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3" r:id="rId3"/>
    <p:sldId id="415" r:id="rId4"/>
    <p:sldId id="426" r:id="rId5"/>
    <p:sldId id="405" r:id="rId6"/>
    <p:sldId id="427" r:id="rId7"/>
    <p:sldId id="428" r:id="rId8"/>
    <p:sldId id="429" r:id="rId9"/>
    <p:sldId id="430" r:id="rId10"/>
    <p:sldId id="431" r:id="rId11"/>
    <p:sldId id="425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40" r:id="rId20"/>
    <p:sldId id="441" r:id="rId21"/>
    <p:sldId id="454" r:id="rId22"/>
    <p:sldId id="453" r:id="rId23"/>
    <p:sldId id="456" r:id="rId24"/>
    <p:sldId id="444" r:id="rId25"/>
    <p:sldId id="445" r:id="rId26"/>
    <p:sldId id="443" r:id="rId27"/>
    <p:sldId id="450" r:id="rId28"/>
    <p:sldId id="451" r:id="rId29"/>
    <p:sldId id="447" r:id="rId30"/>
    <p:sldId id="449" r:id="rId31"/>
    <p:sldId id="452" r:id="rId32"/>
    <p:sldId id="404" r:id="rId33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Arial Unicode MS" pitchFamily="34" charset="-120"/>
        <a:cs typeface="Arial Unicode MS" pitchFamily="34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00FFFF"/>
    <a:srgbClr val="000099"/>
    <a:srgbClr val="777777"/>
    <a:srgbClr val="969696"/>
    <a:srgbClr val="C0C0C0"/>
    <a:srgbClr val="DDDDDD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3" autoAdjust="0"/>
    <p:restoredTop sz="95707" autoAdjust="0"/>
  </p:normalViewPr>
  <p:slideViewPr>
    <p:cSldViewPr>
      <p:cViewPr varScale="1">
        <p:scale>
          <a:sx n="112" d="100"/>
          <a:sy n="112" d="100"/>
        </p:scale>
        <p:origin x="-62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ihsuan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aihsuan\Desktop\New%20Microsoft%20Office%20Excel%20Workshee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aihsuan\Desktop\New%20Microsoft%20Office%20Excel%20Worksheet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54360993337373"/>
          <c:y val="5.1400554097404488E-2"/>
          <c:w val="0.67568291944276193"/>
          <c:h val="0.79822506561679785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99.95</c:v>
                </c:pt>
                <c:pt idx="1">
                  <c:v>99.88</c:v>
                </c:pt>
                <c:pt idx="2">
                  <c:v>99.990000000000009</c:v>
                </c:pt>
                <c:pt idx="3">
                  <c:v>99.98</c:v>
                </c:pt>
                <c:pt idx="4">
                  <c:v>99.61999999999999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Sheet1!$A$2:$A$6</c:f>
              <c:strCache>
                <c:ptCount val="5"/>
                <c:pt idx="0">
                  <c:v>adaptec1</c:v>
                </c:pt>
                <c:pt idx="1">
                  <c:v>adaptec2</c:v>
                </c:pt>
                <c:pt idx="2">
                  <c:v>adaptec3</c:v>
                </c:pt>
                <c:pt idx="3">
                  <c:v>adaptec4</c:v>
                </c:pt>
                <c:pt idx="4">
                  <c:v>adaptec5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99.93</c:v>
                </c:pt>
                <c:pt idx="1">
                  <c:v>99.86</c:v>
                </c:pt>
                <c:pt idx="2">
                  <c:v>99.66</c:v>
                </c:pt>
                <c:pt idx="3">
                  <c:v>99.960000000000008</c:v>
                </c:pt>
                <c:pt idx="4">
                  <c:v>99.57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672640"/>
        <c:axId val="24563712"/>
      </c:barChart>
      <c:catAx>
        <c:axId val="104672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4563712"/>
        <c:crosses val="autoZero"/>
        <c:auto val="1"/>
        <c:lblAlgn val="ctr"/>
        <c:lblOffset val="100"/>
        <c:noMultiLvlLbl val="0"/>
      </c:catAx>
      <c:valAx>
        <c:axId val="2456371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Wirelength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67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76148677540097"/>
          <c:y val="0.38368328958880166"/>
          <c:w val="0.19132507545372668"/>
          <c:h val="0.25115157480314959"/>
        </c:manualLayout>
      </c:layout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54360993337373"/>
          <c:y val="0.1106599591717702"/>
          <c:w val="0.8238310488966657"/>
          <c:h val="0.73896587926509183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Sheet1!$C$9:$C$13</c:f>
              <c:numCache>
                <c:formatCode>General</c:formatCode>
                <c:ptCount val="5"/>
                <c:pt idx="0">
                  <c:v>88.3</c:v>
                </c:pt>
                <c:pt idx="1">
                  <c:v>89.66</c:v>
                </c:pt>
                <c:pt idx="2">
                  <c:v>88.49</c:v>
                </c:pt>
                <c:pt idx="3">
                  <c:v>87.84</c:v>
                </c:pt>
                <c:pt idx="4">
                  <c:v>91.4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Sheet1!$A$9:$A$13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Sheet1!$D$9:$D$13</c:f>
              <c:numCache>
                <c:formatCode>General</c:formatCode>
                <c:ptCount val="5"/>
                <c:pt idx="0">
                  <c:v>84.52</c:v>
                </c:pt>
                <c:pt idx="1">
                  <c:v>85.43</c:v>
                </c:pt>
                <c:pt idx="2">
                  <c:v>86.45</c:v>
                </c:pt>
                <c:pt idx="3">
                  <c:v>83.08</c:v>
                </c:pt>
                <c:pt idx="4">
                  <c:v>89.77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91616"/>
        <c:axId val="43458944"/>
      </c:barChart>
      <c:catAx>
        <c:axId val="43391616"/>
        <c:scaling>
          <c:orientation val="minMax"/>
        </c:scaling>
        <c:delete val="0"/>
        <c:axPos val="b"/>
        <c:majorTickMark val="out"/>
        <c:minorTickMark val="none"/>
        <c:tickLblPos val="nextTo"/>
        <c:crossAx val="43458944"/>
        <c:crosses val="autoZero"/>
        <c:auto val="1"/>
        <c:lblAlgn val="ctr"/>
        <c:lblOffset val="100"/>
        <c:noMultiLvlLbl val="0"/>
      </c:catAx>
      <c:valAx>
        <c:axId val="43458944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Total Capacitance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391616"/>
        <c:crosses val="autoZero"/>
        <c:crossBetween val="between"/>
        <c:majorUnit val="10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054360993337373"/>
          <c:y val="0.10986614173228347"/>
          <c:w val="0.8238310488966657"/>
          <c:h val="0.73975969670457864"/>
        </c:manualLayout>
      </c:layout>
      <c:barChart>
        <c:barDir val="col"/>
        <c:grouping val="clustered"/>
        <c:varyColors val="0"/>
        <c:ser>
          <c:idx val="0"/>
          <c:order val="0"/>
          <c:tx>
            <c:v>NTHU Route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Sheet1!$B$16:$B$20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Phase1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Sheet1!$C$16:$C$20</c:f>
              <c:numCache>
                <c:formatCode>General</c:formatCode>
                <c:ptCount val="5"/>
                <c:pt idx="0">
                  <c:v>91.43</c:v>
                </c:pt>
                <c:pt idx="1">
                  <c:v>93.07</c:v>
                </c:pt>
                <c:pt idx="2">
                  <c:v>91.33</c:v>
                </c:pt>
                <c:pt idx="3">
                  <c:v>91.539999999999992</c:v>
                </c:pt>
                <c:pt idx="4">
                  <c:v>93.92</c:v>
                </c:pt>
              </c:numCache>
            </c:numRef>
          </c:val>
        </c:ser>
        <c:ser>
          <c:idx val="2"/>
          <c:order val="2"/>
          <c:tx>
            <c:v>Phase1+2</c:v>
          </c:tx>
          <c:invertIfNegative val="0"/>
          <c:cat>
            <c:strRef>
              <c:f>Sheet1!$A$16:$A$20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Sheet1!$D$16:$D$20</c:f>
              <c:numCache>
                <c:formatCode>General</c:formatCode>
                <c:ptCount val="5"/>
                <c:pt idx="0">
                  <c:v>83.83</c:v>
                </c:pt>
                <c:pt idx="1">
                  <c:v>84.87</c:v>
                </c:pt>
                <c:pt idx="2">
                  <c:v>86.06</c:v>
                </c:pt>
                <c:pt idx="3">
                  <c:v>82.8</c:v>
                </c:pt>
                <c:pt idx="4">
                  <c:v>89.12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480960"/>
        <c:axId val="43482496"/>
      </c:barChart>
      <c:catAx>
        <c:axId val="43480960"/>
        <c:scaling>
          <c:orientation val="minMax"/>
        </c:scaling>
        <c:delete val="0"/>
        <c:axPos val="b"/>
        <c:majorTickMark val="out"/>
        <c:minorTickMark val="none"/>
        <c:tickLblPos val="nextTo"/>
        <c:crossAx val="43482496"/>
        <c:crosses val="autoZero"/>
        <c:auto val="1"/>
        <c:lblAlgn val="ctr"/>
        <c:lblOffset val="100"/>
        <c:noMultiLvlLbl val="0"/>
      </c:catAx>
      <c:valAx>
        <c:axId val="43482496"/>
        <c:scaling>
          <c:orientation val="minMax"/>
          <c:max val="10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Total Power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80960"/>
        <c:crosses val="autoZero"/>
        <c:crossBetween val="between"/>
        <c:majorUnit val="10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rgbClr val="CCFFFF"/>
    </a:solidFill>
    <a:ln>
      <a:solidFill>
        <a:schemeClr val="tx1"/>
      </a:solidFill>
    </a:ln>
  </c:spPr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27194302-741F-4408-9006-3180D757068F}" type="datetimeFigureOut">
              <a:rPr lang="zh-TW" altLang="en-US"/>
              <a:pPr>
                <a:defRPr/>
              </a:pPr>
              <a:t>2011/5/11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8BAB554-1D32-4ED1-8694-2736AB6E7F3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045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438" y="0"/>
            <a:ext cx="31734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8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9650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4088" y="4564063"/>
            <a:ext cx="5400675" cy="432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9713"/>
            <a:ext cx="31734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A5BB3672-A54B-47C9-8420-32C5BD715979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063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57200">
              <a:tabLst>
                <a:tab pos="722313" algn="l"/>
                <a:tab pos="1446213" algn="l"/>
                <a:tab pos="2170113" algn="l"/>
                <a:tab pos="2894013" algn="l"/>
              </a:tabLst>
            </a:pPr>
            <a:fld id="{C6EF07E6-B297-49D5-8F34-3181BF5EB7E7}" type="slidenum">
              <a:rPr lang="zh-TW" altLang="en-GB" smtClean="0"/>
              <a:pPr defTabSz="457200">
                <a:tabLst>
                  <a:tab pos="722313" algn="l"/>
                  <a:tab pos="1446213" algn="l"/>
                  <a:tab pos="2170113" algn="l"/>
                  <a:tab pos="2894013" algn="l"/>
                </a:tabLst>
              </a:pPr>
              <a:t>1</a:t>
            </a:fld>
            <a:endParaRPr lang="en-GB" altLang="zh-TW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244600" y="708025"/>
            <a:ext cx="4826000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endParaRPr kumimoji="0" lang="en-US" altLang="zh-TW" sz="18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954088" y="4564063"/>
            <a:ext cx="5402262" cy="4325937"/>
          </a:xfrm>
          <a:noFill/>
          <a:ln/>
        </p:spPr>
        <p:txBody>
          <a:bodyPr wrap="none" anchor="ctr"/>
          <a:lstStyle/>
          <a:p>
            <a:r>
              <a:rPr lang="en-US" altLang="zh-TW" smtClean="0"/>
              <a:t>Title?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font color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4668" tIns="47514" rIns="94668" bIns="47514"/>
          <a:lstStyle/>
          <a:p>
            <a:endParaRPr lang="en-US" altLang="zh-TW" smtClean="0"/>
          </a:p>
        </p:txBody>
      </p:sp>
      <p:sp>
        <p:nvSpPr>
          <p:cNvPr id="56323" name="Slide Number Placeholder 3"/>
          <p:cNvSpPr txBox="1">
            <a:spLocks noGrp="1"/>
          </p:cNvSpPr>
          <p:nvPr/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4668" tIns="47514" rIns="94668" bIns="47514" anchor="b"/>
          <a:lstStyle/>
          <a:p>
            <a:pPr algn="r">
              <a:buClr>
                <a:srgbClr val="000000"/>
              </a:buClr>
              <a:buSzPct val="100000"/>
              <a:tabLst>
                <a:tab pos="722313" algn="l"/>
                <a:tab pos="1446213" algn="l"/>
                <a:tab pos="2168525" algn="l"/>
                <a:tab pos="2894013" algn="l"/>
              </a:tabLst>
            </a:pPr>
            <a:fld id="{5D850798-8282-4930-9050-46D6007C4520}" type="slidenum">
              <a:rPr kumimoji="0" lang="zh-TW" altLang="en-GB" sz="1200">
                <a:solidFill>
                  <a:srgbClr val="000000"/>
                </a:solidFill>
                <a:latin typeface="Tahoma" pitchFamily="34" charset="0"/>
              </a:rPr>
              <a:pPr algn="r">
                <a:buClr>
                  <a:srgbClr val="000000"/>
                </a:buClr>
                <a:buSzPct val="100000"/>
                <a:tabLst>
                  <a:tab pos="722313" algn="l"/>
                  <a:tab pos="1446213" algn="l"/>
                  <a:tab pos="2168525" algn="l"/>
                  <a:tab pos="2894013" algn="l"/>
                </a:tabLst>
              </a:pPr>
              <a:t>32</a:t>
            </a:fld>
            <a:endParaRPr kumimoji="0" lang="en-GB" altLang="zh-TW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en-US" sz="1400" b="1" dirty="0">
                <a:solidFill>
                  <a:schemeClr val="bg1"/>
                </a:solidFill>
                <a:latin typeface="Tahoma" pitchFamily="34" charset="0"/>
              </a:rPr>
              <a:t>WISCAD – VLSI Design Automation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ea typeface="Arial Unicode MS" pitchFamily="34" charset="-128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12192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ea typeface="Arial Unicode MS" pitchFamily="34" charset="-128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F619746-3F0D-42B2-A1A5-394A34CA529F}" type="slidenum">
              <a:rPr kumimoji="0" lang="en-US" altLang="zh-TW" sz="1400" b="1">
                <a:solidFill>
                  <a:schemeClr val="bg1"/>
                </a:solidFill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2" Type="http://schemas.openxmlformats.org/officeDocument/2006/relationships/tags" Target="../tags/tag3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26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png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534400" cy="1470025"/>
          </a:xfrm>
        </p:spPr>
        <p:txBody>
          <a:bodyPr/>
          <a:lstStyle/>
          <a:p>
            <a:r>
              <a:rPr lang="en-US" dirty="0" smtClean="0"/>
              <a:t>Power-Driven Global Routing for</a:t>
            </a:r>
            <a:br>
              <a:rPr lang="en-US" dirty="0" smtClean="0"/>
            </a:br>
            <a:r>
              <a:rPr lang="en-US" dirty="0" smtClean="0"/>
              <a:t>Multi-Supply Voltage Domains</a:t>
            </a:r>
            <a:endParaRPr lang="en-GB" altLang="zh-TW" dirty="0" smtClean="0">
              <a:ea typeface="PMingLiU" pitchFamily="18" charset="-120"/>
            </a:endParaRPr>
          </a:p>
        </p:txBody>
      </p:sp>
      <p:sp>
        <p:nvSpPr>
          <p:cNvPr id="1741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ea typeface="PMingLiU" pitchFamily="18" charset="-120"/>
              </a:rPr>
              <a:t>Tai-Hsuan Wu, Azadeh Davoodi</a:t>
            </a:r>
          </a:p>
          <a:p>
            <a:pPr eaLnBrk="1" hangingPunct="1"/>
            <a:r>
              <a:rPr lang="en-US" altLang="zh-TW" sz="2400" smtClean="0">
                <a:ea typeface="PMingLiU" pitchFamily="18" charset="-120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b="1" smtClean="0">
                <a:ea typeface="PMingLiU" pitchFamily="18" charset="-120"/>
              </a:rPr>
              <a:t>Jeffrey Linderoth</a:t>
            </a:r>
          </a:p>
          <a:p>
            <a:pPr eaLnBrk="1" hangingPunct="1"/>
            <a:r>
              <a:rPr lang="en-US" altLang="zh-TW" sz="2400" smtClean="0">
                <a:ea typeface="PMingLiU" pitchFamily="18" charset="-120"/>
              </a:rPr>
              <a:t>Department of Industrial and Systems Engineering</a:t>
            </a:r>
          </a:p>
          <a:p>
            <a:pPr eaLnBrk="1" hangingPunct="1"/>
            <a:r>
              <a:rPr lang="en-US" altLang="zh-TW" sz="2400" smtClean="0">
                <a:ea typeface="PMingLiU" pitchFamily="18" charset="-120"/>
              </a:rPr>
              <a:t>University of Wisconsin-Madison</a:t>
            </a:r>
          </a:p>
          <a:p>
            <a:pPr eaLnBrk="1" hangingPunct="1"/>
            <a:endParaRPr lang="en-US" altLang="zh-TW" sz="2400" smtClean="0">
              <a:ea typeface="PMingLiU" pitchFamily="18" charset="-120"/>
            </a:endParaRPr>
          </a:p>
        </p:txBody>
      </p:sp>
      <p:pic>
        <p:nvPicPr>
          <p:cNvPr id="17411" name="Picture 14" descr="fount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15"/>
          <p:cNvSpPr>
            <a:spLocks noChangeArrowheads="1"/>
          </p:cNvSpPr>
          <p:nvPr/>
        </p:nvSpPr>
        <p:spPr bwMode="auto">
          <a:xfrm>
            <a:off x="2057400" y="5699125"/>
            <a:ext cx="3740150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VLSI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533400" y="1524000"/>
            <a:ext cx="7162800" cy="4800600"/>
            <a:chOff x="533400" y="1524000"/>
            <a:chExt cx="7162800" cy="4800600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10" name="Text Box 26"/>
            <p:cNvSpPr txBox="1">
              <a:spLocks noChangeArrowheads="1"/>
            </p:cNvSpPr>
            <p:nvPr/>
          </p:nvSpPr>
          <p:spPr bwMode="auto">
            <a:xfrm>
              <a:off x="533400" y="4876800"/>
              <a:ext cx="2819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Our Contributions</a:t>
            </a:r>
          </a:p>
        </p:txBody>
      </p:sp>
      <p:sp>
        <p:nvSpPr>
          <p:cNvPr id="25618" name="AutoShape 90"/>
          <p:cNvSpPr>
            <a:spLocks noChangeArrowheads="1"/>
          </p:cNvSpPr>
          <p:nvPr/>
        </p:nvSpPr>
        <p:spPr bwMode="auto">
          <a:xfrm>
            <a:off x="48006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Problem </a:t>
            </a:r>
            <a:r>
              <a:rPr lang="en-US" altLang="zh-TW" sz="1800" dirty="0">
                <a:solidFill>
                  <a:srgbClr val="969696"/>
                </a:solidFill>
              </a:rPr>
              <a:t>Decomposition</a:t>
            </a:r>
          </a:p>
        </p:txBody>
      </p:sp>
      <p:sp>
        <p:nvSpPr>
          <p:cNvPr id="25614" name="AutoShape 94"/>
          <p:cNvSpPr>
            <a:spLocks noChangeArrowheads="1"/>
          </p:cNvSpPr>
          <p:nvPr/>
        </p:nvSpPr>
        <p:spPr bwMode="auto">
          <a:xfrm>
            <a:off x="3124200" y="5486400"/>
            <a:ext cx="2895600" cy="8382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MSV-based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08" name="AutoShape 95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auto">
          <a:xfrm>
            <a:off x="3276600" y="2590800"/>
            <a:ext cx="25908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Model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14" grpId="0" animBg="1"/>
      <p:bldP spid="25608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99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IP for </a:t>
            </a:r>
            <a:r>
              <a:rPr lang="en-US" altLang="zh-TW" dirty="0" err="1" smtClean="0">
                <a:ea typeface="PMingLiU" pitchFamily="18" charset="-120"/>
              </a:rPr>
              <a:t>Wirelength</a:t>
            </a:r>
            <a:r>
              <a:rPr lang="en-US" altLang="zh-TW" dirty="0" smtClean="0">
                <a:ea typeface="PMingLiU" pitchFamily="18" charset="-120"/>
              </a:rPr>
              <a:t> Minimization*</a:t>
            </a:r>
            <a:endParaRPr lang="zh-TW" altLang="en-US" dirty="0" smtClean="0">
              <a:ea typeface="PMingLiU" pitchFamily="18" charset="-12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28900" y="1282700"/>
          <a:ext cx="49466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5" name="Equation" r:id="rId4" imgW="3288960" imgH="1650960" progId="Equation.DSMT4">
                  <p:embed/>
                </p:oleObj>
              </mc:Choice>
              <mc:Fallback>
                <p:oleObj name="Equation" r:id="rId4" imgW="3288960" imgH="1650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82700"/>
                        <a:ext cx="4946650" cy="248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725613" y="4246563"/>
            <a:ext cx="2133600" cy="2057400"/>
            <a:chOff x="1248" y="2448"/>
            <a:chExt cx="1344" cy="1296"/>
          </a:xfrm>
        </p:grpSpPr>
        <p:sp>
          <p:nvSpPr>
            <p:cNvPr id="1062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303" name="Line 85"/>
          <p:cNvSpPr>
            <a:spLocks noChangeShapeType="1"/>
          </p:cNvSpPr>
          <p:nvPr/>
        </p:nvSpPr>
        <p:spPr bwMode="auto">
          <a:xfrm>
            <a:off x="1716088" y="5303838"/>
            <a:ext cx="21336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83"/>
          <p:cNvSpPr>
            <a:spLocks noChangeArrowheads="1"/>
          </p:cNvSpPr>
          <p:nvPr/>
        </p:nvSpPr>
        <p:spPr bwMode="auto">
          <a:xfrm>
            <a:off x="1649413" y="5237163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Text Box 87"/>
          <p:cNvSpPr txBox="1">
            <a:spLocks noChangeArrowheads="1"/>
          </p:cNvSpPr>
          <p:nvPr/>
        </p:nvSpPr>
        <p:spPr bwMode="auto">
          <a:xfrm>
            <a:off x="1258888" y="5251450"/>
            <a:ext cx="4206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2</a:t>
            </a:r>
          </a:p>
        </p:txBody>
      </p:sp>
      <p:sp>
        <p:nvSpPr>
          <p:cNvPr id="1048" name="Text Box 88"/>
          <p:cNvSpPr txBox="1">
            <a:spLocks noChangeArrowheads="1"/>
          </p:cNvSpPr>
          <p:nvPr/>
        </p:nvSpPr>
        <p:spPr bwMode="auto">
          <a:xfrm>
            <a:off x="3935413" y="524668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2</a:t>
            </a:r>
          </a:p>
        </p:txBody>
      </p:sp>
      <p:sp>
        <p:nvSpPr>
          <p:cNvPr id="1049" name="Text Box 93"/>
          <p:cNvSpPr txBox="1">
            <a:spLocks noChangeArrowheads="1"/>
          </p:cNvSpPr>
          <p:nvPr/>
        </p:nvSpPr>
        <p:spPr bwMode="auto">
          <a:xfrm>
            <a:off x="1255713" y="6103938"/>
            <a:ext cx="4206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S</a:t>
            </a:r>
            <a:r>
              <a:rPr lang="en-US" altLang="zh-TW" sz="1800" baseline="-25000"/>
              <a:t>1</a:t>
            </a:r>
          </a:p>
        </p:txBody>
      </p:sp>
      <p:sp>
        <p:nvSpPr>
          <p:cNvPr id="1050" name="Text Box 94"/>
          <p:cNvSpPr txBox="1">
            <a:spLocks noChangeArrowheads="1"/>
          </p:cNvSpPr>
          <p:nvPr/>
        </p:nvSpPr>
        <p:spPr bwMode="auto">
          <a:xfrm>
            <a:off x="3935413" y="4179888"/>
            <a:ext cx="40798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T</a:t>
            </a:r>
            <a:r>
              <a:rPr lang="en-US" altLang="zh-TW" sz="1800" baseline="-25000"/>
              <a:t>1</a:t>
            </a:r>
          </a:p>
        </p:txBody>
      </p:sp>
      <p:sp>
        <p:nvSpPr>
          <p:cNvPr id="140408" name="Oval 98"/>
          <p:cNvSpPr>
            <a:spLocks noChangeArrowheads="1"/>
          </p:cNvSpPr>
          <p:nvPr/>
        </p:nvSpPr>
        <p:spPr bwMode="auto">
          <a:xfrm>
            <a:off x="2630488" y="5075238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17" name="Freeform 29"/>
          <p:cNvSpPr>
            <a:spLocks/>
          </p:cNvSpPr>
          <p:nvPr/>
        </p:nvSpPr>
        <p:spPr bwMode="auto">
          <a:xfrm>
            <a:off x="1716088" y="423703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0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0 h 1296"/>
              <a:gd name="T12" fmla="*/ 2147483647 w 1344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296"/>
              <a:gd name="T23" fmla="*/ 1344 w 1344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296">
                <a:moveTo>
                  <a:pt x="0" y="1296"/>
                </a:moveTo>
                <a:lnTo>
                  <a:pt x="0" y="1008"/>
                </a:lnTo>
                <a:lnTo>
                  <a:pt x="336" y="1008"/>
                </a:lnTo>
                <a:lnTo>
                  <a:pt x="336" y="672"/>
                </a:lnTo>
                <a:lnTo>
                  <a:pt x="1008" y="672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50800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318" name="Freeform 30"/>
          <p:cNvSpPr>
            <a:spLocks/>
          </p:cNvSpPr>
          <p:nvPr/>
        </p:nvSpPr>
        <p:spPr bwMode="auto">
          <a:xfrm>
            <a:off x="1716088" y="423703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1296"/>
              <a:gd name="T17" fmla="*/ 1344 w 1344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1296">
                <a:moveTo>
                  <a:pt x="0" y="1296"/>
                </a:moveTo>
                <a:lnTo>
                  <a:pt x="672" y="1296"/>
                </a:lnTo>
                <a:lnTo>
                  <a:pt x="672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63500" cap="rnd">
            <a:solidFill>
              <a:srgbClr val="0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Oval 89"/>
          <p:cNvSpPr>
            <a:spLocks noChangeArrowheads="1"/>
          </p:cNvSpPr>
          <p:nvPr/>
        </p:nvSpPr>
        <p:spPr bwMode="auto">
          <a:xfrm>
            <a:off x="1639888" y="621823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90"/>
          <p:cNvSpPr>
            <a:spLocks noChangeArrowheads="1"/>
          </p:cNvSpPr>
          <p:nvPr/>
        </p:nvSpPr>
        <p:spPr bwMode="auto">
          <a:xfrm>
            <a:off x="3773488" y="416083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Oval 84"/>
          <p:cNvSpPr>
            <a:spLocks noChangeArrowheads="1"/>
          </p:cNvSpPr>
          <p:nvPr/>
        </p:nvSpPr>
        <p:spPr bwMode="auto">
          <a:xfrm>
            <a:off x="3783013" y="5246688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61" name="Object 73"/>
          <p:cNvGraphicFramePr>
            <a:graphicFrameLocks noChangeAspect="1"/>
          </p:cNvGraphicFramePr>
          <p:nvPr/>
        </p:nvGraphicFramePr>
        <p:xfrm>
          <a:off x="2954338" y="4313238"/>
          <a:ext cx="2873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6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313238"/>
                        <a:ext cx="2873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2" name="Object 74"/>
          <p:cNvGraphicFramePr>
            <a:graphicFrameLocks noChangeAspect="1"/>
          </p:cNvGraphicFramePr>
          <p:nvPr/>
        </p:nvGraphicFramePr>
        <p:xfrm>
          <a:off x="2878138" y="591343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7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91343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3" name="Object 75"/>
          <p:cNvGraphicFramePr>
            <a:graphicFrameLocks noChangeAspect="1"/>
          </p:cNvGraphicFramePr>
          <p:nvPr/>
        </p:nvGraphicFramePr>
        <p:xfrm>
          <a:off x="1878013" y="492283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8" name="Equation" r:id="rId10" imgW="203040" imgH="228600" progId="Equation.DSMT4">
                  <p:embed/>
                </p:oleObj>
              </mc:Choice>
              <mc:Fallback>
                <p:oleObj name="Equation" r:id="rId10" imgW="20304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92283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0"/>
          <p:cNvGraphicFramePr>
            <a:graphicFrameLocks noChangeAspect="1"/>
          </p:cNvGraphicFramePr>
          <p:nvPr/>
        </p:nvGraphicFramePr>
        <p:xfrm>
          <a:off x="4514850" y="31734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9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1734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5486400" y="4032250"/>
          <a:ext cx="19859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0" name="Equation" r:id="rId14" imgW="1320480" imgH="228600" progId="Equation.DSMT4">
                  <p:embed/>
                </p:oleObj>
              </mc:Choice>
              <mc:Fallback>
                <p:oleObj name="Equation" r:id="rId14" imgW="1320480" imgH="2286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2250"/>
                        <a:ext cx="198596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5562600" y="4337050"/>
          <a:ext cx="16208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1" name="Equation" r:id="rId16" imgW="1079280" imgH="482400" progId="Equation.DSMT4">
                  <p:embed/>
                </p:oleObj>
              </mc:Choice>
              <mc:Fallback>
                <p:oleObj name="Equation" r:id="rId16" imgW="1079280" imgH="4824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37050"/>
                        <a:ext cx="16208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5" name="AutoShape 137"/>
          <p:cNvSpPr>
            <a:spLocks noChangeArrowheads="1"/>
          </p:cNvSpPr>
          <p:nvPr/>
        </p:nvSpPr>
        <p:spPr bwMode="auto">
          <a:xfrm>
            <a:off x="2057400" y="21209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6" name="AutoShape 138"/>
          <p:cNvSpPr>
            <a:spLocks noChangeArrowheads="1"/>
          </p:cNvSpPr>
          <p:nvPr/>
        </p:nvSpPr>
        <p:spPr bwMode="auto">
          <a:xfrm>
            <a:off x="4953000" y="456406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5562600" y="5099050"/>
          <a:ext cx="16589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2" name="Equation" r:id="rId18" imgW="1104840" imgH="482400" progId="Equation.DSMT4">
                  <p:embed/>
                </p:oleObj>
              </mc:Choice>
              <mc:Fallback>
                <p:oleObj name="Equation" r:id="rId18" imgW="1104840" imgH="4824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099050"/>
                        <a:ext cx="16589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428" name="AutoShape 140"/>
          <p:cNvSpPr>
            <a:spLocks noChangeArrowheads="1"/>
          </p:cNvSpPr>
          <p:nvPr/>
        </p:nvSpPr>
        <p:spPr bwMode="auto">
          <a:xfrm>
            <a:off x="2057400" y="26543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429" name="AutoShape 141"/>
          <p:cNvSpPr>
            <a:spLocks noChangeArrowheads="1"/>
          </p:cNvSpPr>
          <p:nvPr/>
        </p:nvSpPr>
        <p:spPr bwMode="auto">
          <a:xfrm>
            <a:off x="4953000" y="532606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30" name="Object 142"/>
          <p:cNvGraphicFramePr>
            <a:graphicFrameLocks noChangeAspect="1"/>
          </p:cNvGraphicFramePr>
          <p:nvPr/>
        </p:nvGraphicFramePr>
        <p:xfrm>
          <a:off x="5562600" y="5784850"/>
          <a:ext cx="1658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3" name="Equation" r:id="rId20" imgW="1104840" imgH="253800" progId="Equation.DSMT4">
                  <p:embed/>
                </p:oleObj>
              </mc:Choice>
              <mc:Fallback>
                <p:oleObj name="Equation" r:id="rId20" imgW="1104840" imgH="2538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84850"/>
                        <a:ext cx="16589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43"/>
          <p:cNvGraphicFramePr>
            <a:graphicFrameLocks noChangeAspect="1"/>
          </p:cNvGraphicFramePr>
          <p:nvPr/>
        </p:nvGraphicFramePr>
        <p:xfrm>
          <a:off x="2562225" y="3879850"/>
          <a:ext cx="5143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4" name="Equation" r:id="rId22" imgW="342720" imgH="228600" progId="Equation.DSMT4">
                  <p:embed/>
                </p:oleObj>
              </mc:Choice>
              <mc:Fallback>
                <p:oleObj name="Equation" r:id="rId22" imgW="342720" imgH="2286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879850"/>
                        <a:ext cx="51435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2" name="Object 144"/>
          <p:cNvGraphicFramePr>
            <a:graphicFrameLocks noChangeAspect="1"/>
          </p:cNvGraphicFramePr>
          <p:nvPr/>
        </p:nvGraphicFramePr>
        <p:xfrm>
          <a:off x="4191000" y="1273175"/>
          <a:ext cx="819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5" name="Equation" r:id="rId24" imgW="545760" imgH="444240" progId="Equation.DSMT4">
                  <p:embed/>
                </p:oleObj>
              </mc:Choice>
              <mc:Fallback>
                <p:oleObj name="Equation" r:id="rId24" imgW="545760" imgH="44424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73175"/>
                        <a:ext cx="8191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3" name="Object 145"/>
          <p:cNvGraphicFramePr>
            <a:graphicFrameLocks noChangeAspect="1"/>
          </p:cNvGraphicFramePr>
          <p:nvPr/>
        </p:nvGraphicFramePr>
        <p:xfrm>
          <a:off x="3657600" y="202565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6" name="Equation" r:id="rId26" imgW="304560" imgH="228600" progId="Equation.DSMT4">
                  <p:embed/>
                </p:oleObj>
              </mc:Choice>
              <mc:Fallback>
                <p:oleObj name="Equation" r:id="rId26" imgW="304560" imgH="2286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2565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4" name="Object 146"/>
          <p:cNvGraphicFramePr>
            <a:graphicFrameLocks noChangeAspect="1"/>
          </p:cNvGraphicFramePr>
          <p:nvPr/>
        </p:nvGraphicFramePr>
        <p:xfrm>
          <a:off x="2819400" y="3408362"/>
          <a:ext cx="3810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7" name="Equation" r:id="rId28" imgW="2514600" imgH="253800" progId="Equation.DSMT4">
                  <p:embed/>
                </p:oleObj>
              </mc:Choice>
              <mc:Fallback>
                <p:oleObj name="Equation" r:id="rId28" imgW="2514600" imgH="25380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08362"/>
                        <a:ext cx="38100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5" name="Object 147"/>
          <p:cNvGraphicFramePr>
            <a:graphicFrameLocks noChangeAspect="1"/>
          </p:cNvGraphicFramePr>
          <p:nvPr/>
        </p:nvGraphicFramePr>
        <p:xfrm>
          <a:off x="7391400" y="3992563"/>
          <a:ext cx="1428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8" name="Equation" r:id="rId30" imgW="952200" imgH="228600" progId="Equation.DSMT4">
                  <p:embed/>
                </p:oleObj>
              </mc:Choice>
              <mc:Fallback>
                <p:oleObj name="Equation" r:id="rId30" imgW="952200" imgH="2286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992563"/>
                        <a:ext cx="14287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6" name="Object 148"/>
          <p:cNvGraphicFramePr>
            <a:graphicFrameLocks noChangeAspect="1"/>
          </p:cNvGraphicFramePr>
          <p:nvPr/>
        </p:nvGraphicFramePr>
        <p:xfrm>
          <a:off x="6410325" y="4327525"/>
          <a:ext cx="400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9" name="Equation" r:id="rId32" imgW="266400" imgH="228600" progId="Equation.DSMT4">
                  <p:embed/>
                </p:oleObj>
              </mc:Choice>
              <mc:Fallback>
                <p:oleObj name="Equation" r:id="rId32" imgW="266400" imgH="2286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327525"/>
                        <a:ext cx="400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7" name="Object 149"/>
          <p:cNvGraphicFramePr>
            <a:graphicFrameLocks noChangeAspect="1"/>
          </p:cNvGraphicFramePr>
          <p:nvPr/>
        </p:nvGraphicFramePr>
        <p:xfrm>
          <a:off x="6410325" y="4697413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0" name="Equation" r:id="rId34" imgW="279360" imgH="228600" progId="Equation.DSMT4">
                  <p:embed/>
                </p:oleObj>
              </mc:Choice>
              <mc:Fallback>
                <p:oleObj name="Equation" r:id="rId34" imgW="279360" imgH="2286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697413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38" name="Object 150"/>
          <p:cNvGraphicFramePr>
            <a:graphicFrameLocks noChangeAspect="1"/>
          </p:cNvGraphicFramePr>
          <p:nvPr/>
        </p:nvGraphicFramePr>
        <p:xfrm>
          <a:off x="5562600" y="6165850"/>
          <a:ext cx="11699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1" name="Equation" r:id="rId36" imgW="774360" imgH="253800" progId="Equation.DSMT4">
                  <p:embed/>
                </p:oleObj>
              </mc:Choice>
              <mc:Fallback>
                <p:oleObj name="Equation" r:id="rId36" imgW="774360" imgH="253800" progId="Equation.DSMT4">
                  <p:embed/>
                  <p:pic>
                    <p:nvPicPr>
                      <p:cNvPr id="0" name="Object 1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165850"/>
                        <a:ext cx="11699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4953000" y="6432888"/>
            <a:ext cx="426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*[Wu, </a:t>
            </a:r>
            <a:r>
              <a:rPr lang="en-US" altLang="zh-TW" dirty="0" err="1" smtClean="0"/>
              <a:t>Davoodi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Linderoth</a:t>
            </a:r>
            <a:r>
              <a:rPr lang="en-US" altLang="zh-TW" dirty="0" smtClean="0"/>
              <a:t>, DAC’09, TCAD’11]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4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4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0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4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4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140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14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408" grpId="0" animBg="1"/>
      <p:bldP spid="140317" grpId="0" animBg="1"/>
      <p:bldP spid="140318" grpId="0" animBg="1"/>
      <p:bldP spid="140425" grpId="0" animBg="1"/>
      <p:bldP spid="140425" grpId="1" animBg="1"/>
      <p:bldP spid="140426" grpId="0" animBg="1"/>
      <p:bldP spid="140426" grpId="1" animBg="1"/>
      <p:bldP spid="140428" grpId="0" animBg="1"/>
      <p:bldP spid="140428" grpId="1" animBg="1"/>
      <p:bldP spid="140429" grpId="0" animBg="1"/>
      <p:bldP spid="1404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for Power Minimization</a:t>
            </a:r>
            <a:endParaRPr lang="en-US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057400" y="2057400"/>
          <a:ext cx="5614988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2" name="Equation" r:id="rId3" imgW="3733560" imgH="2336760" progId="Equation.DSMT4">
                  <p:embed/>
                </p:oleObj>
              </mc:Choice>
              <mc:Fallback>
                <p:oleObj name="Equation" r:id="rId3" imgW="3733560" imgH="2336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614988" cy="351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37"/>
          <p:cNvSpPr>
            <a:spLocks noChangeArrowheads="1"/>
          </p:cNvSpPr>
          <p:nvPr/>
        </p:nvSpPr>
        <p:spPr bwMode="auto">
          <a:xfrm>
            <a:off x="1447800" y="236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37"/>
          <p:cNvSpPr>
            <a:spLocks noChangeArrowheads="1"/>
          </p:cNvSpPr>
          <p:nvPr/>
        </p:nvSpPr>
        <p:spPr bwMode="auto">
          <a:xfrm>
            <a:off x="14478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37"/>
          <p:cNvSpPr>
            <a:spLocks noChangeArrowheads="1"/>
          </p:cNvSpPr>
          <p:nvPr/>
        </p:nvSpPr>
        <p:spPr bwMode="auto">
          <a:xfrm>
            <a:off x="1447800" y="4495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400" y="21336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(PGR)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PGR: </a:t>
            </a:r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75816" y="1600200"/>
          <a:ext cx="400118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6" name="Equation" r:id="rId3" imgW="2247840" imgH="469800" progId="Equation.DSMT4">
                  <p:embed/>
                </p:oleObj>
              </mc:Choice>
              <mc:Fallback>
                <p:oleObj name="Equation" r:id="rId3" imgW="224784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816" y="1600200"/>
                        <a:ext cx="4001184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610600" cy="2819400"/>
          </a:xfrm>
        </p:spPr>
        <p:txBody>
          <a:bodyPr/>
          <a:lstStyle/>
          <a:p>
            <a:r>
              <a:rPr lang="en-US" sz="2400" dirty="0" smtClean="0"/>
              <a:t>Minimize total interconnect power directly in the objective</a:t>
            </a:r>
          </a:p>
          <a:p>
            <a:r>
              <a:rPr lang="en-US" sz="2400" dirty="0" smtClean="0"/>
              <a:t>The switching activity </a:t>
            </a:r>
            <a:r>
              <a:rPr lang="en-US" sz="2400" i="1" dirty="0" smtClean="0"/>
              <a:t>α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and voltage level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are known (constant value) for each (decomposed) net</a:t>
            </a:r>
          </a:p>
          <a:p>
            <a:r>
              <a:rPr lang="en-US" sz="2400" dirty="0" smtClean="0"/>
              <a:t>The capacitance of each GR edge      is a variable, and will be determined during the optimization</a:t>
            </a:r>
          </a:p>
          <a:p>
            <a:pPr lvl="1"/>
            <a:r>
              <a:rPr lang="en-US" sz="2000" dirty="0" smtClean="0"/>
              <a:t>expressed as constraint</a:t>
            </a:r>
          </a:p>
          <a:p>
            <a:r>
              <a:rPr lang="en-US" sz="2400" dirty="0" smtClean="0"/>
              <a:t>Penalize the </a:t>
            </a:r>
            <a:r>
              <a:rPr lang="en-US" sz="2400" dirty="0" err="1" smtClean="0"/>
              <a:t>unrouted</a:t>
            </a:r>
            <a:r>
              <a:rPr lang="en-US" sz="2400" dirty="0" smtClean="0"/>
              <a:t> nets by choosing a large </a:t>
            </a:r>
            <a:r>
              <a:rPr lang="en-US" sz="2400" i="1" dirty="0" smtClean="0"/>
              <a:t>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140423" name="Object 3"/>
          <p:cNvGraphicFramePr>
            <a:graphicFrameLocks noChangeAspect="1"/>
          </p:cNvGraphicFramePr>
          <p:nvPr/>
        </p:nvGraphicFramePr>
        <p:xfrm>
          <a:off x="5647676" y="3938336"/>
          <a:ext cx="38415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7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676" y="3938336"/>
                        <a:ext cx="38415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PGR: </a:t>
            </a:r>
            <a:r>
              <a:rPr lang="en-US" dirty="0" smtClean="0"/>
              <a:t>Capacitance Constraint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610600" cy="2819400"/>
          </a:xfrm>
        </p:spPr>
        <p:txBody>
          <a:bodyPr/>
          <a:lstStyle/>
          <a:p>
            <a:r>
              <a:rPr lang="en-US" sz="2400" dirty="0" smtClean="0"/>
              <a:t>The unit capacitance of an edge</a:t>
            </a:r>
            <a:r>
              <a:rPr lang="en-US" sz="2400" i="1" dirty="0" smtClean="0"/>
              <a:t> </a:t>
            </a:r>
            <a:r>
              <a:rPr lang="en-US" sz="2400" dirty="0" smtClean="0"/>
              <a:t>typically is a piecewise linear convex function</a:t>
            </a:r>
          </a:p>
          <a:p>
            <a:r>
              <a:rPr lang="en-US" sz="2400" dirty="0" smtClean="0"/>
              <a:t>For each line segment q, the edge capacitance can be written as              without approximation</a:t>
            </a:r>
          </a:p>
          <a:p>
            <a:r>
              <a:rPr lang="en-US" sz="2400" dirty="0" smtClean="0"/>
              <a:t>And the edge utilization is                                         expressed as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805504" y="1676400"/>
          <a:ext cx="581449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7" name="Equation" r:id="rId3" imgW="3162240" imgH="330120" progId="Equation.DSMT4">
                  <p:embed/>
                </p:oleObj>
              </mc:Choice>
              <mc:Fallback>
                <p:oleObj name="Equation" r:id="rId3" imgW="316224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504" y="1676400"/>
                        <a:ext cx="581449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191000"/>
            <a:ext cx="341246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6984" name="Object 4"/>
          <p:cNvGraphicFramePr>
            <a:graphicFrameLocks noChangeAspect="1"/>
          </p:cNvGraphicFramePr>
          <p:nvPr/>
        </p:nvGraphicFramePr>
        <p:xfrm>
          <a:off x="2308225" y="3797300"/>
          <a:ext cx="1120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8" name="Equation" r:id="rId6" imgW="609480" imgH="253800" progId="Equation.DSMT4">
                  <p:embed/>
                </p:oleObj>
              </mc:Choice>
              <mc:Fallback>
                <p:oleObj name="Equation" r:id="rId6" imgW="60948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797300"/>
                        <a:ext cx="11207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4"/>
          <p:cNvGraphicFramePr>
            <a:graphicFrameLocks noChangeAspect="1"/>
          </p:cNvGraphicFramePr>
          <p:nvPr/>
        </p:nvGraphicFramePr>
        <p:xfrm>
          <a:off x="990600" y="5029200"/>
          <a:ext cx="1820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9" name="Equation" r:id="rId8" imgW="990360" imgH="304560" progId="Equation.DSMT4">
                  <p:embed/>
                </p:oleObj>
              </mc:Choice>
              <mc:Fallback>
                <p:oleObj name="Equation" r:id="rId8" imgW="990360" imgH="304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18208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PGR: </a:t>
            </a:r>
            <a:r>
              <a:rPr lang="en-US" dirty="0" err="1" smtClean="0"/>
              <a:t>Wirelength</a:t>
            </a:r>
            <a:r>
              <a:rPr lang="en-US" dirty="0" smtClean="0"/>
              <a:t> 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610600" cy="2819400"/>
          </a:xfrm>
        </p:spPr>
        <p:txBody>
          <a:bodyPr/>
          <a:lstStyle/>
          <a:p>
            <a:r>
              <a:rPr lang="en-US" sz="2400" dirty="0" smtClean="0"/>
              <a:t>Rerouting nets from congested regions or to lower metal layers can reduce interconnect power</a:t>
            </a:r>
          </a:p>
          <a:p>
            <a:pPr lvl="1"/>
            <a:r>
              <a:rPr lang="en-US" sz="2000" dirty="0" smtClean="0"/>
              <a:t>but it may increase </a:t>
            </a:r>
            <a:r>
              <a:rPr lang="en-US" sz="2000" dirty="0" err="1" smtClean="0"/>
              <a:t>wirelength</a:t>
            </a:r>
            <a:endParaRPr lang="en-US" sz="2000" dirty="0" smtClean="0"/>
          </a:p>
          <a:p>
            <a:r>
              <a:rPr lang="en-US" sz="2400" dirty="0" smtClean="0"/>
              <a:t>Can control the tolerance parameter </a:t>
            </a:r>
            <a:r>
              <a:rPr lang="el-GR" sz="2400" i="1" dirty="0" smtClean="0"/>
              <a:t>β</a:t>
            </a:r>
            <a:r>
              <a:rPr lang="en-US" sz="2400" dirty="0" smtClean="0"/>
              <a:t> to set an upper bound for the total </a:t>
            </a:r>
            <a:r>
              <a:rPr lang="en-US" sz="2400" dirty="0" err="1" smtClean="0"/>
              <a:t>wirelength</a:t>
            </a:r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808418" y="1600200"/>
          <a:ext cx="343998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5" name="Equation" r:id="rId3" imgW="1739880" imgH="304560" progId="Equation.DSMT4">
                  <p:embed/>
                </p:oleObj>
              </mc:Choice>
              <mc:Fallback>
                <p:oleObj name="Equation" r:id="rId3" imgW="173988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418" y="1600200"/>
                        <a:ext cx="343998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1447800" y="1524000"/>
            <a:ext cx="7620000" cy="5107126"/>
            <a:chOff x="1447800" y="1524000"/>
            <a:chExt cx="7620000" cy="5107126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6096000" y="4876800"/>
              <a:ext cx="2971800" cy="175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>
                <a:buFontTx/>
                <a:buChar char="•"/>
              </a:pPr>
              <a:r>
                <a:rPr lang="en-US" altLang="zh-TW" sz="1800" dirty="0"/>
                <a:t> </a:t>
              </a:r>
              <a:r>
                <a:rPr lang="en-US" altLang="zh-TW" sz="1800" dirty="0" smtClean="0"/>
                <a:t>Two-phase approach to </a:t>
              </a:r>
              <a:br>
                <a:rPr lang="en-US" altLang="zh-TW" sz="1800" dirty="0" smtClean="0"/>
              </a:br>
              <a:r>
                <a:rPr lang="en-US" altLang="zh-TW" sz="1800" dirty="0" smtClean="0"/>
                <a:t>  reduce complexity of IP</a:t>
              </a:r>
            </a:p>
            <a:p>
              <a:pPr defTabSz="914400">
                <a:buFontTx/>
                <a:buChar char="•"/>
              </a:pPr>
              <a:r>
                <a:rPr lang="en-US" altLang="zh-TW" sz="1800" dirty="0"/>
                <a:t> </a:t>
              </a:r>
              <a:r>
                <a:rPr lang="en-US" altLang="zh-TW" sz="1800" dirty="0" smtClean="0"/>
                <a:t>Decomposition into sub-problems</a:t>
              </a:r>
            </a:p>
            <a:p>
              <a:pPr defTabSz="914400">
                <a:buFontTx/>
                <a:buChar char="•"/>
              </a:pPr>
              <a:r>
                <a:rPr lang="en-US" altLang="zh-TW" sz="1800" dirty="0" smtClean="0"/>
                <a:t> Power-aware route generation</a:t>
              </a:r>
              <a:endParaRPr lang="en-US" altLang="zh-TW" sz="1800" dirty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Our Contributions</a:t>
            </a:r>
          </a:p>
        </p:txBody>
      </p:sp>
      <p:sp>
        <p:nvSpPr>
          <p:cNvPr id="25618" name="AutoShape 90"/>
          <p:cNvSpPr>
            <a:spLocks noChangeArrowheads="1"/>
          </p:cNvSpPr>
          <p:nvPr/>
        </p:nvSpPr>
        <p:spPr bwMode="auto">
          <a:xfrm>
            <a:off x="14478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Aware IP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  <p:sp>
        <p:nvSpPr>
          <p:cNvPr id="25614" name="AutoShape 94"/>
          <p:cNvSpPr>
            <a:spLocks noChangeArrowheads="1"/>
          </p:cNvSpPr>
          <p:nvPr/>
        </p:nvSpPr>
        <p:spPr bwMode="auto">
          <a:xfrm>
            <a:off x="3124200" y="5486400"/>
            <a:ext cx="2895600" cy="8382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MSV-based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08" name="AutoShape 95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auto">
          <a:xfrm>
            <a:off x="3276600" y="2590800"/>
            <a:ext cx="25908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Power Model for GR</a:t>
            </a:r>
            <a:endParaRPr lang="en-US" altLang="zh-TW" sz="1800" dirty="0">
              <a:solidFill>
                <a:srgbClr val="96969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nimBg="1"/>
      <p:bldP spid="25614" grpId="0" animBg="1"/>
      <p:bldP spid="25608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PGR </a:t>
            </a:r>
            <a:r>
              <a:rPr lang="en-US" dirty="0" smtClean="0"/>
              <a:t>Complexity</a:t>
            </a:r>
            <a:endParaRPr lang="en-US" dirty="0"/>
          </a:p>
        </p:txBody>
      </p:sp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38400" y="1295399"/>
          <a:ext cx="4724400" cy="283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Equation" r:id="rId3" imgW="3098520" imgH="1854000" progId="Equation.DSMT4">
                  <p:embed/>
                </p:oleObj>
              </mc:Choice>
              <mc:Fallback>
                <p:oleObj name="Equation" r:id="rId3" imgW="3098520" imgH="18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399"/>
                        <a:ext cx="4724400" cy="2832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15200" y="12954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(PGR)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8610600" cy="2514600"/>
          </a:xfrm>
        </p:spPr>
        <p:txBody>
          <a:bodyPr/>
          <a:lstStyle/>
          <a:p>
            <a:r>
              <a:rPr lang="en-US" sz="2400" dirty="0" smtClean="0"/>
              <a:t>All the constraints in PGR are linear but the objective expression is nonlinear</a:t>
            </a:r>
          </a:p>
          <a:p>
            <a:r>
              <a:rPr lang="en-US" sz="2400" dirty="0" smtClean="0"/>
              <a:t>Utilize a two-phase approach to handle the nonlinearity</a:t>
            </a:r>
          </a:p>
          <a:p>
            <a:pPr lvl="1"/>
            <a:r>
              <a:rPr lang="en-US" sz="2000" dirty="0" smtClean="0"/>
              <a:t>Phase1: Minimize total capacitance by rerouting nets, and obtain the estimation of edge capacitance</a:t>
            </a:r>
          </a:p>
          <a:p>
            <a:pPr lvl="1"/>
            <a:r>
              <a:rPr lang="en-US" sz="2000" dirty="0" smtClean="0"/>
              <a:t>Phase2: Fix capacitance and consider net activity and voltage level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990600"/>
          </a:xfrm>
        </p:spPr>
        <p:txBody>
          <a:bodyPr/>
          <a:lstStyle/>
          <a:p>
            <a:r>
              <a:rPr lang="en-US" dirty="0" smtClean="0"/>
              <a:t>Phase 1: Minimize Total Capacitance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12954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(PGR-P1)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8610600" cy="2514600"/>
          </a:xfrm>
        </p:spPr>
        <p:txBody>
          <a:bodyPr/>
          <a:lstStyle/>
          <a:p>
            <a:r>
              <a:rPr lang="en-US" sz="2400" dirty="0" smtClean="0"/>
              <a:t>Modify the objective to minimize total capacitance</a:t>
            </a:r>
          </a:p>
          <a:p>
            <a:r>
              <a:rPr lang="en-US" sz="2400" dirty="0" smtClean="0"/>
              <a:t>Modify the third constraint to calculate the total capacitance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e</a:t>
            </a:r>
            <a:r>
              <a:rPr lang="en-US" sz="2400" dirty="0" smtClean="0"/>
              <a:t> per edge</a:t>
            </a:r>
          </a:p>
          <a:p>
            <a:pPr lvl="1"/>
            <a:r>
              <a:rPr lang="en-US" sz="2000" i="1" dirty="0" err="1" smtClean="0"/>
              <a:t>m</a:t>
            </a:r>
            <a:r>
              <a:rPr lang="en-US" sz="2000" i="1" baseline="-25000" dirty="0" err="1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r</a:t>
            </a:r>
            <a:r>
              <a:rPr lang="en-US" sz="2000" i="1" baseline="-25000" dirty="0" smtClean="0"/>
              <a:t>q</a:t>
            </a:r>
            <a:r>
              <a:rPr lang="en-US" sz="2000" dirty="0" smtClean="0"/>
              <a:t> are the slope and offset for the total edge capacitance respectively</a:t>
            </a:r>
          </a:p>
          <a:p>
            <a:endParaRPr lang="en-US" sz="24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05012" y="1219200"/>
          <a:ext cx="5386388" cy="333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94" name="Equation" r:id="rId3" imgW="3733560" imgH="2311200" progId="Equation.DSMT4">
                  <p:embed/>
                </p:oleObj>
              </mc:Choice>
              <mc:Fallback>
                <p:oleObj name="Equation" r:id="rId3" imgW="3733560" imgH="23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2" y="1219200"/>
                        <a:ext cx="5386388" cy="3339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37"/>
          <p:cNvSpPr>
            <a:spLocks noChangeArrowheads="1"/>
          </p:cNvSpPr>
          <p:nvPr/>
        </p:nvSpPr>
        <p:spPr bwMode="auto">
          <a:xfrm>
            <a:off x="14478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7"/>
          <p:cNvSpPr>
            <a:spLocks noChangeArrowheads="1"/>
          </p:cNvSpPr>
          <p:nvPr/>
        </p:nvSpPr>
        <p:spPr bwMode="auto">
          <a:xfrm>
            <a:off x="14478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19839"/>
              </p:ext>
            </p:extLst>
          </p:nvPr>
        </p:nvGraphicFramePr>
        <p:xfrm>
          <a:off x="2971800" y="6083300"/>
          <a:ext cx="434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95" name="Equation" r:id="rId5" imgW="2361960" imgH="253800" progId="Equation.DSMT4">
                  <p:embed/>
                </p:oleObj>
              </mc:Choice>
              <mc:Fallback>
                <p:oleObj name="Equation" r:id="rId5" imgW="23619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083300"/>
                        <a:ext cx="4343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Minimize Total Power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4800600"/>
          </a:xfrm>
        </p:spPr>
        <p:txBody>
          <a:bodyPr/>
          <a:lstStyle/>
          <a:p>
            <a:r>
              <a:rPr lang="en-US" sz="2400" dirty="0" smtClean="0"/>
              <a:t>From the phase 1 solution    , we can obtain an “effective” utilization for each edge</a:t>
            </a:r>
          </a:p>
          <a:p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Similarly, we can also obtain “unit capacitance” for each edge (i.e., capacitance of one wire on one edge) based on the solution of phase 1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31074" name="Object 4"/>
          <p:cNvGraphicFramePr>
            <a:graphicFrameLocks noChangeAspect="1"/>
          </p:cNvGraphicFramePr>
          <p:nvPr/>
        </p:nvGraphicFramePr>
        <p:xfrm>
          <a:off x="990600" y="2209800"/>
          <a:ext cx="2460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7" name="Equation" r:id="rId3" imgW="1244520" imgH="304560" progId="Equation.DSMT4">
                  <p:embed/>
                </p:oleObj>
              </mc:Choice>
              <mc:Fallback>
                <p:oleObj name="Equation" r:id="rId3" imgW="124452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24606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4"/>
          <p:cNvGraphicFramePr>
            <a:graphicFrameLocks noChangeAspect="1"/>
          </p:cNvGraphicFramePr>
          <p:nvPr/>
        </p:nvGraphicFramePr>
        <p:xfrm>
          <a:off x="4549775" y="1400175"/>
          <a:ext cx="250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8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1400175"/>
                        <a:ext cx="2508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29339"/>
              </p:ext>
            </p:extLst>
          </p:nvPr>
        </p:nvGraphicFramePr>
        <p:xfrm>
          <a:off x="990600" y="4068763"/>
          <a:ext cx="1381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9" name="Equation" r:id="rId7" imgW="698400" imgH="253800" progId="Equation.DSMT4">
                  <p:embed/>
                </p:oleObj>
              </mc:Choice>
              <mc:Fallback>
                <p:oleObj name="Equation" r:id="rId7" imgW="6984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68763"/>
                        <a:ext cx="13811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Interconnect power optimization for multiple supply voltage (MSV) domains</a:t>
            </a:r>
          </a:p>
          <a:p>
            <a:pPr lvl="1"/>
            <a:r>
              <a:rPr lang="en-US" sz="2400" dirty="0" smtClean="0"/>
              <a:t>power metric for global routing in MSV domains</a:t>
            </a:r>
          </a:p>
          <a:p>
            <a:pPr lvl="1"/>
            <a:r>
              <a:rPr lang="en-US" sz="2400" dirty="0" smtClean="0"/>
              <a:t>nonlinear Integer Program (IP) formulation with level converters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pproximation as a two-phase linear IP and parallel solving by IP decomposition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: Minimize Total Power</a:t>
            </a:r>
            <a:endParaRPr lang="en-US" dirty="0"/>
          </a:p>
        </p:txBody>
      </p:sp>
      <p:graphicFrame>
        <p:nvGraphicFramePr>
          <p:cNvPr id="132099" name="Object 4"/>
          <p:cNvGraphicFramePr>
            <a:graphicFrameLocks noChangeAspect="1"/>
          </p:cNvGraphicFramePr>
          <p:nvPr/>
        </p:nvGraphicFramePr>
        <p:xfrm>
          <a:off x="1905000" y="1371600"/>
          <a:ext cx="5614988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0" name="Equation" r:id="rId3" imgW="3733560" imgH="2209680" progId="Equation.DSMT4">
                  <p:embed/>
                </p:oleObj>
              </mc:Choice>
              <mc:Fallback>
                <p:oleObj name="Equation" r:id="rId3" imgW="3733560" imgH="220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5614988" cy="332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37"/>
          <p:cNvSpPr>
            <a:spLocks noChangeArrowheads="1"/>
          </p:cNvSpPr>
          <p:nvPr/>
        </p:nvSpPr>
        <p:spPr bwMode="auto">
          <a:xfrm>
            <a:off x="1295400" y="160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37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14478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(PGR-P2)</a:t>
            </a:r>
            <a:endParaRPr lang="en-US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8458200" cy="1828800"/>
          </a:xfrm>
        </p:spPr>
        <p:txBody>
          <a:bodyPr/>
          <a:lstStyle/>
          <a:p>
            <a:r>
              <a:rPr lang="en-US" sz="2400" dirty="0" smtClean="0"/>
              <a:t>Incorporate net activity and voltage level in the objective function to minimize total power directly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et estimated edge capacitance for each edge from phase 1, and consider it to be constant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ut penalize the edge capacitance if over-utilized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Solving PGR1 and PGR2*</a:t>
            </a:r>
            <a:endParaRPr lang="zh-TW" altLang="en-US" dirty="0" smtClean="0">
              <a:ea typeface="PMingLiU" pitchFamily="18" charset="-12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209800" y="1685925"/>
            <a:ext cx="2743200" cy="4297363"/>
            <a:chOff x="3744" y="1062"/>
            <a:chExt cx="1728" cy="2707"/>
          </a:xfrm>
        </p:grpSpPr>
        <p:sp>
          <p:nvSpPr>
            <p:cNvPr id="33799" name="Rectangle 79"/>
            <p:cNvSpPr>
              <a:spLocks noChangeArrowheads="1"/>
            </p:cNvSpPr>
            <p:nvPr/>
          </p:nvSpPr>
          <p:spPr bwMode="auto">
            <a:xfrm>
              <a:off x="4080" y="1062"/>
              <a:ext cx="1344" cy="330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 smtClean="0"/>
                <a:t>Based on one set of initial route</a:t>
              </a:r>
              <a:endParaRPr lang="en-US" altLang="zh-TW" sz="1400" b="1" dirty="0"/>
            </a:p>
          </p:txBody>
        </p:sp>
        <p:sp>
          <p:nvSpPr>
            <p:cNvPr id="33800" name="Rectangle 80"/>
            <p:cNvSpPr>
              <a:spLocks noChangeArrowheads="1"/>
            </p:cNvSpPr>
            <p:nvPr/>
          </p:nvSpPr>
          <p:spPr bwMode="auto">
            <a:xfrm>
              <a:off x="4032" y="1607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 dirty="0"/>
                <a:t>Solve LP, get dual sol.</a:t>
              </a:r>
            </a:p>
          </p:txBody>
        </p:sp>
        <p:sp>
          <p:nvSpPr>
            <p:cNvPr id="33801" name="Rectangle 83"/>
            <p:cNvSpPr>
              <a:spLocks noChangeArrowheads="1"/>
            </p:cNvSpPr>
            <p:nvPr/>
          </p:nvSpPr>
          <p:spPr bwMode="auto">
            <a:xfrm>
              <a:off x="4032" y="2445"/>
              <a:ext cx="1440" cy="342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Identify new routes </a:t>
              </a:r>
              <a:br>
                <a:rPr lang="en-US" altLang="zh-TW" sz="1400" b="1"/>
              </a:br>
              <a:r>
                <a:rPr lang="en-US" altLang="zh-TW" sz="1400" b="1"/>
                <a:t>for each net</a:t>
              </a:r>
              <a:endParaRPr lang="zh-TW" altLang="en-US" sz="1400" b="1"/>
            </a:p>
          </p:txBody>
        </p:sp>
        <p:sp>
          <p:nvSpPr>
            <p:cNvPr id="33802" name="Rectangle 84"/>
            <p:cNvSpPr>
              <a:spLocks noChangeArrowheads="1"/>
            </p:cNvSpPr>
            <p:nvPr/>
          </p:nvSpPr>
          <p:spPr bwMode="auto">
            <a:xfrm>
              <a:off x="4032" y="2039"/>
              <a:ext cx="1440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Setup edge weight</a:t>
              </a:r>
            </a:p>
          </p:txBody>
        </p:sp>
        <p:sp>
          <p:nvSpPr>
            <p:cNvPr id="33803" name="AutoShape 87"/>
            <p:cNvSpPr>
              <a:spLocks noChangeArrowheads="1"/>
            </p:cNvSpPr>
            <p:nvPr/>
          </p:nvSpPr>
          <p:spPr bwMode="auto">
            <a:xfrm>
              <a:off x="4080" y="2976"/>
              <a:ext cx="1344" cy="384"/>
            </a:xfrm>
            <a:prstGeom prst="flowChartDecision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 b="1"/>
                <a:t>Have new routes?</a:t>
              </a:r>
            </a:p>
          </p:txBody>
        </p:sp>
        <p:sp>
          <p:nvSpPr>
            <p:cNvPr id="33804" name="Line 88"/>
            <p:cNvSpPr>
              <a:spLocks noChangeShapeType="1"/>
            </p:cNvSpPr>
            <p:nvPr/>
          </p:nvSpPr>
          <p:spPr bwMode="auto">
            <a:xfrm>
              <a:off x="4752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5" name="Line 89"/>
            <p:cNvSpPr>
              <a:spLocks noChangeShapeType="1"/>
            </p:cNvSpPr>
            <p:nvPr/>
          </p:nvSpPr>
          <p:spPr bwMode="auto">
            <a:xfrm>
              <a:off x="4752" y="18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6" name="Line 90"/>
            <p:cNvSpPr>
              <a:spLocks noChangeShapeType="1"/>
            </p:cNvSpPr>
            <p:nvPr/>
          </p:nvSpPr>
          <p:spPr bwMode="auto">
            <a:xfrm>
              <a:off x="4752" y="22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7" name="Line 91"/>
            <p:cNvSpPr>
              <a:spLocks noChangeShapeType="1"/>
            </p:cNvSpPr>
            <p:nvPr/>
          </p:nvSpPr>
          <p:spPr bwMode="auto">
            <a:xfrm>
              <a:off x="4752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8" name="Line 96"/>
            <p:cNvSpPr>
              <a:spLocks noChangeShapeType="1"/>
            </p:cNvSpPr>
            <p:nvPr/>
          </p:nvSpPr>
          <p:spPr bwMode="auto">
            <a:xfrm>
              <a:off x="4752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9" name="Rectangle 97"/>
            <p:cNvSpPr>
              <a:spLocks noChangeArrowheads="1"/>
            </p:cNvSpPr>
            <p:nvPr/>
          </p:nvSpPr>
          <p:spPr bwMode="auto">
            <a:xfrm>
              <a:off x="4032" y="3575"/>
              <a:ext cx="1392" cy="194"/>
            </a:xfrm>
            <a:prstGeom prst="rect">
              <a:avLst/>
            </a:prstGeom>
            <a:gradFill rotWithShape="1">
              <a:gsLst>
                <a:gs pos="0">
                  <a:srgbClr val="FFEBFA"/>
                </a:gs>
                <a:gs pos="100000">
                  <a:srgbClr val="5E9EFF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914400"/>
              <a:r>
                <a:rPr lang="en-US" altLang="zh-TW" sz="1400" b="1"/>
                <a:t>Solve IP</a:t>
              </a:r>
            </a:p>
          </p:txBody>
        </p:sp>
        <p:sp>
          <p:nvSpPr>
            <p:cNvPr id="33810" name="Freeform 98"/>
            <p:cNvSpPr>
              <a:spLocks/>
            </p:cNvSpPr>
            <p:nvPr/>
          </p:nvSpPr>
          <p:spPr bwMode="auto">
            <a:xfrm>
              <a:off x="3744" y="1680"/>
              <a:ext cx="336" cy="1488"/>
            </a:xfrm>
            <a:custGeom>
              <a:avLst/>
              <a:gdLst>
                <a:gd name="T0" fmla="*/ 336 w 336"/>
                <a:gd name="T1" fmla="*/ 1488 h 1488"/>
                <a:gd name="T2" fmla="*/ 0 w 336"/>
                <a:gd name="T3" fmla="*/ 1488 h 1488"/>
                <a:gd name="T4" fmla="*/ 0 w 336"/>
                <a:gd name="T5" fmla="*/ 0 h 1488"/>
                <a:gd name="T6" fmla="*/ 288 w 3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88"/>
                <a:gd name="T14" fmla="*/ 336 w 3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88">
                  <a:moveTo>
                    <a:pt x="336" y="1488"/>
                  </a:moveTo>
                  <a:lnTo>
                    <a:pt x="0" y="1488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1" name="Text Box 96"/>
            <p:cNvSpPr txBox="1">
              <a:spLocks noChangeArrowheads="1"/>
            </p:cNvSpPr>
            <p:nvPr/>
          </p:nvSpPr>
          <p:spPr bwMode="auto">
            <a:xfrm>
              <a:off x="3792" y="297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yes</a:t>
              </a:r>
            </a:p>
          </p:txBody>
        </p:sp>
        <p:sp>
          <p:nvSpPr>
            <p:cNvPr id="33812" name="Text Box 97"/>
            <p:cNvSpPr txBox="1">
              <a:spLocks noChangeArrowheads="1"/>
            </p:cNvSpPr>
            <p:nvPr/>
          </p:nvSpPr>
          <p:spPr bwMode="auto">
            <a:xfrm>
              <a:off x="4786" y="3360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no</a:t>
              </a:r>
            </a:p>
          </p:txBody>
        </p:sp>
      </p:grpSp>
      <p:sp>
        <p:nvSpPr>
          <p:cNvPr id="33795" name="Rectangle 25"/>
          <p:cNvSpPr>
            <a:spLocks noChangeArrowheads="1"/>
          </p:cNvSpPr>
          <p:nvPr/>
        </p:nvSpPr>
        <p:spPr bwMode="auto">
          <a:xfrm>
            <a:off x="1905000" y="2362200"/>
            <a:ext cx="3429000" cy="30480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26"/>
          <p:cNvSpPr>
            <a:spLocks noChangeArrowheads="1"/>
          </p:cNvSpPr>
          <p:nvPr/>
        </p:nvSpPr>
        <p:spPr bwMode="auto">
          <a:xfrm>
            <a:off x="1905000" y="5486400"/>
            <a:ext cx="3429000" cy="6858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27"/>
          <p:cNvSpPr txBox="1">
            <a:spLocks noChangeArrowheads="1"/>
          </p:cNvSpPr>
          <p:nvPr/>
        </p:nvSpPr>
        <p:spPr bwMode="auto">
          <a:xfrm>
            <a:off x="5410200" y="3413125"/>
            <a:ext cx="3124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US" altLang="zh-TW" sz="2000" b="1" dirty="0" smtClean="0"/>
              <a:t>Price</a:t>
            </a:r>
            <a:endParaRPr lang="en-US" altLang="zh-TW" sz="2000" b="1" dirty="0"/>
          </a:p>
          <a:p>
            <a:pPr defTabSz="914400"/>
            <a:r>
              <a:rPr lang="en-US" altLang="zh-TW" sz="2000" dirty="0"/>
              <a:t>Identify “promising” routes </a:t>
            </a:r>
            <a:br>
              <a:rPr lang="en-US" altLang="zh-TW" sz="2000" dirty="0"/>
            </a:br>
            <a:r>
              <a:rPr lang="en-US" altLang="zh-TW" sz="2000" dirty="0"/>
              <a:t>for each </a:t>
            </a:r>
            <a:r>
              <a:rPr lang="en-US" altLang="zh-TW" sz="2000" dirty="0" smtClean="0"/>
              <a:t>net by solving iterative LP relaxations via column generation</a:t>
            </a:r>
            <a:endParaRPr lang="en-US" altLang="zh-TW" sz="2000" dirty="0"/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5389563" y="5385137"/>
            <a:ext cx="2250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smtClean="0"/>
              <a:t>Branch</a:t>
            </a:r>
          </a:p>
          <a:p>
            <a:r>
              <a:rPr lang="en-US" altLang="zh-TW" sz="2000" dirty="0" smtClean="0"/>
              <a:t>Solve IP </a:t>
            </a:r>
            <a:r>
              <a:rPr lang="en-US" altLang="zh-TW" sz="2000" dirty="0"/>
              <a:t>via </a:t>
            </a:r>
            <a:br>
              <a:rPr lang="en-US" altLang="zh-TW" sz="2000" dirty="0"/>
            </a:br>
            <a:r>
              <a:rPr lang="en-US" altLang="zh-TW" sz="2000" dirty="0"/>
              <a:t>branch and bound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6432888"/>
            <a:ext cx="4321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 [Wu, </a:t>
            </a:r>
            <a:r>
              <a:rPr lang="en-US" altLang="zh-TW" dirty="0" err="1" smtClean="0"/>
              <a:t>Davoodi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Linderoth</a:t>
            </a:r>
            <a:r>
              <a:rPr lang="en-US" altLang="zh-TW" dirty="0" smtClean="0"/>
              <a:t>, DAC’09, TCAD’11]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600200"/>
            <a:ext cx="1916112" cy="2057400"/>
            <a:chOff x="609600" y="1600200"/>
            <a:chExt cx="1916112" cy="20574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600200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Wirelength</a:t>
              </a:r>
              <a:r>
                <a:rPr lang="en-US" dirty="0" smtClean="0"/>
                <a:t> optimized solution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3072825"/>
              <a:ext cx="152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Power-aware edge weights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905000" y="1981200"/>
              <a:ext cx="620712" cy="0"/>
            </a:xfrm>
            <a:prstGeom prst="straightConnector1">
              <a:avLst/>
            </a:prstGeom>
            <a:ln w="25400" cmpd="dbl">
              <a:solidFill>
                <a:schemeClr val="tx2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81200" y="3318301"/>
              <a:ext cx="544512" cy="2"/>
            </a:xfrm>
            <a:prstGeom prst="straightConnector1">
              <a:avLst/>
            </a:prstGeom>
            <a:ln w="25400" cmpd="dbl">
              <a:solidFill>
                <a:schemeClr val="tx2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005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99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Power-Aware Route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82000" cy="2971800"/>
          </a:xfrm>
        </p:spPr>
        <p:txBody>
          <a:bodyPr/>
          <a:lstStyle/>
          <a:p>
            <a:r>
              <a:rPr lang="en-US" sz="2400" dirty="0" smtClean="0"/>
              <a:t>Edge weights represent rate of improvement in objective</a:t>
            </a:r>
          </a:p>
          <a:p>
            <a:pPr lvl="1"/>
            <a:r>
              <a:rPr lang="en-US" sz="2000" dirty="0" smtClean="0"/>
              <a:t>i.e., capacitance in PGR1 and power metric in PGR2 from previous round of LP</a:t>
            </a:r>
          </a:p>
          <a:p>
            <a:r>
              <a:rPr lang="en-US" sz="2400" dirty="0" smtClean="0"/>
              <a:t>Weighted shortest path finds additional candidate routes to improve the objective</a:t>
            </a:r>
          </a:p>
          <a:p>
            <a:pPr lvl="1"/>
            <a:r>
              <a:rPr lang="en-US" sz="2000" dirty="0" smtClean="0"/>
              <a:t>applied by replacing branches in an existing route from a previous LP iteration</a:t>
            </a:r>
          </a:p>
        </p:txBody>
      </p:sp>
      <p:grpSp>
        <p:nvGrpSpPr>
          <p:cNvPr id="4" name="Group 157"/>
          <p:cNvGrpSpPr/>
          <p:nvPr/>
        </p:nvGrpSpPr>
        <p:grpSpPr>
          <a:xfrm>
            <a:off x="1524000" y="1447800"/>
            <a:ext cx="6553200" cy="2667000"/>
            <a:chOff x="838200" y="2514600"/>
            <a:chExt cx="7235026" cy="3200400"/>
          </a:xfrm>
        </p:grpSpPr>
        <p:grpSp>
          <p:nvGrpSpPr>
            <p:cNvPr id="5" name="Group 49"/>
            <p:cNvGrpSpPr/>
            <p:nvPr/>
          </p:nvGrpSpPr>
          <p:grpSpPr>
            <a:xfrm>
              <a:off x="914400" y="2590800"/>
              <a:ext cx="3048000" cy="3048000"/>
              <a:chOff x="1524000" y="2667000"/>
              <a:chExt cx="3048000" cy="3048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24000" y="2667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24000" y="32766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24000" y="38862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20"/>
              <p:cNvCxnSpPr/>
              <p:nvPr/>
            </p:nvCxnSpPr>
            <p:spPr>
              <a:xfrm>
                <a:off x="1524000" y="44958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21"/>
              <p:cNvCxnSpPr/>
              <p:nvPr/>
            </p:nvCxnSpPr>
            <p:spPr>
              <a:xfrm>
                <a:off x="1524000" y="51054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6096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>
              <a:xfrm rot="5400000">
                <a:off x="12192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 rot="5400000">
                <a:off x="18288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>
              <a:xfrm rot="5400000">
                <a:off x="24384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rot="5400000">
                <a:off x="30480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524000" y="5715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Oval 5"/>
            <p:cNvSpPr/>
            <p:nvPr/>
          </p:nvSpPr>
          <p:spPr>
            <a:xfrm>
              <a:off x="3886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3124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2514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9" name="Straight Connector 8"/>
            <p:cNvCxnSpPr>
              <a:stCxn id="7" idx="6"/>
            </p:cNvCxnSpPr>
            <p:nvPr/>
          </p:nvCxnSpPr>
          <p:spPr>
            <a:xfrm>
              <a:off x="990600" y="3200400"/>
              <a:ext cx="17526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 rot="5400000">
              <a:off x="1562100" y="3848100"/>
              <a:ext cx="23622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Connector 10"/>
            <p:cNvCxnSpPr>
              <a:endCxn id="6" idx="2"/>
            </p:cNvCxnSpPr>
            <p:nvPr/>
          </p:nvCxnSpPr>
          <p:spPr>
            <a:xfrm>
              <a:off x="2743200" y="5029200"/>
              <a:ext cx="11430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Text Box 93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372218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TW" sz="2400" i="1" baseline="-25000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TW" sz="2400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" name="Group 73"/>
            <p:cNvGrpSpPr/>
            <p:nvPr/>
          </p:nvGrpSpPr>
          <p:grpSpPr>
            <a:xfrm>
              <a:off x="2667000" y="3124200"/>
              <a:ext cx="1371600" cy="2590800"/>
              <a:chOff x="2667000" y="3124200"/>
              <a:chExt cx="1371600" cy="25908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667000" y="5562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76" name="Straight Connector 75"/>
              <p:cNvCxnSpPr>
                <a:endCxn id="75" idx="6"/>
              </p:cNvCxnSpPr>
              <p:nvPr/>
            </p:nvCxnSpPr>
            <p:spPr>
              <a:xfrm rot="5400000">
                <a:off x="1905000" y="4724400"/>
                <a:ext cx="18288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0800000">
                <a:off x="2819400" y="38100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32766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8862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80" name="Straight Connector 79"/>
              <p:cNvCxnSpPr>
                <a:endCxn id="78" idx="4"/>
              </p:cNvCxnSpPr>
              <p:nvPr/>
            </p:nvCxnSpPr>
            <p:spPr>
              <a:xfrm rot="5400000" flipH="1" flipV="1">
                <a:off x="3086100" y="35433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8" idx="6"/>
                <a:endCxn id="79" idx="2"/>
              </p:cNvCxnSpPr>
              <p:nvPr/>
            </p:nvCxnSpPr>
            <p:spPr>
              <a:xfrm>
                <a:off x="3429000" y="3200400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93"/>
              <p:cNvSpPr txBox="1">
                <a:spLocks noChangeArrowheads="1"/>
              </p:cNvSpPr>
              <p:nvPr/>
            </p:nvSpPr>
            <p:spPr bwMode="auto">
              <a:xfrm>
                <a:off x="3352800" y="3348335"/>
                <a:ext cx="372218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400" i="1" baseline="-250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TW" sz="2400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Text Box 93"/>
            <p:cNvSpPr txBox="1">
              <a:spLocks noChangeArrowheads="1"/>
            </p:cNvSpPr>
            <p:nvPr/>
          </p:nvSpPr>
          <p:spPr bwMode="auto">
            <a:xfrm rot="16200000">
              <a:off x="2305030" y="45221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93"/>
            <p:cNvSpPr txBox="1">
              <a:spLocks noChangeArrowheads="1"/>
            </p:cNvSpPr>
            <p:nvPr/>
          </p:nvSpPr>
          <p:spPr bwMode="auto">
            <a:xfrm rot="16200000">
              <a:off x="2302053" y="39125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93"/>
            <p:cNvSpPr txBox="1">
              <a:spLocks noChangeArrowheads="1"/>
            </p:cNvSpPr>
            <p:nvPr/>
          </p:nvSpPr>
          <p:spPr bwMode="auto">
            <a:xfrm>
              <a:off x="28194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3528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0.04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9144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0.12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93"/>
            <p:cNvSpPr txBox="1">
              <a:spLocks noChangeArrowheads="1"/>
            </p:cNvSpPr>
            <p:nvPr/>
          </p:nvSpPr>
          <p:spPr bwMode="auto">
            <a:xfrm>
              <a:off x="15240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2133600" y="32004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0.06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 rot="16200000">
              <a:off x="2640608" y="33029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 Box 93"/>
            <p:cNvSpPr txBox="1">
              <a:spLocks noChangeArrowheads="1"/>
            </p:cNvSpPr>
            <p:nvPr/>
          </p:nvSpPr>
          <p:spPr bwMode="auto">
            <a:xfrm rot="16200000">
              <a:off x="2640608" y="26933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71"/>
            <p:cNvGrpSpPr/>
            <p:nvPr/>
          </p:nvGrpSpPr>
          <p:grpSpPr>
            <a:xfrm>
              <a:off x="2667000" y="3124200"/>
              <a:ext cx="152400" cy="152400"/>
              <a:chOff x="2743200" y="1981200"/>
              <a:chExt cx="152400" cy="1524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rot="5400000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Straight Connector 73"/>
              <p:cNvCxnSpPr/>
              <p:nvPr/>
            </p:nvCxnSpPr>
            <p:spPr>
              <a:xfrm rot="16200000" flipV="1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roup 89"/>
            <p:cNvGrpSpPr/>
            <p:nvPr/>
          </p:nvGrpSpPr>
          <p:grpSpPr>
            <a:xfrm>
              <a:off x="4648200" y="2590800"/>
              <a:ext cx="3048000" cy="3048000"/>
              <a:chOff x="1524000" y="2667000"/>
              <a:chExt cx="3048000" cy="30480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524000" y="2667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524000" y="32766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24000" y="38862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24000" y="44958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24000" y="51054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6096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12192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18288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24384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048000" y="4191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24000" y="5715000"/>
                <a:ext cx="30480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Oval 24"/>
            <p:cNvSpPr/>
            <p:nvPr/>
          </p:nvSpPr>
          <p:spPr>
            <a:xfrm>
              <a:off x="76200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124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2514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28" name="Straight Connector 27"/>
            <p:cNvCxnSpPr>
              <a:stCxn id="26" idx="6"/>
            </p:cNvCxnSpPr>
            <p:nvPr/>
          </p:nvCxnSpPr>
          <p:spPr>
            <a:xfrm>
              <a:off x="4724400" y="3200400"/>
              <a:ext cx="17526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93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489236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t'</a:t>
              </a:r>
              <a:r>
                <a:rPr lang="en-US" altLang="zh-TW" sz="2400" i="1" baseline="-25000" dirty="0" err="1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TW" sz="2400" i="1" baseline="-25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TW" sz="2400" i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Group 121"/>
            <p:cNvGrpSpPr/>
            <p:nvPr/>
          </p:nvGrpSpPr>
          <p:grpSpPr>
            <a:xfrm>
              <a:off x="6400800" y="3124200"/>
              <a:ext cx="1371600" cy="2590800"/>
              <a:chOff x="2667000" y="3124200"/>
              <a:chExt cx="1371600" cy="2590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667000" y="5562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54" name="Straight Connector 53"/>
              <p:cNvCxnSpPr>
                <a:endCxn id="53" idx="6"/>
              </p:cNvCxnSpPr>
              <p:nvPr/>
            </p:nvCxnSpPr>
            <p:spPr>
              <a:xfrm rot="5400000">
                <a:off x="1905000" y="4724400"/>
                <a:ext cx="18288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>
                <a:off x="2819400" y="38100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2766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86200" y="3124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TW" sz="1400"/>
              </a:p>
            </p:txBody>
          </p:sp>
          <p:cxnSp>
            <p:nvCxnSpPr>
              <p:cNvPr id="58" name="Straight Connector 57"/>
              <p:cNvCxnSpPr>
                <a:endCxn id="56" idx="4"/>
              </p:cNvCxnSpPr>
              <p:nvPr/>
            </p:nvCxnSpPr>
            <p:spPr>
              <a:xfrm rot="5400000" flipH="1" flipV="1">
                <a:off x="3086100" y="3543300"/>
                <a:ext cx="5334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6"/>
                <a:endCxn id="57" idx="2"/>
              </p:cNvCxnSpPr>
              <p:nvPr/>
            </p:nvCxnSpPr>
            <p:spPr>
              <a:xfrm>
                <a:off x="3429000" y="3200400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 Box 93"/>
              <p:cNvSpPr txBox="1">
                <a:spLocks noChangeArrowheads="1"/>
              </p:cNvSpPr>
              <p:nvPr/>
            </p:nvSpPr>
            <p:spPr bwMode="auto">
              <a:xfrm>
                <a:off x="3352800" y="3348335"/>
                <a:ext cx="372218" cy="46166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TW" sz="2400" i="1" baseline="-250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TW" sz="2400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 rot="16200000">
              <a:off x="6038830" y="45221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93"/>
            <p:cNvSpPr txBox="1">
              <a:spLocks noChangeArrowheads="1"/>
            </p:cNvSpPr>
            <p:nvPr/>
          </p:nvSpPr>
          <p:spPr bwMode="auto">
            <a:xfrm rot="16200000">
              <a:off x="6035853" y="39125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0.85</a:t>
              </a:r>
              <a:endParaRPr lang="en-US" altLang="zh-TW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93"/>
            <p:cNvSpPr txBox="1">
              <a:spLocks noChangeArrowheads="1"/>
            </p:cNvSpPr>
            <p:nvPr/>
          </p:nvSpPr>
          <p:spPr bwMode="auto">
            <a:xfrm>
              <a:off x="65532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93"/>
            <p:cNvSpPr txBox="1">
              <a:spLocks noChangeArrowheads="1"/>
            </p:cNvSpPr>
            <p:nvPr/>
          </p:nvSpPr>
          <p:spPr bwMode="auto">
            <a:xfrm>
              <a:off x="7086600" y="50292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0.04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 Box 93"/>
            <p:cNvSpPr txBox="1">
              <a:spLocks noChangeArrowheads="1"/>
            </p:cNvSpPr>
            <p:nvPr/>
          </p:nvSpPr>
          <p:spPr bwMode="auto">
            <a:xfrm>
              <a:off x="46482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93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5867400" y="2895600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39125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0.07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 rot="16200000">
              <a:off x="6374408" y="2693392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0" name="Group 139"/>
            <p:cNvGrpSpPr/>
            <p:nvPr/>
          </p:nvGrpSpPr>
          <p:grpSpPr>
            <a:xfrm>
              <a:off x="6400800" y="3124200"/>
              <a:ext cx="152400" cy="152400"/>
              <a:chOff x="2743200" y="1981200"/>
              <a:chExt cx="1524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Straight Connector 51"/>
              <p:cNvCxnSpPr/>
              <p:nvPr/>
            </p:nvCxnSpPr>
            <p:spPr>
              <a:xfrm rot="16200000" flipV="1">
                <a:off x="2743200" y="1981200"/>
                <a:ext cx="152400" cy="1524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" name="Group 148"/>
            <p:cNvGrpSpPr/>
            <p:nvPr/>
          </p:nvGrpSpPr>
          <p:grpSpPr>
            <a:xfrm>
              <a:off x="5867400" y="3200400"/>
              <a:ext cx="1752600" cy="1828800"/>
              <a:chOff x="5867400" y="3200400"/>
              <a:chExt cx="1752600" cy="1828800"/>
            </a:xfrm>
          </p:grpSpPr>
          <p:cxnSp>
            <p:nvCxnSpPr>
              <p:cNvPr id="48" name="Straight Connector 47"/>
              <p:cNvCxnSpPr>
                <a:stCxn id="25" idx="2"/>
              </p:cNvCxnSpPr>
              <p:nvPr/>
            </p:nvCxnSpPr>
            <p:spPr>
              <a:xfrm rot="10800000">
                <a:off x="5867400" y="5029200"/>
                <a:ext cx="17526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4953000" y="4114800"/>
                <a:ext cx="18288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67400" y="3248025"/>
                <a:ext cx="609600" cy="0"/>
              </a:xfrm>
              <a:prstGeom prst="line">
                <a:avLst/>
              </a:prstGeom>
              <a:noFill/>
              <a:ln w="44450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Straight Connector 41"/>
            <p:cNvCxnSpPr/>
            <p:nvPr/>
          </p:nvCxnSpPr>
          <p:spPr>
            <a:xfrm rot="5400000">
              <a:off x="6210300" y="2933700"/>
              <a:ext cx="5334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452219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0.03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 rot="16200000">
              <a:off x="5426253" y="3368853"/>
              <a:ext cx="54373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0.10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93"/>
            <p:cNvSpPr txBox="1">
              <a:spLocks noChangeArrowheads="1"/>
            </p:cNvSpPr>
            <p:nvPr/>
          </p:nvSpPr>
          <p:spPr bwMode="auto">
            <a:xfrm>
              <a:off x="5867400" y="5029200"/>
              <a:ext cx="53610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0.11</a:t>
              </a:r>
              <a:endParaRPr lang="en-US" altLang="zh-TW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 Box 93"/>
            <p:cNvSpPr txBox="1">
              <a:spLocks noChangeArrowheads="1"/>
            </p:cNvSpPr>
            <p:nvPr/>
          </p:nvSpPr>
          <p:spPr bwMode="auto">
            <a:xfrm>
              <a:off x="7696200" y="4953000"/>
              <a:ext cx="377026" cy="369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 dirty="0" err="1">
                  <a:latin typeface="Times New Roman" pitchFamily="18" charset="0"/>
                </a:rPr>
                <a:t>u</a:t>
              </a:r>
              <a:r>
                <a:rPr lang="en-US" altLang="zh-TW" sz="1800" i="1" baseline="-25000" dirty="0" err="1">
                  <a:latin typeface="Times New Roman" pitchFamily="18" charset="0"/>
                </a:rPr>
                <a:t>b</a:t>
              </a:r>
              <a:endParaRPr lang="en-US" altLang="zh-TW" sz="1800" i="1" dirty="0">
                <a:latin typeface="Times New Roman" pitchFamily="18" charset="0"/>
              </a:endParaRP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6477000" y="3124200"/>
              <a:ext cx="364202" cy="369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i="1" dirty="0" err="1">
                  <a:latin typeface="Times New Roman" pitchFamily="18" charset="0"/>
                </a:rPr>
                <a:t>v</a:t>
              </a:r>
              <a:r>
                <a:rPr lang="en-US" altLang="zh-TW" sz="1800" i="1" baseline="-25000" dirty="0" err="1">
                  <a:latin typeface="Times New Roman" pitchFamily="18" charset="0"/>
                </a:rPr>
                <a:t>b</a:t>
              </a:r>
              <a:endParaRPr lang="en-US" altLang="zh-TW" sz="1800" i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345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IP </a:t>
            </a:r>
            <a:r>
              <a:rPr lang="en-US" altLang="zh-TW" dirty="0">
                <a:ea typeface="PMingLiU" pitchFamily="18" charset="-120"/>
              </a:rPr>
              <a:t>Decomposition*</a:t>
            </a:r>
            <a:endParaRPr lang="en-US" altLang="zh-TW" dirty="0" smtClean="0">
              <a:latin typeface="Arial" pitchFamily="34" charset="0"/>
              <a:ea typeface="PMingLiU"/>
              <a:cs typeface="PMingLiU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6519446"/>
            <a:ext cx="4321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*[Wu, </a:t>
            </a:r>
            <a:r>
              <a:rPr lang="en-US" altLang="zh-TW" dirty="0" err="1" smtClean="0"/>
              <a:t>Davoodi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Linderoth</a:t>
            </a:r>
            <a:r>
              <a:rPr lang="en-US" altLang="zh-TW" dirty="0" smtClean="0"/>
              <a:t>, DAC’09,  TCAD’11]</a:t>
            </a:r>
            <a:endParaRPr lang="en-US" dirty="0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990600" y="1447800"/>
            <a:ext cx="2286000" cy="2286000"/>
            <a:chOff x="4032" y="2736"/>
            <a:chExt cx="1440" cy="1440"/>
          </a:xfrm>
        </p:grpSpPr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032" y="2736"/>
              <a:ext cx="1440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4848" y="273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4032" y="3408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848" y="350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4512" y="273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4368" y="340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5136" y="35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5184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4368" y="37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848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12" y="302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484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Rectangle 58"/>
          <p:cNvSpPr>
            <a:spLocks noChangeArrowheads="1"/>
          </p:cNvSpPr>
          <p:nvPr/>
        </p:nvSpPr>
        <p:spPr bwMode="auto">
          <a:xfrm>
            <a:off x="1752600" y="1905000"/>
            <a:ext cx="533400" cy="609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7"/>
          <p:cNvGrpSpPr>
            <a:grpSpLocks/>
          </p:cNvGrpSpPr>
          <p:nvPr/>
        </p:nvGrpSpPr>
        <p:grpSpPr bwMode="auto">
          <a:xfrm>
            <a:off x="1295400" y="1981200"/>
            <a:ext cx="1219200" cy="304800"/>
            <a:chOff x="864" y="2976"/>
            <a:chExt cx="768" cy="192"/>
          </a:xfrm>
        </p:grpSpPr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864" y="2976"/>
              <a:ext cx="76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>
              <a:off x="1344" y="2976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1447800" y="2438400"/>
            <a:ext cx="1600200" cy="990600"/>
            <a:chOff x="960" y="3264"/>
            <a:chExt cx="1008" cy="624"/>
          </a:xfrm>
        </p:grpSpPr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960" y="3264"/>
              <a:ext cx="1008" cy="192"/>
            </a:xfrm>
            <a:custGeom>
              <a:avLst/>
              <a:gdLst>
                <a:gd name="T0" fmla="*/ 0 w 1008"/>
                <a:gd name="T1" fmla="*/ 0 h 192"/>
                <a:gd name="T2" fmla="*/ 144 w 1008"/>
                <a:gd name="T3" fmla="*/ 0 h 192"/>
                <a:gd name="T4" fmla="*/ 144 w 1008"/>
                <a:gd name="T5" fmla="*/ 192 h 192"/>
                <a:gd name="T6" fmla="*/ 672 w 1008"/>
                <a:gd name="T7" fmla="*/ 192 h 192"/>
                <a:gd name="T8" fmla="*/ 672 w 1008"/>
                <a:gd name="T9" fmla="*/ 0 h 192"/>
                <a:gd name="T10" fmla="*/ 1008 w 1008"/>
                <a:gd name="T11" fmla="*/ 0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8"/>
                <a:gd name="T19" fmla="*/ 0 h 192"/>
                <a:gd name="T20" fmla="*/ 1008 w 1008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8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672" y="192"/>
                  </a:lnTo>
                  <a:lnTo>
                    <a:pt x="672" y="0"/>
                  </a:lnTo>
                  <a:lnTo>
                    <a:pt x="1008" y="0"/>
                  </a:lnTo>
                </a:path>
              </a:pathLst>
            </a:custGeom>
            <a:noFill/>
            <a:ln w="31750">
              <a:solidFill>
                <a:srgbClr val="000080"/>
              </a:solidFill>
              <a:round/>
              <a:headEnd type="oval" w="med" len="med"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1392" y="3456"/>
              <a:ext cx="0" cy="432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 type="oval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155575" y="3962400"/>
            <a:ext cx="5426075" cy="2895600"/>
            <a:chOff x="2066" y="2352"/>
            <a:chExt cx="3418" cy="1824"/>
          </a:xfrm>
        </p:grpSpPr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2448" y="3964"/>
              <a:ext cx="114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/>
                <a:t>(Before detouring)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3998" y="3964"/>
              <a:ext cx="104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(After detouring)</a:t>
              </a:r>
            </a:p>
          </p:txBody>
        </p:sp>
        <p:pic>
          <p:nvPicPr>
            <p:cNvPr id="42" name="Picture 32" descr="data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66" y="2352"/>
              <a:ext cx="1918" cy="1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33" descr="data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00" y="2352"/>
              <a:ext cx="1884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85"/>
          <p:cNvGrpSpPr>
            <a:grpSpLocks/>
          </p:cNvGrpSpPr>
          <p:nvPr/>
        </p:nvGrpSpPr>
        <p:grpSpPr bwMode="auto">
          <a:xfrm>
            <a:off x="5715000" y="1295400"/>
            <a:ext cx="3200400" cy="3200400"/>
            <a:chOff x="528" y="2064"/>
            <a:chExt cx="2016" cy="2016"/>
          </a:xfrm>
        </p:grpSpPr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7" name="Group 165"/>
          <p:cNvGrpSpPr>
            <a:grpSpLocks/>
          </p:cNvGrpSpPr>
          <p:nvPr/>
        </p:nvGrpSpPr>
        <p:grpSpPr bwMode="auto">
          <a:xfrm>
            <a:off x="6019800" y="1447800"/>
            <a:ext cx="2743200" cy="2895600"/>
            <a:chOff x="4920" y="2256"/>
            <a:chExt cx="1728" cy="1824"/>
          </a:xfrm>
        </p:grpSpPr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</a:t>
              </a: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2</a:t>
              </a:r>
            </a:p>
          </p:txBody>
        </p:sp>
        <p:sp>
          <p:nvSpPr>
            <p:cNvPr id="60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3</a:t>
              </a:r>
            </a:p>
          </p:txBody>
        </p:sp>
        <p:sp>
          <p:nvSpPr>
            <p:cNvPr id="61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4</a:t>
              </a:r>
            </a:p>
          </p:txBody>
        </p:sp>
        <p:sp>
          <p:nvSpPr>
            <p:cNvPr id="62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5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6</a:t>
              </a:r>
            </a:p>
          </p:txBody>
        </p: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7</a:t>
              </a:r>
            </a:p>
          </p:txBody>
        </p:sp>
        <p:sp>
          <p:nvSpPr>
            <p:cNvPr id="65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8</a:t>
              </a: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400" b="1"/>
                <a:t>9</a:t>
              </a:r>
            </a:p>
          </p:txBody>
        </p:sp>
        <p:sp>
          <p:nvSpPr>
            <p:cNvPr id="67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10</a:t>
              </a:r>
            </a:p>
          </p:txBody>
        </p:sp>
        <p:sp>
          <p:nvSpPr>
            <p:cNvPr id="68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b="1"/>
                <a:t>11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1400" b="1"/>
                <a:t>12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2907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Random net activity </a:t>
            </a:r>
            <a:r>
              <a:rPr lang="en-US" sz="2800" dirty="0" smtClean="0"/>
              <a:t>generation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niform </a:t>
            </a:r>
            <a:r>
              <a:rPr lang="en-US" sz="2400" dirty="0"/>
              <a:t>distribution between 0.1 and </a:t>
            </a:r>
            <a:r>
              <a:rPr lang="en-US" sz="2400" dirty="0" smtClean="0"/>
              <a:t>0.9</a:t>
            </a:r>
          </a:p>
          <a:p>
            <a:r>
              <a:rPr lang="en-US" sz="2800" dirty="0"/>
              <a:t>Two voltage levels 0.9 and 1.1V</a:t>
            </a:r>
          </a:p>
          <a:p>
            <a:r>
              <a:rPr lang="en-US" sz="2800" dirty="0">
                <a:ea typeface="PMingLiU" pitchFamily="18" charset="-120"/>
                <a:cs typeface="Arial" charset="0"/>
              </a:rPr>
              <a:t>C</a:t>
            </a:r>
            <a:r>
              <a:rPr lang="en-US" sz="2800" dirty="0"/>
              <a:t>apacitance (area, fringe, coupling) for each layer from </a:t>
            </a:r>
            <a:r>
              <a:rPr lang="en-US" sz="2800" dirty="0" smtClean="0"/>
              <a:t>45nm NANGATE library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ased </a:t>
            </a:r>
            <a:r>
              <a:rPr lang="en-US" sz="2400" dirty="0"/>
              <a:t>on the given edge utilization, we estimated wire spacing at each global </a:t>
            </a:r>
            <a:r>
              <a:rPr lang="en-US" sz="2400" dirty="0" smtClean="0"/>
              <a:t>bin</a:t>
            </a:r>
          </a:p>
          <a:p>
            <a:r>
              <a:rPr lang="en-US" altLang="zh-TW" sz="2800" dirty="0">
                <a:ea typeface="PMingLiU" pitchFamily="18" charset="-120"/>
                <a:cs typeface="Arial" charset="0"/>
              </a:rPr>
              <a:t>Price-and-branch was solved using CPLEX 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9.0</a:t>
            </a:r>
          </a:p>
          <a:p>
            <a:pPr lvl="1"/>
            <a:r>
              <a:rPr lang="en-US" altLang="zh-TW" sz="2400" dirty="0">
                <a:ea typeface="PMingLiU" pitchFamily="18" charset="-120"/>
                <a:cs typeface="Arial" charset="0"/>
              </a:rPr>
              <a:t>s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ubmitted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jobs via Condor to CS grid at 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UW-Madison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Flow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TW" sz="2800" dirty="0">
                <a:ea typeface="PMingLiU" pitchFamily="18" charset="-120"/>
                <a:cs typeface="Arial" charset="0"/>
              </a:rPr>
              <a:t>Initial solution: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NTHU-Route 2.0 [Chang et al ICCAD08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]</a:t>
            </a:r>
          </a:p>
          <a:p>
            <a:r>
              <a:rPr lang="en-US" altLang="zh-TW" sz="2800" dirty="0">
                <a:ea typeface="PMingLiU" pitchFamily="18" charset="-120"/>
                <a:cs typeface="Arial" charset="0"/>
              </a:rPr>
              <a:t>Voltage island generation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[Chu et al ICCAD06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]</a:t>
            </a:r>
          </a:p>
          <a:p>
            <a:pPr lvl="1"/>
            <a:r>
              <a:rPr lang="en-US" altLang="zh-TW" sz="2400" dirty="0">
                <a:ea typeface="PMingLiU" pitchFamily="18" charset="-120"/>
                <a:cs typeface="Arial" charset="0"/>
              </a:rPr>
              <a:t>t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iming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analysis on ISPD08 benchmarks</a:t>
            </a:r>
          </a:p>
          <a:p>
            <a:r>
              <a:rPr lang="en-US" altLang="zh-TW" sz="2800" dirty="0">
                <a:ea typeface="PMingLiU" pitchFamily="18" charset="-120"/>
                <a:cs typeface="Arial" charset="0"/>
              </a:rPr>
              <a:t>Based on the voltage islands, inserted </a:t>
            </a:r>
            <a:r>
              <a:rPr lang="en-US" altLang="zh-TW" sz="2800" dirty="0" smtClean="0">
                <a:ea typeface="PMingLiU" pitchFamily="18" charset="-120"/>
                <a:cs typeface="Arial" charset="0"/>
              </a:rPr>
              <a:t>LCs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  <a:cs typeface="Arial" charset="0"/>
              </a:rPr>
              <a:t>considered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available white </a:t>
            </a:r>
            <a:r>
              <a:rPr lang="en-US" altLang="zh-TW" sz="2400" dirty="0" smtClean="0">
                <a:ea typeface="PMingLiU" pitchFamily="18" charset="-120"/>
                <a:cs typeface="Arial" charset="0"/>
              </a:rPr>
              <a:t>space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  <a:cs typeface="Arial" charset="0"/>
              </a:rPr>
              <a:t>minimized </a:t>
            </a:r>
            <a:r>
              <a:rPr lang="en-US" altLang="zh-TW" sz="2400" dirty="0">
                <a:ea typeface="PMingLiU" pitchFamily="18" charset="-120"/>
                <a:cs typeface="Arial" charset="0"/>
              </a:rPr>
              <a:t>number of LCs while trying to position them as close as possible to the sink terminals</a:t>
            </a:r>
            <a:endParaRPr lang="en-US" altLang="zh-TW" dirty="0">
              <a:ea typeface="PMingLiU" pitchFamily="18" charset="-120"/>
              <a:cs typeface="Arial" charset="0"/>
            </a:endParaRPr>
          </a:p>
          <a:p>
            <a:endParaRPr lang="en-US" sz="2400" dirty="0"/>
          </a:p>
        </p:txBody>
      </p:sp>
      <p:sp>
        <p:nvSpPr>
          <p:cNvPr id="4" name="AutoShape 80"/>
          <p:cNvSpPr>
            <a:spLocks noChangeArrowheads="1"/>
          </p:cNvSpPr>
          <p:nvPr/>
        </p:nvSpPr>
        <p:spPr bwMode="auto">
          <a:xfrm>
            <a:off x="685800" y="2130425"/>
            <a:ext cx="23622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Initial Global Routing </a:t>
            </a:r>
            <a:br>
              <a:rPr lang="en-US" altLang="zh-TW" sz="1800" dirty="0" smtClean="0"/>
            </a:br>
            <a:r>
              <a:rPr lang="en-US" altLang="zh-TW" sz="1800" dirty="0" smtClean="0"/>
              <a:t>Solution</a:t>
            </a:r>
            <a:endParaRPr lang="en-US" altLang="zh-TW" sz="1800" dirty="0"/>
          </a:p>
        </p:txBody>
      </p:sp>
      <p:sp>
        <p:nvSpPr>
          <p:cNvPr id="5" name="AutoShape 80"/>
          <p:cNvSpPr>
            <a:spLocks noChangeArrowheads="1"/>
          </p:cNvSpPr>
          <p:nvPr/>
        </p:nvSpPr>
        <p:spPr bwMode="auto">
          <a:xfrm>
            <a:off x="3505200" y="2130425"/>
            <a:ext cx="25908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Voltage assignment &amp;</a:t>
            </a:r>
            <a:br>
              <a:rPr lang="en-US" altLang="zh-TW" sz="1800" dirty="0" smtClean="0"/>
            </a:br>
            <a:r>
              <a:rPr lang="en-US" altLang="zh-TW" sz="1800" dirty="0" smtClean="0"/>
              <a:t>Inserting level converter</a:t>
            </a:r>
            <a:endParaRPr lang="en-US" altLang="zh-TW" sz="1800" dirty="0"/>
          </a:p>
        </p:txBody>
      </p:sp>
      <p:sp>
        <p:nvSpPr>
          <p:cNvPr id="6" name="AutoShape 80"/>
          <p:cNvSpPr>
            <a:spLocks noChangeArrowheads="1"/>
          </p:cNvSpPr>
          <p:nvPr/>
        </p:nvSpPr>
        <p:spPr bwMode="auto">
          <a:xfrm>
            <a:off x="6553200" y="2130425"/>
            <a:ext cx="2362200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/>
              <a:t>Power-optimized</a:t>
            </a:r>
            <a:br>
              <a:rPr lang="en-US" altLang="zh-TW" sz="1800" dirty="0" smtClean="0"/>
            </a:br>
            <a:r>
              <a:rPr lang="en-US" altLang="zh-TW" sz="1800" dirty="0" smtClean="0"/>
              <a:t>Global Routing</a:t>
            </a:r>
            <a:endParaRPr lang="en-US" altLang="zh-TW" sz="1800" dirty="0"/>
          </a:p>
        </p:txBody>
      </p:sp>
      <p:sp>
        <p:nvSpPr>
          <p:cNvPr id="7" name="Right Arrow 6"/>
          <p:cNvSpPr/>
          <p:nvPr/>
        </p:nvSpPr>
        <p:spPr>
          <a:xfrm>
            <a:off x="3048000" y="2359025"/>
            <a:ext cx="4572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96000" y="2359025"/>
            <a:ext cx="4572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137160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Tolerable </a:t>
            </a:r>
            <a:r>
              <a:rPr lang="en-US" dirty="0" err="1" smtClean="0"/>
              <a:t>wirelength</a:t>
            </a:r>
            <a:endParaRPr lang="en-US" dirty="0" smtClean="0"/>
          </a:p>
          <a:p>
            <a:r>
              <a:rPr lang="en-US" dirty="0" smtClean="0"/>
              <a:t>degradation factor = 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007388" y="2146012"/>
            <a:ext cx="482025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Benchmarks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51273" name="Group 73"/>
          <p:cNvGraphicFramePr>
            <a:graphicFrameLocks noGrp="1"/>
          </p:cNvGraphicFramePr>
          <p:nvPr/>
        </p:nvGraphicFramePr>
        <p:xfrm>
          <a:off x="609600" y="1981200"/>
          <a:ext cx="4114800" cy="3294699"/>
        </p:xfrm>
        <a:graphic>
          <a:graphicData uri="http://schemas.openxmlformats.org/drawingml/2006/table">
            <a:tbl>
              <a:tblPr/>
              <a:tblGrid>
                <a:gridCol w="1588168"/>
                <a:gridCol w="866274"/>
                <a:gridCol w="822158"/>
                <a:gridCol w="838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401K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548K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271K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374K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73"/>
          <p:cNvGraphicFramePr>
            <a:graphicFrameLocks noGrp="1"/>
          </p:cNvGraphicFramePr>
          <p:nvPr/>
        </p:nvGraphicFramePr>
        <p:xfrm>
          <a:off x="4800600" y="1981200"/>
          <a:ext cx="4114800" cy="3294699"/>
        </p:xfrm>
        <a:graphic>
          <a:graphicData uri="http://schemas.openxmlformats.org/drawingml/2006/table">
            <a:tbl>
              <a:tblPr/>
              <a:tblGrid>
                <a:gridCol w="1588168"/>
                <a:gridCol w="866274"/>
                <a:gridCol w="822158"/>
                <a:gridCol w="838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nets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# 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892K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835K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1647K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666K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bigblue4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400" dirty="0">
              <a:ea typeface="PMingLiU" pitchFamily="18" charset="-120"/>
              <a:cs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54102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</a:pPr>
            <a:r>
              <a:rPr kumimoji="0" lang="en-US" altLang="zh-TW" sz="2000" dirty="0" smtClean="0">
                <a:ea typeface="PMingLiU" pitchFamily="18" charset="-120"/>
                <a:cs typeface="Arial" charset="0"/>
              </a:rPr>
              <a:t>Note: newblue3 is an un-routable benchmark, and therefore we didn’t </a:t>
            </a:r>
            <a:br>
              <a:rPr kumimoji="0" lang="en-US" altLang="zh-TW" sz="2000" dirty="0" smtClean="0">
                <a:ea typeface="PMingLiU" pitchFamily="18" charset="-120"/>
                <a:cs typeface="Arial" charset="0"/>
              </a:rPr>
            </a:br>
            <a:r>
              <a:rPr kumimoji="0" lang="en-US" altLang="zh-TW" sz="2000" dirty="0" smtClean="0">
                <a:ea typeface="PMingLiU" pitchFamily="18" charset="-120"/>
                <a:cs typeface="Arial" charset="0"/>
              </a:rPr>
              <a:t>     consider it in this simulation</a:t>
            </a: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Simulation Results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51273" name="Group 73"/>
          <p:cNvGraphicFramePr>
            <a:graphicFrameLocks noGrp="1"/>
          </p:cNvGraphicFramePr>
          <p:nvPr/>
        </p:nvGraphicFramePr>
        <p:xfrm>
          <a:off x="533400" y="2133600"/>
          <a:ext cx="8458203" cy="3293111"/>
        </p:xfrm>
        <a:graphic>
          <a:graphicData uri="http://schemas.openxmlformats.org/drawingml/2006/table">
            <a:tbl>
              <a:tblPr/>
              <a:tblGrid>
                <a:gridCol w="1295400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</a:tblGrid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Initial Solution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Phase 1 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Phase 2 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54.2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11.70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132.7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11.51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adaptec5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158.7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2543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8,60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77.6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453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400" dirty="0">
              <a:ea typeface="PMingLiU" pitchFamily="18" charset="-12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Simulation Results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000" dirty="0">
              <a:ea typeface="PMingLiU" pitchFamily="18" charset="-120"/>
              <a:cs typeface="Arial" charset="0"/>
            </a:endParaRPr>
          </a:p>
        </p:txBody>
      </p:sp>
      <p:graphicFrame>
        <p:nvGraphicFramePr>
          <p:cNvPr id="51273" name="Group 73"/>
          <p:cNvGraphicFramePr>
            <a:graphicFrameLocks noGrp="1"/>
          </p:cNvGraphicFramePr>
          <p:nvPr/>
        </p:nvGraphicFramePr>
        <p:xfrm>
          <a:off x="533400" y="1981200"/>
          <a:ext cx="8458203" cy="3659824"/>
        </p:xfrm>
        <a:graphic>
          <a:graphicData uri="http://schemas.openxmlformats.org/drawingml/2006/table">
            <a:tbl>
              <a:tblPr/>
              <a:tblGrid>
                <a:gridCol w="1295400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  <a:gridCol w="795867"/>
              </a:tblGrid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Benchmark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Initial Solution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Phase 1 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Phase 2 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WL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-P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180.2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newblue7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360.2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19.63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92.4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11.64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7.86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14.33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15.22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bigblue4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3007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16.03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12.12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Arial" charset="0"/>
                        </a:rPr>
                        <a:t>22.46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48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kumimoji="0" lang="en-US" altLang="zh-TW" sz="2400" dirty="0">
              <a:ea typeface="PMingLiU" pitchFamily="18" charset="-12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- </a:t>
            </a:r>
            <a:r>
              <a:rPr lang="en-US" dirty="0" err="1" smtClean="0"/>
              <a:t>Wirelength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05000" y="1447800"/>
          <a:ext cx="5943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5715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Since the </a:t>
            </a:r>
            <a:r>
              <a:rPr kumimoji="0" lang="en-US" altLang="zh-TW" sz="2400" dirty="0" err="1" smtClean="0">
                <a:ea typeface="PMingLiU" pitchFamily="18" charset="-120"/>
                <a:cs typeface="Arial" charset="0"/>
              </a:rPr>
              <a:t>wirelength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degradation factor </a:t>
            </a:r>
            <a:r>
              <a:rPr kumimoji="0" lang="el-GR" altLang="zh-TW" sz="2400" i="1" dirty="0" smtClean="0">
                <a:ea typeface="PMingLiU" pitchFamily="18" charset="-120"/>
                <a:cs typeface="Arial" charset="0"/>
              </a:rPr>
              <a:t>β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was set to 0, no </a:t>
            </a:r>
            <a:r>
              <a:rPr kumimoji="0" lang="en-US" altLang="zh-TW" sz="2400" dirty="0" err="1" smtClean="0">
                <a:ea typeface="PMingLiU" pitchFamily="18" charset="-120"/>
                <a:cs typeface="Arial" charset="0"/>
              </a:rPr>
              <a:t>wirelength</a:t>
            </a:r>
            <a:r>
              <a:rPr kumimoji="0" lang="en-US" altLang="zh-TW" sz="2400" dirty="0" smtClean="0">
                <a:ea typeface="PMingLiU" pitchFamily="18" charset="-120"/>
                <a:cs typeface="Arial" charset="0"/>
              </a:rPr>
              <a:t> degradation was found over all benchmarks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endParaRPr lang="en-US" altLang="zh-TW" sz="2400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Global Routing</a:t>
            </a: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1676400" y="2438400"/>
            <a:ext cx="2743200" cy="2743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grpSp>
        <p:nvGrpSpPr>
          <p:cNvPr id="63493" name="Group 177"/>
          <p:cNvGrpSpPr>
            <a:grpSpLocks/>
          </p:cNvGrpSpPr>
          <p:nvPr/>
        </p:nvGrpSpPr>
        <p:grpSpPr bwMode="auto">
          <a:xfrm>
            <a:off x="1752600" y="2590800"/>
            <a:ext cx="2514600" cy="2514600"/>
            <a:chOff x="3120" y="2544"/>
            <a:chExt cx="1584" cy="1584"/>
          </a:xfrm>
        </p:grpSpPr>
        <p:sp>
          <p:nvSpPr>
            <p:cNvPr id="63494" name="Rectangle 90"/>
            <p:cNvSpPr>
              <a:spLocks noChangeArrowheads="1"/>
            </p:cNvSpPr>
            <p:nvPr/>
          </p:nvSpPr>
          <p:spPr bwMode="auto">
            <a:xfrm>
              <a:off x="3168" y="255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495" name="Rectangle 117"/>
            <p:cNvSpPr>
              <a:spLocks noChangeArrowheads="1"/>
            </p:cNvSpPr>
            <p:nvPr/>
          </p:nvSpPr>
          <p:spPr bwMode="auto">
            <a:xfrm>
              <a:off x="3648" y="384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496" name="Rectangle 118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497" name="Rectangle 119"/>
            <p:cNvSpPr>
              <a:spLocks noChangeArrowheads="1"/>
            </p:cNvSpPr>
            <p:nvPr/>
          </p:nvSpPr>
          <p:spPr bwMode="auto">
            <a:xfrm>
              <a:off x="3984" y="2592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498" name="Rectangle 120"/>
            <p:cNvSpPr>
              <a:spLocks noChangeArrowheads="1"/>
            </p:cNvSpPr>
            <p:nvPr/>
          </p:nvSpPr>
          <p:spPr bwMode="auto">
            <a:xfrm>
              <a:off x="4464" y="3552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499" name="Rectangle 121"/>
            <p:cNvSpPr>
              <a:spLocks noChangeArrowheads="1"/>
            </p:cNvSpPr>
            <p:nvPr/>
          </p:nvSpPr>
          <p:spPr bwMode="auto">
            <a:xfrm>
              <a:off x="3120" y="340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0" name="Rectangle 122"/>
            <p:cNvSpPr>
              <a:spLocks noChangeArrowheads="1"/>
            </p:cNvSpPr>
            <p:nvPr/>
          </p:nvSpPr>
          <p:spPr bwMode="auto">
            <a:xfrm>
              <a:off x="36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CB96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1" name="Rectangle 123"/>
            <p:cNvSpPr>
              <a:spLocks noChangeArrowheads="1"/>
            </p:cNvSpPr>
            <p:nvPr/>
          </p:nvSpPr>
          <p:spPr bwMode="auto">
            <a:xfrm>
              <a:off x="4080" y="3840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2" name="Rectangle 124"/>
            <p:cNvSpPr>
              <a:spLocks noChangeArrowheads="1"/>
            </p:cNvSpPr>
            <p:nvPr/>
          </p:nvSpPr>
          <p:spPr bwMode="auto">
            <a:xfrm>
              <a:off x="4416" y="3024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3" name="Rectangle 125"/>
            <p:cNvSpPr>
              <a:spLocks noChangeArrowheads="1"/>
            </p:cNvSpPr>
            <p:nvPr/>
          </p:nvSpPr>
          <p:spPr bwMode="auto">
            <a:xfrm>
              <a:off x="3744" y="3120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4" name="Rectangle 126"/>
            <p:cNvSpPr>
              <a:spLocks noChangeArrowheads="1"/>
            </p:cNvSpPr>
            <p:nvPr/>
          </p:nvSpPr>
          <p:spPr bwMode="auto">
            <a:xfrm>
              <a:off x="4224" y="3984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5" name="Rectangle 128"/>
            <p:cNvSpPr>
              <a:spLocks noChangeArrowheads="1"/>
            </p:cNvSpPr>
            <p:nvPr/>
          </p:nvSpPr>
          <p:spPr bwMode="auto">
            <a:xfrm>
              <a:off x="3168" y="3840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6" name="Rectangle 129"/>
            <p:cNvSpPr>
              <a:spLocks noChangeArrowheads="1"/>
            </p:cNvSpPr>
            <p:nvPr/>
          </p:nvSpPr>
          <p:spPr bwMode="auto">
            <a:xfrm>
              <a:off x="4128" y="2976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07" name="Rectangle 130"/>
            <p:cNvSpPr>
              <a:spLocks noChangeArrowheads="1"/>
            </p:cNvSpPr>
            <p:nvPr/>
          </p:nvSpPr>
          <p:spPr bwMode="auto">
            <a:xfrm flipV="1">
              <a:off x="3648" y="3408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63508" name="Rectangle 131"/>
            <p:cNvSpPr>
              <a:spLocks noChangeArrowheads="1"/>
            </p:cNvSpPr>
            <p:nvPr/>
          </p:nvSpPr>
          <p:spPr bwMode="auto">
            <a:xfrm flipV="1">
              <a:off x="3168" y="2976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63509" name="Rectangle 132"/>
            <p:cNvSpPr>
              <a:spLocks noChangeArrowheads="1"/>
            </p:cNvSpPr>
            <p:nvPr/>
          </p:nvSpPr>
          <p:spPr bwMode="auto">
            <a:xfrm flipV="1">
              <a:off x="4512" y="2688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63510" name="Rectangle 133"/>
            <p:cNvSpPr>
              <a:spLocks noChangeArrowheads="1"/>
            </p:cNvSpPr>
            <p:nvPr/>
          </p:nvSpPr>
          <p:spPr bwMode="auto">
            <a:xfrm>
              <a:off x="4512" y="3840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63511" name="Rectangle 134"/>
            <p:cNvSpPr>
              <a:spLocks noChangeArrowheads="1"/>
            </p:cNvSpPr>
            <p:nvPr/>
          </p:nvSpPr>
          <p:spPr bwMode="auto">
            <a:xfrm>
              <a:off x="3648" y="2544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FFE2C5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131127" name="Group 55"/>
          <p:cNvGrpSpPr>
            <a:grpSpLocks/>
          </p:cNvGrpSpPr>
          <p:nvPr/>
        </p:nvGrpSpPr>
        <p:grpSpPr bwMode="auto">
          <a:xfrm>
            <a:off x="1676400" y="2438400"/>
            <a:ext cx="2743200" cy="2743200"/>
            <a:chOff x="3840" y="2496"/>
            <a:chExt cx="1728" cy="1728"/>
          </a:xfrm>
        </p:grpSpPr>
        <p:sp>
          <p:nvSpPr>
            <p:cNvPr id="63513" name="Line 48"/>
            <p:cNvSpPr>
              <a:spLocks noChangeShapeType="1"/>
            </p:cNvSpPr>
            <p:nvPr/>
          </p:nvSpPr>
          <p:spPr bwMode="auto">
            <a:xfrm>
              <a:off x="4704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49"/>
            <p:cNvSpPr>
              <a:spLocks noChangeShapeType="1"/>
            </p:cNvSpPr>
            <p:nvPr/>
          </p:nvSpPr>
          <p:spPr bwMode="auto">
            <a:xfrm>
              <a:off x="5136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50"/>
            <p:cNvSpPr>
              <a:spLocks noChangeShapeType="1"/>
            </p:cNvSpPr>
            <p:nvPr/>
          </p:nvSpPr>
          <p:spPr bwMode="auto">
            <a:xfrm>
              <a:off x="4272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52"/>
            <p:cNvSpPr>
              <a:spLocks noChangeShapeType="1"/>
            </p:cNvSpPr>
            <p:nvPr/>
          </p:nvSpPr>
          <p:spPr bwMode="auto">
            <a:xfrm>
              <a:off x="3840" y="3360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53"/>
            <p:cNvSpPr>
              <a:spLocks noChangeShapeType="1"/>
            </p:cNvSpPr>
            <p:nvPr/>
          </p:nvSpPr>
          <p:spPr bwMode="auto">
            <a:xfrm>
              <a:off x="3840" y="2928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54"/>
            <p:cNvSpPr>
              <a:spLocks noChangeShapeType="1"/>
            </p:cNvSpPr>
            <p:nvPr/>
          </p:nvSpPr>
          <p:spPr bwMode="auto">
            <a:xfrm>
              <a:off x="3840" y="3792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37" name="Group 65"/>
          <p:cNvGrpSpPr>
            <a:grpSpLocks/>
          </p:cNvGrpSpPr>
          <p:nvPr/>
        </p:nvGrpSpPr>
        <p:grpSpPr bwMode="auto">
          <a:xfrm>
            <a:off x="608013" y="2714625"/>
            <a:ext cx="1754187" cy="2470150"/>
            <a:chOff x="383" y="2526"/>
            <a:chExt cx="1105" cy="1556"/>
          </a:xfrm>
        </p:grpSpPr>
        <p:sp>
          <p:nvSpPr>
            <p:cNvPr id="63520" name="Text Box 56"/>
            <p:cNvSpPr txBox="1">
              <a:spLocks noChangeArrowheads="1"/>
            </p:cNvSpPr>
            <p:nvPr/>
          </p:nvSpPr>
          <p:spPr bwMode="auto">
            <a:xfrm>
              <a:off x="384" y="2526"/>
              <a:ext cx="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2000"/>
                <a:t>cells</a:t>
              </a:r>
            </a:p>
          </p:txBody>
        </p:sp>
        <p:sp>
          <p:nvSpPr>
            <p:cNvPr id="63521" name="Line 57"/>
            <p:cNvSpPr>
              <a:spLocks noChangeShapeType="1"/>
            </p:cNvSpPr>
            <p:nvPr/>
          </p:nvSpPr>
          <p:spPr bwMode="auto">
            <a:xfrm flipV="1">
              <a:off x="912" y="2592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58"/>
            <p:cNvSpPr>
              <a:spLocks noChangeShapeType="1"/>
            </p:cNvSpPr>
            <p:nvPr/>
          </p:nvSpPr>
          <p:spPr bwMode="auto">
            <a:xfrm>
              <a:off x="912" y="2640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Text Box 59"/>
            <p:cNvSpPr txBox="1">
              <a:spLocks noChangeArrowheads="1"/>
            </p:cNvSpPr>
            <p:nvPr/>
          </p:nvSpPr>
          <p:spPr bwMode="auto">
            <a:xfrm>
              <a:off x="383" y="3640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edges</a:t>
              </a:r>
            </a:p>
          </p:txBody>
        </p:sp>
        <p:sp>
          <p:nvSpPr>
            <p:cNvPr id="63524" name="Text Box 60"/>
            <p:cNvSpPr txBox="1">
              <a:spLocks noChangeArrowheads="1"/>
            </p:cNvSpPr>
            <p:nvPr/>
          </p:nvSpPr>
          <p:spPr bwMode="auto">
            <a:xfrm>
              <a:off x="383" y="300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bins</a:t>
              </a:r>
            </a:p>
          </p:txBody>
        </p:sp>
        <p:sp>
          <p:nvSpPr>
            <p:cNvPr id="63525" name="Line 61"/>
            <p:cNvSpPr>
              <a:spLocks noChangeShapeType="1"/>
            </p:cNvSpPr>
            <p:nvPr/>
          </p:nvSpPr>
          <p:spPr bwMode="auto">
            <a:xfrm flipV="1">
              <a:off x="960" y="307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62"/>
            <p:cNvSpPr>
              <a:spLocks noChangeShapeType="1"/>
            </p:cNvSpPr>
            <p:nvPr/>
          </p:nvSpPr>
          <p:spPr bwMode="auto">
            <a:xfrm>
              <a:off x="960" y="3216"/>
              <a:ext cx="19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Line 63"/>
            <p:cNvSpPr>
              <a:spLocks noChangeShapeType="1"/>
            </p:cNvSpPr>
            <p:nvPr/>
          </p:nvSpPr>
          <p:spPr bwMode="auto">
            <a:xfrm flipV="1">
              <a:off x="960" y="364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8" name="Line 64"/>
            <p:cNvSpPr>
              <a:spLocks noChangeShapeType="1"/>
            </p:cNvSpPr>
            <p:nvPr/>
          </p:nvSpPr>
          <p:spPr bwMode="auto">
            <a:xfrm>
              <a:off x="960" y="3840"/>
              <a:ext cx="52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81" name="Group 109"/>
          <p:cNvGrpSpPr>
            <a:grpSpLocks/>
          </p:cNvGrpSpPr>
          <p:nvPr/>
        </p:nvGrpSpPr>
        <p:grpSpPr bwMode="auto">
          <a:xfrm>
            <a:off x="5181600" y="2514600"/>
            <a:ext cx="2590800" cy="2590800"/>
            <a:chOff x="3456" y="2400"/>
            <a:chExt cx="1632" cy="1632"/>
          </a:xfrm>
        </p:grpSpPr>
        <p:sp>
          <p:nvSpPr>
            <p:cNvPr id="131138" name="Oval 66"/>
            <p:cNvSpPr>
              <a:spLocks noChangeArrowheads="1"/>
            </p:cNvSpPr>
            <p:nvPr/>
          </p:nvSpPr>
          <p:spPr bwMode="auto">
            <a:xfrm>
              <a:off x="345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/>
                <a:t>v11</a:t>
              </a:r>
            </a:p>
          </p:txBody>
        </p:sp>
        <p:sp>
          <p:nvSpPr>
            <p:cNvPr id="131140" name="Oval 68"/>
            <p:cNvSpPr>
              <a:spLocks noChangeArrowheads="1"/>
            </p:cNvSpPr>
            <p:nvPr/>
          </p:nvSpPr>
          <p:spPr bwMode="auto">
            <a:xfrm>
              <a:off x="393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v12</a:t>
              </a:r>
            </a:p>
          </p:txBody>
        </p:sp>
        <p:sp>
          <p:nvSpPr>
            <p:cNvPr id="131141" name="Oval 69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v13</a:t>
              </a:r>
            </a:p>
          </p:txBody>
        </p:sp>
        <p:sp>
          <p:nvSpPr>
            <p:cNvPr id="131142" name="Oval 70"/>
            <p:cNvSpPr>
              <a:spLocks noChangeArrowheads="1"/>
            </p:cNvSpPr>
            <p:nvPr/>
          </p:nvSpPr>
          <p:spPr bwMode="auto">
            <a:xfrm>
              <a:off x="489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v14</a:t>
              </a:r>
            </a:p>
          </p:txBody>
        </p:sp>
        <p:sp>
          <p:nvSpPr>
            <p:cNvPr id="131143" name="Oval 71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v21</a:t>
              </a:r>
            </a:p>
          </p:txBody>
        </p:sp>
        <p:sp>
          <p:nvSpPr>
            <p:cNvPr id="131144" name="Oval 72"/>
            <p:cNvSpPr>
              <a:spLocks noChangeArrowheads="1"/>
            </p:cNvSpPr>
            <p:nvPr/>
          </p:nvSpPr>
          <p:spPr bwMode="auto">
            <a:xfrm>
              <a:off x="393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v22</a:t>
              </a:r>
            </a:p>
          </p:txBody>
        </p:sp>
        <p:sp>
          <p:nvSpPr>
            <p:cNvPr id="131145" name="Oval 73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v23</a:t>
              </a:r>
            </a:p>
          </p:txBody>
        </p:sp>
        <p:sp>
          <p:nvSpPr>
            <p:cNvPr id="131146" name="Oval 74"/>
            <p:cNvSpPr>
              <a:spLocks noChangeArrowheads="1"/>
            </p:cNvSpPr>
            <p:nvPr/>
          </p:nvSpPr>
          <p:spPr bwMode="auto">
            <a:xfrm>
              <a:off x="489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v24</a:t>
              </a:r>
            </a:p>
          </p:txBody>
        </p:sp>
        <p:sp>
          <p:nvSpPr>
            <p:cNvPr id="131147" name="Oval 75"/>
            <p:cNvSpPr>
              <a:spLocks noChangeArrowheads="1"/>
            </p:cNvSpPr>
            <p:nvPr/>
          </p:nvSpPr>
          <p:spPr bwMode="auto">
            <a:xfrm>
              <a:off x="345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v31</a:t>
              </a:r>
            </a:p>
          </p:txBody>
        </p:sp>
        <p:sp>
          <p:nvSpPr>
            <p:cNvPr id="131148" name="Oval 76"/>
            <p:cNvSpPr>
              <a:spLocks noChangeArrowheads="1"/>
            </p:cNvSpPr>
            <p:nvPr/>
          </p:nvSpPr>
          <p:spPr bwMode="auto">
            <a:xfrm>
              <a:off x="393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v32</a:t>
              </a:r>
            </a:p>
          </p:txBody>
        </p:sp>
        <p:sp>
          <p:nvSpPr>
            <p:cNvPr id="131149" name="Oval 77"/>
            <p:cNvSpPr>
              <a:spLocks noChangeArrowheads="1"/>
            </p:cNvSpPr>
            <p:nvPr/>
          </p:nvSpPr>
          <p:spPr bwMode="auto">
            <a:xfrm>
              <a:off x="441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v33</a:t>
              </a:r>
            </a:p>
          </p:txBody>
        </p:sp>
        <p:sp>
          <p:nvSpPr>
            <p:cNvPr id="131150" name="Oval 78"/>
            <p:cNvSpPr>
              <a:spLocks noChangeArrowheads="1"/>
            </p:cNvSpPr>
            <p:nvPr/>
          </p:nvSpPr>
          <p:spPr bwMode="auto">
            <a:xfrm>
              <a:off x="489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v34</a:t>
              </a:r>
            </a:p>
          </p:txBody>
        </p:sp>
        <p:sp>
          <p:nvSpPr>
            <p:cNvPr id="131151" name="Oval 79"/>
            <p:cNvSpPr>
              <a:spLocks noChangeArrowheads="1"/>
            </p:cNvSpPr>
            <p:nvPr/>
          </p:nvSpPr>
          <p:spPr bwMode="auto">
            <a:xfrm>
              <a:off x="345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v41</a:t>
              </a:r>
            </a:p>
          </p:txBody>
        </p:sp>
        <p:sp>
          <p:nvSpPr>
            <p:cNvPr id="131152" name="Oval 80"/>
            <p:cNvSpPr>
              <a:spLocks noChangeArrowheads="1"/>
            </p:cNvSpPr>
            <p:nvPr/>
          </p:nvSpPr>
          <p:spPr bwMode="auto">
            <a:xfrm>
              <a:off x="393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v42</a:t>
              </a:r>
            </a:p>
          </p:txBody>
        </p:sp>
        <p:sp>
          <p:nvSpPr>
            <p:cNvPr id="131153" name="Oval 81"/>
            <p:cNvSpPr>
              <a:spLocks noChangeArrowheads="1"/>
            </p:cNvSpPr>
            <p:nvPr/>
          </p:nvSpPr>
          <p:spPr bwMode="auto">
            <a:xfrm>
              <a:off x="441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v43</a:t>
              </a:r>
            </a:p>
          </p:txBody>
        </p:sp>
        <p:sp>
          <p:nvSpPr>
            <p:cNvPr id="131154" name="Oval 82"/>
            <p:cNvSpPr>
              <a:spLocks noChangeArrowheads="1"/>
            </p:cNvSpPr>
            <p:nvPr/>
          </p:nvSpPr>
          <p:spPr bwMode="auto">
            <a:xfrm>
              <a:off x="489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/>
                <a:t>v44</a:t>
              </a:r>
            </a:p>
          </p:txBody>
        </p:sp>
        <p:sp>
          <p:nvSpPr>
            <p:cNvPr id="63546" name="Line 83"/>
            <p:cNvSpPr>
              <a:spLocks noChangeShapeType="1"/>
            </p:cNvSpPr>
            <p:nvPr/>
          </p:nvSpPr>
          <p:spPr bwMode="auto">
            <a:xfrm>
              <a:off x="364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7" name="Line 85"/>
            <p:cNvSpPr>
              <a:spLocks noChangeShapeType="1"/>
            </p:cNvSpPr>
            <p:nvPr/>
          </p:nvSpPr>
          <p:spPr bwMode="auto">
            <a:xfrm>
              <a:off x="412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8" name="Line 86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Line 87"/>
            <p:cNvSpPr>
              <a:spLocks noChangeShapeType="1"/>
            </p:cNvSpPr>
            <p:nvPr/>
          </p:nvSpPr>
          <p:spPr bwMode="auto">
            <a:xfrm rot="-5400000">
              <a:off x="340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0" name="Line 89"/>
            <p:cNvSpPr>
              <a:spLocks noChangeShapeType="1"/>
            </p:cNvSpPr>
            <p:nvPr/>
          </p:nvSpPr>
          <p:spPr bwMode="auto">
            <a:xfrm rot="-5400000">
              <a:off x="340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1" name="Line 90"/>
            <p:cNvSpPr>
              <a:spLocks noChangeShapeType="1"/>
            </p:cNvSpPr>
            <p:nvPr/>
          </p:nvSpPr>
          <p:spPr bwMode="auto">
            <a:xfrm rot="-5400000">
              <a:off x="340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Line 91"/>
            <p:cNvSpPr>
              <a:spLocks noChangeShapeType="1"/>
            </p:cNvSpPr>
            <p:nvPr/>
          </p:nvSpPr>
          <p:spPr bwMode="auto">
            <a:xfrm rot="-5400000">
              <a:off x="388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3" name="Line 92"/>
            <p:cNvSpPr>
              <a:spLocks noChangeShapeType="1"/>
            </p:cNvSpPr>
            <p:nvPr/>
          </p:nvSpPr>
          <p:spPr bwMode="auto">
            <a:xfrm rot="-5400000">
              <a:off x="388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4" name="Line 93"/>
            <p:cNvSpPr>
              <a:spLocks noChangeShapeType="1"/>
            </p:cNvSpPr>
            <p:nvPr/>
          </p:nvSpPr>
          <p:spPr bwMode="auto">
            <a:xfrm rot="-5400000">
              <a:off x="388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5" name="Line 94"/>
            <p:cNvSpPr>
              <a:spLocks noChangeShapeType="1"/>
            </p:cNvSpPr>
            <p:nvPr/>
          </p:nvSpPr>
          <p:spPr bwMode="auto">
            <a:xfrm rot="-5400000">
              <a:off x="436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6" name="Line 95"/>
            <p:cNvSpPr>
              <a:spLocks noChangeShapeType="1"/>
            </p:cNvSpPr>
            <p:nvPr/>
          </p:nvSpPr>
          <p:spPr bwMode="auto">
            <a:xfrm rot="-5400000">
              <a:off x="436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7" name="Line 96"/>
            <p:cNvSpPr>
              <a:spLocks noChangeShapeType="1"/>
            </p:cNvSpPr>
            <p:nvPr/>
          </p:nvSpPr>
          <p:spPr bwMode="auto">
            <a:xfrm rot="-5400000">
              <a:off x="436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8" name="Line 97"/>
            <p:cNvSpPr>
              <a:spLocks noChangeShapeType="1"/>
            </p:cNvSpPr>
            <p:nvPr/>
          </p:nvSpPr>
          <p:spPr bwMode="auto">
            <a:xfrm rot="-5400000">
              <a:off x="484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9" name="Line 98"/>
            <p:cNvSpPr>
              <a:spLocks noChangeShapeType="1"/>
            </p:cNvSpPr>
            <p:nvPr/>
          </p:nvSpPr>
          <p:spPr bwMode="auto">
            <a:xfrm rot="-5400000">
              <a:off x="48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0" name="Line 99"/>
            <p:cNvSpPr>
              <a:spLocks noChangeShapeType="1"/>
            </p:cNvSpPr>
            <p:nvPr/>
          </p:nvSpPr>
          <p:spPr bwMode="auto">
            <a:xfrm rot="-5400000">
              <a:off x="484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1" name="Line 100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2" name="Line 101"/>
            <p:cNvSpPr>
              <a:spLocks noChangeShapeType="1"/>
            </p:cNvSpPr>
            <p:nvPr/>
          </p:nvSpPr>
          <p:spPr bwMode="auto">
            <a:xfrm>
              <a:off x="412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3" name="Line 102"/>
            <p:cNvSpPr>
              <a:spLocks noChangeShapeType="1"/>
            </p:cNvSpPr>
            <p:nvPr/>
          </p:nvSpPr>
          <p:spPr bwMode="auto">
            <a:xfrm>
              <a:off x="460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4" name="Line 103"/>
            <p:cNvSpPr>
              <a:spLocks noChangeShapeType="1"/>
            </p:cNvSpPr>
            <p:nvPr/>
          </p:nvSpPr>
          <p:spPr bwMode="auto">
            <a:xfrm>
              <a:off x="364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5" name="Line 104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6" name="Line 105"/>
            <p:cNvSpPr>
              <a:spLocks noChangeShapeType="1"/>
            </p:cNvSpPr>
            <p:nvPr/>
          </p:nvSpPr>
          <p:spPr bwMode="auto">
            <a:xfrm>
              <a:off x="460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7" name="Line 106"/>
            <p:cNvSpPr>
              <a:spLocks noChangeShapeType="1"/>
            </p:cNvSpPr>
            <p:nvPr/>
          </p:nvSpPr>
          <p:spPr bwMode="auto">
            <a:xfrm>
              <a:off x="364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8" name="Line 107"/>
            <p:cNvSpPr>
              <a:spLocks noChangeShapeType="1"/>
            </p:cNvSpPr>
            <p:nvPr/>
          </p:nvSpPr>
          <p:spPr bwMode="auto">
            <a:xfrm>
              <a:off x="412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9" name="Line 108"/>
            <p:cNvSpPr>
              <a:spLocks noChangeShapeType="1"/>
            </p:cNvSpPr>
            <p:nvPr/>
          </p:nvSpPr>
          <p:spPr bwMode="auto">
            <a:xfrm>
              <a:off x="460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97" name="Group 125"/>
          <p:cNvGrpSpPr>
            <a:grpSpLocks/>
          </p:cNvGrpSpPr>
          <p:nvPr/>
        </p:nvGrpSpPr>
        <p:grpSpPr bwMode="auto">
          <a:xfrm>
            <a:off x="7239000" y="2714625"/>
            <a:ext cx="1770063" cy="2238375"/>
            <a:chOff x="4560" y="2526"/>
            <a:chExt cx="1115" cy="1410"/>
          </a:xfrm>
        </p:grpSpPr>
        <p:sp>
          <p:nvSpPr>
            <p:cNvPr id="63571" name="Text Box 115"/>
            <p:cNvSpPr txBox="1">
              <a:spLocks noChangeArrowheads="1"/>
            </p:cNvSpPr>
            <p:nvPr/>
          </p:nvSpPr>
          <p:spPr bwMode="auto">
            <a:xfrm>
              <a:off x="5087" y="348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edges</a:t>
              </a:r>
            </a:p>
          </p:txBody>
        </p:sp>
        <p:sp>
          <p:nvSpPr>
            <p:cNvPr id="63572" name="Text Box 116"/>
            <p:cNvSpPr txBox="1">
              <a:spLocks noChangeArrowheads="1"/>
            </p:cNvSpPr>
            <p:nvPr/>
          </p:nvSpPr>
          <p:spPr bwMode="auto">
            <a:xfrm>
              <a:off x="5087" y="2526"/>
              <a:ext cx="5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/>
                <a:t>global </a:t>
              </a:r>
              <a:br>
                <a:rPr lang="en-US" altLang="zh-TW" sz="2000"/>
              </a:br>
              <a:r>
                <a:rPr lang="en-US" altLang="zh-TW" sz="2000"/>
                <a:t>bins</a:t>
              </a:r>
            </a:p>
          </p:txBody>
        </p:sp>
        <p:sp>
          <p:nvSpPr>
            <p:cNvPr id="63573" name="Line 118"/>
            <p:cNvSpPr>
              <a:spLocks noChangeShapeType="1"/>
            </p:cNvSpPr>
            <p:nvPr/>
          </p:nvSpPr>
          <p:spPr bwMode="auto">
            <a:xfrm flipH="1">
              <a:off x="4896" y="273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74" name="Line 119"/>
            <p:cNvSpPr>
              <a:spLocks noChangeShapeType="1"/>
            </p:cNvSpPr>
            <p:nvPr/>
          </p:nvSpPr>
          <p:spPr bwMode="auto">
            <a:xfrm flipH="1" flipV="1">
              <a:off x="4800" y="3696"/>
              <a:ext cx="28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75" name="Line 120"/>
            <p:cNvSpPr>
              <a:spLocks noChangeShapeType="1"/>
            </p:cNvSpPr>
            <p:nvPr/>
          </p:nvSpPr>
          <p:spPr bwMode="auto">
            <a:xfrm flipH="1">
              <a:off x="4560" y="3744"/>
              <a:ext cx="52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76" name="Line 121"/>
            <p:cNvSpPr>
              <a:spLocks noChangeShapeType="1"/>
            </p:cNvSpPr>
            <p:nvPr/>
          </p:nvSpPr>
          <p:spPr bwMode="auto">
            <a:xfrm flipH="1" flipV="1">
              <a:off x="4896" y="254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98" name="Group 126"/>
          <p:cNvGrpSpPr>
            <a:grpSpLocks/>
          </p:cNvGrpSpPr>
          <p:nvPr/>
        </p:nvGrpSpPr>
        <p:grpSpPr bwMode="auto">
          <a:xfrm>
            <a:off x="5257800" y="4953000"/>
            <a:ext cx="1041400" cy="509588"/>
            <a:chOff x="3312" y="3936"/>
            <a:chExt cx="656" cy="321"/>
          </a:xfrm>
        </p:grpSpPr>
        <p:sp>
          <p:nvSpPr>
            <p:cNvPr id="63578" name="Text Box 122"/>
            <p:cNvSpPr txBox="1">
              <a:spLocks noChangeArrowheads="1"/>
            </p:cNvSpPr>
            <p:nvPr/>
          </p:nvSpPr>
          <p:spPr bwMode="auto">
            <a:xfrm>
              <a:off x="3312" y="4026"/>
              <a:ext cx="6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/>
                <a:t>cap. = C</a:t>
              </a:r>
            </a:p>
          </p:txBody>
        </p:sp>
        <p:sp>
          <p:nvSpPr>
            <p:cNvPr id="63579" name="Line 124"/>
            <p:cNvSpPr>
              <a:spLocks noChangeShapeType="1"/>
            </p:cNvSpPr>
            <p:nvPr/>
          </p:nvSpPr>
          <p:spPr bwMode="auto">
            <a:xfrm flipV="1">
              <a:off x="3600" y="39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202" name="Group 130"/>
          <p:cNvGrpSpPr>
            <a:grpSpLocks/>
          </p:cNvGrpSpPr>
          <p:nvPr/>
        </p:nvGrpSpPr>
        <p:grpSpPr bwMode="auto">
          <a:xfrm>
            <a:off x="2133600" y="2743200"/>
            <a:ext cx="1066800" cy="1905000"/>
            <a:chOff x="1344" y="2544"/>
            <a:chExt cx="672" cy="1200"/>
          </a:xfrm>
        </p:grpSpPr>
        <p:sp>
          <p:nvSpPr>
            <p:cNvPr id="63581" name="Line 12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2" name="Line 128"/>
            <p:cNvSpPr>
              <a:spLocks noChangeShapeType="1"/>
            </p:cNvSpPr>
            <p:nvPr/>
          </p:nvSpPr>
          <p:spPr bwMode="auto">
            <a:xfrm>
              <a:off x="1728" y="2544"/>
              <a:ext cx="0" cy="120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3" name="Line 129"/>
            <p:cNvSpPr>
              <a:spLocks noChangeShapeType="1"/>
            </p:cNvSpPr>
            <p:nvPr/>
          </p:nvSpPr>
          <p:spPr bwMode="auto">
            <a:xfrm flipH="1">
              <a:off x="1728" y="3408"/>
              <a:ext cx="288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206" name="Group 134"/>
          <p:cNvGrpSpPr>
            <a:grpSpLocks/>
          </p:cNvGrpSpPr>
          <p:nvPr/>
        </p:nvGrpSpPr>
        <p:grpSpPr bwMode="auto">
          <a:xfrm>
            <a:off x="5334000" y="2667000"/>
            <a:ext cx="1524000" cy="2362200"/>
            <a:chOff x="3360" y="2496"/>
            <a:chExt cx="960" cy="1488"/>
          </a:xfrm>
        </p:grpSpPr>
        <p:sp>
          <p:nvSpPr>
            <p:cNvPr id="63585" name="Line 131"/>
            <p:cNvSpPr>
              <a:spLocks noChangeShapeType="1"/>
            </p:cNvSpPr>
            <p:nvPr/>
          </p:nvSpPr>
          <p:spPr bwMode="auto">
            <a:xfrm>
              <a:off x="3360" y="249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132"/>
            <p:cNvSpPr>
              <a:spLocks noChangeShapeType="1"/>
            </p:cNvSpPr>
            <p:nvPr/>
          </p:nvSpPr>
          <p:spPr bwMode="auto">
            <a:xfrm>
              <a:off x="3840" y="2496"/>
              <a:ext cx="0" cy="1488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133"/>
            <p:cNvSpPr>
              <a:spLocks noChangeShapeType="1"/>
            </p:cNvSpPr>
            <p:nvPr/>
          </p:nvSpPr>
          <p:spPr bwMode="auto">
            <a:xfrm flipH="1">
              <a:off x="3840" y="345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800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2400" dirty="0" smtClean="0"/>
              <a:t>After phase 1, the total capacitance and power has significant saving of 12.5% and 8.77% respectively</a:t>
            </a: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2400" dirty="0" smtClean="0"/>
              <a:t>After phase 2, we can get additional 4.8% on capacitance and additional 7.93% on power saving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– Capacitance &amp; Power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295400"/>
          <a:ext cx="411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76800" y="1295400"/>
          <a:ext cx="411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800" dirty="0" smtClean="0"/>
              <a:t>Proposed an </a:t>
            </a:r>
            <a:r>
              <a:rPr lang="en-US" sz="2800" dirty="0"/>
              <a:t>IP formulation to minimize an interconnect power metric for global routing in multi-supply voltage </a:t>
            </a:r>
            <a:r>
              <a:rPr lang="en-US" sz="2800" dirty="0" smtClean="0"/>
              <a:t>domain</a:t>
            </a:r>
            <a:endParaRPr lang="en-US" sz="2800" dirty="0"/>
          </a:p>
          <a:p>
            <a:pPr lvl="1"/>
            <a:r>
              <a:rPr lang="en-US" sz="2400" dirty="0" smtClean="0"/>
              <a:t>implemented as a </a:t>
            </a:r>
            <a:r>
              <a:rPr lang="en-US" sz="2400" dirty="0"/>
              <a:t>two-phase approach </a:t>
            </a:r>
            <a:r>
              <a:rPr lang="en-US" sz="2400" dirty="0" smtClean="0"/>
              <a:t>to handle the nonlinearity in the </a:t>
            </a:r>
            <a:r>
              <a:rPr lang="en-US" sz="2400" dirty="0"/>
              <a:t>IP formulation </a:t>
            </a:r>
          </a:p>
          <a:p>
            <a:pPr lvl="1"/>
            <a:r>
              <a:rPr lang="en-US" sz="2400" dirty="0" smtClean="0"/>
              <a:t>price-and-branch </a:t>
            </a:r>
            <a:r>
              <a:rPr lang="en-US" sz="2400" dirty="0"/>
              <a:t>procedure to systematically </a:t>
            </a:r>
            <a:r>
              <a:rPr lang="en-US" sz="2400" dirty="0" smtClean="0"/>
              <a:t>generate routes </a:t>
            </a:r>
            <a:r>
              <a:rPr lang="en-US" sz="2400" dirty="0"/>
              <a:t>to reduce interconnect power</a:t>
            </a:r>
          </a:p>
          <a:p>
            <a:r>
              <a:rPr lang="en-US" sz="2800" dirty="0"/>
              <a:t>One-time optimization in the design flow, in effect achieves a balance in spreading congestion and rerouting nets to lower layers </a:t>
            </a:r>
          </a:p>
          <a:p>
            <a:pPr lvl="1"/>
            <a:r>
              <a:rPr lang="en-US" sz="2400" i="1" dirty="0"/>
              <a:t>without</a:t>
            </a:r>
            <a:r>
              <a:rPr lang="en-US" sz="2400" dirty="0"/>
              <a:t> </a:t>
            </a:r>
            <a:r>
              <a:rPr lang="en-US" sz="2400" dirty="0" smtClean="0"/>
              <a:t>over-usage </a:t>
            </a:r>
            <a:r>
              <a:rPr lang="en-US" sz="2400"/>
              <a:t>of </a:t>
            </a:r>
            <a:r>
              <a:rPr lang="en-US" sz="2400" smtClean="0"/>
              <a:t>each routing resource</a:t>
            </a:r>
            <a:endParaRPr lang="en-US" sz="2400" dirty="0"/>
          </a:p>
          <a:p>
            <a:pPr lvl="1"/>
            <a:r>
              <a:rPr lang="en-US" sz="2400" i="1" dirty="0"/>
              <a:t>without</a:t>
            </a:r>
            <a:r>
              <a:rPr lang="en-US" sz="2400" dirty="0"/>
              <a:t> </a:t>
            </a:r>
            <a:r>
              <a:rPr lang="en-US" sz="2400" dirty="0" smtClean="0"/>
              <a:t>increase in </a:t>
            </a:r>
            <a:r>
              <a:rPr lang="en-US" sz="2400" dirty="0" err="1" smtClean="0"/>
              <a:t>wirelength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smtClean="0">
                <a:latin typeface="Monotype Corsiva" pitchFamily="66" charset="0"/>
                <a:ea typeface="PMingLiU" pitchFamily="18" charset="-120"/>
              </a:rPr>
              <a:t>Thank You</a:t>
            </a:r>
            <a:endParaRPr lang="en-US" altLang="zh-TW" sz="6800" smtClean="0">
              <a:solidFill>
                <a:srgbClr val="3333CC"/>
              </a:solidFill>
              <a:latin typeface="Script MT Bold"/>
              <a:ea typeface="PMingLiU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906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800" dirty="0" smtClean="0"/>
              <a:t>Interconnect power minimization</a:t>
            </a:r>
          </a:p>
          <a:p>
            <a:pPr lvl="1"/>
            <a:r>
              <a:rPr lang="en-US" sz="2400" dirty="0" smtClean="0"/>
              <a:t>reported to be around 30% of dynamic power for a 45nm high performance microprocessor*</a:t>
            </a:r>
          </a:p>
          <a:p>
            <a:pPr lvl="1"/>
            <a:r>
              <a:rPr lang="en-US" sz="2400" dirty="0" smtClean="0"/>
              <a:t>can significantly </a:t>
            </a:r>
            <a:r>
              <a:rPr lang="en-US" sz="2400" dirty="0"/>
              <a:t>i</a:t>
            </a:r>
            <a:r>
              <a:rPr lang="en-US" sz="2400" dirty="0" smtClean="0"/>
              <a:t>ncrease with wiring congestion and higher wire size at the higher metal layers</a:t>
            </a:r>
          </a:p>
          <a:p>
            <a:pPr lvl="1"/>
            <a:r>
              <a:rPr lang="en-US" sz="2400" dirty="0" smtClean="0"/>
              <a:t>one-time optimization in the design flow </a:t>
            </a:r>
            <a:r>
              <a:rPr lang="en-US" sz="2400" i="1" dirty="0" smtClean="0"/>
              <a:t>after</a:t>
            </a:r>
            <a:r>
              <a:rPr lang="en-US" sz="2400" dirty="0" smtClean="0"/>
              <a:t> (any combination) of placement and global routing</a:t>
            </a:r>
          </a:p>
          <a:p>
            <a:r>
              <a:rPr lang="en-US" sz="2800" dirty="0" smtClean="0"/>
              <a:t>Why address at global routing?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lexibility compared to detail routing</a:t>
            </a:r>
          </a:p>
          <a:p>
            <a:pPr lvl="1"/>
            <a:r>
              <a:rPr lang="en-US" sz="2400" dirty="0" smtClean="0"/>
              <a:t>metal layer and size known for each wire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ire spacing can be approximated from utilization</a:t>
            </a:r>
          </a:p>
          <a:p>
            <a:endParaRPr lang="en-US" sz="2800" dirty="0"/>
          </a:p>
          <a:p>
            <a:pPr lvl="1"/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0" y="6324600"/>
            <a:ext cx="3677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*[R. </a:t>
            </a:r>
            <a:r>
              <a:rPr lang="en-US" dirty="0" err="1" smtClean="0"/>
              <a:t>Shelar</a:t>
            </a:r>
            <a:r>
              <a:rPr lang="en-US" dirty="0" smtClean="0"/>
              <a:t> and M. </a:t>
            </a:r>
            <a:r>
              <a:rPr lang="en-US" dirty="0" err="1" smtClean="0"/>
              <a:t>Patyra</a:t>
            </a:r>
            <a:r>
              <a:rPr lang="en-US" dirty="0" smtClean="0"/>
              <a:t>, ISPD 2010]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3400" y="1524000"/>
            <a:ext cx="8686800" cy="4800600"/>
            <a:chOff x="533400" y="1524000"/>
            <a:chExt cx="8686800" cy="4800600"/>
          </a:xfrm>
        </p:grpSpPr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572000" y="20574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AutoShape 74"/>
            <p:cNvSpPr>
              <a:spLocks noChangeArrowheads="1"/>
            </p:cNvSpPr>
            <p:nvPr/>
          </p:nvSpPr>
          <p:spPr bwMode="auto">
            <a:xfrm>
              <a:off x="3276600" y="2590800"/>
              <a:ext cx="2590800" cy="838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Model for GR</a:t>
              </a:r>
              <a:endParaRPr lang="zh-TW" altLang="en-US" sz="1800" dirty="0"/>
            </a:p>
          </p:txBody>
        </p:sp>
        <p:sp>
          <p:nvSpPr>
            <p:cNvPr id="25622" name="Line 17"/>
            <p:cNvSpPr>
              <a:spLocks noChangeShapeType="1"/>
            </p:cNvSpPr>
            <p:nvPr/>
          </p:nvSpPr>
          <p:spPr bwMode="auto">
            <a:xfrm flipH="1">
              <a:off x="28956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1676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AutoShape 79"/>
            <p:cNvSpPr>
              <a:spLocks noChangeArrowheads="1"/>
            </p:cNvSpPr>
            <p:nvPr/>
          </p:nvSpPr>
          <p:spPr bwMode="auto">
            <a:xfrm>
              <a:off x="14478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 dirty="0" smtClean="0"/>
                <a:t>Power aware IP for GR</a:t>
              </a:r>
              <a:endParaRPr lang="zh-TW" altLang="en-US" sz="1800" dirty="0"/>
            </a:p>
          </p:txBody>
        </p:sp>
        <p:sp>
          <p:nvSpPr>
            <p:cNvPr id="25625" name="AutoShape 80"/>
            <p:cNvSpPr>
              <a:spLocks noChangeArrowheads="1"/>
            </p:cNvSpPr>
            <p:nvPr/>
          </p:nvSpPr>
          <p:spPr bwMode="auto">
            <a:xfrm>
              <a:off x="4800600" y="4038600"/>
              <a:ext cx="2895600" cy="8413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dirty="0"/>
                <a:t>Problem </a:t>
              </a:r>
              <a:r>
                <a:rPr lang="en-US" altLang="zh-TW" sz="1800" dirty="0" smtClean="0"/>
                <a:t>Decomposition</a:t>
              </a:r>
              <a:endParaRPr lang="en-US" altLang="zh-TW" sz="1800" dirty="0"/>
            </a:p>
          </p:txBody>
        </p:sp>
        <p:grpSp>
          <p:nvGrpSpPr>
            <p:cNvPr id="25604" name="Group 85"/>
            <p:cNvGrpSpPr>
              <a:grpSpLocks/>
            </p:cNvGrpSpPr>
            <p:nvPr/>
          </p:nvGrpSpPr>
          <p:grpSpPr bwMode="auto">
            <a:xfrm>
              <a:off x="2895600" y="4876800"/>
              <a:ext cx="3352800" cy="1447800"/>
              <a:chOff x="1872" y="3072"/>
              <a:chExt cx="2112" cy="912"/>
            </a:xfrm>
          </p:grpSpPr>
          <p:sp>
            <p:nvSpPr>
              <p:cNvPr id="25619" name="Line 27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8"/>
              <p:cNvSpPr>
                <a:spLocks noChangeShapeType="1"/>
              </p:cNvSpPr>
              <p:nvPr/>
            </p:nvSpPr>
            <p:spPr bwMode="auto">
              <a:xfrm flipH="1">
                <a:off x="2928" y="3072"/>
                <a:ext cx="105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AutoShape 82"/>
              <p:cNvSpPr>
                <a:spLocks noChangeArrowheads="1"/>
              </p:cNvSpPr>
              <p:nvPr/>
            </p:nvSpPr>
            <p:spPr bwMode="auto">
              <a:xfrm>
                <a:off x="2016" y="3456"/>
                <a:ext cx="1824" cy="528"/>
              </a:xfrm>
              <a:prstGeom prst="flowChartDocument">
                <a:avLst/>
              </a:prstGeom>
              <a:gradFill rotWithShape="1">
                <a:gsLst>
                  <a:gs pos="0">
                    <a:srgbClr val="00FFCC"/>
                  </a:gs>
                  <a:gs pos="100000">
                    <a:srgbClr val="00FFCC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en-US" altLang="zh-TW" sz="2000" dirty="0" smtClean="0"/>
                  <a:t>MSV-based GR</a:t>
                </a:r>
                <a:endParaRPr lang="zh-TW" altLang="en-US" sz="1800" dirty="0"/>
              </a:p>
            </p:txBody>
          </p:sp>
        </p:grpSp>
        <p:sp>
          <p:nvSpPr>
            <p:cNvPr id="25605" name="AutoShape 72"/>
            <p:cNvSpPr>
              <a:spLocks noChangeArrowheads="1"/>
            </p:cNvSpPr>
            <p:nvPr/>
          </p:nvSpPr>
          <p:spPr bwMode="auto">
            <a:xfrm>
              <a:off x="3124200" y="1524000"/>
              <a:ext cx="2895600" cy="609600"/>
            </a:xfrm>
            <a:prstGeom prst="flowChartDocument">
              <a:avLst/>
            </a:prstGeom>
            <a:solidFill>
              <a:srgbClr val="00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2000"/>
                <a:t>Global Routing</a:t>
              </a:r>
            </a:p>
          </p:txBody>
        </p:sp>
        <p:sp>
          <p:nvSpPr>
            <p:cNvPr id="25609" name="Text Box 26"/>
            <p:cNvSpPr txBox="1">
              <a:spLocks noChangeArrowheads="1"/>
            </p:cNvSpPr>
            <p:nvPr/>
          </p:nvSpPr>
          <p:spPr bwMode="auto">
            <a:xfrm>
              <a:off x="5867400" y="2438400"/>
              <a:ext cx="3352800" cy="12003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4400">
                <a:buFontTx/>
                <a:buChar char="•"/>
              </a:pPr>
              <a:r>
                <a:rPr lang="en-US" altLang="zh-TW" sz="1800" dirty="0" smtClean="0"/>
                <a:t> Net decomposition based on supply voltage level</a:t>
              </a:r>
              <a:r>
                <a:rPr lang="en-US" sz="1800" dirty="0" smtClean="0"/>
                <a:t> </a:t>
              </a:r>
              <a:endParaRPr lang="en-US" altLang="zh-TW" sz="1800" dirty="0" smtClean="0"/>
            </a:p>
            <a:p>
              <a:pPr defTabSz="914400">
                <a:buFontTx/>
                <a:buChar char="•"/>
              </a:pPr>
              <a:r>
                <a:rPr lang="zh-TW" altLang="en-US" sz="1800" dirty="0" smtClean="0"/>
                <a:t> </a:t>
              </a:r>
              <a:r>
                <a:rPr lang="en-US" altLang="zh-TW" sz="1800" dirty="0" smtClean="0"/>
                <a:t>Estimate edge capacitance</a:t>
              </a:r>
              <a:br>
                <a:rPr lang="en-US" altLang="zh-TW" sz="1800" dirty="0" smtClean="0"/>
              </a:br>
              <a:r>
                <a:rPr lang="en-US" altLang="zh-TW" sz="1800" dirty="0" smtClean="0"/>
                <a:t>  based on its utilization </a:t>
              </a:r>
              <a:endParaRPr lang="en-US" altLang="zh-TW" sz="1800" dirty="0"/>
            </a:p>
          </p:txBody>
        </p:sp>
        <p:sp>
          <p:nvSpPr>
            <p:cNvPr id="25610" name="Text Box 26"/>
            <p:cNvSpPr txBox="1">
              <a:spLocks noChangeArrowheads="1"/>
            </p:cNvSpPr>
            <p:nvPr/>
          </p:nvSpPr>
          <p:spPr bwMode="auto">
            <a:xfrm>
              <a:off x="533400" y="4876800"/>
              <a:ext cx="2819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/>
            </a:p>
          </p:txBody>
        </p:sp>
        <p:sp>
          <p:nvSpPr>
            <p:cNvPr id="25611" name="Text Box 26"/>
            <p:cNvSpPr txBox="1">
              <a:spLocks noChangeArrowheads="1"/>
            </p:cNvSpPr>
            <p:nvPr/>
          </p:nvSpPr>
          <p:spPr bwMode="auto">
            <a:xfrm>
              <a:off x="6096000" y="4876800"/>
              <a:ext cx="29718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endParaRPr lang="en-US" altLang="zh-TW" sz="1800" dirty="0" smtClean="0"/>
            </a:p>
          </p:txBody>
        </p:sp>
      </p:grpSp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Our Contributions</a:t>
            </a:r>
          </a:p>
        </p:txBody>
      </p:sp>
      <p:sp>
        <p:nvSpPr>
          <p:cNvPr id="25617" name="AutoShape 89"/>
          <p:cNvSpPr>
            <a:spLocks noChangeArrowheads="1"/>
          </p:cNvSpPr>
          <p:nvPr/>
        </p:nvSpPr>
        <p:spPr bwMode="auto">
          <a:xfrm>
            <a:off x="14478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 smtClean="0">
                <a:solidFill>
                  <a:srgbClr val="969696"/>
                </a:solidFill>
              </a:rPr>
              <a:t>Power aware IP for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18" name="AutoShape 90"/>
          <p:cNvSpPr>
            <a:spLocks noChangeArrowheads="1"/>
          </p:cNvSpPr>
          <p:nvPr/>
        </p:nvSpPr>
        <p:spPr bwMode="auto">
          <a:xfrm>
            <a:off x="4800600" y="4038600"/>
            <a:ext cx="2895600" cy="841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Problem </a:t>
            </a:r>
            <a:r>
              <a:rPr lang="en-US" altLang="zh-TW" sz="1800" dirty="0">
                <a:solidFill>
                  <a:srgbClr val="969696"/>
                </a:solidFill>
              </a:rPr>
              <a:t>Decomposition</a:t>
            </a:r>
          </a:p>
        </p:txBody>
      </p:sp>
      <p:sp>
        <p:nvSpPr>
          <p:cNvPr id="25614" name="AutoShape 94"/>
          <p:cNvSpPr>
            <a:spLocks noChangeArrowheads="1"/>
          </p:cNvSpPr>
          <p:nvPr/>
        </p:nvSpPr>
        <p:spPr bwMode="auto">
          <a:xfrm>
            <a:off x="3124200" y="5486400"/>
            <a:ext cx="2895600" cy="8382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dirty="0" smtClean="0">
                <a:solidFill>
                  <a:srgbClr val="969696"/>
                </a:solidFill>
              </a:rPr>
              <a:t>MSV-based GR</a:t>
            </a:r>
            <a:endParaRPr lang="zh-TW" altLang="en-US" sz="1800" dirty="0">
              <a:solidFill>
                <a:srgbClr val="969696"/>
              </a:solidFill>
            </a:endParaRPr>
          </a:p>
        </p:txBody>
      </p:sp>
      <p:sp>
        <p:nvSpPr>
          <p:cNvPr id="25608" name="AutoShape 95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969696"/>
                </a:solidFill>
              </a:rPr>
              <a:t>Global Routing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 animBg="1"/>
      <p:bldP spid="25618" grpId="0" animBg="1"/>
      <p:bldP spid="25614" grpId="0" animBg="1"/>
      <p:bldP spid="256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9753600" cy="990600"/>
          </a:xfrm>
        </p:spPr>
        <p:txBody>
          <a:bodyPr/>
          <a:lstStyle/>
          <a:p>
            <a:r>
              <a:rPr lang="en-US" altLang="zh-TW" sz="3900" dirty="0" smtClean="0">
                <a:ea typeface="PMingLiU" pitchFamily="18" charset="-120"/>
              </a:rPr>
              <a:t>Interconnect </a:t>
            </a:r>
            <a:r>
              <a:rPr lang="en-US" altLang="zh-TW" sz="3900" smtClean="0">
                <a:ea typeface="PMingLiU" pitchFamily="18" charset="-120"/>
              </a:rPr>
              <a:t>Modeling for MSV</a:t>
            </a:r>
            <a:endParaRPr lang="en-US" altLang="zh-TW" sz="3900" dirty="0" smtClean="0"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6900" y="1600200"/>
            <a:ext cx="12192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6100" y="40386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5700" y="1600200"/>
            <a:ext cx="1219200" cy="30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grpSp>
        <p:nvGrpSpPr>
          <p:cNvPr id="20" name="Group 144"/>
          <p:cNvGrpSpPr/>
          <p:nvPr/>
        </p:nvGrpSpPr>
        <p:grpSpPr>
          <a:xfrm>
            <a:off x="1866900" y="1600200"/>
            <a:ext cx="3048000" cy="3048000"/>
            <a:chOff x="1600200" y="2971800"/>
            <a:chExt cx="3048000" cy="3048000"/>
          </a:xfrm>
        </p:grpSpPr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1600200" y="2971800"/>
              <a:ext cx="3048000" cy="304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40386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48"/>
            <p:cNvSpPr>
              <a:spLocks noChangeShapeType="1"/>
            </p:cNvSpPr>
            <p:nvPr/>
          </p:nvSpPr>
          <p:spPr bwMode="auto">
            <a:xfrm>
              <a:off x="28194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4290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2209800" y="29718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00200" y="41910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>
              <a:off x="1600200" y="3581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600200" y="48006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600200" y="54102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113"/>
          <p:cNvSpPr>
            <a:spLocks noChangeArrowheads="1"/>
          </p:cNvSpPr>
          <p:nvPr/>
        </p:nvSpPr>
        <p:spPr bwMode="auto">
          <a:xfrm>
            <a:off x="4533900" y="3657600"/>
            <a:ext cx="152400" cy="2286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22" name="Rectangle 107"/>
          <p:cNvSpPr>
            <a:spLocks noChangeArrowheads="1"/>
          </p:cNvSpPr>
          <p:nvPr/>
        </p:nvSpPr>
        <p:spPr bwMode="auto">
          <a:xfrm>
            <a:off x="3848100" y="1752600"/>
            <a:ext cx="228600" cy="381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23" name="Rectangle 106"/>
          <p:cNvSpPr>
            <a:spLocks noChangeArrowheads="1"/>
          </p:cNvSpPr>
          <p:nvPr/>
        </p:nvSpPr>
        <p:spPr bwMode="auto">
          <a:xfrm>
            <a:off x="3238500" y="1828800"/>
            <a:ext cx="304800" cy="2286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2019301" y="1752601"/>
            <a:ext cx="2286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25" name="Rectangle 130"/>
          <p:cNvSpPr>
            <a:spLocks noChangeArrowheads="1"/>
          </p:cNvSpPr>
          <p:nvPr/>
        </p:nvSpPr>
        <p:spPr bwMode="auto">
          <a:xfrm flipV="1">
            <a:off x="3314700" y="3581400"/>
            <a:ext cx="3048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grpSp>
        <p:nvGrpSpPr>
          <p:cNvPr id="26" name="Group 65"/>
          <p:cNvGrpSpPr>
            <a:grpSpLocks/>
          </p:cNvGrpSpPr>
          <p:nvPr/>
        </p:nvGrpSpPr>
        <p:grpSpPr bwMode="auto">
          <a:xfrm>
            <a:off x="838202" y="1824043"/>
            <a:ext cx="1181101" cy="1520827"/>
            <a:chOff x="408" y="2493"/>
            <a:chExt cx="744" cy="958"/>
          </a:xfrm>
        </p:grpSpPr>
        <p:sp>
          <p:nvSpPr>
            <p:cNvPr id="65" name="Text Box 56"/>
            <p:cNvSpPr txBox="1">
              <a:spLocks noChangeArrowheads="1"/>
            </p:cNvSpPr>
            <p:nvPr/>
          </p:nvSpPr>
          <p:spPr bwMode="auto">
            <a:xfrm>
              <a:off x="517" y="2493"/>
              <a:ext cx="4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TW" sz="2400" dirty="0">
                  <a:latin typeface="Times New Roman" pitchFamily="18" charset="0"/>
                </a:rPr>
                <a:t> </a:t>
              </a:r>
              <a:r>
                <a:rPr lang="en-US" altLang="zh-TW" sz="2400" dirty="0" smtClean="0">
                  <a:latin typeface="Times New Roman" pitchFamily="18" charset="0"/>
                </a:rPr>
                <a:t>cell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V="1">
              <a:off x="912" y="2592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8" y="2928"/>
              <a:ext cx="6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itchFamily="18" charset="0"/>
                </a:rPr>
                <a:t>global </a:t>
              </a:r>
              <a:br>
                <a:rPr lang="en-US" altLang="zh-TW" sz="2400" dirty="0">
                  <a:latin typeface="Times New Roman" pitchFamily="18" charset="0"/>
                </a:rPr>
              </a:br>
              <a:r>
                <a:rPr lang="en-US" altLang="zh-TW" sz="2400" dirty="0">
                  <a:latin typeface="Times New Roman" pitchFamily="18" charset="0"/>
                </a:rPr>
                <a:t>bins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flipV="1">
              <a:off x="960" y="292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3162300" y="4140200"/>
            <a:ext cx="228600" cy="3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943100" y="1981200"/>
            <a:ext cx="228600" cy="2133600"/>
          </a:xfrm>
          <a:custGeom>
            <a:avLst/>
            <a:gdLst>
              <a:gd name="connsiteX0" fmla="*/ 138112 w 138112"/>
              <a:gd name="connsiteY0" fmla="*/ 0 h 1171575"/>
              <a:gd name="connsiteX1" fmla="*/ 4762 w 138112"/>
              <a:gd name="connsiteY1" fmla="*/ 695325 h 1171575"/>
              <a:gd name="connsiteX2" fmla="*/ 109537 w 138112"/>
              <a:gd name="connsiteY2" fmla="*/ 117157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" h="1171575">
                <a:moveTo>
                  <a:pt x="138112" y="0"/>
                </a:moveTo>
                <a:cubicBezTo>
                  <a:pt x="73818" y="250031"/>
                  <a:pt x="9524" y="500063"/>
                  <a:pt x="4762" y="695325"/>
                </a:cubicBezTo>
                <a:cubicBezTo>
                  <a:pt x="0" y="890587"/>
                  <a:pt x="54768" y="1031081"/>
                  <a:pt x="109537" y="117157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095500" y="2238375"/>
            <a:ext cx="1347787" cy="1447800"/>
          </a:xfrm>
          <a:custGeom>
            <a:avLst/>
            <a:gdLst>
              <a:gd name="connsiteX0" fmla="*/ 0 w 1404937"/>
              <a:gd name="connsiteY0" fmla="*/ 190500 h 1447800"/>
              <a:gd name="connsiteX1" fmla="*/ 800100 w 1404937"/>
              <a:gd name="connsiteY1" fmla="*/ 28575 h 1447800"/>
              <a:gd name="connsiteX2" fmla="*/ 1314450 w 1404937"/>
              <a:gd name="connsiteY2" fmla="*/ 361950 h 1447800"/>
              <a:gd name="connsiteX3" fmla="*/ 1343025 w 1404937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937" h="1447800">
                <a:moveTo>
                  <a:pt x="0" y="190500"/>
                </a:moveTo>
                <a:cubicBezTo>
                  <a:pt x="290512" y="95250"/>
                  <a:pt x="581025" y="0"/>
                  <a:pt x="800100" y="28575"/>
                </a:cubicBezTo>
                <a:cubicBezTo>
                  <a:pt x="1019175" y="57150"/>
                  <a:pt x="1223963" y="125413"/>
                  <a:pt x="1314450" y="361950"/>
                </a:cubicBezTo>
                <a:cubicBezTo>
                  <a:pt x="1404937" y="598487"/>
                  <a:pt x="1373981" y="1023143"/>
                  <a:pt x="1343025" y="144780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295650" y="2000250"/>
            <a:ext cx="161925" cy="485775"/>
          </a:xfrm>
          <a:custGeom>
            <a:avLst/>
            <a:gdLst>
              <a:gd name="connsiteX0" fmla="*/ 57150 w 161925"/>
              <a:gd name="connsiteY0" fmla="*/ 0 h 485775"/>
              <a:gd name="connsiteX1" fmla="*/ 152400 w 161925"/>
              <a:gd name="connsiteY1" fmla="*/ 285750 h 485775"/>
              <a:gd name="connsiteX2" fmla="*/ 0 w 161925"/>
              <a:gd name="connsiteY2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485775">
                <a:moveTo>
                  <a:pt x="57150" y="0"/>
                </a:moveTo>
                <a:cubicBezTo>
                  <a:pt x="109537" y="102394"/>
                  <a:pt x="161925" y="204788"/>
                  <a:pt x="152400" y="285750"/>
                </a:cubicBezTo>
                <a:cubicBezTo>
                  <a:pt x="142875" y="366712"/>
                  <a:pt x="71437" y="426243"/>
                  <a:pt x="0" y="48577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Text Box 59"/>
          <p:cNvSpPr txBox="1">
            <a:spLocks noChangeArrowheads="1"/>
          </p:cNvSpPr>
          <p:nvPr/>
        </p:nvSpPr>
        <p:spPr bwMode="auto">
          <a:xfrm>
            <a:off x="1333500" y="365760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0300" y="1143000"/>
            <a:ext cx="2018502" cy="1219200"/>
            <a:chOff x="2400300" y="1143000"/>
            <a:chExt cx="2018502" cy="1219200"/>
          </a:xfrm>
        </p:grpSpPr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2400300" y="1143000"/>
              <a:ext cx="20185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>
                  <a:latin typeface="Times New Roman" pitchFamily="18" charset="0"/>
                </a:rPr>
                <a:t>l</a:t>
              </a:r>
              <a:r>
                <a:rPr lang="en-US" altLang="zh-TW" sz="2400" dirty="0" smtClean="0">
                  <a:latin typeface="Times New Roman" pitchFamily="18" charset="0"/>
                </a:rPr>
                <a:t>evel converter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2857500" y="1524000"/>
              <a:ext cx="38100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104"/>
          <p:cNvSpPr>
            <a:spLocks noChangeArrowheads="1"/>
          </p:cNvSpPr>
          <p:nvPr/>
        </p:nvSpPr>
        <p:spPr bwMode="auto">
          <a:xfrm>
            <a:off x="2781300" y="3048000"/>
            <a:ext cx="228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3680" y="3733800"/>
            <a:ext cx="228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3680" y="4110335"/>
            <a:ext cx="228600" cy="304800"/>
          </a:xfrm>
          <a:prstGeom prst="rect">
            <a:avLst/>
          </a:prstGeom>
          <a:ln w="12700">
            <a:prstDash val="sysDash"/>
            <a:headEnd type="oval"/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1311941" y="4034135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3238500" y="2362200"/>
            <a:ext cx="228600" cy="228600"/>
          </a:xfrm>
          <a:prstGeom prst="triangle">
            <a:avLst/>
          </a:prstGeom>
          <a:solidFill>
            <a:srgbClr val="002060"/>
          </a:solidFill>
          <a:ln w="38100">
            <a:solidFill>
              <a:srgbClr val="002060"/>
            </a:solidFill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41" name="Group 145"/>
          <p:cNvGrpSpPr/>
          <p:nvPr/>
        </p:nvGrpSpPr>
        <p:grpSpPr>
          <a:xfrm>
            <a:off x="5676900" y="1904993"/>
            <a:ext cx="2438400" cy="2438400"/>
            <a:chOff x="1905000" y="3276600"/>
            <a:chExt cx="2438400" cy="24384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905000" y="32766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1905000" y="38862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1905000" y="51054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1905000" y="57150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rot="5400000">
              <a:off x="6858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rot="5400000">
              <a:off x="12954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rot="5400000">
              <a:off x="19050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 rot="5400000">
              <a:off x="25146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 rot="5400000">
              <a:off x="3124200" y="4495800"/>
              <a:ext cx="2438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Oval 41"/>
          <p:cNvSpPr/>
          <p:nvPr/>
        </p:nvSpPr>
        <p:spPr>
          <a:xfrm>
            <a:off x="5600700" y="18287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43" name="Oval 42"/>
          <p:cNvSpPr/>
          <p:nvPr/>
        </p:nvSpPr>
        <p:spPr>
          <a:xfrm>
            <a:off x="6819900" y="18287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cxnSp>
        <p:nvCxnSpPr>
          <p:cNvPr id="44" name="Straight Connector 43"/>
          <p:cNvCxnSpPr>
            <a:stCxn id="42" idx="4"/>
            <a:endCxn id="14" idx="0"/>
          </p:cNvCxnSpPr>
          <p:nvPr/>
        </p:nvCxnSpPr>
        <p:spPr>
          <a:xfrm rot="5400000">
            <a:off x="4533897" y="3124196"/>
            <a:ext cx="2286007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traight Connector 44"/>
          <p:cNvCxnSpPr>
            <a:stCxn id="43" idx="4"/>
            <a:endCxn id="51" idx="0"/>
          </p:cNvCxnSpPr>
          <p:nvPr/>
        </p:nvCxnSpPr>
        <p:spPr>
          <a:xfrm rot="5400000">
            <a:off x="6057900" y="2819393"/>
            <a:ext cx="16764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traight Connector 45"/>
          <p:cNvCxnSpPr/>
          <p:nvPr/>
        </p:nvCxnSpPr>
        <p:spPr>
          <a:xfrm>
            <a:off x="5676900" y="2514593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Oval 46"/>
          <p:cNvSpPr/>
          <p:nvPr/>
        </p:nvSpPr>
        <p:spPr>
          <a:xfrm>
            <a:off x="6210300" y="3035300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19900" y="4267193"/>
            <a:ext cx="152400" cy="152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TW" sz="1400">
              <a:latin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429500" y="1828793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50" name="Oval 49"/>
          <p:cNvSpPr/>
          <p:nvPr/>
        </p:nvSpPr>
        <p:spPr>
          <a:xfrm>
            <a:off x="8039100" y="3657593"/>
            <a:ext cx="152400" cy="1524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altLang="zh-TW" sz="1400"/>
          </a:p>
        </p:txBody>
      </p:sp>
      <p:sp>
        <p:nvSpPr>
          <p:cNvPr id="51" name="Oval 50"/>
          <p:cNvSpPr/>
          <p:nvPr/>
        </p:nvSpPr>
        <p:spPr>
          <a:xfrm>
            <a:off x="6819900" y="3657593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52" name="Oval 51"/>
          <p:cNvSpPr/>
          <p:nvPr/>
        </p:nvSpPr>
        <p:spPr>
          <a:xfrm>
            <a:off x="6832600" y="2451093"/>
            <a:ext cx="152400" cy="1524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6399197" y="3269343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6402612" y="1807029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144382" y="1748135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L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2" name="Rectangle 90"/>
          <p:cNvSpPr>
            <a:spLocks noChangeArrowheads="1"/>
          </p:cNvSpPr>
          <p:nvPr/>
        </p:nvSpPr>
        <p:spPr bwMode="auto">
          <a:xfrm>
            <a:off x="2095500" y="4114800"/>
            <a:ext cx="228600" cy="3048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615214" y="3886200"/>
            <a:ext cx="554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</a:rPr>
              <a:t>V</a:t>
            </a:r>
            <a:r>
              <a:rPr lang="en-US" altLang="zh-TW" sz="2400" baseline="-25000" dirty="0" smtClean="0">
                <a:latin typeface="Times New Roman" pitchFamily="18" charset="0"/>
              </a:rPr>
              <a:t>H</a:t>
            </a:r>
            <a:endParaRPr lang="en-US" altLang="zh-TW" sz="2400" baseline="-25000" dirty="0"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00700" y="4267200"/>
            <a:ext cx="152400" cy="1524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15" name="Isosceles Triangle 14"/>
          <p:cNvSpPr/>
          <p:nvPr/>
        </p:nvSpPr>
        <p:spPr>
          <a:xfrm>
            <a:off x="1874157" y="3581400"/>
            <a:ext cx="228600" cy="228600"/>
          </a:xfrm>
          <a:prstGeom prst="triangle">
            <a:avLst/>
          </a:prstGeom>
          <a:solidFill>
            <a:srgbClr val="002060"/>
          </a:solidFill>
          <a:ln w="38100">
            <a:solidFill>
              <a:srgbClr val="002060"/>
            </a:solidFill>
            <a:round/>
            <a:headEnd type="oval"/>
            <a:tailEnd type="oval"/>
          </a:ln>
          <a:effectLst/>
        </p:spPr>
        <p:txBody>
          <a:bodyPr wrap="none" rtlCol="0" anchor="ctr"/>
          <a:lstStyle/>
          <a:p>
            <a:pPr algn="ctr"/>
            <a:endParaRPr lang="en-US"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04330" y="3657600"/>
            <a:ext cx="152400" cy="1524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533400" y="4724400"/>
            <a:ext cx="8686800" cy="1981200"/>
          </a:xfrm>
        </p:spPr>
        <p:txBody>
          <a:bodyPr/>
          <a:lstStyle/>
          <a:p>
            <a:r>
              <a:rPr lang="en-US" sz="2400" dirty="0" smtClean="0"/>
              <a:t>Each voltage island has either a low (</a:t>
            </a:r>
            <a:r>
              <a:rPr lang="en-US" sz="2400" i="1" dirty="0" smtClean="0"/>
              <a:t>VL</a:t>
            </a:r>
            <a:r>
              <a:rPr lang="en-US" sz="2400" dirty="0" smtClean="0"/>
              <a:t>) or high (</a:t>
            </a:r>
            <a:r>
              <a:rPr lang="en-US" sz="2400" i="1" dirty="0" smtClean="0"/>
              <a:t>VH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/>
              <a:t>supply voltage</a:t>
            </a:r>
          </a:p>
          <a:p>
            <a:r>
              <a:rPr lang="en-US" sz="2400" dirty="0" smtClean="0"/>
              <a:t>Place level converters (LCs) based on the terminal locations</a:t>
            </a:r>
          </a:p>
          <a:p>
            <a:r>
              <a:rPr lang="en-US" sz="2400" dirty="0" smtClean="0"/>
              <a:t>Decompose a net which contains a LC into a set of sub-nets</a:t>
            </a:r>
          </a:p>
          <a:p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1" grpId="0"/>
      <p:bldP spid="35" grpId="0" animBg="1"/>
      <p:bldP spid="36" grpId="0" animBg="1"/>
      <p:bldP spid="37" grpId="0"/>
      <p:bldP spid="38" grpId="0" animBg="1"/>
      <p:bldP spid="52" grpId="0" animBg="1"/>
      <p:bldP spid="9" grpId="0"/>
      <p:bldP spid="10" grpId="0"/>
      <p:bldP spid="11" grpId="0"/>
      <p:bldP spid="13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 Power Modeling*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r>
              <a:rPr lang="en-US" sz="2400" dirty="0" smtClean="0"/>
              <a:t>Total interconnect power is estimated as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clk</a:t>
            </a:r>
            <a:r>
              <a:rPr lang="en-US" sz="2400" i="1" dirty="0" smtClean="0"/>
              <a:t> </a:t>
            </a:r>
            <a:r>
              <a:rPr lang="en-US" sz="2400" dirty="0" smtClean="0"/>
              <a:t>is the frequency</a:t>
            </a:r>
          </a:p>
          <a:p>
            <a:endParaRPr lang="en-US" sz="1800" dirty="0" smtClean="0"/>
          </a:p>
          <a:p>
            <a:r>
              <a:rPr lang="en-US" sz="2400" dirty="0" smtClean="0"/>
              <a:t>Each net has corresponding switching activity </a:t>
            </a:r>
            <a:r>
              <a:rPr lang="el-GR" sz="2400" i="1" dirty="0" smtClean="0"/>
              <a:t>α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 supply voltage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 the capacitances of its sink cell         and its route         </a:t>
            </a:r>
          </a:p>
          <a:p>
            <a:endParaRPr lang="en-US" sz="1800" dirty="0" smtClean="0"/>
          </a:p>
          <a:p>
            <a:r>
              <a:rPr lang="en-US" sz="2400" dirty="0" smtClean="0"/>
              <a:t>For route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, the capacitance         is the sum of the capacitances of the edges in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r">
              <a:buNone/>
            </a:pPr>
            <a:r>
              <a:rPr lang="en-US" sz="1600" dirty="0" smtClean="0"/>
              <a:t>*[</a:t>
            </a:r>
            <a:r>
              <a:rPr lang="en-US" sz="1600" dirty="0" err="1" smtClean="0"/>
              <a:t>Shojaei</a:t>
            </a:r>
            <a:r>
              <a:rPr lang="en-US" sz="1600" dirty="0" smtClean="0"/>
              <a:t>, Wu, </a:t>
            </a:r>
            <a:r>
              <a:rPr lang="en-US" sz="1600" dirty="0" err="1" smtClean="0"/>
              <a:t>Davoodi</a:t>
            </a:r>
            <a:r>
              <a:rPr lang="en-US" sz="1600" dirty="0" smtClean="0"/>
              <a:t>, </a:t>
            </a:r>
            <a:r>
              <a:rPr lang="en-US" sz="1600" dirty="0" err="1" smtClean="0"/>
              <a:t>Basten</a:t>
            </a:r>
            <a:r>
              <a:rPr lang="en-US" sz="1600" dirty="0" smtClean="0"/>
              <a:t>, ISLPED 2010]</a:t>
            </a:r>
            <a:endParaRPr lang="en-US" sz="2400" dirty="0" smtClean="0"/>
          </a:p>
        </p:txBody>
      </p:sp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990600" y="1828800"/>
          <a:ext cx="36547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1" name="Equation" r:id="rId3" imgW="2108160" imgH="482400" progId="Equation.DSMT4">
                  <p:embed/>
                </p:oleObj>
              </mc:Choice>
              <mc:Fallback>
                <p:oleObj name="Equation" r:id="rId3" imgW="2108160" imgH="4824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365477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5"/>
          <p:cNvGraphicFramePr>
            <a:graphicFrameLocks noChangeAspect="1"/>
          </p:cNvGraphicFramePr>
          <p:nvPr/>
        </p:nvGraphicFramePr>
        <p:xfrm>
          <a:off x="6786562" y="3944348"/>
          <a:ext cx="528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2" name="Equation" r:id="rId5" imgW="304560" imgH="241200" progId="Equation.DSMT4">
                  <p:embed/>
                </p:oleObj>
              </mc:Choice>
              <mc:Fallback>
                <p:oleObj name="Equation" r:id="rId5" imgW="3045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2" y="3944348"/>
                        <a:ext cx="5286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5"/>
          <p:cNvGraphicFramePr>
            <a:graphicFrameLocks noChangeAspect="1"/>
          </p:cNvGraphicFramePr>
          <p:nvPr/>
        </p:nvGraphicFramePr>
        <p:xfrm>
          <a:off x="1752600" y="4325348"/>
          <a:ext cx="595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3" name="Equation" r:id="rId7" imgW="342720" imgH="241200" progId="Equation.DSMT4">
                  <p:embed/>
                </p:oleObj>
              </mc:Choice>
              <mc:Fallback>
                <p:oleObj name="Equation" r:id="rId7" imgW="34272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25348"/>
                        <a:ext cx="5953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990600" y="5903488"/>
          <a:ext cx="1501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4" name="Equation" r:id="rId9" imgW="863280" imgH="368280" progId="Equation.DSMT4">
                  <p:embed/>
                </p:oleObj>
              </mc:Choice>
              <mc:Fallback>
                <p:oleObj name="Equation" r:id="rId9" imgW="863280" imgH="368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903488"/>
                        <a:ext cx="15017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23944"/>
              </p:ext>
            </p:extLst>
          </p:nvPr>
        </p:nvGraphicFramePr>
        <p:xfrm>
          <a:off x="4876800" y="5065288"/>
          <a:ext cx="595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5" name="Equation" r:id="rId11" imgW="342720" imgH="241200" progId="Equation.DSMT4">
                  <p:embed/>
                </p:oleObj>
              </mc:Choice>
              <mc:Fallback>
                <p:oleObj name="Equation" r:id="rId11" imgW="34272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65288"/>
                        <a:ext cx="5953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Edge Capacitance Modeling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2438400"/>
          </a:xfrm>
        </p:spPr>
        <p:txBody>
          <a:bodyPr/>
          <a:lstStyle/>
          <a:p>
            <a:r>
              <a:rPr lang="en-US" sz="2400" dirty="0" smtClean="0"/>
              <a:t>The capacitance of each GR edge is a function of the metal layer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e</a:t>
            </a:r>
            <a:r>
              <a:rPr lang="en-US" sz="2400" i="1" dirty="0" smtClean="0"/>
              <a:t>, </a:t>
            </a:r>
            <a:r>
              <a:rPr lang="en-US" sz="2400" dirty="0" smtClean="0"/>
              <a:t>wire width</a:t>
            </a:r>
            <a:r>
              <a:rPr lang="en-US" sz="2400" i="1" dirty="0" smtClean="0"/>
              <a:t> w</a:t>
            </a:r>
            <a:r>
              <a:rPr lang="en-US" sz="2400" i="1" baseline="-25000" dirty="0" smtClean="0"/>
              <a:t>e</a:t>
            </a:r>
            <a:r>
              <a:rPr lang="en-US" sz="2400" i="1" dirty="0" smtClean="0"/>
              <a:t> and </a:t>
            </a:r>
            <a:r>
              <a:rPr lang="en-US" sz="2400" dirty="0" smtClean="0"/>
              <a:t>wire spacing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e</a:t>
            </a:r>
            <a:r>
              <a:rPr lang="en-US" sz="2400" i="1" dirty="0"/>
              <a:t> 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i="1" dirty="0" err="1" smtClean="0"/>
              <a:t>Ca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Cf</a:t>
            </a:r>
            <a:r>
              <a:rPr lang="en-US" sz="2400" i="1" dirty="0" smtClean="0"/>
              <a:t> </a:t>
            </a:r>
            <a:r>
              <a:rPr lang="en-US" sz="2400" dirty="0" smtClean="0"/>
              <a:t>are the area and fringe capacitances with respect to substrate, and </a:t>
            </a:r>
            <a:r>
              <a:rPr lang="en-US" sz="2400" i="1" dirty="0" smtClean="0"/>
              <a:t>Cc </a:t>
            </a:r>
            <a:r>
              <a:rPr lang="en-US" sz="2400" dirty="0" smtClean="0"/>
              <a:t>is the coupling capacitance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286000" y="2209800"/>
          <a:ext cx="5035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9" name="Equation" r:id="rId3" imgW="2895480" imgH="241200" progId="Equation.DSMT4">
                  <p:embed/>
                </p:oleObj>
              </mc:Choice>
              <mc:Fallback>
                <p:oleObj name="Equation" r:id="rId3" imgW="28954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5035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" name="Group 295"/>
          <p:cNvGrpSpPr/>
          <p:nvPr/>
        </p:nvGrpSpPr>
        <p:grpSpPr>
          <a:xfrm>
            <a:off x="762000" y="4114800"/>
            <a:ext cx="8153400" cy="2590800"/>
            <a:chOff x="2209800" y="1676400"/>
            <a:chExt cx="8153400" cy="2590800"/>
          </a:xfrm>
        </p:grpSpPr>
        <p:sp>
          <p:nvSpPr>
            <p:cNvPr id="227" name="Cube 226"/>
            <p:cNvSpPr/>
            <p:nvPr/>
          </p:nvSpPr>
          <p:spPr bwMode="auto">
            <a:xfrm flipH="1">
              <a:off x="5410200" y="2209800"/>
              <a:ext cx="4953000" cy="1524000"/>
            </a:xfrm>
            <a:prstGeom prst="cube">
              <a:avLst>
                <a:gd name="adj" fmla="val 87452"/>
              </a:avLst>
            </a:prstGeom>
            <a:solidFill>
              <a:schemeClr val="bg1">
                <a:lumMod val="50000"/>
              </a:schemeClr>
            </a:solidFill>
            <a:ln w="38100">
              <a:noFill/>
              <a:round/>
              <a:headEnd type="oval"/>
              <a:tailEnd type="oval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itchFamily="34" charset="0"/>
              </a:endParaRPr>
            </a:p>
          </p:txBody>
        </p:sp>
        <p:grpSp>
          <p:nvGrpSpPr>
            <p:cNvPr id="228" name="Group 39"/>
            <p:cNvGrpSpPr>
              <a:grpSpLocks/>
            </p:cNvGrpSpPr>
            <p:nvPr/>
          </p:nvGrpSpPr>
          <p:grpSpPr bwMode="auto">
            <a:xfrm flipH="1">
              <a:off x="8305800" y="2667000"/>
              <a:ext cx="457200" cy="381000"/>
              <a:chOff x="3200400" y="4876731"/>
              <a:chExt cx="457200" cy="380965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 rot="5400000">
                <a:off x="3200414" y="5029117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92" name="Straight Connector 291"/>
              <p:cNvCxnSpPr/>
              <p:nvPr/>
            </p:nvCxnSpPr>
            <p:spPr>
              <a:xfrm rot="5400000">
                <a:off x="3276614" y="5029117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93" name="Straight Connector 292"/>
              <p:cNvCxnSpPr/>
              <p:nvPr/>
            </p:nvCxnSpPr>
            <p:spPr>
              <a:xfrm rot="10800000">
                <a:off x="3429000" y="5029117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94" name="Straight Connector 293"/>
              <p:cNvCxnSpPr/>
              <p:nvPr/>
            </p:nvCxnSpPr>
            <p:spPr>
              <a:xfrm rot="10800000">
                <a:off x="3200400" y="5029117"/>
                <a:ext cx="1524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95" name="Straight Connector 294"/>
              <p:cNvCxnSpPr/>
              <p:nvPr/>
            </p:nvCxnSpPr>
            <p:spPr>
              <a:xfrm rot="5400000">
                <a:off x="3086110" y="5143407"/>
                <a:ext cx="228579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229" name="TextBox 52"/>
            <p:cNvSpPr txBox="1">
              <a:spLocks noChangeArrowheads="1"/>
            </p:cNvSpPr>
            <p:nvPr/>
          </p:nvSpPr>
          <p:spPr bwMode="auto">
            <a:xfrm>
              <a:off x="7010400" y="2362200"/>
              <a:ext cx="4699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Cc</a:t>
              </a:r>
            </a:p>
          </p:txBody>
        </p:sp>
        <p:sp>
          <p:nvSpPr>
            <p:cNvPr id="230" name="TextBox 229"/>
            <p:cNvSpPr txBox="1"/>
            <p:nvPr/>
          </p:nvSpPr>
          <p:spPr bwMode="auto">
            <a:xfrm>
              <a:off x="7391400" y="2876550"/>
              <a:ext cx="44132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 err="1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Cf</a:t>
              </a:r>
              <a:endParaRPr lang="en-US" sz="20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6"/>
            <p:cNvSpPr txBox="1">
              <a:spLocks noChangeArrowheads="1"/>
            </p:cNvSpPr>
            <p:nvPr/>
          </p:nvSpPr>
          <p:spPr bwMode="auto">
            <a:xfrm>
              <a:off x="8458200" y="3352800"/>
              <a:ext cx="484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 err="1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Ca</a:t>
              </a:r>
            </a:p>
          </p:txBody>
        </p:sp>
        <p:sp>
          <p:nvSpPr>
            <p:cNvPr id="232" name="TextBox 58"/>
            <p:cNvSpPr txBox="1">
              <a:spLocks noChangeArrowheads="1"/>
            </p:cNvSpPr>
            <p:nvPr/>
          </p:nvSpPr>
          <p:spPr bwMode="auto">
            <a:xfrm>
              <a:off x="6718126" y="3422554"/>
              <a:ext cx="1136850" cy="400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Substrate</a:t>
              </a:r>
            </a:p>
          </p:txBody>
        </p:sp>
        <p:sp>
          <p:nvSpPr>
            <p:cNvPr id="233" name="Cube 9"/>
            <p:cNvSpPr>
              <a:spLocks noChangeArrowheads="1"/>
            </p:cNvSpPr>
            <p:nvPr/>
          </p:nvSpPr>
          <p:spPr bwMode="auto">
            <a:xfrm flipH="1">
              <a:off x="8305800" y="1905000"/>
              <a:ext cx="1524000" cy="1524138"/>
            </a:xfrm>
            <a:prstGeom prst="cube">
              <a:avLst>
                <a:gd name="adj" fmla="val 75130"/>
              </a:avLst>
            </a:prstGeom>
            <a:solidFill>
              <a:srgbClr val="C0000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400"/>
            </a:p>
          </p:txBody>
        </p:sp>
        <p:grpSp>
          <p:nvGrpSpPr>
            <p:cNvPr id="234" name="Group 20"/>
            <p:cNvGrpSpPr>
              <a:grpSpLocks/>
            </p:cNvGrpSpPr>
            <p:nvPr/>
          </p:nvGrpSpPr>
          <p:grpSpPr bwMode="auto">
            <a:xfrm>
              <a:off x="7848600" y="2209800"/>
              <a:ext cx="762000" cy="304800"/>
              <a:chOff x="6781800" y="4952972"/>
              <a:chExt cx="762000" cy="304772"/>
            </a:xfrm>
          </p:grpSpPr>
          <p:cxnSp>
            <p:nvCxnSpPr>
              <p:cNvPr id="287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6934214" y="5105358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8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7010414" y="5105358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9" name="Straight Connector 15"/>
              <p:cNvCxnSpPr>
                <a:cxnSpLocks noChangeShapeType="1"/>
              </p:cNvCxnSpPr>
              <p:nvPr/>
            </p:nvCxnSpPr>
            <p:spPr bwMode="auto">
              <a:xfrm rot="10800000">
                <a:off x="7162800" y="5105358"/>
                <a:ext cx="3810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90" name="Straight Connector 19"/>
              <p:cNvCxnSpPr>
                <a:cxnSpLocks noChangeShapeType="1"/>
              </p:cNvCxnSpPr>
              <p:nvPr/>
            </p:nvCxnSpPr>
            <p:spPr bwMode="auto">
              <a:xfrm rot="10800000">
                <a:off x="6781800" y="5105358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235" name="Cube 9"/>
            <p:cNvSpPr>
              <a:spLocks noChangeArrowheads="1"/>
            </p:cNvSpPr>
            <p:nvPr/>
          </p:nvSpPr>
          <p:spPr bwMode="auto">
            <a:xfrm flipH="1">
              <a:off x="7086600" y="1905000"/>
              <a:ext cx="1524000" cy="1524000"/>
            </a:xfrm>
            <a:prstGeom prst="cube">
              <a:avLst>
                <a:gd name="adj" fmla="val 75130"/>
              </a:avLst>
            </a:prstGeom>
            <a:solidFill>
              <a:srgbClr val="00B05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grpSp>
          <p:nvGrpSpPr>
            <p:cNvPr id="236" name="Group 38"/>
            <p:cNvGrpSpPr>
              <a:grpSpLocks/>
            </p:cNvGrpSpPr>
            <p:nvPr/>
          </p:nvGrpSpPr>
          <p:grpSpPr bwMode="auto">
            <a:xfrm>
              <a:off x="7391400" y="2667000"/>
              <a:ext cx="457200" cy="381000"/>
              <a:chOff x="3200400" y="4876731"/>
              <a:chExt cx="457200" cy="380965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rot="5400000">
                <a:off x="3200414" y="5029117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3" name="Straight Connector 282"/>
              <p:cNvCxnSpPr/>
              <p:nvPr/>
            </p:nvCxnSpPr>
            <p:spPr>
              <a:xfrm rot="5400000">
                <a:off x="3276614" y="5029117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4" name="Straight Connector 283"/>
              <p:cNvCxnSpPr/>
              <p:nvPr/>
            </p:nvCxnSpPr>
            <p:spPr>
              <a:xfrm rot="10800000">
                <a:off x="3429000" y="5029117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5" name="Straight Connector 284"/>
              <p:cNvCxnSpPr/>
              <p:nvPr/>
            </p:nvCxnSpPr>
            <p:spPr>
              <a:xfrm rot="10800000">
                <a:off x="3200400" y="5029117"/>
                <a:ext cx="1524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6" name="Straight Connector 285"/>
              <p:cNvCxnSpPr/>
              <p:nvPr/>
            </p:nvCxnSpPr>
            <p:spPr>
              <a:xfrm rot="5400000">
                <a:off x="3086110" y="5143407"/>
                <a:ext cx="228579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grpSp>
          <p:nvGrpSpPr>
            <p:cNvPr id="237" name="Group 20"/>
            <p:cNvGrpSpPr>
              <a:grpSpLocks/>
            </p:cNvGrpSpPr>
            <p:nvPr/>
          </p:nvGrpSpPr>
          <p:grpSpPr bwMode="auto">
            <a:xfrm>
              <a:off x="6629400" y="2209800"/>
              <a:ext cx="762000" cy="304800"/>
              <a:chOff x="6781800" y="4952972"/>
              <a:chExt cx="762000" cy="304772"/>
            </a:xfrm>
          </p:grpSpPr>
          <p:cxnSp>
            <p:nvCxnSpPr>
              <p:cNvPr id="278" name="Straight Connector 11"/>
              <p:cNvCxnSpPr>
                <a:cxnSpLocks noChangeShapeType="1"/>
              </p:cNvCxnSpPr>
              <p:nvPr/>
            </p:nvCxnSpPr>
            <p:spPr bwMode="auto">
              <a:xfrm rot="5400000">
                <a:off x="6934214" y="5105358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79" name="Straight Connector 12"/>
              <p:cNvCxnSpPr>
                <a:cxnSpLocks noChangeShapeType="1"/>
              </p:cNvCxnSpPr>
              <p:nvPr/>
            </p:nvCxnSpPr>
            <p:spPr bwMode="auto">
              <a:xfrm rot="5400000">
                <a:off x="7010414" y="5105358"/>
                <a:ext cx="304772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0" name="Straight Connector 15"/>
              <p:cNvCxnSpPr>
                <a:cxnSpLocks noChangeShapeType="1"/>
              </p:cNvCxnSpPr>
              <p:nvPr/>
            </p:nvCxnSpPr>
            <p:spPr bwMode="auto">
              <a:xfrm rot="10800000">
                <a:off x="7162800" y="5105358"/>
                <a:ext cx="3810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81" name="Straight Connector 19"/>
              <p:cNvCxnSpPr>
                <a:cxnSpLocks noChangeShapeType="1"/>
              </p:cNvCxnSpPr>
              <p:nvPr/>
            </p:nvCxnSpPr>
            <p:spPr bwMode="auto">
              <a:xfrm rot="10800000">
                <a:off x="6781800" y="5105358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238" name="Cube 9"/>
            <p:cNvSpPr>
              <a:spLocks noChangeArrowheads="1"/>
            </p:cNvSpPr>
            <p:nvPr/>
          </p:nvSpPr>
          <p:spPr bwMode="auto">
            <a:xfrm flipH="1">
              <a:off x="5867400" y="1905000"/>
              <a:ext cx="1524000" cy="1524000"/>
            </a:xfrm>
            <a:prstGeom prst="cube">
              <a:avLst>
                <a:gd name="adj" fmla="val 75130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239" name="TextBox 52"/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4699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Cc</a:t>
              </a:r>
            </a:p>
          </p:txBody>
        </p:sp>
        <p:sp>
          <p:nvSpPr>
            <p:cNvPr id="240" name="TextBox 239"/>
            <p:cNvSpPr txBox="1"/>
            <p:nvPr/>
          </p:nvSpPr>
          <p:spPr bwMode="auto">
            <a:xfrm>
              <a:off x="8702675" y="2876550"/>
              <a:ext cx="44132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 err="1">
                  <a:solidFill>
                    <a:schemeClr val="accent2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Cf</a:t>
              </a:r>
            </a:p>
          </p:txBody>
        </p:sp>
        <p:grpSp>
          <p:nvGrpSpPr>
            <p:cNvPr id="241" name="Group 45"/>
            <p:cNvGrpSpPr>
              <a:grpSpLocks/>
            </p:cNvGrpSpPr>
            <p:nvPr/>
          </p:nvGrpSpPr>
          <p:grpSpPr bwMode="auto">
            <a:xfrm rot="5400000">
              <a:off x="8180751" y="3303949"/>
              <a:ext cx="478701" cy="228600"/>
              <a:chOff x="6886740" y="4953004"/>
              <a:chExt cx="478701" cy="304800"/>
            </a:xfrm>
          </p:grpSpPr>
          <p:cxnSp>
            <p:nvCxnSpPr>
              <p:cNvPr id="274" name="Straight Connector 46"/>
              <p:cNvCxnSpPr>
                <a:cxnSpLocks noChangeShapeType="1"/>
              </p:cNvCxnSpPr>
              <p:nvPr/>
            </p:nvCxnSpPr>
            <p:spPr bwMode="auto">
              <a:xfrm rot="5400000">
                <a:off x="6934237" y="5105404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75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7011391" y="5105404"/>
                <a:ext cx="30480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76" name="Straight Connector 48"/>
              <p:cNvCxnSpPr>
                <a:cxnSpLocks noChangeShapeType="1"/>
              </p:cNvCxnSpPr>
              <p:nvPr/>
            </p:nvCxnSpPr>
            <p:spPr bwMode="auto">
              <a:xfrm flipH="1" flipV="1">
                <a:off x="7163791" y="5105404"/>
                <a:ext cx="20165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277" name="Straight Connector 49"/>
              <p:cNvCxnSpPr>
                <a:cxnSpLocks noChangeShapeType="1"/>
              </p:cNvCxnSpPr>
              <p:nvPr/>
            </p:nvCxnSpPr>
            <p:spPr bwMode="auto">
              <a:xfrm flipH="1" flipV="1">
                <a:off x="6886740" y="5105404"/>
                <a:ext cx="201650" cy="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242" name="Notched Right Arrow 153"/>
            <p:cNvSpPr>
              <a:spLocks noChangeArrowheads="1"/>
            </p:cNvSpPr>
            <p:nvPr/>
          </p:nvSpPr>
          <p:spPr bwMode="auto">
            <a:xfrm>
              <a:off x="3810000" y="2971800"/>
              <a:ext cx="1600200" cy="457200"/>
            </a:xfrm>
            <a:prstGeom prst="notchedRightArrow">
              <a:avLst>
                <a:gd name="adj1" fmla="val 44519"/>
                <a:gd name="adj2" fmla="val 47259"/>
              </a:avLst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43" name="Group 145"/>
            <p:cNvGrpSpPr/>
            <p:nvPr/>
          </p:nvGrpSpPr>
          <p:grpSpPr>
            <a:xfrm>
              <a:off x="2286000" y="1752600"/>
              <a:ext cx="2438400" cy="2438400"/>
              <a:chOff x="1905000" y="3276600"/>
              <a:chExt cx="2438400" cy="243840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1905000" y="32766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1905000" y="38862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19050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905000" y="51054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1905000" y="57150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 rot="5400000">
                <a:off x="6858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 rot="5400000">
                <a:off x="12954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19050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25146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Straight Connector 272"/>
              <p:cNvCxnSpPr/>
              <p:nvPr/>
            </p:nvCxnSpPr>
            <p:spPr>
              <a:xfrm rot="5400000">
                <a:off x="3124200" y="4495800"/>
                <a:ext cx="2438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4" name="Oval 243"/>
            <p:cNvSpPr/>
            <p:nvPr/>
          </p:nvSpPr>
          <p:spPr>
            <a:xfrm>
              <a:off x="2209800" y="1676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209800" y="3505200"/>
              <a:ext cx="152400" cy="152400"/>
            </a:xfrm>
            <a:prstGeom prst="ellipse">
              <a:avLst/>
            </a:prstGeom>
            <a:ln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46" name="Oval 245"/>
            <p:cNvSpPr/>
            <p:nvPr/>
          </p:nvSpPr>
          <p:spPr>
            <a:xfrm>
              <a:off x="3429000" y="1676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247" name="Straight Connector 246"/>
            <p:cNvCxnSpPr>
              <a:stCxn id="244" idx="4"/>
              <a:endCxn id="245" idx="0"/>
            </p:cNvCxnSpPr>
            <p:nvPr/>
          </p:nvCxnSpPr>
          <p:spPr>
            <a:xfrm rot="5400000">
              <a:off x="1447800" y="2667000"/>
              <a:ext cx="16764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Straight Connector 247"/>
            <p:cNvCxnSpPr>
              <a:stCxn id="246" idx="4"/>
              <a:endCxn id="260" idx="0"/>
            </p:cNvCxnSpPr>
            <p:nvPr/>
          </p:nvCxnSpPr>
          <p:spPr>
            <a:xfrm rot="5400000">
              <a:off x="2667000" y="2667000"/>
              <a:ext cx="16764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Straight Connector 248"/>
            <p:cNvCxnSpPr/>
            <p:nvPr/>
          </p:nvCxnSpPr>
          <p:spPr>
            <a:xfrm>
              <a:off x="2286000" y="2362200"/>
              <a:ext cx="12192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Oval 249"/>
            <p:cNvSpPr/>
            <p:nvPr/>
          </p:nvSpPr>
          <p:spPr>
            <a:xfrm>
              <a:off x="2819400" y="28956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zh-TW" sz="1400">
                <a:latin typeface="Arial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3429000" y="41148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altLang="zh-TW" sz="1400">
                <a:latin typeface="Arial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4038600" y="1676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altLang="zh-TW" sz="1400"/>
            </a:p>
          </p:txBody>
        </p:sp>
        <p:sp>
          <p:nvSpPr>
            <p:cNvPr id="253" name="Oval 252"/>
            <p:cNvSpPr/>
            <p:nvPr/>
          </p:nvSpPr>
          <p:spPr>
            <a:xfrm>
              <a:off x="4648200" y="3505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altLang="zh-TW" sz="1400"/>
            </a:p>
          </p:txBody>
        </p:sp>
        <p:cxnSp>
          <p:nvCxnSpPr>
            <p:cNvPr id="254" name="Straight Connector 253"/>
            <p:cNvCxnSpPr>
              <a:stCxn id="252" idx="4"/>
            </p:cNvCxnSpPr>
            <p:nvPr/>
          </p:nvCxnSpPr>
          <p:spPr>
            <a:xfrm rot="5400000">
              <a:off x="3543300" y="2400300"/>
              <a:ext cx="11430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 rot="10800000">
              <a:off x="3581400" y="2971800"/>
              <a:ext cx="5334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Straight Connector 255"/>
            <p:cNvCxnSpPr>
              <a:endCxn id="260" idx="6"/>
            </p:cNvCxnSpPr>
            <p:nvPr/>
          </p:nvCxnSpPr>
          <p:spPr>
            <a:xfrm rot="5400000">
              <a:off x="3276600" y="3276600"/>
              <a:ext cx="6096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Straight Connector 256"/>
            <p:cNvCxnSpPr>
              <a:stCxn id="253" idx="2"/>
              <a:endCxn id="260" idx="6"/>
            </p:cNvCxnSpPr>
            <p:nvPr/>
          </p:nvCxnSpPr>
          <p:spPr>
            <a:xfrm rot="10800000">
              <a:off x="3581400" y="3581400"/>
              <a:ext cx="10668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Straight Connector 257"/>
            <p:cNvCxnSpPr/>
            <p:nvPr/>
          </p:nvCxnSpPr>
          <p:spPr>
            <a:xfrm>
              <a:off x="2895600" y="2971800"/>
              <a:ext cx="5334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Straight Connector 258"/>
            <p:cNvCxnSpPr>
              <a:endCxn id="251" idx="2"/>
            </p:cNvCxnSpPr>
            <p:nvPr/>
          </p:nvCxnSpPr>
          <p:spPr>
            <a:xfrm rot="5400000">
              <a:off x="2819400" y="3581400"/>
              <a:ext cx="12192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Oval 259"/>
            <p:cNvSpPr/>
            <p:nvPr/>
          </p:nvSpPr>
          <p:spPr>
            <a:xfrm>
              <a:off x="3429000" y="3505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61" name="Oval 260"/>
            <p:cNvSpPr/>
            <p:nvPr/>
          </p:nvSpPr>
          <p:spPr>
            <a:xfrm>
              <a:off x="3441700" y="2298700"/>
              <a:ext cx="152400" cy="1524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262" name="Oval 261"/>
            <p:cNvSpPr/>
            <p:nvPr/>
          </p:nvSpPr>
          <p:spPr>
            <a:xfrm>
              <a:off x="2209800" y="4114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altLang="zh-TW"/>
            </a:p>
          </p:txBody>
        </p:sp>
        <p:cxnSp>
          <p:nvCxnSpPr>
            <p:cNvPr id="263" name="Straight Connector 262"/>
            <p:cNvCxnSpPr>
              <a:endCxn id="262" idx="0"/>
            </p:cNvCxnSpPr>
            <p:nvPr/>
          </p:nvCxnSpPr>
          <p:spPr>
            <a:xfrm rot="5400000">
              <a:off x="2057400" y="3886200"/>
              <a:ext cx="4572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Edge Capacitance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Metal layer </a:t>
            </a:r>
            <a:r>
              <a:rPr lang="en-US" sz="2400" i="1" dirty="0" smtClean="0"/>
              <a:t>l</a:t>
            </a:r>
            <a:r>
              <a:rPr lang="en-US" sz="2400" i="1" baseline="-25000" dirty="0" smtClean="0"/>
              <a:t>e </a:t>
            </a:r>
            <a:r>
              <a:rPr lang="en-US" sz="2400" dirty="0" smtClean="0"/>
              <a:t>is known for each GR edge, and we assume only one (minimum) wire width 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e </a:t>
            </a:r>
            <a:r>
              <a:rPr lang="en-US" sz="2400" dirty="0" smtClean="0"/>
              <a:t>at GR stage</a:t>
            </a:r>
          </a:p>
          <a:p>
            <a:r>
              <a:rPr lang="en-US" sz="2400" dirty="0" smtClean="0"/>
              <a:t>The spacing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e</a:t>
            </a:r>
            <a:r>
              <a:rPr lang="en-US" sz="2400" dirty="0" smtClean="0"/>
              <a:t> for an edge is estimated from the edge utilization</a:t>
            </a:r>
            <a:r>
              <a:rPr lang="en-US" sz="2400" i="1" dirty="0" smtClean="0"/>
              <a:t> r</a:t>
            </a:r>
            <a:r>
              <a:rPr lang="en-US" sz="2400" i="1" baseline="-25000" dirty="0" smtClean="0"/>
              <a:t>e</a:t>
            </a:r>
          </a:p>
          <a:p>
            <a:endParaRPr lang="en-US" sz="2400" i="1" dirty="0"/>
          </a:p>
        </p:txBody>
      </p:sp>
      <p:pic>
        <p:nvPicPr>
          <p:cNvPr id="123906" name="Picture 2" descr="D:\Project\Gloabl Routing Power and Delay\ISLPED\figs\cap_mode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7526338" cy="26606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04340" y="5892225"/>
            <a:ext cx="676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Area, fringe, and coupling capacitances for metal layer 1 </a:t>
            </a:r>
            <a:br>
              <a:rPr lang="en-US" dirty="0" smtClean="0"/>
            </a:br>
            <a:r>
              <a:rPr lang="en-US" dirty="0" smtClean="0"/>
              <a:t>with respect to edge utilization for a 45nm library (i.e., NANGATE library)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0.7|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2.1|25.1|21.3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_35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352">
    <a:majorFont>
      <a:latin typeface="Tahoma"/>
      <a:ea typeface=""/>
      <a:cs typeface="Arial"/>
    </a:majorFont>
    <a:minorFont>
      <a:latin typeface="Tahoma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352</Template>
  <TotalTime>0</TotalTime>
  <Words>1545</Words>
  <Application>Microsoft Office PowerPoint</Application>
  <PresentationFormat>On-screen Show (4:3)</PresentationFormat>
  <Paragraphs>516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1_352</vt:lpstr>
      <vt:lpstr>Equation</vt:lpstr>
      <vt:lpstr>Power-Driven Global Routing for Multi-Supply Voltage Domains</vt:lpstr>
      <vt:lpstr>Contributions</vt:lpstr>
      <vt:lpstr>Global Routing</vt:lpstr>
      <vt:lpstr>Motivation</vt:lpstr>
      <vt:lpstr>Our Contributions</vt:lpstr>
      <vt:lpstr>Interconnect Modeling for MSV</vt:lpstr>
      <vt:lpstr>Interconnect Power Modeling* </vt:lpstr>
      <vt:lpstr>GR Edge Capacitance Modeling</vt:lpstr>
      <vt:lpstr>GR Edge Capacitance Modeling</vt:lpstr>
      <vt:lpstr>Our Contributions</vt:lpstr>
      <vt:lpstr>IP for Wirelength Minimization*</vt:lpstr>
      <vt:lpstr>IP for Power Minimization</vt:lpstr>
      <vt:lpstr>PGR: Objective</vt:lpstr>
      <vt:lpstr>PGR: Capacitance Constraint</vt:lpstr>
      <vt:lpstr>PGR: Wirelength Constraint</vt:lpstr>
      <vt:lpstr>Our Contributions</vt:lpstr>
      <vt:lpstr>PGR Complexity</vt:lpstr>
      <vt:lpstr>Phase 1: Minimize Total Capacitance</vt:lpstr>
      <vt:lpstr>Phase 2: Minimize Total Power</vt:lpstr>
      <vt:lpstr>Phase 2 : Minimize Total Power</vt:lpstr>
      <vt:lpstr>Solving PGR1 and PGR2*</vt:lpstr>
      <vt:lpstr>Power-Aware Route Generation</vt:lpstr>
      <vt:lpstr>IP Decomposition*</vt:lpstr>
      <vt:lpstr>Simulation Setup</vt:lpstr>
      <vt:lpstr>Simulation Flow</vt:lpstr>
      <vt:lpstr>Benchmarks</vt:lpstr>
      <vt:lpstr>Simulation Results</vt:lpstr>
      <vt:lpstr>Simulation Results</vt:lpstr>
      <vt:lpstr>Comparison - Wirelength</vt:lpstr>
      <vt:lpstr>Comparison – Capacitance &amp; Power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150</cp:revision>
  <dcterms:modified xsi:type="dcterms:W3CDTF">2011-05-11T17:48:12Z</dcterms:modified>
</cp:coreProperties>
</file>