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theme/themeOverride3.xml" ContentType="application/vnd.openxmlformats-officedocument.themeOverride+xml"/>
  <Override PartName="/ppt/charts/chart3.xml" ContentType="application/vnd.openxmlformats-officedocument.drawingml.chart+xml"/>
  <Override PartName="/ppt/theme/themeOverride4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9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tags/tag26.xml" ContentType="application/vnd.openxmlformats-officedocument.presentationml.tags+xml"/>
  <Override PartName="/ppt/notesSlides/notesSlide31.xml" ContentType="application/vnd.openxmlformats-officedocument.presentationml.notesSlide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70"/>
  </p:notesMasterIdLst>
  <p:handoutMasterIdLst>
    <p:handoutMasterId r:id="rId71"/>
  </p:handoutMasterIdLst>
  <p:sldIdLst>
    <p:sldId id="256" r:id="rId2"/>
    <p:sldId id="484" r:id="rId3"/>
    <p:sldId id="485" r:id="rId4"/>
    <p:sldId id="344" r:id="rId5"/>
    <p:sldId id="491" r:id="rId6"/>
    <p:sldId id="486" r:id="rId7"/>
    <p:sldId id="358" r:id="rId8"/>
    <p:sldId id="492" r:id="rId9"/>
    <p:sldId id="503" r:id="rId10"/>
    <p:sldId id="419" r:id="rId11"/>
    <p:sldId id="430" r:id="rId12"/>
    <p:sldId id="420" r:id="rId13"/>
    <p:sldId id="432" r:id="rId14"/>
    <p:sldId id="490" r:id="rId15"/>
    <p:sldId id="512" r:id="rId16"/>
    <p:sldId id="440" r:id="rId17"/>
    <p:sldId id="506" r:id="rId18"/>
    <p:sldId id="424" r:id="rId19"/>
    <p:sldId id="507" r:id="rId20"/>
    <p:sldId id="426" r:id="rId21"/>
    <p:sldId id="442" r:id="rId22"/>
    <p:sldId id="436" r:id="rId23"/>
    <p:sldId id="428" r:id="rId24"/>
    <p:sldId id="497" r:id="rId25"/>
    <p:sldId id="438" r:id="rId26"/>
    <p:sldId id="475" r:id="rId27"/>
    <p:sldId id="488" r:id="rId28"/>
    <p:sldId id="447" r:id="rId29"/>
    <p:sldId id="482" r:id="rId30"/>
    <p:sldId id="449" r:id="rId31"/>
    <p:sldId id="450" r:id="rId32"/>
    <p:sldId id="451" r:id="rId33"/>
    <p:sldId id="525" r:id="rId34"/>
    <p:sldId id="508" r:id="rId35"/>
    <p:sldId id="455" r:id="rId36"/>
    <p:sldId id="519" r:id="rId37"/>
    <p:sldId id="520" r:id="rId38"/>
    <p:sldId id="521" r:id="rId39"/>
    <p:sldId id="524" r:id="rId40"/>
    <p:sldId id="460" r:id="rId41"/>
    <p:sldId id="461" r:id="rId42"/>
    <p:sldId id="463" r:id="rId43"/>
    <p:sldId id="464" r:id="rId44"/>
    <p:sldId id="466" r:id="rId45"/>
    <p:sldId id="467" r:id="rId46"/>
    <p:sldId id="468" r:id="rId47"/>
    <p:sldId id="473" r:id="rId48"/>
    <p:sldId id="474" r:id="rId49"/>
    <p:sldId id="404" r:id="rId50"/>
    <p:sldId id="522" r:id="rId51"/>
    <p:sldId id="502" r:id="rId52"/>
    <p:sldId id="493" r:id="rId53"/>
    <p:sldId id="495" r:id="rId54"/>
    <p:sldId id="504" r:id="rId55"/>
    <p:sldId id="513" r:id="rId56"/>
    <p:sldId id="509" r:id="rId57"/>
    <p:sldId id="510" r:id="rId58"/>
    <p:sldId id="505" r:id="rId59"/>
    <p:sldId id="498" r:id="rId60"/>
    <p:sldId id="518" r:id="rId61"/>
    <p:sldId id="523" r:id="rId62"/>
    <p:sldId id="511" r:id="rId63"/>
    <p:sldId id="514" r:id="rId64"/>
    <p:sldId id="462" r:id="rId65"/>
    <p:sldId id="465" r:id="rId66"/>
    <p:sldId id="526" r:id="rId67"/>
    <p:sldId id="469" r:id="rId68"/>
    <p:sldId id="472" r:id="rId69"/>
  </p:sldIdLst>
  <p:sldSz cx="9144000" cy="6858000" type="screen4x3"/>
  <p:notesSz cx="68580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000099"/>
    <a:srgbClr val="969696"/>
    <a:srgbClr val="C0C0C0"/>
    <a:srgbClr val="800000"/>
    <a:srgbClr val="990000"/>
    <a:srgbClr val="99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833" autoAdjust="0"/>
  </p:normalViewPr>
  <p:slideViewPr>
    <p:cSldViewPr>
      <p:cViewPr>
        <p:scale>
          <a:sx n="75" d="100"/>
          <a:sy n="75" d="100"/>
        </p:scale>
        <p:origin x="-1524" y="-4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2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484"/>
    </p:cViewPr>
  </p:sorterViewPr>
  <p:notesViewPr>
    <p:cSldViewPr>
      <p:cViewPr varScale="1">
        <p:scale>
          <a:sx n="80" d="100"/>
          <a:sy n="80" d="100"/>
        </p:scale>
        <p:origin x="-1950" y="-96"/>
      </p:cViewPr>
      <p:guideLst>
        <p:guide orient="horz" pos="2789"/>
        <p:guide pos="20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\Defense\report_v5\results_data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aihsuan\Desktop\New%20Microsoft%20Office%20Excel%20Worksheet.xlsx" TargetMode="External"/><Relationship Id="rId1" Type="http://schemas.openxmlformats.org/officeDocument/2006/relationships/themeOverride" Target="../theme/themeOverride3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aihsuan\Desktop\New%20Microsoft%20Office%20Excel%20Worksheet.xlsx" TargetMode="External"/><Relationship Id="rId1" Type="http://schemas.openxmlformats.org/officeDocument/2006/relationships/themeOverride" Target="../theme/themeOverride4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ihsuan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93393393394132E-2"/>
          <c:y val="9.7178696412948379E-2"/>
          <c:w val="0.89409909909910235"/>
          <c:h val="0.7708490813648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Sheet6!$K$28</c:f>
              <c:strCache>
                <c:ptCount val="1"/>
                <c:pt idx="0">
                  <c:v>NTHU-R</c:v>
                </c:pt>
              </c:strCache>
            </c:strRef>
          </c:tx>
          <c:invertIfNegative val="0"/>
          <c:cat>
            <c:strRef>
              <c:f>Sheet6!$J$29:$J$43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a5</c:v>
                </c:pt>
                <c:pt idx="4">
                  <c:v>a5</c:v>
                </c:pt>
                <c:pt idx="5">
                  <c:v>n1</c:v>
                </c:pt>
                <c:pt idx="6">
                  <c:v>n2</c:v>
                </c:pt>
                <c:pt idx="7">
                  <c:v>n4</c:v>
                </c:pt>
                <c:pt idx="8">
                  <c:v>n5</c:v>
                </c:pt>
                <c:pt idx="9">
                  <c:v>n6</c:v>
                </c:pt>
                <c:pt idx="10">
                  <c:v>n7</c:v>
                </c:pt>
                <c:pt idx="11">
                  <c:v>b1</c:v>
                </c:pt>
                <c:pt idx="12">
                  <c:v>b2</c:v>
                </c:pt>
                <c:pt idx="13">
                  <c:v>b3</c:v>
                </c:pt>
                <c:pt idx="14">
                  <c:v>b4</c:v>
                </c:pt>
              </c:strCache>
            </c:strRef>
          </c:cat>
          <c:val>
            <c:numRef>
              <c:f>Sheet6!$K$29:$K$43</c:f>
              <c:numCache>
                <c:formatCode>0.00%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Sheet6!$L$28</c:f>
              <c:strCache>
                <c:ptCount val="1"/>
                <c:pt idx="0">
                  <c:v>BoxRouter</c:v>
                </c:pt>
              </c:strCache>
            </c:strRef>
          </c:tx>
          <c:invertIfNegative val="0"/>
          <c:cat>
            <c:strRef>
              <c:f>Sheet6!$J$29:$J$43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a5</c:v>
                </c:pt>
                <c:pt idx="4">
                  <c:v>a5</c:v>
                </c:pt>
                <c:pt idx="5">
                  <c:v>n1</c:v>
                </c:pt>
                <c:pt idx="6">
                  <c:v>n2</c:v>
                </c:pt>
                <c:pt idx="7">
                  <c:v>n4</c:v>
                </c:pt>
                <c:pt idx="8">
                  <c:v>n5</c:v>
                </c:pt>
                <c:pt idx="9">
                  <c:v>n6</c:v>
                </c:pt>
                <c:pt idx="10">
                  <c:v>n7</c:v>
                </c:pt>
                <c:pt idx="11">
                  <c:v>b1</c:v>
                </c:pt>
                <c:pt idx="12">
                  <c:v>b2</c:v>
                </c:pt>
                <c:pt idx="13">
                  <c:v>b3</c:v>
                </c:pt>
                <c:pt idx="14">
                  <c:v>b4</c:v>
                </c:pt>
              </c:strCache>
            </c:strRef>
          </c:cat>
          <c:val>
            <c:numRef>
              <c:f>Sheet6!$L$29:$L$43</c:f>
              <c:numCache>
                <c:formatCode>0.00%</c:formatCode>
                <c:ptCount val="15"/>
                <c:pt idx="0">
                  <c:v>1.0363697781781318</c:v>
                </c:pt>
                <c:pt idx="1">
                  <c:v>1.037411971830986</c:v>
                </c:pt>
                <c:pt idx="2">
                  <c:v>1.0327126070503878</c:v>
                </c:pt>
                <c:pt idx="3">
                  <c:v>1.0023119522554931</c:v>
                </c:pt>
                <c:pt idx="4">
                  <c:v>1.0393189330463541</c:v>
                </c:pt>
                <c:pt idx="5">
                  <c:v>1.0217678100263852</c:v>
                </c:pt>
                <c:pt idx="6">
                  <c:v>1.0000742776498501</c:v>
                </c:pt>
                <c:pt idx="7">
                  <c:v>0.99241146711635497</c:v>
                </c:pt>
                <c:pt idx="8">
                  <c:v>1.0058727005786336</c:v>
                </c:pt>
                <c:pt idx="9">
                  <c:v>1.0161682401492438</c:v>
                </c:pt>
                <c:pt idx="10">
                  <c:v>1.0148294891750378</c:v>
                </c:pt>
                <c:pt idx="11">
                  <c:v>1.0184092940125098</c:v>
                </c:pt>
                <c:pt idx="12">
                  <c:v>0.99812341318026254</c:v>
                </c:pt>
                <c:pt idx="13">
                  <c:v>1.0049739822467101</c:v>
                </c:pt>
                <c:pt idx="14">
                  <c:v>1.0022506925207757</c:v>
                </c:pt>
              </c:numCache>
            </c:numRef>
          </c:val>
        </c:ser>
        <c:ser>
          <c:idx val="2"/>
          <c:order val="2"/>
          <c:tx>
            <c:strRef>
              <c:f>Sheet6!$M$28</c:f>
              <c:strCache>
                <c:ptCount val="1"/>
                <c:pt idx="0">
                  <c:v>FastRoute</c:v>
                </c:pt>
              </c:strCache>
            </c:strRef>
          </c:tx>
          <c:invertIfNegative val="0"/>
          <c:cat>
            <c:strRef>
              <c:f>Sheet6!$J$29:$J$43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a5</c:v>
                </c:pt>
                <c:pt idx="4">
                  <c:v>a5</c:v>
                </c:pt>
                <c:pt idx="5">
                  <c:v>n1</c:v>
                </c:pt>
                <c:pt idx="6">
                  <c:v>n2</c:v>
                </c:pt>
                <c:pt idx="7">
                  <c:v>n4</c:v>
                </c:pt>
                <c:pt idx="8">
                  <c:v>n5</c:v>
                </c:pt>
                <c:pt idx="9">
                  <c:v>n6</c:v>
                </c:pt>
                <c:pt idx="10">
                  <c:v>n7</c:v>
                </c:pt>
                <c:pt idx="11">
                  <c:v>b1</c:v>
                </c:pt>
                <c:pt idx="12">
                  <c:v>b2</c:v>
                </c:pt>
                <c:pt idx="13">
                  <c:v>b3</c:v>
                </c:pt>
                <c:pt idx="14">
                  <c:v>b4</c:v>
                </c:pt>
              </c:strCache>
            </c:strRef>
          </c:cat>
          <c:val>
            <c:numRef>
              <c:f>Sheet6!$M$29:$M$43</c:f>
              <c:numCache>
                <c:formatCode>0.00%</c:formatCode>
                <c:ptCount val="15"/>
                <c:pt idx="0">
                  <c:v>1.0246593852043644</c:v>
                </c:pt>
                <c:pt idx="1">
                  <c:v>1.0075924295774648</c:v>
                </c:pt>
                <c:pt idx="2">
                  <c:v>1.0187711611232841</c:v>
                </c:pt>
                <c:pt idx="3">
                  <c:v>1.0051615678262271</c:v>
                </c:pt>
                <c:pt idx="4">
                  <c:v>1.040202936428632</c:v>
                </c:pt>
                <c:pt idx="5">
                  <c:v>1.0081354441512804</c:v>
                </c:pt>
                <c:pt idx="6">
                  <c:v>1.0074277649855161</c:v>
                </c:pt>
                <c:pt idx="7">
                  <c:v>1.0266748428637129</c:v>
                </c:pt>
                <c:pt idx="8">
                  <c:v>1.0221953536574788</c:v>
                </c:pt>
                <c:pt idx="9">
                  <c:v>1.0323930126067049</c:v>
                </c:pt>
                <c:pt idx="10">
                  <c:v>1.0100749964624298</c:v>
                </c:pt>
                <c:pt idx="11">
                  <c:v>1.0346738159070599</c:v>
                </c:pt>
                <c:pt idx="12">
                  <c:v>1.0551937299922729</c:v>
                </c:pt>
                <c:pt idx="13">
                  <c:v>1.0001530456075909</c:v>
                </c:pt>
                <c:pt idx="14">
                  <c:v>1.0459227839335179</c:v>
                </c:pt>
              </c:numCache>
            </c:numRef>
          </c:val>
        </c:ser>
        <c:ser>
          <c:idx val="3"/>
          <c:order val="3"/>
          <c:tx>
            <c:strRef>
              <c:f>Sheet6!$N$28</c:f>
              <c:strCache>
                <c:ptCount val="1"/>
                <c:pt idx="0">
                  <c:v>FGR</c:v>
                </c:pt>
              </c:strCache>
            </c:strRef>
          </c:tx>
          <c:invertIfNegative val="0"/>
          <c:cat>
            <c:strRef>
              <c:f>Sheet6!$J$29:$J$43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a5</c:v>
                </c:pt>
                <c:pt idx="4">
                  <c:v>a5</c:v>
                </c:pt>
                <c:pt idx="5">
                  <c:v>n1</c:v>
                </c:pt>
                <c:pt idx="6">
                  <c:v>n2</c:v>
                </c:pt>
                <c:pt idx="7">
                  <c:v>n4</c:v>
                </c:pt>
                <c:pt idx="8">
                  <c:v>n5</c:v>
                </c:pt>
                <c:pt idx="9">
                  <c:v>n6</c:v>
                </c:pt>
                <c:pt idx="10">
                  <c:v>n7</c:v>
                </c:pt>
                <c:pt idx="11">
                  <c:v>b1</c:v>
                </c:pt>
                <c:pt idx="12">
                  <c:v>b2</c:v>
                </c:pt>
                <c:pt idx="13">
                  <c:v>b3</c:v>
                </c:pt>
                <c:pt idx="14">
                  <c:v>b4</c:v>
                </c:pt>
              </c:strCache>
            </c:strRef>
          </c:cat>
          <c:val>
            <c:numRef>
              <c:f>Sheet6!$N$29:$N$43</c:f>
              <c:numCache>
                <c:formatCode>0.00%</c:formatCode>
                <c:ptCount val="15"/>
                <c:pt idx="0">
                  <c:v>0.9959464024321586</c:v>
                </c:pt>
                <c:pt idx="1">
                  <c:v>0.98910651408450712</c:v>
                </c:pt>
                <c:pt idx="2">
                  <c:v>0.9941246763592938</c:v>
                </c:pt>
                <c:pt idx="3">
                  <c:v>0.9643529222001187</c:v>
                </c:pt>
                <c:pt idx="4">
                  <c:v>0.99923130140671756</c:v>
                </c:pt>
                <c:pt idx="5">
                  <c:v>1.0362796833773078</c:v>
                </c:pt>
                <c:pt idx="6">
                  <c:v>0.96115278912574953</c:v>
                </c:pt>
                <c:pt idx="7">
                  <c:v>0.99333128928407166</c:v>
                </c:pt>
                <c:pt idx="8">
                  <c:v>1.0059590638224372</c:v>
                </c:pt>
                <c:pt idx="9">
                  <c:v>1.0192775171010233</c:v>
                </c:pt>
                <c:pt idx="10">
                  <c:v>0.99117022781944242</c:v>
                </c:pt>
                <c:pt idx="11">
                  <c:v>1.0246648793565682</c:v>
                </c:pt>
                <c:pt idx="12">
                  <c:v>1.0092725466387074</c:v>
                </c:pt>
                <c:pt idx="13">
                  <c:v>1.0101775329048099</c:v>
                </c:pt>
                <c:pt idx="14">
                  <c:v>1.0025536703601108</c:v>
                </c:pt>
              </c:numCache>
            </c:numRef>
          </c:val>
        </c:ser>
        <c:ser>
          <c:idx val="4"/>
          <c:order val="4"/>
          <c:tx>
            <c:strRef>
              <c:f>Sheet6!$O$28</c:f>
              <c:strCache>
                <c:ptCount val="1"/>
                <c:pt idx="0">
                  <c:v>GRIP</c:v>
                </c:pt>
              </c:strCache>
            </c:strRef>
          </c:tx>
          <c:invertIfNegative val="0"/>
          <c:cat>
            <c:strRef>
              <c:f>Sheet6!$J$29:$J$43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a5</c:v>
                </c:pt>
                <c:pt idx="4">
                  <c:v>a5</c:v>
                </c:pt>
                <c:pt idx="5">
                  <c:v>n1</c:v>
                </c:pt>
                <c:pt idx="6">
                  <c:v>n2</c:v>
                </c:pt>
                <c:pt idx="7">
                  <c:v>n4</c:v>
                </c:pt>
                <c:pt idx="8">
                  <c:v>n5</c:v>
                </c:pt>
                <c:pt idx="9">
                  <c:v>n6</c:v>
                </c:pt>
                <c:pt idx="10">
                  <c:v>n7</c:v>
                </c:pt>
                <c:pt idx="11">
                  <c:v>b1</c:v>
                </c:pt>
                <c:pt idx="12">
                  <c:v>b2</c:v>
                </c:pt>
                <c:pt idx="13">
                  <c:v>b3</c:v>
                </c:pt>
                <c:pt idx="14">
                  <c:v>b4</c:v>
                </c:pt>
              </c:strCache>
            </c:strRef>
          </c:cat>
          <c:val>
            <c:numRef>
              <c:f>Sheet6!$O$29:$O$43</c:f>
              <c:numCache>
                <c:formatCode>0.00%</c:formatCode>
                <c:ptCount val="15"/>
                <c:pt idx="0">
                  <c:v>0.91205945276432865</c:v>
                </c:pt>
                <c:pt idx="1">
                  <c:v>0.9066901408450706</c:v>
                </c:pt>
                <c:pt idx="2">
                  <c:v>0.9231228838876715</c:v>
                </c:pt>
                <c:pt idx="3">
                  <c:v>0.92639389214474122</c:v>
                </c:pt>
                <c:pt idx="4">
                  <c:v>0.91821046967484055</c:v>
                </c:pt>
                <c:pt idx="5">
                  <c:v>0.92238346525945458</c:v>
                </c:pt>
                <c:pt idx="6">
                  <c:v>0.90173066924162526</c:v>
                </c:pt>
                <c:pt idx="7">
                  <c:v>0.95201594358424035</c:v>
                </c:pt>
                <c:pt idx="8">
                  <c:v>0.96208653597029059</c:v>
                </c:pt>
                <c:pt idx="9">
                  <c:v>0.96387585505116435</c:v>
                </c:pt>
                <c:pt idx="10">
                  <c:v>0.94948351492854099</c:v>
                </c:pt>
                <c:pt idx="11">
                  <c:v>0.95978552278820373</c:v>
                </c:pt>
                <c:pt idx="12">
                  <c:v>0.94933215586709085</c:v>
                </c:pt>
                <c:pt idx="13">
                  <c:v>0.96571778389960206</c:v>
                </c:pt>
                <c:pt idx="14">
                  <c:v>0.95438019390581719</c:v>
                </c:pt>
              </c:numCache>
            </c:numRef>
          </c:val>
        </c:ser>
        <c:ser>
          <c:idx val="5"/>
          <c:order val="5"/>
          <c:tx>
            <c:strRef>
              <c:f>Sheet6!$P$28</c:f>
              <c:strCache>
                <c:ptCount val="1"/>
                <c:pt idx="0">
                  <c:v>PGRIP</c:v>
                </c:pt>
              </c:strCache>
            </c:strRef>
          </c:tx>
          <c:invertIfNegative val="0"/>
          <c:cat>
            <c:strRef>
              <c:f>Sheet6!$J$29:$J$43</c:f>
              <c:strCache>
                <c:ptCount val="1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a5</c:v>
                </c:pt>
                <c:pt idx="4">
                  <c:v>a5</c:v>
                </c:pt>
                <c:pt idx="5">
                  <c:v>n1</c:v>
                </c:pt>
                <c:pt idx="6">
                  <c:v>n2</c:v>
                </c:pt>
                <c:pt idx="7">
                  <c:v>n4</c:v>
                </c:pt>
                <c:pt idx="8">
                  <c:v>n5</c:v>
                </c:pt>
                <c:pt idx="9">
                  <c:v>n6</c:v>
                </c:pt>
                <c:pt idx="10">
                  <c:v>n7</c:v>
                </c:pt>
                <c:pt idx="11">
                  <c:v>b1</c:v>
                </c:pt>
                <c:pt idx="12">
                  <c:v>b2</c:v>
                </c:pt>
                <c:pt idx="13">
                  <c:v>b3</c:v>
                </c:pt>
                <c:pt idx="14">
                  <c:v>b4</c:v>
                </c:pt>
              </c:strCache>
            </c:strRef>
          </c:cat>
          <c:val>
            <c:numRef>
              <c:f>Sheet6!$P$29:$P$43</c:f>
              <c:numCache>
                <c:formatCode>0.00%</c:formatCode>
                <c:ptCount val="15"/>
                <c:pt idx="0">
                  <c:v>0.92669744398153364</c:v>
                </c:pt>
                <c:pt idx="1">
                  <c:v>0.91769366197183111</c:v>
                </c:pt>
                <c:pt idx="2">
                  <c:v>0.92859988050189446</c:v>
                </c:pt>
                <c:pt idx="3">
                  <c:v>0.93123286198182431</c:v>
                </c:pt>
                <c:pt idx="4">
                  <c:v>0.92820355138750088</c:v>
                </c:pt>
                <c:pt idx="5">
                  <c:v>0.93337730870712166</c:v>
                </c:pt>
                <c:pt idx="6">
                  <c:v>0.9158434227141079</c:v>
                </c:pt>
                <c:pt idx="7">
                  <c:v>0.95738157289590653</c:v>
                </c:pt>
                <c:pt idx="8">
                  <c:v>0.96683651437948293</c:v>
                </c:pt>
                <c:pt idx="9">
                  <c:v>0.97235570128328364</c:v>
                </c:pt>
                <c:pt idx="10">
                  <c:v>0.95769067496816496</c:v>
                </c:pt>
                <c:pt idx="11">
                  <c:v>0.96514745308311489</c:v>
                </c:pt>
                <c:pt idx="12">
                  <c:v>0.95485152886632052</c:v>
                </c:pt>
                <c:pt idx="13">
                  <c:v>0.96801346801346799</c:v>
                </c:pt>
                <c:pt idx="14">
                  <c:v>0.9569771468144046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497664"/>
        <c:axId val="120499584"/>
      </c:barChart>
      <c:catAx>
        <c:axId val="120497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Benchmarks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0499584"/>
        <c:crosses val="autoZero"/>
        <c:auto val="1"/>
        <c:lblAlgn val="ctr"/>
        <c:lblOffset val="100"/>
        <c:noMultiLvlLbl val="0"/>
      </c:catAx>
      <c:valAx>
        <c:axId val="120499584"/>
        <c:scaling>
          <c:orientation val="minMax"/>
          <c:max val="1.05"/>
          <c:min val="0.8500000000000006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Total Wirelength (%)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0497664"/>
        <c:crosses val="autoZero"/>
        <c:crossBetween val="between"/>
        <c:majorUnit val="5.00000000000001E-2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054360993337373"/>
          <c:y val="0.11065995917176998"/>
          <c:w val="0.82383104889666559"/>
          <c:h val="0.73896587926509538"/>
        </c:manualLayout>
      </c:layout>
      <c:barChart>
        <c:barDir val="col"/>
        <c:grouping val="clustered"/>
        <c:varyColors val="0"/>
        <c:ser>
          <c:idx val="0"/>
          <c:order val="0"/>
          <c:tx>
            <c:v>NTHU Route</c:v>
          </c:tx>
          <c:invertIfNegative val="0"/>
          <c:cat>
            <c:strRef>
              <c:f>Sheet1!$A$9:$A$13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Phase1</c:v>
          </c:tx>
          <c:invertIfNegative val="0"/>
          <c:cat>
            <c:strRef>
              <c:f>Sheet1!$A$9:$A$13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Sheet1!$C$9:$C$13</c:f>
              <c:numCache>
                <c:formatCode>General</c:formatCode>
                <c:ptCount val="5"/>
                <c:pt idx="0">
                  <c:v>88.3</c:v>
                </c:pt>
                <c:pt idx="1">
                  <c:v>89.66</c:v>
                </c:pt>
                <c:pt idx="2">
                  <c:v>88.490000000000023</c:v>
                </c:pt>
                <c:pt idx="3">
                  <c:v>87.84</c:v>
                </c:pt>
                <c:pt idx="4">
                  <c:v>91.4</c:v>
                </c:pt>
              </c:numCache>
            </c:numRef>
          </c:val>
        </c:ser>
        <c:ser>
          <c:idx val="2"/>
          <c:order val="2"/>
          <c:tx>
            <c:v>Phase1+2</c:v>
          </c:tx>
          <c:invertIfNegative val="0"/>
          <c:cat>
            <c:strRef>
              <c:f>Sheet1!$A$9:$A$13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Sheet1!$D$9:$D$13</c:f>
              <c:numCache>
                <c:formatCode>General</c:formatCode>
                <c:ptCount val="5"/>
                <c:pt idx="0">
                  <c:v>84.52</c:v>
                </c:pt>
                <c:pt idx="1">
                  <c:v>85.43</c:v>
                </c:pt>
                <c:pt idx="2">
                  <c:v>86.45</c:v>
                </c:pt>
                <c:pt idx="3">
                  <c:v>83.08</c:v>
                </c:pt>
                <c:pt idx="4">
                  <c:v>89.77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597568"/>
        <c:axId val="127664896"/>
      </c:barChart>
      <c:catAx>
        <c:axId val="127597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7664896"/>
        <c:crosses val="autoZero"/>
        <c:auto val="1"/>
        <c:lblAlgn val="ctr"/>
        <c:lblOffset val="100"/>
        <c:noMultiLvlLbl val="0"/>
      </c:catAx>
      <c:valAx>
        <c:axId val="127664896"/>
        <c:scaling>
          <c:orientation val="minMax"/>
          <c:max val="10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Total Capacitance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7597568"/>
        <c:crosses val="autoZero"/>
        <c:crossBetween val="between"/>
        <c:majorUnit val="10"/>
      </c:valAx>
    </c:plotArea>
    <c:legend>
      <c:legendPos val="t"/>
      <c:overlay val="0"/>
    </c:legend>
    <c:plotVisOnly val="1"/>
    <c:dispBlanksAs val="gap"/>
    <c:showDLblsOverMax val="0"/>
  </c:chart>
  <c:spPr>
    <a:solidFill>
      <a:srgbClr val="CCFFFF"/>
    </a:solidFill>
    <a:ln>
      <a:solidFill>
        <a:schemeClr val="tx1"/>
      </a:solidFill>
    </a:ln>
  </c:spPr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054360993337373"/>
          <c:y val="0.10986614173228444"/>
          <c:w val="0.82383104889666559"/>
          <c:h val="0.73975969670458686"/>
        </c:manualLayout>
      </c:layout>
      <c:barChart>
        <c:barDir val="col"/>
        <c:grouping val="clustered"/>
        <c:varyColors val="0"/>
        <c:ser>
          <c:idx val="0"/>
          <c:order val="0"/>
          <c:tx>
            <c:v>NTHU Route</c:v>
          </c:tx>
          <c:invertIfNegative val="0"/>
          <c:cat>
            <c:strRef>
              <c:f>Sheet1!$A$16:$A$20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Sheet1!$B$16:$B$20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Phase1</c:v>
          </c:tx>
          <c:invertIfNegative val="0"/>
          <c:cat>
            <c:strRef>
              <c:f>Sheet1!$A$16:$A$20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Sheet1!$C$16:$C$20</c:f>
              <c:numCache>
                <c:formatCode>General</c:formatCode>
                <c:ptCount val="5"/>
                <c:pt idx="0">
                  <c:v>91.43</c:v>
                </c:pt>
                <c:pt idx="1">
                  <c:v>93.07</c:v>
                </c:pt>
                <c:pt idx="2">
                  <c:v>91.33</c:v>
                </c:pt>
                <c:pt idx="3">
                  <c:v>91.539999999999992</c:v>
                </c:pt>
                <c:pt idx="4">
                  <c:v>93.92</c:v>
                </c:pt>
              </c:numCache>
            </c:numRef>
          </c:val>
        </c:ser>
        <c:ser>
          <c:idx val="2"/>
          <c:order val="2"/>
          <c:tx>
            <c:v>Phase1+2</c:v>
          </c:tx>
          <c:invertIfNegative val="0"/>
          <c:cat>
            <c:strRef>
              <c:f>Sheet1!$A$16:$A$20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Sheet1!$D$16:$D$20</c:f>
              <c:numCache>
                <c:formatCode>General</c:formatCode>
                <c:ptCount val="5"/>
                <c:pt idx="0">
                  <c:v>83.83</c:v>
                </c:pt>
                <c:pt idx="1">
                  <c:v>84.86999999999999</c:v>
                </c:pt>
                <c:pt idx="2">
                  <c:v>86.06</c:v>
                </c:pt>
                <c:pt idx="3">
                  <c:v>82.8</c:v>
                </c:pt>
                <c:pt idx="4">
                  <c:v>89.11999999999999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707392"/>
        <c:axId val="127709184"/>
      </c:barChart>
      <c:catAx>
        <c:axId val="127707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709184"/>
        <c:crosses val="autoZero"/>
        <c:auto val="1"/>
        <c:lblAlgn val="ctr"/>
        <c:lblOffset val="100"/>
        <c:noMultiLvlLbl val="0"/>
      </c:catAx>
      <c:valAx>
        <c:axId val="127709184"/>
        <c:scaling>
          <c:orientation val="minMax"/>
          <c:max val="10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Total Power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7707392"/>
        <c:crosses val="autoZero"/>
        <c:crossBetween val="between"/>
        <c:majorUnit val="10"/>
      </c:valAx>
    </c:plotArea>
    <c:legend>
      <c:legendPos val="t"/>
      <c:overlay val="0"/>
    </c:legend>
    <c:plotVisOnly val="1"/>
    <c:dispBlanksAs val="gap"/>
    <c:showDLblsOverMax val="0"/>
  </c:chart>
  <c:spPr>
    <a:solidFill>
      <a:srgbClr val="CCFFFF"/>
    </a:solidFill>
    <a:ln>
      <a:solidFill>
        <a:schemeClr val="tx1"/>
      </a:solidFill>
    </a:ln>
  </c:spPr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54360993337373"/>
          <c:y val="5.1400554097404488E-2"/>
          <c:w val="0.67568291944276193"/>
          <c:h val="0.79822506561679785"/>
        </c:manualLayout>
      </c:layout>
      <c:barChart>
        <c:barDir val="col"/>
        <c:grouping val="clustered"/>
        <c:varyColors val="0"/>
        <c:ser>
          <c:idx val="0"/>
          <c:order val="0"/>
          <c:tx>
            <c:v>NTHU Route</c:v>
          </c:tx>
          <c:invertIfNegative val="0"/>
          <c:cat>
            <c:strRef>
              <c:f>Sheet1!$A$2:$A$6</c:f>
              <c:strCache>
                <c:ptCount val="5"/>
                <c:pt idx="0">
                  <c:v>adaptec1</c:v>
                </c:pt>
                <c:pt idx="1">
                  <c:v>adaptec2</c:v>
                </c:pt>
                <c:pt idx="2">
                  <c:v>adaptec3</c:v>
                </c:pt>
                <c:pt idx="3">
                  <c:v>adaptec4</c:v>
                </c:pt>
                <c:pt idx="4">
                  <c:v>adaptec5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Phase1</c:v>
          </c:tx>
          <c:invertIfNegative val="0"/>
          <c:cat>
            <c:strRef>
              <c:f>Sheet1!$A$2:$A$6</c:f>
              <c:strCache>
                <c:ptCount val="5"/>
                <c:pt idx="0">
                  <c:v>adaptec1</c:v>
                </c:pt>
                <c:pt idx="1">
                  <c:v>adaptec2</c:v>
                </c:pt>
                <c:pt idx="2">
                  <c:v>adaptec3</c:v>
                </c:pt>
                <c:pt idx="3">
                  <c:v>adaptec4</c:v>
                </c:pt>
                <c:pt idx="4">
                  <c:v>adaptec5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99.95</c:v>
                </c:pt>
                <c:pt idx="1">
                  <c:v>99.88</c:v>
                </c:pt>
                <c:pt idx="2">
                  <c:v>99.990000000000023</c:v>
                </c:pt>
                <c:pt idx="3">
                  <c:v>99.98</c:v>
                </c:pt>
                <c:pt idx="4">
                  <c:v>99.61999999999999</c:v>
                </c:pt>
              </c:numCache>
            </c:numRef>
          </c:val>
        </c:ser>
        <c:ser>
          <c:idx val="2"/>
          <c:order val="2"/>
          <c:tx>
            <c:v>Phase1+2</c:v>
          </c:tx>
          <c:invertIfNegative val="0"/>
          <c:cat>
            <c:strRef>
              <c:f>Sheet1!$A$2:$A$6</c:f>
              <c:strCache>
                <c:ptCount val="5"/>
                <c:pt idx="0">
                  <c:v>adaptec1</c:v>
                </c:pt>
                <c:pt idx="1">
                  <c:v>adaptec2</c:v>
                </c:pt>
                <c:pt idx="2">
                  <c:v>adaptec3</c:v>
                </c:pt>
                <c:pt idx="3">
                  <c:v>adaptec4</c:v>
                </c:pt>
                <c:pt idx="4">
                  <c:v>adaptec5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99.93</c:v>
                </c:pt>
                <c:pt idx="1">
                  <c:v>99.86</c:v>
                </c:pt>
                <c:pt idx="2">
                  <c:v>99.66</c:v>
                </c:pt>
                <c:pt idx="3">
                  <c:v>99.960000000000022</c:v>
                </c:pt>
                <c:pt idx="4">
                  <c:v>99.57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19424"/>
        <c:axId val="132520960"/>
      </c:barChart>
      <c:catAx>
        <c:axId val="13251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520960"/>
        <c:crosses val="autoZero"/>
        <c:auto val="1"/>
        <c:lblAlgn val="ctr"/>
        <c:lblOffset val="100"/>
        <c:noMultiLvlLbl val="0"/>
      </c:catAx>
      <c:valAx>
        <c:axId val="132520960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Wirelength (%)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51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76148677540097"/>
          <c:y val="0.38368328958880416"/>
          <c:w val="0.19132507545372668"/>
          <c:h val="0.25115157480314959"/>
        </c:manualLayout>
      </c:layout>
      <c:overlay val="0"/>
    </c:legend>
    <c:plotVisOnly val="1"/>
    <c:dispBlanksAs val="gap"/>
    <c:showDLblsOverMax val="0"/>
  </c:chart>
  <c:spPr>
    <a:solidFill>
      <a:srgbClr val="CCFFFF"/>
    </a:solidFill>
    <a:ln>
      <a:solidFill>
        <a:schemeClr val="tx1"/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31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3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t" anchorCtr="0" compatLnSpc="1">
            <a:prstTxWarp prst="textNoShape">
              <a:avLst/>
            </a:prstTxWarp>
          </a:bodyPr>
          <a:lstStyle>
            <a:lvl1pPr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t" anchorCtr="0" compatLnSpc="1">
            <a:prstTxWarp prst="textNoShape">
              <a:avLst/>
            </a:prstTxWarp>
          </a:bodyPr>
          <a:lstStyle>
            <a:lvl1pPr algn="r"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691A144A-0120-4C4C-A241-710F9E957041}" type="datetimeFigureOut">
              <a:rPr lang="zh-TW" altLang="en-US"/>
              <a:pPr>
                <a:defRPr/>
              </a:pPr>
              <a:t>2011/5/29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b" anchorCtr="0" compatLnSpc="1">
            <a:prstTxWarp prst="textNoShape">
              <a:avLst/>
            </a:prstTxWarp>
          </a:bodyPr>
          <a:lstStyle>
            <a:lvl1pPr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b" anchorCtr="0" compatLnSpc="1">
            <a:prstTxWarp prst="textNoShape">
              <a:avLst/>
            </a:prstTxWarp>
          </a:bodyPr>
          <a:lstStyle>
            <a:lvl1pPr algn="r"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7205C7C1-5F05-4797-A573-984EF47AC3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162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5075" cy="456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t" anchorCtr="0" compatLnSpc="1">
            <a:prstTxWarp prst="textNoShape">
              <a:avLst/>
            </a:prstTxWarp>
          </a:bodyPr>
          <a:lstStyle>
            <a:lvl1pPr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76973" y="0"/>
            <a:ext cx="2975074" cy="456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t" anchorCtr="0" compatLnSpc="1">
            <a:prstTxWarp prst="textNoShape">
              <a:avLst/>
            </a:prstTxWarp>
          </a:bodyPr>
          <a:lstStyle>
            <a:lvl1pPr algn="r"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685800"/>
            <a:ext cx="4667250" cy="3500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894458" y="4419172"/>
            <a:ext cx="5063133" cy="418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839881"/>
            <a:ext cx="2975075" cy="45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b" anchorCtr="0" compatLnSpc="1">
            <a:prstTxWarp prst="textNoShape">
              <a:avLst/>
            </a:prstTxWarp>
          </a:bodyPr>
          <a:lstStyle>
            <a:lvl1pPr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76973" y="8839881"/>
            <a:ext cx="2975074" cy="45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b" anchorCtr="0" compatLnSpc="1">
            <a:prstTxWarp prst="textNoShape">
              <a:avLst/>
            </a:prstTxWarp>
          </a:bodyPr>
          <a:lstStyle>
            <a:lvl1pPr algn="r"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2CF60E1-0127-4D46-B1D3-A5A6557303AD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98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A4FAFB56-9D07-467C-B722-3F13EBB599A4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66813" y="685548"/>
            <a:ext cx="4524375" cy="350613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0" tIns="43655" rIns="87310" bIns="43655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kumimoji="0" lang="en-US" altLang="zh-TW" sz="17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894457" y="4419172"/>
            <a:ext cx="5064621" cy="41886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50EFDA36-AD9E-4B3C-8F5A-6DD28A966C65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11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E13488CA-5F04-41AD-9061-A54A056192FD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12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06210ADE-837C-49C3-9571-2611B08E3782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13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53F0A970-0839-4C75-863A-D1FAFD98C466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16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144746E2-EF42-4DF2-A522-48AF22F717A3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17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Initial Pricing</a:t>
            </a:r>
          </a:p>
          <a:p>
            <a:r>
              <a:rPr lang="en-US" dirty="0" smtClean="0"/>
              <a:t>Assign different </a:t>
            </a:r>
            <a:r>
              <a:rPr lang="en-US" dirty="0" err="1" smtClean="0"/>
              <a:t>Q_e</a:t>
            </a:r>
            <a:r>
              <a:rPr lang="en-US" dirty="0" smtClean="0"/>
              <a:t>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426175F3-BC4A-4EB2-AB7D-5BB6B4211E9C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18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vs</a:t>
            </a:r>
            <a:r>
              <a:rPr lang="en-US" dirty="0" smtClean="0"/>
              <a:t> Output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834E2F3C-5C5A-408B-8C8D-B58E2ED0B24D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19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Output of previous steps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834E2F3C-5C5A-408B-8C8D-B58E2ED0B24D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20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F4CDEE2B-F5C0-4B5C-BB2B-178E3E7D6B02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21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7394B4F5-A7A3-4FED-BC34-A770A48F246A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22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arrows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2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E0625E33-CEE8-4DCF-9936-165EBD61F4D6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23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9474D08C-A16C-4C82-B849-2BAACA766814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25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97AE0F3E-2BE3-44E7-B628-9F97080D941F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26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41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font color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44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300" dirty="0" smtClean="0">
                <a:ea typeface="PMingLiU" pitchFamily="18" charset="-120"/>
                <a:cs typeface="Arial" charset="0"/>
              </a:rPr>
              <a:t>considered available white space</a:t>
            </a:r>
          </a:p>
          <a:p>
            <a:pPr lvl="1"/>
            <a:r>
              <a:rPr lang="en-US" altLang="zh-TW" sz="2300" dirty="0" smtClean="0">
                <a:ea typeface="PMingLiU" pitchFamily="18" charset="-120"/>
                <a:cs typeface="Arial" charset="0"/>
              </a:rPr>
              <a:t>minimized number of LCs while trying to position them as close as possible to the sink terminals</a:t>
            </a:r>
          </a:p>
          <a:p>
            <a:pPr lvl="1"/>
            <a:endParaRPr lang="en-US" altLang="zh-TW" sz="2300" dirty="0" smtClean="0">
              <a:ea typeface="PMingLiU" pitchFamily="18" charset="-120"/>
              <a:cs typeface="Arial" charset="0"/>
            </a:endParaRPr>
          </a:p>
          <a:p>
            <a:pPr lvl="1"/>
            <a:r>
              <a:rPr lang="en-US" altLang="zh-TW" sz="2300" dirty="0" smtClean="0">
                <a:ea typeface="PMingLiU" pitchFamily="18" charset="-120"/>
                <a:cs typeface="Arial" charset="0"/>
              </a:rPr>
              <a:t>Into backup slide</a:t>
            </a:r>
            <a:endParaRPr lang="en-US" altLang="zh-TW" dirty="0" smtClean="0">
              <a:ea typeface="PMingLiU" pitchFamily="18" charset="-12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46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98" tIns="45371" rIns="90398" bIns="45371"/>
          <a:lstStyle/>
          <a:p>
            <a:endParaRPr lang="en-US" altLang="zh-TW" smtClean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76973" y="8839881"/>
            <a:ext cx="2975074" cy="45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98" tIns="45371" rIns="90398" bIns="45371" anchor="b"/>
          <a:lstStyle>
            <a:lvl1pPr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</a:pPr>
            <a:fld id="{DE49F5BE-18DB-4479-9131-9F045C4419BA}" type="slidenum">
              <a:rPr kumimoji="0" lang="zh-TW" altLang="en-GB" sz="11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buClr>
                  <a:srgbClr val="000000"/>
                </a:buClr>
                <a:buSzPct val="100000"/>
              </a:pPr>
              <a:t>49</a:t>
            </a:fld>
            <a:endParaRPr kumimoji="0" lang="en-GB" altLang="zh-TW" sz="11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98" tIns="45371" rIns="90398" bIns="45371"/>
          <a:lstStyle/>
          <a:p>
            <a:endParaRPr lang="en-US" altLang="zh-TW" smtClean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76973" y="8839881"/>
            <a:ext cx="2975074" cy="45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98" tIns="45371" rIns="90398" bIns="45371" anchor="b"/>
          <a:lstStyle>
            <a:lvl1pPr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</a:pPr>
            <a:fld id="{DE49F5BE-18DB-4479-9131-9F045C4419BA}" type="slidenum">
              <a:rPr kumimoji="0" lang="zh-TW" altLang="en-GB" sz="11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buClr>
                  <a:srgbClr val="000000"/>
                </a:buClr>
                <a:buSzPct val="100000"/>
              </a:pPr>
              <a:t>50</a:t>
            </a:fld>
            <a:endParaRPr kumimoji="0" lang="en-GB" altLang="zh-TW" sz="11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Need to replace figures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3D grid-graph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07289C27-37E1-4A9A-ACDD-8A381C4B721B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4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50EFDA36-AD9E-4B3C-8F5A-6DD28A966C65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56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Output of previous steps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834E2F3C-5C5A-408B-8C8D-B58E2ED0B24D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57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2800A85F-E972-4E43-9A65-BCCAD56A0E1F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58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2D6A4C89-47C6-40F6-A70E-309AE4E5DA07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59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 to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62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63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66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Backup, put a </a:t>
            </a:r>
            <a:r>
              <a:rPr lang="en-US" dirty="0" err="1" smtClean="0"/>
              <a:t>buttom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67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5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6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2 options for</a:t>
            </a:r>
            <a:r>
              <a:rPr lang="en-US" baseline="0" dirty="0" smtClean="0"/>
              <a:t> route 1</a:t>
            </a:r>
          </a:p>
          <a:p>
            <a:r>
              <a:rPr lang="en-US" baseline="0" dirty="0" err="1" smtClean="0"/>
              <a:t>Binart</a:t>
            </a:r>
            <a:r>
              <a:rPr lang="en-US" baseline="0" dirty="0" smtClean="0"/>
              <a:t>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8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00E43F92-0F0C-4728-B463-ACB40A6C7523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10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668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60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68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068384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93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4017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03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23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3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914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2369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8484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12192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0DE5E48-E339-4FB2-AFCD-ACD9EA53055A}" type="slidenum">
              <a:rPr kumimoji="0" lang="en-US" altLang="zh-TW" sz="1400" b="1">
                <a:solidFill>
                  <a:schemeClr val="bg1"/>
                </a:solidFill>
                <a:latin typeface="Arial" charset="0"/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slide" Target="slide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5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slide" Target="slide5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slide" Target="slide6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62.x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slide" Target="slide62.xml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slide" Target="slide5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63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slide" Target="slide64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slide" Target="slide6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slide" Target="slide6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slide" Target="slide6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7.xml"/><Relationship Id="rId4" Type="http://schemas.openxmlformats.org/officeDocument/2006/relationships/slide" Target="slide6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0.bin"/><Relationship Id="rId18" Type="http://schemas.openxmlformats.org/officeDocument/2006/relationships/slide" Target="slide18.xml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6.wmf"/><Relationship Id="rId17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slide" Target="slide9.xml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5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slide" Target="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6.wmf"/><Relationship Id="rId2" Type="http://schemas.openxmlformats.org/officeDocument/2006/relationships/tags" Target="../tags/tag2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slide" Target="slide20.xml"/><Relationship Id="rId10" Type="http://schemas.openxmlformats.org/officeDocument/2006/relationships/image" Target="../media/image65.wmf"/><Relationship Id="rId4" Type="http://schemas.openxmlformats.org/officeDocument/2006/relationships/notesSlide" Target="../notesSlides/notesSlide31.xml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slide" Target="slide20.xml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0.wmf"/><Relationship Id="rId2" Type="http://schemas.openxmlformats.org/officeDocument/2006/relationships/tags" Target="../tags/tag2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9.wmf"/><Relationship Id="rId4" Type="http://schemas.openxmlformats.org/officeDocument/2006/relationships/notesSlide" Target="../notesSlides/notesSlide32.xml"/><Relationship Id="rId9" Type="http://schemas.openxmlformats.org/officeDocument/2006/relationships/oleObject" Target="../embeddings/oleObject5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6.bin"/><Relationship Id="rId4" Type="http://schemas.openxmlformats.org/officeDocument/2006/relationships/slide" Target="slide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slide" Target="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4.wmf"/><Relationship Id="rId9" Type="http://schemas.openxmlformats.org/officeDocument/2006/relationships/slide" Target="slide4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slide" Target="slide4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9" Type="http://schemas.openxmlformats.org/officeDocument/2006/relationships/oleObject" Target="../embeddings/oleObject18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22.wmf"/><Relationship Id="rId2" Type="http://schemas.openxmlformats.org/officeDocument/2006/relationships/tags" Target="../tags/tag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3.bin"/><Relationship Id="rId41" Type="http://schemas.openxmlformats.org/officeDocument/2006/relationships/slide" Target="slide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slide" Target="slide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534400" cy="1470025"/>
          </a:xfrm>
        </p:spPr>
        <p:txBody>
          <a:bodyPr/>
          <a:lstStyle/>
          <a:p>
            <a:pPr eaLnBrk="1" hangingPunct="1"/>
            <a:r>
              <a:rPr lang="en-GB" altLang="zh-TW" dirty="0" smtClean="0">
                <a:latin typeface="Arial" pitchFamily="34" charset="0"/>
                <a:ea typeface="PMingLiU" pitchFamily="18" charset="-120"/>
              </a:rPr>
              <a:t>A Parallel Integer Programming Approach to Global Routing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315200" cy="26670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Arial" pitchFamily="34" charset="0"/>
                <a:ea typeface="PMingLiU" pitchFamily="18" charset="-120"/>
              </a:rPr>
              <a:t>Tai-Hsuan Wu</a:t>
            </a:r>
          </a:p>
          <a:p>
            <a:pPr eaLnBrk="1" hangingPunct="1"/>
            <a:r>
              <a:rPr lang="en-US" altLang="zh-TW" sz="2400" b="1" dirty="0" smtClean="0">
                <a:ea typeface="PMingLiU" pitchFamily="18" charset="-120"/>
              </a:rPr>
              <a:t>Advisor: Prof. Azadeh Davoodi</a:t>
            </a:r>
          </a:p>
          <a:p>
            <a:pPr eaLnBrk="1" hangingPunct="1"/>
            <a:r>
              <a:rPr lang="en-US" altLang="zh-TW" sz="2400" b="1" dirty="0" smtClean="0">
                <a:ea typeface="PMingLiU" pitchFamily="18" charset="-120"/>
              </a:rPr>
              <a:t>Collaboration with Prof. </a:t>
            </a:r>
            <a:r>
              <a:rPr lang="en-US" sz="2400" b="1" dirty="0" smtClean="0"/>
              <a:t>Jeffrey Linderoth</a:t>
            </a:r>
            <a:endParaRPr lang="en-US" altLang="zh-TW" sz="2400" b="1" dirty="0" smtClean="0">
              <a:ea typeface="PMingLiU" pitchFamily="18" charset="-120"/>
            </a:endParaRPr>
          </a:p>
          <a:p>
            <a:pPr eaLnBrk="1" hangingPunct="1"/>
            <a:endParaRPr lang="en-US" altLang="zh-TW" sz="600" b="1" dirty="0" smtClean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2000" dirty="0" smtClean="0">
                <a:latin typeface="Arial" pitchFamily="34" charset="0"/>
                <a:ea typeface="PMingLiU" pitchFamily="18" charset="-120"/>
              </a:rPr>
              <a:t>Department of Electrical and Computer Engineering 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 pitchFamily="18" charset="-120"/>
              </a:rPr>
              <a:t>University of Wisconsin-Madison</a:t>
            </a:r>
          </a:p>
          <a:p>
            <a:pPr eaLnBrk="1" hangingPunct="1"/>
            <a:endParaRPr lang="en-US" altLang="zh-TW" sz="2400" dirty="0" smtClean="0">
              <a:latin typeface="Arial" pitchFamily="34" charset="0"/>
              <a:ea typeface="PMingLiU" pitchFamily="18" charset="-120"/>
            </a:endParaRPr>
          </a:p>
        </p:txBody>
      </p:sp>
      <p:pic>
        <p:nvPicPr>
          <p:cNvPr id="6148" name="Picture 14" descr="fount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2057400" y="5740400"/>
            <a:ext cx="4010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TW" sz="1800" b="1"/>
              <a:t> WISCAD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 </a:t>
            </a:r>
            <a:r>
              <a:rPr kumimoji="0" lang="en-US" altLang="zh-TW" sz="1800" b="1"/>
              <a:t>Electronic Design Automation Lab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 http://wiscad.ece.wisc.edu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GRIP: Problem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is represented by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 rectangular area on the chip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 set of nets assigned to it</a:t>
            </a:r>
          </a:p>
          <a:p>
            <a:pPr>
              <a:defRPr/>
            </a:pPr>
            <a:r>
              <a:rPr lang="en-US" sz="2400" dirty="0" err="1" smtClean="0"/>
              <a:t>Subproblems</a:t>
            </a:r>
            <a:r>
              <a:rPr lang="en-US" sz="2400" dirty="0" smtClean="0"/>
              <a:t> should be defined to have similar complexity for: </a:t>
            </a:r>
            <a:r>
              <a:rPr lang="en-US" sz="2000" dirty="0" smtClean="0"/>
              <a:t>1) workload balance, 2) avoiding overflow</a:t>
            </a:r>
          </a:p>
          <a:p>
            <a:pPr>
              <a:defRPr/>
            </a:pPr>
            <a:r>
              <a:rPr lang="en-US" sz="2400" dirty="0" smtClean="0"/>
              <a:t>GRIP’s strategy: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Recursive bi-partitioning to define                                                the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boundaries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Net assignment based on FLUTE*                                      combined with dynamic detouring                                                                     before solving each </a:t>
            </a:r>
            <a:r>
              <a:rPr lang="en-US" sz="2000" dirty="0" err="1" smtClean="0"/>
              <a:t>subproblem</a:t>
            </a: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</p:txBody>
      </p:sp>
      <p:pic>
        <p:nvPicPr>
          <p:cNvPr id="4" name="Picture 52" descr="data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200400"/>
            <a:ext cx="29337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205545" y="5715000"/>
            <a:ext cx="21002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/>
            <a:r>
              <a:rPr lang="en-US" altLang="zh-TW" dirty="0"/>
              <a:t>adaptec1 </a:t>
            </a:r>
            <a:r>
              <a:rPr lang="en-US" altLang="zh-TW" dirty="0" smtClean="0"/>
              <a:t>benchmark</a:t>
            </a:r>
            <a:endParaRPr lang="en-US" altLang="zh-TW" dirty="0"/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7413625" y="34290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7426325" y="4648200"/>
            <a:ext cx="990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6175375" y="44196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7924800" y="3429000"/>
            <a:ext cx="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781800" y="34290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7426325" y="51816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6172200" y="50292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609600" y="6172200"/>
            <a:ext cx="495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altLang="zh-TW"/>
              <a:t>* [Chu, Wong--TCAD’08]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GRIP: Solving the </a:t>
            </a:r>
            <a:r>
              <a:rPr lang="en-US" sz="3600" dirty="0" err="1" smtClean="0">
                <a:latin typeface="Arial" pitchFamily="34" charset="0"/>
              </a:rPr>
              <a:t>Subproblems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3352800" y="29718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438400" y="28194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9" name="Group 85"/>
          <p:cNvGrpSpPr>
            <a:grpSpLocks/>
          </p:cNvGrpSpPr>
          <p:nvPr/>
        </p:nvGrpSpPr>
        <p:grpSpPr bwMode="auto">
          <a:xfrm>
            <a:off x="1600200" y="2209800"/>
            <a:ext cx="3200400" cy="3200400"/>
            <a:chOff x="528" y="2064"/>
            <a:chExt cx="2016" cy="2016"/>
          </a:xfrm>
        </p:grpSpPr>
        <p:sp>
          <p:nvSpPr>
            <p:cNvPr id="11374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6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7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8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9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0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1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2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3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4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5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438400" y="3124200"/>
            <a:ext cx="914400" cy="614363"/>
            <a:chOff x="1053" y="2637"/>
            <a:chExt cx="576" cy="387"/>
          </a:xfrm>
        </p:grpSpPr>
        <p:sp>
          <p:nvSpPr>
            <p:cNvPr id="11372" name="Freeform 54"/>
            <p:cNvSpPr>
              <a:spLocks/>
            </p:cNvSpPr>
            <p:nvPr/>
          </p:nvSpPr>
          <p:spPr bwMode="auto">
            <a:xfrm>
              <a:off x="1053" y="2637"/>
              <a:ext cx="576" cy="190"/>
            </a:xfrm>
            <a:custGeom>
              <a:avLst/>
              <a:gdLst>
                <a:gd name="T0" fmla="*/ 0 w 576"/>
                <a:gd name="T1" fmla="*/ 0 h 192"/>
                <a:gd name="T2" fmla="*/ 192 w 576"/>
                <a:gd name="T3" fmla="*/ 0 h 192"/>
                <a:gd name="T4" fmla="*/ 192 w 576"/>
                <a:gd name="T5" fmla="*/ 143 h 192"/>
                <a:gd name="T6" fmla="*/ 384 w 576"/>
                <a:gd name="T7" fmla="*/ 143 h 192"/>
                <a:gd name="T8" fmla="*/ 384 w 576"/>
                <a:gd name="T9" fmla="*/ 48 h 192"/>
                <a:gd name="T10" fmla="*/ 576 w 576"/>
                <a:gd name="T11" fmla="*/ 48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92"/>
                <a:gd name="T20" fmla="*/ 576 w 576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48"/>
                  </a:lnTo>
                  <a:lnTo>
                    <a:pt x="576" y="4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3" name="Freeform 56"/>
            <p:cNvSpPr>
              <a:spLocks/>
            </p:cNvSpPr>
            <p:nvPr/>
          </p:nvSpPr>
          <p:spPr bwMode="auto">
            <a:xfrm>
              <a:off x="1389" y="2829"/>
              <a:ext cx="51" cy="195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229 h 192"/>
                <a:gd name="T4" fmla="*/ 1 w 96"/>
                <a:gd name="T5" fmla="*/ 229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192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370" name="AutoShape 69"/>
          <p:cNvSpPr>
            <a:spLocks noChangeArrowheads="1"/>
          </p:cNvSpPr>
          <p:nvPr/>
        </p:nvSpPr>
        <p:spPr bwMode="auto">
          <a:xfrm>
            <a:off x="2362200" y="335280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1" name="AutoShape 70"/>
          <p:cNvSpPr>
            <a:spLocks noChangeArrowheads="1"/>
          </p:cNvSpPr>
          <p:nvPr/>
        </p:nvSpPr>
        <p:spPr bwMode="auto">
          <a:xfrm>
            <a:off x="3276600" y="335280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981200" y="3429000"/>
            <a:ext cx="2362200" cy="1219200"/>
            <a:chOff x="2976" y="2928"/>
            <a:chExt cx="1488" cy="768"/>
          </a:xfrm>
        </p:grpSpPr>
        <p:sp>
          <p:nvSpPr>
            <p:cNvPr id="11366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7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8" name="Freeform 72"/>
            <p:cNvSpPr>
              <a:spLocks/>
            </p:cNvSpPr>
            <p:nvPr/>
          </p:nvSpPr>
          <p:spPr bwMode="auto">
            <a:xfrm>
              <a:off x="4080" y="2928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9" name="Line 75"/>
            <p:cNvSpPr>
              <a:spLocks noChangeShapeType="1"/>
            </p:cNvSpPr>
            <p:nvPr/>
          </p:nvSpPr>
          <p:spPr bwMode="auto">
            <a:xfrm>
              <a:off x="4080" y="3216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1981200" y="3035300"/>
            <a:ext cx="2362200" cy="1590675"/>
            <a:chOff x="2112" y="1776"/>
            <a:chExt cx="1488" cy="1002"/>
          </a:xfrm>
        </p:grpSpPr>
        <p:grpSp>
          <p:nvGrpSpPr>
            <p:cNvPr id="11355" name="Group 84"/>
            <p:cNvGrpSpPr>
              <a:grpSpLocks/>
            </p:cNvGrpSpPr>
            <p:nvPr/>
          </p:nvGrpSpPr>
          <p:grpSpPr bwMode="auto">
            <a:xfrm>
              <a:off x="2352" y="1776"/>
              <a:ext cx="672" cy="156"/>
              <a:chOff x="1008" y="2592"/>
              <a:chExt cx="672" cy="156"/>
            </a:xfrm>
          </p:grpSpPr>
          <p:grpSp>
            <p:nvGrpSpPr>
              <p:cNvPr id="11360" name="Group 59"/>
              <p:cNvGrpSpPr>
                <a:grpSpLocks/>
              </p:cNvGrpSpPr>
              <p:nvPr/>
            </p:nvGrpSpPr>
            <p:grpSpPr bwMode="auto">
              <a:xfrm>
                <a:off x="1584" y="2652"/>
                <a:ext cx="96" cy="96"/>
                <a:chOff x="1008" y="2784"/>
                <a:chExt cx="96" cy="96"/>
              </a:xfrm>
            </p:grpSpPr>
            <p:sp>
              <p:nvSpPr>
                <p:cNvPr id="11364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136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61" name="Group 62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1008" y="2784"/>
                <a:chExt cx="96" cy="96"/>
              </a:xfrm>
            </p:grpSpPr>
            <p:sp>
              <p:nvSpPr>
                <p:cNvPr id="11362" name="Line 63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1363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356" name="Freeform 66"/>
            <p:cNvSpPr>
              <a:spLocks/>
            </p:cNvSpPr>
            <p:nvPr/>
          </p:nvSpPr>
          <p:spPr bwMode="auto">
            <a:xfrm>
              <a:off x="2112" y="1824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96 w 288"/>
                <a:gd name="T3" fmla="*/ 48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cubicBezTo>
                    <a:pt x="216" y="8"/>
                    <a:pt x="144" y="16"/>
                    <a:pt x="96" y="48"/>
                  </a:cubicBezTo>
                  <a:cubicBezTo>
                    <a:pt x="48" y="80"/>
                    <a:pt x="24" y="136"/>
                    <a:pt x="0" y="192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7" name="Freeform 81"/>
            <p:cNvSpPr>
              <a:spLocks/>
            </p:cNvSpPr>
            <p:nvPr/>
          </p:nvSpPr>
          <p:spPr bwMode="auto">
            <a:xfrm>
              <a:off x="3216" y="2010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8" name="Line 82"/>
            <p:cNvSpPr>
              <a:spLocks noChangeShapeType="1"/>
            </p:cNvSpPr>
            <p:nvPr/>
          </p:nvSpPr>
          <p:spPr bwMode="auto">
            <a:xfrm>
              <a:off x="3216" y="229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9" name="Freeform 83"/>
            <p:cNvSpPr>
              <a:spLocks/>
            </p:cNvSpPr>
            <p:nvPr/>
          </p:nvSpPr>
          <p:spPr bwMode="auto">
            <a:xfrm>
              <a:off x="2976" y="187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144 w 240"/>
                <a:gd name="T3" fmla="*/ 48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4" y="72"/>
                    <a:pt x="212" y="108"/>
                    <a:pt x="240" y="144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3657600" y="3771900"/>
            <a:ext cx="457200" cy="381000"/>
            <a:chOff x="1872" y="2856"/>
            <a:chExt cx="288" cy="240"/>
          </a:xfrm>
        </p:grpSpPr>
        <p:sp>
          <p:nvSpPr>
            <p:cNvPr id="11353" name="AutoShape 89"/>
            <p:cNvSpPr>
              <a:spLocks noChangeArrowheads="1"/>
            </p:cNvSpPr>
            <p:nvPr/>
          </p:nvSpPr>
          <p:spPr bwMode="auto">
            <a:xfrm>
              <a:off x="1872" y="30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AutoShape 90"/>
            <p:cNvSpPr>
              <a:spLocks noChangeArrowheads="1"/>
            </p:cNvSpPr>
            <p:nvPr/>
          </p:nvSpPr>
          <p:spPr bwMode="auto">
            <a:xfrm>
              <a:off x="2064" y="285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235"/>
          <p:cNvSpPr>
            <a:spLocks noChangeArrowheads="1"/>
          </p:cNvSpPr>
          <p:nvPr/>
        </p:nvSpPr>
        <p:spPr bwMode="auto">
          <a:xfrm>
            <a:off x="533400" y="335280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38"/>
          <p:cNvGrpSpPr>
            <a:grpSpLocks/>
          </p:cNvGrpSpPr>
          <p:nvPr/>
        </p:nvGrpSpPr>
        <p:grpSpPr bwMode="auto">
          <a:xfrm>
            <a:off x="533400" y="3733800"/>
            <a:ext cx="152400" cy="152400"/>
            <a:chOff x="480" y="2256"/>
            <a:chExt cx="96" cy="96"/>
          </a:xfrm>
        </p:grpSpPr>
        <p:sp>
          <p:nvSpPr>
            <p:cNvPr id="11351" name="Line 236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2" name="Line 237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9" name="Text Box 239"/>
          <p:cNvSpPr txBox="1">
            <a:spLocks noChangeArrowheads="1"/>
          </p:cNvSpPr>
          <p:nvPr/>
        </p:nvSpPr>
        <p:spPr bwMode="auto">
          <a:xfrm>
            <a:off x="685800" y="3276600"/>
            <a:ext cx="912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/>
            <a:r>
              <a:rPr lang="en-US" altLang="zh-TW"/>
              <a:t>Floating</a:t>
            </a:r>
          </a:p>
        </p:txBody>
      </p:sp>
      <p:sp>
        <p:nvSpPr>
          <p:cNvPr id="50" name="Text Box 240"/>
          <p:cNvSpPr txBox="1">
            <a:spLocks noChangeArrowheads="1"/>
          </p:cNvSpPr>
          <p:nvPr/>
        </p:nvSpPr>
        <p:spPr bwMode="auto">
          <a:xfrm>
            <a:off x="685800" y="36576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/>
              <a:t>Fixed</a:t>
            </a:r>
          </a:p>
        </p:txBody>
      </p: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5334000" y="2209800"/>
            <a:ext cx="3200400" cy="3200400"/>
            <a:chOff x="528" y="2064"/>
            <a:chExt cx="2016" cy="2016"/>
          </a:xfrm>
        </p:grpSpPr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1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2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3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4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5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6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7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8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9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0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172200" y="28194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87"/>
          <p:cNvSpPr>
            <a:spLocks noChangeArrowheads="1"/>
          </p:cNvSpPr>
          <p:nvPr/>
        </p:nvSpPr>
        <p:spPr bwMode="auto">
          <a:xfrm>
            <a:off x="7086600" y="29718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5334000" y="2209800"/>
            <a:ext cx="838200" cy="16002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4" descr="20%"/>
          <p:cNvSpPr>
            <a:spLocks noChangeArrowheads="1"/>
          </p:cNvSpPr>
          <p:nvPr/>
        </p:nvSpPr>
        <p:spPr bwMode="auto">
          <a:xfrm>
            <a:off x="6172200" y="2209800"/>
            <a:ext cx="914400" cy="6096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55" descr="20%"/>
          <p:cNvSpPr>
            <a:spLocks noChangeArrowheads="1"/>
          </p:cNvSpPr>
          <p:nvPr/>
        </p:nvSpPr>
        <p:spPr bwMode="auto">
          <a:xfrm>
            <a:off x="6324600" y="3810000"/>
            <a:ext cx="762000" cy="914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7" descr="寬右斜對角線"/>
          <p:cNvSpPr>
            <a:spLocks noChangeArrowheads="1"/>
          </p:cNvSpPr>
          <p:nvPr/>
        </p:nvSpPr>
        <p:spPr bwMode="auto">
          <a:xfrm>
            <a:off x="7086600" y="2209800"/>
            <a:ext cx="6858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7" descr="寬右斜對角線"/>
          <p:cNvSpPr>
            <a:spLocks noChangeArrowheads="1"/>
          </p:cNvSpPr>
          <p:nvPr/>
        </p:nvSpPr>
        <p:spPr bwMode="auto">
          <a:xfrm>
            <a:off x="5334000" y="3810000"/>
            <a:ext cx="9906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7" descr="瓦片"/>
          <p:cNvSpPr>
            <a:spLocks noChangeArrowheads="1"/>
          </p:cNvSpPr>
          <p:nvPr/>
        </p:nvSpPr>
        <p:spPr bwMode="auto">
          <a:xfrm>
            <a:off x="7086600" y="4114800"/>
            <a:ext cx="838200" cy="762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87" descr="瓦片"/>
          <p:cNvSpPr>
            <a:spLocks noChangeArrowheads="1"/>
          </p:cNvSpPr>
          <p:nvPr/>
        </p:nvSpPr>
        <p:spPr bwMode="auto">
          <a:xfrm>
            <a:off x="7772400" y="2209800"/>
            <a:ext cx="762000" cy="1905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61" descr="20%"/>
          <p:cNvSpPr>
            <a:spLocks noChangeArrowheads="1"/>
          </p:cNvSpPr>
          <p:nvPr/>
        </p:nvSpPr>
        <p:spPr bwMode="auto">
          <a:xfrm>
            <a:off x="7086600" y="4876800"/>
            <a:ext cx="838200" cy="533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324600" y="4724400"/>
            <a:ext cx="762000" cy="6858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7924800" y="4114800"/>
            <a:ext cx="609600" cy="1295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65"/>
          <p:cNvGrpSpPr>
            <a:grpSpLocks/>
          </p:cNvGrpSpPr>
          <p:nvPr/>
        </p:nvGrpSpPr>
        <p:grpSpPr bwMode="auto">
          <a:xfrm>
            <a:off x="5638800" y="2362200"/>
            <a:ext cx="2743200" cy="2895600"/>
            <a:chOff x="4920" y="2256"/>
            <a:chExt cx="1728" cy="1824"/>
          </a:xfrm>
        </p:grpSpPr>
        <p:sp>
          <p:nvSpPr>
            <p:cNvPr id="11327" name="Text Box 41"/>
            <p:cNvSpPr txBox="1">
              <a:spLocks noChangeArrowheads="1"/>
            </p:cNvSpPr>
            <p:nvPr/>
          </p:nvSpPr>
          <p:spPr bwMode="auto">
            <a:xfrm>
              <a:off x="5448" y="27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 b="1" dirty="0"/>
                <a:t>1</a:t>
              </a:r>
            </a:p>
          </p:txBody>
        </p:sp>
        <p:sp>
          <p:nvSpPr>
            <p:cNvPr id="11328" name="Text Box 42"/>
            <p:cNvSpPr txBox="1">
              <a:spLocks noChangeArrowheads="1"/>
            </p:cNvSpPr>
            <p:nvPr/>
          </p:nvSpPr>
          <p:spPr bwMode="auto">
            <a:xfrm>
              <a:off x="5976" y="292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2</a:t>
              </a:r>
            </a:p>
          </p:txBody>
        </p:sp>
        <p:sp>
          <p:nvSpPr>
            <p:cNvPr id="11329" name="Text Box 43"/>
            <p:cNvSpPr txBox="1">
              <a:spLocks noChangeArrowheads="1"/>
            </p:cNvSpPr>
            <p:nvPr/>
          </p:nvSpPr>
          <p:spPr bwMode="auto">
            <a:xfrm>
              <a:off x="4920" y="25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3</a:t>
              </a:r>
            </a:p>
          </p:txBody>
        </p:sp>
        <p:sp>
          <p:nvSpPr>
            <p:cNvPr id="11330" name="Text Box 44"/>
            <p:cNvSpPr txBox="1">
              <a:spLocks noChangeArrowheads="1"/>
            </p:cNvSpPr>
            <p:nvPr/>
          </p:nvSpPr>
          <p:spPr bwMode="auto">
            <a:xfrm>
              <a:off x="5448" y="225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4</a:t>
              </a:r>
            </a:p>
          </p:txBody>
        </p:sp>
        <p:sp>
          <p:nvSpPr>
            <p:cNvPr id="11331" name="Text Box 45"/>
            <p:cNvSpPr txBox="1">
              <a:spLocks noChangeArrowheads="1"/>
            </p:cNvSpPr>
            <p:nvPr/>
          </p:nvSpPr>
          <p:spPr bwMode="auto">
            <a:xfrm>
              <a:off x="5496" y="340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5</a:t>
              </a:r>
            </a:p>
          </p:txBody>
        </p:sp>
        <p:sp>
          <p:nvSpPr>
            <p:cNvPr id="11332" name="Text Box 46"/>
            <p:cNvSpPr txBox="1">
              <a:spLocks noChangeArrowheads="1"/>
            </p:cNvSpPr>
            <p:nvPr/>
          </p:nvSpPr>
          <p:spPr bwMode="auto">
            <a:xfrm>
              <a:off x="5976" y="23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6</a:t>
              </a:r>
            </a:p>
          </p:txBody>
        </p:sp>
        <p:sp>
          <p:nvSpPr>
            <p:cNvPr id="11333" name="Text Box 47"/>
            <p:cNvSpPr txBox="1">
              <a:spLocks noChangeArrowheads="1"/>
            </p:cNvSpPr>
            <p:nvPr/>
          </p:nvSpPr>
          <p:spPr bwMode="auto">
            <a:xfrm>
              <a:off x="4982" y="36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7</a:t>
              </a:r>
            </a:p>
          </p:txBody>
        </p:sp>
        <p:sp>
          <p:nvSpPr>
            <p:cNvPr id="11334" name="Text Box 48"/>
            <p:cNvSpPr txBox="1">
              <a:spLocks noChangeArrowheads="1"/>
            </p:cNvSpPr>
            <p:nvPr/>
          </p:nvSpPr>
          <p:spPr bwMode="auto">
            <a:xfrm>
              <a:off x="6024" y="35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8</a:t>
              </a:r>
            </a:p>
          </p:txBody>
        </p:sp>
        <p:sp>
          <p:nvSpPr>
            <p:cNvPr id="11335" name="Text Box 49"/>
            <p:cNvSpPr txBox="1">
              <a:spLocks noChangeArrowheads="1"/>
            </p:cNvSpPr>
            <p:nvPr/>
          </p:nvSpPr>
          <p:spPr bwMode="auto">
            <a:xfrm>
              <a:off x="6408" y="26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9</a:t>
              </a:r>
            </a:p>
          </p:txBody>
        </p:sp>
        <p:sp>
          <p:nvSpPr>
            <p:cNvPr id="11336" name="Text Box 50"/>
            <p:cNvSpPr txBox="1">
              <a:spLocks noChangeArrowheads="1"/>
            </p:cNvSpPr>
            <p:nvPr/>
          </p:nvSpPr>
          <p:spPr bwMode="auto">
            <a:xfrm>
              <a:off x="5976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10</a:t>
              </a:r>
            </a:p>
          </p:txBody>
        </p:sp>
        <p:sp>
          <p:nvSpPr>
            <p:cNvPr id="11337" name="Text Box 51"/>
            <p:cNvSpPr txBox="1">
              <a:spLocks noChangeArrowheads="1"/>
            </p:cNvSpPr>
            <p:nvPr/>
          </p:nvSpPr>
          <p:spPr bwMode="auto">
            <a:xfrm>
              <a:off x="5448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11</a:t>
              </a:r>
            </a:p>
          </p:txBody>
        </p:sp>
        <p:sp>
          <p:nvSpPr>
            <p:cNvPr id="11338" name="Text Box 64"/>
            <p:cNvSpPr txBox="1">
              <a:spLocks noChangeArrowheads="1"/>
            </p:cNvSpPr>
            <p:nvPr/>
          </p:nvSpPr>
          <p:spPr bwMode="auto">
            <a:xfrm>
              <a:off x="6408" y="36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 b="1"/>
                <a:t>12</a:t>
              </a:r>
            </a:p>
          </p:txBody>
        </p:sp>
      </p:grpSp>
      <p:sp>
        <p:nvSpPr>
          <p:cNvPr id="87" name="Action Button: End 86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repeatCount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556 L 0 -0.08889 L 0 0 Z " pathEditMode="relative" ptsTypes="AAAA">
                                      <p:cBhvr>
                                        <p:cTn id="23" dur="2000" fill="hold"/>
                                        <p:tgtEl>
                                          <p:spTgt spid="11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718 L 3.33333E-6 -0.05556 L 3.33333E-6 0.04769 L 3.33333E-6 0.00718 Z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1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370" grpId="0" animBg="1"/>
      <p:bldP spid="11370" grpId="1" animBg="1"/>
      <p:bldP spid="11370" grpId="2" animBg="1"/>
      <p:bldP spid="11371" grpId="0" animBg="1"/>
      <p:bldP spid="11371" grpId="1" animBg="1"/>
      <p:bldP spid="11371" grpId="2" animBg="1"/>
      <p:bldP spid="45" grpId="0" animBg="1"/>
      <p:bldP spid="49" grpId="0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GRIP: Connecting </a:t>
            </a:r>
            <a:r>
              <a:rPr lang="en-US" sz="3600" dirty="0" err="1" smtClean="0">
                <a:latin typeface="Arial" pitchFamily="34" charset="0"/>
              </a:rPr>
              <a:t>Subproblems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382000" cy="12192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Using IP-based procedure is essential to connect </a:t>
            </a:r>
            <a:r>
              <a:rPr lang="en-US" sz="2400" dirty="0" err="1" smtClean="0">
                <a:latin typeface="Arial" pitchFamily="34" charset="0"/>
              </a:rPr>
              <a:t>subproblems</a:t>
            </a:r>
            <a:r>
              <a:rPr lang="en-US" sz="2400" dirty="0" smtClean="0">
                <a:latin typeface="Arial" pitchFamily="34" charset="0"/>
              </a:rPr>
              <a:t> with low (or no) overflow</a:t>
            </a:r>
          </a:p>
        </p:txBody>
      </p:sp>
      <p:grpSp>
        <p:nvGrpSpPr>
          <p:cNvPr id="2053" name="Group 40"/>
          <p:cNvGrpSpPr>
            <a:grpSpLocks/>
          </p:cNvGrpSpPr>
          <p:nvPr/>
        </p:nvGrpSpPr>
        <p:grpSpPr bwMode="auto">
          <a:xfrm>
            <a:off x="4953000" y="1905000"/>
            <a:ext cx="2133600" cy="2133600"/>
            <a:chOff x="1440" y="2640"/>
            <a:chExt cx="1344" cy="1344"/>
          </a:xfrm>
        </p:grpSpPr>
        <p:sp>
          <p:nvSpPr>
            <p:cNvPr id="2098" name="Line 76"/>
            <p:cNvSpPr>
              <a:spLocks noChangeShapeType="1"/>
            </p:cNvSpPr>
            <p:nvPr/>
          </p:nvSpPr>
          <p:spPr bwMode="auto">
            <a:xfrm>
              <a:off x="2112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78"/>
            <p:cNvSpPr>
              <a:spLocks noChangeShapeType="1"/>
            </p:cNvSpPr>
            <p:nvPr/>
          </p:nvSpPr>
          <p:spPr bwMode="auto">
            <a:xfrm>
              <a:off x="1776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79"/>
            <p:cNvSpPr>
              <a:spLocks noChangeShapeType="1"/>
            </p:cNvSpPr>
            <p:nvPr/>
          </p:nvSpPr>
          <p:spPr bwMode="auto">
            <a:xfrm>
              <a:off x="1440" y="33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80"/>
            <p:cNvSpPr>
              <a:spLocks noChangeShapeType="1"/>
            </p:cNvSpPr>
            <p:nvPr/>
          </p:nvSpPr>
          <p:spPr bwMode="auto">
            <a:xfrm>
              <a:off x="1440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Rectangle 82"/>
            <p:cNvSpPr>
              <a:spLocks noChangeArrowheads="1"/>
            </p:cNvSpPr>
            <p:nvPr/>
          </p:nvSpPr>
          <p:spPr bwMode="auto">
            <a:xfrm>
              <a:off x="1440" y="2640"/>
              <a:ext cx="134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Line 76"/>
            <p:cNvSpPr>
              <a:spLocks noChangeShapeType="1"/>
            </p:cNvSpPr>
            <p:nvPr/>
          </p:nvSpPr>
          <p:spPr bwMode="auto">
            <a:xfrm>
              <a:off x="2448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79"/>
            <p:cNvSpPr>
              <a:spLocks noChangeShapeType="1"/>
            </p:cNvSpPr>
            <p:nvPr/>
          </p:nvSpPr>
          <p:spPr bwMode="auto">
            <a:xfrm>
              <a:off x="1440" y="364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" name="Group 17"/>
          <p:cNvGrpSpPr>
            <a:grpSpLocks/>
          </p:cNvGrpSpPr>
          <p:nvPr/>
        </p:nvGrpSpPr>
        <p:grpSpPr bwMode="auto">
          <a:xfrm>
            <a:off x="2286000" y="1905000"/>
            <a:ext cx="2133600" cy="2133600"/>
            <a:chOff x="1440" y="2640"/>
            <a:chExt cx="1344" cy="1344"/>
          </a:xfrm>
        </p:grpSpPr>
        <p:sp>
          <p:nvSpPr>
            <p:cNvPr id="2091" name="Line 76"/>
            <p:cNvSpPr>
              <a:spLocks noChangeShapeType="1"/>
            </p:cNvSpPr>
            <p:nvPr/>
          </p:nvSpPr>
          <p:spPr bwMode="auto">
            <a:xfrm>
              <a:off x="2112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78"/>
            <p:cNvSpPr>
              <a:spLocks noChangeShapeType="1"/>
            </p:cNvSpPr>
            <p:nvPr/>
          </p:nvSpPr>
          <p:spPr bwMode="auto">
            <a:xfrm>
              <a:off x="1776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79"/>
            <p:cNvSpPr>
              <a:spLocks noChangeShapeType="1"/>
            </p:cNvSpPr>
            <p:nvPr/>
          </p:nvSpPr>
          <p:spPr bwMode="auto">
            <a:xfrm>
              <a:off x="1440" y="33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80"/>
            <p:cNvSpPr>
              <a:spLocks noChangeShapeType="1"/>
            </p:cNvSpPr>
            <p:nvPr/>
          </p:nvSpPr>
          <p:spPr bwMode="auto">
            <a:xfrm>
              <a:off x="1440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Rectangle 82"/>
            <p:cNvSpPr>
              <a:spLocks noChangeArrowheads="1"/>
            </p:cNvSpPr>
            <p:nvPr/>
          </p:nvSpPr>
          <p:spPr bwMode="auto">
            <a:xfrm>
              <a:off x="1440" y="2640"/>
              <a:ext cx="134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Line 76"/>
            <p:cNvSpPr>
              <a:spLocks noChangeShapeType="1"/>
            </p:cNvSpPr>
            <p:nvPr/>
          </p:nvSpPr>
          <p:spPr bwMode="auto">
            <a:xfrm>
              <a:off x="2448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79"/>
            <p:cNvSpPr>
              <a:spLocks noChangeShapeType="1"/>
            </p:cNvSpPr>
            <p:nvPr/>
          </p:nvSpPr>
          <p:spPr bwMode="auto">
            <a:xfrm>
              <a:off x="1440" y="364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" name="Line 27"/>
          <p:cNvSpPr>
            <a:spLocks noChangeShapeType="1"/>
          </p:cNvSpPr>
          <p:nvPr/>
        </p:nvSpPr>
        <p:spPr bwMode="auto">
          <a:xfrm>
            <a:off x="4419600" y="1905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6" name="Line 28"/>
          <p:cNvSpPr>
            <a:spLocks noChangeShapeType="1"/>
          </p:cNvSpPr>
          <p:nvPr/>
        </p:nvSpPr>
        <p:spPr bwMode="auto">
          <a:xfrm>
            <a:off x="4419600" y="24384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7" name="Line 29"/>
          <p:cNvSpPr>
            <a:spLocks noChangeShapeType="1"/>
          </p:cNvSpPr>
          <p:nvPr/>
        </p:nvSpPr>
        <p:spPr bwMode="auto">
          <a:xfrm>
            <a:off x="4419600" y="29718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8" name="Line 30"/>
          <p:cNvSpPr>
            <a:spLocks noChangeShapeType="1"/>
          </p:cNvSpPr>
          <p:nvPr/>
        </p:nvSpPr>
        <p:spPr bwMode="auto">
          <a:xfrm>
            <a:off x="4419600" y="35052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9" name="Line 31"/>
          <p:cNvSpPr>
            <a:spLocks noChangeShapeType="1"/>
          </p:cNvSpPr>
          <p:nvPr/>
        </p:nvSpPr>
        <p:spPr bwMode="auto">
          <a:xfrm>
            <a:off x="4419600" y="40386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60" name="Oval 89"/>
          <p:cNvSpPr>
            <a:spLocks noChangeArrowheads="1"/>
          </p:cNvSpPr>
          <p:nvPr/>
        </p:nvSpPr>
        <p:spPr bwMode="auto">
          <a:xfrm>
            <a:off x="2743200" y="34290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89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89"/>
          <p:cNvSpPr>
            <a:spLocks noChangeArrowheads="1"/>
          </p:cNvSpPr>
          <p:nvPr/>
        </p:nvSpPr>
        <p:spPr bwMode="auto">
          <a:xfrm>
            <a:off x="3276600" y="18288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89"/>
          <p:cNvSpPr>
            <a:spLocks noChangeArrowheads="1"/>
          </p:cNvSpPr>
          <p:nvPr/>
        </p:nvSpPr>
        <p:spPr bwMode="auto">
          <a:xfrm>
            <a:off x="5410200" y="34290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814638" y="1892300"/>
            <a:ext cx="3738562" cy="1612900"/>
            <a:chOff x="1773" y="2632"/>
            <a:chExt cx="2355" cy="1016"/>
          </a:xfrm>
        </p:grpSpPr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1773" y="2632"/>
              <a:ext cx="674" cy="1008"/>
            </a:xfrm>
            <a:custGeom>
              <a:avLst/>
              <a:gdLst>
                <a:gd name="T0" fmla="*/ 0 w 672"/>
                <a:gd name="T1" fmla="*/ 1008 h 1008"/>
                <a:gd name="T2" fmla="*/ 722 w 672"/>
                <a:gd name="T3" fmla="*/ 1008 h 1008"/>
                <a:gd name="T4" fmla="*/ 722 w 672"/>
                <a:gd name="T5" fmla="*/ 672 h 1008"/>
                <a:gd name="T6" fmla="*/ 361 w 672"/>
                <a:gd name="T7" fmla="*/ 672 h 1008"/>
                <a:gd name="T8" fmla="*/ 361 w 67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008"/>
                <a:gd name="T17" fmla="*/ 672 w 67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008">
                  <a:moveTo>
                    <a:pt x="0" y="1008"/>
                  </a:moveTo>
                  <a:lnTo>
                    <a:pt x="672" y="1008"/>
                  </a:lnTo>
                  <a:lnTo>
                    <a:pt x="672" y="672"/>
                  </a:lnTo>
                  <a:lnTo>
                    <a:pt x="336" y="672"/>
                  </a:lnTo>
                  <a:lnTo>
                    <a:pt x="336" y="0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89" name="Freeform 38"/>
            <p:cNvSpPr>
              <a:spLocks/>
            </p:cNvSpPr>
            <p:nvPr/>
          </p:nvSpPr>
          <p:spPr bwMode="auto">
            <a:xfrm>
              <a:off x="3456" y="2976"/>
              <a:ext cx="672" cy="672"/>
            </a:xfrm>
            <a:custGeom>
              <a:avLst/>
              <a:gdLst>
                <a:gd name="T0" fmla="*/ 672 w 672"/>
                <a:gd name="T1" fmla="*/ 0 h 672"/>
                <a:gd name="T2" fmla="*/ 0 w 672"/>
                <a:gd name="T3" fmla="*/ 0 h 672"/>
                <a:gd name="T4" fmla="*/ 0 w 672"/>
                <a:gd name="T5" fmla="*/ 672 h 672"/>
                <a:gd name="T6" fmla="*/ 0 60000 65536"/>
                <a:gd name="T7" fmla="*/ 0 60000 65536"/>
                <a:gd name="T8" fmla="*/ 0 60000 65536"/>
                <a:gd name="T9" fmla="*/ 0 w 672"/>
                <a:gd name="T10" fmla="*/ 0 h 672"/>
                <a:gd name="T11" fmla="*/ 672 w 67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672">
                  <a:moveTo>
                    <a:pt x="672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90" name="Line 39"/>
            <p:cNvSpPr>
              <a:spLocks noChangeShapeType="1"/>
            </p:cNvSpPr>
            <p:nvPr/>
          </p:nvSpPr>
          <p:spPr bwMode="auto">
            <a:xfrm>
              <a:off x="2112" y="2976"/>
              <a:ext cx="672" cy="1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343400" y="2362200"/>
            <a:ext cx="152400" cy="152400"/>
            <a:chOff x="480" y="2256"/>
            <a:chExt cx="96" cy="96"/>
          </a:xfrm>
        </p:grpSpPr>
        <p:sp>
          <p:nvSpPr>
            <p:cNvPr id="2086" name="Line 49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87" name="Line 50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876800" y="2362200"/>
            <a:ext cx="152400" cy="152400"/>
            <a:chOff x="480" y="2256"/>
            <a:chExt cx="96" cy="96"/>
          </a:xfrm>
        </p:grpSpPr>
        <p:sp>
          <p:nvSpPr>
            <p:cNvPr id="2084" name="Line 52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85" name="Line 53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" name="Freeform 55"/>
          <p:cNvSpPr>
            <a:spLocks/>
          </p:cNvSpPr>
          <p:nvPr/>
        </p:nvSpPr>
        <p:spPr bwMode="auto">
          <a:xfrm>
            <a:off x="2819400" y="1905000"/>
            <a:ext cx="1066800" cy="1600200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2147483647 w 672"/>
              <a:gd name="T5" fmla="*/ 2147483647 h 1008"/>
              <a:gd name="T6" fmla="*/ 2147483647 w 672"/>
              <a:gd name="T7" fmla="*/ 2147483647 h 1008"/>
              <a:gd name="T8" fmla="*/ 0 w 672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008"/>
              <a:gd name="T17" fmla="*/ 672 w 67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008">
                <a:moveTo>
                  <a:pt x="336" y="0"/>
                </a:moveTo>
                <a:lnTo>
                  <a:pt x="336" y="672"/>
                </a:lnTo>
                <a:lnTo>
                  <a:pt x="672" y="672"/>
                </a:lnTo>
                <a:lnTo>
                  <a:pt x="672" y="1008"/>
                </a:lnTo>
                <a:lnTo>
                  <a:pt x="0" y="1008"/>
                </a:lnTo>
              </a:path>
            </a:pathLst>
          </a:custGeom>
          <a:noFill/>
          <a:ln w="444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56"/>
          <p:cNvSpPr>
            <a:spLocks/>
          </p:cNvSpPr>
          <p:nvPr/>
        </p:nvSpPr>
        <p:spPr bwMode="auto">
          <a:xfrm>
            <a:off x="5486400" y="2438400"/>
            <a:ext cx="1066800" cy="1066800"/>
          </a:xfrm>
          <a:custGeom>
            <a:avLst/>
            <a:gdLst>
              <a:gd name="T0" fmla="*/ 2147483647 w 672"/>
              <a:gd name="T1" fmla="*/ 0 h 672"/>
              <a:gd name="T2" fmla="*/ 0 w 672"/>
              <a:gd name="T3" fmla="*/ 0 h 672"/>
              <a:gd name="T4" fmla="*/ 0 w 672"/>
              <a:gd name="T5" fmla="*/ 2147483647 h 672"/>
              <a:gd name="T6" fmla="*/ 0 60000 65536"/>
              <a:gd name="T7" fmla="*/ 0 60000 65536"/>
              <a:gd name="T8" fmla="*/ 0 60000 65536"/>
              <a:gd name="T9" fmla="*/ 0 w 672"/>
              <a:gd name="T10" fmla="*/ 0 h 672"/>
              <a:gd name="T11" fmla="*/ 672 w 67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672">
                <a:moveTo>
                  <a:pt x="672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444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3352800" y="1905000"/>
            <a:ext cx="2133600" cy="533400"/>
            <a:chOff x="2112" y="2640"/>
            <a:chExt cx="1344" cy="336"/>
          </a:xfrm>
        </p:grpSpPr>
        <p:sp>
          <p:nvSpPr>
            <p:cNvPr id="2083" name="Freeform 58"/>
            <p:cNvSpPr>
              <a:spLocks/>
            </p:cNvSpPr>
            <p:nvPr/>
          </p:nvSpPr>
          <p:spPr bwMode="auto">
            <a:xfrm>
              <a:off x="2112" y="2832"/>
              <a:ext cx="1344" cy="144"/>
            </a:xfrm>
            <a:custGeom>
              <a:avLst/>
              <a:gdLst>
                <a:gd name="T0" fmla="*/ 0 w 1344"/>
                <a:gd name="T1" fmla="*/ 144 h 144"/>
                <a:gd name="T2" fmla="*/ 672 w 1344"/>
                <a:gd name="T3" fmla="*/ 0 h 144"/>
                <a:gd name="T4" fmla="*/ 1344 w 1344"/>
                <a:gd name="T5" fmla="*/ 144 h 144"/>
                <a:gd name="T6" fmla="*/ 0 60000 65536"/>
                <a:gd name="T7" fmla="*/ 0 60000 65536"/>
                <a:gd name="T8" fmla="*/ 0 60000 65536"/>
                <a:gd name="T9" fmla="*/ 0 w 1344"/>
                <a:gd name="T10" fmla="*/ 0 h 144"/>
                <a:gd name="T11" fmla="*/ 1344 w 13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144">
                  <a:moveTo>
                    <a:pt x="0" y="144"/>
                  </a:moveTo>
                  <a:cubicBezTo>
                    <a:pt x="224" y="72"/>
                    <a:pt x="448" y="0"/>
                    <a:pt x="672" y="0"/>
                  </a:cubicBezTo>
                  <a:cubicBezTo>
                    <a:pt x="896" y="0"/>
                    <a:pt x="1120" y="72"/>
                    <a:pt x="1344" y="144"/>
                  </a:cubicBezTo>
                </a:path>
              </a:pathLst>
            </a:custGeom>
            <a:noFill/>
            <a:ln w="38100">
              <a:solidFill>
                <a:srgbClr val="99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32" y="264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5" imgW="215640" imgH="330120" progId="Equation.DSMT4">
                    <p:embed/>
                  </p:oleObj>
                </mc:Choice>
                <mc:Fallback>
                  <p:oleObj name="Equation" r:id="rId5" imgW="215640" imgH="33012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640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Freeform 61"/>
          <p:cNvSpPr>
            <a:spLocks/>
          </p:cNvSpPr>
          <p:nvPr/>
        </p:nvSpPr>
        <p:spPr bwMode="auto">
          <a:xfrm>
            <a:off x="3352800" y="2438400"/>
            <a:ext cx="2133600" cy="1066800"/>
          </a:xfrm>
          <a:custGeom>
            <a:avLst/>
            <a:gdLst>
              <a:gd name="T0" fmla="*/ 0 w 1344"/>
              <a:gd name="T1" fmla="*/ 0 h 672"/>
              <a:gd name="T2" fmla="*/ 0 w 1344"/>
              <a:gd name="T3" fmla="*/ 2147483647 h 672"/>
              <a:gd name="T4" fmla="*/ 2147483647 w 1344"/>
              <a:gd name="T5" fmla="*/ 2147483647 h 672"/>
              <a:gd name="T6" fmla="*/ 2147483647 w 1344"/>
              <a:gd name="T7" fmla="*/ 2147483647 h 672"/>
              <a:gd name="T8" fmla="*/ 2147483647 w 1344"/>
              <a:gd name="T9" fmla="*/ 2147483647 h 672"/>
              <a:gd name="T10" fmla="*/ 2147483647 w 1344"/>
              <a:gd name="T11" fmla="*/ 0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4"/>
              <a:gd name="T19" fmla="*/ 0 h 672"/>
              <a:gd name="T20" fmla="*/ 1344 w 1344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4" h="672">
                <a:moveTo>
                  <a:pt x="0" y="0"/>
                </a:moveTo>
                <a:lnTo>
                  <a:pt x="0" y="336"/>
                </a:lnTo>
                <a:lnTo>
                  <a:pt x="336" y="336"/>
                </a:lnTo>
                <a:lnTo>
                  <a:pt x="336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2922588" y="1981200"/>
            <a:ext cx="3603625" cy="1828800"/>
            <a:chOff x="1841" y="2544"/>
            <a:chExt cx="2270" cy="1152"/>
          </a:xfrm>
        </p:grpSpPr>
        <p:sp>
          <p:nvSpPr>
            <p:cNvPr id="2073" name="Text Box 105"/>
            <p:cNvSpPr txBox="1">
              <a:spLocks noChangeArrowheads="1"/>
            </p:cNvSpPr>
            <p:nvPr/>
          </p:nvSpPr>
          <p:spPr bwMode="auto">
            <a:xfrm rot="-5400000">
              <a:off x="2408" y="3225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4" name="Text Box 106"/>
            <p:cNvSpPr txBox="1">
              <a:spLocks noChangeArrowheads="1"/>
            </p:cNvSpPr>
            <p:nvPr/>
          </p:nvSpPr>
          <p:spPr bwMode="auto">
            <a:xfrm rot="-5400000">
              <a:off x="1880" y="292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5" name="Text Box 107"/>
            <p:cNvSpPr txBox="1">
              <a:spLocks noChangeArrowheads="1"/>
            </p:cNvSpPr>
            <p:nvPr/>
          </p:nvSpPr>
          <p:spPr bwMode="auto">
            <a:xfrm rot="-5400000">
              <a:off x="1880" y="258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6" name="Text Box 108"/>
            <p:cNvSpPr txBox="1">
              <a:spLocks noChangeArrowheads="1"/>
            </p:cNvSpPr>
            <p:nvPr/>
          </p:nvSpPr>
          <p:spPr bwMode="auto">
            <a:xfrm rot="-5400000">
              <a:off x="3416" y="3225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7" name="Text Box 109"/>
            <p:cNvSpPr txBox="1">
              <a:spLocks noChangeArrowheads="1"/>
            </p:cNvSpPr>
            <p:nvPr/>
          </p:nvSpPr>
          <p:spPr bwMode="auto">
            <a:xfrm rot="-5400000">
              <a:off x="3416" y="292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8" name="Text Box 110"/>
            <p:cNvSpPr txBox="1">
              <a:spLocks noChangeArrowheads="1"/>
            </p:cNvSpPr>
            <p:nvPr/>
          </p:nvSpPr>
          <p:spPr bwMode="auto">
            <a:xfrm>
              <a:off x="2129" y="3168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9" name="Text Box 112"/>
            <p:cNvSpPr txBox="1">
              <a:spLocks noChangeArrowheads="1"/>
            </p:cNvSpPr>
            <p:nvPr/>
          </p:nvSpPr>
          <p:spPr bwMode="auto">
            <a:xfrm>
              <a:off x="2129" y="350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80" name="Text Box 113"/>
            <p:cNvSpPr txBox="1">
              <a:spLocks noChangeArrowheads="1"/>
            </p:cNvSpPr>
            <p:nvPr/>
          </p:nvSpPr>
          <p:spPr bwMode="auto">
            <a:xfrm>
              <a:off x="1841" y="350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81" name="Text Box 114"/>
            <p:cNvSpPr txBox="1">
              <a:spLocks noChangeArrowheads="1"/>
            </p:cNvSpPr>
            <p:nvPr/>
          </p:nvSpPr>
          <p:spPr bwMode="auto">
            <a:xfrm>
              <a:off x="3504" y="264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82" name="Text Box 115"/>
            <p:cNvSpPr txBox="1">
              <a:spLocks noChangeArrowheads="1"/>
            </p:cNvSpPr>
            <p:nvPr/>
          </p:nvSpPr>
          <p:spPr bwMode="auto">
            <a:xfrm>
              <a:off x="3840" y="264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4953000" y="2438400"/>
            <a:ext cx="533400" cy="0"/>
          </a:xfrm>
          <a:prstGeom prst="line">
            <a:avLst/>
          </a:prstGeom>
          <a:noFill/>
          <a:ln w="44450">
            <a:solidFill>
              <a:srgbClr val="000080"/>
            </a:solidFill>
            <a:round/>
            <a:headEnd/>
            <a:tailEnd/>
          </a:ln>
        </p:spPr>
      </p:cxnSp>
      <p:sp>
        <p:nvSpPr>
          <p:cNvPr id="57" name="TextBox 56"/>
          <p:cNvSpPr txBox="1"/>
          <p:nvPr/>
        </p:nvSpPr>
        <p:spPr>
          <a:xfrm>
            <a:off x="2667000" y="152400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Subproblem1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02652" y="152400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Subproblem2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1124E-6 L -0.11666 -1.8112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1124E-6 L 0.05833 -1.8112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GRIP: Conclusions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First work to demonstrate that Integer Programming is applicable and allows obtaining significant improvement in the solution quality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9.23% and 5.24% in ISPD’07 and ISPD’08 benchmarks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Comparable or improved overflow in three </a:t>
            </a:r>
            <a:r>
              <a:rPr lang="en-US" sz="2000" dirty="0" err="1" smtClean="0">
                <a:latin typeface="Arial" pitchFamily="34" charset="0"/>
              </a:rPr>
              <a:t>unroutable</a:t>
            </a:r>
            <a:r>
              <a:rPr lang="en-US" sz="2000" dirty="0" smtClean="0">
                <a:latin typeface="Arial" pitchFamily="34" charset="0"/>
              </a:rPr>
              <a:t> benchmarks; after proposing an IP variation for overflow reduction in TCAD’11</a:t>
            </a:r>
          </a:p>
          <a:p>
            <a:pPr lvl="1">
              <a:buNone/>
            </a:pPr>
            <a:endParaRPr lang="en-US" sz="2000" dirty="0" smtClean="0"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However, even wall runtime (with the limited parallelism) prohibitively large; between 6 to 22 hours on a grid with CPUs of 2GB memory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 rot="5400000">
            <a:off x="1606152" y="2584847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4" name="AutoShape 80"/>
          <p:cNvSpPr>
            <a:spLocks noChangeArrowheads="1"/>
          </p:cNvSpPr>
          <p:nvPr/>
        </p:nvSpPr>
        <p:spPr bwMode="auto">
          <a:xfrm>
            <a:off x="762000" y="1524000"/>
            <a:ext cx="25146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Summary of</a:t>
            </a:r>
          </a:p>
          <a:p>
            <a:pPr algn="ctr"/>
            <a:r>
              <a:rPr lang="en-US" altLang="zh-TW" sz="2400" dirty="0" smtClean="0"/>
              <a:t>GRIP</a:t>
            </a:r>
            <a:endParaRPr lang="en-US" altLang="zh-TW" sz="2400" dirty="0"/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762000" y="4873625"/>
            <a:ext cx="25908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Power-GRIP</a:t>
            </a:r>
            <a:endParaRPr lang="en-US" altLang="zh-TW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606153" y="4261245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1606153"/>
            <a:ext cx="56861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GRIP: Global Routing via Integer Programming</a:t>
            </a:r>
          </a:p>
          <a:p>
            <a:r>
              <a:rPr lang="en-US" sz="2000" dirty="0" smtClean="0"/>
              <a:t>   </a:t>
            </a:r>
            <a:r>
              <a:rPr lang="en-US" sz="1800" i="1" dirty="0" smtClean="0"/>
              <a:t>[DAC’09] [TCAD’11]</a:t>
            </a:r>
            <a:br>
              <a:rPr lang="en-US" sz="1800" i="1" dirty="0" smtClean="0"/>
            </a:br>
            <a:endParaRPr lang="en-US" sz="6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314581"/>
            <a:ext cx="51884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 Parallel Integer Programming Approach </a:t>
            </a:r>
            <a:br>
              <a:rPr lang="en-US" sz="2000" dirty="0" smtClean="0"/>
            </a:br>
            <a:r>
              <a:rPr lang="en-US" sz="2000" dirty="0" smtClean="0"/>
              <a:t>   to Global Routing </a:t>
            </a:r>
            <a:r>
              <a:rPr lang="en-US" sz="1800" i="1" dirty="0" smtClean="0"/>
              <a:t>[DAC’10]</a:t>
            </a:r>
          </a:p>
          <a:p>
            <a:r>
              <a:rPr lang="en-US" sz="600" i="1" dirty="0" smtClean="0"/>
              <a:t> </a:t>
            </a:r>
            <a:endParaRPr lang="en-US" sz="1800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4990981"/>
            <a:ext cx="41072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Power-Driven Global Routing for </a:t>
            </a:r>
            <a:br>
              <a:rPr lang="en-US" sz="2000" dirty="0" smtClean="0"/>
            </a:br>
            <a:r>
              <a:rPr lang="en-US" sz="2000" dirty="0" smtClean="0"/>
              <a:t>  MSV Domains </a:t>
            </a:r>
            <a:r>
              <a:rPr lang="en-US" sz="1800" i="1" dirty="0" smtClean="0"/>
              <a:t>[DATE’11]</a:t>
            </a:r>
          </a:p>
          <a:p>
            <a:r>
              <a:rPr lang="en-US" sz="600" i="1" dirty="0" smtClean="0"/>
              <a:t> </a:t>
            </a:r>
            <a:endParaRPr lang="en-US" sz="1800" i="1" dirty="0" smtClean="0"/>
          </a:p>
        </p:txBody>
      </p:sp>
      <p:grpSp>
        <p:nvGrpSpPr>
          <p:cNvPr id="3" name="Group 18"/>
          <p:cNvGrpSpPr/>
          <p:nvPr/>
        </p:nvGrpSpPr>
        <p:grpSpPr>
          <a:xfrm>
            <a:off x="762000" y="1524000"/>
            <a:ext cx="2590800" cy="4191000"/>
            <a:chOff x="762000" y="1524000"/>
            <a:chExt cx="2590800" cy="4191000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606152" y="2584847"/>
              <a:ext cx="838202" cy="3929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utoShape 80"/>
            <p:cNvSpPr>
              <a:spLocks noChangeArrowheads="1"/>
            </p:cNvSpPr>
            <p:nvPr/>
          </p:nvSpPr>
          <p:spPr bwMode="auto">
            <a:xfrm>
              <a:off x="762000" y="1524000"/>
              <a:ext cx="2514600" cy="8413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Summary of </a:t>
              </a:r>
              <a:b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GRIP</a:t>
              </a:r>
              <a:endParaRPr lang="en-US" altLang="zh-TW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AutoShape 80"/>
            <p:cNvSpPr>
              <a:spLocks noChangeArrowheads="1"/>
            </p:cNvSpPr>
            <p:nvPr/>
          </p:nvSpPr>
          <p:spPr bwMode="auto">
            <a:xfrm>
              <a:off x="762000" y="4873625"/>
              <a:ext cx="2590800" cy="8413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Power-GRIP</a:t>
              </a:r>
              <a:endParaRPr lang="en-US" altLang="zh-TW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1606153" y="4261245"/>
              <a:ext cx="838202" cy="3929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utoShape 80"/>
          <p:cNvSpPr>
            <a:spLocks noChangeArrowheads="1"/>
          </p:cNvSpPr>
          <p:nvPr/>
        </p:nvSpPr>
        <p:spPr bwMode="auto">
          <a:xfrm>
            <a:off x="762000" y="3194050"/>
            <a:ext cx="25146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PGRIP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5181600" y="3124664"/>
            <a:ext cx="2285852" cy="2286408"/>
            <a:chOff x="990600" y="2743200"/>
            <a:chExt cx="2286000" cy="2286000"/>
          </a:xfrm>
        </p:grpSpPr>
        <p:sp>
          <p:nvSpPr>
            <p:cNvPr id="72" name="Line 81"/>
            <p:cNvSpPr>
              <a:spLocks noChangeShapeType="1"/>
            </p:cNvSpPr>
            <p:nvPr/>
          </p:nvSpPr>
          <p:spPr bwMode="auto">
            <a:xfrm>
              <a:off x="990600" y="2743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7"/>
            <p:cNvSpPr>
              <a:spLocks noChangeShapeType="1"/>
            </p:cNvSpPr>
            <p:nvPr/>
          </p:nvSpPr>
          <p:spPr bwMode="auto">
            <a:xfrm>
              <a:off x="990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990600" y="32004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81"/>
            <p:cNvSpPr>
              <a:spLocks noChangeShapeType="1"/>
            </p:cNvSpPr>
            <p:nvPr/>
          </p:nvSpPr>
          <p:spPr bwMode="auto">
            <a:xfrm>
              <a:off x="990600" y="36576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>
              <a:off x="990600" y="41148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81"/>
            <p:cNvSpPr>
              <a:spLocks noChangeShapeType="1"/>
            </p:cNvSpPr>
            <p:nvPr/>
          </p:nvSpPr>
          <p:spPr bwMode="auto">
            <a:xfrm>
              <a:off x="990600" y="45720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990600" y="5029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4478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3276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28194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23622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19050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PGRIP: 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 all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independently in parallel?</a:t>
            </a:r>
          </a:p>
          <a:p>
            <a:pPr lvl="1"/>
            <a:r>
              <a:rPr lang="en-US" sz="2000" dirty="0" smtClean="0"/>
              <a:t>Routing inter-region nets without overflow is the main challenge</a:t>
            </a:r>
            <a:endParaRPr lang="en-US" sz="2000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800720" y="3124254"/>
            <a:ext cx="2285852" cy="2286408"/>
            <a:chOff x="990600" y="2743200"/>
            <a:chExt cx="2286000" cy="2286000"/>
          </a:xfrm>
        </p:grpSpPr>
        <p:sp>
          <p:nvSpPr>
            <p:cNvPr id="96" name="Line 81"/>
            <p:cNvSpPr>
              <a:spLocks noChangeShapeType="1"/>
            </p:cNvSpPr>
            <p:nvPr/>
          </p:nvSpPr>
          <p:spPr bwMode="auto">
            <a:xfrm>
              <a:off x="990600" y="2743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77"/>
            <p:cNvSpPr>
              <a:spLocks noChangeShapeType="1"/>
            </p:cNvSpPr>
            <p:nvPr/>
          </p:nvSpPr>
          <p:spPr bwMode="auto">
            <a:xfrm>
              <a:off x="990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81"/>
            <p:cNvSpPr>
              <a:spLocks noChangeShapeType="1"/>
            </p:cNvSpPr>
            <p:nvPr/>
          </p:nvSpPr>
          <p:spPr bwMode="auto">
            <a:xfrm>
              <a:off x="990600" y="32004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>
              <a:off x="990600" y="36576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81"/>
            <p:cNvSpPr>
              <a:spLocks noChangeShapeType="1"/>
            </p:cNvSpPr>
            <p:nvPr/>
          </p:nvSpPr>
          <p:spPr bwMode="auto">
            <a:xfrm>
              <a:off x="990600" y="41148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81"/>
            <p:cNvSpPr>
              <a:spLocks noChangeShapeType="1"/>
            </p:cNvSpPr>
            <p:nvPr/>
          </p:nvSpPr>
          <p:spPr bwMode="auto">
            <a:xfrm>
              <a:off x="990600" y="45720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81"/>
            <p:cNvSpPr>
              <a:spLocks noChangeShapeType="1"/>
            </p:cNvSpPr>
            <p:nvPr/>
          </p:nvSpPr>
          <p:spPr bwMode="auto">
            <a:xfrm>
              <a:off x="990600" y="5029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14478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276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77"/>
            <p:cNvSpPr>
              <a:spLocks noChangeShapeType="1"/>
            </p:cNvSpPr>
            <p:nvPr/>
          </p:nvSpPr>
          <p:spPr bwMode="auto">
            <a:xfrm>
              <a:off x="28194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77"/>
            <p:cNvSpPr>
              <a:spLocks noChangeShapeType="1"/>
            </p:cNvSpPr>
            <p:nvPr/>
          </p:nvSpPr>
          <p:spPr bwMode="auto">
            <a:xfrm>
              <a:off x="23622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77"/>
            <p:cNvSpPr>
              <a:spLocks noChangeShapeType="1"/>
            </p:cNvSpPr>
            <p:nvPr/>
          </p:nvSpPr>
          <p:spPr bwMode="auto">
            <a:xfrm>
              <a:off x="19050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16"/>
          <p:cNvSpPr>
            <a:spLocks/>
          </p:cNvSpPr>
          <p:nvPr/>
        </p:nvSpPr>
        <p:spPr bwMode="auto">
          <a:xfrm>
            <a:off x="1800720" y="3124254"/>
            <a:ext cx="914341" cy="2286408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86000 h 2286000"/>
              <a:gd name="T6" fmla="*/ 0 w 914400"/>
              <a:gd name="T7" fmla="*/ 2286000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 flipH="1">
            <a:off x="3172231" y="3124254"/>
            <a:ext cx="914341" cy="2286408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86000 h 2286000"/>
              <a:gd name="T6" fmla="*/ 0 w 914400"/>
              <a:gd name="T7" fmla="*/ 2286000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8" name="Straight Connector 19"/>
          <p:cNvCxnSpPr>
            <a:cxnSpLocks noChangeShapeType="1"/>
          </p:cNvCxnSpPr>
          <p:nvPr/>
        </p:nvCxnSpPr>
        <p:spPr bwMode="auto">
          <a:xfrm rot="16200000" flipH="1">
            <a:off x="2257723" y="3124533"/>
            <a:ext cx="1371845" cy="2285852"/>
          </a:xfrm>
          <a:prstGeom prst="line">
            <a:avLst/>
          </a:prstGeom>
          <a:noFill/>
          <a:ln w="31750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</p:spPr>
      </p:cxnSp>
      <p:cxnSp>
        <p:nvCxnSpPr>
          <p:cNvPr id="9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2029082" y="3353174"/>
            <a:ext cx="1829127" cy="2285852"/>
          </a:xfrm>
          <a:prstGeom prst="line">
            <a:avLst/>
          </a:prstGeom>
          <a:noFill/>
          <a:ln w="31750">
            <a:solidFill>
              <a:srgbClr val="006600"/>
            </a:solidFill>
            <a:prstDash val="sysDot"/>
            <a:round/>
            <a:headEnd type="oval" w="med" len="med"/>
            <a:tailEnd type="oval" w="med" len="med"/>
          </a:ln>
        </p:spPr>
      </p:cxnSp>
      <p:sp>
        <p:nvSpPr>
          <p:cNvPr id="10" name="Text Box 93"/>
          <p:cNvSpPr txBox="1">
            <a:spLocks noChangeArrowheads="1"/>
          </p:cNvSpPr>
          <p:nvPr/>
        </p:nvSpPr>
        <p:spPr bwMode="auto">
          <a:xfrm>
            <a:off x="1800720" y="3657750"/>
            <a:ext cx="359755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FFC0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FFC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3784161" y="3657750"/>
            <a:ext cx="378605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0066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00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Text Box 93"/>
          <p:cNvSpPr txBox="1">
            <a:spLocks noChangeArrowheads="1"/>
          </p:cNvSpPr>
          <p:nvPr/>
        </p:nvSpPr>
        <p:spPr bwMode="auto">
          <a:xfrm>
            <a:off x="1676400" y="2819400"/>
            <a:ext cx="119608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Subproblem 1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3" name="Text Box 93"/>
          <p:cNvSpPr txBox="1">
            <a:spLocks noChangeArrowheads="1"/>
          </p:cNvSpPr>
          <p:nvPr/>
        </p:nvSpPr>
        <p:spPr bwMode="auto">
          <a:xfrm>
            <a:off x="3047911" y="2819400"/>
            <a:ext cx="119608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Subproblem 2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4" name="Explosion 1 47"/>
          <p:cNvSpPr>
            <a:spLocks noChangeArrowheads="1"/>
          </p:cNvSpPr>
          <p:nvPr/>
        </p:nvSpPr>
        <p:spPr bwMode="auto">
          <a:xfrm>
            <a:off x="2562670" y="3657750"/>
            <a:ext cx="838146" cy="1143204"/>
          </a:xfrm>
          <a:prstGeom prst="irregularSeal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5" name="Group 117"/>
          <p:cNvGrpSpPr/>
          <p:nvPr/>
        </p:nvGrpSpPr>
        <p:grpSpPr>
          <a:xfrm>
            <a:off x="6096000" y="3581864"/>
            <a:ext cx="460346" cy="1829127"/>
            <a:chOff x="10590306" y="2590882"/>
            <a:chExt cx="460346" cy="1829127"/>
          </a:xfrm>
        </p:grpSpPr>
        <p:sp>
          <p:nvSpPr>
            <p:cNvPr id="27" name="Freeform 89"/>
            <p:cNvSpPr>
              <a:spLocks/>
            </p:cNvSpPr>
            <p:nvPr/>
          </p:nvSpPr>
          <p:spPr bwMode="auto">
            <a:xfrm>
              <a:off x="10590306" y="2590882"/>
              <a:ext cx="453997" cy="1376609"/>
            </a:xfrm>
            <a:custGeom>
              <a:avLst/>
              <a:gdLst>
                <a:gd name="T0" fmla="*/ 1588 w 454026"/>
                <a:gd name="T1" fmla="*/ 0 h 1376363"/>
                <a:gd name="T2" fmla="*/ 1588 w 454026"/>
                <a:gd name="T3" fmla="*/ 1371600 h 1376363"/>
                <a:gd name="T4" fmla="*/ 454026 w 454026"/>
                <a:gd name="T5" fmla="*/ 1376363 h 1376363"/>
                <a:gd name="T6" fmla="*/ 0 60000 65536"/>
                <a:gd name="T7" fmla="*/ 0 60000 65536"/>
                <a:gd name="T8" fmla="*/ 0 60000 65536"/>
                <a:gd name="T9" fmla="*/ 0 w 454026"/>
                <a:gd name="T10" fmla="*/ 0 h 1376363"/>
                <a:gd name="T11" fmla="*/ 454026 w 454026"/>
                <a:gd name="T12" fmla="*/ 1376363 h 1376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026" h="1376363">
                  <a:moveTo>
                    <a:pt x="1588" y="0"/>
                  </a:moveTo>
                  <a:cubicBezTo>
                    <a:pt x="3176" y="457200"/>
                    <a:pt x="0" y="914400"/>
                    <a:pt x="1588" y="1371600"/>
                  </a:cubicBezTo>
                  <a:lnTo>
                    <a:pt x="454026" y="1376363"/>
                  </a:lnTo>
                </a:path>
              </a:pathLst>
            </a:custGeom>
            <a:noFill/>
            <a:ln w="57150">
              <a:solidFill>
                <a:srgbClr val="FFC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Freeform 90"/>
            <p:cNvSpPr>
              <a:spLocks/>
            </p:cNvSpPr>
            <p:nvPr/>
          </p:nvSpPr>
          <p:spPr bwMode="auto">
            <a:xfrm flipH="1">
              <a:off x="10591894" y="2590882"/>
              <a:ext cx="458758" cy="1829127"/>
            </a:xfrm>
            <a:custGeom>
              <a:avLst/>
              <a:gdLst>
                <a:gd name="T0" fmla="*/ 6350 w 458788"/>
                <a:gd name="T1" fmla="*/ 0 h 1376363"/>
                <a:gd name="T2" fmla="*/ 1588 w 458788"/>
                <a:gd name="T3" fmla="*/ 31368764 h 1376363"/>
                <a:gd name="T4" fmla="*/ 458788 w 458788"/>
                <a:gd name="T5" fmla="*/ 31368764 h 1376363"/>
                <a:gd name="T6" fmla="*/ 0 60000 65536"/>
                <a:gd name="T7" fmla="*/ 0 60000 65536"/>
                <a:gd name="T8" fmla="*/ 0 60000 65536"/>
                <a:gd name="T9" fmla="*/ 0 w 458788"/>
                <a:gd name="T10" fmla="*/ 0 h 1376363"/>
                <a:gd name="T11" fmla="*/ 458788 w 458788"/>
                <a:gd name="T12" fmla="*/ 1376363 h 1376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8788" h="1376363">
                  <a:moveTo>
                    <a:pt x="6350" y="0"/>
                  </a:moveTo>
                  <a:cubicBezTo>
                    <a:pt x="7938" y="457200"/>
                    <a:pt x="0" y="919163"/>
                    <a:pt x="1588" y="1376363"/>
                  </a:cubicBezTo>
                  <a:lnTo>
                    <a:pt x="458788" y="1376363"/>
                  </a:lnTo>
                </a:path>
              </a:pathLst>
            </a:custGeom>
            <a:noFill/>
            <a:ln w="57150">
              <a:solidFill>
                <a:srgbClr val="0066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0" name="Freeform 105"/>
          <p:cNvSpPr>
            <a:spLocks/>
          </p:cNvSpPr>
          <p:nvPr/>
        </p:nvSpPr>
        <p:spPr bwMode="auto">
          <a:xfrm>
            <a:off x="5181600" y="3124664"/>
            <a:ext cx="914341" cy="2286408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86000 h 2286000"/>
              <a:gd name="T6" fmla="*/ 0 w 914400"/>
              <a:gd name="T7" fmla="*/ 2286000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106"/>
          <p:cNvSpPr>
            <a:spLocks/>
          </p:cNvSpPr>
          <p:nvPr/>
        </p:nvSpPr>
        <p:spPr bwMode="auto">
          <a:xfrm flipH="1">
            <a:off x="6553111" y="3124664"/>
            <a:ext cx="914341" cy="2286408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86000 h 2286000"/>
              <a:gd name="T6" fmla="*/ 0 w 914400"/>
              <a:gd name="T7" fmla="*/ 2286000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5181600" y="3581946"/>
            <a:ext cx="428679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FFC0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FFC000"/>
                </a:solidFill>
                <a:latin typeface="Times New Roman" pitchFamily="18" charset="0"/>
              </a:rPr>
              <a:t>a1</a:t>
            </a:r>
          </a:p>
        </p:txBody>
      </p:sp>
      <p:sp>
        <p:nvSpPr>
          <p:cNvPr id="33" name="Text Box 93"/>
          <p:cNvSpPr txBox="1">
            <a:spLocks noChangeArrowheads="1"/>
          </p:cNvSpPr>
          <p:nvPr/>
        </p:nvSpPr>
        <p:spPr bwMode="auto">
          <a:xfrm>
            <a:off x="7086477" y="3581946"/>
            <a:ext cx="447529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0066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0066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34" name="Explosion 1 109"/>
          <p:cNvSpPr>
            <a:spLocks noChangeArrowheads="1"/>
          </p:cNvSpPr>
          <p:nvPr/>
        </p:nvSpPr>
        <p:spPr bwMode="auto">
          <a:xfrm>
            <a:off x="5943551" y="3658160"/>
            <a:ext cx="838146" cy="1143204"/>
          </a:xfrm>
          <a:prstGeom prst="irregularSeal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93"/>
          <p:cNvSpPr txBox="1">
            <a:spLocks noChangeArrowheads="1"/>
          </p:cNvSpPr>
          <p:nvPr/>
        </p:nvSpPr>
        <p:spPr bwMode="auto">
          <a:xfrm>
            <a:off x="7114968" y="4615177"/>
            <a:ext cx="428679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FFC0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FFC000"/>
                </a:solidFill>
                <a:latin typeface="Times New Roman" pitchFamily="18" charset="0"/>
              </a:rPr>
              <a:t>a2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5181600" y="4615177"/>
            <a:ext cx="447529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0066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006600"/>
                </a:solidFill>
                <a:latin typeface="Times New Roman" pitchFamily="18" charset="0"/>
              </a:rPr>
              <a:t>b1</a:t>
            </a:r>
          </a:p>
        </p:txBody>
      </p:sp>
      <p:grpSp>
        <p:nvGrpSpPr>
          <p:cNvPr id="16" name="Group 123"/>
          <p:cNvGrpSpPr/>
          <p:nvPr/>
        </p:nvGrpSpPr>
        <p:grpSpPr>
          <a:xfrm>
            <a:off x="6096000" y="4953464"/>
            <a:ext cx="457170" cy="457283"/>
            <a:chOff x="7620025" y="2362213"/>
            <a:chExt cx="457170" cy="457283"/>
          </a:xfrm>
        </p:grpSpPr>
        <p:cxnSp>
          <p:nvCxnSpPr>
            <p:cNvPr id="47" name="Straight Connector 132"/>
            <p:cNvCxnSpPr>
              <a:cxnSpLocks noChangeShapeType="1"/>
            </p:cNvCxnSpPr>
            <p:nvPr/>
          </p:nvCxnSpPr>
          <p:spPr bwMode="auto">
            <a:xfrm>
              <a:off x="7620025" y="2362213"/>
              <a:ext cx="457170" cy="1"/>
            </a:xfrm>
            <a:prstGeom prst="line">
              <a:avLst/>
            </a:prstGeom>
            <a:noFill/>
            <a:ln w="53975">
              <a:solidFill>
                <a:srgbClr val="FFC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0" name="Straight Connector 134"/>
            <p:cNvCxnSpPr>
              <a:cxnSpLocks noChangeShapeType="1"/>
            </p:cNvCxnSpPr>
            <p:nvPr/>
          </p:nvCxnSpPr>
          <p:spPr bwMode="auto">
            <a:xfrm>
              <a:off x="7620025" y="2819495"/>
              <a:ext cx="457170" cy="1"/>
            </a:xfrm>
            <a:prstGeom prst="line">
              <a:avLst/>
            </a:prstGeom>
            <a:noFill/>
            <a:ln w="53975">
              <a:solidFill>
                <a:srgbClr val="006600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17" name="Group 122"/>
          <p:cNvGrpSpPr/>
          <p:nvPr/>
        </p:nvGrpSpPr>
        <p:grpSpPr>
          <a:xfrm>
            <a:off x="5181659" y="3581618"/>
            <a:ext cx="2285852" cy="1905341"/>
            <a:chOff x="6705684" y="990367"/>
            <a:chExt cx="2285852" cy="1905341"/>
          </a:xfrm>
        </p:grpSpPr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705684" y="990367"/>
              <a:ext cx="457170" cy="45727"/>
            </a:xfrm>
            <a:custGeom>
              <a:avLst/>
              <a:gdLst>
                <a:gd name="T0" fmla="*/ 0 w 914400"/>
                <a:gd name="T1" fmla="*/ 45719 h 45719"/>
                <a:gd name="T2" fmla="*/ 446 w 914400"/>
                <a:gd name="T3" fmla="*/ 45719 h 45719"/>
                <a:gd name="T4" fmla="*/ 0 60000 65536"/>
                <a:gd name="T5" fmla="*/ 0 60000 65536"/>
                <a:gd name="T6" fmla="*/ 0 w 914400"/>
                <a:gd name="T7" fmla="*/ 0 h 45719"/>
                <a:gd name="T8" fmla="*/ 914400 w 914400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45719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41275">
              <a:solidFill>
                <a:srgbClr val="FFC000"/>
              </a:solidFill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" name="Freeform 128"/>
            <p:cNvSpPr>
              <a:spLocks/>
            </p:cNvSpPr>
            <p:nvPr/>
          </p:nvSpPr>
          <p:spPr bwMode="auto">
            <a:xfrm>
              <a:off x="7161267" y="990368"/>
              <a:ext cx="458758" cy="1371845"/>
            </a:xfrm>
            <a:custGeom>
              <a:avLst/>
              <a:gdLst>
                <a:gd name="T0" fmla="*/ 1588 w 458788"/>
                <a:gd name="T1" fmla="*/ 0 h 1371600"/>
                <a:gd name="T2" fmla="*/ 1588 w 458788"/>
                <a:gd name="T3" fmla="*/ 1371600 h 1371600"/>
                <a:gd name="T4" fmla="*/ 458788 w 458788"/>
                <a:gd name="T5" fmla="*/ 1371600 h 1371600"/>
                <a:gd name="T6" fmla="*/ 0 60000 65536"/>
                <a:gd name="T7" fmla="*/ 0 60000 65536"/>
                <a:gd name="T8" fmla="*/ 0 60000 65536"/>
                <a:gd name="T9" fmla="*/ 0 w 458788"/>
                <a:gd name="T10" fmla="*/ 0 h 1371600"/>
                <a:gd name="T11" fmla="*/ 458788 w 458788"/>
                <a:gd name="T12" fmla="*/ 1371600 h 137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8788" h="1371600">
                  <a:moveTo>
                    <a:pt x="1588" y="0"/>
                  </a:moveTo>
                  <a:cubicBezTo>
                    <a:pt x="3176" y="457200"/>
                    <a:pt x="0" y="914400"/>
                    <a:pt x="1588" y="1371600"/>
                  </a:cubicBezTo>
                  <a:lnTo>
                    <a:pt x="458788" y="1371600"/>
                  </a:lnTo>
                </a:path>
              </a:pathLst>
            </a:custGeom>
            <a:noFill/>
            <a:ln w="41275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 flipH="1">
              <a:off x="7543830" y="2286000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7543830" y="2286000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" name="Freeform 123"/>
            <p:cNvSpPr>
              <a:spLocks/>
            </p:cNvSpPr>
            <p:nvPr/>
          </p:nvSpPr>
          <p:spPr bwMode="auto">
            <a:xfrm flipH="1">
              <a:off x="8077195" y="2362213"/>
              <a:ext cx="914341" cy="0"/>
            </a:xfrm>
            <a:custGeom>
              <a:avLst/>
              <a:gdLst>
                <a:gd name="T0" fmla="*/ 0 w 914400"/>
                <a:gd name="T1" fmla="*/ 914400 w 914400"/>
                <a:gd name="T2" fmla="*/ 0 60000 65536"/>
                <a:gd name="T3" fmla="*/ 0 60000 65536"/>
                <a:gd name="T4" fmla="*/ 0 w 914400"/>
                <a:gd name="T5" fmla="*/ 914400 w 9144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41275">
              <a:solidFill>
                <a:srgbClr val="FFC000"/>
              </a:solidFill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 flipH="1">
              <a:off x="8001000" y="2286000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>
              <a:off x="8001000" y="2286000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" name="Freeform 125"/>
            <p:cNvSpPr>
              <a:spLocks/>
            </p:cNvSpPr>
            <p:nvPr/>
          </p:nvSpPr>
          <p:spPr bwMode="auto">
            <a:xfrm flipH="1">
              <a:off x="8534366" y="990367"/>
              <a:ext cx="457170" cy="45727"/>
            </a:xfrm>
            <a:custGeom>
              <a:avLst/>
              <a:gdLst>
                <a:gd name="T0" fmla="*/ 0 w 914400"/>
                <a:gd name="T1" fmla="*/ 45719 h 45719"/>
                <a:gd name="T2" fmla="*/ 446 w 914400"/>
                <a:gd name="T3" fmla="*/ 45719 h 45719"/>
                <a:gd name="T4" fmla="*/ 0 60000 65536"/>
                <a:gd name="T5" fmla="*/ 0 60000 65536"/>
                <a:gd name="T6" fmla="*/ 0 w 914400"/>
                <a:gd name="T7" fmla="*/ 0 h 45719"/>
                <a:gd name="T8" fmla="*/ 914400 w 914400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45719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41275">
              <a:solidFill>
                <a:srgbClr val="006600"/>
              </a:solidFill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" name="Freeform 129"/>
            <p:cNvSpPr>
              <a:spLocks/>
            </p:cNvSpPr>
            <p:nvPr/>
          </p:nvSpPr>
          <p:spPr bwMode="auto">
            <a:xfrm flipH="1">
              <a:off x="8077195" y="990368"/>
              <a:ext cx="458758" cy="1829127"/>
            </a:xfrm>
            <a:custGeom>
              <a:avLst/>
              <a:gdLst>
                <a:gd name="T0" fmla="*/ 6350 w 458788"/>
                <a:gd name="T1" fmla="*/ 0 h 1376363"/>
                <a:gd name="T2" fmla="*/ 1588 w 458788"/>
                <a:gd name="T3" fmla="*/ 31368764 h 1376363"/>
                <a:gd name="T4" fmla="*/ 458788 w 458788"/>
                <a:gd name="T5" fmla="*/ 31368764 h 1376363"/>
                <a:gd name="T6" fmla="*/ 0 60000 65536"/>
                <a:gd name="T7" fmla="*/ 0 60000 65536"/>
                <a:gd name="T8" fmla="*/ 0 60000 65536"/>
                <a:gd name="T9" fmla="*/ 0 w 458788"/>
                <a:gd name="T10" fmla="*/ 0 h 1376363"/>
                <a:gd name="T11" fmla="*/ 458788 w 458788"/>
                <a:gd name="T12" fmla="*/ 1376363 h 1376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8788" h="1376363">
                  <a:moveTo>
                    <a:pt x="6350" y="0"/>
                  </a:moveTo>
                  <a:cubicBezTo>
                    <a:pt x="7938" y="457200"/>
                    <a:pt x="0" y="919163"/>
                    <a:pt x="1588" y="1376363"/>
                  </a:cubicBezTo>
                  <a:lnTo>
                    <a:pt x="458788" y="1376363"/>
                  </a:lnTo>
                </a:path>
              </a:pathLst>
            </a:custGeom>
            <a:noFill/>
            <a:ln w="41275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flipH="1">
              <a:off x="8001000" y="2743281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8001000" y="2743281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Freeform 124"/>
            <p:cNvSpPr>
              <a:spLocks/>
            </p:cNvSpPr>
            <p:nvPr/>
          </p:nvSpPr>
          <p:spPr bwMode="auto">
            <a:xfrm>
              <a:off x="6705684" y="2819495"/>
              <a:ext cx="914341" cy="0"/>
            </a:xfrm>
            <a:custGeom>
              <a:avLst/>
              <a:gdLst>
                <a:gd name="T0" fmla="*/ 0 w 914400"/>
                <a:gd name="T1" fmla="*/ 914400 w 914400"/>
                <a:gd name="T2" fmla="*/ 0 60000 65536"/>
                <a:gd name="T3" fmla="*/ 0 60000 65536"/>
                <a:gd name="T4" fmla="*/ 0 w 914400"/>
                <a:gd name="T5" fmla="*/ 914400 w 9144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41275">
              <a:solidFill>
                <a:srgbClr val="006600"/>
              </a:solidFill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7543830" y="2743281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7543830" y="2743281"/>
              <a:ext cx="152390" cy="15242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" name="Group 116"/>
          <p:cNvGrpSpPr/>
          <p:nvPr/>
        </p:nvGrpSpPr>
        <p:grpSpPr>
          <a:xfrm>
            <a:off x="5181600" y="3505664"/>
            <a:ext cx="2285941" cy="1981227"/>
            <a:chOff x="5181600" y="3810000"/>
            <a:chExt cx="2285941" cy="1981227"/>
          </a:xfrm>
        </p:grpSpPr>
        <p:grpSp>
          <p:nvGrpSpPr>
            <p:cNvPr id="19" name="Group 115"/>
            <p:cNvGrpSpPr/>
            <p:nvPr/>
          </p:nvGrpSpPr>
          <p:grpSpPr>
            <a:xfrm>
              <a:off x="5181600" y="3810000"/>
              <a:ext cx="2285941" cy="1981227"/>
              <a:chOff x="5181600" y="3810000"/>
              <a:chExt cx="2285941" cy="1981227"/>
            </a:xfrm>
          </p:grpSpPr>
          <p:sp>
            <p:nvSpPr>
              <p:cNvPr id="22" name="Freeform 84"/>
              <p:cNvSpPr>
                <a:spLocks/>
              </p:cNvSpPr>
              <p:nvPr/>
            </p:nvSpPr>
            <p:spPr bwMode="auto">
              <a:xfrm flipH="1">
                <a:off x="6553200" y="5257800"/>
                <a:ext cx="914341" cy="0"/>
              </a:xfrm>
              <a:custGeom>
                <a:avLst/>
                <a:gdLst>
                  <a:gd name="T0" fmla="*/ 0 w 914400"/>
                  <a:gd name="T1" fmla="*/ 914400 w 914400"/>
                  <a:gd name="T2" fmla="*/ 0 60000 65536"/>
                  <a:gd name="T3" fmla="*/ 0 60000 65536"/>
                  <a:gd name="T4" fmla="*/ 0 w 914400"/>
                  <a:gd name="T5" fmla="*/ 914400 w 914400"/>
                </a:gdLst>
                <a:ahLst/>
                <a:cxnLst>
                  <a:cxn ang="T2">
                    <a:pos x="T0" y="0"/>
                  </a:cxn>
                  <a:cxn ang="T3">
                    <a:pos x="T1" y="0"/>
                  </a:cxn>
                </a:cxnLst>
                <a:rect l="T4" t="0" r="T5" b="0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noFill/>
              <a:ln w="41275">
                <a:solidFill>
                  <a:srgbClr val="FFC000"/>
                </a:solidFill>
                <a:round/>
                <a:headEnd type="oval" w="med" len="med"/>
                <a:tailEnd type="non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20" name="Group 113"/>
              <p:cNvGrpSpPr/>
              <p:nvPr/>
            </p:nvGrpSpPr>
            <p:grpSpPr>
              <a:xfrm>
                <a:off x="6477000" y="3810000"/>
                <a:ext cx="990536" cy="152427"/>
                <a:chOff x="10972870" y="2514669"/>
                <a:chExt cx="990536" cy="152427"/>
              </a:xfrm>
            </p:grpSpPr>
            <p:sp>
              <p:nvSpPr>
                <p:cNvPr id="24" name="Freeform 86"/>
                <p:cNvSpPr>
                  <a:spLocks/>
                </p:cNvSpPr>
                <p:nvPr/>
              </p:nvSpPr>
              <p:spPr bwMode="auto">
                <a:xfrm flipH="1">
                  <a:off x="11049065" y="2590882"/>
                  <a:ext cx="914341" cy="0"/>
                </a:xfrm>
                <a:custGeom>
                  <a:avLst/>
                  <a:gdLst>
                    <a:gd name="T0" fmla="*/ 0 w 914400"/>
                    <a:gd name="T1" fmla="*/ 914400 w 914400"/>
                    <a:gd name="T2" fmla="*/ 0 60000 65536"/>
                    <a:gd name="T3" fmla="*/ 0 60000 65536"/>
                    <a:gd name="T4" fmla="*/ 0 w 914400"/>
                    <a:gd name="T5" fmla="*/ 914400 w 914400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914400">
                      <a:moveTo>
                        <a:pt x="0" y="0"/>
                      </a:moveTo>
                      <a:lnTo>
                        <a:pt x="914400" y="0"/>
                      </a:lnTo>
                    </a:path>
                  </a:pathLst>
                </a:custGeom>
                <a:noFill/>
                <a:ln w="41275">
                  <a:solidFill>
                    <a:srgbClr val="006600"/>
                  </a:solidFill>
                  <a:round/>
                  <a:headEnd type="oval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10972870" y="2514669"/>
                  <a:ext cx="152390" cy="152427"/>
                  <a:chOff x="4038600" y="1600200"/>
                  <a:chExt cx="152400" cy="152400"/>
                </a:xfrm>
              </p:grpSpPr>
              <p:sp>
                <p:nvSpPr>
                  <p:cNvPr id="70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8600" y="1600200"/>
                    <a:ext cx="152400" cy="1524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038600" y="1600200"/>
                    <a:ext cx="152400" cy="1524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" name="Group 114"/>
              <p:cNvGrpSpPr/>
              <p:nvPr/>
            </p:nvGrpSpPr>
            <p:grpSpPr>
              <a:xfrm>
                <a:off x="5181600" y="5638800"/>
                <a:ext cx="990535" cy="152427"/>
                <a:chOff x="9677554" y="4343795"/>
                <a:chExt cx="990535" cy="152427"/>
              </a:xfrm>
            </p:grpSpPr>
            <p:sp>
              <p:nvSpPr>
                <p:cNvPr id="23" name="Freeform 85"/>
                <p:cNvSpPr>
                  <a:spLocks/>
                </p:cNvSpPr>
                <p:nvPr/>
              </p:nvSpPr>
              <p:spPr bwMode="auto">
                <a:xfrm>
                  <a:off x="9677554" y="4420009"/>
                  <a:ext cx="914341" cy="0"/>
                </a:xfrm>
                <a:custGeom>
                  <a:avLst/>
                  <a:gdLst>
                    <a:gd name="T0" fmla="*/ 0 w 914400"/>
                    <a:gd name="T1" fmla="*/ 914400 w 914400"/>
                    <a:gd name="T2" fmla="*/ 0 60000 65536"/>
                    <a:gd name="T3" fmla="*/ 0 60000 65536"/>
                    <a:gd name="T4" fmla="*/ 0 w 914400"/>
                    <a:gd name="T5" fmla="*/ 914400 w 914400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914400">
                      <a:moveTo>
                        <a:pt x="0" y="0"/>
                      </a:moveTo>
                      <a:lnTo>
                        <a:pt x="914400" y="0"/>
                      </a:lnTo>
                    </a:path>
                  </a:pathLst>
                </a:custGeom>
                <a:noFill/>
                <a:ln w="41275">
                  <a:solidFill>
                    <a:srgbClr val="006600"/>
                  </a:solidFill>
                  <a:round/>
                  <a:headEnd type="oval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grpSp>
              <p:nvGrpSpPr>
                <p:cNvPr id="29" name="Group 78"/>
                <p:cNvGrpSpPr>
                  <a:grpSpLocks/>
                </p:cNvGrpSpPr>
                <p:nvPr/>
              </p:nvGrpSpPr>
              <p:grpSpPr bwMode="auto">
                <a:xfrm>
                  <a:off x="10515699" y="4343795"/>
                  <a:ext cx="152390" cy="152427"/>
                  <a:chOff x="4038600" y="1600200"/>
                  <a:chExt cx="152400" cy="152400"/>
                </a:xfrm>
              </p:grpSpPr>
              <p:sp>
                <p:nvSpPr>
                  <p:cNvPr id="66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8600" y="1600200"/>
                    <a:ext cx="152400" cy="1524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038600" y="1600200"/>
                    <a:ext cx="152400" cy="1524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" name="Group 112"/>
              <p:cNvGrpSpPr/>
              <p:nvPr/>
            </p:nvGrpSpPr>
            <p:grpSpPr>
              <a:xfrm>
                <a:off x="5181600" y="3810000"/>
                <a:ext cx="990535" cy="152427"/>
                <a:chOff x="9677554" y="2514669"/>
                <a:chExt cx="990535" cy="152427"/>
              </a:xfrm>
            </p:grpSpPr>
            <p:sp>
              <p:nvSpPr>
                <p:cNvPr id="21" name="Freeform 71"/>
                <p:cNvSpPr>
                  <a:spLocks/>
                </p:cNvSpPr>
                <p:nvPr/>
              </p:nvSpPr>
              <p:spPr bwMode="auto">
                <a:xfrm>
                  <a:off x="9677554" y="2590882"/>
                  <a:ext cx="914341" cy="0"/>
                </a:xfrm>
                <a:custGeom>
                  <a:avLst/>
                  <a:gdLst>
                    <a:gd name="T0" fmla="*/ 0 w 914400"/>
                    <a:gd name="T1" fmla="*/ 914400 w 914400"/>
                    <a:gd name="T2" fmla="*/ 0 60000 65536"/>
                    <a:gd name="T3" fmla="*/ 0 60000 65536"/>
                    <a:gd name="T4" fmla="*/ 0 w 914400"/>
                    <a:gd name="T5" fmla="*/ 914400 w 914400"/>
                  </a:gdLst>
                  <a:ahLst/>
                  <a:cxnLst>
                    <a:cxn ang="T2">
                      <a:pos x="T0" y="0"/>
                    </a:cxn>
                    <a:cxn ang="T3">
                      <a:pos x="T1" y="0"/>
                    </a:cxn>
                  </a:cxnLst>
                  <a:rect l="T4" t="0" r="T5" b="0"/>
                  <a:pathLst>
                    <a:path w="914400">
                      <a:moveTo>
                        <a:pt x="0" y="0"/>
                      </a:moveTo>
                      <a:lnTo>
                        <a:pt x="914400" y="0"/>
                      </a:lnTo>
                    </a:path>
                  </a:pathLst>
                </a:custGeom>
                <a:noFill/>
                <a:ln w="41275">
                  <a:solidFill>
                    <a:srgbClr val="FFC000"/>
                  </a:solidFill>
                  <a:round/>
                  <a:headEnd type="oval" w="med" len="med"/>
                  <a:tailEnd type="none" w="med" len="med"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grpSp>
              <p:nvGrpSpPr>
                <p:cNvPr id="44" name="Group 74"/>
                <p:cNvGrpSpPr>
                  <a:grpSpLocks/>
                </p:cNvGrpSpPr>
                <p:nvPr/>
              </p:nvGrpSpPr>
              <p:grpSpPr bwMode="auto">
                <a:xfrm>
                  <a:off x="10515699" y="2514669"/>
                  <a:ext cx="152390" cy="152427"/>
                  <a:chOff x="4038600" y="1600200"/>
                  <a:chExt cx="152400" cy="152400"/>
                </a:xfrm>
              </p:grpSpPr>
              <p:sp>
                <p:nvSpPr>
                  <p:cNvPr id="64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8600" y="1600200"/>
                    <a:ext cx="152400" cy="1524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038600" y="1600200"/>
                    <a:ext cx="152400" cy="1524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" name="Group 75"/>
            <p:cNvGrpSpPr>
              <a:grpSpLocks/>
            </p:cNvGrpSpPr>
            <p:nvPr/>
          </p:nvGrpSpPr>
          <p:grpSpPr bwMode="auto">
            <a:xfrm>
              <a:off x="6477000" y="5181600"/>
              <a:ext cx="152390" cy="152427"/>
              <a:chOff x="4038600" y="1600200"/>
              <a:chExt cx="152400" cy="152400"/>
            </a:xfrm>
          </p:grpSpPr>
          <p:sp>
            <p:nvSpPr>
              <p:cNvPr id="68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9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19" name="Freeform 71"/>
          <p:cNvSpPr>
            <a:spLocks/>
          </p:cNvSpPr>
          <p:nvPr/>
        </p:nvSpPr>
        <p:spPr bwMode="auto">
          <a:xfrm>
            <a:off x="7467600" y="4953464"/>
            <a:ext cx="27432" cy="0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41275">
            <a:solidFill>
              <a:srgbClr val="FFC000"/>
            </a:solidFill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0" name="Freeform 71"/>
          <p:cNvSpPr>
            <a:spLocks/>
          </p:cNvSpPr>
          <p:nvPr/>
        </p:nvSpPr>
        <p:spPr bwMode="auto">
          <a:xfrm>
            <a:off x="5181600" y="3581864"/>
            <a:ext cx="27432" cy="0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41275">
            <a:solidFill>
              <a:srgbClr val="FFC000"/>
            </a:solidFill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1" name="Freeform 86"/>
          <p:cNvSpPr>
            <a:spLocks/>
          </p:cNvSpPr>
          <p:nvPr/>
        </p:nvSpPr>
        <p:spPr bwMode="auto">
          <a:xfrm flipH="1">
            <a:off x="5154168" y="5410664"/>
            <a:ext cx="27432" cy="0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41275">
            <a:solidFill>
              <a:srgbClr val="006600"/>
            </a:solidFill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2" name="Freeform 86"/>
          <p:cNvSpPr>
            <a:spLocks/>
          </p:cNvSpPr>
          <p:nvPr/>
        </p:nvSpPr>
        <p:spPr bwMode="auto">
          <a:xfrm flipH="1">
            <a:off x="7440168" y="3581864"/>
            <a:ext cx="27432" cy="0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41275">
            <a:solidFill>
              <a:srgbClr val="006600"/>
            </a:solidFill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Overview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533400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</a:rPr>
              <a:t>Goal:</a:t>
            </a:r>
            <a:r>
              <a:rPr lang="en-US" sz="2400" dirty="0" smtClean="0">
                <a:latin typeface="Arial" pitchFamily="34" charset="0"/>
              </a:rPr>
              <a:t> Remove synchronization barrier between </a:t>
            </a:r>
            <a:r>
              <a:rPr lang="en-US" sz="2400" dirty="0" err="1" smtClean="0">
                <a:latin typeface="Arial" pitchFamily="34" charset="0"/>
              </a:rPr>
              <a:t>subproblems</a:t>
            </a:r>
            <a:r>
              <a:rPr lang="en-US" sz="2400" dirty="0" smtClean="0">
                <a:latin typeface="Arial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Allowing a much higher degree of parallelism without much degradation in wirelength or overflow</a:t>
            </a:r>
          </a:p>
        </p:txBody>
      </p:sp>
      <p:grpSp>
        <p:nvGrpSpPr>
          <p:cNvPr id="13316" name="Group 85"/>
          <p:cNvGrpSpPr>
            <a:grpSpLocks/>
          </p:cNvGrpSpPr>
          <p:nvPr/>
        </p:nvGrpSpPr>
        <p:grpSpPr bwMode="auto">
          <a:xfrm>
            <a:off x="5715000" y="2971800"/>
            <a:ext cx="3200400" cy="3200400"/>
            <a:chOff x="528" y="2064"/>
            <a:chExt cx="2016" cy="2016"/>
          </a:xfrm>
        </p:grpSpPr>
        <p:sp>
          <p:nvSpPr>
            <p:cNvPr id="13356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58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59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0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1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2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3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4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5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6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7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1" name="Rectangle 17" descr="寬右斜對角線"/>
          <p:cNvSpPr>
            <a:spLocks noChangeArrowheads="1"/>
          </p:cNvSpPr>
          <p:nvPr/>
        </p:nvSpPr>
        <p:spPr bwMode="auto">
          <a:xfrm>
            <a:off x="7467600" y="2971800"/>
            <a:ext cx="6858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7" descr="寬右斜對角線"/>
          <p:cNvSpPr>
            <a:spLocks noChangeArrowheads="1"/>
          </p:cNvSpPr>
          <p:nvPr/>
        </p:nvSpPr>
        <p:spPr bwMode="auto">
          <a:xfrm>
            <a:off x="8153400" y="2971800"/>
            <a:ext cx="762000" cy="1905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7" descr="寬右斜對角線"/>
          <p:cNvSpPr>
            <a:spLocks noChangeArrowheads="1"/>
          </p:cNvSpPr>
          <p:nvPr/>
        </p:nvSpPr>
        <p:spPr bwMode="auto">
          <a:xfrm>
            <a:off x="7467600" y="3733800"/>
            <a:ext cx="685800" cy="1143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17" descr="寬右斜對角線"/>
          <p:cNvSpPr>
            <a:spLocks noChangeArrowheads="1"/>
          </p:cNvSpPr>
          <p:nvPr/>
        </p:nvSpPr>
        <p:spPr bwMode="auto">
          <a:xfrm>
            <a:off x="8305800" y="4876800"/>
            <a:ext cx="609600" cy="12954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7" descr="寬右斜對角線"/>
          <p:cNvSpPr>
            <a:spLocks noChangeArrowheads="1"/>
          </p:cNvSpPr>
          <p:nvPr/>
        </p:nvSpPr>
        <p:spPr bwMode="auto">
          <a:xfrm>
            <a:off x="7467600" y="5638800"/>
            <a:ext cx="838200" cy="5334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17" descr="寬右斜對角線"/>
          <p:cNvSpPr>
            <a:spLocks noChangeArrowheads="1"/>
          </p:cNvSpPr>
          <p:nvPr/>
        </p:nvSpPr>
        <p:spPr bwMode="auto">
          <a:xfrm>
            <a:off x="7467600" y="4876800"/>
            <a:ext cx="8382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17" descr="寬右斜對角線"/>
          <p:cNvSpPr>
            <a:spLocks noChangeArrowheads="1"/>
          </p:cNvSpPr>
          <p:nvPr/>
        </p:nvSpPr>
        <p:spPr bwMode="auto">
          <a:xfrm>
            <a:off x="6705600" y="5486400"/>
            <a:ext cx="762000" cy="6858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17" descr="寬右斜對角線"/>
          <p:cNvSpPr>
            <a:spLocks noChangeArrowheads="1"/>
          </p:cNvSpPr>
          <p:nvPr/>
        </p:nvSpPr>
        <p:spPr bwMode="auto">
          <a:xfrm>
            <a:off x="5715000" y="4572000"/>
            <a:ext cx="9906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7" descr="寬右斜對角線"/>
          <p:cNvSpPr>
            <a:spLocks noChangeArrowheads="1"/>
          </p:cNvSpPr>
          <p:nvPr/>
        </p:nvSpPr>
        <p:spPr bwMode="auto">
          <a:xfrm>
            <a:off x="5715000" y="2971800"/>
            <a:ext cx="8382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17" descr="寬右斜對角線"/>
          <p:cNvSpPr>
            <a:spLocks noChangeArrowheads="1"/>
          </p:cNvSpPr>
          <p:nvPr/>
        </p:nvSpPr>
        <p:spPr bwMode="auto">
          <a:xfrm>
            <a:off x="6705600" y="4572000"/>
            <a:ext cx="762000" cy="9144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7" descr="寬右斜對角線"/>
          <p:cNvSpPr>
            <a:spLocks noChangeArrowheads="1"/>
          </p:cNvSpPr>
          <p:nvPr/>
        </p:nvSpPr>
        <p:spPr bwMode="auto">
          <a:xfrm>
            <a:off x="6553200" y="3581400"/>
            <a:ext cx="914400" cy="9906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17" descr="寬右斜對角線"/>
          <p:cNvSpPr>
            <a:spLocks noChangeArrowheads="1"/>
          </p:cNvSpPr>
          <p:nvPr/>
        </p:nvSpPr>
        <p:spPr bwMode="auto">
          <a:xfrm>
            <a:off x="6553200" y="2971800"/>
            <a:ext cx="914400" cy="6096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3657600" y="5010090"/>
            <a:ext cx="44109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39733" y="3657600"/>
            <a:ext cx="4496526" cy="1234008"/>
            <a:chOff x="639733" y="4191000"/>
            <a:chExt cx="4496526" cy="1234008"/>
          </a:xfrm>
        </p:grpSpPr>
        <p:sp>
          <p:nvSpPr>
            <p:cNvPr id="70" name="TextBox 66"/>
            <p:cNvSpPr txBox="1">
              <a:spLocks noChangeArrowheads="1"/>
            </p:cNvSpPr>
            <p:nvPr/>
          </p:nvSpPr>
          <p:spPr bwMode="auto">
            <a:xfrm>
              <a:off x="639733" y="4191000"/>
              <a:ext cx="1798667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      feedback 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to enhance 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connectivity</a:t>
              </a:r>
            </a:p>
          </p:txBody>
        </p:sp>
        <p:sp>
          <p:nvSpPr>
            <p:cNvPr id="106" name="Right Arrow 105"/>
            <p:cNvSpPr/>
            <p:nvPr/>
          </p:nvSpPr>
          <p:spPr>
            <a:xfrm rot="8220000">
              <a:off x="1228767" y="4621329"/>
              <a:ext cx="1822722" cy="304800"/>
            </a:xfrm>
            <a:prstGeom prst="rightArrow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ight Arrow 106"/>
            <p:cNvSpPr/>
            <p:nvPr/>
          </p:nvSpPr>
          <p:spPr>
            <a:xfrm rot="6000000">
              <a:off x="2360154" y="4696608"/>
              <a:ext cx="1152000" cy="304800"/>
            </a:xfrm>
            <a:prstGeom prst="rightArrow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Arrow 107"/>
            <p:cNvSpPr/>
            <p:nvPr/>
          </p:nvSpPr>
          <p:spPr>
            <a:xfrm rot="2580000">
              <a:off x="3305445" y="4631490"/>
              <a:ext cx="1830814" cy="304800"/>
            </a:xfrm>
            <a:prstGeom prst="rightArrow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162795" y="3664803"/>
            <a:ext cx="4288196" cy="1284256"/>
            <a:chOff x="1162795" y="4198203"/>
            <a:chExt cx="4288196" cy="1284256"/>
          </a:xfrm>
        </p:grpSpPr>
        <p:sp>
          <p:nvSpPr>
            <p:cNvPr id="103" name="Right Arrow 102"/>
            <p:cNvSpPr/>
            <p:nvPr/>
          </p:nvSpPr>
          <p:spPr>
            <a:xfrm rot="13377809">
              <a:off x="3377134" y="4699998"/>
              <a:ext cx="1830814" cy="304800"/>
            </a:xfrm>
            <a:prstGeom prst="rightArrow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/>
            <p:cNvSpPr/>
            <p:nvPr/>
          </p:nvSpPr>
          <p:spPr>
            <a:xfrm rot="16806868">
              <a:off x="2348482" y="4754059"/>
              <a:ext cx="1152000" cy="304800"/>
            </a:xfrm>
            <a:prstGeom prst="rightArrow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66"/>
            <p:cNvSpPr txBox="1">
              <a:spLocks noChangeArrowheads="1"/>
            </p:cNvSpPr>
            <p:nvPr/>
          </p:nvSpPr>
          <p:spPr bwMode="auto">
            <a:xfrm>
              <a:off x="4038600" y="4198203"/>
              <a:ext cx="1412391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partial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routing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 solution</a:t>
              </a:r>
            </a:p>
          </p:txBody>
        </p:sp>
        <p:sp>
          <p:nvSpPr>
            <p:cNvPr id="91" name="Right Arrow 90"/>
            <p:cNvSpPr/>
            <p:nvPr/>
          </p:nvSpPr>
          <p:spPr>
            <a:xfrm rot="19020899">
              <a:off x="1162795" y="4689037"/>
              <a:ext cx="1822722" cy="304800"/>
            </a:xfrm>
            <a:prstGeom prst="rightArrow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1"/>
          <p:cNvSpPr>
            <a:spLocks noChangeAspect="1"/>
          </p:cNvSpPr>
          <p:nvPr/>
        </p:nvSpPr>
        <p:spPr bwMode="auto">
          <a:xfrm>
            <a:off x="2514600" y="2895600"/>
            <a:ext cx="1295400" cy="914400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/>
          </a:gradFill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IP-based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patching</a:t>
            </a:r>
          </a:p>
        </p:txBody>
      </p:sp>
      <p:sp>
        <p:nvSpPr>
          <p:cNvPr id="75" name="Oval 2"/>
          <p:cNvSpPr>
            <a:spLocks noChangeAspect="1"/>
          </p:cNvSpPr>
          <p:nvPr/>
        </p:nvSpPr>
        <p:spPr bwMode="auto">
          <a:xfrm>
            <a:off x="2209800" y="4876800"/>
            <a:ext cx="1295239" cy="838200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/>
          </a:gradFill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Oval 2"/>
          <p:cNvSpPr>
            <a:spLocks noChangeAspect="1"/>
          </p:cNvSpPr>
          <p:nvPr/>
        </p:nvSpPr>
        <p:spPr bwMode="auto">
          <a:xfrm>
            <a:off x="4267200" y="4876800"/>
            <a:ext cx="1295239" cy="838200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/>
          </a:gradFill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val 2"/>
          <p:cNvSpPr>
            <a:spLocks noChangeAspect="1"/>
          </p:cNvSpPr>
          <p:nvPr/>
        </p:nvSpPr>
        <p:spPr bwMode="auto">
          <a:xfrm>
            <a:off x="762000" y="4876800"/>
            <a:ext cx="1295239" cy="838200"/>
          </a:xfrm>
          <a:prstGeom prst="ellipse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/>
          </a:gradFill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110" name="Group 77"/>
          <p:cNvGrpSpPr>
            <a:grpSpLocks/>
          </p:cNvGrpSpPr>
          <p:nvPr/>
        </p:nvGrpSpPr>
        <p:grpSpPr bwMode="auto">
          <a:xfrm>
            <a:off x="6096000" y="4038600"/>
            <a:ext cx="1752600" cy="546100"/>
            <a:chOff x="2976" y="2928"/>
            <a:chExt cx="1104" cy="344"/>
          </a:xfrm>
        </p:grpSpPr>
        <p:sp>
          <p:nvSpPr>
            <p:cNvPr id="111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4" name="Line 75"/>
            <p:cNvSpPr>
              <a:spLocks noChangeShapeType="1"/>
            </p:cNvSpPr>
            <p:nvPr/>
          </p:nvSpPr>
          <p:spPr bwMode="auto">
            <a:xfrm>
              <a:off x="3984" y="2936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8" name="AutoShape 235"/>
          <p:cNvSpPr>
            <a:spLocks noChangeArrowheads="1"/>
          </p:cNvSpPr>
          <p:nvPr/>
        </p:nvSpPr>
        <p:spPr bwMode="auto">
          <a:xfrm>
            <a:off x="6477000" y="393192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AutoShape 235"/>
          <p:cNvSpPr>
            <a:spLocks noChangeArrowheads="1"/>
          </p:cNvSpPr>
          <p:nvPr/>
        </p:nvSpPr>
        <p:spPr bwMode="auto">
          <a:xfrm>
            <a:off x="7391400" y="393192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400800" y="3810000"/>
            <a:ext cx="1219200" cy="533400"/>
            <a:chOff x="6400800" y="4038600"/>
            <a:chExt cx="1219200" cy="533400"/>
          </a:xfrm>
        </p:grpSpPr>
        <p:sp>
          <p:nvSpPr>
            <p:cNvPr id="74" name="Rectangle 73"/>
            <p:cNvSpPr/>
            <p:nvPr/>
          </p:nvSpPr>
          <p:spPr>
            <a:xfrm>
              <a:off x="6400800" y="4038600"/>
              <a:ext cx="304800" cy="533400"/>
            </a:xfrm>
            <a:prstGeom prst="rect">
              <a:avLst/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15200" y="4114800"/>
              <a:ext cx="304800" cy="457200"/>
            </a:xfrm>
            <a:prstGeom prst="rect">
              <a:avLst/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609600" y="5943600"/>
            <a:ext cx="1905000" cy="30480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Subroblems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581400" y="5943600"/>
            <a:ext cx="1905000" cy="30480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Subroblems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62000" y="6400800"/>
            <a:ext cx="1600200" cy="30480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Pricing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10000" y="6400800"/>
            <a:ext cx="1524000" cy="30480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Adjusted Pricing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90800" y="6400800"/>
            <a:ext cx="990600" cy="30480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Patching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>
            <a:stCxn id="53" idx="2"/>
            <a:endCxn id="55" idx="0"/>
          </p:cNvCxnSpPr>
          <p:nvPr/>
        </p:nvCxnSpPr>
        <p:spPr>
          <a:xfrm rot="5400000">
            <a:off x="1485900" y="6324600"/>
            <a:ext cx="1524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496594" y="6323806"/>
            <a:ext cx="152400" cy="158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9" idx="1"/>
          </p:cNvCxnSpPr>
          <p:nvPr/>
        </p:nvCxnSpPr>
        <p:spPr>
          <a:xfrm>
            <a:off x="2362200" y="6553200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1400" y="6553200"/>
            <a:ext cx="2286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09600" y="5943600"/>
            <a:ext cx="1905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Define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Subroblems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581400" y="5943600"/>
            <a:ext cx="1905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Subroblems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62000" y="6400800"/>
            <a:ext cx="16002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Initial Pricing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810000" y="6400800"/>
            <a:ext cx="1524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Adjusted Pricing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590800" y="6400800"/>
            <a:ext cx="9906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Patching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repeatCount="200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6667 L 0 0.07777 L 0 0 Z " pathEditMode="relative" ptsTypes="AAAA">
                                      <p:cBhvr>
                                        <p:cTn id="5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200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1274 L 3.33333E-6 0.07477 L 3.33333E-6 -0.03541 L 3.33333E-6 0.01274 Z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repeatCount="200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912 L 0 0.04976 L 0 0 Z " pathEditMode="relative" ptsTypes="AAAA">
                                      <p:cBhvr>
                                        <p:cTn id="12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200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815 L 0.00034 -0.0176 L 0 0 Z " pathEditMode="relative" ptsTypes="AAAA">
                                      <p:cBhvr>
                                        <p:cTn id="12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61" grpId="0" animBg="1"/>
      <p:bldP spid="61" grpId="1" animBg="1"/>
      <p:bldP spid="62" grpId="0" animBg="1"/>
      <p:bldP spid="62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18" grpId="1" animBg="1"/>
      <p:bldP spid="118" grpId="2" animBg="1"/>
      <p:bldP spid="118" grpId="3" animBg="1"/>
      <p:bldP spid="140" grpId="1" animBg="1"/>
      <p:bldP spid="140" grpId="2" animBg="1"/>
      <p:bldP spid="140" grpId="3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2" descr="data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143000"/>
            <a:ext cx="29337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3" descr="data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1100138"/>
            <a:ext cx="29908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1) </a:t>
            </a:r>
            <a:r>
              <a:rPr lang="en-US" sz="3600" dirty="0" err="1" smtClean="0">
                <a:latin typeface="Arial" pitchFamily="34" charset="0"/>
              </a:rPr>
              <a:t>Subproblem</a:t>
            </a:r>
            <a:r>
              <a:rPr lang="en-US" sz="3600" dirty="0" smtClean="0">
                <a:latin typeface="Arial" pitchFamily="34" charset="0"/>
              </a:rPr>
              <a:t>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5943600" cy="2514600"/>
          </a:xfrm>
        </p:spPr>
        <p:txBody>
          <a:bodyPr/>
          <a:lstStyle/>
          <a:p>
            <a:pPr marL="514350" indent="-514350">
              <a:buFont typeface="Tahoma" pitchFamily="34" charset="0"/>
              <a:buAutoNum type="arabicPeriod"/>
            </a:pPr>
            <a:r>
              <a:rPr lang="en-US" sz="2000" dirty="0" smtClean="0">
                <a:latin typeface="Arial" pitchFamily="34" charset="0"/>
              </a:rPr>
              <a:t>Quickly generate a routing solution</a:t>
            </a:r>
          </a:p>
          <a:p>
            <a:pPr marL="914400" lvl="1" indent="-514350"/>
            <a:r>
              <a:rPr lang="en-US" sz="1800" dirty="0" smtClean="0">
                <a:latin typeface="Arial" pitchFamily="34" charset="0"/>
              </a:rPr>
              <a:t>Work on a simplified 2-D grid-graph</a:t>
            </a:r>
          </a:p>
          <a:p>
            <a:pPr marL="914400" lvl="1" indent="-514350"/>
            <a:r>
              <a:rPr lang="en-US" sz="1800" dirty="0" smtClean="0">
                <a:latin typeface="Arial" pitchFamily="34" charset="0"/>
              </a:rPr>
              <a:t>Solve simplified LP relaxation version of the formulation by net fixing </a:t>
            </a:r>
          </a:p>
          <a:p>
            <a:pPr marL="914400" lvl="1" indent="-514350">
              <a:buFont typeface="Arial" pitchFamily="34" charset="0"/>
              <a:buNone/>
            </a:pPr>
            <a:r>
              <a:rPr lang="en-US" sz="1800" i="1" dirty="0" smtClean="0">
                <a:latin typeface="Arial" pitchFamily="34" charset="0"/>
              </a:rPr>
              <a:t>	(set to 10 minutes)</a:t>
            </a:r>
          </a:p>
          <a:p>
            <a:pPr marL="914400" lvl="1" indent="-514350">
              <a:buFont typeface="Arial" pitchFamily="34" charset="0"/>
              <a:buNone/>
            </a:pPr>
            <a:endParaRPr lang="en-US" sz="1800" i="1" dirty="0" smtClean="0">
              <a:latin typeface="Arial" pitchFamily="34" charset="0"/>
            </a:endParaRP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z="2000" dirty="0" smtClean="0">
                <a:latin typeface="Arial" pitchFamily="34" charset="0"/>
              </a:rPr>
              <a:t>Recursive bi-partition to define boundaries of </a:t>
            </a:r>
            <a:r>
              <a:rPr lang="en-US" sz="2000" dirty="0" err="1" smtClean="0">
                <a:latin typeface="Arial" pitchFamily="34" charset="0"/>
              </a:rPr>
              <a:t>subproblems</a:t>
            </a:r>
            <a:endParaRPr lang="en-US" sz="2000" dirty="0" smtClean="0">
              <a:latin typeface="Arial" pitchFamily="34" charset="0"/>
            </a:endParaRPr>
          </a:p>
          <a:p>
            <a:pPr marL="914400" lvl="1" indent="-514350"/>
            <a:r>
              <a:rPr lang="en-US" sz="1800" dirty="0" smtClean="0">
                <a:latin typeface="Arial" pitchFamily="34" charset="0"/>
              </a:rPr>
              <a:t>To get </a:t>
            </a:r>
            <a:r>
              <a:rPr lang="en-US" sz="1800" dirty="0" err="1" smtClean="0">
                <a:latin typeface="Arial" pitchFamily="34" charset="0"/>
              </a:rPr>
              <a:t>subproblems</a:t>
            </a:r>
            <a:r>
              <a:rPr lang="en-US" sz="1800" dirty="0" smtClean="0">
                <a:latin typeface="Arial" pitchFamily="34" charset="0"/>
              </a:rPr>
              <a:t> with similar complexity, it balances number of nets in each </a:t>
            </a:r>
            <a:r>
              <a:rPr lang="en-US" sz="1800" dirty="0" err="1" smtClean="0">
                <a:latin typeface="Arial" pitchFamily="34" charset="0"/>
              </a:rPr>
              <a:t>subproblem</a:t>
            </a:r>
            <a:endParaRPr lang="en-US" sz="1800" dirty="0" smtClean="0">
              <a:latin typeface="Arial" pitchFamily="34" charset="0"/>
            </a:endParaRPr>
          </a:p>
          <a:p>
            <a:pPr marL="514350" indent="-514350">
              <a:buFont typeface="Tahoma" pitchFamily="34" charset="0"/>
              <a:buAutoNum type="arabicPeriod"/>
            </a:pPr>
            <a:endParaRPr lang="en-US" sz="2000" dirty="0" smtClean="0">
              <a:latin typeface="Arial" pitchFamily="34" charset="0"/>
            </a:endParaRPr>
          </a:p>
          <a:p>
            <a:pPr marL="914400" lvl="1" indent="-514350"/>
            <a:endParaRPr lang="en-US" sz="1800" dirty="0" smtClean="0">
              <a:latin typeface="Arial" pitchFamily="34" charset="0"/>
            </a:endParaRPr>
          </a:p>
          <a:p>
            <a:pPr marL="914400" lvl="1" indent="-514350">
              <a:buFont typeface="Arial" pitchFamily="34" charset="0"/>
              <a:buNone/>
            </a:pPr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33400" y="4343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 defTabSz="914400" eaLnBrk="0" hangingPunct="0">
              <a:spcBef>
                <a:spcPct val="20000"/>
              </a:spcBef>
              <a:buClr>
                <a:srgbClr val="800000"/>
              </a:buClr>
              <a:defRPr/>
            </a:pPr>
            <a:endParaRPr kumimoji="0" lang="en-US" sz="1800" kern="0" dirty="0" smtClean="0">
              <a:ea typeface="+mn-ea"/>
              <a:cs typeface="+mn-cs"/>
            </a:endParaRPr>
          </a:p>
          <a:p>
            <a:pPr marL="914400" lvl="1" indent="-5143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endParaRPr kumimoji="0" lang="en-US" sz="1800" kern="0" dirty="0">
              <a:ea typeface="+mn-ea"/>
              <a:cs typeface="+mn-cs"/>
            </a:endParaRPr>
          </a:p>
          <a:p>
            <a:pPr marL="514350" indent="-514350" defTabSz="914400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0" lang="en-US" sz="2000" kern="0" dirty="0">
                <a:solidFill>
                  <a:srgbClr val="800000"/>
                </a:solidFill>
                <a:ea typeface="+mn-ea"/>
                <a:cs typeface="+mn-cs"/>
              </a:rPr>
              <a:t>3.</a:t>
            </a:r>
            <a:r>
              <a:rPr kumimoji="0" lang="en-US" sz="2000" kern="0" dirty="0">
                <a:ea typeface="+mn-ea"/>
                <a:cs typeface="+mn-cs"/>
              </a:rPr>
              <a:t>	Traverse </a:t>
            </a:r>
            <a:r>
              <a:rPr kumimoji="0" lang="en-US" sz="2000" kern="0" dirty="0" err="1">
                <a:ea typeface="+mn-ea"/>
                <a:cs typeface="+mn-cs"/>
              </a:rPr>
              <a:t>subproblems</a:t>
            </a:r>
            <a:r>
              <a:rPr kumimoji="0" lang="en-US" sz="2000" kern="0" dirty="0">
                <a:ea typeface="+mn-ea"/>
                <a:cs typeface="+mn-cs"/>
              </a:rPr>
              <a:t> and apply some detouring to further enhance the net </a:t>
            </a:r>
            <a:r>
              <a:rPr kumimoji="0" lang="en-US" sz="2000" i="1" kern="0" dirty="0" smtClean="0">
                <a:ea typeface="+mn-ea"/>
                <a:cs typeface="+mn-cs"/>
              </a:rPr>
              <a:t>assignments</a:t>
            </a:r>
            <a:endParaRPr kumimoji="0" lang="en-US" sz="2000" kern="0" dirty="0">
              <a:ea typeface="+mn-ea"/>
              <a:cs typeface="+mn-cs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7794625" y="13716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807325" y="2590800"/>
            <a:ext cx="990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556375" y="23622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8305800" y="1371600"/>
            <a:ext cx="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7162800" y="13716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7807325" y="3124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553200" y="29718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Procedure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Apply pricing to generate candidate routes for each </a:t>
            </a:r>
            <a:r>
              <a:rPr lang="en-US" sz="2000" dirty="0" err="1" smtClean="0">
                <a:latin typeface="Arial" pitchFamily="34" charset="0"/>
              </a:rPr>
              <a:t>subproblem</a:t>
            </a:r>
            <a:r>
              <a:rPr lang="en-US" sz="2000" dirty="0" smtClean="0">
                <a:latin typeface="Arial" pitchFamily="34" charset="0"/>
              </a:rPr>
              <a:t> independently in a bounded-time 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Allow inter-region nets to connect to </a:t>
            </a:r>
            <a:r>
              <a:rPr lang="en-US" sz="2000" i="1" dirty="0" smtClean="0">
                <a:latin typeface="Arial" pitchFamily="34" charset="0"/>
              </a:rPr>
              <a:t>anywhere</a:t>
            </a:r>
            <a:r>
              <a:rPr lang="en-US" sz="2000" dirty="0" smtClean="0">
                <a:latin typeface="Arial" pitchFamily="34" charset="0"/>
              </a:rPr>
              <a:t> on the </a:t>
            </a:r>
            <a:r>
              <a:rPr lang="en-US" sz="2000" dirty="0" err="1" smtClean="0">
                <a:latin typeface="Arial" pitchFamily="34" charset="0"/>
              </a:rPr>
              <a:t>subproblem</a:t>
            </a:r>
            <a:r>
              <a:rPr lang="en-US" sz="2000" dirty="0" smtClean="0">
                <a:latin typeface="Arial" pitchFamily="34" charset="0"/>
              </a:rPr>
              <a:t> boundaries</a:t>
            </a:r>
          </a:p>
          <a:p>
            <a:pPr>
              <a:buFontTx/>
              <a:buNone/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53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2) Initial Pricing</a:t>
            </a:r>
          </a:p>
        </p:txBody>
      </p:sp>
      <p:pic>
        <p:nvPicPr>
          <p:cNvPr id="41986" name="Object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1713" y="3353264"/>
            <a:ext cx="4713287" cy="2487613"/>
          </a:xfrm>
          <a:prstGeom prst="rect">
            <a:avLst/>
          </a:prstGeom>
          <a:noFill/>
        </p:spPr>
      </p:pic>
      <p:grpSp>
        <p:nvGrpSpPr>
          <p:cNvPr id="195" name="Group 194"/>
          <p:cNvGrpSpPr/>
          <p:nvPr/>
        </p:nvGrpSpPr>
        <p:grpSpPr>
          <a:xfrm>
            <a:off x="1154112" y="3467564"/>
            <a:ext cx="2681514" cy="2382838"/>
            <a:chOff x="925512" y="4076700"/>
            <a:chExt cx="2681514" cy="2382838"/>
          </a:xfrm>
        </p:grpSpPr>
      </p:grpSp>
      <p:grpSp>
        <p:nvGrpSpPr>
          <p:cNvPr id="80" name="Group 1"/>
          <p:cNvGrpSpPr>
            <a:grpSpLocks/>
          </p:cNvGrpSpPr>
          <p:nvPr/>
        </p:nvGrpSpPr>
        <p:grpSpPr bwMode="auto">
          <a:xfrm>
            <a:off x="5862526" y="3581454"/>
            <a:ext cx="2285852" cy="2286408"/>
            <a:chOff x="990600" y="2743200"/>
            <a:chExt cx="2286000" cy="2286000"/>
          </a:xfrm>
        </p:grpSpPr>
        <p:sp>
          <p:nvSpPr>
            <p:cNvPr id="171" name="Line 81"/>
            <p:cNvSpPr>
              <a:spLocks noChangeShapeType="1"/>
            </p:cNvSpPr>
            <p:nvPr/>
          </p:nvSpPr>
          <p:spPr bwMode="auto">
            <a:xfrm>
              <a:off x="990600" y="2743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77"/>
            <p:cNvSpPr>
              <a:spLocks noChangeShapeType="1"/>
            </p:cNvSpPr>
            <p:nvPr/>
          </p:nvSpPr>
          <p:spPr bwMode="auto">
            <a:xfrm>
              <a:off x="990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81"/>
            <p:cNvSpPr>
              <a:spLocks noChangeShapeType="1"/>
            </p:cNvSpPr>
            <p:nvPr/>
          </p:nvSpPr>
          <p:spPr bwMode="auto">
            <a:xfrm>
              <a:off x="990600" y="32004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81"/>
            <p:cNvSpPr>
              <a:spLocks noChangeShapeType="1"/>
            </p:cNvSpPr>
            <p:nvPr/>
          </p:nvSpPr>
          <p:spPr bwMode="auto">
            <a:xfrm>
              <a:off x="990600" y="36576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81"/>
            <p:cNvSpPr>
              <a:spLocks noChangeShapeType="1"/>
            </p:cNvSpPr>
            <p:nvPr/>
          </p:nvSpPr>
          <p:spPr bwMode="auto">
            <a:xfrm>
              <a:off x="990600" y="41148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81"/>
            <p:cNvSpPr>
              <a:spLocks noChangeShapeType="1"/>
            </p:cNvSpPr>
            <p:nvPr/>
          </p:nvSpPr>
          <p:spPr bwMode="auto">
            <a:xfrm>
              <a:off x="990600" y="45720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81"/>
            <p:cNvSpPr>
              <a:spLocks noChangeShapeType="1"/>
            </p:cNvSpPr>
            <p:nvPr/>
          </p:nvSpPr>
          <p:spPr bwMode="auto">
            <a:xfrm>
              <a:off x="990600" y="5029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77"/>
            <p:cNvSpPr>
              <a:spLocks noChangeShapeType="1"/>
            </p:cNvSpPr>
            <p:nvPr/>
          </p:nvSpPr>
          <p:spPr bwMode="auto">
            <a:xfrm>
              <a:off x="14478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77"/>
            <p:cNvSpPr>
              <a:spLocks noChangeShapeType="1"/>
            </p:cNvSpPr>
            <p:nvPr/>
          </p:nvSpPr>
          <p:spPr bwMode="auto">
            <a:xfrm>
              <a:off x="3276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77"/>
            <p:cNvSpPr>
              <a:spLocks noChangeShapeType="1"/>
            </p:cNvSpPr>
            <p:nvPr/>
          </p:nvSpPr>
          <p:spPr bwMode="auto">
            <a:xfrm>
              <a:off x="28194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77"/>
            <p:cNvSpPr>
              <a:spLocks noChangeShapeType="1"/>
            </p:cNvSpPr>
            <p:nvPr/>
          </p:nvSpPr>
          <p:spPr bwMode="auto">
            <a:xfrm>
              <a:off x="23622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77"/>
            <p:cNvSpPr>
              <a:spLocks noChangeShapeType="1"/>
            </p:cNvSpPr>
            <p:nvPr/>
          </p:nvSpPr>
          <p:spPr bwMode="auto">
            <a:xfrm>
              <a:off x="19050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" name="Freeform 16"/>
          <p:cNvSpPr>
            <a:spLocks/>
          </p:cNvSpPr>
          <p:nvPr/>
        </p:nvSpPr>
        <p:spPr bwMode="auto">
          <a:xfrm>
            <a:off x="5862526" y="3581454"/>
            <a:ext cx="914341" cy="2286408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86000 h 2286000"/>
              <a:gd name="T6" fmla="*/ 0 w 914400"/>
              <a:gd name="T7" fmla="*/ 2286000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2" name="Freeform 17"/>
          <p:cNvSpPr>
            <a:spLocks/>
          </p:cNvSpPr>
          <p:nvPr/>
        </p:nvSpPr>
        <p:spPr bwMode="auto">
          <a:xfrm flipH="1">
            <a:off x="7234037" y="3581454"/>
            <a:ext cx="914341" cy="2286408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86000 h 2286000"/>
              <a:gd name="T6" fmla="*/ 0 w 914400"/>
              <a:gd name="T7" fmla="*/ 2286000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83" name="Straight Connector 19"/>
          <p:cNvCxnSpPr>
            <a:cxnSpLocks noChangeShapeType="1"/>
          </p:cNvCxnSpPr>
          <p:nvPr/>
        </p:nvCxnSpPr>
        <p:spPr bwMode="auto">
          <a:xfrm rot="16200000" flipH="1">
            <a:off x="6319529" y="3581733"/>
            <a:ext cx="1371845" cy="2285852"/>
          </a:xfrm>
          <a:prstGeom prst="line">
            <a:avLst/>
          </a:prstGeom>
          <a:noFill/>
          <a:ln w="38100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</p:spPr>
      </p:cxnSp>
      <p:cxnSp>
        <p:nvCxnSpPr>
          <p:cNvPr id="84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6090888" y="3810374"/>
            <a:ext cx="1829127" cy="2285852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 type="oval" w="med" len="med"/>
            <a:tailEnd type="oval" w="med" len="med"/>
          </a:ln>
        </p:spPr>
      </p:cxnSp>
      <p:sp>
        <p:nvSpPr>
          <p:cNvPr id="85" name="Text Box 93"/>
          <p:cNvSpPr txBox="1">
            <a:spLocks noChangeArrowheads="1"/>
          </p:cNvSpPr>
          <p:nvPr/>
        </p:nvSpPr>
        <p:spPr bwMode="auto">
          <a:xfrm>
            <a:off x="5862526" y="4114950"/>
            <a:ext cx="359755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FFC0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FFC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6" name="Text Box 93"/>
          <p:cNvSpPr txBox="1">
            <a:spLocks noChangeArrowheads="1"/>
          </p:cNvSpPr>
          <p:nvPr/>
        </p:nvSpPr>
        <p:spPr bwMode="auto">
          <a:xfrm>
            <a:off x="7845967" y="4114950"/>
            <a:ext cx="378605" cy="338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006600"/>
                </a:solidFill>
                <a:latin typeface="Times New Roman" pitchFamily="18" charset="0"/>
              </a:rPr>
              <a:t>T</a:t>
            </a:r>
            <a:r>
              <a:rPr lang="en-US" altLang="zh-TW" b="1" i="1" baseline="-25000">
                <a:solidFill>
                  <a:srgbClr val="0066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7" name="Text Box 93"/>
          <p:cNvSpPr txBox="1">
            <a:spLocks noChangeArrowheads="1"/>
          </p:cNvSpPr>
          <p:nvPr/>
        </p:nvSpPr>
        <p:spPr bwMode="auto">
          <a:xfrm>
            <a:off x="5738206" y="3276600"/>
            <a:ext cx="126669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dirty="0" err="1">
                <a:latin typeface="Times New Roman" pitchFamily="18" charset="0"/>
              </a:rPr>
              <a:t>Subproblem</a:t>
            </a:r>
            <a:r>
              <a:rPr lang="en-US" altLang="zh-TW" sz="1400" dirty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M</a:t>
            </a:r>
            <a:endParaRPr lang="en-US" altLang="zh-TW" sz="1400" baseline="-25000" dirty="0">
              <a:latin typeface="Times New Roman" pitchFamily="18" charset="0"/>
            </a:endParaRPr>
          </a:p>
        </p:txBody>
      </p:sp>
      <p:sp>
        <p:nvSpPr>
          <p:cNvPr id="88" name="Text Box 93"/>
          <p:cNvSpPr txBox="1">
            <a:spLocks noChangeArrowheads="1"/>
          </p:cNvSpPr>
          <p:nvPr/>
        </p:nvSpPr>
        <p:spPr bwMode="auto">
          <a:xfrm>
            <a:off x="7109717" y="3276600"/>
            <a:ext cx="121539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dirty="0" err="1">
                <a:latin typeface="Times New Roman" pitchFamily="18" charset="0"/>
              </a:rPr>
              <a:t>Subproblem</a:t>
            </a:r>
            <a:r>
              <a:rPr lang="en-US" altLang="zh-TW" sz="1400" dirty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L</a:t>
            </a:r>
            <a:endParaRPr lang="en-US" altLang="zh-TW" sz="1400" baseline="-25000" dirty="0">
              <a:latin typeface="Times New Roman" pitchFamily="18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6697990" y="4496264"/>
            <a:ext cx="152390" cy="152427"/>
            <a:chOff x="5257800" y="4267200"/>
            <a:chExt cx="152390" cy="152427"/>
          </a:xfrm>
        </p:grpSpPr>
        <p:sp>
          <p:nvSpPr>
            <p:cNvPr id="183" name="Line 52"/>
            <p:cNvSpPr>
              <a:spLocks noChangeShapeType="1"/>
            </p:cNvSpPr>
            <p:nvPr/>
          </p:nvSpPr>
          <p:spPr bwMode="auto">
            <a:xfrm flipH="1"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Line 53"/>
            <p:cNvSpPr>
              <a:spLocks noChangeShapeType="1"/>
            </p:cNvSpPr>
            <p:nvPr/>
          </p:nvSpPr>
          <p:spPr bwMode="auto">
            <a:xfrm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705600" y="5052497"/>
            <a:ext cx="152390" cy="152427"/>
            <a:chOff x="5257800" y="4267200"/>
            <a:chExt cx="152390" cy="152427"/>
          </a:xfrm>
        </p:grpSpPr>
        <p:sp>
          <p:nvSpPr>
            <p:cNvPr id="187" name="Line 52"/>
            <p:cNvSpPr>
              <a:spLocks noChangeShapeType="1"/>
            </p:cNvSpPr>
            <p:nvPr/>
          </p:nvSpPr>
          <p:spPr bwMode="auto">
            <a:xfrm flipH="1"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8" name="Line 53"/>
            <p:cNvSpPr>
              <a:spLocks noChangeShapeType="1"/>
            </p:cNvSpPr>
            <p:nvPr/>
          </p:nvSpPr>
          <p:spPr bwMode="auto">
            <a:xfrm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155190" y="4709624"/>
            <a:ext cx="152390" cy="152427"/>
            <a:chOff x="5257800" y="4267200"/>
            <a:chExt cx="152390" cy="152427"/>
          </a:xfrm>
        </p:grpSpPr>
        <p:sp>
          <p:nvSpPr>
            <p:cNvPr id="190" name="Line 52"/>
            <p:cNvSpPr>
              <a:spLocks noChangeShapeType="1"/>
            </p:cNvSpPr>
            <p:nvPr/>
          </p:nvSpPr>
          <p:spPr bwMode="auto">
            <a:xfrm flipH="1"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1" name="Line 53"/>
            <p:cNvSpPr>
              <a:spLocks noChangeShapeType="1"/>
            </p:cNvSpPr>
            <p:nvPr/>
          </p:nvSpPr>
          <p:spPr bwMode="auto">
            <a:xfrm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155190" y="4770584"/>
            <a:ext cx="152390" cy="152427"/>
            <a:chOff x="5257800" y="4267200"/>
            <a:chExt cx="152390" cy="152427"/>
          </a:xfrm>
        </p:grpSpPr>
        <p:sp>
          <p:nvSpPr>
            <p:cNvPr id="193" name="Line 52"/>
            <p:cNvSpPr>
              <a:spLocks noChangeShapeType="1"/>
            </p:cNvSpPr>
            <p:nvPr/>
          </p:nvSpPr>
          <p:spPr bwMode="auto">
            <a:xfrm flipH="1"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" name="Line 53"/>
            <p:cNvSpPr>
              <a:spLocks noChangeShapeType="1"/>
            </p:cNvSpPr>
            <p:nvPr/>
          </p:nvSpPr>
          <p:spPr bwMode="auto">
            <a:xfrm>
              <a:off x="5257800" y="4267200"/>
              <a:ext cx="152390" cy="15242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96" name="Text Box 177"/>
          <p:cNvSpPr txBox="1">
            <a:spLocks noChangeArrowheads="1"/>
          </p:cNvSpPr>
          <p:nvPr/>
        </p:nvSpPr>
        <p:spPr bwMode="auto">
          <a:xfrm>
            <a:off x="3962400" y="3505664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zh-TW" sz="2000" dirty="0"/>
              <a:t>(</a:t>
            </a:r>
            <a:r>
              <a:rPr lang="en-US" altLang="zh-TW" sz="2000" dirty="0" smtClean="0"/>
              <a:t>ILP-PGR</a:t>
            </a:r>
            <a:r>
              <a:rPr lang="en-US" altLang="zh-TW" sz="2000" dirty="0"/>
              <a:t>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154113" y="3467564"/>
            <a:ext cx="2681287" cy="2382838"/>
            <a:chOff x="1154113" y="4076700"/>
            <a:chExt cx="2681287" cy="2382838"/>
          </a:xfrm>
        </p:grpSpPr>
        <p:pic>
          <p:nvPicPr>
            <p:cNvPr id="140432" name="Object 14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7250" y="5219700"/>
              <a:ext cx="438150" cy="363538"/>
            </a:xfrm>
            <a:prstGeom prst="rect">
              <a:avLst/>
            </a:prstGeom>
            <a:noFill/>
          </p:spPr>
        </p:pic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54313" y="4076700"/>
              <a:ext cx="895350" cy="546100"/>
            </a:xfrm>
            <a:prstGeom prst="rect">
              <a:avLst/>
            </a:prstGeom>
            <a:noFill/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54113" y="6096000"/>
              <a:ext cx="2038350" cy="363538"/>
            </a:xfrm>
            <a:prstGeom prst="rect">
              <a:avLst/>
            </a:prstGeom>
            <a:noFill/>
          </p:spPr>
        </p:pic>
      </p:grpSp>
      <p:sp>
        <p:nvSpPr>
          <p:cNvPr id="46" name="TextBox 45"/>
          <p:cNvSpPr txBox="1"/>
          <p:nvPr/>
        </p:nvSpPr>
        <p:spPr>
          <a:xfrm>
            <a:off x="5181600" y="1962090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+mn-cs"/>
              </a:rPr>
              <a:t>(set to 5 minutes)</a:t>
            </a:r>
          </a:p>
        </p:txBody>
      </p:sp>
      <p:sp>
        <p:nvSpPr>
          <p:cNvPr id="45" name="Action Button: End 44">
            <a:hlinkClick r:id="rId8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ction Button: End 46">
            <a:hlinkClick r:id="rId9" action="ppaction://hlinksldjump" highlightClick="1"/>
          </p:cNvPr>
          <p:cNvSpPr/>
          <p:nvPr/>
        </p:nvSpPr>
        <p:spPr>
          <a:xfrm>
            <a:off x="8686800" y="62727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44444E-6 L 0.00017 -0.14445 L 0.00086 0.18888 L 0.00017 4.44444E-6 Z " pathEditMode="relative" ptsTypes="AAAA">
                                      <p:cBhvr>
                                        <p:cTn id="6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-0.00052 0.10787 L -0.00052 -0.22476 L -0.00052 -0.00046 Z " pathEditMode="relative" ptsTypes="AAAA">
                                      <p:cBhvr>
                                        <p:cTn id="8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4 L 0.00034 -0.17546 L 0.00034 0.15857 L -0.00018 0.00024 Z " pathEditMode="relative" ptsTypes="AAAA">
                                      <p:cBhvr>
                                        <p:cTn id="10" dur="3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879 L -0.00018 0.14121 L -0.00018 -0.19282 L -0.00018 -0.00879 Z " pathEditMode="relative" ptsTypes="AAAA">
                                      <p:cBhvr>
                                        <p:cTn id="12" dur="3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3) IP-Based Patching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3657600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The goal of the patching phase is to enhance connectivity</a:t>
            </a:r>
          </a:p>
          <a:p>
            <a:r>
              <a:rPr lang="en-US" sz="2400" dirty="0" smtClean="0">
                <a:latin typeface="Arial" pitchFamily="34" charset="0"/>
              </a:rPr>
              <a:t>Patching problem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Input: “pseudo-terminal” locations per boundary per inter-region net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Output: a restricted window for each inter-region net on the boundary 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Solved for each pair of adjacent boundaries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721475" y="4408488"/>
            <a:ext cx="2117725" cy="1762125"/>
            <a:chOff x="2463272" y="1513840"/>
            <a:chExt cx="1966637" cy="114300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167"/>
          <p:cNvGrpSpPr>
            <a:grpSpLocks/>
          </p:cNvGrpSpPr>
          <p:nvPr/>
        </p:nvGrpSpPr>
        <p:grpSpPr bwMode="auto">
          <a:xfrm>
            <a:off x="6197600" y="4637088"/>
            <a:ext cx="533400" cy="1447800"/>
            <a:chOff x="4343400" y="4637087"/>
            <a:chExt cx="533400" cy="1447800"/>
          </a:xfrm>
        </p:grpSpPr>
        <p:sp>
          <p:nvSpPr>
            <p:cNvPr id="58" name="Rectangle 57"/>
            <p:cNvSpPr/>
            <p:nvPr/>
          </p:nvSpPr>
          <p:spPr>
            <a:xfrm>
              <a:off x="4343400" y="4637087"/>
              <a:ext cx="533400" cy="306387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800000"/>
                  </a:solidFill>
                </a:rPr>
                <a:t>T1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43400" y="5018087"/>
              <a:ext cx="533400" cy="1066800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</a:rPr>
                <a:t>T2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064000" y="4410075"/>
            <a:ext cx="2117725" cy="1762125"/>
            <a:chOff x="2463272" y="1513840"/>
            <a:chExt cx="1966637" cy="1143000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Oval 126"/>
          <p:cNvSpPr/>
          <p:nvPr/>
        </p:nvSpPr>
        <p:spPr bwMode="auto">
          <a:xfrm>
            <a:off x="4727575" y="4878388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Oval 162"/>
          <p:cNvSpPr/>
          <p:nvPr/>
        </p:nvSpPr>
        <p:spPr bwMode="auto">
          <a:xfrm>
            <a:off x="5588000" y="5349875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166"/>
          <p:cNvGrpSpPr>
            <a:grpSpLocks/>
          </p:cNvGrpSpPr>
          <p:nvPr/>
        </p:nvGrpSpPr>
        <p:grpSpPr bwMode="auto">
          <a:xfrm>
            <a:off x="5054600" y="4648200"/>
            <a:ext cx="3549650" cy="1247775"/>
            <a:chOff x="3200400" y="4649787"/>
            <a:chExt cx="3549650" cy="1247775"/>
          </a:xfrm>
        </p:grpSpPr>
        <p:sp>
          <p:nvSpPr>
            <p:cNvPr id="129" name="Oval 128"/>
            <p:cNvSpPr/>
            <p:nvPr/>
          </p:nvSpPr>
          <p:spPr bwMode="auto">
            <a:xfrm>
              <a:off x="6029325" y="5640387"/>
              <a:ext cx="142875" cy="115888"/>
            </a:xfrm>
            <a:prstGeom prst="ellipse">
              <a:avLst/>
            </a:prstGeom>
            <a:solidFill>
              <a:srgbClr val="8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6607175" y="4649787"/>
              <a:ext cx="142875" cy="115888"/>
            </a:xfrm>
            <a:prstGeom prst="ellipse">
              <a:avLst/>
            </a:prstGeom>
            <a:solidFill>
              <a:srgbClr val="8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3214688" y="5003800"/>
              <a:ext cx="142875" cy="115887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3200400" y="5654675"/>
              <a:ext cx="142875" cy="115887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5419725" y="5781675"/>
              <a:ext cx="142875" cy="115887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202"/>
          <p:cNvGrpSpPr>
            <a:grpSpLocks/>
          </p:cNvGrpSpPr>
          <p:nvPr/>
        </p:nvGrpSpPr>
        <p:grpSpPr bwMode="auto">
          <a:xfrm>
            <a:off x="4445000" y="4562475"/>
            <a:ext cx="4038600" cy="1295400"/>
            <a:chOff x="2590800" y="3429001"/>
            <a:chExt cx="4038602" cy="1295403"/>
          </a:xfrm>
        </p:grpSpPr>
        <p:grpSp>
          <p:nvGrpSpPr>
            <p:cNvPr id="11" name="Group 201"/>
            <p:cNvGrpSpPr>
              <a:grpSpLocks/>
            </p:cNvGrpSpPr>
            <p:nvPr/>
          </p:nvGrpSpPr>
          <p:grpSpPr bwMode="auto">
            <a:xfrm>
              <a:off x="4876801" y="3563937"/>
              <a:ext cx="1752601" cy="941391"/>
              <a:chOff x="4876801" y="3563937"/>
              <a:chExt cx="1752601" cy="941391"/>
            </a:xfrm>
          </p:grpSpPr>
          <p:cxnSp>
            <p:nvCxnSpPr>
              <p:cNvPr id="140" name="Elbow Connector 134"/>
              <p:cNvCxnSpPr/>
              <p:nvPr/>
            </p:nvCxnSpPr>
            <p:spPr>
              <a:xfrm rot="5400000" flipH="1" flipV="1">
                <a:off x="5919789" y="3795715"/>
                <a:ext cx="941389" cy="4778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34"/>
              <p:cNvCxnSpPr/>
              <p:nvPr/>
            </p:nvCxnSpPr>
            <p:spPr>
              <a:xfrm rot="10800000">
                <a:off x="4876801" y="3603626"/>
                <a:ext cx="1274764" cy="45561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90"/>
            <p:cNvGrpSpPr>
              <a:grpSpLocks/>
            </p:cNvGrpSpPr>
            <p:nvPr/>
          </p:nvGrpSpPr>
          <p:grpSpPr bwMode="auto">
            <a:xfrm>
              <a:off x="2590800" y="3429001"/>
              <a:ext cx="1752600" cy="382590"/>
              <a:chOff x="2590800" y="3429000"/>
              <a:chExt cx="1752600" cy="382590"/>
            </a:xfrm>
          </p:grpSpPr>
          <p:cxnSp>
            <p:nvCxnSpPr>
              <p:cNvPr id="145" name="Elbow Connector 135"/>
              <p:cNvCxnSpPr/>
              <p:nvPr/>
            </p:nvCxnSpPr>
            <p:spPr>
              <a:xfrm>
                <a:off x="2590800" y="3429000"/>
                <a:ext cx="1752601" cy="1778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Elbow Connector 135"/>
              <p:cNvCxnSpPr/>
              <p:nvPr/>
            </p:nvCxnSpPr>
            <p:spPr>
              <a:xfrm rot="16200000" flipH="1">
                <a:off x="2545556" y="3483769"/>
                <a:ext cx="373064" cy="282575"/>
              </a:xfrm>
              <a:prstGeom prst="bentConnector2">
                <a:avLst/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86"/>
            <p:cNvGrpSpPr>
              <a:grpSpLocks/>
            </p:cNvGrpSpPr>
            <p:nvPr/>
          </p:nvGrpSpPr>
          <p:grpSpPr bwMode="auto">
            <a:xfrm>
              <a:off x="3276600" y="3903207"/>
              <a:ext cx="1066800" cy="592593"/>
              <a:chOff x="3276600" y="3903206"/>
              <a:chExt cx="1066800" cy="592593"/>
            </a:xfrm>
          </p:grpSpPr>
          <p:cxnSp>
            <p:nvCxnSpPr>
              <p:cNvPr id="175" name="Shape 174"/>
              <p:cNvCxnSpPr/>
              <p:nvPr/>
            </p:nvCxnSpPr>
            <p:spPr>
              <a:xfrm rot="10800000" flipV="1">
                <a:off x="3276600" y="3903664"/>
                <a:ext cx="1588" cy="592138"/>
              </a:xfrm>
              <a:prstGeom prst="bentConnector4">
                <a:avLst>
                  <a:gd name="adj1" fmla="val -14395466"/>
                  <a:gd name="adj2" fmla="val 64294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hape 175"/>
              <p:cNvCxnSpPr/>
              <p:nvPr/>
            </p:nvCxnSpPr>
            <p:spPr>
              <a:xfrm rot="10800000">
                <a:off x="3505200" y="4267202"/>
                <a:ext cx="838201" cy="158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hape 175"/>
            <p:cNvCxnSpPr/>
            <p:nvPr/>
          </p:nvCxnSpPr>
          <p:spPr>
            <a:xfrm rot="16200000" flipV="1">
              <a:off x="4838700" y="4076703"/>
              <a:ext cx="685802" cy="609600"/>
            </a:xfrm>
            <a:prstGeom prst="bentConnector3">
              <a:avLst>
                <a:gd name="adj1" fmla="val 81372"/>
              </a:avLst>
            </a:prstGeom>
            <a:ln w="25400">
              <a:solidFill>
                <a:srgbClr val="0000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08"/>
          <p:cNvGrpSpPr>
            <a:grpSpLocks/>
          </p:cNvGrpSpPr>
          <p:nvPr/>
        </p:nvGrpSpPr>
        <p:grpSpPr bwMode="auto">
          <a:xfrm>
            <a:off x="4799013" y="4724400"/>
            <a:ext cx="3662362" cy="1141413"/>
            <a:chOff x="2944813" y="3582991"/>
            <a:chExt cx="3662828" cy="1141413"/>
          </a:xfrm>
        </p:grpSpPr>
        <p:cxnSp>
          <p:nvCxnSpPr>
            <p:cNvPr id="135" name="Elbow Connector 134"/>
            <p:cNvCxnSpPr/>
            <p:nvPr/>
          </p:nvCxnSpPr>
          <p:spPr>
            <a:xfrm rot="5400000" flipH="1" flipV="1">
              <a:off x="3524339" y="3003465"/>
              <a:ext cx="239713" cy="1398765"/>
            </a:xfrm>
            <a:prstGeom prst="bentConnector2">
              <a:avLst/>
            </a:prstGeom>
            <a:ln w="254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85"/>
            <p:cNvGrpSpPr>
              <a:grpSpLocks/>
            </p:cNvGrpSpPr>
            <p:nvPr/>
          </p:nvGrpSpPr>
          <p:grpSpPr bwMode="auto">
            <a:xfrm>
              <a:off x="3265843" y="3962400"/>
              <a:ext cx="1077563" cy="707320"/>
              <a:chOff x="3265843" y="3940884"/>
              <a:chExt cx="1077563" cy="707320"/>
            </a:xfrm>
          </p:grpSpPr>
          <p:cxnSp>
            <p:nvCxnSpPr>
              <p:cNvPr id="181" name="Shape 175"/>
              <p:cNvCxnSpPr/>
              <p:nvPr/>
            </p:nvCxnSpPr>
            <p:spPr>
              <a:xfrm rot="10800000">
                <a:off x="3733901" y="4267913"/>
                <a:ext cx="609678" cy="3810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hape 175"/>
              <p:cNvCxnSpPr/>
              <p:nvPr/>
            </p:nvCxnSpPr>
            <p:spPr>
              <a:xfrm rot="10800000">
                <a:off x="3265529" y="3940888"/>
                <a:ext cx="538230" cy="315912"/>
              </a:xfrm>
              <a:prstGeom prst="bentConnector2">
                <a:avLst/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hape 175"/>
              <p:cNvCxnSpPr/>
              <p:nvPr/>
            </p:nvCxnSpPr>
            <p:spPr>
              <a:xfrm rot="5400000" flipH="1" flipV="1">
                <a:off x="3103604" y="4348876"/>
                <a:ext cx="341313" cy="476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Shape 175"/>
            <p:cNvCxnSpPr/>
            <p:nvPr/>
          </p:nvCxnSpPr>
          <p:spPr>
            <a:xfrm rot="10800000">
              <a:off x="4877046" y="4572004"/>
              <a:ext cx="609678" cy="1524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207"/>
            <p:cNvGrpSpPr>
              <a:grpSpLocks/>
            </p:cNvGrpSpPr>
            <p:nvPr/>
          </p:nvGrpSpPr>
          <p:grpSpPr bwMode="auto">
            <a:xfrm>
              <a:off x="4877046" y="3582991"/>
              <a:ext cx="1730595" cy="989014"/>
              <a:chOff x="4877046" y="3582991"/>
              <a:chExt cx="1730595" cy="989014"/>
            </a:xfrm>
          </p:grpSpPr>
          <p:cxnSp>
            <p:nvCxnSpPr>
              <p:cNvPr id="136" name="Elbow Connector 135"/>
              <p:cNvCxnSpPr/>
              <p:nvPr/>
            </p:nvCxnSpPr>
            <p:spPr>
              <a:xfrm flipV="1">
                <a:off x="4877046" y="3582991"/>
                <a:ext cx="1730595" cy="16033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04"/>
              <p:cNvCxnSpPr/>
              <p:nvPr/>
            </p:nvCxnSpPr>
            <p:spPr>
              <a:xfrm rot="16200000" flipH="1">
                <a:off x="5296253" y="3771856"/>
                <a:ext cx="838200" cy="76209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239"/>
          <p:cNvGrpSpPr>
            <a:grpSpLocks/>
          </p:cNvGrpSpPr>
          <p:nvPr/>
        </p:nvGrpSpPr>
        <p:grpSpPr bwMode="auto">
          <a:xfrm>
            <a:off x="4718050" y="4713288"/>
            <a:ext cx="3765550" cy="1143000"/>
            <a:chOff x="3025776" y="5333999"/>
            <a:chExt cx="3766191" cy="1143005"/>
          </a:xfrm>
        </p:grpSpPr>
        <p:grpSp>
          <p:nvGrpSpPr>
            <p:cNvPr id="18" name="Group 233"/>
            <p:cNvGrpSpPr>
              <a:grpSpLocks/>
            </p:cNvGrpSpPr>
            <p:nvPr/>
          </p:nvGrpSpPr>
          <p:grpSpPr bwMode="auto">
            <a:xfrm>
              <a:off x="3025776" y="5333999"/>
              <a:ext cx="3766191" cy="1143005"/>
              <a:chOff x="3025776" y="5257795"/>
              <a:chExt cx="3766191" cy="1143005"/>
            </a:xfrm>
          </p:grpSpPr>
          <p:grpSp>
            <p:nvGrpSpPr>
              <p:cNvPr id="19" name="Group 209"/>
              <p:cNvGrpSpPr>
                <a:grpSpLocks/>
              </p:cNvGrpSpPr>
              <p:nvPr/>
            </p:nvGrpSpPr>
            <p:grpSpPr bwMode="auto">
              <a:xfrm>
                <a:off x="3025776" y="5257795"/>
                <a:ext cx="3766191" cy="1143005"/>
                <a:chOff x="2873376" y="3581399"/>
                <a:chExt cx="3766191" cy="1143005"/>
              </a:xfrm>
            </p:grpSpPr>
            <p:grpSp>
              <p:nvGrpSpPr>
                <p:cNvPr id="20" name="Group 201"/>
                <p:cNvGrpSpPr>
                  <a:grpSpLocks/>
                </p:cNvGrpSpPr>
                <p:nvPr/>
              </p:nvGrpSpPr>
              <p:grpSpPr bwMode="auto">
                <a:xfrm>
                  <a:off x="4876800" y="3581403"/>
                  <a:ext cx="1762767" cy="942161"/>
                  <a:chOff x="4876800" y="3581403"/>
                  <a:chExt cx="1762767" cy="942161"/>
                </a:xfrm>
              </p:grpSpPr>
              <p:cxnSp>
                <p:nvCxnSpPr>
                  <p:cNvPr id="220" name="Elbow Connector 134"/>
                  <p:cNvCxnSpPr/>
                  <p:nvPr/>
                </p:nvCxnSpPr>
                <p:spPr>
                  <a:xfrm rot="10800000">
                    <a:off x="4877142" y="3733800"/>
                    <a:ext cx="685917" cy="152401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Elbow Connector 134"/>
                  <p:cNvCxnSpPr/>
                  <p:nvPr/>
                </p:nvCxnSpPr>
                <p:spPr>
                  <a:xfrm rot="5400000" flipH="1" flipV="1">
                    <a:off x="5929912" y="3813135"/>
                    <a:ext cx="941391" cy="477918"/>
                  </a:xfrm>
                  <a:prstGeom prst="bentConnector3">
                    <a:avLst>
                      <a:gd name="adj1" fmla="val 30589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190"/>
                <p:cNvGrpSpPr>
                  <a:grpSpLocks/>
                </p:cNvGrpSpPr>
                <p:nvPr/>
              </p:nvGrpSpPr>
              <p:grpSpPr bwMode="auto">
                <a:xfrm>
                  <a:off x="2873376" y="3581399"/>
                  <a:ext cx="1470025" cy="221135"/>
                  <a:chOff x="2873376" y="3581398"/>
                  <a:chExt cx="1470025" cy="221135"/>
                </a:xfrm>
              </p:grpSpPr>
              <p:cxnSp>
                <p:nvCxnSpPr>
                  <p:cNvPr id="217" name="Elbow Connector 135"/>
                  <p:cNvCxnSpPr/>
                  <p:nvPr/>
                </p:nvCxnSpPr>
                <p:spPr>
                  <a:xfrm>
                    <a:off x="3505308" y="3581398"/>
                    <a:ext cx="838343" cy="152401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Elbow Connector 135"/>
                  <p:cNvCxnSpPr/>
                  <p:nvPr/>
                </p:nvCxnSpPr>
                <p:spPr>
                  <a:xfrm rot="10800000" flipV="1">
                    <a:off x="2873376" y="3581398"/>
                    <a:ext cx="631932" cy="220663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186"/>
                <p:cNvGrpSpPr>
                  <a:grpSpLocks/>
                </p:cNvGrpSpPr>
                <p:nvPr/>
              </p:nvGrpSpPr>
              <p:grpSpPr bwMode="auto">
                <a:xfrm>
                  <a:off x="3276600" y="3903207"/>
                  <a:ext cx="1066800" cy="592593"/>
                  <a:chOff x="3276600" y="3903206"/>
                  <a:chExt cx="1066800" cy="592593"/>
                </a:xfrm>
              </p:grpSpPr>
              <p:cxnSp>
                <p:nvCxnSpPr>
                  <p:cNvPr id="215" name="Shape 214"/>
                  <p:cNvCxnSpPr/>
                  <p:nvPr/>
                </p:nvCxnSpPr>
                <p:spPr>
                  <a:xfrm rot="10800000" flipV="1">
                    <a:off x="3276670" y="3903661"/>
                    <a:ext cx="1588" cy="592141"/>
                  </a:xfrm>
                  <a:prstGeom prst="bentConnector4">
                    <a:avLst>
                      <a:gd name="adj1" fmla="val -14395466"/>
                      <a:gd name="adj2" fmla="val 64294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hape 175"/>
                  <p:cNvCxnSpPr/>
                  <p:nvPr/>
                </p:nvCxnSpPr>
                <p:spPr>
                  <a:xfrm rot="10800000">
                    <a:off x="3505309" y="4038600"/>
                    <a:ext cx="838343" cy="1587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4" name="Shape 175"/>
                <p:cNvCxnSpPr/>
                <p:nvPr/>
              </p:nvCxnSpPr>
              <p:spPr>
                <a:xfrm rot="16200000" flipV="1">
                  <a:off x="4915305" y="4152864"/>
                  <a:ext cx="685803" cy="457278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000099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Elbow Connector 134"/>
              <p:cNvCxnSpPr/>
              <p:nvPr/>
            </p:nvCxnSpPr>
            <p:spPr>
              <a:xfrm rot="10800000">
                <a:off x="5715459" y="5562596"/>
                <a:ext cx="587475" cy="33178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Shape 175"/>
            <p:cNvCxnSpPr/>
            <p:nvPr/>
          </p:nvCxnSpPr>
          <p:spPr>
            <a:xfrm>
              <a:off x="5029542" y="5791201"/>
              <a:ext cx="152426" cy="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1"/>
          <p:cNvGrpSpPr>
            <a:grpSpLocks/>
          </p:cNvGrpSpPr>
          <p:nvPr/>
        </p:nvGrpSpPr>
        <p:grpSpPr bwMode="auto">
          <a:xfrm>
            <a:off x="6772275" y="1447800"/>
            <a:ext cx="2117725" cy="1762125"/>
            <a:chOff x="2463272" y="1513840"/>
            <a:chExt cx="1966637" cy="1143000"/>
          </a:xfrm>
        </p:grpSpPr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641" cy="1143000"/>
              <a:chOff x="1143077" y="2590800"/>
              <a:chExt cx="380923" cy="11430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4114800" y="1449388"/>
            <a:ext cx="2117725" cy="1762125"/>
            <a:chOff x="2463272" y="1513840"/>
            <a:chExt cx="1966637" cy="1143000"/>
          </a:xfrm>
        </p:grpSpPr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9"/>
            <p:cNvGrpSpPr>
              <a:grpSpLocks/>
            </p:cNvGrpSpPr>
            <p:nvPr/>
          </p:nvGrpSpPr>
          <p:grpSpPr bwMode="auto">
            <a:xfrm flipH="1">
              <a:off x="2463273" y="1513840"/>
              <a:ext cx="1422641" cy="1143000"/>
              <a:chOff x="1143077" y="2590800"/>
              <a:chExt cx="380923" cy="114300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Oval 153"/>
          <p:cNvSpPr/>
          <p:nvPr/>
        </p:nvSpPr>
        <p:spPr bwMode="auto">
          <a:xfrm>
            <a:off x="6181725" y="15605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Oval 154"/>
          <p:cNvSpPr/>
          <p:nvPr/>
        </p:nvSpPr>
        <p:spPr bwMode="auto">
          <a:xfrm>
            <a:off x="6172200" y="2232025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Oval 155"/>
          <p:cNvSpPr/>
          <p:nvPr/>
        </p:nvSpPr>
        <p:spPr bwMode="auto">
          <a:xfrm>
            <a:off x="6170613" y="27543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Oval 156"/>
          <p:cNvSpPr/>
          <p:nvPr/>
        </p:nvSpPr>
        <p:spPr bwMode="auto">
          <a:xfrm>
            <a:off x="6715125" y="18288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Oval 157"/>
          <p:cNvSpPr/>
          <p:nvPr/>
        </p:nvSpPr>
        <p:spPr bwMode="auto">
          <a:xfrm>
            <a:off x="6715125" y="22098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" name="Oval 158"/>
          <p:cNvSpPr/>
          <p:nvPr/>
        </p:nvSpPr>
        <p:spPr bwMode="auto">
          <a:xfrm>
            <a:off x="6705600" y="23987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Oval 159"/>
          <p:cNvSpPr/>
          <p:nvPr/>
        </p:nvSpPr>
        <p:spPr bwMode="auto">
          <a:xfrm>
            <a:off x="6170613" y="25908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" name="Oval 160"/>
          <p:cNvSpPr/>
          <p:nvPr/>
        </p:nvSpPr>
        <p:spPr bwMode="auto">
          <a:xfrm>
            <a:off x="6172200" y="1865313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2" name="Oval 161"/>
          <p:cNvSpPr/>
          <p:nvPr/>
        </p:nvSpPr>
        <p:spPr bwMode="auto">
          <a:xfrm>
            <a:off x="6705600" y="30480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" name="Oval 163"/>
          <p:cNvSpPr/>
          <p:nvPr/>
        </p:nvSpPr>
        <p:spPr bwMode="auto">
          <a:xfrm>
            <a:off x="6715125" y="15240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Oval 164"/>
          <p:cNvSpPr/>
          <p:nvPr/>
        </p:nvSpPr>
        <p:spPr bwMode="auto">
          <a:xfrm>
            <a:off x="6705600" y="16764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6019800" y="3429000"/>
            <a:ext cx="838200" cy="7620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utoShape 25"/>
          <p:cNvSpPr>
            <a:spLocks noChangeArrowheads="1"/>
          </p:cNvSpPr>
          <p:nvPr/>
        </p:nvSpPr>
        <p:spPr bwMode="auto">
          <a:xfrm>
            <a:off x="1066778" y="1447800"/>
            <a:ext cx="1905000" cy="381000"/>
          </a:xfrm>
          <a:prstGeom prst="flowChartDocument">
            <a:avLst/>
          </a:prstGeom>
          <a:gradFill rotWithShape="1">
            <a:gsLst>
              <a:gs pos="0">
                <a:srgbClr val="FFEBFA"/>
              </a:gs>
              <a:gs pos="100000">
                <a:srgbClr val="5E9EFF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Logic Design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ea typeface="PMingLiU" pitchFamily="18" charset="-120"/>
              </a:rPr>
              <a:t>Overview of Global Routing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648200"/>
            <a:ext cx="5486400" cy="1981200"/>
          </a:xfrm>
        </p:spPr>
        <p:txBody>
          <a:bodyPr/>
          <a:lstStyle/>
          <a:p>
            <a:r>
              <a:rPr lang="en-US" altLang="zh-TW" sz="2400" dirty="0" smtClean="0">
                <a:ea typeface="PMingLiU" pitchFamily="18" charset="-120"/>
              </a:rPr>
              <a:t>A Fundamental problem in VLSI</a:t>
            </a: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Even the simplest version of this problem is NP-complete </a:t>
            </a:r>
            <a:br>
              <a:rPr lang="en-US" altLang="zh-TW" sz="2000" dirty="0" smtClean="0">
                <a:ea typeface="PMingLiU" pitchFamily="18" charset="-120"/>
              </a:rPr>
            </a:br>
            <a:r>
              <a:rPr lang="en-US" altLang="zh-TW" sz="1600" i="1" dirty="0" smtClean="0">
                <a:ea typeface="PMingLiU" pitchFamily="18" charset="-120"/>
              </a:rPr>
              <a:t>[</a:t>
            </a:r>
            <a:r>
              <a:rPr lang="en-US" altLang="zh-TW" sz="1600" i="1" dirty="0" err="1" smtClean="0">
                <a:ea typeface="PMingLiU" pitchFamily="18" charset="-120"/>
              </a:rPr>
              <a:t>Leeuwen</a:t>
            </a:r>
            <a:r>
              <a:rPr lang="en-US" altLang="zh-TW" sz="1600" i="1" dirty="0" smtClean="0">
                <a:ea typeface="PMingLiU" pitchFamily="18" charset="-120"/>
              </a:rPr>
              <a:t>, VLSI Theory’84]</a:t>
            </a:r>
            <a:endParaRPr lang="en-US" altLang="zh-TW" sz="2000" dirty="0" smtClean="0">
              <a:ea typeface="PMingLiU" pitchFamily="18" charset="-120"/>
            </a:endParaRPr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4876800" y="1600200"/>
            <a:ext cx="2743200" cy="274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800"/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4953000" y="1752600"/>
            <a:ext cx="2514600" cy="2514600"/>
            <a:chOff x="3120" y="2544"/>
            <a:chExt cx="1584" cy="1584"/>
          </a:xfrm>
        </p:grpSpPr>
        <p:sp>
          <p:nvSpPr>
            <p:cNvPr id="28720" name="Rectangle 90"/>
            <p:cNvSpPr>
              <a:spLocks noChangeArrowheads="1"/>
            </p:cNvSpPr>
            <p:nvPr/>
          </p:nvSpPr>
          <p:spPr bwMode="auto">
            <a:xfrm>
              <a:off x="3168" y="2550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1" name="Rectangle 117"/>
            <p:cNvSpPr>
              <a:spLocks noChangeArrowheads="1"/>
            </p:cNvSpPr>
            <p:nvPr/>
          </p:nvSpPr>
          <p:spPr bwMode="auto">
            <a:xfrm>
              <a:off x="3648" y="3840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2" name="Rectangle 118"/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3" name="Rectangle 119"/>
            <p:cNvSpPr>
              <a:spLocks noChangeArrowheads="1"/>
            </p:cNvSpPr>
            <p:nvPr/>
          </p:nvSpPr>
          <p:spPr bwMode="auto">
            <a:xfrm>
              <a:off x="3984" y="2592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4" name="Rectangle 120"/>
            <p:cNvSpPr>
              <a:spLocks noChangeArrowheads="1"/>
            </p:cNvSpPr>
            <p:nvPr/>
          </p:nvSpPr>
          <p:spPr bwMode="auto">
            <a:xfrm>
              <a:off x="4464" y="3552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5" name="Rectangle 121"/>
            <p:cNvSpPr>
              <a:spLocks noChangeArrowheads="1"/>
            </p:cNvSpPr>
            <p:nvPr/>
          </p:nvSpPr>
          <p:spPr bwMode="auto">
            <a:xfrm>
              <a:off x="3120" y="340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6" name="Rectangle 122"/>
            <p:cNvSpPr>
              <a:spLocks noChangeArrowheads="1"/>
            </p:cNvSpPr>
            <p:nvPr/>
          </p:nvSpPr>
          <p:spPr bwMode="auto">
            <a:xfrm>
              <a:off x="3600" y="292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CB96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7" name="Rectangle 123"/>
            <p:cNvSpPr>
              <a:spLocks noChangeArrowheads="1"/>
            </p:cNvSpPr>
            <p:nvPr/>
          </p:nvSpPr>
          <p:spPr bwMode="auto">
            <a:xfrm>
              <a:off x="4080" y="3840"/>
              <a:ext cx="144" cy="9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8" name="Rectangle 124"/>
            <p:cNvSpPr>
              <a:spLocks noChangeArrowheads="1"/>
            </p:cNvSpPr>
            <p:nvPr/>
          </p:nvSpPr>
          <p:spPr bwMode="auto">
            <a:xfrm>
              <a:off x="4416" y="3024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29" name="Rectangle 125"/>
            <p:cNvSpPr>
              <a:spLocks noChangeArrowheads="1"/>
            </p:cNvSpPr>
            <p:nvPr/>
          </p:nvSpPr>
          <p:spPr bwMode="auto">
            <a:xfrm>
              <a:off x="3744" y="3120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0" name="Rectangle 126"/>
            <p:cNvSpPr>
              <a:spLocks noChangeArrowheads="1"/>
            </p:cNvSpPr>
            <p:nvPr/>
          </p:nvSpPr>
          <p:spPr bwMode="auto">
            <a:xfrm>
              <a:off x="4224" y="3984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1" name="Rectangle 128"/>
            <p:cNvSpPr>
              <a:spLocks noChangeArrowheads="1"/>
            </p:cNvSpPr>
            <p:nvPr/>
          </p:nvSpPr>
          <p:spPr bwMode="auto">
            <a:xfrm>
              <a:off x="3168" y="3840"/>
              <a:ext cx="96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2" name="Rectangle 129"/>
            <p:cNvSpPr>
              <a:spLocks noChangeArrowheads="1"/>
            </p:cNvSpPr>
            <p:nvPr/>
          </p:nvSpPr>
          <p:spPr bwMode="auto">
            <a:xfrm>
              <a:off x="4128" y="2976"/>
              <a:ext cx="144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3" name="Rectangle 130"/>
            <p:cNvSpPr>
              <a:spLocks noChangeArrowheads="1"/>
            </p:cNvSpPr>
            <p:nvPr/>
          </p:nvSpPr>
          <p:spPr bwMode="auto">
            <a:xfrm flipV="1">
              <a:off x="3648" y="3408"/>
              <a:ext cx="192" cy="192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4" name="Rectangle 131"/>
            <p:cNvSpPr>
              <a:spLocks noChangeArrowheads="1"/>
            </p:cNvSpPr>
            <p:nvPr/>
          </p:nvSpPr>
          <p:spPr bwMode="auto">
            <a:xfrm flipV="1">
              <a:off x="3168" y="2976"/>
              <a:ext cx="192" cy="96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5" name="Rectangle 132"/>
            <p:cNvSpPr>
              <a:spLocks noChangeArrowheads="1"/>
            </p:cNvSpPr>
            <p:nvPr/>
          </p:nvSpPr>
          <p:spPr bwMode="auto">
            <a:xfrm flipV="1">
              <a:off x="4512" y="2688"/>
              <a:ext cx="144" cy="144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6" name="Rectangle 133"/>
            <p:cNvSpPr>
              <a:spLocks noChangeArrowheads="1"/>
            </p:cNvSpPr>
            <p:nvPr/>
          </p:nvSpPr>
          <p:spPr bwMode="auto">
            <a:xfrm>
              <a:off x="4512" y="3840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8737" name="Rectangle 134"/>
            <p:cNvSpPr>
              <a:spLocks noChangeArrowheads="1"/>
            </p:cNvSpPr>
            <p:nvPr/>
          </p:nvSpPr>
          <p:spPr bwMode="auto">
            <a:xfrm>
              <a:off x="3648" y="2544"/>
              <a:ext cx="192" cy="144"/>
            </a:xfrm>
            <a:prstGeom prst="rect">
              <a:avLst/>
            </a:prstGeom>
            <a:gradFill rotWithShape="1">
              <a:gsLst>
                <a:gs pos="0">
                  <a:srgbClr val="FFE2C5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</p:grpSp>
      <p:grpSp>
        <p:nvGrpSpPr>
          <p:cNvPr id="3" name="Group 178"/>
          <p:cNvGrpSpPr>
            <a:grpSpLocks/>
          </p:cNvGrpSpPr>
          <p:nvPr/>
        </p:nvGrpSpPr>
        <p:grpSpPr bwMode="auto">
          <a:xfrm>
            <a:off x="5105400" y="1828800"/>
            <a:ext cx="2298700" cy="2362200"/>
            <a:chOff x="3200" y="2592"/>
            <a:chExt cx="1448" cy="1488"/>
          </a:xfrm>
        </p:grpSpPr>
        <p:sp>
          <p:nvSpPr>
            <p:cNvPr id="28712" name="Freeform 163"/>
            <p:cNvSpPr>
              <a:spLocks/>
            </p:cNvSpPr>
            <p:nvPr/>
          </p:nvSpPr>
          <p:spPr bwMode="auto">
            <a:xfrm>
              <a:off x="3362" y="2689"/>
              <a:ext cx="816" cy="256"/>
            </a:xfrm>
            <a:custGeom>
              <a:avLst/>
              <a:gdLst>
                <a:gd name="T0" fmla="*/ 0 w 816"/>
                <a:gd name="T1" fmla="*/ 0 h 256"/>
                <a:gd name="T2" fmla="*/ 336 w 816"/>
                <a:gd name="T3" fmla="*/ 240 h 256"/>
                <a:gd name="T4" fmla="*/ 816 w 816"/>
                <a:gd name="T5" fmla="*/ 96 h 256"/>
                <a:gd name="T6" fmla="*/ 0 60000 65536"/>
                <a:gd name="T7" fmla="*/ 0 60000 65536"/>
                <a:gd name="T8" fmla="*/ 0 60000 65536"/>
                <a:gd name="T9" fmla="*/ 0 w 816"/>
                <a:gd name="T10" fmla="*/ 0 h 256"/>
                <a:gd name="T11" fmla="*/ 816 w 816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56">
                  <a:moveTo>
                    <a:pt x="0" y="0"/>
                  </a:moveTo>
                  <a:cubicBezTo>
                    <a:pt x="100" y="112"/>
                    <a:pt x="200" y="224"/>
                    <a:pt x="336" y="240"/>
                  </a:cubicBezTo>
                  <a:cubicBezTo>
                    <a:pt x="472" y="256"/>
                    <a:pt x="644" y="176"/>
                    <a:pt x="816" y="96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3" name="Freeform 164"/>
            <p:cNvSpPr>
              <a:spLocks/>
            </p:cNvSpPr>
            <p:nvPr/>
          </p:nvSpPr>
          <p:spPr bwMode="auto">
            <a:xfrm>
              <a:off x="4264" y="2784"/>
              <a:ext cx="248" cy="816"/>
            </a:xfrm>
            <a:custGeom>
              <a:avLst/>
              <a:gdLst>
                <a:gd name="T0" fmla="*/ 248 w 248"/>
                <a:gd name="T1" fmla="*/ 0 h 816"/>
                <a:gd name="T2" fmla="*/ 8 w 248"/>
                <a:gd name="T3" fmla="*/ 336 h 816"/>
                <a:gd name="T4" fmla="*/ 200 w 248"/>
                <a:gd name="T5" fmla="*/ 816 h 816"/>
                <a:gd name="T6" fmla="*/ 0 60000 65536"/>
                <a:gd name="T7" fmla="*/ 0 60000 65536"/>
                <a:gd name="T8" fmla="*/ 0 60000 65536"/>
                <a:gd name="T9" fmla="*/ 0 w 248"/>
                <a:gd name="T10" fmla="*/ 0 h 816"/>
                <a:gd name="T11" fmla="*/ 248 w 24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816">
                  <a:moveTo>
                    <a:pt x="248" y="0"/>
                  </a:moveTo>
                  <a:cubicBezTo>
                    <a:pt x="132" y="100"/>
                    <a:pt x="16" y="200"/>
                    <a:pt x="8" y="336"/>
                  </a:cubicBezTo>
                  <a:cubicBezTo>
                    <a:pt x="0" y="472"/>
                    <a:pt x="100" y="644"/>
                    <a:pt x="200" y="816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4" name="Freeform 165"/>
            <p:cNvSpPr>
              <a:spLocks/>
            </p:cNvSpPr>
            <p:nvPr/>
          </p:nvSpPr>
          <p:spPr bwMode="auto">
            <a:xfrm>
              <a:off x="3360" y="2592"/>
              <a:ext cx="288" cy="912"/>
            </a:xfrm>
            <a:custGeom>
              <a:avLst/>
              <a:gdLst>
                <a:gd name="T0" fmla="*/ 288 w 288"/>
                <a:gd name="T1" fmla="*/ 0 h 912"/>
                <a:gd name="T2" fmla="*/ 240 w 288"/>
                <a:gd name="T3" fmla="*/ 432 h 912"/>
                <a:gd name="T4" fmla="*/ 0 w 288"/>
                <a:gd name="T5" fmla="*/ 912 h 912"/>
                <a:gd name="T6" fmla="*/ 0 60000 65536"/>
                <a:gd name="T7" fmla="*/ 0 60000 65536"/>
                <a:gd name="T8" fmla="*/ 0 60000 65536"/>
                <a:gd name="T9" fmla="*/ 0 w 288"/>
                <a:gd name="T10" fmla="*/ 0 h 912"/>
                <a:gd name="T11" fmla="*/ 288 w 28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12">
                  <a:moveTo>
                    <a:pt x="288" y="0"/>
                  </a:moveTo>
                  <a:cubicBezTo>
                    <a:pt x="288" y="140"/>
                    <a:pt x="288" y="280"/>
                    <a:pt x="240" y="432"/>
                  </a:cubicBezTo>
                  <a:cubicBezTo>
                    <a:pt x="192" y="584"/>
                    <a:pt x="96" y="748"/>
                    <a:pt x="0" y="912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5" name="Freeform 166"/>
            <p:cNvSpPr>
              <a:spLocks/>
            </p:cNvSpPr>
            <p:nvPr/>
          </p:nvSpPr>
          <p:spPr bwMode="auto">
            <a:xfrm>
              <a:off x="3360" y="3072"/>
              <a:ext cx="672" cy="432"/>
            </a:xfrm>
            <a:custGeom>
              <a:avLst/>
              <a:gdLst>
                <a:gd name="T0" fmla="*/ 0 w 672"/>
                <a:gd name="T1" fmla="*/ 0 h 432"/>
                <a:gd name="T2" fmla="*/ 384 w 672"/>
                <a:gd name="T3" fmla="*/ 144 h 432"/>
                <a:gd name="T4" fmla="*/ 672 w 672"/>
                <a:gd name="T5" fmla="*/ 432 h 432"/>
                <a:gd name="T6" fmla="*/ 0 60000 65536"/>
                <a:gd name="T7" fmla="*/ 0 60000 65536"/>
                <a:gd name="T8" fmla="*/ 0 60000 65536"/>
                <a:gd name="T9" fmla="*/ 0 w 672"/>
                <a:gd name="T10" fmla="*/ 0 h 432"/>
                <a:gd name="T11" fmla="*/ 672 w 67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32">
                  <a:moveTo>
                    <a:pt x="0" y="0"/>
                  </a:moveTo>
                  <a:cubicBezTo>
                    <a:pt x="136" y="36"/>
                    <a:pt x="272" y="72"/>
                    <a:pt x="384" y="144"/>
                  </a:cubicBezTo>
                  <a:cubicBezTo>
                    <a:pt x="496" y="216"/>
                    <a:pt x="584" y="324"/>
                    <a:pt x="672" y="432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6" name="Freeform 167"/>
            <p:cNvSpPr>
              <a:spLocks/>
            </p:cNvSpPr>
            <p:nvPr/>
          </p:nvSpPr>
          <p:spPr bwMode="auto">
            <a:xfrm>
              <a:off x="3200" y="3480"/>
              <a:ext cx="448" cy="456"/>
            </a:xfrm>
            <a:custGeom>
              <a:avLst/>
              <a:gdLst>
                <a:gd name="T0" fmla="*/ 64 w 448"/>
                <a:gd name="T1" fmla="*/ 456 h 456"/>
                <a:gd name="T2" fmla="*/ 64 w 448"/>
                <a:gd name="T3" fmla="*/ 72 h 456"/>
                <a:gd name="T4" fmla="*/ 448 w 448"/>
                <a:gd name="T5" fmla="*/ 24 h 456"/>
                <a:gd name="T6" fmla="*/ 0 60000 65536"/>
                <a:gd name="T7" fmla="*/ 0 60000 65536"/>
                <a:gd name="T8" fmla="*/ 0 60000 65536"/>
                <a:gd name="T9" fmla="*/ 0 w 448"/>
                <a:gd name="T10" fmla="*/ 0 h 456"/>
                <a:gd name="T11" fmla="*/ 448 w 44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456">
                  <a:moveTo>
                    <a:pt x="64" y="456"/>
                  </a:moveTo>
                  <a:cubicBezTo>
                    <a:pt x="32" y="300"/>
                    <a:pt x="0" y="144"/>
                    <a:pt x="64" y="72"/>
                  </a:cubicBezTo>
                  <a:cubicBezTo>
                    <a:pt x="128" y="0"/>
                    <a:pt x="288" y="12"/>
                    <a:pt x="448" y="24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7" name="Freeform 168"/>
            <p:cNvSpPr>
              <a:spLocks/>
            </p:cNvSpPr>
            <p:nvPr/>
          </p:nvSpPr>
          <p:spPr bwMode="auto">
            <a:xfrm>
              <a:off x="4176" y="3600"/>
              <a:ext cx="288" cy="432"/>
            </a:xfrm>
            <a:custGeom>
              <a:avLst/>
              <a:gdLst>
                <a:gd name="T0" fmla="*/ 288 w 288"/>
                <a:gd name="T1" fmla="*/ 432 h 432"/>
                <a:gd name="T2" fmla="*/ 48 w 288"/>
                <a:gd name="T3" fmla="*/ 288 h 432"/>
                <a:gd name="T4" fmla="*/ 0 w 288"/>
                <a:gd name="T5" fmla="*/ 0 h 432"/>
                <a:gd name="T6" fmla="*/ 0 60000 65536"/>
                <a:gd name="T7" fmla="*/ 0 60000 65536"/>
                <a:gd name="T8" fmla="*/ 0 60000 65536"/>
                <a:gd name="T9" fmla="*/ 0 w 288"/>
                <a:gd name="T10" fmla="*/ 0 h 432"/>
                <a:gd name="T11" fmla="*/ 288 w 28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32">
                  <a:moveTo>
                    <a:pt x="288" y="432"/>
                  </a:moveTo>
                  <a:cubicBezTo>
                    <a:pt x="192" y="396"/>
                    <a:pt x="96" y="360"/>
                    <a:pt x="48" y="288"/>
                  </a:cubicBezTo>
                  <a:cubicBezTo>
                    <a:pt x="0" y="216"/>
                    <a:pt x="0" y="108"/>
                    <a:pt x="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8" name="Freeform 174"/>
            <p:cNvSpPr>
              <a:spLocks/>
            </p:cNvSpPr>
            <p:nvPr/>
          </p:nvSpPr>
          <p:spPr bwMode="auto">
            <a:xfrm>
              <a:off x="3840" y="3504"/>
              <a:ext cx="240" cy="480"/>
            </a:xfrm>
            <a:custGeom>
              <a:avLst/>
              <a:gdLst>
                <a:gd name="T0" fmla="*/ 0 w 240"/>
                <a:gd name="T1" fmla="*/ 480 h 480"/>
                <a:gd name="T2" fmla="*/ 240 w 240"/>
                <a:gd name="T3" fmla="*/ 384 h 480"/>
                <a:gd name="T4" fmla="*/ 0 w 240"/>
                <a:gd name="T5" fmla="*/ 0 h 480"/>
                <a:gd name="T6" fmla="*/ 0 60000 65536"/>
                <a:gd name="T7" fmla="*/ 0 60000 65536"/>
                <a:gd name="T8" fmla="*/ 0 60000 65536"/>
                <a:gd name="T9" fmla="*/ 0 w 240"/>
                <a:gd name="T10" fmla="*/ 0 h 480"/>
                <a:gd name="T11" fmla="*/ 240 w 24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80">
                  <a:moveTo>
                    <a:pt x="0" y="480"/>
                  </a:moveTo>
                  <a:cubicBezTo>
                    <a:pt x="120" y="472"/>
                    <a:pt x="240" y="464"/>
                    <a:pt x="240" y="384"/>
                  </a:cubicBezTo>
                  <a:cubicBezTo>
                    <a:pt x="240" y="304"/>
                    <a:pt x="120" y="152"/>
                    <a:pt x="0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9" name="Freeform 176"/>
            <p:cNvSpPr>
              <a:spLocks/>
            </p:cNvSpPr>
            <p:nvPr/>
          </p:nvSpPr>
          <p:spPr bwMode="auto">
            <a:xfrm>
              <a:off x="4320" y="3168"/>
              <a:ext cx="328" cy="912"/>
            </a:xfrm>
            <a:custGeom>
              <a:avLst/>
              <a:gdLst>
                <a:gd name="T0" fmla="*/ 240 w 328"/>
                <a:gd name="T1" fmla="*/ 0 h 912"/>
                <a:gd name="T2" fmla="*/ 288 w 328"/>
                <a:gd name="T3" fmla="*/ 672 h 912"/>
                <a:gd name="T4" fmla="*/ 0 w 328"/>
                <a:gd name="T5" fmla="*/ 912 h 912"/>
                <a:gd name="T6" fmla="*/ 0 60000 65536"/>
                <a:gd name="T7" fmla="*/ 0 60000 65536"/>
                <a:gd name="T8" fmla="*/ 0 60000 65536"/>
                <a:gd name="T9" fmla="*/ 0 w 328"/>
                <a:gd name="T10" fmla="*/ 0 h 912"/>
                <a:gd name="T11" fmla="*/ 328 w 32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912">
                  <a:moveTo>
                    <a:pt x="240" y="0"/>
                  </a:moveTo>
                  <a:cubicBezTo>
                    <a:pt x="284" y="260"/>
                    <a:pt x="328" y="520"/>
                    <a:pt x="288" y="672"/>
                  </a:cubicBezTo>
                  <a:cubicBezTo>
                    <a:pt x="248" y="824"/>
                    <a:pt x="124" y="868"/>
                    <a:pt x="0" y="912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98"/>
          <p:cNvGrpSpPr>
            <a:grpSpLocks/>
          </p:cNvGrpSpPr>
          <p:nvPr/>
        </p:nvGrpSpPr>
        <p:grpSpPr bwMode="auto">
          <a:xfrm>
            <a:off x="5181600" y="1905000"/>
            <a:ext cx="2362200" cy="2360613"/>
            <a:chOff x="3264" y="2545"/>
            <a:chExt cx="1488" cy="1487"/>
          </a:xfrm>
        </p:grpSpPr>
        <p:sp>
          <p:nvSpPr>
            <p:cNvPr id="28698" name="Line 179"/>
            <p:cNvSpPr>
              <a:spLocks noChangeShapeType="1"/>
            </p:cNvSpPr>
            <p:nvPr/>
          </p:nvSpPr>
          <p:spPr bwMode="auto">
            <a:xfrm>
              <a:off x="3362" y="2545"/>
              <a:ext cx="28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9" name="Line 180"/>
            <p:cNvSpPr>
              <a:spLocks noChangeShapeType="1"/>
            </p:cNvSpPr>
            <p:nvPr/>
          </p:nvSpPr>
          <p:spPr bwMode="auto">
            <a:xfrm>
              <a:off x="3744" y="2592"/>
              <a:ext cx="0" cy="24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0" name="Line 183"/>
            <p:cNvSpPr>
              <a:spLocks noChangeShapeType="1"/>
            </p:cNvSpPr>
            <p:nvPr/>
          </p:nvSpPr>
          <p:spPr bwMode="auto">
            <a:xfrm>
              <a:off x="4224" y="2688"/>
              <a:ext cx="0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1" name="Freeform 184"/>
            <p:cNvSpPr>
              <a:spLocks/>
            </p:cNvSpPr>
            <p:nvPr/>
          </p:nvSpPr>
          <p:spPr bwMode="auto">
            <a:xfrm>
              <a:off x="4176" y="2688"/>
              <a:ext cx="336" cy="624"/>
            </a:xfrm>
            <a:custGeom>
              <a:avLst/>
              <a:gdLst>
                <a:gd name="T0" fmla="*/ 336 w 336"/>
                <a:gd name="T1" fmla="*/ 0 h 624"/>
                <a:gd name="T2" fmla="*/ 192 w 336"/>
                <a:gd name="T3" fmla="*/ 0 h 624"/>
                <a:gd name="T4" fmla="*/ 192 w 336"/>
                <a:gd name="T5" fmla="*/ 528 h 624"/>
                <a:gd name="T6" fmla="*/ 0 w 336"/>
                <a:gd name="T7" fmla="*/ 528 h 624"/>
                <a:gd name="T8" fmla="*/ 0 w 336"/>
                <a:gd name="T9" fmla="*/ 624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624"/>
                <a:gd name="T17" fmla="*/ 336 w 336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624">
                  <a:moveTo>
                    <a:pt x="336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  <a:lnTo>
                    <a:pt x="0" y="624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2" name="Freeform 186"/>
            <p:cNvSpPr>
              <a:spLocks/>
            </p:cNvSpPr>
            <p:nvPr/>
          </p:nvSpPr>
          <p:spPr bwMode="auto">
            <a:xfrm>
              <a:off x="3744" y="3504"/>
              <a:ext cx="864" cy="240"/>
            </a:xfrm>
            <a:custGeom>
              <a:avLst/>
              <a:gdLst>
                <a:gd name="T0" fmla="*/ 864 w 864"/>
                <a:gd name="T1" fmla="*/ 240 h 240"/>
                <a:gd name="T2" fmla="*/ 864 w 864"/>
                <a:gd name="T3" fmla="*/ 144 h 240"/>
                <a:gd name="T4" fmla="*/ 0 w 864"/>
                <a:gd name="T5" fmla="*/ 144 h 240"/>
                <a:gd name="T6" fmla="*/ 0 w 864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0"/>
                <a:gd name="T14" fmla="*/ 864 w 86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0">
                  <a:moveTo>
                    <a:pt x="864" y="240"/>
                  </a:moveTo>
                  <a:lnTo>
                    <a:pt x="864" y="144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3" name="Freeform 187"/>
            <p:cNvSpPr>
              <a:spLocks/>
            </p:cNvSpPr>
            <p:nvPr/>
          </p:nvSpPr>
          <p:spPr bwMode="auto">
            <a:xfrm>
              <a:off x="3840" y="3120"/>
              <a:ext cx="192" cy="336"/>
            </a:xfrm>
            <a:custGeom>
              <a:avLst/>
              <a:gdLst>
                <a:gd name="T0" fmla="*/ 0 w 192"/>
                <a:gd name="T1" fmla="*/ 0 h 336"/>
                <a:gd name="T2" fmla="*/ 96 w 192"/>
                <a:gd name="T3" fmla="*/ 0 h 336"/>
                <a:gd name="T4" fmla="*/ 96 w 192"/>
                <a:gd name="T5" fmla="*/ 336 h 336"/>
                <a:gd name="T6" fmla="*/ 192 w 192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336"/>
                <a:gd name="T14" fmla="*/ 192 w 19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336">
                  <a:moveTo>
                    <a:pt x="0" y="0"/>
                  </a:moveTo>
                  <a:lnTo>
                    <a:pt x="96" y="0"/>
                  </a:lnTo>
                  <a:lnTo>
                    <a:pt x="96" y="336"/>
                  </a:lnTo>
                  <a:lnTo>
                    <a:pt x="192" y="336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4" name="Line 188"/>
            <p:cNvSpPr>
              <a:spLocks noChangeShapeType="1"/>
            </p:cNvSpPr>
            <p:nvPr/>
          </p:nvSpPr>
          <p:spPr bwMode="auto">
            <a:xfrm flipH="1">
              <a:off x="3840" y="2928"/>
              <a:ext cx="288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5" name="Line 189"/>
            <p:cNvSpPr>
              <a:spLocks noChangeShapeType="1"/>
            </p:cNvSpPr>
            <p:nvPr/>
          </p:nvSpPr>
          <p:spPr bwMode="auto">
            <a:xfrm>
              <a:off x="4512" y="3072"/>
              <a:ext cx="1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6" name="Line 190"/>
            <p:cNvSpPr>
              <a:spLocks noChangeShapeType="1"/>
            </p:cNvSpPr>
            <p:nvPr/>
          </p:nvSpPr>
          <p:spPr bwMode="auto">
            <a:xfrm flipH="1">
              <a:off x="4320" y="3936"/>
              <a:ext cx="192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7" name="Freeform 192"/>
            <p:cNvSpPr>
              <a:spLocks/>
            </p:cNvSpPr>
            <p:nvPr/>
          </p:nvSpPr>
          <p:spPr bwMode="auto">
            <a:xfrm>
              <a:off x="3264" y="3120"/>
              <a:ext cx="480" cy="768"/>
            </a:xfrm>
            <a:custGeom>
              <a:avLst/>
              <a:gdLst>
                <a:gd name="T0" fmla="*/ 0 w 480"/>
                <a:gd name="T1" fmla="*/ 768 h 768"/>
                <a:gd name="T2" fmla="*/ 288 w 480"/>
                <a:gd name="T3" fmla="*/ 768 h 768"/>
                <a:gd name="T4" fmla="*/ 288 w 480"/>
                <a:gd name="T5" fmla="*/ 0 h 768"/>
                <a:gd name="T6" fmla="*/ 480 w 480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0" y="768"/>
                  </a:moveTo>
                  <a:lnTo>
                    <a:pt x="288" y="768"/>
                  </a:lnTo>
                  <a:lnTo>
                    <a:pt x="288" y="0"/>
                  </a:lnTo>
                  <a:lnTo>
                    <a:pt x="480" y="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8" name="Freeform 193"/>
            <p:cNvSpPr>
              <a:spLocks/>
            </p:cNvSpPr>
            <p:nvPr/>
          </p:nvSpPr>
          <p:spPr bwMode="auto">
            <a:xfrm>
              <a:off x="3360" y="2928"/>
              <a:ext cx="240" cy="480"/>
            </a:xfrm>
            <a:custGeom>
              <a:avLst/>
              <a:gdLst>
                <a:gd name="T0" fmla="*/ 240 w 240"/>
                <a:gd name="T1" fmla="*/ 0 h 480"/>
                <a:gd name="T2" fmla="*/ 96 w 240"/>
                <a:gd name="T3" fmla="*/ 0 h 480"/>
                <a:gd name="T4" fmla="*/ 96 w 240"/>
                <a:gd name="T5" fmla="*/ 480 h 480"/>
                <a:gd name="T6" fmla="*/ 0 w 24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0"/>
                <a:gd name="T14" fmla="*/ 240 w 24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0">
                  <a:moveTo>
                    <a:pt x="240" y="0"/>
                  </a:moveTo>
                  <a:lnTo>
                    <a:pt x="96" y="0"/>
                  </a:lnTo>
                  <a:lnTo>
                    <a:pt x="96" y="480"/>
                  </a:lnTo>
                  <a:lnTo>
                    <a:pt x="0" y="48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09" name="Line 194"/>
            <p:cNvSpPr>
              <a:spLocks noChangeShapeType="1"/>
            </p:cNvSpPr>
            <p:nvPr/>
          </p:nvSpPr>
          <p:spPr bwMode="auto">
            <a:xfrm>
              <a:off x="3264" y="2688"/>
              <a:ext cx="1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0" name="Line 195"/>
            <p:cNvSpPr>
              <a:spLocks noChangeShapeType="1"/>
            </p:cNvSpPr>
            <p:nvPr/>
          </p:nvSpPr>
          <p:spPr bwMode="auto">
            <a:xfrm>
              <a:off x="3840" y="3792"/>
              <a:ext cx="240" cy="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711" name="Freeform 197"/>
            <p:cNvSpPr>
              <a:spLocks/>
            </p:cNvSpPr>
            <p:nvPr/>
          </p:nvSpPr>
          <p:spPr bwMode="auto">
            <a:xfrm>
              <a:off x="4176" y="3504"/>
              <a:ext cx="576" cy="528"/>
            </a:xfrm>
            <a:custGeom>
              <a:avLst/>
              <a:gdLst>
                <a:gd name="T0" fmla="*/ 0 w 576"/>
                <a:gd name="T1" fmla="*/ 336 h 528"/>
                <a:gd name="T2" fmla="*/ 0 w 576"/>
                <a:gd name="T3" fmla="*/ 528 h 528"/>
                <a:gd name="T4" fmla="*/ 576 w 576"/>
                <a:gd name="T5" fmla="*/ 528 h 528"/>
                <a:gd name="T6" fmla="*/ 576 w 576"/>
                <a:gd name="T7" fmla="*/ 0 h 528"/>
                <a:gd name="T8" fmla="*/ 384 w 576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28"/>
                <a:gd name="T17" fmla="*/ 576 w 576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28">
                  <a:moveTo>
                    <a:pt x="0" y="336"/>
                  </a:moveTo>
                  <a:lnTo>
                    <a:pt x="0" y="528"/>
                  </a:lnTo>
                  <a:lnTo>
                    <a:pt x="576" y="528"/>
                  </a:lnTo>
                  <a:lnTo>
                    <a:pt x="576" y="0"/>
                  </a:lnTo>
                  <a:lnTo>
                    <a:pt x="384" y="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1" name="AutoShape 10"/>
          <p:cNvSpPr>
            <a:spLocks noChangeArrowheads="1"/>
          </p:cNvSpPr>
          <p:nvPr/>
        </p:nvSpPr>
        <p:spPr bwMode="auto">
          <a:xfrm>
            <a:off x="1904912" y="1828800"/>
            <a:ext cx="228589" cy="4572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AutoShape 15"/>
          <p:cNvSpPr>
            <a:spLocks noChangeArrowheads="1"/>
          </p:cNvSpPr>
          <p:nvPr/>
        </p:nvSpPr>
        <p:spPr bwMode="auto">
          <a:xfrm>
            <a:off x="1904912" y="5336977"/>
            <a:ext cx="228589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18"/>
          <p:cNvSpPr txBox="1">
            <a:spLocks noChangeArrowheads="1"/>
          </p:cNvSpPr>
          <p:nvPr/>
        </p:nvSpPr>
        <p:spPr bwMode="auto">
          <a:xfrm>
            <a:off x="1142949" y="2283023"/>
            <a:ext cx="1752516" cy="307777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Placement &amp; CTS</a:t>
            </a:r>
          </a:p>
        </p:txBody>
      </p:sp>
      <p:grpSp>
        <p:nvGrpSpPr>
          <p:cNvPr id="5" name="Group 94"/>
          <p:cNvGrpSpPr/>
          <p:nvPr/>
        </p:nvGrpSpPr>
        <p:grpSpPr>
          <a:xfrm>
            <a:off x="1142949" y="2587822"/>
            <a:ext cx="1752516" cy="1526978"/>
            <a:chOff x="1142949" y="2587822"/>
            <a:chExt cx="1752516" cy="1526978"/>
          </a:xfrm>
        </p:grpSpPr>
        <p:sp>
          <p:nvSpPr>
            <p:cNvPr id="72" name="AutoShape 11"/>
            <p:cNvSpPr>
              <a:spLocks noChangeArrowheads="1"/>
            </p:cNvSpPr>
            <p:nvPr/>
          </p:nvSpPr>
          <p:spPr bwMode="auto">
            <a:xfrm>
              <a:off x="1905000" y="2587822"/>
              <a:ext cx="228501" cy="612577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AutoShape 13"/>
            <p:cNvSpPr>
              <a:spLocks noChangeArrowheads="1"/>
            </p:cNvSpPr>
            <p:nvPr/>
          </p:nvSpPr>
          <p:spPr bwMode="auto">
            <a:xfrm>
              <a:off x="1905000" y="3505200"/>
              <a:ext cx="228501" cy="609600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1142949" y="3197423"/>
              <a:ext cx="1752516" cy="307777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dirty="0">
                  <a:latin typeface="Times New Roman" pitchFamily="18" charset="0"/>
                  <a:cs typeface="Times New Roman" pitchFamily="18" charset="0"/>
                </a:rPr>
                <a:t>Routing</a:t>
              </a:r>
            </a:p>
          </p:txBody>
        </p:sp>
      </p:grp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1142949" y="4117777"/>
            <a:ext cx="1752516" cy="307777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latin typeface="Times New Roman" pitchFamily="18" charset="0"/>
                <a:cs typeface="Times New Roman" pitchFamily="18" charset="0"/>
              </a:rPr>
              <a:t>DFM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 rot="10800000">
            <a:off x="760350" y="2667815"/>
            <a:ext cx="400091" cy="129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Physical Design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1066778" y="4876800"/>
            <a:ext cx="1905000" cy="52322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Post Layout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AutoShape 26"/>
          <p:cNvSpPr>
            <a:spLocks noChangeArrowheads="1"/>
          </p:cNvSpPr>
          <p:nvPr/>
        </p:nvSpPr>
        <p:spPr bwMode="auto">
          <a:xfrm>
            <a:off x="1066778" y="5641777"/>
            <a:ext cx="1905000" cy="381000"/>
          </a:xfrm>
          <a:prstGeom prst="flowChartDocument">
            <a:avLst/>
          </a:prstGeom>
          <a:gradFill rotWithShape="1">
            <a:gsLst>
              <a:gs pos="0">
                <a:srgbClr val="FFEBFA"/>
              </a:gs>
              <a:gs pos="100000">
                <a:srgbClr val="5E9EFF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cs typeface="Times New Roman" pitchFamily="18" charset="0"/>
              </a:rPr>
              <a:t>Tape out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AutoShape 10"/>
          <p:cNvSpPr>
            <a:spLocks noChangeArrowheads="1"/>
          </p:cNvSpPr>
          <p:nvPr/>
        </p:nvSpPr>
        <p:spPr bwMode="auto">
          <a:xfrm>
            <a:off x="1904912" y="4422577"/>
            <a:ext cx="228589" cy="4572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761967" y="2057400"/>
            <a:ext cx="2514480" cy="2590800"/>
          </a:xfrm>
          <a:prstGeom prst="rect">
            <a:avLst/>
          </a:prstGeom>
          <a:noFill/>
          <a:ln w="222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zh-TW" altLang="en-US" sz="1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93"/>
          <p:cNvGrpSpPr/>
          <p:nvPr/>
        </p:nvGrpSpPr>
        <p:grpSpPr>
          <a:xfrm>
            <a:off x="1143000" y="2590800"/>
            <a:ext cx="1752600" cy="1524000"/>
            <a:chOff x="2895600" y="3200400"/>
            <a:chExt cx="1752600" cy="1524000"/>
          </a:xfrm>
        </p:grpSpPr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2895684" y="3349823"/>
              <a:ext cx="1752516" cy="307777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dirty="0" smtClean="0">
                  <a:latin typeface="Times New Roman" pitchFamily="18" charset="0"/>
                  <a:cs typeface="Times New Roman" pitchFamily="18" charset="0"/>
                </a:rPr>
                <a:t>Global Routing</a:t>
              </a:r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0"/>
            <p:cNvSpPr txBox="1">
              <a:spLocks noChangeArrowheads="1"/>
            </p:cNvSpPr>
            <p:nvPr/>
          </p:nvSpPr>
          <p:spPr bwMode="auto">
            <a:xfrm>
              <a:off x="2895600" y="3810000"/>
              <a:ext cx="1752516" cy="307777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dirty="0" smtClean="0">
                  <a:latin typeface="Times New Roman" pitchFamily="18" charset="0"/>
                  <a:cs typeface="Times New Roman" pitchFamily="18" charset="0"/>
                </a:rPr>
                <a:t>Track Assignment</a:t>
              </a:r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 Box 20"/>
            <p:cNvSpPr txBox="1">
              <a:spLocks noChangeArrowheads="1"/>
            </p:cNvSpPr>
            <p:nvPr/>
          </p:nvSpPr>
          <p:spPr bwMode="auto">
            <a:xfrm>
              <a:off x="2895600" y="4264223"/>
              <a:ext cx="1752516" cy="307777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400" dirty="0" smtClean="0">
                  <a:latin typeface="Times New Roman" pitchFamily="18" charset="0"/>
                  <a:cs typeface="Times New Roman" pitchFamily="18" charset="0"/>
                </a:rPr>
                <a:t>Detail Routing</a:t>
              </a:r>
              <a:endParaRPr lang="en-US" altLang="zh-TW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AutoShape 13"/>
            <p:cNvSpPr>
              <a:spLocks noChangeArrowheads="1"/>
            </p:cNvSpPr>
            <p:nvPr/>
          </p:nvSpPr>
          <p:spPr bwMode="auto">
            <a:xfrm>
              <a:off x="3657611" y="3657600"/>
              <a:ext cx="228589" cy="152400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AutoShape 13"/>
            <p:cNvSpPr>
              <a:spLocks noChangeArrowheads="1"/>
            </p:cNvSpPr>
            <p:nvPr/>
          </p:nvSpPr>
          <p:spPr bwMode="auto">
            <a:xfrm>
              <a:off x="3657600" y="4114800"/>
              <a:ext cx="228589" cy="152400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AutoShape 13"/>
            <p:cNvSpPr>
              <a:spLocks noChangeArrowheads="1"/>
            </p:cNvSpPr>
            <p:nvPr/>
          </p:nvSpPr>
          <p:spPr bwMode="auto">
            <a:xfrm>
              <a:off x="3657600" y="3200400"/>
              <a:ext cx="228589" cy="152400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AutoShape 13"/>
            <p:cNvSpPr>
              <a:spLocks noChangeArrowheads="1"/>
            </p:cNvSpPr>
            <p:nvPr/>
          </p:nvSpPr>
          <p:spPr bwMode="auto">
            <a:xfrm>
              <a:off x="3657600" y="4572000"/>
              <a:ext cx="228589" cy="152400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09600" y="1295400"/>
            <a:ext cx="2514589" cy="3962400"/>
            <a:chOff x="609600" y="1295400"/>
            <a:chExt cx="2514589" cy="3962400"/>
          </a:xfrm>
        </p:grpSpPr>
        <p:sp>
          <p:nvSpPr>
            <p:cNvPr id="80" name="AutoShape 27"/>
            <p:cNvSpPr>
              <a:spLocks noChangeArrowheads="1"/>
            </p:cNvSpPr>
            <p:nvPr/>
          </p:nvSpPr>
          <p:spPr bwMode="auto">
            <a:xfrm flipV="1">
              <a:off x="2895600" y="1447800"/>
              <a:ext cx="228589" cy="1100138"/>
            </a:xfrm>
            <a:prstGeom prst="curvedLeftArrow">
              <a:avLst>
                <a:gd name="adj1" fmla="val 92873"/>
                <a:gd name="adj2" fmla="val 158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AutoShape 30"/>
            <p:cNvSpPr>
              <a:spLocks noChangeArrowheads="1"/>
            </p:cNvSpPr>
            <p:nvPr/>
          </p:nvSpPr>
          <p:spPr bwMode="auto">
            <a:xfrm flipH="1" flipV="1">
              <a:off x="609600" y="1295400"/>
              <a:ext cx="457178" cy="3962400"/>
            </a:xfrm>
            <a:prstGeom prst="curvedLeftArrow">
              <a:avLst>
                <a:gd name="adj1" fmla="val 41782"/>
                <a:gd name="adj2" fmla="val 146103"/>
                <a:gd name="adj3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AutoShape 27"/>
            <p:cNvSpPr>
              <a:spLocks noChangeArrowheads="1"/>
            </p:cNvSpPr>
            <p:nvPr/>
          </p:nvSpPr>
          <p:spPr bwMode="auto">
            <a:xfrm flipV="1">
              <a:off x="2895600" y="2247900"/>
              <a:ext cx="228589" cy="723900"/>
            </a:xfrm>
            <a:prstGeom prst="curvedLeftArrow">
              <a:avLst>
                <a:gd name="adj1" fmla="val 58557"/>
                <a:gd name="adj2" fmla="val 158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AutoShape 27"/>
            <p:cNvSpPr>
              <a:spLocks noChangeArrowheads="1"/>
            </p:cNvSpPr>
            <p:nvPr/>
          </p:nvSpPr>
          <p:spPr bwMode="auto">
            <a:xfrm flipV="1">
              <a:off x="2895600" y="2705100"/>
              <a:ext cx="228589" cy="723900"/>
            </a:xfrm>
            <a:prstGeom prst="curvedLeftArrow">
              <a:avLst>
                <a:gd name="adj1" fmla="val 58557"/>
                <a:gd name="adj2" fmla="val 158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AutoShape 27"/>
            <p:cNvSpPr>
              <a:spLocks noChangeArrowheads="1"/>
            </p:cNvSpPr>
            <p:nvPr/>
          </p:nvSpPr>
          <p:spPr bwMode="auto">
            <a:xfrm flipV="1">
              <a:off x="2895600" y="3162300"/>
              <a:ext cx="228589" cy="723900"/>
            </a:xfrm>
            <a:prstGeom prst="curvedLeftArrow">
              <a:avLst>
                <a:gd name="adj1" fmla="val 58557"/>
                <a:gd name="adj2" fmla="val 158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AutoShape 27"/>
            <p:cNvSpPr>
              <a:spLocks noChangeArrowheads="1"/>
            </p:cNvSpPr>
            <p:nvPr/>
          </p:nvSpPr>
          <p:spPr bwMode="auto">
            <a:xfrm flipV="1">
              <a:off x="2895600" y="3638550"/>
              <a:ext cx="228589" cy="723900"/>
            </a:xfrm>
            <a:prstGeom prst="curvedLeftArrow">
              <a:avLst>
                <a:gd name="adj1" fmla="val 58557"/>
                <a:gd name="adj2" fmla="val 158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1085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1524000" y="1981200"/>
            <a:ext cx="685800" cy="1905000"/>
            <a:chOff x="1600200" y="1981200"/>
            <a:chExt cx="685800" cy="1905000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1600200" y="1981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600200" y="2362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600200" y="2743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600200" y="3124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505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86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Text Box 93"/>
          <p:cNvSpPr txBox="1">
            <a:spLocks noChangeArrowheads="1"/>
          </p:cNvSpPr>
          <p:nvPr/>
        </p:nvSpPr>
        <p:spPr bwMode="auto">
          <a:xfrm rot="16200000">
            <a:off x="339441" y="2744573"/>
            <a:ext cx="726474" cy="33855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Times New Roman" pitchFamily="18" charset="0"/>
              </a:rPr>
              <a:t>Net </a:t>
            </a:r>
            <a:r>
              <a:rPr lang="en-US" altLang="zh-TW" b="1" i="1" dirty="0" err="1">
                <a:solidFill>
                  <a:srgbClr val="FFC00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 dirty="0" err="1">
                <a:solidFill>
                  <a:srgbClr val="FFC000"/>
                </a:solidFill>
                <a:latin typeface="Times New Roman" pitchFamily="18" charset="0"/>
              </a:rPr>
              <a:t>a</a:t>
            </a:r>
            <a:endParaRPr lang="en-US" altLang="zh-TW" b="1" i="1" baseline="-25000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3) IP-Based Patching</a:t>
            </a:r>
          </a:p>
        </p:txBody>
      </p:sp>
      <p:cxnSp>
        <p:nvCxnSpPr>
          <p:cNvPr id="376" name="Straight Connector 223"/>
          <p:cNvCxnSpPr>
            <a:cxnSpLocks noChangeShapeType="1"/>
          </p:cNvCxnSpPr>
          <p:nvPr/>
        </p:nvCxnSpPr>
        <p:spPr bwMode="auto">
          <a:xfrm rot="5400000">
            <a:off x="2936676" y="2743200"/>
            <a:ext cx="761998" cy="3"/>
          </a:xfrm>
          <a:prstGeom prst="line">
            <a:avLst/>
          </a:prstGeom>
          <a:noFill/>
          <a:ln w="34925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377" name="TextBox 225"/>
          <p:cNvSpPr txBox="1">
            <a:spLocks noChangeArrowheads="1"/>
          </p:cNvSpPr>
          <p:nvPr/>
        </p:nvSpPr>
        <p:spPr bwMode="auto">
          <a:xfrm>
            <a:off x="3136699" y="1981200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8" name="Straight Connector 226"/>
          <p:cNvCxnSpPr>
            <a:cxnSpLocks noChangeShapeType="1"/>
          </p:cNvCxnSpPr>
          <p:nvPr/>
        </p:nvCxnSpPr>
        <p:spPr bwMode="auto">
          <a:xfrm rot="5400000">
            <a:off x="3127176" y="2933700"/>
            <a:ext cx="1142999" cy="2"/>
          </a:xfrm>
          <a:prstGeom prst="line">
            <a:avLst/>
          </a:prstGeom>
          <a:noFill/>
          <a:ln w="34925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379" name="TextBox 229"/>
          <p:cNvSpPr txBox="1">
            <a:spLocks noChangeArrowheads="1"/>
          </p:cNvSpPr>
          <p:nvPr/>
        </p:nvSpPr>
        <p:spPr bwMode="auto">
          <a:xfrm>
            <a:off x="3508174" y="1981200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a2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TextBox 232"/>
          <p:cNvSpPr txBox="1">
            <a:spLocks noChangeArrowheads="1"/>
          </p:cNvSpPr>
          <p:nvPr/>
        </p:nvSpPr>
        <p:spPr bwMode="auto">
          <a:xfrm>
            <a:off x="3893148" y="2743200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a3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4" name="Straight Connector 239"/>
          <p:cNvCxnSpPr>
            <a:cxnSpLocks noChangeShapeType="1"/>
          </p:cNvCxnSpPr>
          <p:nvPr/>
        </p:nvCxnSpPr>
        <p:spPr bwMode="auto">
          <a:xfrm rot="16200000" flipH="1">
            <a:off x="3698709" y="3505165"/>
            <a:ext cx="762000" cy="69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85" name="TextBox 241"/>
          <p:cNvSpPr txBox="1">
            <a:spLocks noChangeArrowheads="1"/>
          </p:cNvSpPr>
          <p:nvPr/>
        </p:nvSpPr>
        <p:spPr bwMode="auto">
          <a:xfrm>
            <a:off x="4279699" y="3121223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a4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6" name="Straight Connector 242"/>
          <p:cNvCxnSpPr>
            <a:cxnSpLocks noChangeShapeType="1"/>
          </p:cNvCxnSpPr>
          <p:nvPr/>
        </p:nvCxnSpPr>
        <p:spPr bwMode="auto">
          <a:xfrm rot="16200000" flipH="1">
            <a:off x="4270209" y="3695665"/>
            <a:ext cx="381002" cy="72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54" name="Freeform 62"/>
          <p:cNvSpPr>
            <a:spLocks/>
          </p:cNvSpPr>
          <p:nvPr/>
        </p:nvSpPr>
        <p:spPr bwMode="auto">
          <a:xfrm>
            <a:off x="914406" y="1981200"/>
            <a:ext cx="609600" cy="1905000"/>
          </a:xfrm>
          <a:custGeom>
            <a:avLst/>
            <a:gdLst>
              <a:gd name="T0" fmla="*/ 0 w 914400"/>
              <a:gd name="T1" fmla="*/ 0 h 2286000"/>
              <a:gd name="T2" fmla="*/ 51493 w 914400"/>
              <a:gd name="T3" fmla="*/ 0 h 2286000"/>
              <a:gd name="T4" fmla="*/ 51493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5" name="Freeform 63"/>
          <p:cNvSpPr>
            <a:spLocks/>
          </p:cNvSpPr>
          <p:nvPr/>
        </p:nvSpPr>
        <p:spPr bwMode="auto">
          <a:xfrm flipH="1">
            <a:off x="2209806" y="1981200"/>
            <a:ext cx="609594" cy="1905423"/>
          </a:xfrm>
          <a:custGeom>
            <a:avLst/>
            <a:gdLst>
              <a:gd name="T0" fmla="*/ 0 w 914400"/>
              <a:gd name="T1" fmla="*/ 0 h 2286000"/>
              <a:gd name="T2" fmla="*/ 51493 w 914400"/>
              <a:gd name="T3" fmla="*/ 0 h 2286000"/>
              <a:gd name="T4" fmla="*/ 51493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6" name="Freeform 167"/>
          <p:cNvSpPr>
            <a:spLocks/>
          </p:cNvSpPr>
          <p:nvPr/>
        </p:nvSpPr>
        <p:spPr bwMode="auto">
          <a:xfrm>
            <a:off x="1524001" y="2362200"/>
            <a:ext cx="685806" cy="762000"/>
          </a:xfrm>
          <a:custGeom>
            <a:avLst/>
            <a:gdLst>
              <a:gd name="T0" fmla="*/ 0 w 914400"/>
              <a:gd name="T1" fmla="*/ 0 h 914400"/>
              <a:gd name="T2" fmla="*/ 914400 w 914400"/>
              <a:gd name="T3" fmla="*/ 914400 h 914400"/>
              <a:gd name="T4" fmla="*/ 0 60000 65536"/>
              <a:gd name="T5" fmla="*/ 0 60000 65536"/>
              <a:gd name="T6" fmla="*/ 0 w 914400"/>
              <a:gd name="T7" fmla="*/ 0 h 914400"/>
              <a:gd name="T8" fmla="*/ 914400 w 914400"/>
              <a:gd name="T9" fmla="*/ 914400 h 914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noFill/>
          <a:ln w="34925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7" name="Freeform 168"/>
          <p:cNvSpPr>
            <a:spLocks/>
          </p:cNvSpPr>
          <p:nvPr/>
        </p:nvSpPr>
        <p:spPr bwMode="auto">
          <a:xfrm>
            <a:off x="1524000" y="2362201"/>
            <a:ext cx="685806" cy="1143000"/>
          </a:xfrm>
          <a:custGeom>
            <a:avLst/>
            <a:gdLst>
              <a:gd name="T0" fmla="*/ 0 w 914400"/>
              <a:gd name="T1" fmla="*/ 0 h 914400"/>
              <a:gd name="T2" fmla="*/ 914400 w 914400"/>
              <a:gd name="T3" fmla="*/ 52728826 h 914400"/>
              <a:gd name="T4" fmla="*/ 0 60000 65536"/>
              <a:gd name="T5" fmla="*/ 0 60000 65536"/>
              <a:gd name="T6" fmla="*/ 0 w 914400"/>
              <a:gd name="T7" fmla="*/ 0 h 914400"/>
              <a:gd name="T8" fmla="*/ 914400 w 914400"/>
              <a:gd name="T9" fmla="*/ 914400 h 914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noFill/>
          <a:ln w="34925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8" name="Freeform 169"/>
          <p:cNvSpPr>
            <a:spLocks/>
          </p:cNvSpPr>
          <p:nvPr/>
        </p:nvSpPr>
        <p:spPr bwMode="auto">
          <a:xfrm flipV="1">
            <a:off x="1524000" y="3124198"/>
            <a:ext cx="685807" cy="762001"/>
          </a:xfrm>
          <a:custGeom>
            <a:avLst/>
            <a:gdLst>
              <a:gd name="T0" fmla="*/ 0 w 914400"/>
              <a:gd name="T1" fmla="*/ 0 h 914400"/>
              <a:gd name="T2" fmla="*/ 914400 w 914400"/>
              <a:gd name="T3" fmla="*/ 893 h 914400"/>
              <a:gd name="T4" fmla="*/ 0 60000 65536"/>
              <a:gd name="T5" fmla="*/ 0 60000 65536"/>
              <a:gd name="T6" fmla="*/ 0 w 914400"/>
              <a:gd name="T7" fmla="*/ 0 h 914400"/>
              <a:gd name="T8" fmla="*/ 914400 w 914400"/>
              <a:gd name="T9" fmla="*/ 914400 h 914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noFill/>
          <a:ln w="34925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367" name="Group 74"/>
          <p:cNvGrpSpPr>
            <a:grpSpLocks/>
          </p:cNvGrpSpPr>
          <p:nvPr/>
        </p:nvGrpSpPr>
        <p:grpSpPr bwMode="auto">
          <a:xfrm>
            <a:off x="1447806" y="2286000"/>
            <a:ext cx="152399" cy="152428"/>
            <a:chOff x="4038600" y="1600200"/>
            <a:chExt cx="152400" cy="152400"/>
          </a:xfrm>
        </p:grpSpPr>
        <p:sp>
          <p:nvSpPr>
            <p:cNvPr id="388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68" name="TextBox 176"/>
          <p:cNvSpPr txBox="1">
            <a:spLocks noChangeArrowheads="1"/>
          </p:cNvSpPr>
          <p:nvPr/>
        </p:nvSpPr>
        <p:spPr bwMode="auto">
          <a:xfrm>
            <a:off x="990630" y="2133600"/>
            <a:ext cx="405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400" baseline="-250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endParaRPr lang="en-US" sz="1400" baseline="-25000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" name="TextBox 177"/>
          <p:cNvSpPr txBox="1">
            <a:spLocks noChangeArrowheads="1"/>
          </p:cNvSpPr>
          <p:nvPr/>
        </p:nvSpPr>
        <p:spPr bwMode="auto">
          <a:xfrm>
            <a:off x="990578" y="3578423"/>
            <a:ext cx="405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400" baseline="-250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a2</a:t>
            </a:r>
            <a:endParaRPr lang="en-US" sz="1400" baseline="-25000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1" name="TextBox 179"/>
          <p:cNvSpPr txBox="1">
            <a:spLocks noChangeArrowheads="1"/>
          </p:cNvSpPr>
          <p:nvPr/>
        </p:nvSpPr>
        <p:spPr bwMode="auto">
          <a:xfrm>
            <a:off x="2362206" y="2968823"/>
            <a:ext cx="417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baseline="-250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endParaRPr lang="en-US" sz="1400" baseline="-25000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" name="TextBox 180"/>
          <p:cNvSpPr txBox="1">
            <a:spLocks noChangeArrowheads="1"/>
          </p:cNvSpPr>
          <p:nvPr/>
        </p:nvSpPr>
        <p:spPr bwMode="auto">
          <a:xfrm>
            <a:off x="2362206" y="3352800"/>
            <a:ext cx="417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baseline="-250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a2</a:t>
            </a:r>
            <a:endParaRPr lang="en-US" sz="1400" baseline="-25000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8" name="Straight Connector 467"/>
          <p:cNvCxnSpPr/>
          <p:nvPr/>
        </p:nvCxnSpPr>
        <p:spPr>
          <a:xfrm flipV="1">
            <a:off x="1524000" y="3505200"/>
            <a:ext cx="685806" cy="381000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</p:cxnSp>
      <p:grpSp>
        <p:nvGrpSpPr>
          <p:cNvPr id="363" name="Group 81"/>
          <p:cNvGrpSpPr>
            <a:grpSpLocks/>
          </p:cNvGrpSpPr>
          <p:nvPr/>
        </p:nvGrpSpPr>
        <p:grpSpPr bwMode="auto">
          <a:xfrm>
            <a:off x="2133606" y="3047972"/>
            <a:ext cx="152399" cy="152428"/>
            <a:chOff x="4038600" y="1600200"/>
            <a:chExt cx="152400" cy="152400"/>
          </a:xfrm>
        </p:grpSpPr>
        <p:sp>
          <p:nvSpPr>
            <p:cNvPr id="396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7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64" name="Group 75"/>
          <p:cNvGrpSpPr>
            <a:grpSpLocks/>
          </p:cNvGrpSpPr>
          <p:nvPr/>
        </p:nvGrpSpPr>
        <p:grpSpPr bwMode="auto">
          <a:xfrm>
            <a:off x="2133606" y="3428972"/>
            <a:ext cx="152399" cy="152428"/>
            <a:chOff x="4038600" y="1600200"/>
            <a:chExt cx="152400" cy="152400"/>
          </a:xfrm>
        </p:grpSpPr>
        <p:sp>
          <p:nvSpPr>
            <p:cNvPr id="394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5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65" name="Group 78"/>
          <p:cNvGrpSpPr>
            <a:grpSpLocks/>
          </p:cNvGrpSpPr>
          <p:nvPr/>
        </p:nvGrpSpPr>
        <p:grpSpPr bwMode="auto">
          <a:xfrm>
            <a:off x="1447800" y="3810000"/>
            <a:ext cx="152399" cy="152428"/>
            <a:chOff x="4038600" y="1600200"/>
            <a:chExt cx="152400" cy="152400"/>
          </a:xfrm>
        </p:grpSpPr>
        <p:sp>
          <p:nvSpPr>
            <p:cNvPr id="392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3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105400" y="2733675"/>
            <a:ext cx="4038600" cy="2447925"/>
            <a:chOff x="5334000" y="1600200"/>
            <a:chExt cx="4038600" cy="2447925"/>
          </a:xfrm>
        </p:grpSpPr>
        <p:graphicFrame>
          <p:nvGraphicFramePr>
            <p:cNvPr id="126977" name="Object 4"/>
            <p:cNvGraphicFramePr>
              <a:graphicFrameLocks noChangeAspect="1"/>
            </p:cNvGraphicFramePr>
            <p:nvPr/>
          </p:nvGraphicFramePr>
          <p:xfrm>
            <a:off x="5334000" y="1600200"/>
            <a:ext cx="3987800" cy="244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80" name="Equation" r:id="rId5" imgW="2654280" imgH="1625400" progId="Equation.DSMT4">
                    <p:embed/>
                  </p:oleObj>
                </mc:Choice>
                <mc:Fallback>
                  <p:oleObj name="Equation" r:id="rId5" imgW="2654280" imgH="1625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1600200"/>
                          <a:ext cx="3987800" cy="2447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" name="Text Box 177"/>
            <p:cNvSpPr txBox="1">
              <a:spLocks noChangeArrowheads="1"/>
            </p:cNvSpPr>
            <p:nvPr/>
          </p:nvSpPr>
          <p:spPr bwMode="auto">
            <a:xfrm>
              <a:off x="7835900" y="1733550"/>
              <a:ext cx="1536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lang="en-US" altLang="zh-TW" sz="2000" dirty="0"/>
                <a:t>(ILP-Patch)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33401" y="4187519"/>
            <a:ext cx="4126844" cy="1984709"/>
            <a:chOff x="533401" y="4187519"/>
            <a:chExt cx="4126844" cy="1984709"/>
          </a:xfrm>
        </p:grpSpPr>
        <p:grpSp>
          <p:nvGrpSpPr>
            <p:cNvPr id="176" name="Group 175"/>
            <p:cNvGrpSpPr/>
            <p:nvPr/>
          </p:nvGrpSpPr>
          <p:grpSpPr>
            <a:xfrm>
              <a:off x="1524000" y="4191000"/>
              <a:ext cx="685800" cy="1905000"/>
              <a:chOff x="1600200" y="1981200"/>
              <a:chExt cx="685800" cy="19050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1600200" y="1981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600200" y="2362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600200" y="2743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600200" y="3124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600200" y="3505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600200" y="3886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Text Box 93"/>
            <p:cNvSpPr txBox="1">
              <a:spLocks noChangeArrowheads="1"/>
            </p:cNvSpPr>
            <p:nvPr/>
          </p:nvSpPr>
          <p:spPr bwMode="auto">
            <a:xfrm rot="16200000">
              <a:off x="339442" y="4994559"/>
              <a:ext cx="726474" cy="3385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6600"/>
                  </a:solidFill>
                  <a:latin typeface="Times New Roman" pitchFamily="18" charset="0"/>
                </a:rPr>
                <a:t>Net </a:t>
              </a:r>
              <a:r>
                <a:rPr lang="en-US" altLang="zh-TW" b="1" i="1" dirty="0" err="1">
                  <a:solidFill>
                    <a:srgbClr val="006600"/>
                  </a:solidFill>
                  <a:latin typeface="Times New Roman" pitchFamily="18" charset="0"/>
                </a:rPr>
                <a:t>n</a:t>
              </a:r>
              <a:r>
                <a:rPr lang="en-US" altLang="zh-TW" b="1" i="1" baseline="-25000" dirty="0" err="1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  <a:endParaRPr lang="en-US" altLang="zh-TW" b="1" i="1" baseline="-25000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265" name="Freeform 62"/>
            <p:cNvSpPr>
              <a:spLocks/>
            </p:cNvSpPr>
            <p:nvPr/>
          </p:nvSpPr>
          <p:spPr bwMode="auto">
            <a:xfrm>
              <a:off x="914400" y="4191001"/>
              <a:ext cx="609600" cy="1905000"/>
            </a:xfrm>
            <a:custGeom>
              <a:avLst/>
              <a:gdLst>
                <a:gd name="T0" fmla="*/ 0 w 914400"/>
                <a:gd name="T1" fmla="*/ 0 h 2286000"/>
                <a:gd name="T2" fmla="*/ 51493 w 914400"/>
                <a:gd name="T3" fmla="*/ 0 h 2286000"/>
                <a:gd name="T4" fmla="*/ 51493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" name="Freeform 63"/>
            <p:cNvSpPr>
              <a:spLocks/>
            </p:cNvSpPr>
            <p:nvPr/>
          </p:nvSpPr>
          <p:spPr bwMode="auto">
            <a:xfrm flipH="1">
              <a:off x="2209800" y="4191001"/>
              <a:ext cx="609600" cy="1905000"/>
            </a:xfrm>
            <a:custGeom>
              <a:avLst/>
              <a:gdLst>
                <a:gd name="T0" fmla="*/ 0 w 914400"/>
                <a:gd name="T1" fmla="*/ 0 h 2286000"/>
                <a:gd name="T2" fmla="*/ 51493 w 914400"/>
                <a:gd name="T3" fmla="*/ 0 h 2286000"/>
                <a:gd name="T4" fmla="*/ 51493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" name="Freeform 270"/>
            <p:cNvSpPr>
              <a:spLocks/>
            </p:cNvSpPr>
            <p:nvPr/>
          </p:nvSpPr>
          <p:spPr bwMode="auto">
            <a:xfrm>
              <a:off x="1524000" y="4572000"/>
              <a:ext cx="685801" cy="762000"/>
            </a:xfrm>
            <a:custGeom>
              <a:avLst/>
              <a:gdLst>
                <a:gd name="T0" fmla="*/ 0 w 914400"/>
                <a:gd name="T1" fmla="*/ 0 h 914400"/>
                <a:gd name="T2" fmla="*/ 914400 w 914400"/>
                <a:gd name="T3" fmla="*/ 914400 h 914400"/>
                <a:gd name="T4" fmla="*/ 0 60000 65536"/>
                <a:gd name="T5" fmla="*/ 0 60000 65536"/>
                <a:gd name="T6" fmla="*/ 0 w 914400"/>
                <a:gd name="T7" fmla="*/ 0 h 914400"/>
                <a:gd name="T8" fmla="*/ 914400 w 914400"/>
                <a:gd name="T9" fmla="*/ 914400 h 914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8" name="Freeform 271"/>
            <p:cNvSpPr>
              <a:spLocks/>
            </p:cNvSpPr>
            <p:nvPr/>
          </p:nvSpPr>
          <p:spPr bwMode="auto">
            <a:xfrm>
              <a:off x="1524000" y="4572000"/>
              <a:ext cx="685801" cy="1524000"/>
            </a:xfrm>
            <a:custGeom>
              <a:avLst/>
              <a:gdLst>
                <a:gd name="T0" fmla="*/ 0 w 914400"/>
                <a:gd name="T1" fmla="*/ 0 h 914400"/>
                <a:gd name="T2" fmla="*/ 914400 w 914400"/>
                <a:gd name="T3" fmla="*/ 873314362 h 914400"/>
                <a:gd name="T4" fmla="*/ 0 60000 65536"/>
                <a:gd name="T5" fmla="*/ 0 60000 65536"/>
                <a:gd name="T6" fmla="*/ 0 w 914400"/>
                <a:gd name="T7" fmla="*/ 0 h 914400"/>
                <a:gd name="T8" fmla="*/ 914400 w 914400"/>
                <a:gd name="T9" fmla="*/ 914400 h 914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9" name="Freeform 272"/>
            <p:cNvSpPr>
              <a:spLocks/>
            </p:cNvSpPr>
            <p:nvPr/>
          </p:nvSpPr>
          <p:spPr bwMode="auto">
            <a:xfrm>
              <a:off x="1524001" y="5715000"/>
              <a:ext cx="685799" cy="381000"/>
            </a:xfrm>
            <a:custGeom>
              <a:avLst/>
              <a:gdLst>
                <a:gd name="T0" fmla="*/ 0 w 914400"/>
                <a:gd name="T1" fmla="*/ 0 h 914400"/>
                <a:gd name="T2" fmla="*/ 914400 w 914400"/>
                <a:gd name="T3" fmla="*/ 936345600 h 914400"/>
                <a:gd name="T4" fmla="*/ 0 60000 65536"/>
                <a:gd name="T5" fmla="*/ 0 60000 65536"/>
                <a:gd name="T6" fmla="*/ 0 w 914400"/>
                <a:gd name="T7" fmla="*/ 0 h 914400"/>
                <a:gd name="T8" fmla="*/ 914400 w 914400"/>
                <a:gd name="T9" fmla="*/ 914400 h 914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70" name="Straight Connector 273"/>
            <p:cNvCxnSpPr>
              <a:cxnSpLocks noChangeShapeType="1"/>
              <a:stCxn id="269" idx="0"/>
            </p:cNvCxnSpPr>
            <p:nvPr/>
          </p:nvCxnSpPr>
          <p:spPr bwMode="auto">
            <a:xfrm flipV="1">
              <a:off x="1524001" y="5334000"/>
              <a:ext cx="685799" cy="38100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/>
              <a:tailEnd/>
            </a:ln>
          </p:spPr>
        </p:cxnSp>
        <p:grpSp>
          <p:nvGrpSpPr>
            <p:cNvPr id="271" name="Group 81"/>
            <p:cNvGrpSpPr>
              <a:grpSpLocks/>
            </p:cNvGrpSpPr>
            <p:nvPr/>
          </p:nvGrpSpPr>
          <p:grpSpPr bwMode="auto">
            <a:xfrm>
              <a:off x="2133600" y="5257800"/>
              <a:ext cx="152399" cy="152428"/>
              <a:chOff x="4038600" y="1600200"/>
              <a:chExt cx="152400" cy="152400"/>
            </a:xfrm>
          </p:grpSpPr>
          <p:sp>
            <p:nvSpPr>
              <p:cNvPr id="321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2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72" name="Group 78"/>
            <p:cNvGrpSpPr>
              <a:grpSpLocks/>
            </p:cNvGrpSpPr>
            <p:nvPr/>
          </p:nvGrpSpPr>
          <p:grpSpPr bwMode="auto">
            <a:xfrm>
              <a:off x="1447800" y="5638800"/>
              <a:ext cx="152399" cy="152428"/>
              <a:chOff x="4038600" y="1600200"/>
              <a:chExt cx="152400" cy="152400"/>
            </a:xfrm>
          </p:grpSpPr>
          <p:sp>
            <p:nvSpPr>
              <p:cNvPr id="319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73" name="Group 74"/>
            <p:cNvGrpSpPr>
              <a:grpSpLocks/>
            </p:cNvGrpSpPr>
            <p:nvPr/>
          </p:nvGrpSpPr>
          <p:grpSpPr bwMode="auto">
            <a:xfrm>
              <a:off x="1447800" y="4495800"/>
              <a:ext cx="152399" cy="152428"/>
              <a:chOff x="4038600" y="1600200"/>
              <a:chExt cx="152400" cy="152400"/>
            </a:xfrm>
          </p:grpSpPr>
          <p:sp>
            <p:nvSpPr>
              <p:cNvPr id="317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8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74" name="TextBox 282"/>
            <p:cNvSpPr txBox="1">
              <a:spLocks noChangeArrowheads="1"/>
            </p:cNvSpPr>
            <p:nvPr/>
          </p:nvSpPr>
          <p:spPr bwMode="auto">
            <a:xfrm>
              <a:off x="984212" y="4343400"/>
              <a:ext cx="412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400" baseline="-250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b1</a:t>
              </a:r>
              <a:endPara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84"/>
            <p:cNvSpPr txBox="1">
              <a:spLocks noChangeArrowheads="1"/>
            </p:cNvSpPr>
            <p:nvPr/>
          </p:nvSpPr>
          <p:spPr bwMode="auto">
            <a:xfrm>
              <a:off x="990600" y="5486400"/>
              <a:ext cx="412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400" baseline="-250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b2</a:t>
              </a:r>
              <a:endPara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286"/>
            <p:cNvSpPr txBox="1">
              <a:spLocks noChangeArrowheads="1"/>
            </p:cNvSpPr>
            <p:nvPr/>
          </p:nvSpPr>
          <p:spPr bwMode="auto">
            <a:xfrm>
              <a:off x="2362200" y="5181600"/>
              <a:ext cx="423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400" baseline="-250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b1</a:t>
              </a:r>
              <a:endPara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Straight Connector 290"/>
            <p:cNvCxnSpPr>
              <a:cxnSpLocks noChangeShapeType="1"/>
            </p:cNvCxnSpPr>
            <p:nvPr/>
          </p:nvCxnSpPr>
          <p:spPr bwMode="auto">
            <a:xfrm rot="5400000">
              <a:off x="2936674" y="5334000"/>
              <a:ext cx="1524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80" name="TextBox 291"/>
            <p:cNvSpPr txBox="1">
              <a:spLocks noChangeArrowheads="1"/>
            </p:cNvSpPr>
            <p:nvPr/>
          </p:nvSpPr>
          <p:spPr bwMode="auto">
            <a:xfrm>
              <a:off x="3124200" y="4188023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1" name="Straight Connector 292"/>
            <p:cNvCxnSpPr>
              <a:cxnSpLocks noChangeShapeType="1"/>
            </p:cNvCxnSpPr>
            <p:nvPr/>
          </p:nvCxnSpPr>
          <p:spPr bwMode="auto">
            <a:xfrm rot="5400000">
              <a:off x="3889174" y="5524500"/>
              <a:ext cx="381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  <p:sp>
          <p:nvSpPr>
            <p:cNvPr id="282" name="TextBox 293"/>
            <p:cNvSpPr txBox="1">
              <a:spLocks noChangeArrowheads="1"/>
            </p:cNvSpPr>
            <p:nvPr/>
          </p:nvSpPr>
          <p:spPr bwMode="auto">
            <a:xfrm>
              <a:off x="3508174" y="4187519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95"/>
            <p:cNvSpPr txBox="1">
              <a:spLocks noChangeArrowheads="1"/>
            </p:cNvSpPr>
            <p:nvPr/>
          </p:nvSpPr>
          <p:spPr bwMode="auto">
            <a:xfrm>
              <a:off x="3886193" y="4950023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b3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97"/>
            <p:cNvSpPr txBox="1">
              <a:spLocks noChangeArrowheads="1"/>
            </p:cNvSpPr>
            <p:nvPr/>
          </p:nvSpPr>
          <p:spPr bwMode="auto">
            <a:xfrm>
              <a:off x="4267189" y="5305623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b4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9" name="Group 78"/>
            <p:cNvGrpSpPr>
              <a:grpSpLocks/>
            </p:cNvGrpSpPr>
            <p:nvPr/>
          </p:nvGrpSpPr>
          <p:grpSpPr bwMode="auto">
            <a:xfrm>
              <a:off x="2133600" y="6019800"/>
              <a:ext cx="152399" cy="152428"/>
              <a:chOff x="4038600" y="1600200"/>
              <a:chExt cx="152400" cy="152400"/>
            </a:xfrm>
          </p:grpSpPr>
          <p:sp>
            <p:nvSpPr>
              <p:cNvPr id="305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6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01" name="TextBox 362"/>
            <p:cNvSpPr txBox="1">
              <a:spLocks noChangeArrowheads="1"/>
            </p:cNvSpPr>
            <p:nvPr/>
          </p:nvSpPr>
          <p:spPr bwMode="auto">
            <a:xfrm>
              <a:off x="2362200" y="5788223"/>
              <a:ext cx="423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400" baseline="-250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b2</a:t>
              </a:r>
              <a:endPara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Straight Connector 290"/>
            <p:cNvCxnSpPr>
              <a:cxnSpLocks noChangeShapeType="1"/>
            </p:cNvCxnSpPr>
            <p:nvPr/>
          </p:nvCxnSpPr>
          <p:spPr bwMode="auto">
            <a:xfrm rot="5400000">
              <a:off x="2936674" y="4953000"/>
              <a:ext cx="762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83" name="Straight Connector 294"/>
            <p:cNvCxnSpPr>
              <a:cxnSpLocks noChangeShapeType="1"/>
            </p:cNvCxnSpPr>
            <p:nvPr/>
          </p:nvCxnSpPr>
          <p:spPr bwMode="auto">
            <a:xfrm rot="5400000">
              <a:off x="4257474" y="5908675"/>
              <a:ext cx="381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86" name="Action Button: End 85">
            <a:hlinkClick r:id="rId7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4775200" y="5410200"/>
            <a:ext cx="15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101850" y="5410200"/>
            <a:ext cx="152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4) Adjusted Pricing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Arial" pitchFamily="34" charset="0"/>
              </a:rPr>
              <a:t>Subproblems</a:t>
            </a:r>
            <a:r>
              <a:rPr lang="en-US" sz="2400" dirty="0" smtClean="0">
                <a:latin typeface="Arial" pitchFamily="34" charset="0"/>
              </a:rPr>
              <a:t> solved independently 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Apply adjusted pricing in which nets only allowed to connect within their provided restricted windows 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Branching is then used to route each net from its candidate routes within each </a:t>
            </a:r>
            <a:r>
              <a:rPr lang="en-US" sz="2000" dirty="0" err="1" smtClean="0">
                <a:latin typeface="Arial" pitchFamily="34" charset="0"/>
              </a:rPr>
              <a:t>subproblem</a:t>
            </a:r>
            <a:r>
              <a:rPr lang="en-US" sz="2000" dirty="0" smtClean="0">
                <a:latin typeface="Arial" pitchFamily="34" charset="0"/>
              </a:rPr>
              <a:t> </a:t>
            </a:r>
          </a:p>
          <a:p>
            <a:pPr lvl="1">
              <a:buFont typeface="Arial" pitchFamily="34" charset="0"/>
              <a:buNone/>
            </a:pPr>
            <a:endParaRPr lang="en-US" sz="2000" dirty="0" smtClean="0">
              <a:latin typeface="Arial" pitchFamily="34" charset="0"/>
            </a:endParaRPr>
          </a:p>
        </p:txBody>
      </p:sp>
      <p:sp>
        <p:nvSpPr>
          <p:cNvPr id="68" name="Line 81"/>
          <p:cNvSpPr>
            <a:spLocks noChangeShapeType="1"/>
          </p:cNvSpPr>
          <p:nvPr/>
        </p:nvSpPr>
        <p:spPr bwMode="auto">
          <a:xfrm>
            <a:off x="1219200" y="3959395"/>
            <a:ext cx="1905000" cy="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77"/>
          <p:cNvSpPr>
            <a:spLocks noChangeShapeType="1"/>
          </p:cNvSpPr>
          <p:nvPr/>
        </p:nvSpPr>
        <p:spPr bwMode="auto">
          <a:xfrm>
            <a:off x="1219200" y="3959396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>
            <a:off x="1219200" y="434088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>
            <a:off x="1219200" y="472188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81"/>
          <p:cNvSpPr>
            <a:spLocks noChangeShapeType="1"/>
          </p:cNvSpPr>
          <p:nvPr/>
        </p:nvSpPr>
        <p:spPr bwMode="auto">
          <a:xfrm>
            <a:off x="1219200" y="510288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>
            <a:off x="1219200" y="548388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81"/>
          <p:cNvSpPr>
            <a:spLocks noChangeShapeType="1"/>
          </p:cNvSpPr>
          <p:nvPr/>
        </p:nvSpPr>
        <p:spPr bwMode="auto">
          <a:xfrm>
            <a:off x="1219200" y="586488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77"/>
          <p:cNvSpPr>
            <a:spLocks noChangeShapeType="1"/>
          </p:cNvSpPr>
          <p:nvPr/>
        </p:nvSpPr>
        <p:spPr bwMode="auto">
          <a:xfrm>
            <a:off x="1600200" y="3959396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3124200" y="3959396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2743200" y="3959396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2362200" y="3959396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1981200" y="3959396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Freeform 62"/>
          <p:cNvSpPr>
            <a:spLocks/>
          </p:cNvSpPr>
          <p:nvPr/>
        </p:nvSpPr>
        <p:spPr bwMode="auto">
          <a:xfrm>
            <a:off x="1219201" y="3959886"/>
            <a:ext cx="762000" cy="1904997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1" name="Freeform 63"/>
          <p:cNvSpPr>
            <a:spLocks/>
          </p:cNvSpPr>
          <p:nvPr/>
        </p:nvSpPr>
        <p:spPr bwMode="auto">
          <a:xfrm flipH="1">
            <a:off x="2362198" y="3959884"/>
            <a:ext cx="762001" cy="1905000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2" name="Text Box 93"/>
          <p:cNvSpPr txBox="1">
            <a:spLocks noChangeArrowheads="1"/>
          </p:cNvSpPr>
          <p:nvPr/>
        </p:nvSpPr>
        <p:spPr bwMode="auto">
          <a:xfrm>
            <a:off x="1828800" y="3581400"/>
            <a:ext cx="726474" cy="33855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Times New Roman" pitchFamily="18" charset="0"/>
              </a:rPr>
              <a:t>Net </a:t>
            </a:r>
            <a:r>
              <a:rPr lang="en-US" altLang="zh-TW" b="1" i="1" dirty="0" err="1">
                <a:solidFill>
                  <a:srgbClr val="FFC00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 dirty="0" err="1">
                <a:solidFill>
                  <a:srgbClr val="FFC000"/>
                </a:solidFill>
                <a:latin typeface="Times New Roman" pitchFamily="18" charset="0"/>
              </a:rPr>
              <a:t>a</a:t>
            </a:r>
            <a:endParaRPr lang="en-US" altLang="zh-TW" b="1" i="1" baseline="-25000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cxnSp>
        <p:nvCxnSpPr>
          <p:cNvPr id="83" name="Straight Connector 233"/>
          <p:cNvCxnSpPr>
            <a:cxnSpLocks noChangeShapeType="1"/>
          </p:cNvCxnSpPr>
          <p:nvPr/>
        </p:nvCxnSpPr>
        <p:spPr bwMode="auto">
          <a:xfrm rot="5400000">
            <a:off x="3101975" y="5461170"/>
            <a:ext cx="44450" cy="0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/>
            <a:tailEnd type="oval" w="med" len="med"/>
          </a:ln>
        </p:spPr>
      </p:cxnSp>
      <p:cxnSp>
        <p:nvCxnSpPr>
          <p:cNvPr id="84" name="Straight Connector 233"/>
          <p:cNvCxnSpPr>
            <a:cxnSpLocks noChangeShapeType="1"/>
          </p:cNvCxnSpPr>
          <p:nvPr/>
        </p:nvCxnSpPr>
        <p:spPr bwMode="auto">
          <a:xfrm rot="5400000">
            <a:off x="1196975" y="4318170"/>
            <a:ext cx="44450" cy="0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/>
            <a:tailEnd type="oval" w="med" len="med"/>
          </a:ln>
        </p:spPr>
      </p:cxnSp>
      <p:sp>
        <p:nvSpPr>
          <p:cNvPr id="86" name="Freeform 115"/>
          <p:cNvSpPr>
            <a:spLocks/>
          </p:cNvSpPr>
          <p:nvPr/>
        </p:nvSpPr>
        <p:spPr bwMode="auto">
          <a:xfrm>
            <a:off x="1219200" y="4340395"/>
            <a:ext cx="762000" cy="1524000"/>
          </a:xfrm>
          <a:custGeom>
            <a:avLst/>
            <a:gdLst>
              <a:gd name="T0" fmla="*/ 0 w 909638"/>
              <a:gd name="T1" fmla="*/ 0 h 1828800"/>
              <a:gd name="T2" fmla="*/ 4763 w 909638"/>
              <a:gd name="T3" fmla="*/ 1828800 h 1828800"/>
              <a:gd name="T4" fmla="*/ 909638 w 909638"/>
              <a:gd name="T5" fmla="*/ 1828800 h 1828800"/>
              <a:gd name="T6" fmla="*/ 0 60000 65536"/>
              <a:gd name="T7" fmla="*/ 0 60000 65536"/>
              <a:gd name="T8" fmla="*/ 0 60000 65536"/>
              <a:gd name="T9" fmla="*/ 0 w 909638"/>
              <a:gd name="T10" fmla="*/ 0 h 1828800"/>
              <a:gd name="T11" fmla="*/ 909638 w 909638"/>
              <a:gd name="T12" fmla="*/ 1828800 h 1828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9638" h="1828800">
                <a:moveTo>
                  <a:pt x="0" y="0"/>
                </a:moveTo>
                <a:cubicBezTo>
                  <a:pt x="1588" y="609600"/>
                  <a:pt x="3175" y="1219200"/>
                  <a:pt x="4763" y="1828800"/>
                </a:cubicBezTo>
                <a:lnTo>
                  <a:pt x="909638" y="1828800"/>
                </a:lnTo>
              </a:path>
            </a:pathLst>
          </a:custGeom>
          <a:noFill/>
          <a:ln w="34925">
            <a:solidFill>
              <a:srgbClr val="FFC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8" name="Freeform 108"/>
          <p:cNvSpPr>
            <a:spLocks/>
          </p:cNvSpPr>
          <p:nvPr/>
        </p:nvSpPr>
        <p:spPr bwMode="auto">
          <a:xfrm>
            <a:off x="1219201" y="4343372"/>
            <a:ext cx="762000" cy="1143000"/>
          </a:xfrm>
          <a:custGeom>
            <a:avLst/>
            <a:gdLst>
              <a:gd name="T0" fmla="*/ 0 w 909638"/>
              <a:gd name="T1" fmla="*/ 4762 h 1376362"/>
              <a:gd name="T2" fmla="*/ 457200 w 909638"/>
              <a:gd name="T3" fmla="*/ 0 h 1376362"/>
              <a:gd name="T4" fmla="*/ 457200 w 909638"/>
              <a:gd name="T5" fmla="*/ 1376362 h 1376362"/>
              <a:gd name="T6" fmla="*/ 909638 w 909638"/>
              <a:gd name="T7" fmla="*/ 1376362 h 1376362"/>
              <a:gd name="T8" fmla="*/ 0 60000 65536"/>
              <a:gd name="T9" fmla="*/ 0 60000 65536"/>
              <a:gd name="T10" fmla="*/ 0 60000 65536"/>
              <a:gd name="T11" fmla="*/ 0 60000 65536"/>
              <a:gd name="T12" fmla="*/ 0 w 909638"/>
              <a:gd name="T13" fmla="*/ 0 h 1376362"/>
              <a:gd name="T14" fmla="*/ 909638 w 909638"/>
              <a:gd name="T15" fmla="*/ 1376362 h 1376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9638" h="1376362">
                <a:moveTo>
                  <a:pt x="0" y="4762"/>
                </a:moveTo>
                <a:lnTo>
                  <a:pt x="457200" y="0"/>
                </a:lnTo>
                <a:lnTo>
                  <a:pt x="457200" y="1376362"/>
                </a:lnTo>
                <a:lnTo>
                  <a:pt x="909638" y="1376362"/>
                </a:lnTo>
              </a:path>
            </a:pathLst>
          </a:custGeom>
          <a:noFill/>
          <a:ln w="34925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 flipH="1">
            <a:off x="2362199" y="5486371"/>
            <a:ext cx="761991" cy="45719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34925">
            <a:solidFill>
              <a:srgbClr val="FFC000"/>
            </a:solidFill>
            <a:prstDash val="sysDot"/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1219201" y="4267172"/>
            <a:ext cx="838198" cy="152428"/>
            <a:chOff x="1219201" y="4267172"/>
            <a:chExt cx="838198" cy="152428"/>
          </a:xfrm>
        </p:grpSpPr>
        <p:sp>
          <p:nvSpPr>
            <p:cNvPr id="87" name="Freeform 71"/>
            <p:cNvSpPr>
              <a:spLocks/>
            </p:cNvSpPr>
            <p:nvPr/>
          </p:nvSpPr>
          <p:spPr bwMode="auto">
            <a:xfrm>
              <a:off x="1219201" y="4343371"/>
              <a:ext cx="762000" cy="45719"/>
            </a:xfrm>
            <a:custGeom>
              <a:avLst/>
              <a:gdLst>
                <a:gd name="T0" fmla="*/ 0 w 914400"/>
                <a:gd name="T1" fmla="*/ 914400 w 914400"/>
                <a:gd name="T2" fmla="*/ 0 60000 65536"/>
                <a:gd name="T3" fmla="*/ 0 60000 65536"/>
                <a:gd name="T4" fmla="*/ 0 w 914400"/>
                <a:gd name="T5" fmla="*/ 914400 w 9144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34925">
              <a:solidFill>
                <a:srgbClr val="FFC000"/>
              </a:solidFill>
              <a:prstDash val="sysDot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93" name="Group 74"/>
            <p:cNvGrpSpPr>
              <a:grpSpLocks/>
            </p:cNvGrpSpPr>
            <p:nvPr/>
          </p:nvGrpSpPr>
          <p:grpSpPr bwMode="auto">
            <a:xfrm>
              <a:off x="1905000" y="4267172"/>
              <a:ext cx="152399" cy="152428"/>
              <a:chOff x="4038600" y="1600200"/>
              <a:chExt cx="152400" cy="152400"/>
            </a:xfrm>
          </p:grpSpPr>
          <p:sp>
            <p:nvSpPr>
              <p:cNvPr id="106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7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94" name="Group 81"/>
          <p:cNvGrpSpPr>
            <a:grpSpLocks/>
          </p:cNvGrpSpPr>
          <p:nvPr/>
        </p:nvGrpSpPr>
        <p:grpSpPr bwMode="auto">
          <a:xfrm>
            <a:off x="1905000" y="5410172"/>
            <a:ext cx="152399" cy="152428"/>
            <a:chOff x="4038600" y="1600200"/>
            <a:chExt cx="152400" cy="152400"/>
          </a:xfrm>
        </p:grpSpPr>
        <p:sp>
          <p:nvSpPr>
            <p:cNvPr id="104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2286000" y="5029200"/>
            <a:ext cx="838191" cy="457201"/>
            <a:chOff x="2286000" y="5029172"/>
            <a:chExt cx="838191" cy="457201"/>
          </a:xfrm>
        </p:grpSpPr>
        <p:sp>
          <p:nvSpPr>
            <p:cNvPr id="91" name="Freeform 120"/>
            <p:cNvSpPr>
              <a:spLocks/>
            </p:cNvSpPr>
            <p:nvPr/>
          </p:nvSpPr>
          <p:spPr bwMode="auto">
            <a:xfrm>
              <a:off x="2362200" y="5105373"/>
              <a:ext cx="761991" cy="381000"/>
            </a:xfrm>
            <a:custGeom>
              <a:avLst/>
              <a:gdLst>
                <a:gd name="T0" fmla="*/ 914400 w 914400"/>
                <a:gd name="T1" fmla="*/ 457200 h 457200"/>
                <a:gd name="T2" fmla="*/ 914400 w 914400"/>
                <a:gd name="T3" fmla="*/ 0 h 457200"/>
                <a:gd name="T4" fmla="*/ 0 w 914400"/>
                <a:gd name="T5" fmla="*/ 0 h 457200"/>
                <a:gd name="T6" fmla="*/ 0 60000 65536"/>
                <a:gd name="T7" fmla="*/ 0 60000 65536"/>
                <a:gd name="T8" fmla="*/ 0 60000 65536"/>
                <a:gd name="T9" fmla="*/ 0 w 914400"/>
                <a:gd name="T10" fmla="*/ 0 h 457200"/>
                <a:gd name="T11" fmla="*/ 914400 w 914400"/>
                <a:gd name="T12" fmla="*/ 457200 h 457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noFill/>
            <a:ln w="34925">
              <a:solidFill>
                <a:srgbClr val="FFC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95" name="Group 81"/>
            <p:cNvGrpSpPr>
              <a:grpSpLocks/>
            </p:cNvGrpSpPr>
            <p:nvPr/>
          </p:nvGrpSpPr>
          <p:grpSpPr bwMode="auto">
            <a:xfrm>
              <a:off x="2286000" y="5029172"/>
              <a:ext cx="152399" cy="152428"/>
              <a:chOff x="4038600" y="1600200"/>
              <a:chExt cx="152400" cy="152400"/>
            </a:xfrm>
          </p:grpSpPr>
          <p:sp>
            <p:nvSpPr>
              <p:cNvPr id="102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3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96" name="Group 75"/>
          <p:cNvGrpSpPr>
            <a:grpSpLocks/>
          </p:cNvGrpSpPr>
          <p:nvPr/>
        </p:nvGrpSpPr>
        <p:grpSpPr bwMode="auto">
          <a:xfrm>
            <a:off x="2286000" y="5410172"/>
            <a:ext cx="152399" cy="152428"/>
            <a:chOff x="4038600" y="1600200"/>
            <a:chExt cx="152400" cy="152400"/>
          </a:xfrm>
        </p:grpSpPr>
        <p:sp>
          <p:nvSpPr>
            <p:cNvPr id="100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1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7" name="Group 78"/>
          <p:cNvGrpSpPr>
            <a:grpSpLocks/>
          </p:cNvGrpSpPr>
          <p:nvPr/>
        </p:nvGrpSpPr>
        <p:grpSpPr bwMode="auto">
          <a:xfrm>
            <a:off x="1905000" y="5791172"/>
            <a:ext cx="152399" cy="152428"/>
            <a:chOff x="4038600" y="1600200"/>
            <a:chExt cx="152400" cy="152400"/>
          </a:xfrm>
        </p:grpSpPr>
        <p:sp>
          <p:nvSpPr>
            <p:cNvPr id="98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1" name="Line 81"/>
          <p:cNvSpPr>
            <a:spLocks noChangeShapeType="1"/>
          </p:cNvSpPr>
          <p:nvPr/>
        </p:nvSpPr>
        <p:spPr bwMode="auto">
          <a:xfrm>
            <a:off x="3878260" y="3961884"/>
            <a:ext cx="1912939" cy="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77"/>
          <p:cNvSpPr>
            <a:spLocks noChangeShapeType="1"/>
          </p:cNvSpPr>
          <p:nvPr/>
        </p:nvSpPr>
        <p:spPr bwMode="auto">
          <a:xfrm>
            <a:off x="3886199" y="3961885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81"/>
          <p:cNvSpPr>
            <a:spLocks noChangeShapeType="1"/>
          </p:cNvSpPr>
          <p:nvPr/>
        </p:nvSpPr>
        <p:spPr bwMode="auto">
          <a:xfrm>
            <a:off x="3878260" y="4343372"/>
            <a:ext cx="1912939" cy="4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81"/>
          <p:cNvSpPr>
            <a:spLocks noChangeShapeType="1"/>
          </p:cNvSpPr>
          <p:nvPr/>
        </p:nvSpPr>
        <p:spPr bwMode="auto">
          <a:xfrm>
            <a:off x="3878260" y="4724372"/>
            <a:ext cx="1912939" cy="4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81"/>
          <p:cNvSpPr>
            <a:spLocks noChangeShapeType="1"/>
          </p:cNvSpPr>
          <p:nvPr/>
        </p:nvSpPr>
        <p:spPr bwMode="auto">
          <a:xfrm>
            <a:off x="3878260" y="5105372"/>
            <a:ext cx="1912939" cy="4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81"/>
          <p:cNvSpPr>
            <a:spLocks noChangeShapeType="1"/>
          </p:cNvSpPr>
          <p:nvPr/>
        </p:nvSpPr>
        <p:spPr bwMode="auto">
          <a:xfrm>
            <a:off x="3878260" y="5486372"/>
            <a:ext cx="1912939" cy="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81"/>
          <p:cNvSpPr>
            <a:spLocks noChangeShapeType="1"/>
          </p:cNvSpPr>
          <p:nvPr/>
        </p:nvSpPr>
        <p:spPr bwMode="auto">
          <a:xfrm>
            <a:off x="3878260" y="5867372"/>
            <a:ext cx="1912939" cy="4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77"/>
          <p:cNvSpPr>
            <a:spLocks noChangeShapeType="1"/>
          </p:cNvSpPr>
          <p:nvPr/>
        </p:nvSpPr>
        <p:spPr bwMode="auto">
          <a:xfrm>
            <a:off x="4267199" y="3961885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77"/>
          <p:cNvSpPr>
            <a:spLocks noChangeShapeType="1"/>
          </p:cNvSpPr>
          <p:nvPr/>
        </p:nvSpPr>
        <p:spPr bwMode="auto">
          <a:xfrm>
            <a:off x="5791199" y="396237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Line 77"/>
          <p:cNvSpPr>
            <a:spLocks noChangeShapeType="1"/>
          </p:cNvSpPr>
          <p:nvPr/>
        </p:nvSpPr>
        <p:spPr bwMode="auto">
          <a:xfrm>
            <a:off x="5410199" y="396237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77"/>
          <p:cNvSpPr>
            <a:spLocks noChangeShapeType="1"/>
          </p:cNvSpPr>
          <p:nvPr/>
        </p:nvSpPr>
        <p:spPr bwMode="auto">
          <a:xfrm>
            <a:off x="5029199" y="396237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77"/>
          <p:cNvSpPr>
            <a:spLocks noChangeShapeType="1"/>
          </p:cNvSpPr>
          <p:nvPr/>
        </p:nvSpPr>
        <p:spPr bwMode="auto">
          <a:xfrm>
            <a:off x="4648199" y="3961885"/>
            <a:ext cx="0" cy="1905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Freeform 62"/>
          <p:cNvSpPr>
            <a:spLocks/>
          </p:cNvSpPr>
          <p:nvPr/>
        </p:nvSpPr>
        <p:spPr bwMode="auto">
          <a:xfrm>
            <a:off x="3878260" y="3962375"/>
            <a:ext cx="769939" cy="1904997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3" name="Freeform 63"/>
          <p:cNvSpPr>
            <a:spLocks/>
          </p:cNvSpPr>
          <p:nvPr/>
        </p:nvSpPr>
        <p:spPr bwMode="auto">
          <a:xfrm flipH="1">
            <a:off x="5029199" y="3962373"/>
            <a:ext cx="762000" cy="1905000"/>
          </a:xfrm>
          <a:custGeom>
            <a:avLst/>
            <a:gdLst>
              <a:gd name="T0" fmla="*/ 0 w 914400"/>
              <a:gd name="T1" fmla="*/ 0 h 2286000"/>
              <a:gd name="T2" fmla="*/ 914400 w 914400"/>
              <a:gd name="T3" fmla="*/ 0 h 2286000"/>
              <a:gd name="T4" fmla="*/ 914400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4" name="Freeform 71"/>
          <p:cNvSpPr>
            <a:spLocks/>
          </p:cNvSpPr>
          <p:nvPr/>
        </p:nvSpPr>
        <p:spPr bwMode="auto">
          <a:xfrm>
            <a:off x="3886200" y="5867371"/>
            <a:ext cx="762000" cy="45719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34925">
            <a:solidFill>
              <a:srgbClr val="006600"/>
            </a:solidFill>
            <a:prstDash val="sysDot"/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8" name="Text Box 93"/>
          <p:cNvSpPr txBox="1">
            <a:spLocks noChangeArrowheads="1"/>
          </p:cNvSpPr>
          <p:nvPr/>
        </p:nvSpPr>
        <p:spPr bwMode="auto">
          <a:xfrm>
            <a:off x="4495800" y="3581400"/>
            <a:ext cx="726474" cy="33855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6600"/>
                </a:solidFill>
                <a:latin typeface="Times New Roman" pitchFamily="18" charset="0"/>
              </a:rPr>
              <a:t>Net </a:t>
            </a:r>
            <a:r>
              <a:rPr lang="en-US" altLang="zh-TW" b="1" i="1" dirty="0" err="1">
                <a:solidFill>
                  <a:srgbClr val="00660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 dirty="0" err="1">
                <a:solidFill>
                  <a:srgbClr val="006600"/>
                </a:solidFill>
                <a:latin typeface="Times New Roman" pitchFamily="18" charset="0"/>
              </a:rPr>
              <a:t>b</a:t>
            </a:r>
            <a:endParaRPr lang="en-US" altLang="zh-TW" b="1" i="1" baseline="-25000" dirty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39" name="Freeform 266"/>
          <p:cNvSpPr>
            <a:spLocks/>
          </p:cNvSpPr>
          <p:nvPr/>
        </p:nvSpPr>
        <p:spPr bwMode="auto">
          <a:xfrm flipV="1">
            <a:off x="5029200" y="4343372"/>
            <a:ext cx="762000" cy="1524000"/>
          </a:xfrm>
          <a:custGeom>
            <a:avLst/>
            <a:gdLst>
              <a:gd name="T0" fmla="*/ 914400 w 914400"/>
              <a:gd name="T1" fmla="*/ 2147483647 h 457200"/>
              <a:gd name="T2" fmla="*/ 914400 w 914400"/>
              <a:gd name="T3" fmla="*/ 0 h 457200"/>
              <a:gd name="T4" fmla="*/ 0 w 914400"/>
              <a:gd name="T5" fmla="*/ 0 h 457200"/>
              <a:gd name="T6" fmla="*/ 0 60000 65536"/>
              <a:gd name="T7" fmla="*/ 0 60000 65536"/>
              <a:gd name="T8" fmla="*/ 0 60000 65536"/>
              <a:gd name="T9" fmla="*/ 0 w 914400"/>
              <a:gd name="T10" fmla="*/ 0 h 457200"/>
              <a:gd name="T11" fmla="*/ 914400 w 914400"/>
              <a:gd name="T12" fmla="*/ 457200 h 457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457200">
                <a:moveTo>
                  <a:pt x="914400" y="4572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noFill/>
          <a:ln w="34925">
            <a:solidFill>
              <a:srgbClr val="0066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268" name="Group 267"/>
          <p:cNvGrpSpPr/>
          <p:nvPr/>
        </p:nvGrpSpPr>
        <p:grpSpPr>
          <a:xfrm>
            <a:off x="3878262" y="4267172"/>
            <a:ext cx="846138" cy="1600200"/>
            <a:chOff x="3878260" y="4267172"/>
            <a:chExt cx="846138" cy="1600200"/>
          </a:xfrm>
        </p:grpSpPr>
        <p:sp>
          <p:nvSpPr>
            <p:cNvPr id="171" name="Freeform 336"/>
            <p:cNvSpPr>
              <a:spLocks/>
            </p:cNvSpPr>
            <p:nvPr/>
          </p:nvSpPr>
          <p:spPr bwMode="auto">
            <a:xfrm>
              <a:off x="3878260" y="4343372"/>
              <a:ext cx="769939" cy="1524000"/>
            </a:xfrm>
            <a:custGeom>
              <a:avLst/>
              <a:gdLst>
                <a:gd name="T0" fmla="*/ 0 w 909638"/>
                <a:gd name="T1" fmla="*/ 1824038 h 1824038"/>
                <a:gd name="T2" fmla="*/ 0 w 909638"/>
                <a:gd name="T3" fmla="*/ 0 h 1824038"/>
                <a:gd name="T4" fmla="*/ 909638 w 909638"/>
                <a:gd name="T5" fmla="*/ 0 h 1824038"/>
                <a:gd name="T6" fmla="*/ 0 60000 65536"/>
                <a:gd name="T7" fmla="*/ 0 60000 65536"/>
                <a:gd name="T8" fmla="*/ 0 60000 65536"/>
                <a:gd name="T9" fmla="*/ 0 w 909638"/>
                <a:gd name="T10" fmla="*/ 0 h 1824038"/>
                <a:gd name="T11" fmla="*/ 909638 w 909638"/>
                <a:gd name="T12" fmla="*/ 1824038 h 1824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9638" h="1824038">
                  <a:moveTo>
                    <a:pt x="0" y="1824038"/>
                  </a:moveTo>
                  <a:lnTo>
                    <a:pt x="0" y="0"/>
                  </a:lnTo>
                  <a:lnTo>
                    <a:pt x="909638" y="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72" name="Group 74"/>
            <p:cNvGrpSpPr>
              <a:grpSpLocks/>
            </p:cNvGrpSpPr>
            <p:nvPr/>
          </p:nvGrpSpPr>
          <p:grpSpPr bwMode="auto">
            <a:xfrm>
              <a:off x="4571999" y="4267172"/>
              <a:ext cx="152399" cy="152428"/>
              <a:chOff x="4038600" y="1600200"/>
              <a:chExt cx="152400" cy="152400"/>
            </a:xfrm>
          </p:grpSpPr>
          <p:sp>
            <p:nvSpPr>
              <p:cNvPr id="202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3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173" name="Group 78"/>
          <p:cNvGrpSpPr>
            <a:grpSpLocks/>
          </p:cNvGrpSpPr>
          <p:nvPr/>
        </p:nvGrpSpPr>
        <p:grpSpPr bwMode="auto">
          <a:xfrm>
            <a:off x="4571999" y="5791172"/>
            <a:ext cx="152399" cy="152428"/>
            <a:chOff x="4038600" y="1600200"/>
            <a:chExt cx="152400" cy="152400"/>
          </a:xfrm>
        </p:grpSpPr>
        <p:sp>
          <p:nvSpPr>
            <p:cNvPr id="199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1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77" name="Group 75"/>
          <p:cNvGrpSpPr>
            <a:grpSpLocks/>
          </p:cNvGrpSpPr>
          <p:nvPr/>
        </p:nvGrpSpPr>
        <p:grpSpPr bwMode="auto">
          <a:xfrm>
            <a:off x="4952999" y="5791172"/>
            <a:ext cx="152399" cy="152428"/>
            <a:chOff x="4038600" y="1600200"/>
            <a:chExt cx="152400" cy="152400"/>
          </a:xfrm>
        </p:grpSpPr>
        <p:sp>
          <p:nvSpPr>
            <p:cNvPr id="197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8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4953000" y="4343372"/>
            <a:ext cx="838201" cy="838228"/>
            <a:chOff x="4952999" y="4343372"/>
            <a:chExt cx="838201" cy="838228"/>
          </a:xfrm>
        </p:grpSpPr>
        <p:sp>
          <p:nvSpPr>
            <p:cNvPr id="174" name="Freeform 337"/>
            <p:cNvSpPr>
              <a:spLocks/>
            </p:cNvSpPr>
            <p:nvPr/>
          </p:nvSpPr>
          <p:spPr bwMode="auto">
            <a:xfrm>
              <a:off x="5029200" y="4343372"/>
              <a:ext cx="762000" cy="762000"/>
            </a:xfrm>
            <a:custGeom>
              <a:avLst/>
              <a:gdLst>
                <a:gd name="T0" fmla="*/ 914400 w 914400"/>
                <a:gd name="T1" fmla="*/ 0 h 914400"/>
                <a:gd name="T2" fmla="*/ 457200 w 914400"/>
                <a:gd name="T3" fmla="*/ 0 h 914400"/>
                <a:gd name="T4" fmla="*/ 457200 w 914400"/>
                <a:gd name="T5" fmla="*/ 914400 h 914400"/>
                <a:gd name="T6" fmla="*/ 0 w 914400"/>
                <a:gd name="T7" fmla="*/ 914400 h 914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914400"/>
                <a:gd name="T14" fmla="*/ 914400 w 914400"/>
                <a:gd name="T15" fmla="*/ 914400 h 914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914400">
                  <a:moveTo>
                    <a:pt x="914400" y="0"/>
                  </a:moveTo>
                  <a:lnTo>
                    <a:pt x="457200" y="0"/>
                  </a:lnTo>
                  <a:lnTo>
                    <a:pt x="457200" y="914400"/>
                  </a:lnTo>
                  <a:lnTo>
                    <a:pt x="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78" name="Group 81"/>
            <p:cNvGrpSpPr>
              <a:grpSpLocks/>
            </p:cNvGrpSpPr>
            <p:nvPr/>
          </p:nvGrpSpPr>
          <p:grpSpPr bwMode="auto">
            <a:xfrm>
              <a:off x="4952999" y="5029172"/>
              <a:ext cx="152399" cy="152428"/>
              <a:chOff x="4038600" y="1600200"/>
              <a:chExt cx="152400" cy="152400"/>
            </a:xfrm>
          </p:grpSpPr>
          <p:sp>
            <p:nvSpPr>
              <p:cNvPr id="195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96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269" name="Group 268"/>
          <p:cNvGrpSpPr/>
          <p:nvPr/>
        </p:nvGrpSpPr>
        <p:grpSpPr>
          <a:xfrm>
            <a:off x="4952999" y="4267172"/>
            <a:ext cx="838200" cy="152428"/>
            <a:chOff x="4952999" y="4267172"/>
            <a:chExt cx="838200" cy="152428"/>
          </a:xfrm>
        </p:grpSpPr>
        <p:sp>
          <p:nvSpPr>
            <p:cNvPr id="137" name="Freeform 84"/>
            <p:cNvSpPr>
              <a:spLocks/>
            </p:cNvSpPr>
            <p:nvPr/>
          </p:nvSpPr>
          <p:spPr bwMode="auto">
            <a:xfrm flipH="1" flipV="1">
              <a:off x="5029199" y="4297653"/>
              <a:ext cx="762000" cy="45719"/>
            </a:xfrm>
            <a:custGeom>
              <a:avLst/>
              <a:gdLst>
                <a:gd name="T0" fmla="*/ 0 w 914400"/>
                <a:gd name="T1" fmla="*/ 914400 w 914400"/>
                <a:gd name="T2" fmla="*/ 0 60000 65536"/>
                <a:gd name="T3" fmla="*/ 0 60000 65536"/>
                <a:gd name="T4" fmla="*/ 0 w 914400"/>
                <a:gd name="T5" fmla="*/ 914400 w 9144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sysDot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79" name="Group 81"/>
            <p:cNvGrpSpPr>
              <a:grpSpLocks/>
            </p:cNvGrpSpPr>
            <p:nvPr/>
          </p:nvGrpSpPr>
          <p:grpSpPr bwMode="auto">
            <a:xfrm>
              <a:off x="4952999" y="4267172"/>
              <a:ext cx="152399" cy="152428"/>
              <a:chOff x="4038600" y="1600200"/>
              <a:chExt cx="152400" cy="152400"/>
            </a:xfrm>
          </p:grpSpPr>
          <p:sp>
            <p:nvSpPr>
              <p:cNvPr id="191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93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258" name="Explosion 1 47"/>
          <p:cNvSpPr>
            <a:spLocks noChangeArrowheads="1"/>
          </p:cNvSpPr>
          <p:nvPr/>
        </p:nvSpPr>
        <p:spPr bwMode="auto">
          <a:xfrm>
            <a:off x="1905000" y="4419600"/>
            <a:ext cx="485330" cy="914754"/>
          </a:xfrm>
          <a:prstGeom prst="irregularSeal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Explosion 1 47"/>
          <p:cNvSpPr>
            <a:spLocks noChangeArrowheads="1"/>
          </p:cNvSpPr>
          <p:nvPr/>
        </p:nvSpPr>
        <p:spPr bwMode="auto">
          <a:xfrm>
            <a:off x="4572000" y="4419600"/>
            <a:ext cx="485330" cy="914754"/>
          </a:xfrm>
          <a:prstGeom prst="irregularSeal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Freeform 84"/>
          <p:cNvSpPr>
            <a:spLocks/>
          </p:cNvSpPr>
          <p:nvPr/>
        </p:nvSpPr>
        <p:spPr bwMode="auto">
          <a:xfrm flipH="1" flipV="1">
            <a:off x="5782056" y="4343400"/>
            <a:ext cx="9144" cy="9144"/>
          </a:xfrm>
          <a:custGeom>
            <a:avLst/>
            <a:gdLst>
              <a:gd name="T0" fmla="*/ 0 w 914400"/>
              <a:gd name="T1" fmla="*/ 914400 w 914400"/>
              <a:gd name="T2" fmla="*/ 0 60000 65536"/>
              <a:gd name="T3" fmla="*/ 0 60000 65536"/>
              <a:gd name="T4" fmla="*/ 0 w 914400"/>
              <a:gd name="T5" fmla="*/ 914400 w 914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noFill/>
          <a:ln w="34925">
            <a:solidFill>
              <a:srgbClr val="006600"/>
            </a:solidFill>
            <a:prstDash val="sysDot"/>
            <a:round/>
            <a:headEnd type="oval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276" name="Group 275"/>
          <p:cNvGrpSpPr/>
          <p:nvPr/>
        </p:nvGrpSpPr>
        <p:grpSpPr>
          <a:xfrm>
            <a:off x="2286001" y="5486400"/>
            <a:ext cx="831849" cy="457228"/>
            <a:chOff x="2286001" y="5486400"/>
            <a:chExt cx="831849" cy="457228"/>
          </a:xfrm>
        </p:grpSpPr>
        <p:sp>
          <p:nvSpPr>
            <p:cNvPr id="272" name="Freeform 271"/>
            <p:cNvSpPr/>
            <p:nvPr/>
          </p:nvSpPr>
          <p:spPr>
            <a:xfrm>
              <a:off x="2362200" y="5486400"/>
              <a:ext cx="755650" cy="387350"/>
            </a:xfrm>
            <a:custGeom>
              <a:avLst/>
              <a:gdLst>
                <a:gd name="connsiteX0" fmla="*/ 755650 w 755650"/>
                <a:gd name="connsiteY0" fmla="*/ 0 h 387350"/>
                <a:gd name="connsiteX1" fmla="*/ 755650 w 755650"/>
                <a:gd name="connsiteY1" fmla="*/ 387350 h 387350"/>
                <a:gd name="connsiteX2" fmla="*/ 0 w 755650"/>
                <a:gd name="connsiteY2" fmla="*/ 38735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5650" h="387350">
                  <a:moveTo>
                    <a:pt x="755650" y="0"/>
                  </a:moveTo>
                  <a:lnTo>
                    <a:pt x="755650" y="387350"/>
                  </a:lnTo>
                  <a:lnTo>
                    <a:pt x="0" y="387350"/>
                  </a:lnTo>
                </a:path>
              </a:pathLst>
            </a:custGeom>
            <a:noFill/>
            <a:ln w="34925">
              <a:solidFill>
                <a:srgbClr val="FFC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73" name="Group 78"/>
            <p:cNvGrpSpPr>
              <a:grpSpLocks/>
            </p:cNvGrpSpPr>
            <p:nvPr/>
          </p:nvGrpSpPr>
          <p:grpSpPr bwMode="auto">
            <a:xfrm>
              <a:off x="2286001" y="5791200"/>
              <a:ext cx="152399" cy="152428"/>
              <a:chOff x="4038600" y="1600200"/>
              <a:chExt cx="152400" cy="152400"/>
            </a:xfrm>
          </p:grpSpPr>
          <p:sp>
            <p:nvSpPr>
              <p:cNvPr id="274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5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282" name="Group 281"/>
          <p:cNvGrpSpPr/>
          <p:nvPr/>
        </p:nvGrpSpPr>
        <p:grpSpPr>
          <a:xfrm>
            <a:off x="3886200" y="5410200"/>
            <a:ext cx="838199" cy="457200"/>
            <a:chOff x="3886200" y="5410200"/>
            <a:chExt cx="838199" cy="457200"/>
          </a:xfrm>
        </p:grpSpPr>
        <p:sp>
          <p:nvSpPr>
            <p:cNvPr id="278" name="Freeform 336"/>
            <p:cNvSpPr>
              <a:spLocks/>
            </p:cNvSpPr>
            <p:nvPr/>
          </p:nvSpPr>
          <p:spPr bwMode="auto">
            <a:xfrm>
              <a:off x="3886200" y="5486400"/>
              <a:ext cx="769939" cy="381000"/>
            </a:xfrm>
            <a:custGeom>
              <a:avLst/>
              <a:gdLst>
                <a:gd name="T0" fmla="*/ 0 w 909638"/>
                <a:gd name="T1" fmla="*/ 1824038 h 1824038"/>
                <a:gd name="T2" fmla="*/ 0 w 909638"/>
                <a:gd name="T3" fmla="*/ 0 h 1824038"/>
                <a:gd name="T4" fmla="*/ 909638 w 909638"/>
                <a:gd name="T5" fmla="*/ 0 h 1824038"/>
                <a:gd name="T6" fmla="*/ 0 60000 65536"/>
                <a:gd name="T7" fmla="*/ 0 60000 65536"/>
                <a:gd name="T8" fmla="*/ 0 60000 65536"/>
                <a:gd name="T9" fmla="*/ 0 w 909638"/>
                <a:gd name="T10" fmla="*/ 0 h 1824038"/>
                <a:gd name="T11" fmla="*/ 909638 w 909638"/>
                <a:gd name="T12" fmla="*/ 1824038 h 1824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9638" h="1824038">
                  <a:moveTo>
                    <a:pt x="0" y="1824038"/>
                  </a:moveTo>
                  <a:lnTo>
                    <a:pt x="0" y="0"/>
                  </a:lnTo>
                  <a:lnTo>
                    <a:pt x="909638" y="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79" name="Group 74"/>
            <p:cNvGrpSpPr>
              <a:grpSpLocks/>
            </p:cNvGrpSpPr>
            <p:nvPr/>
          </p:nvGrpSpPr>
          <p:grpSpPr bwMode="auto">
            <a:xfrm>
              <a:off x="4572000" y="5410200"/>
              <a:ext cx="152399" cy="152428"/>
              <a:chOff x="4038600" y="1600200"/>
              <a:chExt cx="152400" cy="152400"/>
            </a:xfrm>
          </p:grpSpPr>
          <p:sp>
            <p:nvSpPr>
              <p:cNvPr id="280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1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288" name="Group 287"/>
          <p:cNvGrpSpPr/>
          <p:nvPr/>
        </p:nvGrpSpPr>
        <p:grpSpPr>
          <a:xfrm>
            <a:off x="4953000" y="4343400"/>
            <a:ext cx="838200" cy="1219228"/>
            <a:chOff x="4953000" y="4343400"/>
            <a:chExt cx="838200" cy="1219228"/>
          </a:xfrm>
        </p:grpSpPr>
        <p:sp>
          <p:nvSpPr>
            <p:cNvPr id="284" name="Freeform 337"/>
            <p:cNvSpPr>
              <a:spLocks/>
            </p:cNvSpPr>
            <p:nvPr/>
          </p:nvSpPr>
          <p:spPr bwMode="auto">
            <a:xfrm>
              <a:off x="5029200" y="4343400"/>
              <a:ext cx="762000" cy="1143000"/>
            </a:xfrm>
            <a:custGeom>
              <a:avLst/>
              <a:gdLst>
                <a:gd name="T0" fmla="*/ 914400 w 914400"/>
                <a:gd name="T1" fmla="*/ 0 h 914400"/>
                <a:gd name="T2" fmla="*/ 457200 w 914400"/>
                <a:gd name="T3" fmla="*/ 0 h 914400"/>
                <a:gd name="T4" fmla="*/ 457200 w 914400"/>
                <a:gd name="T5" fmla="*/ 914400 h 914400"/>
                <a:gd name="T6" fmla="*/ 0 w 914400"/>
                <a:gd name="T7" fmla="*/ 914400 h 914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914400"/>
                <a:gd name="T14" fmla="*/ 914400 w 914400"/>
                <a:gd name="T15" fmla="*/ 914400 h 914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914400">
                  <a:moveTo>
                    <a:pt x="914400" y="0"/>
                  </a:moveTo>
                  <a:lnTo>
                    <a:pt x="457200" y="0"/>
                  </a:lnTo>
                  <a:lnTo>
                    <a:pt x="457200" y="914400"/>
                  </a:lnTo>
                  <a:lnTo>
                    <a:pt x="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85" name="Group 81"/>
            <p:cNvGrpSpPr>
              <a:grpSpLocks/>
            </p:cNvGrpSpPr>
            <p:nvPr/>
          </p:nvGrpSpPr>
          <p:grpSpPr bwMode="auto">
            <a:xfrm>
              <a:off x="4953000" y="5410200"/>
              <a:ext cx="152399" cy="152428"/>
              <a:chOff x="4038600" y="1600200"/>
              <a:chExt cx="152400" cy="152400"/>
            </a:xfrm>
          </p:grpSpPr>
          <p:sp>
            <p:nvSpPr>
              <p:cNvPr id="286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7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295" name="Group 294"/>
          <p:cNvGrpSpPr/>
          <p:nvPr/>
        </p:nvGrpSpPr>
        <p:grpSpPr>
          <a:xfrm>
            <a:off x="6621460" y="3581400"/>
            <a:ext cx="1912939" cy="2362200"/>
            <a:chOff x="6621460" y="3581400"/>
            <a:chExt cx="1912939" cy="2362200"/>
          </a:xfrm>
        </p:grpSpPr>
        <p:sp>
          <p:nvSpPr>
            <p:cNvPr id="219" name="Line 81"/>
            <p:cNvSpPr>
              <a:spLocks noChangeShapeType="1"/>
            </p:cNvSpPr>
            <p:nvPr/>
          </p:nvSpPr>
          <p:spPr bwMode="auto">
            <a:xfrm>
              <a:off x="6621460" y="3961884"/>
              <a:ext cx="1912939" cy="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77"/>
            <p:cNvSpPr>
              <a:spLocks noChangeShapeType="1"/>
            </p:cNvSpPr>
            <p:nvPr/>
          </p:nvSpPr>
          <p:spPr bwMode="auto">
            <a:xfrm>
              <a:off x="6629399" y="3961885"/>
              <a:ext cx="0" cy="1905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81"/>
            <p:cNvSpPr>
              <a:spLocks noChangeShapeType="1"/>
            </p:cNvSpPr>
            <p:nvPr/>
          </p:nvSpPr>
          <p:spPr bwMode="auto">
            <a:xfrm>
              <a:off x="6621460" y="4343372"/>
              <a:ext cx="1912939" cy="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81"/>
            <p:cNvSpPr>
              <a:spLocks noChangeShapeType="1"/>
            </p:cNvSpPr>
            <p:nvPr/>
          </p:nvSpPr>
          <p:spPr bwMode="auto">
            <a:xfrm>
              <a:off x="6621460" y="4724372"/>
              <a:ext cx="1912939" cy="4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81"/>
            <p:cNvSpPr>
              <a:spLocks noChangeShapeType="1"/>
            </p:cNvSpPr>
            <p:nvPr/>
          </p:nvSpPr>
          <p:spPr bwMode="auto">
            <a:xfrm>
              <a:off x="6621460" y="5105372"/>
              <a:ext cx="1912939" cy="4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81"/>
            <p:cNvSpPr>
              <a:spLocks noChangeShapeType="1"/>
            </p:cNvSpPr>
            <p:nvPr/>
          </p:nvSpPr>
          <p:spPr bwMode="auto">
            <a:xfrm>
              <a:off x="6621460" y="5486372"/>
              <a:ext cx="1912939" cy="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81"/>
            <p:cNvSpPr>
              <a:spLocks noChangeShapeType="1"/>
            </p:cNvSpPr>
            <p:nvPr/>
          </p:nvSpPr>
          <p:spPr bwMode="auto">
            <a:xfrm>
              <a:off x="6621460" y="5867372"/>
              <a:ext cx="1912939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77"/>
            <p:cNvSpPr>
              <a:spLocks noChangeShapeType="1"/>
            </p:cNvSpPr>
            <p:nvPr/>
          </p:nvSpPr>
          <p:spPr bwMode="auto">
            <a:xfrm>
              <a:off x="7010399" y="3961885"/>
              <a:ext cx="0" cy="1905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77"/>
            <p:cNvSpPr>
              <a:spLocks noChangeShapeType="1"/>
            </p:cNvSpPr>
            <p:nvPr/>
          </p:nvSpPr>
          <p:spPr bwMode="auto">
            <a:xfrm>
              <a:off x="8534399" y="3962373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77"/>
            <p:cNvSpPr>
              <a:spLocks noChangeShapeType="1"/>
            </p:cNvSpPr>
            <p:nvPr/>
          </p:nvSpPr>
          <p:spPr bwMode="auto">
            <a:xfrm>
              <a:off x="8153399" y="3962373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77"/>
            <p:cNvSpPr>
              <a:spLocks noChangeShapeType="1"/>
            </p:cNvSpPr>
            <p:nvPr/>
          </p:nvSpPr>
          <p:spPr bwMode="auto">
            <a:xfrm>
              <a:off x="7772399" y="3962373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77"/>
            <p:cNvSpPr>
              <a:spLocks noChangeShapeType="1"/>
            </p:cNvSpPr>
            <p:nvPr/>
          </p:nvSpPr>
          <p:spPr bwMode="auto">
            <a:xfrm>
              <a:off x="7391399" y="3961885"/>
              <a:ext cx="0" cy="1905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62"/>
            <p:cNvSpPr>
              <a:spLocks/>
            </p:cNvSpPr>
            <p:nvPr/>
          </p:nvSpPr>
          <p:spPr bwMode="auto">
            <a:xfrm>
              <a:off x="6621460" y="3962375"/>
              <a:ext cx="769939" cy="1904997"/>
            </a:xfrm>
            <a:custGeom>
              <a:avLst/>
              <a:gdLst>
                <a:gd name="T0" fmla="*/ 0 w 914400"/>
                <a:gd name="T1" fmla="*/ 0 h 2286000"/>
                <a:gd name="T2" fmla="*/ 914400 w 914400"/>
                <a:gd name="T3" fmla="*/ 0 h 2286000"/>
                <a:gd name="T4" fmla="*/ 914400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" name="Freeform 63"/>
            <p:cNvSpPr>
              <a:spLocks/>
            </p:cNvSpPr>
            <p:nvPr/>
          </p:nvSpPr>
          <p:spPr bwMode="auto">
            <a:xfrm flipH="1">
              <a:off x="7772399" y="3962373"/>
              <a:ext cx="762000" cy="1905000"/>
            </a:xfrm>
            <a:custGeom>
              <a:avLst/>
              <a:gdLst>
                <a:gd name="T0" fmla="*/ 0 w 914400"/>
                <a:gd name="T1" fmla="*/ 0 h 2286000"/>
                <a:gd name="T2" fmla="*/ 914400 w 914400"/>
                <a:gd name="T3" fmla="*/ 0 h 2286000"/>
                <a:gd name="T4" fmla="*/ 914400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" name="Freeform 71"/>
            <p:cNvSpPr>
              <a:spLocks/>
            </p:cNvSpPr>
            <p:nvPr/>
          </p:nvSpPr>
          <p:spPr bwMode="auto">
            <a:xfrm>
              <a:off x="6629400" y="5867371"/>
              <a:ext cx="762000" cy="45719"/>
            </a:xfrm>
            <a:custGeom>
              <a:avLst/>
              <a:gdLst>
                <a:gd name="T0" fmla="*/ 0 w 914400"/>
                <a:gd name="T1" fmla="*/ 914400 w 914400"/>
                <a:gd name="T2" fmla="*/ 0 60000 65536"/>
                <a:gd name="T3" fmla="*/ 0 60000 65536"/>
                <a:gd name="T4" fmla="*/ 0 w 914400"/>
                <a:gd name="T5" fmla="*/ 914400 w 9144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9" name="Text Box 93"/>
            <p:cNvSpPr txBox="1">
              <a:spLocks noChangeArrowheads="1"/>
            </p:cNvSpPr>
            <p:nvPr/>
          </p:nvSpPr>
          <p:spPr bwMode="auto">
            <a:xfrm>
              <a:off x="7045404" y="3581400"/>
              <a:ext cx="1107996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latin typeface="Times New Roman" pitchFamily="18" charset="0"/>
                </a:rPr>
                <a:t>Branching</a:t>
              </a:r>
              <a:endParaRPr lang="en-US" altLang="zh-TW" b="1" i="1" baseline="-25000" dirty="0">
                <a:latin typeface="Times New Roman" pitchFamily="18" charset="0"/>
              </a:endParaRPr>
            </a:p>
          </p:txBody>
        </p:sp>
        <p:sp>
          <p:nvSpPr>
            <p:cNvPr id="240" name="Freeform 266"/>
            <p:cNvSpPr>
              <a:spLocks/>
            </p:cNvSpPr>
            <p:nvPr/>
          </p:nvSpPr>
          <p:spPr bwMode="auto">
            <a:xfrm flipV="1">
              <a:off x="7772399" y="4343372"/>
              <a:ext cx="762000" cy="1524000"/>
            </a:xfrm>
            <a:custGeom>
              <a:avLst/>
              <a:gdLst>
                <a:gd name="T0" fmla="*/ 914400 w 914400"/>
                <a:gd name="T1" fmla="*/ 2147483647 h 457200"/>
                <a:gd name="T2" fmla="*/ 914400 w 914400"/>
                <a:gd name="T3" fmla="*/ 0 h 457200"/>
                <a:gd name="T4" fmla="*/ 0 w 914400"/>
                <a:gd name="T5" fmla="*/ 0 h 457200"/>
                <a:gd name="T6" fmla="*/ 0 60000 65536"/>
                <a:gd name="T7" fmla="*/ 0 60000 65536"/>
                <a:gd name="T8" fmla="*/ 0 60000 65536"/>
                <a:gd name="T9" fmla="*/ 0 w 914400"/>
                <a:gd name="T10" fmla="*/ 0 h 457200"/>
                <a:gd name="T11" fmla="*/ 914400 w 914400"/>
                <a:gd name="T12" fmla="*/ 457200 h 457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4400" h="457200">
                  <a:moveTo>
                    <a:pt x="914400" y="4572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43" name="Group 78"/>
            <p:cNvGrpSpPr>
              <a:grpSpLocks/>
            </p:cNvGrpSpPr>
            <p:nvPr/>
          </p:nvGrpSpPr>
          <p:grpSpPr bwMode="auto">
            <a:xfrm>
              <a:off x="7315199" y="5791172"/>
              <a:ext cx="152399" cy="152428"/>
              <a:chOff x="4038600" y="1600200"/>
              <a:chExt cx="152400" cy="152400"/>
            </a:xfrm>
          </p:grpSpPr>
          <p:sp>
            <p:nvSpPr>
              <p:cNvPr id="254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5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45" name="Group 75"/>
            <p:cNvGrpSpPr>
              <a:grpSpLocks/>
            </p:cNvGrpSpPr>
            <p:nvPr/>
          </p:nvGrpSpPr>
          <p:grpSpPr bwMode="auto">
            <a:xfrm>
              <a:off x="7696199" y="5791172"/>
              <a:ext cx="152399" cy="152428"/>
              <a:chOff x="4038600" y="1600200"/>
              <a:chExt cx="152400" cy="152400"/>
            </a:xfrm>
          </p:grpSpPr>
          <p:sp>
            <p:nvSpPr>
              <p:cNvPr id="252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60" name="Explosion 1 47"/>
            <p:cNvSpPr>
              <a:spLocks noChangeArrowheads="1"/>
            </p:cNvSpPr>
            <p:nvPr/>
          </p:nvSpPr>
          <p:spPr bwMode="auto">
            <a:xfrm>
              <a:off x="7315200" y="4419600"/>
              <a:ext cx="485330" cy="914754"/>
            </a:xfrm>
            <a:prstGeom prst="irregularSeal1">
              <a:avLst/>
            </a:prstGeom>
            <a:noFill/>
            <a:ln w="19050">
              <a:solidFill>
                <a:srgbClr val="C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0" name="Freeform 108"/>
            <p:cNvSpPr>
              <a:spLocks/>
            </p:cNvSpPr>
            <p:nvPr/>
          </p:nvSpPr>
          <p:spPr bwMode="auto">
            <a:xfrm>
              <a:off x="6629402" y="4343400"/>
              <a:ext cx="762000" cy="1143000"/>
            </a:xfrm>
            <a:custGeom>
              <a:avLst/>
              <a:gdLst>
                <a:gd name="T0" fmla="*/ 0 w 909638"/>
                <a:gd name="T1" fmla="*/ 4762 h 1376362"/>
                <a:gd name="T2" fmla="*/ 457200 w 909638"/>
                <a:gd name="T3" fmla="*/ 0 h 1376362"/>
                <a:gd name="T4" fmla="*/ 457200 w 909638"/>
                <a:gd name="T5" fmla="*/ 1376362 h 1376362"/>
                <a:gd name="T6" fmla="*/ 909638 w 909638"/>
                <a:gd name="T7" fmla="*/ 1376362 h 1376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9638"/>
                <a:gd name="T13" fmla="*/ 0 h 1376362"/>
                <a:gd name="T14" fmla="*/ 909638 w 909638"/>
                <a:gd name="T15" fmla="*/ 1376362 h 1376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9638" h="1376362">
                  <a:moveTo>
                    <a:pt x="0" y="4762"/>
                  </a:moveTo>
                  <a:lnTo>
                    <a:pt x="457200" y="0"/>
                  </a:lnTo>
                  <a:lnTo>
                    <a:pt x="457200" y="1376362"/>
                  </a:lnTo>
                  <a:lnTo>
                    <a:pt x="909638" y="1376362"/>
                  </a:lnTo>
                </a:path>
              </a:pathLst>
            </a:custGeom>
            <a:noFill/>
            <a:ln w="34925">
              <a:solidFill>
                <a:srgbClr val="FFC0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91" name="Group 81"/>
            <p:cNvGrpSpPr>
              <a:grpSpLocks/>
            </p:cNvGrpSpPr>
            <p:nvPr/>
          </p:nvGrpSpPr>
          <p:grpSpPr bwMode="auto">
            <a:xfrm>
              <a:off x="7315201" y="5410200"/>
              <a:ext cx="152399" cy="152428"/>
              <a:chOff x="4038600" y="1600200"/>
              <a:chExt cx="152400" cy="152400"/>
            </a:xfrm>
          </p:grpSpPr>
          <p:sp>
            <p:nvSpPr>
              <p:cNvPr id="292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3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94" name="Freeform 84"/>
            <p:cNvSpPr>
              <a:spLocks/>
            </p:cNvSpPr>
            <p:nvPr/>
          </p:nvSpPr>
          <p:spPr bwMode="auto">
            <a:xfrm flipH="1">
              <a:off x="7772400" y="5486400"/>
              <a:ext cx="761991" cy="45719"/>
            </a:xfrm>
            <a:custGeom>
              <a:avLst/>
              <a:gdLst>
                <a:gd name="T0" fmla="*/ 0 w 914400"/>
                <a:gd name="T1" fmla="*/ 914400 w 914400"/>
                <a:gd name="T2" fmla="*/ 0 60000 65536"/>
                <a:gd name="T3" fmla="*/ 0 60000 65536"/>
                <a:gd name="T4" fmla="*/ 0 w 914400"/>
                <a:gd name="T5" fmla="*/ 914400 w 9144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noFill/>
            <a:ln w="34925">
              <a:solidFill>
                <a:srgbClr val="FFC0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46" name="Group 81"/>
            <p:cNvGrpSpPr>
              <a:grpSpLocks/>
            </p:cNvGrpSpPr>
            <p:nvPr/>
          </p:nvGrpSpPr>
          <p:grpSpPr bwMode="auto">
            <a:xfrm>
              <a:off x="7696200" y="5410172"/>
              <a:ext cx="152399" cy="152428"/>
              <a:chOff x="4038600" y="1600200"/>
              <a:chExt cx="152400" cy="152400"/>
            </a:xfrm>
          </p:grpSpPr>
          <p:sp>
            <p:nvSpPr>
              <p:cNvPr id="250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1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135" name="TextBox 134"/>
          <p:cNvSpPr txBox="1"/>
          <p:nvPr/>
        </p:nvSpPr>
        <p:spPr>
          <a:xfrm>
            <a:off x="5041900" y="2032000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+mn-cs"/>
              </a:rPr>
              <a:t>(set to 20 minutes)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008064" y="2711390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+mn-cs"/>
              </a:rPr>
              <a:t>(set to 10 minutes)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49" grpId="0" animBg="1"/>
      <p:bldP spid="135" grpId="0"/>
      <p:bldP spid="1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7010400" y="3429000"/>
            <a:ext cx="685800" cy="1143000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400800" y="3429000"/>
            <a:ext cx="1295400" cy="609600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5) Connecting of </a:t>
            </a:r>
            <a:r>
              <a:rPr lang="en-US" sz="3600" dirty="0" err="1" smtClean="0">
                <a:latin typeface="Arial" pitchFamily="34" charset="0"/>
              </a:rPr>
              <a:t>Subproblems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572000" cy="5334000"/>
          </a:xfrm>
        </p:spPr>
        <p:txBody>
          <a:bodyPr/>
          <a:lstStyle/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latin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</a:rPr>
              <a:t>Subproblems</a:t>
            </a:r>
            <a:r>
              <a:rPr lang="en-US" sz="2400" dirty="0" smtClean="0">
                <a:latin typeface="Arial" pitchFamily="34" charset="0"/>
              </a:rPr>
              <a:t> are connected simultaneously (in parallel)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Similar procedure as in GRIP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Inside each </a:t>
            </a:r>
            <a:r>
              <a:rPr lang="en-US" sz="2000" dirty="0" err="1" smtClean="0">
                <a:latin typeface="Arial" pitchFamily="34" charset="0"/>
              </a:rPr>
              <a:t>subproblem</a:t>
            </a:r>
            <a:r>
              <a:rPr lang="en-US" sz="2000" dirty="0" smtClean="0">
                <a:latin typeface="Arial" pitchFamily="34" charset="0"/>
              </a:rPr>
              <a:t>, the remaining edge capacities     are allocated uniformly among its boundary connection problems </a:t>
            </a:r>
          </a:p>
        </p:txBody>
      </p:sp>
      <p:grpSp>
        <p:nvGrpSpPr>
          <p:cNvPr id="19460" name="Group 202"/>
          <p:cNvGrpSpPr>
            <a:grpSpLocks/>
          </p:cNvGrpSpPr>
          <p:nvPr/>
        </p:nvGrpSpPr>
        <p:grpSpPr bwMode="auto">
          <a:xfrm>
            <a:off x="1143000" y="1371600"/>
            <a:ext cx="3733800" cy="1905000"/>
            <a:chOff x="2286000" y="1447800"/>
            <a:chExt cx="4800600" cy="2209800"/>
          </a:xfrm>
        </p:grpSpPr>
        <p:grpSp>
          <p:nvGrpSpPr>
            <p:cNvPr id="19522" name="Group 40"/>
            <p:cNvGrpSpPr>
              <a:grpSpLocks/>
            </p:cNvGrpSpPr>
            <p:nvPr/>
          </p:nvGrpSpPr>
          <p:grpSpPr bwMode="auto">
            <a:xfrm>
              <a:off x="4953000" y="1524000"/>
              <a:ext cx="2133600" cy="2133600"/>
              <a:chOff x="1440" y="2640"/>
              <a:chExt cx="1344" cy="1344"/>
            </a:xfrm>
          </p:grpSpPr>
          <p:sp>
            <p:nvSpPr>
              <p:cNvPr id="19546" name="Line 76"/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7" name="Line 7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Line 79"/>
              <p:cNvSpPr>
                <a:spLocks noChangeShapeType="1"/>
              </p:cNvSpPr>
              <p:nvPr/>
            </p:nvSpPr>
            <p:spPr bwMode="auto">
              <a:xfrm>
                <a:off x="1440" y="3312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9" name="Line 80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0" name="Rectangle 82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1344" cy="13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1" name="Line 76"/>
              <p:cNvSpPr>
                <a:spLocks noChangeShapeType="1"/>
              </p:cNvSpPr>
              <p:nvPr/>
            </p:nvSpPr>
            <p:spPr bwMode="auto">
              <a:xfrm>
                <a:off x="2448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2" name="Line 79"/>
              <p:cNvSpPr>
                <a:spLocks noChangeShapeType="1"/>
              </p:cNvSpPr>
              <p:nvPr/>
            </p:nvSpPr>
            <p:spPr bwMode="auto">
              <a:xfrm>
                <a:off x="1440" y="3648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23" name="Group 17"/>
            <p:cNvGrpSpPr>
              <a:grpSpLocks/>
            </p:cNvGrpSpPr>
            <p:nvPr/>
          </p:nvGrpSpPr>
          <p:grpSpPr bwMode="auto">
            <a:xfrm>
              <a:off x="2286000" y="1524000"/>
              <a:ext cx="2133600" cy="2133600"/>
              <a:chOff x="1440" y="2640"/>
              <a:chExt cx="1344" cy="1344"/>
            </a:xfrm>
          </p:grpSpPr>
          <p:sp>
            <p:nvSpPr>
              <p:cNvPr id="19539" name="Line 76"/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0" name="Line 7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1" name="Line 79"/>
              <p:cNvSpPr>
                <a:spLocks noChangeShapeType="1"/>
              </p:cNvSpPr>
              <p:nvPr/>
            </p:nvSpPr>
            <p:spPr bwMode="auto">
              <a:xfrm>
                <a:off x="1440" y="3312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2" name="Line 80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3" name="Rectangle 82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1344" cy="13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4" name="Line 76"/>
              <p:cNvSpPr>
                <a:spLocks noChangeShapeType="1"/>
              </p:cNvSpPr>
              <p:nvPr/>
            </p:nvSpPr>
            <p:spPr bwMode="auto">
              <a:xfrm>
                <a:off x="2448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5" name="Line 79"/>
              <p:cNvSpPr>
                <a:spLocks noChangeShapeType="1"/>
              </p:cNvSpPr>
              <p:nvPr/>
            </p:nvSpPr>
            <p:spPr bwMode="auto">
              <a:xfrm>
                <a:off x="1440" y="3648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24" name="Line 27"/>
            <p:cNvSpPr>
              <a:spLocks noChangeShapeType="1"/>
            </p:cNvSpPr>
            <p:nvPr/>
          </p:nvSpPr>
          <p:spPr bwMode="auto">
            <a:xfrm>
              <a:off x="4419600" y="15240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5" name="Line 28"/>
            <p:cNvSpPr>
              <a:spLocks noChangeShapeType="1"/>
            </p:cNvSpPr>
            <p:nvPr/>
          </p:nvSpPr>
          <p:spPr bwMode="auto">
            <a:xfrm>
              <a:off x="4419600" y="20574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6" name="Line 29"/>
            <p:cNvSpPr>
              <a:spLocks noChangeShapeType="1"/>
            </p:cNvSpPr>
            <p:nvPr/>
          </p:nvSpPr>
          <p:spPr bwMode="auto">
            <a:xfrm>
              <a:off x="4419600" y="25908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7" name="Line 30"/>
            <p:cNvSpPr>
              <a:spLocks noChangeShapeType="1"/>
            </p:cNvSpPr>
            <p:nvPr/>
          </p:nvSpPr>
          <p:spPr bwMode="auto">
            <a:xfrm>
              <a:off x="4419600" y="31242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8" name="Line 31"/>
            <p:cNvSpPr>
              <a:spLocks noChangeShapeType="1"/>
            </p:cNvSpPr>
            <p:nvPr/>
          </p:nvSpPr>
          <p:spPr bwMode="auto">
            <a:xfrm>
              <a:off x="4419600" y="36576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9" name="Oval 89"/>
            <p:cNvSpPr>
              <a:spLocks noChangeArrowheads="1"/>
            </p:cNvSpPr>
            <p:nvPr/>
          </p:nvSpPr>
          <p:spPr bwMode="auto">
            <a:xfrm>
              <a:off x="2743200" y="30480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Oval 89"/>
            <p:cNvSpPr>
              <a:spLocks noChangeArrowheads="1"/>
            </p:cNvSpPr>
            <p:nvPr/>
          </p:nvSpPr>
          <p:spPr bwMode="auto">
            <a:xfrm>
              <a:off x="6477000" y="19812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Oval 89"/>
            <p:cNvSpPr>
              <a:spLocks noChangeArrowheads="1"/>
            </p:cNvSpPr>
            <p:nvPr/>
          </p:nvSpPr>
          <p:spPr bwMode="auto">
            <a:xfrm>
              <a:off x="3276600" y="14478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Oval 89"/>
            <p:cNvSpPr>
              <a:spLocks noChangeArrowheads="1"/>
            </p:cNvSpPr>
            <p:nvPr/>
          </p:nvSpPr>
          <p:spPr bwMode="auto">
            <a:xfrm>
              <a:off x="5410200" y="30480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33" name="Group 54"/>
            <p:cNvGrpSpPr>
              <a:grpSpLocks/>
            </p:cNvGrpSpPr>
            <p:nvPr/>
          </p:nvGrpSpPr>
          <p:grpSpPr bwMode="auto">
            <a:xfrm>
              <a:off x="2814638" y="1511300"/>
              <a:ext cx="3738562" cy="1612900"/>
              <a:chOff x="1773" y="2632"/>
              <a:chExt cx="2355" cy="1016"/>
            </a:xfrm>
          </p:grpSpPr>
          <p:sp>
            <p:nvSpPr>
              <p:cNvPr id="19537" name="Freeform 36"/>
              <p:cNvSpPr>
                <a:spLocks/>
              </p:cNvSpPr>
              <p:nvPr/>
            </p:nvSpPr>
            <p:spPr bwMode="auto">
              <a:xfrm>
                <a:off x="1773" y="2632"/>
                <a:ext cx="674" cy="1008"/>
              </a:xfrm>
              <a:custGeom>
                <a:avLst/>
                <a:gdLst>
                  <a:gd name="T0" fmla="*/ 0 w 672"/>
                  <a:gd name="T1" fmla="*/ 1008 h 1008"/>
                  <a:gd name="T2" fmla="*/ 722 w 672"/>
                  <a:gd name="T3" fmla="*/ 1008 h 1008"/>
                  <a:gd name="T4" fmla="*/ 722 w 672"/>
                  <a:gd name="T5" fmla="*/ 672 h 1008"/>
                  <a:gd name="T6" fmla="*/ 361 w 672"/>
                  <a:gd name="T7" fmla="*/ 672 h 1008"/>
                  <a:gd name="T8" fmla="*/ 361 w 672"/>
                  <a:gd name="T9" fmla="*/ 0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008"/>
                  <a:gd name="T17" fmla="*/ 672 w 672"/>
                  <a:gd name="T18" fmla="*/ 1008 h 10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008">
                    <a:moveTo>
                      <a:pt x="0" y="1008"/>
                    </a:moveTo>
                    <a:lnTo>
                      <a:pt x="672" y="1008"/>
                    </a:lnTo>
                    <a:lnTo>
                      <a:pt x="672" y="672"/>
                    </a:lnTo>
                    <a:lnTo>
                      <a:pt x="336" y="672"/>
                    </a:lnTo>
                    <a:lnTo>
                      <a:pt x="336" y="0"/>
                    </a:lnTo>
                  </a:path>
                </a:pathLst>
              </a:cu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9538" name="Freeform 38"/>
              <p:cNvSpPr>
                <a:spLocks/>
              </p:cNvSpPr>
              <p:nvPr/>
            </p:nvSpPr>
            <p:spPr bwMode="auto">
              <a:xfrm>
                <a:off x="3456" y="2976"/>
                <a:ext cx="672" cy="672"/>
              </a:xfrm>
              <a:custGeom>
                <a:avLst/>
                <a:gdLst>
                  <a:gd name="T0" fmla="*/ 672 w 672"/>
                  <a:gd name="T1" fmla="*/ 0 h 672"/>
                  <a:gd name="T2" fmla="*/ 0 w 672"/>
                  <a:gd name="T3" fmla="*/ 0 h 672"/>
                  <a:gd name="T4" fmla="*/ 0 w 672"/>
                  <a:gd name="T5" fmla="*/ 672 h 67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672"/>
                  <a:gd name="T11" fmla="*/ 672 w 672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672">
                    <a:moveTo>
                      <a:pt x="672" y="0"/>
                    </a:moveTo>
                    <a:lnTo>
                      <a:pt x="0" y="0"/>
                    </a:lnTo>
                    <a:lnTo>
                      <a:pt x="0" y="672"/>
                    </a:lnTo>
                  </a:path>
                </a:pathLst>
              </a:cu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9534" name="Freeform 55"/>
            <p:cNvSpPr>
              <a:spLocks/>
            </p:cNvSpPr>
            <p:nvPr/>
          </p:nvSpPr>
          <p:spPr bwMode="auto">
            <a:xfrm>
              <a:off x="2819400" y="1524000"/>
              <a:ext cx="1066800" cy="1600200"/>
            </a:xfrm>
            <a:custGeom>
              <a:avLst/>
              <a:gdLst>
                <a:gd name="T0" fmla="*/ 2147483647 w 672"/>
                <a:gd name="T1" fmla="*/ 0 h 1008"/>
                <a:gd name="T2" fmla="*/ 2147483647 w 672"/>
                <a:gd name="T3" fmla="*/ 2147483647 h 1008"/>
                <a:gd name="T4" fmla="*/ 2147483647 w 672"/>
                <a:gd name="T5" fmla="*/ 2147483647 h 1008"/>
                <a:gd name="T6" fmla="*/ 2147483647 w 672"/>
                <a:gd name="T7" fmla="*/ 2147483647 h 1008"/>
                <a:gd name="T8" fmla="*/ 0 w 672"/>
                <a:gd name="T9" fmla="*/ 2147483647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008"/>
                <a:gd name="T17" fmla="*/ 672 w 67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008">
                  <a:moveTo>
                    <a:pt x="336" y="0"/>
                  </a:moveTo>
                  <a:lnTo>
                    <a:pt x="336" y="672"/>
                  </a:lnTo>
                  <a:lnTo>
                    <a:pt x="672" y="672"/>
                  </a:lnTo>
                  <a:lnTo>
                    <a:pt x="672" y="1008"/>
                  </a:lnTo>
                  <a:lnTo>
                    <a:pt x="0" y="1008"/>
                  </a:lnTo>
                </a:path>
              </a:pathLst>
            </a:cu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35" name="Freeform 56"/>
            <p:cNvSpPr>
              <a:spLocks/>
            </p:cNvSpPr>
            <p:nvPr/>
          </p:nvSpPr>
          <p:spPr bwMode="auto">
            <a:xfrm>
              <a:off x="5486400" y="2057400"/>
              <a:ext cx="1066800" cy="1066800"/>
            </a:xfrm>
            <a:custGeom>
              <a:avLst/>
              <a:gdLst>
                <a:gd name="T0" fmla="*/ 2147483647 w 672"/>
                <a:gd name="T1" fmla="*/ 0 h 672"/>
                <a:gd name="T2" fmla="*/ 0 w 672"/>
                <a:gd name="T3" fmla="*/ 0 h 672"/>
                <a:gd name="T4" fmla="*/ 0 w 672"/>
                <a:gd name="T5" fmla="*/ 2147483647 h 672"/>
                <a:gd name="T6" fmla="*/ 0 60000 65536"/>
                <a:gd name="T7" fmla="*/ 0 60000 65536"/>
                <a:gd name="T8" fmla="*/ 0 60000 65536"/>
                <a:gd name="T9" fmla="*/ 0 w 672"/>
                <a:gd name="T10" fmla="*/ 0 h 672"/>
                <a:gd name="T11" fmla="*/ 672 w 67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672">
                  <a:moveTo>
                    <a:pt x="672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36" name="Freeform 58"/>
            <p:cNvSpPr>
              <a:spLocks/>
            </p:cNvSpPr>
            <p:nvPr/>
          </p:nvSpPr>
          <p:spPr bwMode="auto">
            <a:xfrm>
              <a:off x="3352800" y="1828801"/>
              <a:ext cx="2133600" cy="228600"/>
            </a:xfrm>
            <a:custGeom>
              <a:avLst/>
              <a:gdLst>
                <a:gd name="T0" fmla="*/ 0 w 1344"/>
                <a:gd name="T1" fmla="*/ 2147483647 h 144"/>
                <a:gd name="T2" fmla="*/ 2147483647 w 1344"/>
                <a:gd name="T3" fmla="*/ 0 h 144"/>
                <a:gd name="T4" fmla="*/ 2147483647 w 1344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1344"/>
                <a:gd name="T10" fmla="*/ 0 h 144"/>
                <a:gd name="T11" fmla="*/ 1344 w 13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144">
                  <a:moveTo>
                    <a:pt x="0" y="144"/>
                  </a:moveTo>
                  <a:cubicBezTo>
                    <a:pt x="224" y="72"/>
                    <a:pt x="448" y="0"/>
                    <a:pt x="672" y="0"/>
                  </a:cubicBezTo>
                  <a:cubicBezTo>
                    <a:pt x="896" y="0"/>
                    <a:pt x="1120" y="72"/>
                    <a:pt x="1344" y="144"/>
                  </a:cubicBezTo>
                </a:path>
              </a:pathLst>
            </a:custGeom>
            <a:noFill/>
            <a:ln w="38100">
              <a:solidFill>
                <a:srgbClr val="99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9461" name="Group 213"/>
          <p:cNvGrpSpPr>
            <a:grpSpLocks/>
          </p:cNvGrpSpPr>
          <p:nvPr/>
        </p:nvGrpSpPr>
        <p:grpSpPr bwMode="auto">
          <a:xfrm>
            <a:off x="6424613" y="2209800"/>
            <a:ext cx="1271587" cy="1143000"/>
            <a:chOff x="2463271" y="1513840"/>
            <a:chExt cx="1967230" cy="1143000"/>
          </a:xfrm>
        </p:grpSpPr>
        <p:grpSp>
          <p:nvGrpSpPr>
            <p:cNvPr id="19514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1142589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142589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5400000" flipH="1" flipV="1">
                <a:off x="952499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15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2" name="Group 222"/>
          <p:cNvGrpSpPr>
            <a:grpSpLocks/>
          </p:cNvGrpSpPr>
          <p:nvPr/>
        </p:nvGrpSpPr>
        <p:grpSpPr bwMode="auto">
          <a:xfrm>
            <a:off x="6424613" y="3429000"/>
            <a:ext cx="1271587" cy="1143000"/>
            <a:chOff x="2463271" y="1513840"/>
            <a:chExt cx="1967230" cy="1143000"/>
          </a:xfrm>
        </p:grpSpPr>
        <p:grpSp>
          <p:nvGrpSpPr>
            <p:cNvPr id="19506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142589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142589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5400000" flipH="1" flipV="1">
                <a:off x="952499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07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3" name="Group 231"/>
          <p:cNvGrpSpPr>
            <a:grpSpLocks/>
          </p:cNvGrpSpPr>
          <p:nvPr/>
        </p:nvGrpSpPr>
        <p:grpSpPr bwMode="auto">
          <a:xfrm>
            <a:off x="7796213" y="3429000"/>
            <a:ext cx="1271587" cy="1143000"/>
            <a:chOff x="2463271" y="1513840"/>
            <a:chExt cx="1967230" cy="1143000"/>
          </a:xfrm>
        </p:grpSpPr>
        <p:grpSp>
          <p:nvGrpSpPr>
            <p:cNvPr id="19498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1142589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1142589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5400000" flipH="1" flipV="1">
                <a:off x="952499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99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4" name="Group 240"/>
          <p:cNvGrpSpPr>
            <a:grpSpLocks/>
          </p:cNvGrpSpPr>
          <p:nvPr/>
        </p:nvGrpSpPr>
        <p:grpSpPr bwMode="auto">
          <a:xfrm>
            <a:off x="5029200" y="3429000"/>
            <a:ext cx="1271588" cy="1143000"/>
            <a:chOff x="2463271" y="1513840"/>
            <a:chExt cx="1967230" cy="1143000"/>
          </a:xfrm>
        </p:grpSpPr>
        <p:grpSp>
          <p:nvGrpSpPr>
            <p:cNvPr id="19490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>
                <a:off x="1142590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142590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91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5" name="Group 249"/>
          <p:cNvGrpSpPr>
            <a:grpSpLocks/>
          </p:cNvGrpSpPr>
          <p:nvPr/>
        </p:nvGrpSpPr>
        <p:grpSpPr bwMode="auto">
          <a:xfrm>
            <a:off x="6400800" y="4648200"/>
            <a:ext cx="1271588" cy="1143000"/>
            <a:chOff x="2463271" y="1513840"/>
            <a:chExt cx="1967230" cy="1143000"/>
          </a:xfrm>
        </p:grpSpPr>
        <p:grpSp>
          <p:nvGrpSpPr>
            <p:cNvPr id="19482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>
                <a:off x="1142590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142590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83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53" name="Straight Connector 252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6188075" y="3200400"/>
            <a:ext cx="1736725" cy="1600200"/>
            <a:chOff x="6188075" y="3200400"/>
            <a:chExt cx="1736725" cy="1600200"/>
          </a:xfrm>
        </p:grpSpPr>
        <p:sp>
          <p:nvSpPr>
            <p:cNvPr id="259" name="Oval 258"/>
            <p:cNvSpPr/>
            <p:nvPr/>
          </p:nvSpPr>
          <p:spPr>
            <a:xfrm>
              <a:off x="6329363" y="3200400"/>
              <a:ext cx="1443037" cy="366713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60" name="Oval 259"/>
            <p:cNvSpPr/>
            <p:nvPr/>
          </p:nvSpPr>
          <p:spPr>
            <a:xfrm>
              <a:off x="6324600" y="4419600"/>
              <a:ext cx="1443038" cy="366713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61" name="Oval 260"/>
            <p:cNvSpPr/>
            <p:nvPr/>
          </p:nvSpPr>
          <p:spPr>
            <a:xfrm rot="16200000">
              <a:off x="7050088" y="3925887"/>
              <a:ext cx="1460500" cy="288925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63" name="Oval 262"/>
            <p:cNvSpPr/>
            <p:nvPr/>
          </p:nvSpPr>
          <p:spPr>
            <a:xfrm rot="16200000">
              <a:off x="5602288" y="3925887"/>
              <a:ext cx="1460500" cy="288925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</p:grpSp>
      <p:grpSp>
        <p:nvGrpSpPr>
          <p:cNvPr id="22" name="Group 275"/>
          <p:cNvGrpSpPr>
            <a:grpSpLocks/>
          </p:cNvGrpSpPr>
          <p:nvPr/>
        </p:nvGrpSpPr>
        <p:grpSpPr bwMode="auto">
          <a:xfrm>
            <a:off x="6332538" y="3187700"/>
            <a:ext cx="1439862" cy="1689100"/>
            <a:chOff x="6332357" y="3187190"/>
            <a:chExt cx="1440043" cy="1689610"/>
          </a:xfrm>
        </p:grpSpPr>
        <p:cxnSp>
          <p:nvCxnSpPr>
            <p:cNvPr id="264" name="Straight Connector 263"/>
            <p:cNvCxnSpPr/>
            <p:nvPr/>
          </p:nvCxnSpPr>
          <p:spPr bwMode="auto">
            <a:xfrm rot="5400000">
              <a:off x="6162324" y="4031995"/>
              <a:ext cx="16896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 bwMode="auto">
            <a:xfrm>
              <a:off x="6332357" y="4044699"/>
              <a:ext cx="144004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 bwMode="auto">
            <a:xfrm rot="5400000" flipH="1" flipV="1">
              <a:off x="7030919" y="3747747"/>
              <a:ext cx="293776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 bwMode="auto">
            <a:xfrm>
              <a:off x="7162723" y="3885901"/>
              <a:ext cx="23180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 bwMode="auto">
            <a:xfrm rot="5400000" flipH="1" flipV="1">
              <a:off x="7092839" y="4336887"/>
              <a:ext cx="293777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7237346" y="4190793"/>
              <a:ext cx="23021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 bwMode="auto">
            <a:xfrm rot="5400000" flipH="1" flipV="1">
              <a:off x="6659397" y="3727103"/>
              <a:ext cx="293777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 bwMode="auto">
            <a:xfrm rot="5400000" flipH="1" flipV="1">
              <a:off x="6635581" y="4336887"/>
              <a:ext cx="293777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 bwMode="auto">
            <a:xfrm rot="10800000" flipV="1">
              <a:off x="6575275" y="3884313"/>
              <a:ext cx="225453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 bwMode="auto">
            <a:xfrm rot="10800000" flipV="1">
              <a:off x="6553047" y="4189205"/>
              <a:ext cx="228629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7" grpId="0" animBg="1"/>
      <p:bldP spid="9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</a:rPr>
              <a:t>PGRIP: Simulation </a:t>
            </a:r>
            <a:r>
              <a:rPr lang="en-US" sz="3600" dirty="0" smtClean="0">
                <a:latin typeface="Arial" pitchFamily="34" charset="0"/>
              </a:rPr>
              <a:t>Setup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Pricing using MOSEK 5.0, Branching using CPLEX 6.5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All parallel jobs in CS grid at UW-Madison through Condor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Machines of similar speed and same 2GB memory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Runtime limits in PGRIP [target runtime: 75 minutes]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Defining subproblems:10 minutes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Initial pricing: 5 minutes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Adjusted pricing: 20 minutes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Branch-and-bound for solving </a:t>
            </a:r>
            <a:r>
              <a:rPr lang="en-US" sz="2000" dirty="0" err="1" smtClean="0">
                <a:latin typeface="Arial" pitchFamily="34" charset="0"/>
              </a:rPr>
              <a:t>subproblems</a:t>
            </a:r>
            <a:r>
              <a:rPr lang="en-US" sz="2000" dirty="0" smtClean="0">
                <a:latin typeface="Arial" pitchFamily="34" charset="0"/>
              </a:rPr>
              <a:t>: 10 minutes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Pricing to connect </a:t>
            </a:r>
            <a:r>
              <a:rPr lang="en-US" sz="2000" dirty="0" err="1" smtClean="0">
                <a:latin typeface="Arial" pitchFamily="34" charset="0"/>
              </a:rPr>
              <a:t>subproblems</a:t>
            </a:r>
            <a:r>
              <a:rPr lang="en-US" sz="2000" dirty="0" smtClean="0">
                <a:latin typeface="Arial" pitchFamily="34" charset="0"/>
              </a:rPr>
              <a:t>: 20 minutes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Branch-and-bound for connecting </a:t>
            </a:r>
            <a:r>
              <a:rPr lang="en-US" sz="2000" dirty="0" err="1" smtClean="0">
                <a:latin typeface="Arial" pitchFamily="34" charset="0"/>
              </a:rPr>
              <a:t>subproblems</a:t>
            </a:r>
            <a:r>
              <a:rPr lang="en-US" sz="2000" dirty="0" smtClean="0">
                <a:latin typeface="Arial" pitchFamily="34" charset="0"/>
              </a:rPr>
              <a:t>: 10 minutes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pPr lvl="1"/>
            <a:endParaRPr lang="en-US" sz="2400" dirty="0" smtClean="0">
              <a:latin typeface="Arial" pitchFamily="34" charset="0"/>
            </a:endParaRPr>
          </a:p>
          <a:p>
            <a:endParaRPr lang="en-US" sz="2800" dirty="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PGRIP: Comparison of Wirelength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08000" y="1473200"/>
          <a:ext cx="8559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Action Button: End 3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</a:rPr>
              <a:t>PGRIP: </a:t>
            </a:r>
            <a:r>
              <a:rPr lang="en-US" sz="3600" dirty="0" smtClean="0">
                <a:latin typeface="Arial" pitchFamily="34" charset="0"/>
              </a:rPr>
              <a:t>Runtime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19200"/>
          <a:ext cx="8153398" cy="52579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/>
                <a:gridCol w="1186543"/>
                <a:gridCol w="1164771"/>
                <a:gridCol w="1164771"/>
                <a:gridCol w="1360715"/>
                <a:gridCol w="968827"/>
                <a:gridCol w="1164771"/>
              </a:tblGrid>
              <a:tr h="304787">
                <a:tc>
                  <a:txBody>
                    <a:bodyPr/>
                    <a:lstStyle/>
                    <a:p>
                      <a:pPr algn="l" rtl="0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PGRIP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GRIP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</a:tr>
              <a:tr h="518138">
                <a:tc>
                  <a:txBody>
                    <a:bodyPr/>
                    <a:lstStyle/>
                    <a:p>
                      <a:pPr algn="l" rtl="0"/>
                      <a:endParaRPr lang="en-US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#Parallel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WCPU (min)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TCPU (min)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E[#Parallel]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WCPU (min)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TCPU</a:t>
                      </a:r>
                      <a:r>
                        <a:rPr lang="en-US" sz="1400" b="1" baseline="0" dirty="0" smtClean="0"/>
                        <a:t> (min)</a:t>
                      </a:r>
                      <a:endParaRPr lang="en-US" sz="1400" b="1" dirty="0"/>
                    </a:p>
                  </a:txBody>
                  <a:tcPr marT="45718" marB="45718"/>
                </a:tc>
              </a:tr>
              <a:tr h="2042073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smtClean="0"/>
                        <a:t>a1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a2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a3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a4 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a5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n1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n2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n3 (07)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90  </a:t>
                      </a:r>
                    </a:p>
                    <a:p>
                      <a:pPr algn="ctr" rtl="0"/>
                      <a:r>
                        <a:rPr lang="en-US" sz="1600" dirty="0" smtClean="0"/>
                        <a:t>110 </a:t>
                      </a:r>
                    </a:p>
                    <a:p>
                      <a:pPr algn="ctr" rtl="0"/>
                      <a:r>
                        <a:rPr lang="en-US" sz="1600" dirty="0" smtClean="0"/>
                        <a:t>211 </a:t>
                      </a:r>
                    </a:p>
                    <a:p>
                      <a:pPr algn="ctr" rtl="0"/>
                      <a:r>
                        <a:rPr lang="en-US" sz="1600" dirty="0" smtClean="0"/>
                        <a:t>221 </a:t>
                      </a:r>
                    </a:p>
                    <a:p>
                      <a:pPr algn="ctr" rtl="0"/>
                      <a:r>
                        <a:rPr lang="en-US" sz="1600" dirty="0" smtClean="0"/>
                        <a:t>280 </a:t>
                      </a:r>
                    </a:p>
                    <a:p>
                      <a:pPr algn="ctr" rtl="0"/>
                      <a:r>
                        <a:rPr lang="en-US" sz="1600" dirty="0" smtClean="0"/>
                        <a:t>122 </a:t>
                      </a:r>
                    </a:p>
                    <a:p>
                      <a:pPr algn="ctr" rtl="0"/>
                      <a:r>
                        <a:rPr lang="en-US" sz="1600" dirty="0" smtClean="0"/>
                        <a:t>215 </a:t>
                      </a:r>
                    </a:p>
                    <a:p>
                      <a:pPr algn="ctr" rtl="0"/>
                      <a:r>
                        <a:rPr lang="en-US" sz="1600" dirty="0" smtClean="0"/>
                        <a:t>258 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2101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2704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6319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5221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3175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4192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14590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18.0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19.0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14.1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19.2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388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478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584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483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1430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2247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5168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5258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7133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5228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6768 </a:t>
                      </a:r>
                    </a:p>
                  </a:txBody>
                  <a:tcPr marT="45718" marB="45718"/>
                </a:tc>
              </a:tr>
              <a:tr h="2042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n4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n5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n6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n7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b1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b2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b3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b4 (08)</a:t>
                      </a:r>
                      <a:endParaRPr lang="en-US" sz="16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255 </a:t>
                      </a:r>
                    </a:p>
                    <a:p>
                      <a:pPr algn="ctr" rtl="0"/>
                      <a:r>
                        <a:rPr lang="en-US" sz="1600" dirty="0" smtClean="0"/>
                        <a:t>504 </a:t>
                      </a:r>
                    </a:p>
                    <a:p>
                      <a:pPr algn="ctr" rtl="0"/>
                      <a:r>
                        <a:rPr lang="en-US" sz="1600" dirty="0" smtClean="0"/>
                        <a:t>459 </a:t>
                      </a:r>
                    </a:p>
                    <a:p>
                      <a:pPr algn="ctr" rtl="0"/>
                      <a:r>
                        <a:rPr lang="en-US" sz="1600" dirty="0" smtClean="0"/>
                        <a:t>725 </a:t>
                      </a:r>
                    </a:p>
                    <a:p>
                      <a:pPr algn="ctr" rtl="0"/>
                      <a:r>
                        <a:rPr lang="en-US" sz="1600" dirty="0" smtClean="0"/>
                        <a:t>124 </a:t>
                      </a:r>
                    </a:p>
                    <a:p>
                      <a:pPr algn="ctr" rtl="0"/>
                      <a:r>
                        <a:rPr lang="en-US" sz="1600" dirty="0" smtClean="0"/>
                        <a:t>243 </a:t>
                      </a:r>
                    </a:p>
                    <a:p>
                      <a:pPr algn="ctr" rtl="0"/>
                      <a:r>
                        <a:rPr lang="en-US" sz="1600" dirty="0" smtClean="0"/>
                        <a:t>326 </a:t>
                      </a:r>
                    </a:p>
                    <a:p>
                      <a:pPr algn="ctr" rtl="0"/>
                      <a:r>
                        <a:rPr lang="en-US" sz="1600" dirty="0" smtClean="0"/>
                        <a:t>453 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4953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2219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4788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3411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2690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3096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821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448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731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726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6598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5096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2770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3793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4400 </a:t>
                      </a:r>
                    </a:p>
                  </a:txBody>
                  <a:tcPr marT="45718" marB="45718"/>
                </a:tc>
              </a:tr>
              <a:tr h="350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Average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287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4104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629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4563</a:t>
                      </a:r>
                      <a:endParaRPr lang="en-US" sz="1600" dirty="0"/>
                    </a:p>
                  </a:txBody>
                  <a:tcPr marT="45718" marB="45718"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828800" y="1524000"/>
            <a:ext cx="12192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0" y="1524000"/>
            <a:ext cx="13716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0" y="1524000"/>
            <a:ext cx="11430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05600" y="1524000"/>
            <a:ext cx="9906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96200" y="1524000"/>
            <a:ext cx="11430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91000" y="1524000"/>
            <a:ext cx="11430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Conclusions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Removed synchronization barrier in GRIP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Achieve high-level of distributed processing</a:t>
            </a:r>
          </a:p>
          <a:p>
            <a:pPr lvl="1"/>
            <a:endParaRPr lang="en-US" sz="2000" dirty="0" smtClean="0"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High use of IP—considered impractical for GR—shown to be practical when combined with distributed processing, allowing significant improvement in solution quality</a:t>
            </a:r>
          </a:p>
          <a:p>
            <a:endParaRPr lang="en-US" sz="2400" dirty="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01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 rot="5400000">
            <a:off x="1606152" y="2584847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4" name="AutoShape 80"/>
          <p:cNvSpPr>
            <a:spLocks noChangeArrowheads="1"/>
          </p:cNvSpPr>
          <p:nvPr/>
        </p:nvSpPr>
        <p:spPr bwMode="auto">
          <a:xfrm>
            <a:off x="762000" y="1524000"/>
            <a:ext cx="25146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Summary of</a:t>
            </a:r>
          </a:p>
          <a:p>
            <a:pPr algn="ctr"/>
            <a:r>
              <a:rPr lang="en-US" altLang="zh-TW" sz="2400" dirty="0" smtClean="0"/>
              <a:t>GRIP</a:t>
            </a:r>
            <a:endParaRPr lang="en-US" altLang="zh-TW" sz="2400" dirty="0"/>
          </a:p>
        </p:txBody>
      </p:sp>
      <p:sp>
        <p:nvSpPr>
          <p:cNvPr id="5" name="AutoShape 80"/>
          <p:cNvSpPr>
            <a:spLocks noChangeArrowheads="1"/>
          </p:cNvSpPr>
          <p:nvPr/>
        </p:nvSpPr>
        <p:spPr bwMode="auto">
          <a:xfrm>
            <a:off x="762000" y="3194050"/>
            <a:ext cx="25146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PGRIP</a:t>
            </a:r>
            <a:endParaRPr lang="en-US" altLang="zh-TW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606153" y="4261245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1606153"/>
            <a:ext cx="568617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GRIP: Global Routing via Integer Programming</a:t>
            </a:r>
          </a:p>
          <a:p>
            <a:r>
              <a:rPr lang="en-US" sz="2000" dirty="0" smtClean="0"/>
              <a:t>   </a:t>
            </a:r>
            <a:r>
              <a:rPr lang="en-US" sz="1800" i="1" dirty="0" smtClean="0"/>
              <a:t>[DAC’09] [TCAD’11]</a:t>
            </a:r>
            <a:br>
              <a:rPr lang="en-US" sz="1800" i="1" dirty="0" smtClean="0"/>
            </a:br>
            <a:endParaRPr lang="en-US" sz="600" i="1" dirty="0" smtClean="0"/>
          </a:p>
          <a:p>
            <a:pPr lvl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314581"/>
            <a:ext cx="51884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 Parallel Integer Programming Approach </a:t>
            </a:r>
            <a:br>
              <a:rPr lang="en-US" sz="2000" dirty="0" smtClean="0"/>
            </a:br>
            <a:r>
              <a:rPr lang="en-US" sz="2000" dirty="0" smtClean="0"/>
              <a:t>   to Global Routing </a:t>
            </a:r>
            <a:r>
              <a:rPr lang="en-US" sz="1800" i="1" dirty="0" smtClean="0"/>
              <a:t>[DAC’10]</a:t>
            </a:r>
          </a:p>
          <a:p>
            <a:r>
              <a:rPr lang="en-US" sz="600" i="1" dirty="0" smtClean="0"/>
              <a:t> </a:t>
            </a:r>
            <a:endParaRPr lang="en-US" sz="1800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4990981"/>
            <a:ext cx="41072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Power-Driven Global Routing for </a:t>
            </a:r>
            <a:br>
              <a:rPr lang="en-US" sz="2000" dirty="0" smtClean="0"/>
            </a:br>
            <a:r>
              <a:rPr lang="en-US" sz="2000" dirty="0" smtClean="0"/>
              <a:t>  MSV Domains </a:t>
            </a:r>
            <a:r>
              <a:rPr lang="en-US" sz="1800" i="1" dirty="0" smtClean="0"/>
              <a:t>[DATE’11]</a:t>
            </a:r>
          </a:p>
          <a:p>
            <a:r>
              <a:rPr lang="en-US" sz="600" i="1" dirty="0" smtClean="0"/>
              <a:t> </a:t>
            </a:r>
            <a:endParaRPr lang="en-US" sz="1800" i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524000"/>
            <a:ext cx="2590800" cy="3352803"/>
            <a:chOff x="762000" y="1524000"/>
            <a:chExt cx="2590800" cy="3352803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1606152" y="2584848"/>
              <a:ext cx="838202" cy="3929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utoShape 80"/>
            <p:cNvSpPr>
              <a:spLocks noChangeArrowheads="1"/>
            </p:cNvSpPr>
            <p:nvPr/>
          </p:nvSpPr>
          <p:spPr bwMode="auto">
            <a:xfrm>
              <a:off x="762000" y="1524000"/>
              <a:ext cx="2514600" cy="8413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Summary of</a:t>
              </a:r>
            </a:p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GRIP</a:t>
              </a:r>
              <a:endParaRPr lang="en-US" altLang="zh-TW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AutoShape 80"/>
            <p:cNvSpPr>
              <a:spLocks noChangeArrowheads="1"/>
            </p:cNvSpPr>
            <p:nvPr/>
          </p:nvSpPr>
          <p:spPr bwMode="auto">
            <a:xfrm>
              <a:off x="762000" y="3200400"/>
              <a:ext cx="2590800" cy="8413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PGRIP</a:t>
              </a:r>
              <a:endParaRPr lang="en-US" altLang="zh-TW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1606152" y="4261248"/>
              <a:ext cx="838202" cy="3929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762000" y="4873625"/>
            <a:ext cx="25908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Power-GRIP</a:t>
            </a:r>
            <a:endParaRPr lang="en-US" altLang="zh-TW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Motivation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5943600" cy="2590800"/>
          </a:xfrm>
        </p:spPr>
        <p:txBody>
          <a:bodyPr/>
          <a:lstStyle/>
          <a:p>
            <a:r>
              <a:rPr lang="en-US" sz="2800" dirty="0" smtClean="0"/>
              <a:t>Interconnect power minimization</a:t>
            </a:r>
          </a:p>
          <a:p>
            <a:pPr lvl="1"/>
            <a:r>
              <a:rPr lang="en-US" sz="2400" dirty="0" smtClean="0"/>
              <a:t>Reported to be around 30% of dynamic power for a 45nm high performance Intel microprocessor*</a:t>
            </a:r>
          </a:p>
          <a:p>
            <a:pPr lvl="1"/>
            <a:r>
              <a:rPr lang="en-US" sz="2400" dirty="0" smtClean="0"/>
              <a:t>Can be significantly increased with wiring congestion and higher wire size at the higher metal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6324600"/>
            <a:ext cx="3677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*[R. </a:t>
            </a:r>
            <a:r>
              <a:rPr lang="en-US" dirty="0" err="1" smtClean="0"/>
              <a:t>Shelar</a:t>
            </a:r>
            <a:r>
              <a:rPr lang="en-US" dirty="0" smtClean="0"/>
              <a:t> and M. </a:t>
            </a:r>
            <a:r>
              <a:rPr lang="en-US" dirty="0" err="1" smtClean="0"/>
              <a:t>Patyra</a:t>
            </a:r>
            <a:r>
              <a:rPr lang="en-US" dirty="0" smtClean="0"/>
              <a:t>, ISPD 2010]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553200" y="1676400"/>
            <a:ext cx="2461197" cy="1981200"/>
            <a:chOff x="6553200" y="1676400"/>
            <a:chExt cx="2461197" cy="1981200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6553200" y="3488111"/>
              <a:ext cx="2043416" cy="169489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6785406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6971172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7156937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7342702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7528467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7714232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7899997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8085762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8271527" y="3318623"/>
              <a:ext cx="92883" cy="847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6646083" y="3149134"/>
              <a:ext cx="1857651" cy="8474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8" name="Group 47"/>
            <p:cNvGrpSpPr>
              <a:grpSpLocks/>
            </p:cNvGrpSpPr>
            <p:nvPr/>
          </p:nvGrpSpPr>
          <p:grpSpPr bwMode="auto">
            <a:xfrm>
              <a:off x="6669303" y="2852529"/>
              <a:ext cx="1811210" cy="169489"/>
              <a:chOff x="3705225" y="3581400"/>
              <a:chExt cx="2971800" cy="304800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3705225" y="3581400"/>
                <a:ext cx="304800" cy="3048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4238625" y="3581400"/>
                <a:ext cx="304800" cy="3048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auto">
              <a:xfrm>
                <a:off x="4772025" y="3581400"/>
                <a:ext cx="304800" cy="3048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5305425" y="3581400"/>
                <a:ext cx="304800" cy="3048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5838825" y="3581400"/>
                <a:ext cx="304800" cy="3048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6372225" y="3581400"/>
                <a:ext cx="304800" cy="3048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>
              <a:off x="6646083" y="2555923"/>
              <a:ext cx="1857651" cy="169489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6738965" y="2132202"/>
              <a:ext cx="1671886" cy="254233"/>
              <a:chOff x="3810000" y="2286000"/>
              <a:chExt cx="2743200" cy="457200"/>
            </a:xfrm>
          </p:grpSpPr>
          <p:sp>
            <p:nvSpPr>
              <p:cNvPr id="28" name="Rectangle 41"/>
              <p:cNvSpPr>
                <a:spLocks noChangeArrowheads="1"/>
              </p:cNvSpPr>
              <p:nvPr/>
            </p:nvSpPr>
            <p:spPr bwMode="auto">
              <a:xfrm>
                <a:off x="3810000" y="2286000"/>
                <a:ext cx="457200" cy="4572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42"/>
              <p:cNvSpPr>
                <a:spLocks noChangeArrowheads="1"/>
              </p:cNvSpPr>
              <p:nvPr/>
            </p:nvSpPr>
            <p:spPr bwMode="auto">
              <a:xfrm>
                <a:off x="4572000" y="2286000"/>
                <a:ext cx="457200" cy="4572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5334000" y="2286000"/>
                <a:ext cx="457200" cy="4572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/>
            </p:nvSpPr>
            <p:spPr bwMode="auto">
              <a:xfrm>
                <a:off x="6096000" y="2286000"/>
                <a:ext cx="457200" cy="45720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6646083" y="1708480"/>
              <a:ext cx="1857651" cy="25423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395"/>
            <p:cNvSpPr txBox="1">
              <a:spLocks noChangeArrowheads="1"/>
            </p:cNvSpPr>
            <p:nvPr/>
          </p:nvSpPr>
          <p:spPr bwMode="auto">
            <a:xfrm>
              <a:off x="8579662" y="3217408"/>
              <a:ext cx="434735" cy="30777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Times New Roman" pitchFamily="18" charset="0"/>
                </a:rPr>
                <a:t>M1</a:t>
              </a:r>
            </a:p>
          </p:txBody>
        </p:sp>
        <p:sp>
          <p:nvSpPr>
            <p:cNvPr id="23" name="Text Box 395"/>
            <p:cNvSpPr txBox="1">
              <a:spLocks noChangeArrowheads="1"/>
            </p:cNvSpPr>
            <p:nvPr/>
          </p:nvSpPr>
          <p:spPr bwMode="auto">
            <a:xfrm>
              <a:off x="8579662" y="3034336"/>
              <a:ext cx="434735" cy="30777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Times New Roman" pitchFamily="18" charset="0"/>
                </a:rPr>
                <a:t>M2</a:t>
              </a:r>
            </a:p>
          </p:txBody>
        </p:sp>
        <p:sp>
          <p:nvSpPr>
            <p:cNvPr id="24" name="Text Box 395"/>
            <p:cNvSpPr txBox="1">
              <a:spLocks noChangeArrowheads="1"/>
            </p:cNvSpPr>
            <p:nvPr/>
          </p:nvSpPr>
          <p:spPr bwMode="auto">
            <a:xfrm>
              <a:off x="8574808" y="2793687"/>
              <a:ext cx="434735" cy="30777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Times New Roman" pitchFamily="18" charset="0"/>
                </a:rPr>
                <a:t>M3</a:t>
              </a:r>
            </a:p>
          </p:txBody>
        </p:sp>
        <p:sp>
          <p:nvSpPr>
            <p:cNvPr id="25" name="Text Box 395"/>
            <p:cNvSpPr txBox="1">
              <a:spLocks noChangeArrowheads="1"/>
            </p:cNvSpPr>
            <p:nvPr/>
          </p:nvSpPr>
          <p:spPr bwMode="auto">
            <a:xfrm>
              <a:off x="8579662" y="2477010"/>
              <a:ext cx="434735" cy="30777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Times New Roman" pitchFamily="18" charset="0"/>
                </a:rPr>
                <a:t>M4</a:t>
              </a:r>
            </a:p>
          </p:txBody>
        </p:sp>
        <p:sp>
          <p:nvSpPr>
            <p:cNvPr id="26" name="Text Box 395"/>
            <p:cNvSpPr txBox="1">
              <a:spLocks noChangeArrowheads="1"/>
            </p:cNvSpPr>
            <p:nvPr/>
          </p:nvSpPr>
          <p:spPr bwMode="auto">
            <a:xfrm>
              <a:off x="8579662" y="2100122"/>
              <a:ext cx="434735" cy="30777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Times New Roman" pitchFamily="18" charset="0"/>
                </a:rPr>
                <a:t>M5</a:t>
              </a:r>
            </a:p>
          </p:txBody>
        </p:sp>
        <p:sp>
          <p:nvSpPr>
            <p:cNvPr id="27" name="Text Box 395"/>
            <p:cNvSpPr txBox="1">
              <a:spLocks noChangeArrowheads="1"/>
            </p:cNvSpPr>
            <p:nvPr/>
          </p:nvSpPr>
          <p:spPr bwMode="auto">
            <a:xfrm>
              <a:off x="8579662" y="1676400"/>
              <a:ext cx="434735" cy="30777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itchFamily="18" charset="0"/>
                </a:rPr>
                <a:t>M6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3400" y="43434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Why address at global routing?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+mn-cs"/>
              </a:rPr>
              <a:t>Flexibility compared to detail routing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+mn-cs"/>
              </a:rPr>
              <a:t>Metal layer and size known for each wire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cs typeface="+mn-cs"/>
              </a:rPr>
              <a:t>Wire spacing and congestion can be approximated from utilization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59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3400" y="1524000"/>
            <a:ext cx="8534400" cy="4800600"/>
            <a:chOff x="533400" y="1524000"/>
            <a:chExt cx="8534400" cy="4800600"/>
          </a:xfrm>
        </p:grpSpPr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5720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3276600" y="2590800"/>
              <a:ext cx="25908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Model for GR</a:t>
              </a:r>
              <a:endParaRPr lang="zh-TW" altLang="en-US" sz="1800" dirty="0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H="1">
              <a:off x="28956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AutoShape 79"/>
            <p:cNvSpPr>
              <a:spLocks noChangeArrowheads="1"/>
            </p:cNvSpPr>
            <p:nvPr/>
          </p:nvSpPr>
          <p:spPr bwMode="auto">
            <a:xfrm>
              <a:off x="14478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aware IP for GR</a:t>
              </a:r>
              <a:endParaRPr lang="zh-TW" altLang="en-US" sz="1800" dirty="0"/>
            </a:p>
          </p:txBody>
        </p:sp>
        <p:sp>
          <p:nvSpPr>
            <p:cNvPr id="25625" name="AutoShape 80"/>
            <p:cNvSpPr>
              <a:spLocks noChangeArrowheads="1"/>
            </p:cNvSpPr>
            <p:nvPr/>
          </p:nvSpPr>
          <p:spPr bwMode="auto">
            <a:xfrm>
              <a:off x="48006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dirty="0"/>
                <a:t>Problem </a:t>
              </a:r>
              <a:r>
                <a:rPr lang="en-US" altLang="zh-TW" sz="1800" dirty="0" smtClean="0"/>
                <a:t>Decomposition</a:t>
              </a:r>
              <a:endParaRPr lang="en-US" altLang="zh-TW" sz="1800" dirty="0"/>
            </a:p>
          </p:txBody>
        </p:sp>
        <p:grpSp>
          <p:nvGrpSpPr>
            <p:cNvPr id="25604" name="Group 85"/>
            <p:cNvGrpSpPr>
              <a:grpSpLocks/>
            </p:cNvGrpSpPr>
            <p:nvPr/>
          </p:nvGrpSpPr>
          <p:grpSpPr bwMode="auto">
            <a:xfrm>
              <a:off x="2895600" y="4876800"/>
              <a:ext cx="3352800" cy="1447800"/>
              <a:chOff x="1872" y="3072"/>
              <a:chExt cx="2112" cy="912"/>
            </a:xfrm>
          </p:grpSpPr>
          <p:sp>
            <p:nvSpPr>
              <p:cNvPr id="25619" name="Line 27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8"/>
              <p:cNvSpPr>
                <a:spLocks noChangeShapeType="1"/>
              </p:cNvSpPr>
              <p:nvPr/>
            </p:nvSpPr>
            <p:spPr bwMode="auto">
              <a:xfrm flipH="1">
                <a:off x="2928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82"/>
              <p:cNvSpPr>
                <a:spLocks noChangeArrowheads="1"/>
              </p:cNvSpPr>
              <p:nvPr/>
            </p:nvSpPr>
            <p:spPr bwMode="auto">
              <a:xfrm>
                <a:off x="2016" y="3456"/>
                <a:ext cx="1824" cy="528"/>
              </a:xfrm>
              <a:prstGeom prst="flowChartDocument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2000" dirty="0" smtClean="0"/>
                  <a:t>MSV-based GR</a:t>
                </a:r>
                <a:endParaRPr lang="zh-TW" altLang="en-US" sz="1800" dirty="0"/>
              </a:p>
            </p:txBody>
          </p:sp>
        </p:grpSp>
        <p:sp>
          <p:nvSpPr>
            <p:cNvPr id="25605" name="AutoShape 72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25610" name="Text Box 26"/>
            <p:cNvSpPr txBox="1">
              <a:spLocks noChangeArrowheads="1"/>
            </p:cNvSpPr>
            <p:nvPr/>
          </p:nvSpPr>
          <p:spPr bwMode="auto">
            <a:xfrm>
              <a:off x="533400" y="4876800"/>
              <a:ext cx="2819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endParaRPr lang="en-US" altLang="zh-TW" sz="1800" dirty="0"/>
            </a:p>
          </p:txBody>
        </p: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6096000" y="4876800"/>
              <a:ext cx="29718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endParaRPr lang="en-US" altLang="zh-TW" sz="1800" dirty="0" smtClean="0"/>
            </a:p>
          </p:txBody>
        </p:sp>
      </p:grpSp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altLang="zh-TW" sz="3600" dirty="0" smtClean="0">
                <a:ea typeface="PMingLiU" pitchFamily="18" charset="-120"/>
              </a:rPr>
              <a:t>Our Contributions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47800" y="1524000"/>
            <a:ext cx="6248400" cy="4800600"/>
            <a:chOff x="1447800" y="1524000"/>
            <a:chExt cx="6248400" cy="4800600"/>
          </a:xfrm>
        </p:grpSpPr>
        <p:grpSp>
          <p:nvGrpSpPr>
            <p:cNvPr id="23" name="Group 22"/>
            <p:cNvGrpSpPr/>
            <p:nvPr/>
          </p:nvGrpSpPr>
          <p:grpSpPr>
            <a:xfrm>
              <a:off x="1447800" y="4038600"/>
              <a:ext cx="6248400" cy="2286000"/>
              <a:chOff x="1447800" y="4038600"/>
              <a:chExt cx="6248400" cy="2286000"/>
            </a:xfrm>
          </p:grpSpPr>
          <p:sp>
            <p:nvSpPr>
              <p:cNvPr id="25617" name="AutoShape 89"/>
              <p:cNvSpPr>
                <a:spLocks noChangeArrowheads="1"/>
              </p:cNvSpPr>
              <p:nvPr/>
            </p:nvSpPr>
            <p:spPr bwMode="auto">
              <a:xfrm>
                <a:off x="1447800" y="4038600"/>
                <a:ext cx="2895600" cy="8413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dirty="0" smtClean="0">
                    <a:solidFill>
                      <a:srgbClr val="969696"/>
                    </a:solidFill>
                  </a:rPr>
                  <a:t>Power aware IP for GR</a:t>
                </a:r>
                <a:endParaRPr lang="zh-TW" altLang="en-US" sz="1800" dirty="0">
                  <a:solidFill>
                    <a:srgbClr val="969696"/>
                  </a:solidFill>
                </a:endParaRPr>
              </a:p>
            </p:txBody>
          </p:sp>
          <p:sp>
            <p:nvSpPr>
              <p:cNvPr id="25618" name="AutoShape 90"/>
              <p:cNvSpPr>
                <a:spLocks noChangeArrowheads="1"/>
              </p:cNvSpPr>
              <p:nvPr/>
            </p:nvSpPr>
            <p:spPr bwMode="auto">
              <a:xfrm>
                <a:off x="4800600" y="4038600"/>
                <a:ext cx="2895600" cy="8413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dirty="0" smtClean="0">
                    <a:solidFill>
                      <a:srgbClr val="969696"/>
                    </a:solidFill>
                  </a:rPr>
                  <a:t>Problem </a:t>
                </a:r>
                <a:r>
                  <a:rPr lang="en-US" altLang="zh-TW" sz="1800" dirty="0">
                    <a:solidFill>
                      <a:srgbClr val="969696"/>
                    </a:solidFill>
                  </a:rPr>
                  <a:t>Decomposition</a:t>
                </a:r>
              </a:p>
            </p:txBody>
          </p:sp>
          <p:sp>
            <p:nvSpPr>
              <p:cNvPr id="25614" name="AutoShape 94"/>
              <p:cNvSpPr>
                <a:spLocks noChangeArrowheads="1"/>
              </p:cNvSpPr>
              <p:nvPr/>
            </p:nvSpPr>
            <p:spPr bwMode="auto">
              <a:xfrm>
                <a:off x="3124200" y="5486400"/>
                <a:ext cx="2895600" cy="838200"/>
              </a:xfrm>
              <a:prstGeom prst="flowChartDocumen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dirty="0" smtClean="0">
                    <a:solidFill>
                      <a:srgbClr val="969696"/>
                    </a:solidFill>
                  </a:rPr>
                  <a:t>MSV-based GR</a:t>
                </a:r>
                <a:endParaRPr lang="zh-TW" altLang="en-US" sz="1800" dirty="0">
                  <a:solidFill>
                    <a:srgbClr val="969696"/>
                  </a:solidFill>
                </a:endParaRPr>
              </a:p>
            </p:txBody>
          </p:sp>
        </p:grpSp>
        <p:sp>
          <p:nvSpPr>
            <p:cNvPr id="25608" name="AutoShape 95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969696"/>
                  </a:solidFill>
                </a:rPr>
                <a:t>Global Routing</a:t>
              </a:r>
            </a:p>
          </p:txBody>
        </p: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869578" y="2566852"/>
            <a:ext cx="33528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FontTx/>
              <a:buChar char="•"/>
            </a:pPr>
            <a:r>
              <a:rPr lang="en-US" altLang="zh-TW" sz="1800" dirty="0" smtClean="0"/>
              <a:t> Net decomposition based on </a:t>
            </a:r>
            <a:br>
              <a:rPr lang="en-US" altLang="zh-TW" sz="1800" dirty="0" smtClean="0"/>
            </a:br>
            <a:r>
              <a:rPr lang="en-US" altLang="zh-TW" sz="1800" dirty="0" smtClean="0"/>
              <a:t>  supply voltage level</a:t>
            </a:r>
            <a:r>
              <a:rPr lang="en-US" sz="1800" dirty="0" smtClean="0"/>
              <a:t> </a:t>
            </a:r>
            <a:endParaRPr lang="en-US" altLang="zh-TW" sz="1800" dirty="0" smtClean="0"/>
          </a:p>
          <a:p>
            <a:pPr defTabSz="914400">
              <a:buFontTx/>
              <a:buChar char="•"/>
            </a:pPr>
            <a:r>
              <a:rPr lang="zh-TW" altLang="en-US" sz="1800" dirty="0" smtClean="0"/>
              <a:t> </a:t>
            </a:r>
            <a:r>
              <a:rPr lang="en-US" altLang="zh-TW" sz="1800" dirty="0" smtClean="0"/>
              <a:t>Estimate edge capacitance</a:t>
            </a:r>
            <a:br>
              <a:rPr lang="en-US" altLang="zh-TW" sz="1800" dirty="0" smtClean="0"/>
            </a:br>
            <a:endParaRPr lang="en-US" altLang="zh-TW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703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71"/>
          <p:cNvSpPr>
            <a:spLocks noChangeArrowheads="1"/>
          </p:cNvSpPr>
          <p:nvPr/>
        </p:nvSpPr>
        <p:spPr bwMode="auto">
          <a:xfrm>
            <a:off x="5943600" y="6096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dirty="0" smtClean="0"/>
              <a:t>v42</a:t>
            </a:r>
            <a:endParaRPr lang="en-US" altLang="zh-TW" sz="1400" dirty="0"/>
          </a:p>
        </p:txBody>
      </p:sp>
      <p:sp>
        <p:nvSpPr>
          <p:cNvPr id="99" name="Oval 71"/>
          <p:cNvSpPr>
            <a:spLocks noChangeArrowheads="1"/>
          </p:cNvSpPr>
          <p:nvPr/>
        </p:nvSpPr>
        <p:spPr bwMode="auto">
          <a:xfrm>
            <a:off x="6705600" y="5334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dirty="0" smtClean="0"/>
              <a:t>v33</a:t>
            </a:r>
            <a:endParaRPr lang="en-US" altLang="zh-TW" sz="1400" dirty="0"/>
          </a:p>
        </p:txBody>
      </p:sp>
      <p:sp>
        <p:nvSpPr>
          <p:cNvPr id="98" name="Oval 71"/>
          <p:cNvSpPr>
            <a:spLocks noChangeArrowheads="1"/>
          </p:cNvSpPr>
          <p:nvPr/>
        </p:nvSpPr>
        <p:spPr bwMode="auto">
          <a:xfrm>
            <a:off x="5181600" y="3810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dirty="0" smtClean="0"/>
              <a:t>v11</a:t>
            </a:r>
            <a:endParaRPr lang="en-US" altLang="zh-TW" sz="1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dirty="0" smtClean="0">
                <a:ea typeface="PMingLiU" pitchFamily="18" charset="-120"/>
              </a:rPr>
              <a:t>Global Routing - Problem Definition</a:t>
            </a:r>
          </a:p>
        </p:txBody>
      </p:sp>
      <p:sp>
        <p:nvSpPr>
          <p:cNvPr id="131075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>
                <a:ea typeface="PMingLiU" pitchFamily="18" charset="-120"/>
              </a:rPr>
              <a:t>A design is divided into grids (global bins)</a:t>
            </a:r>
          </a:p>
          <a:p>
            <a:pPr>
              <a:defRPr/>
            </a:pPr>
            <a:r>
              <a:rPr lang="en-US" altLang="zh-TW" sz="2400" dirty="0" smtClean="0">
                <a:ea typeface="PMingLiU" pitchFamily="18" charset="-120"/>
              </a:rPr>
              <a:t>A route is created for each net that connect adjacent cells</a:t>
            </a:r>
          </a:p>
          <a:p>
            <a:pPr>
              <a:defRPr/>
            </a:pPr>
            <a:r>
              <a:rPr lang="en-US" altLang="zh-TW" sz="2400" u="sng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Capacity:</a:t>
            </a:r>
            <a:r>
              <a:rPr lang="en-US" altLang="zh-TW" sz="2400" dirty="0" smtClean="0">
                <a:ea typeface="PMingLiU" pitchFamily="18" charset="-120"/>
              </a:rPr>
              <a:t> model routing resources between adjacent bins</a:t>
            </a:r>
          </a:p>
          <a:p>
            <a:pPr>
              <a:defRPr/>
            </a:pPr>
            <a:r>
              <a:rPr lang="en-US" altLang="zh-TW" sz="2400" u="sng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Overflow:</a:t>
            </a:r>
            <a:r>
              <a:rPr lang="en-US" altLang="zh-TW" sz="2400" dirty="0" smtClean="0">
                <a:ea typeface="PMingLiU" pitchFamily="18" charset="-120"/>
              </a:rPr>
              <a:t> amount of routing demand that exceeds capacity</a:t>
            </a:r>
          </a:p>
          <a:p>
            <a:pPr>
              <a:defRPr/>
            </a:pPr>
            <a:r>
              <a:rPr lang="en-US" altLang="zh-TW" sz="2400" u="sng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Objective:</a:t>
            </a:r>
            <a:r>
              <a:rPr lang="en-US" altLang="zh-TW" sz="2400" dirty="0" smtClean="0">
                <a:ea typeface="PMingLiU" pitchFamily="18" charset="-120"/>
              </a:rPr>
              <a:t> minimizing total wire length and overflow</a:t>
            </a:r>
          </a:p>
        </p:txBody>
      </p:sp>
      <p:sp>
        <p:nvSpPr>
          <p:cNvPr id="131140" name="Oval 68"/>
          <p:cNvSpPr>
            <a:spLocks noChangeArrowheads="1"/>
          </p:cNvSpPr>
          <p:nvPr/>
        </p:nvSpPr>
        <p:spPr bwMode="auto">
          <a:xfrm>
            <a:off x="5943600" y="3810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v12</a:t>
            </a:r>
          </a:p>
        </p:txBody>
      </p:sp>
      <p:sp>
        <p:nvSpPr>
          <p:cNvPr id="131141" name="Oval 69"/>
          <p:cNvSpPr>
            <a:spLocks noChangeArrowheads="1"/>
          </p:cNvSpPr>
          <p:nvPr/>
        </p:nvSpPr>
        <p:spPr bwMode="auto">
          <a:xfrm>
            <a:off x="6705600" y="3810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dirty="0"/>
              <a:t>v13</a:t>
            </a:r>
          </a:p>
        </p:txBody>
      </p:sp>
      <p:sp>
        <p:nvSpPr>
          <p:cNvPr id="131142" name="Oval 70"/>
          <p:cNvSpPr>
            <a:spLocks noChangeArrowheads="1"/>
          </p:cNvSpPr>
          <p:nvPr/>
        </p:nvSpPr>
        <p:spPr bwMode="auto">
          <a:xfrm>
            <a:off x="7467600" y="3810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v14</a:t>
            </a:r>
          </a:p>
        </p:txBody>
      </p:sp>
      <p:sp>
        <p:nvSpPr>
          <p:cNvPr id="131143" name="Oval 71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dirty="0"/>
              <a:t>v21</a:t>
            </a:r>
          </a:p>
        </p:txBody>
      </p:sp>
      <p:sp>
        <p:nvSpPr>
          <p:cNvPr id="131144" name="Oval 72"/>
          <p:cNvSpPr>
            <a:spLocks noChangeArrowheads="1"/>
          </p:cNvSpPr>
          <p:nvPr/>
        </p:nvSpPr>
        <p:spPr bwMode="auto">
          <a:xfrm>
            <a:off x="5943600" y="4572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v22</a:t>
            </a:r>
          </a:p>
        </p:txBody>
      </p:sp>
      <p:sp>
        <p:nvSpPr>
          <p:cNvPr id="131145" name="Oval 73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v23</a:t>
            </a:r>
          </a:p>
        </p:txBody>
      </p:sp>
      <p:sp>
        <p:nvSpPr>
          <p:cNvPr id="131146" name="Oval 74"/>
          <p:cNvSpPr>
            <a:spLocks noChangeArrowheads="1"/>
          </p:cNvSpPr>
          <p:nvPr/>
        </p:nvSpPr>
        <p:spPr bwMode="auto">
          <a:xfrm>
            <a:off x="7467600" y="4572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v24</a:t>
            </a:r>
          </a:p>
        </p:txBody>
      </p:sp>
      <p:sp>
        <p:nvSpPr>
          <p:cNvPr id="131147" name="Oval 75"/>
          <p:cNvSpPr>
            <a:spLocks noChangeArrowheads="1"/>
          </p:cNvSpPr>
          <p:nvPr/>
        </p:nvSpPr>
        <p:spPr bwMode="auto">
          <a:xfrm>
            <a:off x="5181600" y="5334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v31</a:t>
            </a:r>
          </a:p>
        </p:txBody>
      </p:sp>
      <p:sp>
        <p:nvSpPr>
          <p:cNvPr id="131148" name="Oval 76"/>
          <p:cNvSpPr>
            <a:spLocks noChangeArrowheads="1"/>
          </p:cNvSpPr>
          <p:nvPr/>
        </p:nvSpPr>
        <p:spPr bwMode="auto">
          <a:xfrm>
            <a:off x="5943600" y="5334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v32</a:t>
            </a:r>
          </a:p>
        </p:txBody>
      </p:sp>
      <p:sp>
        <p:nvSpPr>
          <p:cNvPr id="131150" name="Oval 78"/>
          <p:cNvSpPr>
            <a:spLocks noChangeArrowheads="1"/>
          </p:cNvSpPr>
          <p:nvPr/>
        </p:nvSpPr>
        <p:spPr bwMode="auto">
          <a:xfrm>
            <a:off x="7467600" y="5334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v34</a:t>
            </a:r>
          </a:p>
        </p:txBody>
      </p:sp>
      <p:sp>
        <p:nvSpPr>
          <p:cNvPr id="131151" name="Oval 79"/>
          <p:cNvSpPr>
            <a:spLocks noChangeArrowheads="1"/>
          </p:cNvSpPr>
          <p:nvPr/>
        </p:nvSpPr>
        <p:spPr bwMode="auto">
          <a:xfrm>
            <a:off x="5181600" y="6096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v41</a:t>
            </a:r>
          </a:p>
        </p:txBody>
      </p:sp>
      <p:sp>
        <p:nvSpPr>
          <p:cNvPr id="131153" name="Oval 81"/>
          <p:cNvSpPr>
            <a:spLocks noChangeArrowheads="1"/>
          </p:cNvSpPr>
          <p:nvPr/>
        </p:nvSpPr>
        <p:spPr bwMode="auto">
          <a:xfrm>
            <a:off x="6705600" y="6096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v43</a:t>
            </a:r>
          </a:p>
        </p:txBody>
      </p:sp>
      <p:sp>
        <p:nvSpPr>
          <p:cNvPr id="131154" name="Oval 82"/>
          <p:cNvSpPr>
            <a:spLocks noChangeArrowheads="1"/>
          </p:cNvSpPr>
          <p:nvPr/>
        </p:nvSpPr>
        <p:spPr bwMode="auto">
          <a:xfrm>
            <a:off x="7467600" y="6096000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/>
              <a:t>v44</a:t>
            </a:r>
          </a:p>
        </p:txBody>
      </p:sp>
      <p:sp>
        <p:nvSpPr>
          <p:cNvPr id="29739" name="Line 83"/>
          <p:cNvSpPr>
            <a:spLocks noChangeShapeType="1"/>
          </p:cNvSpPr>
          <p:nvPr/>
        </p:nvSpPr>
        <p:spPr bwMode="auto">
          <a:xfrm>
            <a:off x="5486400" y="3962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0" name="Line 85"/>
          <p:cNvSpPr>
            <a:spLocks noChangeShapeType="1"/>
          </p:cNvSpPr>
          <p:nvPr/>
        </p:nvSpPr>
        <p:spPr bwMode="auto">
          <a:xfrm>
            <a:off x="6248400" y="3962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1" name="Line 86"/>
          <p:cNvSpPr>
            <a:spLocks noChangeShapeType="1"/>
          </p:cNvSpPr>
          <p:nvPr/>
        </p:nvSpPr>
        <p:spPr bwMode="auto">
          <a:xfrm>
            <a:off x="7010400" y="3962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2" name="Line 87"/>
          <p:cNvSpPr>
            <a:spLocks noChangeShapeType="1"/>
          </p:cNvSpPr>
          <p:nvPr/>
        </p:nvSpPr>
        <p:spPr bwMode="auto">
          <a:xfrm rot="16200000">
            <a:off x="5105400" y="4343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3" name="Line 89"/>
          <p:cNvSpPr>
            <a:spLocks noChangeShapeType="1"/>
          </p:cNvSpPr>
          <p:nvPr/>
        </p:nvSpPr>
        <p:spPr bwMode="auto">
          <a:xfrm rot="16200000">
            <a:off x="51054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4" name="Line 90"/>
          <p:cNvSpPr>
            <a:spLocks noChangeShapeType="1"/>
          </p:cNvSpPr>
          <p:nvPr/>
        </p:nvSpPr>
        <p:spPr bwMode="auto">
          <a:xfrm rot="16200000">
            <a:off x="5105400" y="5867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5" name="Line 91"/>
          <p:cNvSpPr>
            <a:spLocks noChangeShapeType="1"/>
          </p:cNvSpPr>
          <p:nvPr/>
        </p:nvSpPr>
        <p:spPr bwMode="auto">
          <a:xfrm rot="16200000">
            <a:off x="5867400" y="4343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6" name="Line 92"/>
          <p:cNvSpPr>
            <a:spLocks noChangeShapeType="1"/>
          </p:cNvSpPr>
          <p:nvPr/>
        </p:nvSpPr>
        <p:spPr bwMode="auto">
          <a:xfrm rot="16200000">
            <a:off x="58674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7" name="Line 93"/>
          <p:cNvSpPr>
            <a:spLocks noChangeShapeType="1"/>
          </p:cNvSpPr>
          <p:nvPr/>
        </p:nvSpPr>
        <p:spPr bwMode="auto">
          <a:xfrm rot="16200000">
            <a:off x="5867400" y="5867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8" name="Line 94"/>
          <p:cNvSpPr>
            <a:spLocks noChangeShapeType="1"/>
          </p:cNvSpPr>
          <p:nvPr/>
        </p:nvSpPr>
        <p:spPr bwMode="auto">
          <a:xfrm rot="16200000">
            <a:off x="6629400" y="4343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9" name="Line 95"/>
          <p:cNvSpPr>
            <a:spLocks noChangeShapeType="1"/>
          </p:cNvSpPr>
          <p:nvPr/>
        </p:nvSpPr>
        <p:spPr bwMode="auto">
          <a:xfrm rot="16200000">
            <a:off x="66294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0" name="Line 96"/>
          <p:cNvSpPr>
            <a:spLocks noChangeShapeType="1"/>
          </p:cNvSpPr>
          <p:nvPr/>
        </p:nvSpPr>
        <p:spPr bwMode="auto">
          <a:xfrm rot="16200000">
            <a:off x="6629400" y="5867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1" name="Line 97"/>
          <p:cNvSpPr>
            <a:spLocks noChangeShapeType="1"/>
          </p:cNvSpPr>
          <p:nvPr/>
        </p:nvSpPr>
        <p:spPr bwMode="auto">
          <a:xfrm rot="16200000">
            <a:off x="7391400" y="4343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2" name="Line 98"/>
          <p:cNvSpPr>
            <a:spLocks noChangeShapeType="1"/>
          </p:cNvSpPr>
          <p:nvPr/>
        </p:nvSpPr>
        <p:spPr bwMode="auto">
          <a:xfrm rot="16200000">
            <a:off x="73914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3" name="Line 99"/>
          <p:cNvSpPr>
            <a:spLocks noChangeShapeType="1"/>
          </p:cNvSpPr>
          <p:nvPr/>
        </p:nvSpPr>
        <p:spPr bwMode="auto">
          <a:xfrm rot="16200000">
            <a:off x="7391400" y="5867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4" name="Line 100"/>
          <p:cNvSpPr>
            <a:spLocks noChangeShapeType="1"/>
          </p:cNvSpPr>
          <p:nvPr/>
        </p:nvSpPr>
        <p:spPr bwMode="auto">
          <a:xfrm>
            <a:off x="5486400" y="4724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5" name="Line 101"/>
          <p:cNvSpPr>
            <a:spLocks noChangeShapeType="1"/>
          </p:cNvSpPr>
          <p:nvPr/>
        </p:nvSpPr>
        <p:spPr bwMode="auto">
          <a:xfrm>
            <a:off x="6248400" y="4724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6" name="Line 102"/>
          <p:cNvSpPr>
            <a:spLocks noChangeShapeType="1"/>
          </p:cNvSpPr>
          <p:nvPr/>
        </p:nvSpPr>
        <p:spPr bwMode="auto">
          <a:xfrm>
            <a:off x="7010400" y="4724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7" name="Line 103"/>
          <p:cNvSpPr>
            <a:spLocks noChangeShapeType="1"/>
          </p:cNvSpPr>
          <p:nvPr/>
        </p:nvSpPr>
        <p:spPr bwMode="auto">
          <a:xfrm>
            <a:off x="5486400" y="5486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8" name="Line 104"/>
          <p:cNvSpPr>
            <a:spLocks noChangeShapeType="1"/>
          </p:cNvSpPr>
          <p:nvPr/>
        </p:nvSpPr>
        <p:spPr bwMode="auto">
          <a:xfrm>
            <a:off x="6248400" y="5486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59" name="Line 105"/>
          <p:cNvSpPr>
            <a:spLocks noChangeShapeType="1"/>
          </p:cNvSpPr>
          <p:nvPr/>
        </p:nvSpPr>
        <p:spPr bwMode="auto">
          <a:xfrm>
            <a:off x="7010400" y="5486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0" name="Line 106"/>
          <p:cNvSpPr>
            <a:spLocks noChangeShapeType="1"/>
          </p:cNvSpPr>
          <p:nvPr/>
        </p:nvSpPr>
        <p:spPr bwMode="auto">
          <a:xfrm>
            <a:off x="54864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1" name="Line 107"/>
          <p:cNvSpPr>
            <a:spLocks noChangeShapeType="1"/>
          </p:cNvSpPr>
          <p:nvPr/>
        </p:nvSpPr>
        <p:spPr bwMode="auto">
          <a:xfrm>
            <a:off x="62484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62" name="Line 108"/>
          <p:cNvSpPr>
            <a:spLocks noChangeShapeType="1"/>
          </p:cNvSpPr>
          <p:nvPr/>
        </p:nvSpPr>
        <p:spPr bwMode="auto">
          <a:xfrm>
            <a:off x="70104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7239000" y="4010025"/>
            <a:ext cx="1770063" cy="2238375"/>
            <a:chOff x="4560" y="2526"/>
            <a:chExt cx="1115" cy="1410"/>
          </a:xfrm>
        </p:grpSpPr>
        <p:sp>
          <p:nvSpPr>
            <p:cNvPr id="29717" name="Text Box 115"/>
            <p:cNvSpPr txBox="1">
              <a:spLocks noChangeArrowheads="1"/>
            </p:cNvSpPr>
            <p:nvPr/>
          </p:nvSpPr>
          <p:spPr bwMode="auto">
            <a:xfrm>
              <a:off x="5087" y="3486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edges</a:t>
              </a:r>
            </a:p>
          </p:txBody>
        </p:sp>
        <p:sp>
          <p:nvSpPr>
            <p:cNvPr id="29718" name="Text Box 116"/>
            <p:cNvSpPr txBox="1">
              <a:spLocks noChangeArrowheads="1"/>
            </p:cNvSpPr>
            <p:nvPr/>
          </p:nvSpPr>
          <p:spPr bwMode="auto">
            <a:xfrm>
              <a:off x="5087" y="2526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bins</a:t>
              </a:r>
            </a:p>
          </p:txBody>
        </p:sp>
        <p:sp>
          <p:nvSpPr>
            <p:cNvPr id="29719" name="Line 118"/>
            <p:cNvSpPr>
              <a:spLocks noChangeShapeType="1"/>
            </p:cNvSpPr>
            <p:nvPr/>
          </p:nvSpPr>
          <p:spPr bwMode="auto">
            <a:xfrm flipH="1">
              <a:off x="4896" y="273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19"/>
            <p:cNvSpPr>
              <a:spLocks noChangeShapeType="1"/>
            </p:cNvSpPr>
            <p:nvPr/>
          </p:nvSpPr>
          <p:spPr bwMode="auto">
            <a:xfrm flipH="1" flipV="1">
              <a:off x="4800" y="3696"/>
              <a:ext cx="28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20"/>
            <p:cNvSpPr>
              <a:spLocks noChangeShapeType="1"/>
            </p:cNvSpPr>
            <p:nvPr/>
          </p:nvSpPr>
          <p:spPr bwMode="auto">
            <a:xfrm flipH="1">
              <a:off x="4560" y="3744"/>
              <a:ext cx="52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21"/>
            <p:cNvSpPr>
              <a:spLocks noChangeShapeType="1"/>
            </p:cNvSpPr>
            <p:nvPr/>
          </p:nvSpPr>
          <p:spPr bwMode="auto">
            <a:xfrm flipH="1" flipV="1">
              <a:off x="4896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5257805" y="6248400"/>
            <a:ext cx="1041401" cy="509588"/>
            <a:chOff x="3312" y="3936"/>
            <a:chExt cx="656" cy="321"/>
          </a:xfrm>
        </p:grpSpPr>
        <p:sp>
          <p:nvSpPr>
            <p:cNvPr id="29715" name="Text Box 122"/>
            <p:cNvSpPr txBox="1">
              <a:spLocks noChangeArrowheads="1"/>
            </p:cNvSpPr>
            <p:nvPr/>
          </p:nvSpPr>
          <p:spPr bwMode="auto">
            <a:xfrm>
              <a:off x="3312" y="402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/>
                <a:t>cap. = C</a:t>
              </a:r>
            </a:p>
          </p:txBody>
        </p:sp>
        <p:sp>
          <p:nvSpPr>
            <p:cNvPr id="29716" name="Line 124"/>
            <p:cNvSpPr>
              <a:spLocks noChangeShapeType="1"/>
            </p:cNvSpPr>
            <p:nvPr/>
          </p:nvSpPr>
          <p:spPr bwMode="auto">
            <a:xfrm flipV="1">
              <a:off x="3600" y="39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181600" y="3810000"/>
            <a:ext cx="1828800" cy="2590800"/>
            <a:chOff x="5181600" y="3810000"/>
            <a:chExt cx="1828800" cy="2590800"/>
          </a:xfrm>
        </p:grpSpPr>
        <p:grpSp>
          <p:nvGrpSpPr>
            <p:cNvPr id="9" name="Group 134"/>
            <p:cNvGrpSpPr>
              <a:grpSpLocks/>
            </p:cNvGrpSpPr>
            <p:nvPr/>
          </p:nvGrpSpPr>
          <p:grpSpPr bwMode="auto">
            <a:xfrm>
              <a:off x="5334000" y="3962400"/>
              <a:ext cx="1524000" cy="2362200"/>
              <a:chOff x="3360" y="2496"/>
              <a:chExt cx="960" cy="1488"/>
            </a:xfrm>
          </p:grpSpPr>
          <p:sp>
            <p:nvSpPr>
              <p:cNvPr id="29709" name="Line 131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480" cy="0"/>
              </a:xfrm>
              <a:prstGeom prst="line">
                <a:avLst/>
              </a:prstGeom>
              <a:noFill/>
              <a:ln w="69850" cap="rnd">
                <a:solidFill>
                  <a:srgbClr val="92D05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Line 132"/>
              <p:cNvSpPr>
                <a:spLocks noChangeShapeType="1"/>
              </p:cNvSpPr>
              <p:nvPr/>
            </p:nvSpPr>
            <p:spPr bwMode="auto">
              <a:xfrm>
                <a:off x="3840" y="2496"/>
                <a:ext cx="0" cy="1488"/>
              </a:xfrm>
              <a:prstGeom prst="line">
                <a:avLst/>
              </a:prstGeom>
              <a:noFill/>
              <a:ln w="69850" cap="rnd">
                <a:solidFill>
                  <a:srgbClr val="92D05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Line 133"/>
              <p:cNvSpPr>
                <a:spLocks noChangeShapeType="1"/>
              </p:cNvSpPr>
              <p:nvPr/>
            </p:nvSpPr>
            <p:spPr bwMode="auto">
              <a:xfrm flipH="1">
                <a:off x="3840" y="3456"/>
                <a:ext cx="480" cy="0"/>
              </a:xfrm>
              <a:prstGeom prst="line">
                <a:avLst/>
              </a:prstGeom>
              <a:noFill/>
              <a:ln w="69850" cap="rnd">
                <a:solidFill>
                  <a:srgbClr val="92D05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152" name="Oval 80"/>
            <p:cNvSpPr>
              <a:spLocks noChangeArrowheads="1"/>
            </p:cNvSpPr>
            <p:nvPr/>
          </p:nvSpPr>
          <p:spPr bwMode="auto">
            <a:xfrm>
              <a:off x="5943600" y="6096000"/>
              <a:ext cx="304800" cy="304800"/>
            </a:xfrm>
            <a:prstGeom prst="ellipse">
              <a:avLst/>
            </a:prstGeom>
            <a:gradFill rotWithShape="1">
              <a:gsLst>
                <a:gs pos="45000">
                  <a:srgbClr val="92D050"/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/>
                <a:t>v42</a:t>
              </a:r>
            </a:p>
          </p:txBody>
        </p:sp>
        <p:sp>
          <p:nvSpPr>
            <p:cNvPr id="131149" name="Oval 77"/>
            <p:cNvSpPr>
              <a:spLocks noChangeArrowheads="1"/>
            </p:cNvSpPr>
            <p:nvPr/>
          </p:nvSpPr>
          <p:spPr bwMode="auto">
            <a:xfrm>
              <a:off x="6705600" y="5334000"/>
              <a:ext cx="304800" cy="304800"/>
            </a:xfrm>
            <a:prstGeom prst="ellipse">
              <a:avLst/>
            </a:prstGeom>
            <a:gradFill rotWithShape="1">
              <a:gsLst>
                <a:gs pos="45000">
                  <a:srgbClr val="92D050"/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 dirty="0"/>
                <a:t>v33</a:t>
              </a:r>
            </a:p>
          </p:txBody>
        </p:sp>
        <p:sp>
          <p:nvSpPr>
            <p:cNvPr id="131138" name="Oval 66"/>
            <p:cNvSpPr>
              <a:spLocks noChangeArrowheads="1"/>
            </p:cNvSpPr>
            <p:nvPr/>
          </p:nvSpPr>
          <p:spPr bwMode="auto">
            <a:xfrm>
              <a:off x="5181600" y="3810000"/>
              <a:ext cx="304800" cy="304800"/>
            </a:xfrm>
            <a:prstGeom prst="ellipse">
              <a:avLst/>
            </a:prstGeom>
            <a:gradFill rotWithShape="1">
              <a:gsLst>
                <a:gs pos="45000">
                  <a:srgbClr val="92D050"/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 dirty="0"/>
                <a:t>v11</a:t>
              </a:r>
            </a:p>
          </p:txBody>
        </p:sp>
      </p:grp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1676400" y="3733800"/>
            <a:ext cx="2743200" cy="2743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9778" name="Rectangle 90"/>
          <p:cNvSpPr>
            <a:spLocks noChangeArrowheads="1"/>
          </p:cNvSpPr>
          <p:nvPr/>
        </p:nvSpPr>
        <p:spPr bwMode="auto">
          <a:xfrm>
            <a:off x="1828800" y="3895725"/>
            <a:ext cx="304800" cy="3810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rgbClr val="00FF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79" name="Rectangle 117"/>
          <p:cNvSpPr>
            <a:spLocks noChangeArrowheads="1"/>
          </p:cNvSpPr>
          <p:nvPr/>
        </p:nvSpPr>
        <p:spPr bwMode="auto">
          <a:xfrm>
            <a:off x="2590800" y="5943600"/>
            <a:ext cx="304800" cy="381000"/>
          </a:xfrm>
          <a:prstGeom prst="rect">
            <a:avLst/>
          </a:prstGeom>
          <a:gradFill rotWithShape="1">
            <a:gsLst>
              <a:gs pos="13000">
                <a:srgbClr val="92D050"/>
              </a:gs>
              <a:gs pos="100000">
                <a:srgbClr val="6DFF6D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0" name="Rectangle 118"/>
          <p:cNvSpPr>
            <a:spLocks noChangeArrowheads="1"/>
          </p:cNvSpPr>
          <p:nvPr/>
        </p:nvSpPr>
        <p:spPr bwMode="auto">
          <a:xfrm>
            <a:off x="3200400" y="5257800"/>
            <a:ext cx="457200" cy="304800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rgbClr val="00FF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1" name="Rectangle 119"/>
          <p:cNvSpPr>
            <a:spLocks noChangeArrowheads="1"/>
          </p:cNvSpPr>
          <p:nvPr/>
        </p:nvSpPr>
        <p:spPr bwMode="auto">
          <a:xfrm>
            <a:off x="3124200" y="3962400"/>
            <a:ext cx="457200" cy="3048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969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2" name="Rectangle 120"/>
          <p:cNvSpPr>
            <a:spLocks noChangeArrowheads="1"/>
          </p:cNvSpPr>
          <p:nvPr/>
        </p:nvSpPr>
        <p:spPr bwMode="auto">
          <a:xfrm>
            <a:off x="3886200" y="5486400"/>
            <a:ext cx="152400" cy="228600"/>
          </a:xfrm>
          <a:prstGeom prst="rect">
            <a:avLst/>
          </a:prstGeom>
          <a:gradFill rotWithShape="1">
            <a:gsLst>
              <a:gs pos="0">
                <a:srgbClr val="9696FF"/>
              </a:gs>
              <a:gs pos="100000">
                <a:srgbClr val="0000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3" name="Rectangle 121"/>
          <p:cNvSpPr>
            <a:spLocks noChangeArrowheads="1"/>
          </p:cNvSpPr>
          <p:nvPr/>
        </p:nvSpPr>
        <p:spPr bwMode="auto">
          <a:xfrm>
            <a:off x="1752600" y="5257800"/>
            <a:ext cx="381000" cy="228600"/>
          </a:xfrm>
          <a:prstGeom prst="rect">
            <a:avLst/>
          </a:prstGeom>
          <a:gradFill rotWithShape="1">
            <a:gsLst>
              <a:gs pos="0">
                <a:srgbClr val="9696FF"/>
              </a:gs>
              <a:gs pos="100000">
                <a:srgbClr val="0000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4" name="Rectangle 122"/>
          <p:cNvSpPr>
            <a:spLocks noChangeArrowheads="1"/>
          </p:cNvSpPr>
          <p:nvPr/>
        </p:nvSpPr>
        <p:spPr bwMode="auto">
          <a:xfrm>
            <a:off x="2514600" y="4495800"/>
            <a:ext cx="381000" cy="2286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CB9696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5" name="Rectangle 123"/>
          <p:cNvSpPr>
            <a:spLocks noChangeArrowheads="1"/>
          </p:cNvSpPr>
          <p:nvPr/>
        </p:nvSpPr>
        <p:spPr bwMode="auto">
          <a:xfrm>
            <a:off x="3276600" y="5943600"/>
            <a:ext cx="228600" cy="1524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FEFCFC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6" name="Rectangle 124"/>
          <p:cNvSpPr>
            <a:spLocks noChangeArrowheads="1"/>
          </p:cNvSpPr>
          <p:nvPr/>
        </p:nvSpPr>
        <p:spPr bwMode="auto">
          <a:xfrm>
            <a:off x="3810000" y="4648200"/>
            <a:ext cx="381000" cy="2286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FEFCFC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7" name="Rectangle 125"/>
          <p:cNvSpPr>
            <a:spLocks noChangeArrowheads="1"/>
          </p:cNvSpPr>
          <p:nvPr/>
        </p:nvSpPr>
        <p:spPr bwMode="auto">
          <a:xfrm>
            <a:off x="2743200" y="4800600"/>
            <a:ext cx="152400" cy="228600"/>
          </a:xfrm>
          <a:prstGeom prst="rect">
            <a:avLst/>
          </a:prstGeom>
          <a:gradFill rotWithShape="1">
            <a:gsLst>
              <a:gs pos="0">
                <a:srgbClr val="9696FF"/>
              </a:gs>
              <a:gs pos="100000">
                <a:srgbClr val="0000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8" name="Rectangle 126"/>
          <p:cNvSpPr>
            <a:spLocks noChangeArrowheads="1"/>
          </p:cNvSpPr>
          <p:nvPr/>
        </p:nvSpPr>
        <p:spPr bwMode="auto">
          <a:xfrm>
            <a:off x="3505200" y="6172200"/>
            <a:ext cx="152400" cy="228600"/>
          </a:xfrm>
          <a:prstGeom prst="rect">
            <a:avLst/>
          </a:prstGeom>
          <a:gradFill rotWithShape="1">
            <a:gsLst>
              <a:gs pos="0">
                <a:srgbClr val="9696FF"/>
              </a:gs>
              <a:gs pos="100000">
                <a:srgbClr val="0000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89" name="Rectangle 128"/>
          <p:cNvSpPr>
            <a:spLocks noChangeArrowheads="1"/>
          </p:cNvSpPr>
          <p:nvPr/>
        </p:nvSpPr>
        <p:spPr bwMode="auto">
          <a:xfrm>
            <a:off x="1828800" y="5943600"/>
            <a:ext cx="152400" cy="3810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96CB96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90" name="Rectangle 129"/>
          <p:cNvSpPr>
            <a:spLocks noChangeArrowheads="1"/>
          </p:cNvSpPr>
          <p:nvPr/>
        </p:nvSpPr>
        <p:spPr bwMode="auto">
          <a:xfrm>
            <a:off x="3352800" y="4572000"/>
            <a:ext cx="228600" cy="3810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96CB96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91" name="Rectangle 130"/>
          <p:cNvSpPr>
            <a:spLocks noChangeArrowheads="1"/>
          </p:cNvSpPr>
          <p:nvPr/>
        </p:nvSpPr>
        <p:spPr bwMode="auto">
          <a:xfrm flipV="1">
            <a:off x="2590800" y="5257800"/>
            <a:ext cx="304800" cy="304800"/>
          </a:xfrm>
          <a:prstGeom prst="rect">
            <a:avLst/>
          </a:prstGeom>
          <a:gradFill rotWithShape="1">
            <a:gsLst>
              <a:gs pos="0">
                <a:srgbClr val="C0C0D5"/>
              </a:gs>
              <a:gs pos="100000">
                <a:srgbClr val="666699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1800"/>
          </a:p>
        </p:txBody>
      </p:sp>
      <p:sp>
        <p:nvSpPr>
          <p:cNvPr id="29792" name="Rectangle 131"/>
          <p:cNvSpPr>
            <a:spLocks noChangeArrowheads="1"/>
          </p:cNvSpPr>
          <p:nvPr/>
        </p:nvSpPr>
        <p:spPr bwMode="auto">
          <a:xfrm flipV="1">
            <a:off x="1828800" y="4572000"/>
            <a:ext cx="304800" cy="152400"/>
          </a:xfrm>
          <a:prstGeom prst="rect">
            <a:avLst/>
          </a:prstGeom>
          <a:gradFill rotWithShape="1">
            <a:gsLst>
              <a:gs pos="0">
                <a:srgbClr val="C0C0D5"/>
              </a:gs>
              <a:gs pos="100000">
                <a:srgbClr val="666699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1800"/>
          </a:p>
        </p:txBody>
      </p:sp>
      <p:sp>
        <p:nvSpPr>
          <p:cNvPr id="29793" name="Rectangle 132"/>
          <p:cNvSpPr>
            <a:spLocks noChangeArrowheads="1"/>
          </p:cNvSpPr>
          <p:nvPr/>
        </p:nvSpPr>
        <p:spPr bwMode="auto">
          <a:xfrm flipV="1">
            <a:off x="3962400" y="4114800"/>
            <a:ext cx="228600" cy="228600"/>
          </a:xfrm>
          <a:prstGeom prst="rect">
            <a:avLst/>
          </a:prstGeom>
          <a:gradFill rotWithShape="1">
            <a:gsLst>
              <a:gs pos="0">
                <a:srgbClr val="C0C0D5"/>
              </a:gs>
              <a:gs pos="100000">
                <a:srgbClr val="666699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1800"/>
          </a:p>
        </p:txBody>
      </p:sp>
      <p:sp>
        <p:nvSpPr>
          <p:cNvPr id="29794" name="Rectangle 133"/>
          <p:cNvSpPr>
            <a:spLocks noChangeArrowheads="1"/>
          </p:cNvSpPr>
          <p:nvPr/>
        </p:nvSpPr>
        <p:spPr bwMode="auto">
          <a:xfrm>
            <a:off x="3962400" y="5943600"/>
            <a:ext cx="304800" cy="3810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96CB96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795" name="Rectangle 134"/>
          <p:cNvSpPr>
            <a:spLocks noChangeArrowheads="1"/>
          </p:cNvSpPr>
          <p:nvPr/>
        </p:nvSpPr>
        <p:spPr bwMode="auto">
          <a:xfrm>
            <a:off x="2590800" y="3886200"/>
            <a:ext cx="304800" cy="228600"/>
          </a:xfrm>
          <a:prstGeom prst="rect">
            <a:avLst/>
          </a:prstGeom>
          <a:gradFill rotWithShape="1">
            <a:gsLst>
              <a:gs pos="0">
                <a:srgbClr val="FFE2C5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676400" y="3733800"/>
            <a:ext cx="2743200" cy="2743200"/>
            <a:chOff x="3840" y="2496"/>
            <a:chExt cx="1728" cy="1728"/>
          </a:xfrm>
        </p:grpSpPr>
        <p:sp>
          <p:nvSpPr>
            <p:cNvPr id="29772" name="Line 48"/>
            <p:cNvSpPr>
              <a:spLocks noChangeShapeType="1"/>
            </p:cNvSpPr>
            <p:nvPr/>
          </p:nvSpPr>
          <p:spPr bwMode="auto">
            <a:xfrm>
              <a:off x="4704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49"/>
            <p:cNvSpPr>
              <a:spLocks noChangeShapeType="1"/>
            </p:cNvSpPr>
            <p:nvPr/>
          </p:nvSpPr>
          <p:spPr bwMode="auto">
            <a:xfrm>
              <a:off x="5136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50"/>
            <p:cNvSpPr>
              <a:spLocks noChangeShapeType="1"/>
            </p:cNvSpPr>
            <p:nvPr/>
          </p:nvSpPr>
          <p:spPr bwMode="auto">
            <a:xfrm>
              <a:off x="4272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52"/>
            <p:cNvSpPr>
              <a:spLocks noChangeShapeType="1"/>
            </p:cNvSpPr>
            <p:nvPr/>
          </p:nvSpPr>
          <p:spPr bwMode="auto">
            <a:xfrm>
              <a:off x="3840" y="3360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53"/>
            <p:cNvSpPr>
              <a:spLocks noChangeShapeType="1"/>
            </p:cNvSpPr>
            <p:nvPr/>
          </p:nvSpPr>
          <p:spPr bwMode="auto">
            <a:xfrm>
              <a:off x="3840" y="2928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54"/>
            <p:cNvSpPr>
              <a:spLocks noChangeShapeType="1"/>
            </p:cNvSpPr>
            <p:nvPr/>
          </p:nvSpPr>
          <p:spPr bwMode="auto">
            <a:xfrm>
              <a:off x="3840" y="3792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608013" y="4010025"/>
            <a:ext cx="1754187" cy="2470150"/>
            <a:chOff x="383" y="2526"/>
            <a:chExt cx="1105" cy="1556"/>
          </a:xfrm>
        </p:grpSpPr>
        <p:sp>
          <p:nvSpPr>
            <p:cNvPr id="29763" name="Text Box 56"/>
            <p:cNvSpPr txBox="1">
              <a:spLocks noChangeArrowheads="1"/>
            </p:cNvSpPr>
            <p:nvPr/>
          </p:nvSpPr>
          <p:spPr bwMode="auto">
            <a:xfrm>
              <a:off x="384" y="2526"/>
              <a:ext cx="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2000"/>
                <a:t>cells</a:t>
              </a:r>
            </a:p>
          </p:txBody>
        </p:sp>
        <p:sp>
          <p:nvSpPr>
            <p:cNvPr id="29764" name="Line 57"/>
            <p:cNvSpPr>
              <a:spLocks noChangeShapeType="1"/>
            </p:cNvSpPr>
            <p:nvPr/>
          </p:nvSpPr>
          <p:spPr bwMode="auto">
            <a:xfrm flipV="1">
              <a:off x="912" y="2592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Line 58"/>
            <p:cNvSpPr>
              <a:spLocks noChangeShapeType="1"/>
            </p:cNvSpPr>
            <p:nvPr/>
          </p:nvSpPr>
          <p:spPr bwMode="auto">
            <a:xfrm>
              <a:off x="912" y="2640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Text Box 59"/>
            <p:cNvSpPr txBox="1">
              <a:spLocks noChangeArrowheads="1"/>
            </p:cNvSpPr>
            <p:nvPr/>
          </p:nvSpPr>
          <p:spPr bwMode="auto">
            <a:xfrm>
              <a:off x="383" y="3640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edges</a:t>
              </a:r>
            </a:p>
          </p:txBody>
        </p:sp>
        <p:sp>
          <p:nvSpPr>
            <p:cNvPr id="29767" name="Text Box 60"/>
            <p:cNvSpPr txBox="1">
              <a:spLocks noChangeArrowheads="1"/>
            </p:cNvSpPr>
            <p:nvPr/>
          </p:nvSpPr>
          <p:spPr bwMode="auto">
            <a:xfrm>
              <a:off x="383" y="3006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bins</a:t>
              </a:r>
            </a:p>
          </p:txBody>
        </p:sp>
        <p:sp>
          <p:nvSpPr>
            <p:cNvPr id="29768" name="Line 61"/>
            <p:cNvSpPr>
              <a:spLocks noChangeShapeType="1"/>
            </p:cNvSpPr>
            <p:nvPr/>
          </p:nvSpPr>
          <p:spPr bwMode="auto">
            <a:xfrm flipV="1">
              <a:off x="960" y="307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Line 62"/>
            <p:cNvSpPr>
              <a:spLocks noChangeShapeType="1"/>
            </p:cNvSpPr>
            <p:nvPr/>
          </p:nvSpPr>
          <p:spPr bwMode="auto">
            <a:xfrm>
              <a:off x="960" y="3216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Line 63"/>
            <p:cNvSpPr>
              <a:spLocks noChangeShapeType="1"/>
            </p:cNvSpPr>
            <p:nvPr/>
          </p:nvSpPr>
          <p:spPr bwMode="auto">
            <a:xfrm flipV="1">
              <a:off x="960" y="364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64"/>
            <p:cNvSpPr>
              <a:spLocks noChangeShapeType="1"/>
            </p:cNvSpPr>
            <p:nvPr/>
          </p:nvSpPr>
          <p:spPr bwMode="auto">
            <a:xfrm>
              <a:off x="960" y="3840"/>
              <a:ext cx="52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33600" y="4046220"/>
            <a:ext cx="1257300" cy="2042160"/>
            <a:chOff x="2133600" y="4046220"/>
            <a:chExt cx="1257300" cy="2042160"/>
          </a:xfrm>
        </p:grpSpPr>
        <p:sp>
          <p:nvSpPr>
            <p:cNvPr id="100" name="Freeform 99"/>
            <p:cNvSpPr/>
            <p:nvPr/>
          </p:nvSpPr>
          <p:spPr>
            <a:xfrm>
              <a:off x="2133600" y="4046220"/>
              <a:ext cx="685800" cy="2042160"/>
            </a:xfrm>
            <a:custGeom>
              <a:avLst/>
              <a:gdLst>
                <a:gd name="connsiteX0" fmla="*/ 0 w 878840"/>
                <a:gd name="connsiteY0" fmla="*/ 0 h 2042160"/>
                <a:gd name="connsiteX1" fmla="*/ 777240 w 878840"/>
                <a:gd name="connsiteY1" fmla="*/ 685800 h 2042160"/>
                <a:gd name="connsiteX2" fmla="*/ 609600 w 878840"/>
                <a:gd name="connsiteY2" fmla="*/ 2042160 h 2042160"/>
                <a:gd name="connsiteX0" fmla="*/ 0 w 744220"/>
                <a:gd name="connsiteY0" fmla="*/ 0 h 2042160"/>
                <a:gd name="connsiteX1" fmla="*/ 609600 w 744220"/>
                <a:gd name="connsiteY1" fmla="*/ 754380 h 2042160"/>
                <a:gd name="connsiteX2" fmla="*/ 609600 w 744220"/>
                <a:gd name="connsiteY2" fmla="*/ 2042160 h 2042160"/>
                <a:gd name="connsiteX0" fmla="*/ 0 w 744220"/>
                <a:gd name="connsiteY0" fmla="*/ 0 h 2042160"/>
                <a:gd name="connsiteX1" fmla="*/ 609600 w 744220"/>
                <a:gd name="connsiteY1" fmla="*/ 601980 h 2042160"/>
                <a:gd name="connsiteX2" fmla="*/ 609600 w 744220"/>
                <a:gd name="connsiteY2" fmla="*/ 2042160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220" h="2042160">
                  <a:moveTo>
                    <a:pt x="0" y="0"/>
                  </a:moveTo>
                  <a:cubicBezTo>
                    <a:pt x="337820" y="172720"/>
                    <a:pt x="508000" y="261620"/>
                    <a:pt x="609600" y="601980"/>
                  </a:cubicBezTo>
                  <a:cubicBezTo>
                    <a:pt x="711200" y="942340"/>
                    <a:pt x="744220" y="1534160"/>
                    <a:pt x="609600" y="2042160"/>
                  </a:cubicBezTo>
                </a:path>
              </a:pathLst>
            </a:custGeom>
            <a:noFill/>
            <a:ln w="69850" cap="rnd">
              <a:solidFill>
                <a:srgbClr val="92D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743200" y="5128260"/>
              <a:ext cx="647700" cy="307340"/>
            </a:xfrm>
            <a:custGeom>
              <a:avLst/>
              <a:gdLst>
                <a:gd name="connsiteX0" fmla="*/ 0 w 556260"/>
                <a:gd name="connsiteY0" fmla="*/ 0 h 307340"/>
                <a:gd name="connsiteX1" fmla="*/ 213360 w 556260"/>
                <a:gd name="connsiteY1" fmla="*/ 259080 h 307340"/>
                <a:gd name="connsiteX2" fmla="*/ 556260 w 556260"/>
                <a:gd name="connsiteY2" fmla="*/ 289560 h 30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60" h="307340">
                  <a:moveTo>
                    <a:pt x="0" y="0"/>
                  </a:moveTo>
                  <a:cubicBezTo>
                    <a:pt x="60325" y="105410"/>
                    <a:pt x="120650" y="210820"/>
                    <a:pt x="213360" y="259080"/>
                  </a:cubicBezTo>
                  <a:cubicBezTo>
                    <a:pt x="306070" y="307340"/>
                    <a:pt x="431165" y="298450"/>
                    <a:pt x="556260" y="289560"/>
                  </a:cubicBezTo>
                </a:path>
              </a:pathLst>
            </a:custGeom>
            <a:noFill/>
            <a:ln w="69850" cap="rnd">
              <a:solidFill>
                <a:srgbClr val="92D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1600"/>
            <a:ext cx="97536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altLang="zh-TW" sz="3900" dirty="0" smtClean="0">
                <a:ea typeface="PMingLiU" pitchFamily="18" charset="-120"/>
              </a:rPr>
              <a:t>Interconnect Modeling for MSV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66900" y="1524000"/>
            <a:ext cx="12192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6100" y="3962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5700" y="1524000"/>
            <a:ext cx="1219200" cy="30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grpSp>
        <p:nvGrpSpPr>
          <p:cNvPr id="20" name="Group 144"/>
          <p:cNvGrpSpPr/>
          <p:nvPr/>
        </p:nvGrpSpPr>
        <p:grpSpPr>
          <a:xfrm>
            <a:off x="1866900" y="1524000"/>
            <a:ext cx="3048000" cy="3048000"/>
            <a:chOff x="1600200" y="2971800"/>
            <a:chExt cx="3048000" cy="3048000"/>
          </a:xfrm>
        </p:grpSpPr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1600200" y="2971800"/>
              <a:ext cx="3048000" cy="304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0386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48"/>
            <p:cNvSpPr>
              <a:spLocks noChangeShapeType="1"/>
            </p:cNvSpPr>
            <p:nvPr/>
          </p:nvSpPr>
          <p:spPr bwMode="auto">
            <a:xfrm>
              <a:off x="28194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4290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22098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00200" y="41910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>
              <a:off x="1600200" y="3581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600200" y="48006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600200" y="5410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113"/>
          <p:cNvSpPr>
            <a:spLocks noChangeArrowheads="1"/>
          </p:cNvSpPr>
          <p:nvPr/>
        </p:nvSpPr>
        <p:spPr bwMode="auto">
          <a:xfrm>
            <a:off x="4533900" y="3581400"/>
            <a:ext cx="152400" cy="2286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22" name="Rectangle 107"/>
          <p:cNvSpPr>
            <a:spLocks noChangeArrowheads="1"/>
          </p:cNvSpPr>
          <p:nvPr/>
        </p:nvSpPr>
        <p:spPr bwMode="auto">
          <a:xfrm>
            <a:off x="3848100" y="1676400"/>
            <a:ext cx="228600" cy="381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23" name="Rectangle 106"/>
          <p:cNvSpPr>
            <a:spLocks noChangeArrowheads="1"/>
          </p:cNvSpPr>
          <p:nvPr/>
        </p:nvSpPr>
        <p:spPr bwMode="auto">
          <a:xfrm>
            <a:off x="3238500" y="1752600"/>
            <a:ext cx="304800" cy="2286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2019301" y="1676401"/>
            <a:ext cx="228600" cy="3048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25" name="Rectangle 130"/>
          <p:cNvSpPr>
            <a:spLocks noChangeArrowheads="1"/>
          </p:cNvSpPr>
          <p:nvPr/>
        </p:nvSpPr>
        <p:spPr bwMode="auto">
          <a:xfrm flipV="1">
            <a:off x="3314700" y="3505200"/>
            <a:ext cx="304800" cy="3048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grpSp>
        <p:nvGrpSpPr>
          <p:cNvPr id="26" name="Group 65"/>
          <p:cNvGrpSpPr>
            <a:grpSpLocks/>
          </p:cNvGrpSpPr>
          <p:nvPr/>
        </p:nvGrpSpPr>
        <p:grpSpPr bwMode="auto">
          <a:xfrm>
            <a:off x="838202" y="1747843"/>
            <a:ext cx="1181101" cy="1520827"/>
            <a:chOff x="408" y="2493"/>
            <a:chExt cx="744" cy="958"/>
          </a:xfrm>
        </p:grpSpPr>
        <p:sp>
          <p:nvSpPr>
            <p:cNvPr id="65" name="Text Box 56"/>
            <p:cNvSpPr txBox="1">
              <a:spLocks noChangeArrowheads="1"/>
            </p:cNvSpPr>
            <p:nvPr/>
          </p:nvSpPr>
          <p:spPr bwMode="auto">
            <a:xfrm>
              <a:off x="517" y="2493"/>
              <a:ext cx="4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2400" dirty="0">
                  <a:latin typeface="Times New Roman" pitchFamily="18" charset="0"/>
                </a:rPr>
                <a:t> </a:t>
              </a:r>
              <a:r>
                <a:rPr lang="en-US" altLang="zh-TW" sz="2400" dirty="0" smtClean="0">
                  <a:latin typeface="Times New Roman" pitchFamily="18" charset="0"/>
                </a:rPr>
                <a:t>cell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V="1">
              <a:off x="912" y="2592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8" y="2928"/>
              <a:ext cx="6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itchFamily="18" charset="0"/>
                </a:rPr>
                <a:t>global </a:t>
              </a:r>
              <a:br>
                <a:rPr lang="en-US" altLang="zh-TW" sz="2400" dirty="0">
                  <a:latin typeface="Times New Roman" pitchFamily="18" charset="0"/>
                </a:rPr>
              </a:br>
              <a:r>
                <a:rPr lang="en-US" altLang="zh-TW" sz="2400" dirty="0">
                  <a:latin typeface="Times New Roman" pitchFamily="18" charset="0"/>
                </a:rPr>
                <a:t>bins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 flipV="1">
              <a:off x="960" y="292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111"/>
          <p:cNvSpPr>
            <a:spLocks noChangeArrowheads="1"/>
          </p:cNvSpPr>
          <p:nvPr/>
        </p:nvSpPr>
        <p:spPr bwMode="auto">
          <a:xfrm>
            <a:off x="3162300" y="4064000"/>
            <a:ext cx="2286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943100" y="1905000"/>
            <a:ext cx="228600" cy="2133600"/>
          </a:xfrm>
          <a:custGeom>
            <a:avLst/>
            <a:gdLst>
              <a:gd name="connsiteX0" fmla="*/ 138112 w 138112"/>
              <a:gd name="connsiteY0" fmla="*/ 0 h 1171575"/>
              <a:gd name="connsiteX1" fmla="*/ 4762 w 138112"/>
              <a:gd name="connsiteY1" fmla="*/ 695325 h 1171575"/>
              <a:gd name="connsiteX2" fmla="*/ 109537 w 138112"/>
              <a:gd name="connsiteY2" fmla="*/ 117157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" h="1171575">
                <a:moveTo>
                  <a:pt x="138112" y="0"/>
                </a:moveTo>
                <a:cubicBezTo>
                  <a:pt x="73818" y="250031"/>
                  <a:pt x="9524" y="500063"/>
                  <a:pt x="4762" y="695325"/>
                </a:cubicBezTo>
                <a:cubicBezTo>
                  <a:pt x="0" y="890587"/>
                  <a:pt x="54768" y="1031081"/>
                  <a:pt x="109537" y="117157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095500" y="2162175"/>
            <a:ext cx="1347787" cy="1447800"/>
          </a:xfrm>
          <a:custGeom>
            <a:avLst/>
            <a:gdLst>
              <a:gd name="connsiteX0" fmla="*/ 0 w 1404937"/>
              <a:gd name="connsiteY0" fmla="*/ 190500 h 1447800"/>
              <a:gd name="connsiteX1" fmla="*/ 800100 w 1404937"/>
              <a:gd name="connsiteY1" fmla="*/ 28575 h 1447800"/>
              <a:gd name="connsiteX2" fmla="*/ 1314450 w 1404937"/>
              <a:gd name="connsiteY2" fmla="*/ 361950 h 1447800"/>
              <a:gd name="connsiteX3" fmla="*/ 1343025 w 1404937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937" h="1447800">
                <a:moveTo>
                  <a:pt x="0" y="190500"/>
                </a:moveTo>
                <a:cubicBezTo>
                  <a:pt x="290512" y="95250"/>
                  <a:pt x="581025" y="0"/>
                  <a:pt x="800100" y="28575"/>
                </a:cubicBezTo>
                <a:cubicBezTo>
                  <a:pt x="1019175" y="57150"/>
                  <a:pt x="1223963" y="125413"/>
                  <a:pt x="1314450" y="361950"/>
                </a:cubicBezTo>
                <a:cubicBezTo>
                  <a:pt x="1404937" y="598487"/>
                  <a:pt x="1373981" y="1023143"/>
                  <a:pt x="1343025" y="144780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295650" y="1924050"/>
            <a:ext cx="161925" cy="485775"/>
          </a:xfrm>
          <a:custGeom>
            <a:avLst/>
            <a:gdLst>
              <a:gd name="connsiteX0" fmla="*/ 57150 w 161925"/>
              <a:gd name="connsiteY0" fmla="*/ 0 h 485775"/>
              <a:gd name="connsiteX1" fmla="*/ 152400 w 161925"/>
              <a:gd name="connsiteY1" fmla="*/ 285750 h 485775"/>
              <a:gd name="connsiteX2" fmla="*/ 0 w 161925"/>
              <a:gd name="connsiteY2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485775">
                <a:moveTo>
                  <a:pt x="57150" y="0"/>
                </a:moveTo>
                <a:cubicBezTo>
                  <a:pt x="109537" y="102394"/>
                  <a:pt x="161925" y="204788"/>
                  <a:pt x="152400" y="285750"/>
                </a:cubicBezTo>
                <a:cubicBezTo>
                  <a:pt x="142875" y="366712"/>
                  <a:pt x="71437" y="426243"/>
                  <a:pt x="0" y="48577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Text Box 59"/>
          <p:cNvSpPr txBox="1">
            <a:spLocks noChangeArrowheads="1"/>
          </p:cNvSpPr>
          <p:nvPr/>
        </p:nvSpPr>
        <p:spPr bwMode="auto">
          <a:xfrm>
            <a:off x="1333500" y="358140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L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0300" y="1143000"/>
            <a:ext cx="2018502" cy="1219200"/>
            <a:chOff x="2400300" y="1143000"/>
            <a:chExt cx="2018502" cy="1219200"/>
          </a:xfrm>
        </p:grpSpPr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2400300" y="1143000"/>
              <a:ext cx="20185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itchFamily="18" charset="0"/>
                </a:rPr>
                <a:t>l</a:t>
              </a:r>
              <a:r>
                <a:rPr lang="en-US" altLang="zh-TW" sz="2400" dirty="0" smtClean="0">
                  <a:latin typeface="Times New Roman" pitchFamily="18" charset="0"/>
                </a:rPr>
                <a:t>evel converter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>
              <a:off x="2857500" y="1524000"/>
              <a:ext cx="38100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104"/>
          <p:cNvSpPr>
            <a:spLocks noChangeArrowheads="1"/>
          </p:cNvSpPr>
          <p:nvPr/>
        </p:nvSpPr>
        <p:spPr bwMode="auto">
          <a:xfrm>
            <a:off x="2781300" y="2971800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3680" y="3657600"/>
            <a:ext cx="228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3680" y="4034135"/>
            <a:ext cx="228600" cy="304800"/>
          </a:xfrm>
          <a:prstGeom prst="rect">
            <a:avLst/>
          </a:prstGeom>
          <a:ln w="12700">
            <a:prstDash val="sysDash"/>
            <a:headEnd type="oval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1311941" y="3957935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3238500" y="2286000"/>
            <a:ext cx="228600" cy="228600"/>
          </a:xfrm>
          <a:prstGeom prst="triangle">
            <a:avLst/>
          </a:prstGeom>
          <a:solidFill>
            <a:srgbClr val="002060"/>
          </a:solidFill>
          <a:ln w="38100">
            <a:solidFill>
              <a:srgbClr val="002060"/>
            </a:solidFill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41" name="Group 145"/>
          <p:cNvGrpSpPr/>
          <p:nvPr/>
        </p:nvGrpSpPr>
        <p:grpSpPr>
          <a:xfrm>
            <a:off x="5676900" y="1828793"/>
            <a:ext cx="2438400" cy="2438400"/>
            <a:chOff x="1905000" y="3276600"/>
            <a:chExt cx="2438400" cy="24384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905000" y="32766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1905000" y="38862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>
              <a:off x="19050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1905000" y="51054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1905000" y="57150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rot="5400000">
              <a:off x="6858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rot="5400000">
              <a:off x="12954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 rot="5400000">
              <a:off x="19050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 rot="5400000">
              <a:off x="25146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 rot="5400000">
              <a:off x="31242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Oval 41"/>
          <p:cNvSpPr/>
          <p:nvPr/>
        </p:nvSpPr>
        <p:spPr>
          <a:xfrm>
            <a:off x="5600700" y="1752593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43" name="Oval 42"/>
          <p:cNvSpPr/>
          <p:nvPr/>
        </p:nvSpPr>
        <p:spPr>
          <a:xfrm>
            <a:off x="6819900" y="1752593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cxnSp>
        <p:nvCxnSpPr>
          <p:cNvPr id="44" name="Straight Connector 43"/>
          <p:cNvCxnSpPr>
            <a:stCxn id="42" idx="4"/>
            <a:endCxn id="14" idx="0"/>
          </p:cNvCxnSpPr>
          <p:nvPr/>
        </p:nvCxnSpPr>
        <p:spPr>
          <a:xfrm rot="5400000">
            <a:off x="4533897" y="3047996"/>
            <a:ext cx="2286007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traight Connector 44"/>
          <p:cNvCxnSpPr>
            <a:stCxn id="43" idx="4"/>
            <a:endCxn id="51" idx="0"/>
          </p:cNvCxnSpPr>
          <p:nvPr/>
        </p:nvCxnSpPr>
        <p:spPr>
          <a:xfrm rot="5400000">
            <a:off x="6057900" y="2743193"/>
            <a:ext cx="16764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traight Connector 45"/>
          <p:cNvCxnSpPr/>
          <p:nvPr/>
        </p:nvCxnSpPr>
        <p:spPr>
          <a:xfrm>
            <a:off x="5676900" y="2438393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Oval 46"/>
          <p:cNvSpPr/>
          <p:nvPr/>
        </p:nvSpPr>
        <p:spPr>
          <a:xfrm>
            <a:off x="6210300" y="29591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19900" y="4190993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429500" y="1752593"/>
            <a:ext cx="152400" cy="1524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50" name="Oval 49"/>
          <p:cNvSpPr/>
          <p:nvPr/>
        </p:nvSpPr>
        <p:spPr>
          <a:xfrm>
            <a:off x="8039100" y="3581393"/>
            <a:ext cx="152400" cy="1524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51" name="Oval 50"/>
          <p:cNvSpPr/>
          <p:nvPr/>
        </p:nvSpPr>
        <p:spPr>
          <a:xfrm>
            <a:off x="6819900" y="3581393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52" name="Oval 51"/>
          <p:cNvSpPr/>
          <p:nvPr/>
        </p:nvSpPr>
        <p:spPr>
          <a:xfrm>
            <a:off x="6832600" y="2374893"/>
            <a:ext cx="152400" cy="1524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6399197" y="3193143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6402612" y="1730829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5144382" y="1671935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L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2" name="Rectangle 90"/>
          <p:cNvSpPr>
            <a:spLocks noChangeArrowheads="1"/>
          </p:cNvSpPr>
          <p:nvPr/>
        </p:nvSpPr>
        <p:spPr bwMode="auto">
          <a:xfrm>
            <a:off x="2095500" y="4038600"/>
            <a:ext cx="228600" cy="3048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257800" y="4191000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00700" y="41910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15" name="Isosceles Triangle 14"/>
          <p:cNvSpPr/>
          <p:nvPr/>
        </p:nvSpPr>
        <p:spPr>
          <a:xfrm>
            <a:off x="1874157" y="3505200"/>
            <a:ext cx="228600" cy="228600"/>
          </a:xfrm>
          <a:prstGeom prst="triangle">
            <a:avLst/>
          </a:prstGeom>
          <a:solidFill>
            <a:srgbClr val="002060"/>
          </a:solidFill>
          <a:ln w="38100">
            <a:solidFill>
              <a:srgbClr val="002060"/>
            </a:solidFill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04330" y="3581400"/>
            <a:ext cx="152400" cy="1524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686800" cy="1981200"/>
          </a:xfrm>
        </p:spPr>
        <p:txBody>
          <a:bodyPr/>
          <a:lstStyle/>
          <a:p>
            <a:r>
              <a:rPr lang="en-US" sz="2400" dirty="0" smtClean="0"/>
              <a:t>Given</a:t>
            </a:r>
          </a:p>
          <a:p>
            <a:pPr lvl="1"/>
            <a:r>
              <a:rPr lang="en-US" sz="2000" dirty="0" smtClean="0"/>
              <a:t>Voltage islands, each with either low (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L</a:t>
            </a:r>
            <a:r>
              <a:rPr lang="en-US" sz="2000" dirty="0" smtClean="0"/>
              <a:t>) or high (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H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voltage level</a:t>
            </a:r>
          </a:p>
          <a:p>
            <a:pPr lvl="1"/>
            <a:r>
              <a:rPr lang="en-US" sz="2000" dirty="0" smtClean="0"/>
              <a:t>Placed level converters (LCs) based on the terminal locations</a:t>
            </a:r>
          </a:p>
          <a:p>
            <a:r>
              <a:rPr lang="en-US" sz="2400" dirty="0" smtClean="0"/>
              <a:t>Decompose a net into sub-nets based on the LC locations</a:t>
            </a:r>
          </a:p>
          <a:p>
            <a:pPr lvl="1"/>
            <a:r>
              <a:rPr lang="en-US" sz="2000" dirty="0" smtClean="0"/>
              <a:t>Ensures each decomposed net has only one supply level </a:t>
            </a:r>
          </a:p>
          <a:p>
            <a:endParaRPr lang="en-US" sz="2400" dirty="0" smtClean="0"/>
          </a:p>
        </p:txBody>
      </p:sp>
      <p:sp>
        <p:nvSpPr>
          <p:cNvPr id="79" name="Action Button: End 78">
            <a:hlinkClick r:id="rId3" action="ppaction://hlinksldjump" highlightClick="1"/>
          </p:cNvPr>
          <p:cNvSpPr/>
          <p:nvPr/>
        </p:nvSpPr>
        <p:spPr>
          <a:xfrm>
            <a:off x="8686800" y="6324600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791200" y="2514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791200" y="38100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55308" y="25908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83" name="Action Button: End 82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783580" y="1981994"/>
            <a:ext cx="982980" cy="1524000"/>
            <a:chOff x="5783580" y="1981994"/>
            <a:chExt cx="982980" cy="1524000"/>
          </a:xfrm>
        </p:grpSpPr>
        <p:cxnSp>
          <p:nvCxnSpPr>
            <p:cNvPr id="86" name="Straight Arrow Connector 85"/>
            <p:cNvCxnSpPr/>
            <p:nvPr/>
          </p:nvCxnSpPr>
          <p:spPr>
            <a:xfrm rot="5400000">
              <a:off x="5029200" y="2743200"/>
              <a:ext cx="1524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5783580" y="2034540"/>
              <a:ext cx="982980" cy="354330"/>
            </a:xfrm>
            <a:custGeom>
              <a:avLst/>
              <a:gdLst>
                <a:gd name="connsiteX0" fmla="*/ 0 w 982980"/>
                <a:gd name="connsiteY0" fmla="*/ 0 h 354330"/>
                <a:gd name="connsiteX1" fmla="*/ 297180 w 982980"/>
                <a:gd name="connsiteY1" fmla="*/ 297180 h 354330"/>
                <a:gd name="connsiteX2" fmla="*/ 982980 w 982980"/>
                <a:gd name="connsiteY2" fmla="*/ 342900 h 3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980" h="354330">
                  <a:moveTo>
                    <a:pt x="0" y="0"/>
                  </a:moveTo>
                  <a:cubicBezTo>
                    <a:pt x="66675" y="120015"/>
                    <a:pt x="133350" y="240030"/>
                    <a:pt x="297180" y="297180"/>
                  </a:cubicBezTo>
                  <a:cubicBezTo>
                    <a:pt x="461010" y="354330"/>
                    <a:pt x="721995" y="348615"/>
                    <a:pt x="982980" y="342900"/>
                  </a:cubicBezTo>
                </a:path>
              </a:pathLst>
            </a:cu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rot="5400000">
            <a:off x="5562600" y="39624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995160" y="1905000"/>
            <a:ext cx="127000" cy="1699260"/>
            <a:chOff x="6995160" y="1905000"/>
            <a:chExt cx="127000" cy="1699260"/>
          </a:xfrm>
        </p:grpSpPr>
        <p:sp>
          <p:nvSpPr>
            <p:cNvPr id="94" name="Freeform 93"/>
            <p:cNvSpPr/>
            <p:nvPr/>
          </p:nvSpPr>
          <p:spPr>
            <a:xfrm>
              <a:off x="6995160" y="1905000"/>
              <a:ext cx="127000" cy="556260"/>
            </a:xfrm>
            <a:custGeom>
              <a:avLst/>
              <a:gdLst>
                <a:gd name="connsiteX0" fmla="*/ 30480 w 127000"/>
                <a:gd name="connsiteY0" fmla="*/ 556260 h 556260"/>
                <a:gd name="connsiteX1" fmla="*/ 121920 w 127000"/>
                <a:gd name="connsiteY1" fmla="*/ 243840 h 556260"/>
                <a:gd name="connsiteX2" fmla="*/ 0 w 127000"/>
                <a:gd name="connsiteY2" fmla="*/ 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556260">
                  <a:moveTo>
                    <a:pt x="30480" y="556260"/>
                  </a:moveTo>
                  <a:cubicBezTo>
                    <a:pt x="78740" y="446405"/>
                    <a:pt x="127000" y="336550"/>
                    <a:pt x="121920" y="243840"/>
                  </a:cubicBezTo>
                  <a:cubicBezTo>
                    <a:pt x="116840" y="151130"/>
                    <a:pt x="58420" y="75565"/>
                    <a:pt x="0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7010400" y="2468880"/>
              <a:ext cx="107950" cy="1135380"/>
            </a:xfrm>
            <a:custGeom>
              <a:avLst/>
              <a:gdLst>
                <a:gd name="connsiteX0" fmla="*/ 7620 w 107950"/>
                <a:gd name="connsiteY0" fmla="*/ 0 h 1135380"/>
                <a:gd name="connsiteX1" fmla="*/ 106680 w 107950"/>
                <a:gd name="connsiteY1" fmla="*/ 571500 h 1135380"/>
                <a:gd name="connsiteX2" fmla="*/ 0 w 107950"/>
                <a:gd name="connsiteY2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35380">
                  <a:moveTo>
                    <a:pt x="7620" y="0"/>
                  </a:moveTo>
                  <a:cubicBezTo>
                    <a:pt x="57785" y="191135"/>
                    <a:pt x="107950" y="382270"/>
                    <a:pt x="106680" y="571500"/>
                  </a:cubicBezTo>
                  <a:cubicBezTo>
                    <a:pt x="105410" y="760730"/>
                    <a:pt x="52705" y="948055"/>
                    <a:pt x="0" y="1135380"/>
                  </a:cubicBezTo>
                </a:path>
              </a:pathLst>
            </a:cu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508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1" grpId="0"/>
      <p:bldP spid="35" grpId="0" animBg="1"/>
      <p:bldP spid="36" grpId="0" animBg="1"/>
      <p:bldP spid="37" grpId="0"/>
      <p:bldP spid="38" grpId="0" animBg="1"/>
      <p:bldP spid="52" grpId="0" animBg="1"/>
      <p:bldP spid="9" grpId="0"/>
      <p:bldP spid="10" grpId="0"/>
      <p:bldP spid="11" grpId="0"/>
      <p:bldP spid="13" grpId="0"/>
      <p:bldP spid="15" grpId="0" animBg="1"/>
      <p:bldP spid="16" grpId="0" animBg="1"/>
      <p:bldP spid="80" grpId="0"/>
      <p:bldP spid="81" grpId="0"/>
      <p:bldP spid="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r>
              <a:rPr lang="en-US" sz="2400" dirty="0" smtClean="0"/>
              <a:t>Total interconnect power is estimated as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clk</a:t>
            </a:r>
            <a:r>
              <a:rPr lang="en-US" sz="2400" i="1" dirty="0" smtClean="0"/>
              <a:t> </a:t>
            </a:r>
            <a:r>
              <a:rPr lang="en-US" sz="2400" dirty="0" smtClean="0"/>
              <a:t>is the frequency</a:t>
            </a:r>
          </a:p>
          <a:p>
            <a:endParaRPr lang="en-US" sz="1800" dirty="0" smtClean="0"/>
          </a:p>
          <a:p>
            <a:r>
              <a:rPr lang="en-US" sz="2400" dirty="0" smtClean="0"/>
              <a:t>Each (decomposed) net has corresponding switching activity </a:t>
            </a:r>
            <a:r>
              <a:rPr lang="el-GR" sz="2400" i="1" dirty="0" smtClean="0"/>
              <a:t>α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 supply voltage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 the capacitances of its sink cells         and its route         </a:t>
            </a:r>
          </a:p>
          <a:p>
            <a:endParaRPr lang="en-US" sz="1800" dirty="0" smtClean="0"/>
          </a:p>
          <a:p>
            <a:r>
              <a:rPr lang="en-US" sz="2400" dirty="0" smtClean="0"/>
              <a:t>For route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, the capacitance         is the sum of the capacitances of the global routing edges in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r>
              <a:rPr lang="en-US" sz="1600" dirty="0" smtClean="0"/>
              <a:t>*[Shojaei, Wu, Davoodi, </a:t>
            </a:r>
            <a:r>
              <a:rPr lang="en-US" sz="1600" dirty="0" err="1" smtClean="0"/>
              <a:t>Basten</a:t>
            </a:r>
            <a:r>
              <a:rPr lang="en-US" sz="1600" dirty="0" smtClean="0"/>
              <a:t>, ISLPED 2010]</a:t>
            </a:r>
            <a:endParaRPr lang="en-US" sz="2400" dirty="0" smtClean="0"/>
          </a:p>
        </p:txBody>
      </p:sp>
      <p:graphicFrame>
        <p:nvGraphicFramePr>
          <p:cNvPr id="8" name="Object 135"/>
          <p:cNvGraphicFramePr>
            <a:graphicFrameLocks noChangeAspect="1"/>
          </p:cNvGraphicFramePr>
          <p:nvPr/>
        </p:nvGraphicFramePr>
        <p:xfrm>
          <a:off x="1706562" y="4318000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2" y="4318000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16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Interconnect Power Modeling* </a:t>
            </a:r>
            <a:endParaRPr lang="en-US" sz="3600" dirty="0"/>
          </a:p>
        </p:txBody>
      </p:sp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990600" y="1828800"/>
          <a:ext cx="365477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5" imgW="2108160" imgH="482400" progId="Equation.DSMT4">
                  <p:embed/>
                </p:oleObj>
              </mc:Choice>
              <mc:Fallback>
                <p:oleObj name="Equation" r:id="rId5" imgW="2108160" imgH="482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365477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5"/>
          <p:cNvGraphicFramePr>
            <a:graphicFrameLocks noChangeAspect="1"/>
          </p:cNvGraphicFramePr>
          <p:nvPr/>
        </p:nvGraphicFramePr>
        <p:xfrm>
          <a:off x="4078288" y="4318000"/>
          <a:ext cx="595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7" imgW="342720" imgH="241200" progId="Equation.DSMT4">
                  <p:embed/>
                </p:oleObj>
              </mc:Choice>
              <mc:Fallback>
                <p:oleObj name="Equation" r:id="rId7" imgW="342720" imgH="241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318000"/>
                        <a:ext cx="5953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990600" y="5903488"/>
          <a:ext cx="1501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9" imgW="863280" imgH="368280" progId="Equation.DSMT4">
                  <p:embed/>
                </p:oleObj>
              </mc:Choice>
              <mc:Fallback>
                <p:oleObj name="Equation" r:id="rId9" imgW="863280" imgH="3682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903488"/>
                        <a:ext cx="15017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790400"/>
              </p:ext>
            </p:extLst>
          </p:nvPr>
        </p:nvGraphicFramePr>
        <p:xfrm>
          <a:off x="4876800" y="5065288"/>
          <a:ext cx="595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1" imgW="342720" imgH="241200" progId="Equation.DSMT4">
                  <p:embed/>
                </p:oleObj>
              </mc:Choice>
              <mc:Fallback>
                <p:oleObj name="Equation" r:id="rId11" imgW="342720" imgH="241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65288"/>
                        <a:ext cx="5953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043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9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GR Edge Capacitance Modeling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2438400"/>
          </a:xfrm>
        </p:spPr>
        <p:txBody>
          <a:bodyPr/>
          <a:lstStyle/>
          <a:p>
            <a:r>
              <a:rPr lang="en-US" sz="2400" dirty="0" smtClean="0"/>
              <a:t>The unit capacitance of each GR edge        is a function of the metal layer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e</a:t>
            </a:r>
            <a:r>
              <a:rPr lang="en-US" sz="2400" i="1" dirty="0" smtClean="0"/>
              <a:t>, </a:t>
            </a:r>
            <a:r>
              <a:rPr lang="en-US" sz="2400" dirty="0" smtClean="0"/>
              <a:t>wire width</a:t>
            </a:r>
            <a:r>
              <a:rPr lang="en-US" sz="2400" i="1" dirty="0" smtClean="0"/>
              <a:t> w</a:t>
            </a:r>
            <a:r>
              <a:rPr lang="en-US" sz="2400" i="1" baseline="-25000" dirty="0" smtClean="0"/>
              <a:t>e</a:t>
            </a:r>
            <a:r>
              <a:rPr lang="en-US" sz="2400" i="1" dirty="0" smtClean="0"/>
              <a:t> and </a:t>
            </a:r>
            <a:r>
              <a:rPr lang="en-US" sz="2400" dirty="0" smtClean="0"/>
              <a:t>wire spacing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e</a:t>
            </a:r>
            <a:r>
              <a:rPr lang="en-US" sz="2400" i="1" dirty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Metal layer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e </a:t>
            </a:r>
            <a:r>
              <a:rPr lang="en-US" sz="2000" dirty="0" smtClean="0"/>
              <a:t>is known for each GR edge, and we assume only one (minimum) wire width </a:t>
            </a:r>
            <a:r>
              <a:rPr lang="en-US" sz="2000" i="1" dirty="0" smtClean="0"/>
              <a:t>w</a:t>
            </a:r>
            <a:r>
              <a:rPr lang="en-US" sz="2000" i="1" baseline="-25000" dirty="0" smtClean="0"/>
              <a:t>e </a:t>
            </a:r>
            <a:r>
              <a:rPr lang="en-US" sz="2000" dirty="0" smtClean="0"/>
              <a:t>for each metal layer</a:t>
            </a:r>
          </a:p>
          <a:p>
            <a:pPr lvl="1"/>
            <a:r>
              <a:rPr lang="en-US" sz="2000" dirty="0" smtClean="0"/>
              <a:t>The spacing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e</a:t>
            </a:r>
            <a:r>
              <a:rPr lang="en-US" sz="2000" dirty="0" smtClean="0"/>
              <a:t> for an edge is estimated from the edge utilization</a:t>
            </a:r>
            <a:r>
              <a:rPr lang="en-US" sz="2000" i="1" dirty="0" smtClean="0"/>
              <a:t> r</a:t>
            </a:r>
            <a:r>
              <a:rPr lang="en-US" sz="2000" i="1" baseline="-25000" dirty="0" smtClean="0"/>
              <a:t>e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227" name="Cube 226"/>
          <p:cNvSpPr/>
          <p:nvPr/>
        </p:nvSpPr>
        <p:spPr bwMode="auto">
          <a:xfrm flipH="1">
            <a:off x="3962400" y="4267200"/>
            <a:ext cx="4953000" cy="1524000"/>
          </a:xfrm>
          <a:prstGeom prst="cube">
            <a:avLst>
              <a:gd name="adj" fmla="val 87452"/>
            </a:avLst>
          </a:prstGeom>
          <a:solidFill>
            <a:schemeClr val="bg1">
              <a:lumMod val="50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32" name="TextBox 58"/>
          <p:cNvSpPr txBox="1">
            <a:spLocks noChangeArrowheads="1"/>
          </p:cNvSpPr>
          <p:nvPr/>
        </p:nvSpPr>
        <p:spPr bwMode="auto">
          <a:xfrm>
            <a:off x="5257800" y="5334000"/>
            <a:ext cx="389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b="1" i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Cube 9"/>
          <p:cNvSpPr>
            <a:spLocks noChangeArrowheads="1"/>
          </p:cNvSpPr>
          <p:nvPr/>
        </p:nvSpPr>
        <p:spPr bwMode="auto">
          <a:xfrm flipH="1">
            <a:off x="6858000" y="3962400"/>
            <a:ext cx="1524000" cy="1524138"/>
          </a:xfrm>
          <a:prstGeom prst="cube">
            <a:avLst>
              <a:gd name="adj" fmla="val 75130"/>
            </a:avLst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sz="1400"/>
          </a:p>
        </p:txBody>
      </p:sp>
      <p:sp>
        <p:nvSpPr>
          <p:cNvPr id="235" name="Cube 9"/>
          <p:cNvSpPr>
            <a:spLocks noChangeArrowheads="1"/>
          </p:cNvSpPr>
          <p:nvPr/>
        </p:nvSpPr>
        <p:spPr bwMode="auto">
          <a:xfrm flipH="1">
            <a:off x="5638800" y="3962400"/>
            <a:ext cx="1524000" cy="1524000"/>
          </a:xfrm>
          <a:prstGeom prst="cube">
            <a:avLst>
              <a:gd name="adj" fmla="val 75130"/>
            </a:avLst>
          </a:prstGeom>
          <a:solidFill>
            <a:srgbClr val="00B050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38" name="Cube 9"/>
          <p:cNvSpPr>
            <a:spLocks noChangeArrowheads="1"/>
          </p:cNvSpPr>
          <p:nvPr/>
        </p:nvSpPr>
        <p:spPr bwMode="auto">
          <a:xfrm flipH="1">
            <a:off x="4419600" y="3962400"/>
            <a:ext cx="1524000" cy="1524000"/>
          </a:xfrm>
          <a:prstGeom prst="cube">
            <a:avLst>
              <a:gd name="adj" fmla="val 7513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  <p:sp>
        <p:nvSpPr>
          <p:cNvPr id="242" name="Notched Right Arrow 153"/>
          <p:cNvSpPr>
            <a:spLocks noChangeArrowheads="1"/>
          </p:cNvSpPr>
          <p:nvPr/>
        </p:nvSpPr>
        <p:spPr bwMode="auto">
          <a:xfrm>
            <a:off x="2362200" y="5029200"/>
            <a:ext cx="1600200" cy="457200"/>
          </a:xfrm>
          <a:prstGeom prst="notchedRightArrow">
            <a:avLst>
              <a:gd name="adj1" fmla="val 44519"/>
              <a:gd name="adj2" fmla="val 47259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43" name="Group 145"/>
          <p:cNvGrpSpPr/>
          <p:nvPr/>
        </p:nvGrpSpPr>
        <p:grpSpPr>
          <a:xfrm>
            <a:off x="838200" y="3810000"/>
            <a:ext cx="2438400" cy="2438400"/>
            <a:chOff x="1905000" y="3276600"/>
            <a:chExt cx="2438400" cy="2438400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905000" y="32766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Straight Connector 264"/>
            <p:cNvCxnSpPr/>
            <p:nvPr/>
          </p:nvCxnSpPr>
          <p:spPr>
            <a:xfrm>
              <a:off x="1905000" y="38862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Straight Connector 265"/>
            <p:cNvCxnSpPr/>
            <p:nvPr/>
          </p:nvCxnSpPr>
          <p:spPr>
            <a:xfrm>
              <a:off x="19050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Straight Connector 266"/>
            <p:cNvCxnSpPr/>
            <p:nvPr/>
          </p:nvCxnSpPr>
          <p:spPr>
            <a:xfrm>
              <a:off x="1905000" y="51054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Straight Connector 267"/>
            <p:cNvCxnSpPr/>
            <p:nvPr/>
          </p:nvCxnSpPr>
          <p:spPr>
            <a:xfrm>
              <a:off x="1905000" y="57150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>
            <a:xfrm rot="5400000">
              <a:off x="6858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 rot="5400000">
              <a:off x="12954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Straight Connector 270"/>
            <p:cNvCxnSpPr/>
            <p:nvPr/>
          </p:nvCxnSpPr>
          <p:spPr>
            <a:xfrm rot="5400000">
              <a:off x="19050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Straight Connector 271"/>
            <p:cNvCxnSpPr/>
            <p:nvPr/>
          </p:nvCxnSpPr>
          <p:spPr>
            <a:xfrm rot="5400000">
              <a:off x="25146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Straight Connector 272"/>
            <p:cNvCxnSpPr/>
            <p:nvPr/>
          </p:nvCxnSpPr>
          <p:spPr>
            <a:xfrm rot="5400000">
              <a:off x="31242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4" name="Oval 243"/>
          <p:cNvSpPr/>
          <p:nvPr/>
        </p:nvSpPr>
        <p:spPr>
          <a:xfrm>
            <a:off x="762000" y="37338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>
              <a:solidFill>
                <a:schemeClr val="tx1"/>
              </a:solidFill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762000" y="55626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981200" y="37338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cxnSp>
        <p:nvCxnSpPr>
          <p:cNvPr id="247" name="Straight Connector 246"/>
          <p:cNvCxnSpPr>
            <a:stCxn id="244" idx="4"/>
            <a:endCxn id="245" idx="0"/>
          </p:cNvCxnSpPr>
          <p:nvPr/>
        </p:nvCxnSpPr>
        <p:spPr>
          <a:xfrm rot="5400000">
            <a:off x="0" y="4724400"/>
            <a:ext cx="16764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Straight Connector 247"/>
          <p:cNvCxnSpPr>
            <a:stCxn id="246" idx="4"/>
            <a:endCxn id="260" idx="0"/>
          </p:cNvCxnSpPr>
          <p:nvPr/>
        </p:nvCxnSpPr>
        <p:spPr>
          <a:xfrm rot="5400000">
            <a:off x="1219200" y="4724400"/>
            <a:ext cx="16764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Straight Connector 248"/>
          <p:cNvCxnSpPr/>
          <p:nvPr/>
        </p:nvCxnSpPr>
        <p:spPr>
          <a:xfrm>
            <a:off x="838200" y="4419600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Oval 249"/>
          <p:cNvSpPr/>
          <p:nvPr/>
        </p:nvSpPr>
        <p:spPr>
          <a:xfrm>
            <a:off x="1371600" y="49530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1981200" y="61722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2590800" y="3733800"/>
            <a:ext cx="152400" cy="1524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253" name="Oval 252"/>
          <p:cNvSpPr/>
          <p:nvPr/>
        </p:nvSpPr>
        <p:spPr>
          <a:xfrm>
            <a:off x="3200400" y="5562600"/>
            <a:ext cx="152400" cy="1524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cxnSp>
        <p:nvCxnSpPr>
          <p:cNvPr id="254" name="Straight Connector 253"/>
          <p:cNvCxnSpPr>
            <a:stCxn id="252" idx="4"/>
          </p:cNvCxnSpPr>
          <p:nvPr/>
        </p:nvCxnSpPr>
        <p:spPr>
          <a:xfrm rot="5400000">
            <a:off x="2095500" y="4457700"/>
            <a:ext cx="1143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>
          <a:xfrm rot="10800000">
            <a:off x="2133600" y="5029200"/>
            <a:ext cx="5334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>
            <a:endCxn id="260" idx="6"/>
          </p:cNvCxnSpPr>
          <p:nvPr/>
        </p:nvCxnSpPr>
        <p:spPr>
          <a:xfrm rot="5400000">
            <a:off x="1828800" y="5334000"/>
            <a:ext cx="6096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>
            <a:stCxn id="253" idx="2"/>
            <a:endCxn id="260" idx="6"/>
          </p:cNvCxnSpPr>
          <p:nvPr/>
        </p:nvCxnSpPr>
        <p:spPr>
          <a:xfrm rot="10800000">
            <a:off x="2133600" y="5638800"/>
            <a:ext cx="10668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>
          <a:xfrm>
            <a:off x="1447800" y="5029200"/>
            <a:ext cx="533400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51" idx="2"/>
          </p:cNvCxnSpPr>
          <p:nvPr/>
        </p:nvCxnSpPr>
        <p:spPr>
          <a:xfrm rot="5400000">
            <a:off x="1371600" y="5638800"/>
            <a:ext cx="1219200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Oval 259"/>
          <p:cNvSpPr/>
          <p:nvPr/>
        </p:nvSpPr>
        <p:spPr>
          <a:xfrm>
            <a:off x="1981200" y="55626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261" name="Oval 260"/>
          <p:cNvSpPr/>
          <p:nvPr/>
        </p:nvSpPr>
        <p:spPr>
          <a:xfrm>
            <a:off x="1993900" y="43561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262" name="Oval 261"/>
          <p:cNvSpPr/>
          <p:nvPr/>
        </p:nvSpPr>
        <p:spPr>
          <a:xfrm>
            <a:off x="762000" y="61722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cxnSp>
        <p:nvCxnSpPr>
          <p:cNvPr id="263" name="Straight Connector 262"/>
          <p:cNvCxnSpPr>
            <a:endCxn id="262" idx="0"/>
          </p:cNvCxnSpPr>
          <p:nvPr/>
        </p:nvCxnSpPr>
        <p:spPr>
          <a:xfrm rot="5400000">
            <a:off x="609600" y="5943600"/>
            <a:ext cx="4572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TextBox 56"/>
          <p:cNvSpPr txBox="1">
            <a:spLocks noChangeArrowheads="1"/>
          </p:cNvSpPr>
          <p:nvPr/>
        </p:nvSpPr>
        <p:spPr bwMode="auto">
          <a:xfrm>
            <a:off x="7319288" y="5029200"/>
            <a:ext cx="529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b="1" i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56"/>
          <p:cNvSpPr txBox="1">
            <a:spLocks noChangeArrowheads="1"/>
          </p:cNvSpPr>
          <p:nvPr/>
        </p:nvSpPr>
        <p:spPr bwMode="auto">
          <a:xfrm>
            <a:off x="5667375" y="4476750"/>
            <a:ext cx="429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b="1" i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0800000">
            <a:off x="5486401" y="4648200"/>
            <a:ext cx="685801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56"/>
          <p:cNvSpPr txBox="1">
            <a:spLocks noChangeArrowheads="1"/>
          </p:cNvSpPr>
          <p:nvPr/>
        </p:nvSpPr>
        <p:spPr bwMode="auto">
          <a:xfrm>
            <a:off x="6886573" y="4476750"/>
            <a:ext cx="429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b="1" i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rot="10800000">
            <a:off x="6705599" y="4648200"/>
            <a:ext cx="685801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6781802" y="5334000"/>
            <a:ext cx="380998" cy="15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8001002" y="5332410"/>
            <a:ext cx="380998" cy="15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5562602" y="5334000"/>
            <a:ext cx="380998" cy="15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6"/>
          <p:cNvSpPr txBox="1">
            <a:spLocks noChangeArrowheads="1"/>
          </p:cNvSpPr>
          <p:nvPr/>
        </p:nvSpPr>
        <p:spPr bwMode="auto">
          <a:xfrm>
            <a:off x="6100088" y="5039380"/>
            <a:ext cx="529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800" b="1" i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6295315" y="1321526"/>
          <a:ext cx="354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4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315" y="1321526"/>
                        <a:ext cx="3540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ction Button: End 50">
            <a:hlinkClick r:id="rId5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3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533400" y="1524000"/>
            <a:ext cx="7162800" cy="4800600"/>
            <a:chOff x="533400" y="1524000"/>
            <a:chExt cx="7162800" cy="4800600"/>
          </a:xfrm>
        </p:grpSpPr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5720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3276600" y="2590800"/>
              <a:ext cx="25908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Model for GR</a:t>
              </a:r>
              <a:endParaRPr lang="zh-TW" altLang="en-US" sz="1800" dirty="0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H="1">
              <a:off x="28956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AutoShape 79"/>
            <p:cNvSpPr>
              <a:spLocks noChangeArrowheads="1"/>
            </p:cNvSpPr>
            <p:nvPr/>
          </p:nvSpPr>
          <p:spPr bwMode="auto">
            <a:xfrm>
              <a:off x="14478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Aware IP for GR</a:t>
              </a:r>
              <a:endParaRPr lang="zh-TW" altLang="en-US" sz="1800" dirty="0"/>
            </a:p>
          </p:txBody>
        </p:sp>
        <p:sp>
          <p:nvSpPr>
            <p:cNvPr id="25625" name="AutoShape 80"/>
            <p:cNvSpPr>
              <a:spLocks noChangeArrowheads="1"/>
            </p:cNvSpPr>
            <p:nvPr/>
          </p:nvSpPr>
          <p:spPr bwMode="auto">
            <a:xfrm>
              <a:off x="48006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dirty="0"/>
                <a:t>Problem </a:t>
              </a:r>
              <a:r>
                <a:rPr lang="en-US" altLang="zh-TW" sz="1800" dirty="0" smtClean="0"/>
                <a:t>Decomposition</a:t>
              </a:r>
              <a:endParaRPr lang="en-US" altLang="zh-TW" sz="1800" dirty="0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2895600" y="4876800"/>
              <a:ext cx="3352800" cy="1447800"/>
              <a:chOff x="1872" y="3072"/>
              <a:chExt cx="2112" cy="912"/>
            </a:xfrm>
          </p:grpSpPr>
          <p:sp>
            <p:nvSpPr>
              <p:cNvPr id="25619" name="Line 27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8"/>
              <p:cNvSpPr>
                <a:spLocks noChangeShapeType="1"/>
              </p:cNvSpPr>
              <p:nvPr/>
            </p:nvSpPr>
            <p:spPr bwMode="auto">
              <a:xfrm flipH="1">
                <a:off x="2928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82"/>
              <p:cNvSpPr>
                <a:spLocks noChangeArrowheads="1"/>
              </p:cNvSpPr>
              <p:nvPr/>
            </p:nvSpPr>
            <p:spPr bwMode="auto">
              <a:xfrm>
                <a:off x="2016" y="3456"/>
                <a:ext cx="1824" cy="528"/>
              </a:xfrm>
              <a:prstGeom prst="flowChartDocument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2000" dirty="0" smtClean="0"/>
                  <a:t>MSV-based GR</a:t>
                </a:r>
                <a:endParaRPr lang="zh-TW" altLang="en-US" sz="1800" dirty="0"/>
              </a:p>
            </p:txBody>
          </p:sp>
        </p:grpSp>
        <p:sp>
          <p:nvSpPr>
            <p:cNvPr id="25605" name="AutoShape 72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25610" name="Text Box 26"/>
            <p:cNvSpPr txBox="1">
              <a:spLocks noChangeArrowheads="1"/>
            </p:cNvSpPr>
            <p:nvPr/>
          </p:nvSpPr>
          <p:spPr bwMode="auto">
            <a:xfrm>
              <a:off x="533400" y="4876800"/>
              <a:ext cx="2819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endParaRPr lang="en-US" altLang="zh-TW" sz="1800" dirty="0"/>
            </a:p>
          </p:txBody>
        </p:sp>
      </p:grpSp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altLang="zh-TW" sz="3600" dirty="0" smtClean="0">
                <a:ea typeface="PMingLiU" pitchFamily="18" charset="-120"/>
              </a:rPr>
              <a:t>Our Contributions</a:t>
            </a:r>
          </a:p>
        </p:txBody>
      </p:sp>
      <p:sp>
        <p:nvSpPr>
          <p:cNvPr id="25618" name="AutoShape 90"/>
          <p:cNvSpPr>
            <a:spLocks noChangeArrowheads="1"/>
          </p:cNvSpPr>
          <p:nvPr/>
        </p:nvSpPr>
        <p:spPr bwMode="auto">
          <a:xfrm>
            <a:off x="4800600" y="4038600"/>
            <a:ext cx="28956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Problem </a:t>
            </a:r>
            <a:r>
              <a:rPr lang="en-US" altLang="zh-TW" sz="1800" dirty="0">
                <a:solidFill>
                  <a:srgbClr val="969696"/>
                </a:solidFill>
              </a:rPr>
              <a:t>Decomposition</a:t>
            </a:r>
          </a:p>
        </p:txBody>
      </p:sp>
      <p:sp>
        <p:nvSpPr>
          <p:cNvPr id="25614" name="AutoShape 94"/>
          <p:cNvSpPr>
            <a:spLocks noChangeArrowheads="1"/>
          </p:cNvSpPr>
          <p:nvPr/>
        </p:nvSpPr>
        <p:spPr bwMode="auto">
          <a:xfrm>
            <a:off x="3124200" y="5486400"/>
            <a:ext cx="2895600" cy="8382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MSV-based GR</a:t>
            </a:r>
            <a:endParaRPr lang="zh-TW" altLang="en-US" sz="1800" dirty="0">
              <a:solidFill>
                <a:srgbClr val="969696"/>
              </a:solidFill>
            </a:endParaRPr>
          </a:p>
        </p:txBody>
      </p:sp>
      <p:sp>
        <p:nvSpPr>
          <p:cNvPr id="25608" name="AutoShape 95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  <p:sp>
        <p:nvSpPr>
          <p:cNvPr id="22" name="AutoShape 90"/>
          <p:cNvSpPr>
            <a:spLocks noChangeArrowheads="1"/>
          </p:cNvSpPr>
          <p:nvPr/>
        </p:nvSpPr>
        <p:spPr bwMode="auto">
          <a:xfrm>
            <a:off x="3276600" y="2590800"/>
            <a:ext cx="25908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Power Model for GR</a:t>
            </a:r>
            <a:endParaRPr lang="en-US" altLang="zh-TW" sz="18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21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5614" grpId="0" animBg="1"/>
      <p:bldP spid="2560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Motivational Example</a:t>
            </a:r>
            <a:endParaRPr lang="en-US" sz="3600" dirty="0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763588" y="2819400"/>
            <a:ext cx="2285982" cy="2285751"/>
            <a:chOff x="990600" y="2743200"/>
            <a:chExt cx="2286000" cy="2286000"/>
          </a:xfrm>
        </p:grpSpPr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990600" y="2743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990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>
              <a:off x="990600" y="32004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81"/>
            <p:cNvSpPr>
              <a:spLocks noChangeShapeType="1"/>
            </p:cNvSpPr>
            <p:nvPr/>
          </p:nvSpPr>
          <p:spPr bwMode="auto">
            <a:xfrm>
              <a:off x="990600" y="36576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990600" y="41148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990600" y="45720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990600" y="5029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14478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3276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28194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>
              <a:off x="23622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>
              <a:off x="19050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231627" y="1795593"/>
            <a:ext cx="1360746" cy="3385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FFC00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>
                <a:solidFill>
                  <a:srgbClr val="FFC000"/>
                </a:solidFill>
                <a:latin typeface="Times New Roman" pitchFamily="18" charset="0"/>
              </a:rPr>
              <a:t>1 </a:t>
            </a:r>
            <a:r>
              <a:rPr lang="en-US" altLang="zh-TW">
                <a:solidFill>
                  <a:srgbClr val="FFC000"/>
                </a:solidFill>
                <a:latin typeface="Times New Roman" pitchFamily="18" charset="0"/>
              </a:rPr>
              <a:t>: V</a:t>
            </a:r>
            <a:r>
              <a:rPr lang="en-US" altLang="zh-TW" baseline="-25000">
                <a:solidFill>
                  <a:srgbClr val="FFC000"/>
                </a:solidFill>
                <a:latin typeface="Times New Roman" pitchFamily="18" charset="0"/>
              </a:rPr>
              <a:t>L</a:t>
            </a:r>
            <a:r>
              <a:rPr lang="en-US" altLang="zh-TW">
                <a:solidFill>
                  <a:srgbClr val="FFC000"/>
                </a:solidFill>
                <a:latin typeface="Times New Roman" pitchFamily="18" charset="0"/>
              </a:rPr>
              <a:t>, </a:t>
            </a:r>
            <a:r>
              <a:rPr lang="el-GR" altLang="zh-TW">
                <a:solidFill>
                  <a:srgbClr val="FFC000"/>
                </a:solidFill>
                <a:latin typeface="Times New Roman" pitchFamily="18" charset="0"/>
              </a:rPr>
              <a:t>α</a:t>
            </a:r>
            <a:r>
              <a:rPr lang="en-US" altLang="zh-TW">
                <a:solidFill>
                  <a:srgbClr val="FFC000"/>
                </a:solidFill>
                <a:latin typeface="Times New Roman" pitchFamily="18" charset="0"/>
              </a:rPr>
              <a:t>=0.3</a:t>
            </a:r>
          </a:p>
        </p:txBody>
      </p:sp>
      <p:sp>
        <p:nvSpPr>
          <p:cNvPr id="7" name="Explosion 1 47"/>
          <p:cNvSpPr>
            <a:spLocks noChangeArrowheads="1"/>
          </p:cNvSpPr>
          <p:nvPr/>
        </p:nvSpPr>
        <p:spPr bwMode="auto">
          <a:xfrm>
            <a:off x="992186" y="2743644"/>
            <a:ext cx="1371589" cy="685725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0" name="Straight Connector 109"/>
          <p:cNvCxnSpPr>
            <a:cxnSpLocks noChangeShapeType="1"/>
          </p:cNvCxnSpPr>
          <p:nvPr/>
        </p:nvCxnSpPr>
        <p:spPr bwMode="auto">
          <a:xfrm>
            <a:off x="1220784" y="5105587"/>
            <a:ext cx="36576" cy="0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oval" w="med" len="med"/>
            <a:tailEnd/>
          </a:ln>
        </p:spPr>
      </p:cxnSp>
      <p:sp>
        <p:nvSpPr>
          <p:cNvPr id="12" name="Freeform 120"/>
          <p:cNvSpPr>
            <a:spLocks/>
          </p:cNvSpPr>
          <p:nvPr/>
        </p:nvSpPr>
        <p:spPr bwMode="auto">
          <a:xfrm>
            <a:off x="1220784" y="4248430"/>
            <a:ext cx="1371589" cy="857159"/>
          </a:xfrm>
          <a:custGeom>
            <a:avLst/>
            <a:gdLst>
              <a:gd name="T0" fmla="*/ 1371600 w 1371600"/>
              <a:gd name="T1" fmla="*/ 0 h 914400"/>
              <a:gd name="T2" fmla="*/ 0 w 1371600"/>
              <a:gd name="T3" fmla="*/ 0 h 914400"/>
              <a:gd name="T4" fmla="*/ 0 w 1371600"/>
              <a:gd name="T5" fmla="*/ 545651 h 914400"/>
              <a:gd name="T6" fmla="*/ 0 60000 65536"/>
              <a:gd name="T7" fmla="*/ 0 60000 65536"/>
              <a:gd name="T8" fmla="*/ 0 60000 65536"/>
              <a:gd name="T9" fmla="*/ 0 w 1371600"/>
              <a:gd name="T10" fmla="*/ 0 h 914400"/>
              <a:gd name="T11" fmla="*/ 1371600 w 137160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1600" h="914400">
                <a:moveTo>
                  <a:pt x="1371600" y="0"/>
                </a:moveTo>
                <a:lnTo>
                  <a:pt x="0" y="0"/>
                </a:lnTo>
                <a:lnTo>
                  <a:pt x="0" y="914400"/>
                </a:lnTo>
              </a:path>
            </a:pathLst>
          </a:custGeom>
          <a:noFill/>
          <a:ln w="34925">
            <a:solidFill>
              <a:srgbClr val="006600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2"/>
          <p:cNvCxnSpPr>
            <a:cxnSpLocks noChangeShapeType="1"/>
          </p:cNvCxnSpPr>
          <p:nvPr/>
        </p:nvCxnSpPr>
        <p:spPr bwMode="auto">
          <a:xfrm rot="5400000">
            <a:off x="2559039" y="4224621"/>
            <a:ext cx="66672" cy="1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/>
            <a:tailEnd/>
          </a:ln>
        </p:spPr>
      </p:cxnSp>
      <p:cxnSp>
        <p:nvCxnSpPr>
          <p:cNvPr id="14" name="Straight Connector 128"/>
          <p:cNvCxnSpPr>
            <a:cxnSpLocks noChangeShapeType="1"/>
          </p:cNvCxnSpPr>
          <p:nvPr/>
        </p:nvCxnSpPr>
        <p:spPr bwMode="auto">
          <a:xfrm>
            <a:off x="3049570" y="4191286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15" name="Straight Connector 129"/>
          <p:cNvCxnSpPr>
            <a:cxnSpLocks noChangeShapeType="1"/>
          </p:cNvCxnSpPr>
          <p:nvPr/>
        </p:nvCxnSpPr>
        <p:spPr bwMode="auto">
          <a:xfrm>
            <a:off x="763588" y="4191286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16" name="Straight Connector 130"/>
          <p:cNvCxnSpPr>
            <a:cxnSpLocks noChangeShapeType="1"/>
          </p:cNvCxnSpPr>
          <p:nvPr/>
        </p:nvCxnSpPr>
        <p:spPr bwMode="auto">
          <a:xfrm>
            <a:off x="2592373" y="2819836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sp>
        <p:nvSpPr>
          <p:cNvPr id="17" name="Freeform 131"/>
          <p:cNvSpPr>
            <a:spLocks/>
          </p:cNvSpPr>
          <p:nvPr/>
        </p:nvSpPr>
        <p:spPr bwMode="auto">
          <a:xfrm>
            <a:off x="762000" y="4124618"/>
            <a:ext cx="2287570" cy="66668"/>
          </a:xfrm>
          <a:custGeom>
            <a:avLst/>
            <a:gdLst>
              <a:gd name="T0" fmla="*/ 2287588 w 2287588"/>
              <a:gd name="T1" fmla="*/ 0 h 457200"/>
              <a:gd name="T2" fmla="*/ 2287588 w 2287588"/>
              <a:gd name="T3" fmla="*/ 0 h 457200"/>
              <a:gd name="T4" fmla="*/ 2287588 w 2287588"/>
              <a:gd name="T5" fmla="*/ 0 h 457200"/>
              <a:gd name="T6" fmla="*/ 1588 w 2287588"/>
              <a:gd name="T7" fmla="*/ 0 h 457200"/>
              <a:gd name="T8" fmla="*/ 1588 w 2287588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7588"/>
              <a:gd name="T16" fmla="*/ 0 h 457200"/>
              <a:gd name="T17" fmla="*/ 2287588 w 2287588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7588" h="457200">
                <a:moveTo>
                  <a:pt x="2287588" y="457200"/>
                </a:moveTo>
                <a:lnTo>
                  <a:pt x="2287588" y="457200"/>
                </a:lnTo>
                <a:lnTo>
                  <a:pt x="2287588" y="0"/>
                </a:lnTo>
                <a:lnTo>
                  <a:pt x="1588" y="0"/>
                </a:lnTo>
                <a:cubicBezTo>
                  <a:pt x="3176" y="152400"/>
                  <a:pt x="0" y="304800"/>
                  <a:pt x="1588" y="457200"/>
                </a:cubicBezTo>
              </a:path>
            </a:pathLst>
          </a:custGeom>
          <a:noFill/>
          <a:ln w="34925">
            <a:solidFill>
              <a:srgbClr val="FFC000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8" name="Straight Connector 133"/>
          <p:cNvCxnSpPr>
            <a:cxnSpLocks noChangeShapeType="1"/>
          </p:cNvCxnSpPr>
          <p:nvPr/>
        </p:nvCxnSpPr>
        <p:spPr bwMode="auto">
          <a:xfrm rot="5400000">
            <a:off x="1944744" y="3467465"/>
            <a:ext cx="1295259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/>
            <a:tailEnd/>
          </a:ln>
        </p:spPr>
      </p:cxnSp>
      <p:sp>
        <p:nvSpPr>
          <p:cNvPr id="19" name="Explosion 1 47"/>
          <p:cNvSpPr>
            <a:spLocks noChangeArrowheads="1"/>
          </p:cNvSpPr>
          <p:nvPr/>
        </p:nvSpPr>
        <p:spPr bwMode="auto">
          <a:xfrm>
            <a:off x="1449382" y="4572245"/>
            <a:ext cx="1371589" cy="609534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93"/>
          <p:cNvSpPr txBox="1">
            <a:spLocks noChangeArrowheads="1"/>
          </p:cNvSpPr>
          <p:nvPr/>
        </p:nvSpPr>
        <p:spPr bwMode="auto">
          <a:xfrm>
            <a:off x="1231627" y="2100360"/>
            <a:ext cx="1352732" cy="3385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00008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>
                <a:solidFill>
                  <a:srgbClr val="000080"/>
                </a:solidFill>
                <a:latin typeface="Times New Roman" pitchFamily="18" charset="0"/>
              </a:rPr>
              <a:t>2</a:t>
            </a:r>
            <a:r>
              <a:rPr lang="en-US" altLang="zh-TW">
                <a:solidFill>
                  <a:srgbClr val="000080"/>
                </a:solidFill>
                <a:latin typeface="Times New Roman" pitchFamily="18" charset="0"/>
              </a:rPr>
              <a:t> : V</a:t>
            </a:r>
            <a:r>
              <a:rPr lang="en-US" altLang="zh-TW" baseline="-25000">
                <a:solidFill>
                  <a:srgbClr val="000080"/>
                </a:solidFill>
                <a:latin typeface="Times New Roman" pitchFamily="18" charset="0"/>
              </a:rPr>
              <a:t>H</a:t>
            </a:r>
            <a:r>
              <a:rPr lang="en-US" altLang="zh-TW">
                <a:solidFill>
                  <a:srgbClr val="000080"/>
                </a:solidFill>
                <a:latin typeface="Times New Roman" pitchFamily="18" charset="0"/>
              </a:rPr>
              <a:t>, </a:t>
            </a:r>
            <a:r>
              <a:rPr lang="el-GR" altLang="zh-TW">
                <a:solidFill>
                  <a:srgbClr val="000080"/>
                </a:solidFill>
                <a:latin typeface="Times New Roman" pitchFamily="18" charset="0"/>
              </a:rPr>
              <a:t>α</a:t>
            </a:r>
            <a:r>
              <a:rPr lang="en-US" altLang="zh-TW">
                <a:solidFill>
                  <a:srgbClr val="000080"/>
                </a:solidFill>
                <a:latin typeface="Times New Roman" pitchFamily="18" charset="0"/>
              </a:rPr>
              <a:t>=0.7</a:t>
            </a:r>
            <a:endParaRPr lang="en-US" altLang="zh-TW" b="1" i="1" baseline="-2500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auto">
          <a:xfrm>
            <a:off x="1231627" y="2405127"/>
            <a:ext cx="1336702" cy="3385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i="1">
                <a:solidFill>
                  <a:srgbClr val="00660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en-US" altLang="zh-TW" b="1" i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TW">
                <a:solidFill>
                  <a:srgbClr val="006600"/>
                </a:solidFill>
                <a:latin typeface="Times New Roman" pitchFamily="18" charset="0"/>
              </a:rPr>
              <a:t>: V</a:t>
            </a:r>
            <a:r>
              <a:rPr lang="en-US" altLang="zh-TW" baseline="-25000">
                <a:solidFill>
                  <a:srgbClr val="006600"/>
                </a:solidFill>
                <a:latin typeface="Times New Roman" pitchFamily="18" charset="0"/>
              </a:rPr>
              <a:t>L</a:t>
            </a:r>
            <a:r>
              <a:rPr lang="en-US" altLang="zh-TW">
                <a:solidFill>
                  <a:srgbClr val="006600"/>
                </a:solidFill>
                <a:latin typeface="Times New Roman" pitchFamily="18" charset="0"/>
              </a:rPr>
              <a:t>, </a:t>
            </a:r>
            <a:r>
              <a:rPr lang="el-GR" altLang="zh-TW">
                <a:solidFill>
                  <a:srgbClr val="006600"/>
                </a:solidFill>
                <a:latin typeface="Times New Roman" pitchFamily="18" charset="0"/>
              </a:rPr>
              <a:t>α</a:t>
            </a:r>
            <a:r>
              <a:rPr lang="en-US" altLang="zh-TW">
                <a:solidFill>
                  <a:srgbClr val="006600"/>
                </a:solidFill>
                <a:latin typeface="Times New Roman" pitchFamily="18" charset="0"/>
              </a:rPr>
              <a:t>=0.4</a:t>
            </a:r>
            <a:endParaRPr lang="en-US" altLang="zh-TW" baseline="-25000">
              <a:solidFill>
                <a:srgbClr val="006600"/>
              </a:solidFill>
              <a:latin typeface="Times New Roman" pitchFamily="18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621042" y="2818956"/>
            <a:ext cx="2285982" cy="2285751"/>
            <a:chOff x="990600" y="2743200"/>
            <a:chExt cx="2286000" cy="2286000"/>
          </a:xfrm>
        </p:grpSpPr>
        <p:sp>
          <p:nvSpPr>
            <p:cNvPr id="62" name="Line 81"/>
            <p:cNvSpPr>
              <a:spLocks noChangeShapeType="1"/>
            </p:cNvSpPr>
            <p:nvPr/>
          </p:nvSpPr>
          <p:spPr bwMode="auto">
            <a:xfrm>
              <a:off x="990600" y="2743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7"/>
            <p:cNvSpPr>
              <a:spLocks noChangeShapeType="1"/>
            </p:cNvSpPr>
            <p:nvPr/>
          </p:nvSpPr>
          <p:spPr bwMode="auto">
            <a:xfrm>
              <a:off x="990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>
              <a:off x="990600" y="32004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1"/>
            <p:cNvSpPr>
              <a:spLocks noChangeShapeType="1"/>
            </p:cNvSpPr>
            <p:nvPr/>
          </p:nvSpPr>
          <p:spPr bwMode="auto">
            <a:xfrm>
              <a:off x="990600" y="36576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>
              <a:off x="990600" y="41148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1"/>
            <p:cNvSpPr>
              <a:spLocks noChangeShapeType="1"/>
            </p:cNvSpPr>
            <p:nvPr/>
          </p:nvSpPr>
          <p:spPr bwMode="auto">
            <a:xfrm>
              <a:off x="990600" y="45720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1"/>
            <p:cNvSpPr>
              <a:spLocks noChangeShapeType="1"/>
            </p:cNvSpPr>
            <p:nvPr/>
          </p:nvSpPr>
          <p:spPr bwMode="auto">
            <a:xfrm>
              <a:off x="990600" y="5029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14478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3276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7"/>
            <p:cNvSpPr>
              <a:spLocks noChangeShapeType="1"/>
            </p:cNvSpPr>
            <p:nvPr/>
          </p:nvSpPr>
          <p:spPr bwMode="auto">
            <a:xfrm>
              <a:off x="28194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7"/>
            <p:cNvSpPr>
              <a:spLocks noChangeShapeType="1"/>
            </p:cNvSpPr>
            <p:nvPr/>
          </p:nvSpPr>
          <p:spPr bwMode="auto">
            <a:xfrm>
              <a:off x="23622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7"/>
            <p:cNvSpPr>
              <a:spLocks noChangeShapeType="1"/>
            </p:cNvSpPr>
            <p:nvPr/>
          </p:nvSpPr>
          <p:spPr bwMode="auto">
            <a:xfrm>
              <a:off x="19050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Explosion 1 47"/>
          <p:cNvSpPr>
            <a:spLocks noChangeArrowheads="1"/>
          </p:cNvSpPr>
          <p:nvPr/>
        </p:nvSpPr>
        <p:spPr bwMode="auto">
          <a:xfrm>
            <a:off x="3849640" y="2743200"/>
            <a:ext cx="1371589" cy="685725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26" name="Straight Connector 155"/>
          <p:cNvCxnSpPr>
            <a:cxnSpLocks noChangeShapeType="1"/>
          </p:cNvCxnSpPr>
          <p:nvPr/>
        </p:nvCxnSpPr>
        <p:spPr bwMode="auto">
          <a:xfrm>
            <a:off x="4078239" y="5105143"/>
            <a:ext cx="36576" cy="0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oval" w="med" len="med"/>
            <a:tailEnd/>
          </a:ln>
        </p:spPr>
      </p:cxnSp>
      <p:cxnSp>
        <p:nvCxnSpPr>
          <p:cNvPr id="27" name="Straight Connector 156"/>
          <p:cNvCxnSpPr>
            <a:cxnSpLocks noChangeShapeType="1"/>
          </p:cNvCxnSpPr>
          <p:nvPr/>
        </p:nvCxnSpPr>
        <p:spPr bwMode="auto">
          <a:xfrm>
            <a:off x="5449828" y="4190842"/>
            <a:ext cx="36576" cy="0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oval" w="med" len="med"/>
            <a:tailEnd/>
          </a:ln>
        </p:spPr>
      </p:cxnSp>
      <p:sp>
        <p:nvSpPr>
          <p:cNvPr id="28" name="Freeform 157"/>
          <p:cNvSpPr>
            <a:spLocks/>
          </p:cNvSpPr>
          <p:nvPr/>
        </p:nvSpPr>
        <p:spPr bwMode="auto">
          <a:xfrm>
            <a:off x="4078239" y="4247986"/>
            <a:ext cx="1371589" cy="857159"/>
          </a:xfrm>
          <a:custGeom>
            <a:avLst/>
            <a:gdLst>
              <a:gd name="T0" fmla="*/ 1371600 w 1371600"/>
              <a:gd name="T1" fmla="*/ 0 h 914400"/>
              <a:gd name="T2" fmla="*/ 0 w 1371600"/>
              <a:gd name="T3" fmla="*/ 0 h 914400"/>
              <a:gd name="T4" fmla="*/ 0 w 1371600"/>
              <a:gd name="T5" fmla="*/ 545651 h 914400"/>
              <a:gd name="T6" fmla="*/ 0 60000 65536"/>
              <a:gd name="T7" fmla="*/ 0 60000 65536"/>
              <a:gd name="T8" fmla="*/ 0 60000 65536"/>
              <a:gd name="T9" fmla="*/ 0 w 1371600"/>
              <a:gd name="T10" fmla="*/ 0 h 914400"/>
              <a:gd name="T11" fmla="*/ 1371600 w 137160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1600" h="914400">
                <a:moveTo>
                  <a:pt x="1371600" y="0"/>
                </a:moveTo>
                <a:lnTo>
                  <a:pt x="0" y="0"/>
                </a:lnTo>
                <a:lnTo>
                  <a:pt x="0" y="914400"/>
                </a:lnTo>
              </a:path>
            </a:pathLst>
          </a:custGeom>
          <a:noFill/>
          <a:ln w="34925">
            <a:solidFill>
              <a:srgbClr val="006600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9" name="Straight Connector 158"/>
          <p:cNvCxnSpPr>
            <a:cxnSpLocks noChangeShapeType="1"/>
          </p:cNvCxnSpPr>
          <p:nvPr/>
        </p:nvCxnSpPr>
        <p:spPr bwMode="auto">
          <a:xfrm rot="5400000">
            <a:off x="5416493" y="4224177"/>
            <a:ext cx="66672" cy="1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/>
            <a:tailEnd/>
          </a:ln>
        </p:spPr>
      </p:cxnSp>
      <p:cxnSp>
        <p:nvCxnSpPr>
          <p:cNvPr id="30" name="Straight Connector 159"/>
          <p:cNvCxnSpPr>
            <a:cxnSpLocks noChangeShapeType="1"/>
          </p:cNvCxnSpPr>
          <p:nvPr/>
        </p:nvCxnSpPr>
        <p:spPr bwMode="auto">
          <a:xfrm>
            <a:off x="5907024" y="4190842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31" name="Straight Connector 160"/>
          <p:cNvCxnSpPr>
            <a:cxnSpLocks noChangeShapeType="1"/>
          </p:cNvCxnSpPr>
          <p:nvPr/>
        </p:nvCxnSpPr>
        <p:spPr bwMode="auto">
          <a:xfrm>
            <a:off x="3621042" y="4190842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32" name="Straight Connector 161"/>
          <p:cNvCxnSpPr>
            <a:cxnSpLocks noChangeShapeType="1"/>
          </p:cNvCxnSpPr>
          <p:nvPr/>
        </p:nvCxnSpPr>
        <p:spPr bwMode="auto">
          <a:xfrm>
            <a:off x="5449828" y="2819392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grpSp>
        <p:nvGrpSpPr>
          <p:cNvPr id="5" name="Group 95"/>
          <p:cNvGrpSpPr/>
          <p:nvPr/>
        </p:nvGrpSpPr>
        <p:grpSpPr>
          <a:xfrm>
            <a:off x="3619454" y="2819391"/>
            <a:ext cx="2287570" cy="1371450"/>
            <a:chOff x="3619454" y="2819391"/>
            <a:chExt cx="2287570" cy="1371450"/>
          </a:xfrm>
        </p:grpSpPr>
        <p:sp>
          <p:nvSpPr>
            <p:cNvPr id="33" name="Freeform 162"/>
            <p:cNvSpPr>
              <a:spLocks/>
            </p:cNvSpPr>
            <p:nvPr/>
          </p:nvSpPr>
          <p:spPr bwMode="auto">
            <a:xfrm>
              <a:off x="3619454" y="3733692"/>
              <a:ext cx="2287570" cy="457149"/>
            </a:xfrm>
            <a:custGeom>
              <a:avLst/>
              <a:gdLst>
                <a:gd name="T0" fmla="*/ 2287588 w 2287588"/>
                <a:gd name="T1" fmla="*/ 457192 h 457200"/>
                <a:gd name="T2" fmla="*/ 2287588 w 2287588"/>
                <a:gd name="T3" fmla="*/ 457192 h 457200"/>
                <a:gd name="T4" fmla="*/ 2287588 w 2287588"/>
                <a:gd name="T5" fmla="*/ 0 h 457200"/>
                <a:gd name="T6" fmla="*/ 1588 w 2287588"/>
                <a:gd name="T7" fmla="*/ 0 h 457200"/>
                <a:gd name="T8" fmla="*/ 1588 w 2287588"/>
                <a:gd name="T9" fmla="*/ 457192 h 457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7588"/>
                <a:gd name="T16" fmla="*/ 0 h 457200"/>
                <a:gd name="T17" fmla="*/ 2287588 w 2287588"/>
                <a:gd name="T18" fmla="*/ 457200 h 457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7588" h="457200">
                  <a:moveTo>
                    <a:pt x="2287588" y="457200"/>
                  </a:moveTo>
                  <a:lnTo>
                    <a:pt x="2287588" y="457200"/>
                  </a:lnTo>
                  <a:lnTo>
                    <a:pt x="2287588" y="0"/>
                  </a:lnTo>
                  <a:lnTo>
                    <a:pt x="1588" y="0"/>
                  </a:lnTo>
                  <a:cubicBezTo>
                    <a:pt x="3176" y="152400"/>
                    <a:pt x="0" y="304800"/>
                    <a:pt x="1588" y="457200"/>
                  </a:cubicBezTo>
                </a:path>
              </a:pathLst>
            </a:custGeom>
            <a:noFill/>
            <a:ln w="34925">
              <a:solidFill>
                <a:srgbClr val="FFC000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4992677" y="3276542"/>
              <a:ext cx="914301" cy="0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round/>
              <a:headEnd/>
              <a:tailEnd/>
            </a:ln>
          </p:spPr>
        </p:cxnSp>
      </p:grpSp>
      <p:sp>
        <p:nvSpPr>
          <p:cNvPr id="35" name="Explosion 1 47"/>
          <p:cNvSpPr>
            <a:spLocks noChangeArrowheads="1"/>
          </p:cNvSpPr>
          <p:nvPr/>
        </p:nvSpPr>
        <p:spPr bwMode="auto">
          <a:xfrm>
            <a:off x="4306837" y="4571801"/>
            <a:ext cx="1371589" cy="609534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516643" y="2818956"/>
            <a:ext cx="2285982" cy="2285751"/>
            <a:chOff x="990600" y="2743200"/>
            <a:chExt cx="2286000" cy="2286000"/>
          </a:xfrm>
        </p:grpSpPr>
        <p:sp>
          <p:nvSpPr>
            <p:cNvPr id="50" name="Line 81"/>
            <p:cNvSpPr>
              <a:spLocks noChangeShapeType="1"/>
            </p:cNvSpPr>
            <p:nvPr/>
          </p:nvSpPr>
          <p:spPr bwMode="auto">
            <a:xfrm>
              <a:off x="990600" y="2743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77"/>
            <p:cNvSpPr>
              <a:spLocks noChangeShapeType="1"/>
            </p:cNvSpPr>
            <p:nvPr/>
          </p:nvSpPr>
          <p:spPr bwMode="auto">
            <a:xfrm>
              <a:off x="990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81"/>
            <p:cNvSpPr>
              <a:spLocks noChangeShapeType="1"/>
            </p:cNvSpPr>
            <p:nvPr/>
          </p:nvSpPr>
          <p:spPr bwMode="auto">
            <a:xfrm>
              <a:off x="990600" y="32004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81"/>
            <p:cNvSpPr>
              <a:spLocks noChangeShapeType="1"/>
            </p:cNvSpPr>
            <p:nvPr/>
          </p:nvSpPr>
          <p:spPr bwMode="auto">
            <a:xfrm>
              <a:off x="990600" y="36576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>
              <a:off x="990600" y="41148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1"/>
            <p:cNvSpPr>
              <a:spLocks noChangeShapeType="1"/>
            </p:cNvSpPr>
            <p:nvPr/>
          </p:nvSpPr>
          <p:spPr bwMode="auto">
            <a:xfrm>
              <a:off x="990600" y="45720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>
              <a:off x="990600" y="5029200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>
              <a:off x="14478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7"/>
            <p:cNvSpPr>
              <a:spLocks noChangeShapeType="1"/>
            </p:cNvSpPr>
            <p:nvPr/>
          </p:nvSpPr>
          <p:spPr bwMode="auto">
            <a:xfrm>
              <a:off x="32766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7"/>
            <p:cNvSpPr>
              <a:spLocks noChangeShapeType="1"/>
            </p:cNvSpPr>
            <p:nvPr/>
          </p:nvSpPr>
          <p:spPr bwMode="auto">
            <a:xfrm>
              <a:off x="28194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23622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7"/>
            <p:cNvSpPr>
              <a:spLocks noChangeShapeType="1"/>
            </p:cNvSpPr>
            <p:nvPr/>
          </p:nvSpPr>
          <p:spPr bwMode="auto">
            <a:xfrm>
              <a:off x="1905000" y="2743200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Explosion 1 47"/>
          <p:cNvSpPr>
            <a:spLocks noChangeArrowheads="1"/>
          </p:cNvSpPr>
          <p:nvPr/>
        </p:nvSpPr>
        <p:spPr bwMode="auto">
          <a:xfrm>
            <a:off x="6745241" y="2743200"/>
            <a:ext cx="1371589" cy="685725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9" name="Straight Connector 183"/>
          <p:cNvCxnSpPr>
            <a:cxnSpLocks noChangeShapeType="1"/>
          </p:cNvCxnSpPr>
          <p:nvPr/>
        </p:nvCxnSpPr>
        <p:spPr bwMode="auto">
          <a:xfrm>
            <a:off x="6973839" y="5105143"/>
            <a:ext cx="36576" cy="0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oval" w="med" len="med"/>
            <a:tailEnd/>
          </a:ln>
        </p:spPr>
      </p:cxnSp>
      <p:sp>
        <p:nvSpPr>
          <p:cNvPr id="40" name="Freeform 185"/>
          <p:cNvSpPr>
            <a:spLocks/>
          </p:cNvSpPr>
          <p:nvPr/>
        </p:nvSpPr>
        <p:spPr bwMode="auto">
          <a:xfrm>
            <a:off x="6973839" y="4247986"/>
            <a:ext cx="1371589" cy="857159"/>
          </a:xfrm>
          <a:custGeom>
            <a:avLst/>
            <a:gdLst>
              <a:gd name="T0" fmla="*/ 1371600 w 1371600"/>
              <a:gd name="T1" fmla="*/ 0 h 914400"/>
              <a:gd name="T2" fmla="*/ 0 w 1371600"/>
              <a:gd name="T3" fmla="*/ 0 h 914400"/>
              <a:gd name="T4" fmla="*/ 0 w 1371600"/>
              <a:gd name="T5" fmla="*/ 545651 h 914400"/>
              <a:gd name="T6" fmla="*/ 0 60000 65536"/>
              <a:gd name="T7" fmla="*/ 0 60000 65536"/>
              <a:gd name="T8" fmla="*/ 0 60000 65536"/>
              <a:gd name="T9" fmla="*/ 0 w 1371600"/>
              <a:gd name="T10" fmla="*/ 0 h 914400"/>
              <a:gd name="T11" fmla="*/ 1371600 w 137160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1600" h="914400">
                <a:moveTo>
                  <a:pt x="1371600" y="0"/>
                </a:moveTo>
                <a:lnTo>
                  <a:pt x="0" y="0"/>
                </a:lnTo>
                <a:lnTo>
                  <a:pt x="0" y="914400"/>
                </a:lnTo>
              </a:path>
            </a:pathLst>
          </a:custGeom>
          <a:noFill/>
          <a:ln w="34925">
            <a:solidFill>
              <a:srgbClr val="006600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1" name="Straight Connector 186"/>
          <p:cNvCxnSpPr>
            <a:cxnSpLocks noChangeShapeType="1"/>
          </p:cNvCxnSpPr>
          <p:nvPr/>
        </p:nvCxnSpPr>
        <p:spPr bwMode="auto">
          <a:xfrm rot="5400000">
            <a:off x="8312094" y="4224177"/>
            <a:ext cx="66672" cy="1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</p:cxnSp>
      <p:cxnSp>
        <p:nvCxnSpPr>
          <p:cNvPr id="42" name="Straight Connector 187"/>
          <p:cNvCxnSpPr>
            <a:cxnSpLocks noChangeShapeType="1"/>
          </p:cNvCxnSpPr>
          <p:nvPr/>
        </p:nvCxnSpPr>
        <p:spPr bwMode="auto">
          <a:xfrm>
            <a:off x="8802624" y="4190842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43" name="Straight Connector 188"/>
          <p:cNvCxnSpPr>
            <a:cxnSpLocks noChangeShapeType="1"/>
          </p:cNvCxnSpPr>
          <p:nvPr/>
        </p:nvCxnSpPr>
        <p:spPr bwMode="auto">
          <a:xfrm>
            <a:off x="6516643" y="4190842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44" name="Straight Connector 195"/>
          <p:cNvCxnSpPr>
            <a:cxnSpLocks noChangeShapeType="1"/>
          </p:cNvCxnSpPr>
          <p:nvPr/>
        </p:nvCxnSpPr>
        <p:spPr bwMode="auto">
          <a:xfrm>
            <a:off x="6516643" y="4190896"/>
            <a:ext cx="2285982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5" name="Straight Connector 189"/>
          <p:cNvCxnSpPr>
            <a:cxnSpLocks noChangeShapeType="1"/>
          </p:cNvCxnSpPr>
          <p:nvPr/>
        </p:nvCxnSpPr>
        <p:spPr bwMode="auto">
          <a:xfrm>
            <a:off x="8345428" y="2819392"/>
            <a:ext cx="36576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 type="oval" w="med" len="med"/>
            <a:tailEnd/>
          </a:ln>
        </p:spPr>
      </p:cxnSp>
      <p:cxnSp>
        <p:nvCxnSpPr>
          <p:cNvPr id="46" name="Straight Connector 191"/>
          <p:cNvCxnSpPr>
            <a:cxnSpLocks noChangeShapeType="1"/>
          </p:cNvCxnSpPr>
          <p:nvPr/>
        </p:nvCxnSpPr>
        <p:spPr bwMode="auto">
          <a:xfrm rot="5400000">
            <a:off x="7659676" y="3505144"/>
            <a:ext cx="1371505" cy="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  <a:headEnd/>
            <a:tailEnd/>
          </a:ln>
        </p:spPr>
      </p:cxnSp>
      <p:sp>
        <p:nvSpPr>
          <p:cNvPr id="47" name="Explosion 1 47"/>
          <p:cNvSpPr>
            <a:spLocks noChangeArrowheads="1"/>
          </p:cNvSpPr>
          <p:nvPr/>
        </p:nvSpPr>
        <p:spPr bwMode="auto">
          <a:xfrm>
            <a:off x="7202437" y="4571801"/>
            <a:ext cx="1371589" cy="609534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Freeform 193"/>
          <p:cNvSpPr>
            <a:spLocks/>
          </p:cNvSpPr>
          <p:nvPr/>
        </p:nvSpPr>
        <p:spPr bwMode="auto">
          <a:xfrm>
            <a:off x="6973839" y="3733746"/>
            <a:ext cx="914393" cy="457150"/>
          </a:xfrm>
          <a:custGeom>
            <a:avLst/>
            <a:gdLst>
              <a:gd name="T0" fmla="*/ 0 w 914400"/>
              <a:gd name="T1" fmla="*/ 457200 h 457200"/>
              <a:gd name="T2" fmla="*/ 0 w 914400"/>
              <a:gd name="T3" fmla="*/ 0 h 457200"/>
              <a:gd name="T4" fmla="*/ 914400 w 914400"/>
              <a:gd name="T5" fmla="*/ 0 h 457200"/>
              <a:gd name="T6" fmla="*/ 914400 w 914400"/>
              <a:gd name="T7" fmla="*/ 4572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457200"/>
              <a:gd name="T14" fmla="*/ 914400 w 9144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4572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</a:path>
            </a:pathLst>
          </a:custGeom>
          <a:noFill/>
          <a:ln w="34925">
            <a:solidFill>
              <a:srgbClr val="00008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9" name="Straight Connector 184"/>
          <p:cNvCxnSpPr>
            <a:cxnSpLocks noChangeShapeType="1"/>
          </p:cNvCxnSpPr>
          <p:nvPr/>
        </p:nvCxnSpPr>
        <p:spPr bwMode="auto">
          <a:xfrm>
            <a:off x="8345428" y="4190842"/>
            <a:ext cx="36576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 type="oval" w="med" len="med"/>
            <a:tailEnd/>
          </a:ln>
        </p:spPr>
      </p:cxnSp>
      <p:cxnSp>
        <p:nvCxnSpPr>
          <p:cNvPr id="9" name="Straight Connector 106"/>
          <p:cNvCxnSpPr>
            <a:cxnSpLocks noChangeShapeType="1"/>
          </p:cNvCxnSpPr>
          <p:nvPr/>
        </p:nvCxnSpPr>
        <p:spPr bwMode="auto">
          <a:xfrm>
            <a:off x="1220784" y="4191286"/>
            <a:ext cx="914393" cy="0"/>
          </a:xfrm>
          <a:prstGeom prst="line">
            <a:avLst/>
          </a:prstGeom>
          <a:noFill/>
          <a:ln w="34925">
            <a:solidFill>
              <a:srgbClr val="000080"/>
            </a:solidFill>
            <a:round/>
            <a:headEnd type="oval" w="med" len="med"/>
            <a:tailEnd type="oval" w="med" len="med"/>
          </a:ln>
        </p:spPr>
      </p:cxnSp>
      <p:grpSp>
        <p:nvGrpSpPr>
          <p:cNvPr id="22" name="Group 94"/>
          <p:cNvGrpSpPr/>
          <p:nvPr/>
        </p:nvGrpSpPr>
        <p:grpSpPr>
          <a:xfrm>
            <a:off x="3619500" y="2827169"/>
            <a:ext cx="2287570" cy="1371451"/>
            <a:chOff x="3619500" y="2827169"/>
            <a:chExt cx="2287570" cy="1371451"/>
          </a:xfrm>
        </p:grpSpPr>
        <p:sp>
          <p:nvSpPr>
            <p:cNvPr id="89" name="Freeform 131"/>
            <p:cNvSpPr>
              <a:spLocks/>
            </p:cNvSpPr>
            <p:nvPr/>
          </p:nvSpPr>
          <p:spPr bwMode="auto">
            <a:xfrm>
              <a:off x="3619500" y="4131952"/>
              <a:ext cx="2287570" cy="66668"/>
            </a:xfrm>
            <a:custGeom>
              <a:avLst/>
              <a:gdLst>
                <a:gd name="T0" fmla="*/ 2287588 w 2287588"/>
                <a:gd name="T1" fmla="*/ 0 h 457200"/>
                <a:gd name="T2" fmla="*/ 2287588 w 2287588"/>
                <a:gd name="T3" fmla="*/ 0 h 457200"/>
                <a:gd name="T4" fmla="*/ 2287588 w 2287588"/>
                <a:gd name="T5" fmla="*/ 0 h 457200"/>
                <a:gd name="T6" fmla="*/ 1588 w 2287588"/>
                <a:gd name="T7" fmla="*/ 0 h 457200"/>
                <a:gd name="T8" fmla="*/ 1588 w 2287588"/>
                <a:gd name="T9" fmla="*/ 0 h 457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7588"/>
                <a:gd name="T16" fmla="*/ 0 h 457200"/>
                <a:gd name="T17" fmla="*/ 2287588 w 2287588"/>
                <a:gd name="T18" fmla="*/ 457200 h 457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7588" h="457200">
                  <a:moveTo>
                    <a:pt x="2287588" y="457200"/>
                  </a:moveTo>
                  <a:lnTo>
                    <a:pt x="2287588" y="457200"/>
                  </a:lnTo>
                  <a:lnTo>
                    <a:pt x="2287588" y="0"/>
                  </a:lnTo>
                  <a:lnTo>
                    <a:pt x="1588" y="0"/>
                  </a:lnTo>
                  <a:cubicBezTo>
                    <a:pt x="3176" y="152400"/>
                    <a:pt x="0" y="304800"/>
                    <a:pt x="1588" y="457200"/>
                  </a:cubicBezTo>
                </a:path>
              </a:pathLst>
            </a:custGeom>
            <a:noFill/>
            <a:ln w="34925">
              <a:solidFill>
                <a:srgbClr val="FFC000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90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4800671" y="3474799"/>
              <a:ext cx="1295259" cy="0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round/>
              <a:headEnd/>
              <a:tailEnd/>
            </a:ln>
          </p:spPr>
        </p:cxnSp>
      </p:grpSp>
      <p:cxnSp>
        <p:nvCxnSpPr>
          <p:cNvPr id="25" name="Straight Connector 154"/>
          <p:cNvCxnSpPr>
            <a:cxnSpLocks noChangeShapeType="1"/>
          </p:cNvCxnSpPr>
          <p:nvPr/>
        </p:nvCxnSpPr>
        <p:spPr bwMode="auto">
          <a:xfrm>
            <a:off x="4078239" y="4190842"/>
            <a:ext cx="914393" cy="0"/>
          </a:xfrm>
          <a:prstGeom prst="line">
            <a:avLst/>
          </a:prstGeom>
          <a:noFill/>
          <a:ln w="34925">
            <a:solidFill>
              <a:srgbClr val="000080"/>
            </a:solidFill>
            <a:round/>
            <a:headEnd type="oval" w="med" len="med"/>
            <a:tailEnd type="oval" w="med" len="med"/>
          </a:ln>
        </p:spPr>
      </p:cxnSp>
      <p:cxnSp>
        <p:nvCxnSpPr>
          <p:cNvPr id="11" name="Straight Connector 110"/>
          <p:cNvCxnSpPr>
            <a:cxnSpLocks noChangeShapeType="1"/>
          </p:cNvCxnSpPr>
          <p:nvPr/>
        </p:nvCxnSpPr>
        <p:spPr bwMode="auto">
          <a:xfrm>
            <a:off x="2592373" y="4191286"/>
            <a:ext cx="36576" cy="0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oval" w="med" len="med"/>
            <a:tailEnd/>
          </a:ln>
        </p:spPr>
      </p:cxnSp>
      <p:sp>
        <p:nvSpPr>
          <p:cNvPr id="91" name="Freeform 193"/>
          <p:cNvSpPr>
            <a:spLocks/>
          </p:cNvSpPr>
          <p:nvPr/>
        </p:nvSpPr>
        <p:spPr bwMode="auto">
          <a:xfrm>
            <a:off x="6972307" y="4127500"/>
            <a:ext cx="914393" cy="63450"/>
          </a:xfrm>
          <a:custGeom>
            <a:avLst/>
            <a:gdLst>
              <a:gd name="T0" fmla="*/ 0 w 914400"/>
              <a:gd name="T1" fmla="*/ 457200 h 457200"/>
              <a:gd name="T2" fmla="*/ 0 w 914400"/>
              <a:gd name="T3" fmla="*/ 0 h 457200"/>
              <a:gd name="T4" fmla="*/ 914400 w 914400"/>
              <a:gd name="T5" fmla="*/ 0 h 457200"/>
              <a:gd name="T6" fmla="*/ 914400 w 914400"/>
              <a:gd name="T7" fmla="*/ 4572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457200"/>
              <a:gd name="T14" fmla="*/ 914400 w 9144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457200">
                <a:moveTo>
                  <a:pt x="0" y="4572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</a:path>
            </a:pathLst>
          </a:custGeom>
          <a:noFill/>
          <a:ln w="34925">
            <a:solidFill>
              <a:srgbClr val="000080"/>
            </a:solidFill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11040" y="5300246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Wirelength-based GR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777188" y="5300246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Power-aware GR</a:t>
            </a:r>
            <a:endParaRPr lang="en-US" dirty="0"/>
          </a:p>
        </p:txBody>
      </p:sp>
      <p:graphicFrame>
        <p:nvGraphicFramePr>
          <p:cNvPr id="156673" name="Object 1"/>
          <p:cNvGraphicFramePr>
            <a:graphicFrameLocks noChangeAspect="1"/>
          </p:cNvGraphicFramePr>
          <p:nvPr/>
        </p:nvGraphicFramePr>
        <p:xfrm>
          <a:off x="3756025" y="1993900"/>
          <a:ext cx="217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" name="Equation" r:id="rId4" imgW="1346040" imgH="279360" progId="Equation.DSMT4">
                  <p:embed/>
                </p:oleObj>
              </mc:Choice>
              <mc:Fallback>
                <p:oleObj name="Equation" r:id="rId4" imgW="13460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1993900"/>
                        <a:ext cx="21748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Explosion 1 47"/>
          <p:cNvSpPr>
            <a:spLocks noChangeArrowheads="1"/>
          </p:cNvSpPr>
          <p:nvPr/>
        </p:nvSpPr>
        <p:spPr bwMode="auto">
          <a:xfrm>
            <a:off x="1295400" y="3962401"/>
            <a:ext cx="762000" cy="457200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Explosion 1 47"/>
          <p:cNvSpPr>
            <a:spLocks noChangeArrowheads="1"/>
          </p:cNvSpPr>
          <p:nvPr/>
        </p:nvSpPr>
        <p:spPr bwMode="auto">
          <a:xfrm>
            <a:off x="4114800" y="3962400"/>
            <a:ext cx="762000" cy="457200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6" name="Explosion 1 47"/>
          <p:cNvSpPr>
            <a:spLocks noChangeArrowheads="1"/>
          </p:cNvSpPr>
          <p:nvPr/>
        </p:nvSpPr>
        <p:spPr bwMode="auto">
          <a:xfrm>
            <a:off x="7010400" y="3962400"/>
            <a:ext cx="762000" cy="457200"/>
          </a:xfrm>
          <a:prstGeom prst="irregularSeal1">
            <a:avLst/>
          </a:prstGeom>
          <a:noFill/>
          <a:ln w="15875">
            <a:solidFill>
              <a:srgbClr val="C0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1" grpId="0" animBg="1"/>
      <p:bldP spid="95" grpId="0" animBg="1"/>
      <p:bldP spid="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IP for Power Minimization</a:t>
            </a:r>
            <a:endParaRPr lang="en-US" sz="3600" dirty="0"/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057400" y="2057400"/>
          <a:ext cx="5614988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3733560" imgH="2336760" progId="Equation.DSMT4">
                  <p:embed/>
                </p:oleObj>
              </mc:Choice>
              <mc:Fallback>
                <p:oleObj name="Equation" r:id="rId3" imgW="3733560" imgH="23367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614988" cy="351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37"/>
          <p:cNvSpPr>
            <a:spLocks noChangeArrowheads="1"/>
          </p:cNvSpPr>
          <p:nvPr/>
        </p:nvSpPr>
        <p:spPr bwMode="auto">
          <a:xfrm>
            <a:off x="1447800" y="2362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37"/>
          <p:cNvSpPr>
            <a:spLocks noChangeArrowheads="1"/>
          </p:cNvSpPr>
          <p:nvPr/>
        </p:nvSpPr>
        <p:spPr bwMode="auto">
          <a:xfrm>
            <a:off x="14478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37"/>
          <p:cNvSpPr>
            <a:spLocks noChangeArrowheads="1"/>
          </p:cNvSpPr>
          <p:nvPr/>
        </p:nvSpPr>
        <p:spPr bwMode="auto">
          <a:xfrm>
            <a:off x="14478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400" y="213360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(IP-POW)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26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Objective of (IP-POW)</a:t>
            </a:r>
            <a:endParaRPr lang="en-US" sz="3600" dirty="0"/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75816" y="1600200"/>
          <a:ext cx="400118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name="Equation" r:id="rId3" imgW="2247840" imgH="469800" progId="Equation.DSMT4">
                  <p:embed/>
                </p:oleObj>
              </mc:Choice>
              <mc:Fallback>
                <p:oleObj name="Equation" r:id="rId3" imgW="224784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816" y="1600200"/>
                        <a:ext cx="4001184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610600" cy="2819400"/>
          </a:xfrm>
        </p:spPr>
        <p:txBody>
          <a:bodyPr/>
          <a:lstStyle/>
          <a:p>
            <a:r>
              <a:rPr lang="en-US" sz="2400" dirty="0" smtClean="0"/>
              <a:t>Minimize total interconnect power directly in the objective</a:t>
            </a:r>
          </a:p>
          <a:p>
            <a:r>
              <a:rPr lang="en-US" sz="2400" dirty="0" smtClean="0"/>
              <a:t>The switching activity </a:t>
            </a:r>
            <a:r>
              <a:rPr lang="en-US" sz="2400" i="1" dirty="0" smtClean="0"/>
              <a:t>α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and voltage level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are known (constant value) for each (decomposed) net</a:t>
            </a:r>
          </a:p>
          <a:p>
            <a:r>
              <a:rPr lang="en-US" sz="2400" dirty="0" smtClean="0"/>
              <a:t>The capacitance of each GR edge      is a variable, and will be determined during the optimization</a:t>
            </a:r>
          </a:p>
          <a:p>
            <a:pPr lvl="1"/>
            <a:r>
              <a:rPr lang="en-US" sz="2000" dirty="0" smtClean="0"/>
              <a:t>Expressed as constraint</a:t>
            </a:r>
          </a:p>
          <a:p>
            <a:r>
              <a:rPr lang="en-US" sz="2400" dirty="0" smtClean="0"/>
              <a:t>Penalize the </a:t>
            </a:r>
            <a:r>
              <a:rPr lang="en-US" sz="2400" dirty="0" err="1" smtClean="0"/>
              <a:t>unrouted</a:t>
            </a:r>
            <a:r>
              <a:rPr lang="en-US" sz="2400" dirty="0" smtClean="0"/>
              <a:t> nets by choosing a large </a:t>
            </a:r>
            <a:r>
              <a:rPr lang="en-US" sz="2400" i="1" dirty="0" smtClean="0"/>
              <a:t>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140423" name="Object 3"/>
          <p:cNvGraphicFramePr>
            <a:graphicFrameLocks noChangeAspect="1"/>
          </p:cNvGraphicFramePr>
          <p:nvPr/>
        </p:nvGraphicFramePr>
        <p:xfrm>
          <a:off x="5647676" y="3938336"/>
          <a:ext cx="38415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5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676" y="3938336"/>
                        <a:ext cx="38415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66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9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Capacitance Constraint of (IP-POW)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610600" cy="2819400"/>
          </a:xfrm>
        </p:spPr>
        <p:txBody>
          <a:bodyPr/>
          <a:lstStyle/>
          <a:p>
            <a:r>
              <a:rPr lang="en-US" sz="2400" dirty="0" smtClean="0"/>
              <a:t>The unit capacitance of an edge</a:t>
            </a:r>
            <a:r>
              <a:rPr lang="en-US" sz="2400" i="1" dirty="0" smtClean="0"/>
              <a:t> </a:t>
            </a:r>
            <a:r>
              <a:rPr lang="en-US" sz="2400" dirty="0" smtClean="0"/>
              <a:t>is a piecewise linear convex function of edge utilization</a:t>
            </a:r>
          </a:p>
          <a:p>
            <a:pPr lvl="1"/>
            <a:r>
              <a:rPr lang="en-US" sz="2000" dirty="0" smtClean="0"/>
              <a:t>For each line segment q, the edge capacitance is written as                </a:t>
            </a:r>
            <a:br>
              <a:rPr lang="en-US" sz="2000" dirty="0" smtClean="0"/>
            </a:br>
            <a:r>
              <a:rPr lang="en-US" sz="2000" dirty="0" smtClean="0"/>
              <a:t>                 without approximation</a:t>
            </a:r>
          </a:p>
          <a:p>
            <a:pPr lvl="1"/>
            <a:r>
              <a:rPr lang="en-US" sz="2000" dirty="0" smtClean="0"/>
              <a:t>The edge utilization is expressed as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525" y="1524000"/>
            <a:ext cx="4311650" cy="469900"/>
          </a:xfrm>
          <a:prstGeom prst="rect">
            <a:avLst/>
          </a:prstGeom>
          <a:noFill/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962400"/>
            <a:ext cx="341246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9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25" y="3352800"/>
            <a:ext cx="1120775" cy="469900"/>
          </a:xfrm>
          <a:prstGeom prst="rect">
            <a:avLst/>
          </a:prstGeom>
          <a:noFill/>
        </p:spPr>
      </p:pic>
      <p:pic>
        <p:nvPicPr>
          <p:cNvPr id="9250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191000"/>
            <a:ext cx="2328862" cy="55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08700" y="6362700"/>
            <a:ext cx="234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NANGATE 45nm library</a:t>
            </a:r>
            <a:endParaRPr lang="en-US" dirty="0"/>
          </a:p>
        </p:txBody>
      </p:sp>
      <p:sp>
        <p:nvSpPr>
          <p:cNvPr id="10" name="Action Button: End 9">
            <a:hlinkClick r:id="rId6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7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9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Wirelength Constraint of (IP-POW)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610600" cy="2819400"/>
          </a:xfrm>
        </p:spPr>
        <p:txBody>
          <a:bodyPr/>
          <a:lstStyle/>
          <a:p>
            <a:r>
              <a:rPr lang="en-US" sz="2400" dirty="0" smtClean="0"/>
              <a:t>Rerouting nets from congested regions or to lower metal layers can reduce interconnect power</a:t>
            </a:r>
          </a:p>
          <a:p>
            <a:pPr lvl="1"/>
            <a:r>
              <a:rPr lang="en-US" sz="2000" dirty="0" smtClean="0"/>
              <a:t>But it may increase wirelength</a:t>
            </a:r>
          </a:p>
          <a:p>
            <a:r>
              <a:rPr lang="en-US" sz="2400" dirty="0" smtClean="0"/>
              <a:t>Can control the tolerance parameter </a:t>
            </a:r>
            <a:r>
              <a:rPr lang="el-GR" sz="2400" i="1" dirty="0" smtClean="0"/>
              <a:t>β</a:t>
            </a:r>
            <a:r>
              <a:rPr lang="en-US" sz="2400" dirty="0" smtClean="0"/>
              <a:t> to set an upper bound for the total </a:t>
            </a:r>
            <a:r>
              <a:rPr lang="en-US" sz="2400" dirty="0" err="1" smtClean="0"/>
              <a:t>wirelength</a:t>
            </a:r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808418" y="1600200"/>
          <a:ext cx="343998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" name="Equation" r:id="rId3" imgW="1739880" imgH="304560" progId="Equation.DSMT4">
                  <p:embed/>
                </p:oleObj>
              </mc:Choice>
              <mc:Fallback>
                <p:oleObj name="Equation" r:id="rId3" imgW="173988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418" y="1600200"/>
                        <a:ext cx="343998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55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447800" y="1524000"/>
            <a:ext cx="7620000" cy="4830128"/>
            <a:chOff x="1447800" y="1524000"/>
            <a:chExt cx="7620000" cy="4830128"/>
          </a:xfrm>
        </p:grpSpPr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5720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3276600" y="2590800"/>
              <a:ext cx="25908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Model for GR</a:t>
              </a:r>
              <a:endParaRPr lang="zh-TW" altLang="en-US" sz="1800" dirty="0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H="1">
              <a:off x="28956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AutoShape 79"/>
            <p:cNvSpPr>
              <a:spLocks noChangeArrowheads="1"/>
            </p:cNvSpPr>
            <p:nvPr/>
          </p:nvSpPr>
          <p:spPr bwMode="auto">
            <a:xfrm>
              <a:off x="14478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Aware IP for GR</a:t>
              </a:r>
              <a:endParaRPr lang="zh-TW" altLang="en-US" sz="1800" dirty="0"/>
            </a:p>
          </p:txBody>
        </p:sp>
        <p:sp>
          <p:nvSpPr>
            <p:cNvPr id="25625" name="AutoShape 80"/>
            <p:cNvSpPr>
              <a:spLocks noChangeArrowheads="1"/>
            </p:cNvSpPr>
            <p:nvPr/>
          </p:nvSpPr>
          <p:spPr bwMode="auto">
            <a:xfrm>
              <a:off x="48006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dirty="0"/>
                <a:t>Problem </a:t>
              </a:r>
              <a:r>
                <a:rPr lang="en-US" altLang="zh-TW" sz="1800" dirty="0" smtClean="0"/>
                <a:t>Decomposition</a:t>
              </a:r>
              <a:endParaRPr lang="en-US" altLang="zh-TW" sz="1800" dirty="0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2895600" y="4876800"/>
              <a:ext cx="3352800" cy="1447800"/>
              <a:chOff x="1872" y="3072"/>
              <a:chExt cx="2112" cy="912"/>
            </a:xfrm>
          </p:grpSpPr>
          <p:sp>
            <p:nvSpPr>
              <p:cNvPr id="25619" name="Line 27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8"/>
              <p:cNvSpPr>
                <a:spLocks noChangeShapeType="1"/>
              </p:cNvSpPr>
              <p:nvPr/>
            </p:nvSpPr>
            <p:spPr bwMode="auto">
              <a:xfrm flipH="1">
                <a:off x="2928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82"/>
              <p:cNvSpPr>
                <a:spLocks noChangeArrowheads="1"/>
              </p:cNvSpPr>
              <p:nvPr/>
            </p:nvSpPr>
            <p:spPr bwMode="auto">
              <a:xfrm>
                <a:off x="2016" y="3456"/>
                <a:ext cx="1824" cy="528"/>
              </a:xfrm>
              <a:prstGeom prst="flowChartDocument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2000" dirty="0" smtClean="0"/>
                  <a:t>MSV-based GR</a:t>
                </a:r>
                <a:endParaRPr lang="zh-TW" altLang="en-US" sz="1800" dirty="0"/>
              </a:p>
            </p:txBody>
          </p:sp>
        </p:grpSp>
        <p:sp>
          <p:nvSpPr>
            <p:cNvPr id="25605" name="AutoShape 72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6096000" y="4876800"/>
              <a:ext cx="2971800" cy="1477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buFontTx/>
                <a:buChar char="•"/>
              </a:pPr>
              <a:r>
                <a:rPr lang="en-US" altLang="zh-TW" sz="1800" dirty="0"/>
                <a:t> </a:t>
              </a:r>
              <a:r>
                <a:rPr lang="en-US" altLang="zh-TW" sz="1800" dirty="0" smtClean="0"/>
                <a:t>Two-phase approach to </a:t>
              </a:r>
              <a:br>
                <a:rPr lang="en-US" altLang="zh-TW" sz="1800" dirty="0" smtClean="0"/>
              </a:br>
              <a:r>
                <a:rPr lang="en-US" altLang="zh-TW" sz="1800" dirty="0" smtClean="0"/>
                <a:t>  </a:t>
              </a:r>
              <a:r>
                <a:rPr lang="en-US" altLang="zh-TW" sz="1800" dirty="0" err="1" smtClean="0"/>
                <a:t>linearize</a:t>
              </a:r>
              <a:r>
                <a:rPr lang="en-US" altLang="zh-TW" sz="1800" dirty="0" smtClean="0"/>
                <a:t> IP heuristically</a:t>
              </a:r>
            </a:p>
            <a:p>
              <a:pPr defTabSz="914400">
                <a:buFontTx/>
                <a:buChar char="•"/>
              </a:pPr>
              <a:r>
                <a:rPr lang="en-US" altLang="zh-TW" sz="1800" dirty="0"/>
                <a:t> </a:t>
              </a:r>
              <a:r>
                <a:rPr lang="en-US" altLang="zh-TW" sz="1800" dirty="0" smtClean="0"/>
                <a:t>Use price-and-branch for   </a:t>
              </a:r>
              <a:br>
                <a:rPr lang="en-US" altLang="zh-TW" sz="1800" dirty="0" smtClean="0"/>
              </a:br>
              <a:r>
                <a:rPr lang="en-US" altLang="zh-TW" sz="1800" dirty="0" smtClean="0"/>
                <a:t>  generating power aware </a:t>
              </a:r>
              <a:br>
                <a:rPr lang="en-US" altLang="zh-TW" sz="1800" dirty="0" smtClean="0"/>
              </a:br>
              <a:r>
                <a:rPr lang="en-US" altLang="zh-TW" sz="1800" dirty="0" smtClean="0"/>
                <a:t>  routes</a:t>
              </a:r>
              <a:endParaRPr lang="en-US" altLang="zh-TW" sz="1800" dirty="0"/>
            </a:p>
          </p:txBody>
        </p:sp>
      </p:grpSp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altLang="zh-TW" sz="3600" dirty="0" smtClean="0">
                <a:ea typeface="PMingLiU" pitchFamily="18" charset="-120"/>
              </a:rPr>
              <a:t>Our Contributions</a:t>
            </a:r>
          </a:p>
        </p:txBody>
      </p:sp>
      <p:sp>
        <p:nvSpPr>
          <p:cNvPr id="25618" name="AutoShape 90"/>
          <p:cNvSpPr>
            <a:spLocks noChangeArrowheads="1"/>
          </p:cNvSpPr>
          <p:nvPr/>
        </p:nvSpPr>
        <p:spPr bwMode="auto">
          <a:xfrm>
            <a:off x="1447800" y="4038600"/>
            <a:ext cx="28956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Power Aware IP for GR</a:t>
            </a:r>
            <a:endParaRPr lang="en-US" altLang="zh-TW" sz="1800" dirty="0">
              <a:solidFill>
                <a:srgbClr val="969696"/>
              </a:solidFill>
            </a:endParaRPr>
          </a:p>
        </p:txBody>
      </p:sp>
      <p:sp>
        <p:nvSpPr>
          <p:cNvPr id="25614" name="AutoShape 94"/>
          <p:cNvSpPr>
            <a:spLocks noChangeArrowheads="1"/>
          </p:cNvSpPr>
          <p:nvPr/>
        </p:nvSpPr>
        <p:spPr bwMode="auto">
          <a:xfrm>
            <a:off x="3124200" y="5486400"/>
            <a:ext cx="2895600" cy="8382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MSV-based GR</a:t>
            </a:r>
            <a:endParaRPr lang="zh-TW" altLang="en-US" sz="1800" dirty="0">
              <a:solidFill>
                <a:srgbClr val="969696"/>
              </a:solidFill>
            </a:endParaRPr>
          </a:p>
        </p:txBody>
      </p:sp>
      <p:sp>
        <p:nvSpPr>
          <p:cNvPr id="25608" name="AutoShape 95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  <p:sp>
        <p:nvSpPr>
          <p:cNvPr id="22" name="AutoShape 90"/>
          <p:cNvSpPr>
            <a:spLocks noChangeArrowheads="1"/>
          </p:cNvSpPr>
          <p:nvPr/>
        </p:nvSpPr>
        <p:spPr bwMode="auto">
          <a:xfrm>
            <a:off x="3276600" y="2590800"/>
            <a:ext cx="25908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Power Model for GR</a:t>
            </a:r>
            <a:endParaRPr lang="en-US" altLang="zh-TW" sz="18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83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5614" grpId="0" animBg="1"/>
      <p:bldP spid="2560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/>
          <p:cNvGrpSpPr/>
          <p:nvPr/>
        </p:nvGrpSpPr>
        <p:grpSpPr>
          <a:xfrm>
            <a:off x="5486400" y="5562600"/>
            <a:ext cx="2895600" cy="1066800"/>
            <a:chOff x="5638800" y="5562600"/>
            <a:chExt cx="2895600" cy="1066800"/>
          </a:xfrm>
        </p:grpSpPr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5638800" y="5562600"/>
              <a:ext cx="533400" cy="533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8"/>
            <p:cNvSpPr>
              <a:spLocks noChangeShapeType="1"/>
            </p:cNvSpPr>
            <p:nvPr/>
          </p:nvSpPr>
          <p:spPr bwMode="auto">
            <a:xfrm>
              <a:off x="6172200" y="6096000"/>
              <a:ext cx="533400" cy="533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0"/>
            <p:cNvSpPr>
              <a:spLocks noChangeShapeType="1"/>
            </p:cNvSpPr>
            <p:nvPr/>
          </p:nvSpPr>
          <p:spPr bwMode="auto">
            <a:xfrm>
              <a:off x="6553200" y="5562600"/>
              <a:ext cx="533400" cy="533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231"/>
            <p:cNvSpPr>
              <a:spLocks noChangeShapeType="1"/>
            </p:cNvSpPr>
            <p:nvPr/>
          </p:nvSpPr>
          <p:spPr bwMode="auto">
            <a:xfrm>
              <a:off x="7086600" y="6096000"/>
              <a:ext cx="533400" cy="533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232"/>
            <p:cNvSpPr>
              <a:spLocks noChangeShapeType="1"/>
            </p:cNvSpPr>
            <p:nvPr/>
          </p:nvSpPr>
          <p:spPr bwMode="auto">
            <a:xfrm>
              <a:off x="7467600" y="5562600"/>
              <a:ext cx="533400" cy="533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33"/>
            <p:cNvSpPr>
              <a:spLocks noChangeShapeType="1"/>
            </p:cNvSpPr>
            <p:nvPr/>
          </p:nvSpPr>
          <p:spPr bwMode="auto">
            <a:xfrm>
              <a:off x="8001000" y="6096000"/>
              <a:ext cx="533400" cy="533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5410200" y="5486400"/>
            <a:ext cx="3048000" cy="1219200"/>
            <a:chOff x="5562600" y="5486400"/>
            <a:chExt cx="3048000" cy="1219200"/>
          </a:xfrm>
        </p:grpSpPr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6553200" y="5562600"/>
              <a:ext cx="914400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3"/>
            <p:cNvSpPr>
              <a:spLocks noChangeShapeType="1"/>
            </p:cNvSpPr>
            <p:nvPr/>
          </p:nvSpPr>
          <p:spPr bwMode="auto">
            <a:xfrm>
              <a:off x="5638800" y="5562600"/>
              <a:ext cx="914400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6"/>
            <p:cNvSpPr>
              <a:spLocks noChangeShapeType="1"/>
            </p:cNvSpPr>
            <p:nvPr/>
          </p:nvSpPr>
          <p:spPr bwMode="auto">
            <a:xfrm>
              <a:off x="7086600" y="6096000"/>
              <a:ext cx="914400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95"/>
            <p:cNvSpPr>
              <a:spLocks noChangeShapeType="1"/>
            </p:cNvSpPr>
            <p:nvPr/>
          </p:nvSpPr>
          <p:spPr bwMode="auto">
            <a:xfrm>
              <a:off x="6172200" y="6096000"/>
              <a:ext cx="914400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83"/>
            <p:cNvSpPr>
              <a:spLocks noChangeArrowheads="1"/>
            </p:cNvSpPr>
            <p:nvPr/>
          </p:nvSpPr>
          <p:spPr bwMode="auto">
            <a:xfrm>
              <a:off x="5562600" y="54864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85" name="Oval 176"/>
            <p:cNvSpPr>
              <a:spLocks noChangeArrowheads="1"/>
            </p:cNvSpPr>
            <p:nvPr/>
          </p:nvSpPr>
          <p:spPr bwMode="auto">
            <a:xfrm>
              <a:off x="6477000" y="54864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86" name="Oval 177"/>
            <p:cNvSpPr>
              <a:spLocks noChangeArrowheads="1"/>
            </p:cNvSpPr>
            <p:nvPr/>
          </p:nvSpPr>
          <p:spPr bwMode="auto">
            <a:xfrm>
              <a:off x="7391400" y="54864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97" name="Oval 199"/>
            <p:cNvSpPr>
              <a:spLocks noChangeArrowheads="1"/>
            </p:cNvSpPr>
            <p:nvPr/>
          </p:nvSpPr>
          <p:spPr bwMode="auto">
            <a:xfrm>
              <a:off x="6096000" y="60198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99" name="Oval 201"/>
            <p:cNvSpPr>
              <a:spLocks noChangeArrowheads="1"/>
            </p:cNvSpPr>
            <p:nvPr/>
          </p:nvSpPr>
          <p:spPr bwMode="auto">
            <a:xfrm>
              <a:off x="7010400" y="60198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300" name="Oval 202"/>
            <p:cNvSpPr>
              <a:spLocks noChangeArrowheads="1"/>
            </p:cNvSpPr>
            <p:nvPr/>
          </p:nvSpPr>
          <p:spPr bwMode="auto">
            <a:xfrm>
              <a:off x="7924800" y="60198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310" name="Line 213"/>
            <p:cNvSpPr>
              <a:spLocks noChangeShapeType="1"/>
            </p:cNvSpPr>
            <p:nvPr/>
          </p:nvSpPr>
          <p:spPr bwMode="auto">
            <a:xfrm>
              <a:off x="6705600" y="6629400"/>
              <a:ext cx="914400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14"/>
            <p:cNvSpPr>
              <a:spLocks noChangeShapeType="1"/>
            </p:cNvSpPr>
            <p:nvPr/>
          </p:nvSpPr>
          <p:spPr bwMode="auto">
            <a:xfrm>
              <a:off x="7620000" y="6629400"/>
              <a:ext cx="914400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Oval 217"/>
            <p:cNvSpPr>
              <a:spLocks noChangeArrowheads="1"/>
            </p:cNvSpPr>
            <p:nvPr/>
          </p:nvSpPr>
          <p:spPr bwMode="auto">
            <a:xfrm>
              <a:off x="6629400" y="6553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316" name="Oval 219"/>
            <p:cNvSpPr>
              <a:spLocks noChangeArrowheads="1"/>
            </p:cNvSpPr>
            <p:nvPr/>
          </p:nvSpPr>
          <p:spPr bwMode="auto">
            <a:xfrm>
              <a:off x="7543800" y="6553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317" name="Oval 220"/>
            <p:cNvSpPr>
              <a:spLocks noChangeArrowheads="1"/>
            </p:cNvSpPr>
            <p:nvPr/>
          </p:nvSpPr>
          <p:spPr bwMode="auto">
            <a:xfrm>
              <a:off x="8458200" y="6553200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Arial" pitchFamily="34" charset="0"/>
                <a:ea typeface="PMingLiU" pitchFamily="18" charset="-120"/>
              </a:rPr>
              <a:t>Complexity of Global Routing</a:t>
            </a:r>
          </a:p>
        </p:txBody>
      </p:sp>
      <p:pic>
        <p:nvPicPr>
          <p:cNvPr id="100" name="Picture 11" descr="LV2-Recovery_Block-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477000" cy="304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nood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19225"/>
            <a:ext cx="12858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 descr="nood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571625"/>
            <a:ext cx="1377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7" descr="nood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2867025"/>
            <a:ext cx="15414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8" descr="nood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714625"/>
            <a:ext cx="16319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9" descr="nood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1724025"/>
            <a:ext cx="2390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2" name="Group 261"/>
          <p:cNvGrpSpPr/>
          <p:nvPr/>
        </p:nvGrpSpPr>
        <p:grpSpPr>
          <a:xfrm>
            <a:off x="990600" y="4800600"/>
            <a:ext cx="3733800" cy="1676400"/>
            <a:chOff x="990600" y="4876800"/>
            <a:chExt cx="3733800" cy="1676400"/>
          </a:xfrm>
        </p:grpSpPr>
        <p:sp>
          <p:nvSpPr>
            <p:cNvPr id="106" name="AutoShape 102"/>
            <p:cNvSpPr>
              <a:spLocks noChangeArrowheads="1"/>
            </p:cNvSpPr>
            <p:nvPr/>
          </p:nvSpPr>
          <p:spPr bwMode="auto">
            <a:xfrm>
              <a:off x="990600" y="4876800"/>
              <a:ext cx="3733800" cy="167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1143000" y="4937125"/>
              <a:ext cx="3313113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2400" b="1" dirty="0"/>
                <a:t>Benchmark bigblue4:</a:t>
              </a:r>
            </a:p>
            <a:p>
              <a:pPr eaLnBrk="1" hangingPunct="1">
                <a:buFontTx/>
                <a:buChar char="•"/>
              </a:pPr>
              <a:r>
                <a:rPr lang="en-US" altLang="zh-TW" sz="2000" dirty="0"/>
                <a:t> More than 2M nets</a:t>
              </a:r>
            </a:p>
            <a:p>
              <a:pPr eaLnBrk="1" hangingPunct="1">
                <a:buFontTx/>
                <a:buChar char="•"/>
              </a:pPr>
              <a:r>
                <a:rPr lang="en-US" altLang="zh-TW" sz="2000" dirty="0"/>
                <a:t> Grid size – 403 x 405</a:t>
              </a:r>
            </a:p>
            <a:p>
              <a:pPr eaLnBrk="1" hangingPunct="1">
                <a:buFontTx/>
                <a:buChar char="•"/>
              </a:pPr>
              <a:r>
                <a:rPr lang="en-US" altLang="zh-TW" sz="2000" dirty="0"/>
                <a:t> Layers – 8</a:t>
              </a:r>
            </a:p>
          </p:txBody>
        </p:sp>
      </p:grpSp>
      <p:sp>
        <p:nvSpPr>
          <p:cNvPr id="260" name="Text Box 60"/>
          <p:cNvSpPr txBox="1">
            <a:spLocks noChangeArrowheads="1"/>
          </p:cNvSpPr>
          <p:nvPr/>
        </p:nvSpPr>
        <p:spPr bwMode="auto">
          <a:xfrm>
            <a:off x="7772400" y="4648200"/>
            <a:ext cx="57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err="1"/>
              <a:t>Vias</a:t>
            </a:r>
            <a:endParaRPr lang="en-US" altLang="zh-TW" dirty="0"/>
          </a:p>
        </p:txBody>
      </p:sp>
      <p:sp>
        <p:nvSpPr>
          <p:cNvPr id="261" name="Line 62"/>
          <p:cNvSpPr>
            <a:spLocks noChangeShapeType="1"/>
          </p:cNvSpPr>
          <p:nvPr/>
        </p:nvSpPr>
        <p:spPr bwMode="auto">
          <a:xfrm flipH="1" flipV="1">
            <a:off x="7315200" y="4832350"/>
            <a:ext cx="457200" cy="4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7" name="Group 234"/>
          <p:cNvGrpSpPr>
            <a:grpSpLocks/>
          </p:cNvGrpSpPr>
          <p:nvPr/>
        </p:nvGrpSpPr>
        <p:grpSpPr bwMode="auto">
          <a:xfrm>
            <a:off x="5410200" y="4572000"/>
            <a:ext cx="3048000" cy="2133600"/>
            <a:chOff x="2928" y="2640"/>
            <a:chExt cx="1920" cy="1344"/>
          </a:xfrm>
        </p:grpSpPr>
        <p:sp>
          <p:nvSpPr>
            <p:cNvPr id="198" name="Line 184"/>
            <p:cNvSpPr>
              <a:spLocks noChangeShapeType="1"/>
            </p:cNvSpPr>
            <p:nvPr/>
          </p:nvSpPr>
          <p:spPr bwMode="auto">
            <a:xfrm>
              <a:off x="3552" y="326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183"/>
            <p:cNvSpPr>
              <a:spLocks noChangeShapeType="1"/>
            </p:cNvSpPr>
            <p:nvPr/>
          </p:nvSpPr>
          <p:spPr bwMode="auto">
            <a:xfrm>
              <a:off x="2976" y="326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196"/>
            <p:cNvSpPr>
              <a:spLocks noChangeShapeType="1"/>
            </p:cNvSpPr>
            <p:nvPr/>
          </p:nvSpPr>
          <p:spPr bwMode="auto">
            <a:xfrm>
              <a:off x="3888" y="3600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195"/>
            <p:cNvSpPr>
              <a:spLocks noChangeShapeType="1"/>
            </p:cNvSpPr>
            <p:nvPr/>
          </p:nvSpPr>
          <p:spPr bwMode="auto">
            <a:xfrm>
              <a:off x="3312" y="3600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229"/>
            <p:cNvSpPr>
              <a:spLocks noChangeShapeType="1"/>
            </p:cNvSpPr>
            <p:nvPr/>
          </p:nvSpPr>
          <p:spPr bwMode="auto">
            <a:xfrm>
              <a:off x="2976" y="2976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28"/>
            <p:cNvSpPr>
              <a:spLocks noChangeShapeType="1"/>
            </p:cNvSpPr>
            <p:nvPr/>
          </p:nvSpPr>
          <p:spPr bwMode="auto">
            <a:xfrm>
              <a:off x="3312" y="3312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30"/>
            <p:cNvSpPr>
              <a:spLocks noChangeShapeType="1"/>
            </p:cNvSpPr>
            <p:nvPr/>
          </p:nvSpPr>
          <p:spPr bwMode="auto">
            <a:xfrm>
              <a:off x="3552" y="2976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31"/>
            <p:cNvSpPr>
              <a:spLocks noChangeShapeType="1"/>
            </p:cNvSpPr>
            <p:nvPr/>
          </p:nvSpPr>
          <p:spPr bwMode="auto">
            <a:xfrm>
              <a:off x="3888" y="3312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32"/>
            <p:cNvSpPr>
              <a:spLocks noChangeShapeType="1"/>
            </p:cNvSpPr>
            <p:nvPr/>
          </p:nvSpPr>
          <p:spPr bwMode="auto">
            <a:xfrm>
              <a:off x="4128" y="2976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33"/>
            <p:cNvSpPr>
              <a:spLocks noChangeShapeType="1"/>
            </p:cNvSpPr>
            <p:nvPr/>
          </p:nvSpPr>
          <p:spPr bwMode="auto">
            <a:xfrm>
              <a:off x="4464" y="3312"/>
              <a:ext cx="336" cy="33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187"/>
            <p:cNvSpPr>
              <a:spLocks noChangeShapeType="1"/>
            </p:cNvSpPr>
            <p:nvPr/>
          </p:nvSpPr>
          <p:spPr bwMode="auto">
            <a:xfrm>
              <a:off x="2976" y="2688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185"/>
            <p:cNvSpPr>
              <a:spLocks noChangeShapeType="1"/>
            </p:cNvSpPr>
            <p:nvPr/>
          </p:nvSpPr>
          <p:spPr bwMode="auto">
            <a:xfrm>
              <a:off x="2976" y="2688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188"/>
            <p:cNvSpPr>
              <a:spLocks noChangeShapeType="1"/>
            </p:cNvSpPr>
            <p:nvPr/>
          </p:nvSpPr>
          <p:spPr bwMode="auto">
            <a:xfrm>
              <a:off x="3552" y="2688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186"/>
            <p:cNvSpPr>
              <a:spLocks noChangeShapeType="1"/>
            </p:cNvSpPr>
            <p:nvPr/>
          </p:nvSpPr>
          <p:spPr bwMode="auto">
            <a:xfrm>
              <a:off x="3552" y="2688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189"/>
            <p:cNvSpPr>
              <a:spLocks noChangeShapeType="1"/>
            </p:cNvSpPr>
            <p:nvPr/>
          </p:nvSpPr>
          <p:spPr bwMode="auto">
            <a:xfrm>
              <a:off x="4128" y="2688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83"/>
            <p:cNvSpPr>
              <a:spLocks noChangeArrowheads="1"/>
            </p:cNvSpPr>
            <p:nvPr/>
          </p:nvSpPr>
          <p:spPr bwMode="auto">
            <a:xfrm>
              <a:off x="2928" y="32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4" name="Oval 161"/>
            <p:cNvSpPr>
              <a:spLocks noChangeArrowheads="1"/>
            </p:cNvSpPr>
            <p:nvPr/>
          </p:nvSpPr>
          <p:spPr bwMode="auto">
            <a:xfrm>
              <a:off x="2928" y="29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5" name="Oval 176"/>
            <p:cNvSpPr>
              <a:spLocks noChangeArrowheads="1"/>
            </p:cNvSpPr>
            <p:nvPr/>
          </p:nvSpPr>
          <p:spPr bwMode="auto">
            <a:xfrm>
              <a:off x="3504" y="32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6" name="Oval 177"/>
            <p:cNvSpPr>
              <a:spLocks noChangeArrowheads="1"/>
            </p:cNvSpPr>
            <p:nvPr/>
          </p:nvSpPr>
          <p:spPr bwMode="auto">
            <a:xfrm>
              <a:off x="4080" y="32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7" name="Oval 178"/>
            <p:cNvSpPr>
              <a:spLocks noChangeArrowheads="1"/>
            </p:cNvSpPr>
            <p:nvPr/>
          </p:nvSpPr>
          <p:spPr bwMode="auto">
            <a:xfrm>
              <a:off x="3504" y="29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8" name="Oval 179"/>
            <p:cNvSpPr>
              <a:spLocks noChangeArrowheads="1"/>
            </p:cNvSpPr>
            <p:nvPr/>
          </p:nvSpPr>
          <p:spPr bwMode="auto">
            <a:xfrm>
              <a:off x="4080" y="29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19" name="Oval 180"/>
            <p:cNvSpPr>
              <a:spLocks noChangeArrowheads="1"/>
            </p:cNvSpPr>
            <p:nvPr/>
          </p:nvSpPr>
          <p:spPr bwMode="auto">
            <a:xfrm>
              <a:off x="3504" y="264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0" name="Oval 181"/>
            <p:cNvSpPr>
              <a:spLocks noChangeArrowheads="1"/>
            </p:cNvSpPr>
            <p:nvPr/>
          </p:nvSpPr>
          <p:spPr bwMode="auto">
            <a:xfrm>
              <a:off x="4080" y="264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1" name="Oval 182"/>
            <p:cNvSpPr>
              <a:spLocks noChangeArrowheads="1"/>
            </p:cNvSpPr>
            <p:nvPr/>
          </p:nvSpPr>
          <p:spPr bwMode="auto">
            <a:xfrm>
              <a:off x="2928" y="264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2" name="Line 192"/>
            <p:cNvSpPr>
              <a:spLocks noChangeShapeType="1"/>
            </p:cNvSpPr>
            <p:nvPr/>
          </p:nvSpPr>
          <p:spPr bwMode="auto">
            <a:xfrm>
              <a:off x="3312" y="3024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93"/>
            <p:cNvSpPr>
              <a:spLocks noChangeShapeType="1"/>
            </p:cNvSpPr>
            <p:nvPr/>
          </p:nvSpPr>
          <p:spPr bwMode="auto">
            <a:xfrm>
              <a:off x="3312" y="302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194"/>
            <p:cNvSpPr>
              <a:spLocks noChangeShapeType="1"/>
            </p:cNvSpPr>
            <p:nvPr/>
          </p:nvSpPr>
          <p:spPr bwMode="auto">
            <a:xfrm>
              <a:off x="3888" y="3024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97"/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198"/>
            <p:cNvSpPr>
              <a:spLocks noChangeShapeType="1"/>
            </p:cNvSpPr>
            <p:nvPr/>
          </p:nvSpPr>
          <p:spPr bwMode="auto">
            <a:xfrm>
              <a:off x="4464" y="3024"/>
              <a:ext cx="0" cy="57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199"/>
            <p:cNvSpPr>
              <a:spLocks noChangeArrowheads="1"/>
            </p:cNvSpPr>
            <p:nvPr/>
          </p:nvSpPr>
          <p:spPr bwMode="auto">
            <a:xfrm>
              <a:off x="3264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8" name="Oval 200"/>
            <p:cNvSpPr>
              <a:spLocks noChangeArrowheads="1"/>
            </p:cNvSpPr>
            <p:nvPr/>
          </p:nvSpPr>
          <p:spPr bwMode="auto">
            <a:xfrm>
              <a:off x="3264" y="326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29" name="Oval 201"/>
            <p:cNvSpPr>
              <a:spLocks noChangeArrowheads="1"/>
            </p:cNvSpPr>
            <p:nvPr/>
          </p:nvSpPr>
          <p:spPr bwMode="auto">
            <a:xfrm>
              <a:off x="3840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30" name="Oval 202"/>
            <p:cNvSpPr>
              <a:spLocks noChangeArrowheads="1"/>
            </p:cNvSpPr>
            <p:nvPr/>
          </p:nvSpPr>
          <p:spPr bwMode="auto">
            <a:xfrm>
              <a:off x="4416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31" name="Oval 203"/>
            <p:cNvSpPr>
              <a:spLocks noChangeArrowheads="1"/>
            </p:cNvSpPr>
            <p:nvPr/>
          </p:nvSpPr>
          <p:spPr bwMode="auto">
            <a:xfrm>
              <a:off x="3840" y="326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32" name="Oval 204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33" name="Oval 205"/>
            <p:cNvSpPr>
              <a:spLocks noChangeArrowheads="1"/>
            </p:cNvSpPr>
            <p:nvPr/>
          </p:nvSpPr>
          <p:spPr bwMode="auto">
            <a:xfrm>
              <a:off x="3840" y="297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34" name="Oval 206"/>
            <p:cNvSpPr>
              <a:spLocks noChangeArrowheads="1"/>
            </p:cNvSpPr>
            <p:nvPr/>
          </p:nvSpPr>
          <p:spPr bwMode="auto">
            <a:xfrm>
              <a:off x="4416" y="297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sp>
          <p:nvSpPr>
            <p:cNvPr id="235" name="Oval 207"/>
            <p:cNvSpPr>
              <a:spLocks noChangeArrowheads="1"/>
            </p:cNvSpPr>
            <p:nvPr/>
          </p:nvSpPr>
          <p:spPr bwMode="auto">
            <a:xfrm>
              <a:off x="3264" y="297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grpSp>
          <p:nvGrpSpPr>
            <p:cNvPr id="236" name="Group 209"/>
            <p:cNvGrpSpPr>
              <a:grpSpLocks/>
            </p:cNvGrpSpPr>
            <p:nvPr/>
          </p:nvGrpSpPr>
          <p:grpSpPr bwMode="auto">
            <a:xfrm>
              <a:off x="3600" y="3312"/>
              <a:ext cx="1248" cy="672"/>
              <a:chOff x="3264" y="3312"/>
              <a:chExt cx="1248" cy="672"/>
            </a:xfrm>
          </p:grpSpPr>
          <p:sp>
            <p:nvSpPr>
              <p:cNvPr id="237" name="Line 210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211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212"/>
              <p:cNvSpPr>
                <a:spLocks noChangeShapeType="1"/>
              </p:cNvSpPr>
              <p:nvPr/>
            </p:nvSpPr>
            <p:spPr bwMode="auto">
              <a:xfrm>
                <a:off x="3888" y="336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213"/>
              <p:cNvSpPr>
                <a:spLocks noChangeShapeType="1"/>
              </p:cNvSpPr>
              <p:nvPr/>
            </p:nvSpPr>
            <p:spPr bwMode="auto">
              <a:xfrm>
                <a:off x="3312" y="3936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214"/>
              <p:cNvSpPr>
                <a:spLocks noChangeShapeType="1"/>
              </p:cNvSpPr>
              <p:nvPr/>
            </p:nvSpPr>
            <p:spPr bwMode="auto">
              <a:xfrm>
                <a:off x="3888" y="3936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15"/>
              <p:cNvSpPr>
                <a:spLocks noChangeShapeType="1"/>
              </p:cNvSpPr>
              <p:nvPr/>
            </p:nvSpPr>
            <p:spPr bwMode="auto">
              <a:xfrm>
                <a:off x="3888" y="3360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Line 216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Oval 217"/>
              <p:cNvSpPr>
                <a:spLocks noChangeArrowheads="1"/>
              </p:cNvSpPr>
              <p:nvPr/>
            </p:nvSpPr>
            <p:spPr bwMode="auto">
              <a:xfrm>
                <a:off x="3264" y="388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45" name="Oval 218"/>
              <p:cNvSpPr>
                <a:spLocks noChangeArrowheads="1"/>
              </p:cNvSpPr>
              <p:nvPr/>
            </p:nvSpPr>
            <p:spPr bwMode="auto">
              <a:xfrm>
                <a:off x="3264" y="360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46" name="Oval 219"/>
              <p:cNvSpPr>
                <a:spLocks noChangeArrowheads="1"/>
              </p:cNvSpPr>
              <p:nvPr/>
            </p:nvSpPr>
            <p:spPr bwMode="auto">
              <a:xfrm>
                <a:off x="3840" y="388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47" name="Oval 220"/>
              <p:cNvSpPr>
                <a:spLocks noChangeArrowheads="1"/>
              </p:cNvSpPr>
              <p:nvPr/>
            </p:nvSpPr>
            <p:spPr bwMode="auto">
              <a:xfrm>
                <a:off x="4416" y="388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49" name="Oval 222"/>
              <p:cNvSpPr>
                <a:spLocks noChangeArrowheads="1"/>
              </p:cNvSpPr>
              <p:nvPr/>
            </p:nvSpPr>
            <p:spPr bwMode="auto">
              <a:xfrm>
                <a:off x="4416" y="360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50" name="Oval 2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51" name="Oval 224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252" name="Oval 2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</p:grpSp>
      </p:grpSp>
      <p:sp>
        <p:nvSpPr>
          <p:cNvPr id="93" name="Action Button: End 92">
            <a:hlinkClick r:id="rId6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2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Complexity of (IP-POW)</a:t>
            </a:r>
            <a:endParaRPr lang="en-US" sz="3600" dirty="0"/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38400" y="1295399"/>
          <a:ext cx="4724400" cy="283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3098520" imgH="1854000" progId="Equation.DSMT4">
                  <p:embed/>
                </p:oleObj>
              </mc:Choice>
              <mc:Fallback>
                <p:oleObj name="Equation" r:id="rId3" imgW="3098520" imgH="1854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399"/>
                        <a:ext cx="4724400" cy="2832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15200" y="129540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(IP-POW)</a:t>
            </a:r>
            <a:endParaRPr lang="en-US" sz="2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8610600" cy="2514600"/>
          </a:xfrm>
        </p:spPr>
        <p:txBody>
          <a:bodyPr/>
          <a:lstStyle/>
          <a:p>
            <a:r>
              <a:rPr lang="en-US" sz="2400" dirty="0" smtClean="0"/>
              <a:t>All the constraints in (IP-POW) are linear but the objective expression is nonlinear</a:t>
            </a:r>
          </a:p>
          <a:p>
            <a:r>
              <a:rPr lang="en-US" sz="2400" dirty="0" smtClean="0"/>
              <a:t>Utilize a two-phase approach to handle the nonlinearity</a:t>
            </a:r>
          </a:p>
          <a:p>
            <a:pPr lvl="1"/>
            <a:r>
              <a:rPr lang="en-US" sz="2000" dirty="0" smtClean="0"/>
              <a:t>Phase1: Minimize total capacitance by rerouting nets, and obtain the estimation of edge capacitance</a:t>
            </a:r>
          </a:p>
          <a:p>
            <a:pPr lvl="1"/>
            <a:r>
              <a:rPr lang="en-US" sz="2000" dirty="0" smtClean="0"/>
              <a:t>Phase2: Fix capacitance and consider net activity and voltage level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5073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990600"/>
          </a:xfrm>
        </p:spPr>
        <p:txBody>
          <a:bodyPr/>
          <a:lstStyle/>
          <a:p>
            <a:r>
              <a:rPr lang="en-US" sz="3600" dirty="0" smtClean="0"/>
              <a:t>Phase 1: Minimize Total Capacitance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1295400"/>
            <a:ext cx="136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(POW-P1)</a:t>
            </a:r>
            <a:endParaRPr lang="en-US" sz="2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8610600" cy="1447800"/>
          </a:xfrm>
        </p:spPr>
        <p:txBody>
          <a:bodyPr/>
          <a:lstStyle/>
          <a:p>
            <a:r>
              <a:rPr lang="en-US" sz="2400" dirty="0" smtClean="0"/>
              <a:t>Modify the objective to minimize total capacitance</a:t>
            </a:r>
          </a:p>
          <a:p>
            <a:r>
              <a:rPr lang="en-US" sz="2400" dirty="0" smtClean="0"/>
              <a:t>Modify the third constraint to calculate the total capacitance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e</a:t>
            </a:r>
            <a:r>
              <a:rPr lang="en-US" sz="2400" dirty="0" smtClean="0"/>
              <a:t> per edge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05012" y="1219200"/>
          <a:ext cx="5386388" cy="333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4" imgW="3733560" imgH="2311200" progId="Equation.DSMT4">
                  <p:embed/>
                </p:oleObj>
              </mc:Choice>
              <mc:Fallback>
                <p:oleObj name="Equation" r:id="rId4" imgW="3733560" imgH="231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2" y="1219200"/>
                        <a:ext cx="5386388" cy="3339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37"/>
          <p:cNvSpPr>
            <a:spLocks noChangeArrowheads="1"/>
          </p:cNvSpPr>
          <p:nvPr/>
        </p:nvSpPr>
        <p:spPr bwMode="auto">
          <a:xfrm>
            <a:off x="14478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37"/>
          <p:cNvSpPr>
            <a:spLocks noChangeArrowheads="1"/>
          </p:cNvSpPr>
          <p:nvPr/>
        </p:nvSpPr>
        <p:spPr bwMode="auto">
          <a:xfrm>
            <a:off x="14478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ction Button: End 8">
            <a:hlinkClick r:id="rId6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9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Phase 2: Minimize Total Power</a:t>
            </a:r>
            <a:endParaRPr lang="en-US" sz="3600" dirty="0"/>
          </a:p>
        </p:txBody>
      </p:sp>
      <p:graphicFrame>
        <p:nvGraphicFramePr>
          <p:cNvPr id="132099" name="Object 4"/>
          <p:cNvGraphicFramePr>
            <a:graphicFrameLocks noChangeAspect="1"/>
          </p:cNvGraphicFramePr>
          <p:nvPr/>
        </p:nvGraphicFramePr>
        <p:xfrm>
          <a:off x="1905000" y="1371600"/>
          <a:ext cx="5614988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4" imgW="3733560" imgH="2209680" progId="Equation.DSMT4">
                  <p:embed/>
                </p:oleObj>
              </mc:Choice>
              <mc:Fallback>
                <p:oleObj name="Equation" r:id="rId4" imgW="3733560" imgH="2209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5614988" cy="332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37"/>
          <p:cNvSpPr>
            <a:spLocks noChangeArrowheads="1"/>
          </p:cNvSpPr>
          <p:nvPr/>
        </p:nvSpPr>
        <p:spPr bwMode="auto">
          <a:xfrm>
            <a:off x="1295400" y="1600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37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1447800"/>
            <a:ext cx="136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(POW-P2)</a:t>
            </a:r>
            <a:endParaRPr lang="en-US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8458200" cy="1828800"/>
          </a:xfrm>
        </p:spPr>
        <p:txBody>
          <a:bodyPr/>
          <a:lstStyle/>
          <a:p>
            <a:r>
              <a:rPr lang="en-US" sz="2400" dirty="0" smtClean="0"/>
              <a:t>Incorporate net activity and voltage level in the objective function to minimize total power directly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et estimated edge capacitance from phase 1, and consider it to be constant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ut penalize the edge capacitance if over-utilized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352800" y="1295400"/>
            <a:ext cx="857250" cy="1695450"/>
            <a:chOff x="3352800" y="1295400"/>
            <a:chExt cx="857250" cy="1695450"/>
          </a:xfrm>
        </p:grpSpPr>
        <p:sp>
          <p:nvSpPr>
            <p:cNvPr id="8" name="Oval 7"/>
            <p:cNvSpPr/>
            <p:nvPr/>
          </p:nvSpPr>
          <p:spPr>
            <a:xfrm>
              <a:off x="3352800" y="1295400"/>
              <a:ext cx="857250" cy="838200"/>
            </a:xfrm>
            <a:prstGeom prst="ellipse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43325" y="2686050"/>
              <a:ext cx="323850" cy="304800"/>
            </a:xfrm>
            <a:prstGeom prst="ellipse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67112" y="2347912"/>
              <a:ext cx="552450" cy="123825"/>
            </a:xfrm>
            <a:prstGeom prst="straightConnector1">
              <a:avLst/>
            </a:prstGeom>
            <a:noFill/>
            <a:ln w="22225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067175" y="1371600"/>
            <a:ext cx="2286000" cy="1628775"/>
            <a:chOff x="4067175" y="1371600"/>
            <a:chExt cx="2286000" cy="1628775"/>
          </a:xfrm>
        </p:grpSpPr>
        <p:sp>
          <p:nvSpPr>
            <p:cNvPr id="14" name="Oval 13"/>
            <p:cNvSpPr/>
            <p:nvPr/>
          </p:nvSpPr>
          <p:spPr>
            <a:xfrm>
              <a:off x="5495925" y="1371600"/>
              <a:ext cx="857250" cy="838200"/>
            </a:xfrm>
            <a:prstGeom prst="ellipse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67175" y="2695575"/>
              <a:ext cx="323850" cy="304800"/>
            </a:xfrm>
            <a:prstGeom prst="ellipse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3"/>
              <a:endCxn id="15" idx="7"/>
            </p:cNvCxnSpPr>
            <p:nvPr/>
          </p:nvCxnSpPr>
          <p:spPr>
            <a:xfrm rot="5400000">
              <a:off x="4655951" y="1774696"/>
              <a:ext cx="653163" cy="1277868"/>
            </a:xfrm>
            <a:prstGeom prst="straightConnector1">
              <a:avLst/>
            </a:prstGeom>
            <a:noFill/>
            <a:ln w="22225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Action Button: End 16">
            <a:hlinkClick r:id="rId6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5520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89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altLang="zh-TW" sz="3600" dirty="0" smtClean="0">
                <a:ea typeface="PMingLiU" pitchFamily="18" charset="-120"/>
              </a:rPr>
              <a:t>Solving (POW-IP1) and (POW-IP2)</a:t>
            </a:r>
            <a:endParaRPr lang="zh-TW" altLang="en-US" sz="3600" dirty="0" smtClean="0">
              <a:ea typeface="PMingLiU" pitchFamily="18" charset="-12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209800" y="1685925"/>
            <a:ext cx="2743200" cy="4297363"/>
            <a:chOff x="3744" y="1062"/>
            <a:chExt cx="1728" cy="2707"/>
          </a:xfrm>
        </p:grpSpPr>
        <p:sp>
          <p:nvSpPr>
            <p:cNvPr id="33799" name="Rectangle 79"/>
            <p:cNvSpPr>
              <a:spLocks noChangeArrowheads="1"/>
            </p:cNvSpPr>
            <p:nvPr/>
          </p:nvSpPr>
          <p:spPr bwMode="auto">
            <a:xfrm>
              <a:off x="4080" y="1062"/>
              <a:ext cx="1344" cy="330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 dirty="0" smtClean="0"/>
                <a:t>Based on one set of initial route</a:t>
              </a:r>
              <a:endParaRPr lang="en-US" altLang="zh-TW" sz="1400" b="1" dirty="0"/>
            </a:p>
          </p:txBody>
        </p:sp>
        <p:sp>
          <p:nvSpPr>
            <p:cNvPr id="33800" name="Rectangle 80"/>
            <p:cNvSpPr>
              <a:spLocks noChangeArrowheads="1"/>
            </p:cNvSpPr>
            <p:nvPr/>
          </p:nvSpPr>
          <p:spPr bwMode="auto">
            <a:xfrm>
              <a:off x="4032" y="1607"/>
              <a:ext cx="1440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 dirty="0"/>
                <a:t>Solve LP, get dual sol.</a:t>
              </a:r>
            </a:p>
          </p:txBody>
        </p:sp>
        <p:sp>
          <p:nvSpPr>
            <p:cNvPr id="33801" name="Rectangle 83"/>
            <p:cNvSpPr>
              <a:spLocks noChangeArrowheads="1"/>
            </p:cNvSpPr>
            <p:nvPr/>
          </p:nvSpPr>
          <p:spPr bwMode="auto">
            <a:xfrm>
              <a:off x="4032" y="2445"/>
              <a:ext cx="1440" cy="34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Identify new routes </a:t>
              </a:r>
              <a:br>
                <a:rPr lang="en-US" altLang="zh-TW" sz="1400" b="1"/>
              </a:br>
              <a:r>
                <a:rPr lang="en-US" altLang="zh-TW" sz="1400" b="1"/>
                <a:t>for each net</a:t>
              </a:r>
              <a:endParaRPr lang="zh-TW" altLang="en-US" sz="1400" b="1"/>
            </a:p>
          </p:txBody>
        </p:sp>
        <p:sp>
          <p:nvSpPr>
            <p:cNvPr id="33802" name="Rectangle 84"/>
            <p:cNvSpPr>
              <a:spLocks noChangeArrowheads="1"/>
            </p:cNvSpPr>
            <p:nvPr/>
          </p:nvSpPr>
          <p:spPr bwMode="auto">
            <a:xfrm>
              <a:off x="4032" y="2039"/>
              <a:ext cx="1440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Setup edge weight</a:t>
              </a:r>
            </a:p>
          </p:txBody>
        </p:sp>
        <p:sp>
          <p:nvSpPr>
            <p:cNvPr id="33803" name="AutoShape 87"/>
            <p:cNvSpPr>
              <a:spLocks noChangeArrowheads="1"/>
            </p:cNvSpPr>
            <p:nvPr/>
          </p:nvSpPr>
          <p:spPr bwMode="auto">
            <a:xfrm>
              <a:off x="4080" y="2976"/>
              <a:ext cx="1344" cy="384"/>
            </a:xfrm>
            <a:prstGeom prst="flowChartDecision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 b="1"/>
                <a:t>Have new routes?</a:t>
              </a:r>
            </a:p>
          </p:txBody>
        </p:sp>
        <p:sp>
          <p:nvSpPr>
            <p:cNvPr id="33804" name="Line 88"/>
            <p:cNvSpPr>
              <a:spLocks noChangeShapeType="1"/>
            </p:cNvSpPr>
            <p:nvPr/>
          </p:nvSpPr>
          <p:spPr bwMode="auto">
            <a:xfrm>
              <a:off x="4752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5" name="Line 89"/>
            <p:cNvSpPr>
              <a:spLocks noChangeShapeType="1"/>
            </p:cNvSpPr>
            <p:nvPr/>
          </p:nvSpPr>
          <p:spPr bwMode="auto">
            <a:xfrm>
              <a:off x="4752" y="18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6" name="Line 90"/>
            <p:cNvSpPr>
              <a:spLocks noChangeShapeType="1"/>
            </p:cNvSpPr>
            <p:nvPr/>
          </p:nvSpPr>
          <p:spPr bwMode="auto">
            <a:xfrm>
              <a:off x="475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7" name="Line 91"/>
            <p:cNvSpPr>
              <a:spLocks noChangeShapeType="1"/>
            </p:cNvSpPr>
            <p:nvPr/>
          </p:nvSpPr>
          <p:spPr bwMode="auto">
            <a:xfrm>
              <a:off x="4752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8" name="Line 96"/>
            <p:cNvSpPr>
              <a:spLocks noChangeShapeType="1"/>
            </p:cNvSpPr>
            <p:nvPr/>
          </p:nvSpPr>
          <p:spPr bwMode="auto">
            <a:xfrm>
              <a:off x="4752" y="33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9" name="Rectangle 97"/>
            <p:cNvSpPr>
              <a:spLocks noChangeArrowheads="1"/>
            </p:cNvSpPr>
            <p:nvPr/>
          </p:nvSpPr>
          <p:spPr bwMode="auto">
            <a:xfrm>
              <a:off x="4032" y="3575"/>
              <a:ext cx="1392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Solve IP</a:t>
              </a:r>
            </a:p>
          </p:txBody>
        </p:sp>
        <p:sp>
          <p:nvSpPr>
            <p:cNvPr id="33810" name="Freeform 98"/>
            <p:cNvSpPr>
              <a:spLocks/>
            </p:cNvSpPr>
            <p:nvPr/>
          </p:nvSpPr>
          <p:spPr bwMode="auto">
            <a:xfrm>
              <a:off x="3744" y="1680"/>
              <a:ext cx="336" cy="1488"/>
            </a:xfrm>
            <a:custGeom>
              <a:avLst/>
              <a:gdLst>
                <a:gd name="T0" fmla="*/ 336 w 336"/>
                <a:gd name="T1" fmla="*/ 1488 h 1488"/>
                <a:gd name="T2" fmla="*/ 0 w 336"/>
                <a:gd name="T3" fmla="*/ 1488 h 1488"/>
                <a:gd name="T4" fmla="*/ 0 w 336"/>
                <a:gd name="T5" fmla="*/ 0 h 1488"/>
                <a:gd name="T6" fmla="*/ 288 w 33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88"/>
                <a:gd name="T14" fmla="*/ 336 w 33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88">
                  <a:moveTo>
                    <a:pt x="336" y="1488"/>
                  </a:moveTo>
                  <a:lnTo>
                    <a:pt x="0" y="1488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1" name="Text Box 96"/>
            <p:cNvSpPr txBox="1">
              <a:spLocks noChangeArrowheads="1"/>
            </p:cNvSpPr>
            <p:nvPr/>
          </p:nvSpPr>
          <p:spPr bwMode="auto">
            <a:xfrm>
              <a:off x="3792" y="297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yes</a:t>
              </a:r>
            </a:p>
          </p:txBody>
        </p:sp>
        <p:sp>
          <p:nvSpPr>
            <p:cNvPr id="33812" name="Text Box 97"/>
            <p:cNvSpPr txBox="1">
              <a:spLocks noChangeArrowheads="1"/>
            </p:cNvSpPr>
            <p:nvPr/>
          </p:nvSpPr>
          <p:spPr bwMode="auto">
            <a:xfrm>
              <a:off x="4786" y="3360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no</a:t>
              </a:r>
            </a:p>
          </p:txBody>
        </p:sp>
      </p:grpSp>
      <p:sp>
        <p:nvSpPr>
          <p:cNvPr id="33795" name="Rectangle 25"/>
          <p:cNvSpPr>
            <a:spLocks noChangeArrowheads="1"/>
          </p:cNvSpPr>
          <p:nvPr/>
        </p:nvSpPr>
        <p:spPr bwMode="auto">
          <a:xfrm>
            <a:off x="1905000" y="2362200"/>
            <a:ext cx="3429000" cy="30480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26"/>
          <p:cNvSpPr>
            <a:spLocks noChangeArrowheads="1"/>
          </p:cNvSpPr>
          <p:nvPr/>
        </p:nvSpPr>
        <p:spPr bwMode="auto">
          <a:xfrm>
            <a:off x="1905000" y="5486400"/>
            <a:ext cx="3429000" cy="6858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27"/>
          <p:cNvSpPr txBox="1">
            <a:spLocks noChangeArrowheads="1"/>
          </p:cNvSpPr>
          <p:nvPr/>
        </p:nvSpPr>
        <p:spPr bwMode="auto">
          <a:xfrm>
            <a:off x="5410200" y="2331184"/>
            <a:ext cx="3124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US" altLang="zh-TW" sz="2000" b="1" dirty="0" smtClean="0"/>
              <a:t>Price:</a:t>
            </a:r>
            <a:endParaRPr lang="en-US" altLang="zh-TW" sz="2000" b="1" dirty="0"/>
          </a:p>
          <a:p>
            <a:pPr defTabSz="914400"/>
            <a:r>
              <a:rPr lang="en-US" altLang="zh-TW" sz="2000" dirty="0"/>
              <a:t>Identify “promising” routes </a:t>
            </a:r>
            <a:br>
              <a:rPr lang="en-US" altLang="zh-TW" sz="2000" dirty="0"/>
            </a:br>
            <a:r>
              <a:rPr lang="en-US" altLang="zh-TW" sz="2000" dirty="0"/>
              <a:t>for each </a:t>
            </a:r>
            <a:r>
              <a:rPr lang="en-US" altLang="zh-TW" sz="2000" dirty="0" smtClean="0"/>
              <a:t>net by solving iterative LP relaxations via column generation</a:t>
            </a:r>
            <a:endParaRPr lang="en-US" altLang="zh-TW" sz="2000" dirty="0"/>
          </a:p>
        </p:txBody>
      </p:sp>
      <p:sp>
        <p:nvSpPr>
          <p:cNvPr id="33798" name="Text Box 29"/>
          <p:cNvSpPr txBox="1">
            <a:spLocks noChangeArrowheads="1"/>
          </p:cNvSpPr>
          <p:nvPr/>
        </p:nvSpPr>
        <p:spPr bwMode="auto">
          <a:xfrm>
            <a:off x="5389563" y="5486737"/>
            <a:ext cx="3671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smtClean="0"/>
              <a:t>Branch:</a:t>
            </a:r>
          </a:p>
          <a:p>
            <a:r>
              <a:rPr lang="en-US" altLang="zh-TW" sz="2000" dirty="0" smtClean="0"/>
              <a:t>Solve IP via branch </a:t>
            </a:r>
            <a:r>
              <a:rPr lang="en-US" altLang="zh-TW" sz="2000" dirty="0"/>
              <a:t>and bound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3072825"/>
            <a:ext cx="1916112" cy="584775"/>
            <a:chOff x="609600" y="3072825"/>
            <a:chExt cx="1916112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3072825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Power-aware edge weights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981200" y="3318301"/>
              <a:ext cx="544512" cy="2"/>
            </a:xfrm>
            <a:prstGeom prst="straightConnector1">
              <a:avLst/>
            </a:prstGeom>
            <a:ln w="25400" cmpd="dbl">
              <a:solidFill>
                <a:schemeClr val="tx2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ction Button: End 24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691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3048000" y="2133600"/>
            <a:ext cx="17526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00600" y="4038600"/>
            <a:ext cx="14478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sz="3600" dirty="0" smtClean="0">
                <a:ea typeface="PMingLiU" pitchFamily="18" charset="-120"/>
              </a:rPr>
              <a:t>Problem</a:t>
            </a:r>
            <a:r>
              <a:rPr lang="en-US" altLang="zh-TW" sz="3600" dirty="0" smtClean="0">
                <a:ea typeface="PMingLiU" pitchFamily="18" charset="-120"/>
              </a:rPr>
              <a:t> Decomposition</a:t>
            </a:r>
            <a:endParaRPr lang="en-US" altLang="zh-TW" sz="3600" dirty="0" smtClean="0">
              <a:latin typeface="Arial" pitchFamily="34" charset="0"/>
              <a:ea typeface="PMingLiU"/>
              <a:cs typeface="PMingLiU"/>
            </a:endParaRPr>
          </a:p>
        </p:txBody>
      </p:sp>
      <p:sp>
        <p:nvSpPr>
          <p:cNvPr id="70" name="Text Box 59"/>
          <p:cNvSpPr txBox="1">
            <a:spLocks noChangeArrowheads="1"/>
          </p:cNvSpPr>
          <p:nvPr/>
        </p:nvSpPr>
        <p:spPr bwMode="auto">
          <a:xfrm>
            <a:off x="2297220" y="441960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L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7400" y="4495800"/>
            <a:ext cx="228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57400" y="4872335"/>
            <a:ext cx="228600" cy="304800"/>
          </a:xfrm>
          <a:prstGeom prst="rect">
            <a:avLst/>
          </a:prstGeom>
          <a:ln w="12700">
            <a:prstDash val="sysDash"/>
            <a:headEnd type="oval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3" name="Text Box 59"/>
          <p:cNvSpPr txBox="1">
            <a:spLocks noChangeArrowheads="1"/>
          </p:cNvSpPr>
          <p:nvPr/>
        </p:nvSpPr>
        <p:spPr bwMode="auto">
          <a:xfrm>
            <a:off x="2275661" y="4796135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3048000" y="2133600"/>
            <a:ext cx="3198813" cy="3200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4800600" y="21336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3048000" y="3733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4800600" y="4038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0" name="Line 36"/>
          <p:cNvSpPr>
            <a:spLocks noChangeShapeType="1"/>
          </p:cNvSpPr>
          <p:nvPr/>
        </p:nvSpPr>
        <p:spPr bwMode="auto">
          <a:xfrm>
            <a:off x="5486400" y="21336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5638800" y="4038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3886200" y="21336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>
            <a:off x="4038600" y="37338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>
            <a:off x="4800600" y="2895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38862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>
            <a:off x="4038600" y="4648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>
            <a:off x="56388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" name="Action Button: End 20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271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altLang="zh-TW" sz="3600" dirty="0" smtClean="0">
                <a:ea typeface="PMingLiU" pitchFamily="18" charset="-120"/>
              </a:rPr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Random net activity </a:t>
            </a:r>
            <a:r>
              <a:rPr lang="en-US" sz="2800" dirty="0" smtClean="0"/>
              <a:t>generation</a:t>
            </a:r>
          </a:p>
          <a:p>
            <a:r>
              <a:rPr lang="en-US" sz="2800" dirty="0" smtClean="0"/>
              <a:t>Two </a:t>
            </a:r>
            <a:r>
              <a:rPr lang="en-US" sz="2800" dirty="0"/>
              <a:t>voltage levels 0.9 and 1.1V</a:t>
            </a:r>
          </a:p>
          <a:p>
            <a:r>
              <a:rPr lang="en-US" sz="2800" dirty="0" smtClean="0">
                <a:ea typeface="PMingLiU" pitchFamily="18" charset="-120"/>
                <a:cs typeface="Arial" charset="0"/>
              </a:rPr>
              <a:t>C</a:t>
            </a:r>
            <a:r>
              <a:rPr lang="en-US" sz="2800" dirty="0" smtClean="0"/>
              <a:t>apacitance </a:t>
            </a:r>
            <a:r>
              <a:rPr lang="en-US" sz="2800" dirty="0"/>
              <a:t>for each layer from </a:t>
            </a:r>
            <a:r>
              <a:rPr lang="en-US" sz="2800" dirty="0" smtClean="0"/>
              <a:t>45nm NANGATE library</a:t>
            </a:r>
          </a:p>
          <a:p>
            <a:r>
              <a:rPr lang="en-US" altLang="zh-TW" sz="2800" dirty="0" smtClean="0">
                <a:ea typeface="PMingLiU" pitchFamily="18" charset="-120"/>
                <a:cs typeface="Arial" charset="0"/>
              </a:rPr>
              <a:t>Price-and-branch </a:t>
            </a:r>
            <a:r>
              <a:rPr lang="en-US" altLang="zh-TW" sz="2800" dirty="0">
                <a:ea typeface="PMingLiU" pitchFamily="18" charset="-120"/>
                <a:cs typeface="Arial" charset="0"/>
              </a:rPr>
              <a:t>was solved using CPLEX </a:t>
            </a:r>
            <a:r>
              <a:rPr lang="en-US" altLang="zh-TW" sz="2800" dirty="0" smtClean="0">
                <a:ea typeface="PMingLiU" pitchFamily="18" charset="-120"/>
                <a:cs typeface="Arial" charset="0"/>
              </a:rPr>
              <a:t>12.0</a:t>
            </a:r>
          </a:p>
          <a:p>
            <a:pPr lvl="1"/>
            <a:r>
              <a:rPr lang="en-US" altLang="zh-TW" sz="2400" dirty="0">
                <a:ea typeface="PMingLiU" pitchFamily="18" charset="-120"/>
                <a:cs typeface="Arial" charset="0"/>
              </a:rPr>
              <a:t>S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ubmitted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jobs via Condor to CS grid at 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UW-Madison</a:t>
            </a:r>
          </a:p>
          <a:p>
            <a:r>
              <a:rPr lang="en-US" altLang="zh-TW" sz="2800" dirty="0" smtClean="0">
                <a:ea typeface="PMingLiU" pitchFamily="18" charset="-120"/>
                <a:cs typeface="Arial" charset="0"/>
              </a:rPr>
              <a:t>Wirelength degradation is not allowed (</a:t>
            </a:r>
            <a:r>
              <a:rPr lang="el-GR" altLang="zh-TW" sz="2800" dirty="0" smtClean="0">
                <a:ea typeface="PMingLiU" pitchFamily="18" charset="-120"/>
                <a:cs typeface="Arial" charset="0"/>
              </a:rPr>
              <a:t>β</a:t>
            </a:r>
            <a:r>
              <a:rPr lang="en-US" altLang="zh-TW" sz="2800" dirty="0" smtClean="0">
                <a:ea typeface="PMingLiU" pitchFamily="18" charset="-120"/>
                <a:cs typeface="Arial" charset="0"/>
              </a:rPr>
              <a:t>=0)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6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Simulation Flow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8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TW" sz="2800" dirty="0">
                <a:ea typeface="PMingLiU" pitchFamily="18" charset="-120"/>
                <a:cs typeface="Arial" charset="0"/>
              </a:rPr>
              <a:t>Initial solution: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NTHU-Route 2.0 </a:t>
            </a:r>
            <a:r>
              <a:rPr lang="en-US" altLang="zh-TW" sz="2400" i="1" dirty="0">
                <a:ea typeface="PMingLiU" pitchFamily="18" charset="-120"/>
                <a:cs typeface="Arial" charset="0"/>
              </a:rPr>
              <a:t>[</a:t>
            </a:r>
            <a:r>
              <a:rPr lang="en-US" altLang="zh-TW" sz="2400" i="1" dirty="0" smtClean="0">
                <a:ea typeface="PMingLiU" pitchFamily="18" charset="-120"/>
                <a:cs typeface="Arial" charset="0"/>
              </a:rPr>
              <a:t>Chang, ICCAD’08]</a:t>
            </a:r>
          </a:p>
          <a:p>
            <a:r>
              <a:rPr lang="en-US" altLang="zh-TW" sz="2800" dirty="0" smtClean="0">
                <a:ea typeface="PMingLiU" pitchFamily="18" charset="-120"/>
                <a:cs typeface="Arial" charset="0"/>
              </a:rPr>
              <a:t>Implemented voltage </a:t>
            </a:r>
            <a:r>
              <a:rPr lang="en-US" altLang="zh-TW" sz="2800" dirty="0">
                <a:ea typeface="PMingLiU" pitchFamily="18" charset="-120"/>
                <a:cs typeface="Arial" charset="0"/>
              </a:rPr>
              <a:t>island generation </a:t>
            </a:r>
            <a:r>
              <a:rPr lang="en-US" altLang="zh-TW" sz="2400" i="1" dirty="0">
                <a:ea typeface="PMingLiU" pitchFamily="18" charset="-120"/>
                <a:cs typeface="Arial" charset="0"/>
              </a:rPr>
              <a:t>[</a:t>
            </a:r>
            <a:r>
              <a:rPr lang="en-US" altLang="zh-TW" sz="2400" i="1" dirty="0" smtClean="0">
                <a:ea typeface="PMingLiU" pitchFamily="18" charset="-120"/>
                <a:cs typeface="Arial" charset="0"/>
              </a:rPr>
              <a:t>Chu, </a:t>
            </a:r>
            <a:r>
              <a:rPr lang="en-US" altLang="zh-TW" sz="2400" i="1" dirty="0">
                <a:ea typeface="PMingLiU" pitchFamily="18" charset="-120"/>
                <a:cs typeface="Arial" charset="0"/>
              </a:rPr>
              <a:t>ICCAD06</a:t>
            </a:r>
            <a:r>
              <a:rPr lang="en-US" altLang="zh-TW" sz="2400" i="1" dirty="0" smtClean="0">
                <a:ea typeface="PMingLiU" pitchFamily="18" charset="-120"/>
                <a:cs typeface="Arial" charset="0"/>
              </a:rPr>
              <a:t>]</a:t>
            </a:r>
          </a:p>
          <a:p>
            <a:r>
              <a:rPr lang="en-US" altLang="zh-TW" sz="2800" dirty="0" smtClean="0">
                <a:ea typeface="PMingLiU" pitchFamily="18" charset="-120"/>
                <a:cs typeface="Arial" charset="0"/>
              </a:rPr>
              <a:t>Based </a:t>
            </a:r>
            <a:r>
              <a:rPr lang="en-US" altLang="zh-TW" sz="2800" dirty="0">
                <a:ea typeface="PMingLiU" pitchFamily="18" charset="-120"/>
                <a:cs typeface="Arial" charset="0"/>
              </a:rPr>
              <a:t>on the </a:t>
            </a:r>
            <a:r>
              <a:rPr lang="en-US" altLang="zh-TW" sz="2800" dirty="0" smtClean="0">
                <a:ea typeface="PMingLiU" pitchFamily="18" charset="-120"/>
                <a:cs typeface="Arial" charset="0"/>
              </a:rPr>
              <a:t>voltage islands, </a:t>
            </a:r>
            <a:r>
              <a:rPr lang="en-US" altLang="zh-TW" sz="2800" dirty="0">
                <a:ea typeface="PMingLiU" pitchFamily="18" charset="-120"/>
                <a:cs typeface="Arial" charset="0"/>
              </a:rPr>
              <a:t>inserted </a:t>
            </a:r>
            <a:r>
              <a:rPr lang="en-US" altLang="zh-TW" sz="2800" dirty="0" smtClean="0">
                <a:ea typeface="PMingLiU" pitchFamily="18" charset="-120"/>
                <a:cs typeface="Arial" charset="0"/>
              </a:rPr>
              <a:t>LCs using a proposed IP formulation</a:t>
            </a:r>
          </a:p>
          <a:p>
            <a:endParaRPr lang="en-US" sz="2400" dirty="0"/>
          </a:p>
        </p:txBody>
      </p:sp>
      <p:sp>
        <p:nvSpPr>
          <p:cNvPr id="4" name="AutoShape 80"/>
          <p:cNvSpPr>
            <a:spLocks noChangeArrowheads="1"/>
          </p:cNvSpPr>
          <p:nvPr/>
        </p:nvSpPr>
        <p:spPr bwMode="auto">
          <a:xfrm>
            <a:off x="685800" y="2130425"/>
            <a:ext cx="23622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/>
              <a:t>Initial Global Routing </a:t>
            </a:r>
            <a:br>
              <a:rPr lang="en-US" altLang="zh-TW" sz="1800" dirty="0" smtClean="0"/>
            </a:br>
            <a:r>
              <a:rPr lang="en-US" altLang="zh-TW" sz="1800" dirty="0" smtClean="0"/>
              <a:t>Solution</a:t>
            </a:r>
            <a:endParaRPr lang="en-US" altLang="zh-TW" sz="1800" dirty="0"/>
          </a:p>
        </p:txBody>
      </p:sp>
      <p:sp>
        <p:nvSpPr>
          <p:cNvPr id="5" name="AutoShape 80"/>
          <p:cNvSpPr>
            <a:spLocks noChangeArrowheads="1"/>
          </p:cNvSpPr>
          <p:nvPr/>
        </p:nvSpPr>
        <p:spPr bwMode="auto">
          <a:xfrm>
            <a:off x="3505200" y="2130425"/>
            <a:ext cx="25908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/>
              <a:t>Voltage assignment &amp;</a:t>
            </a:r>
            <a:br>
              <a:rPr lang="en-US" altLang="zh-TW" sz="1800" dirty="0" smtClean="0"/>
            </a:br>
            <a:r>
              <a:rPr lang="en-US" altLang="zh-TW" sz="1800" dirty="0" smtClean="0"/>
              <a:t>Inserting level converter</a:t>
            </a:r>
            <a:endParaRPr lang="en-US" altLang="zh-TW" sz="1800" dirty="0"/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6553200" y="2130425"/>
            <a:ext cx="23622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/>
              <a:t>Power-optimized</a:t>
            </a:r>
            <a:br>
              <a:rPr lang="en-US" altLang="zh-TW" sz="1800" dirty="0" smtClean="0"/>
            </a:br>
            <a:r>
              <a:rPr lang="en-US" altLang="zh-TW" sz="1800" dirty="0" smtClean="0"/>
              <a:t>Global Routing</a:t>
            </a:r>
            <a:endParaRPr lang="en-US" altLang="zh-TW" sz="1800" dirty="0"/>
          </a:p>
        </p:txBody>
      </p:sp>
      <p:sp>
        <p:nvSpPr>
          <p:cNvPr id="7" name="Right Arrow 6"/>
          <p:cNvSpPr/>
          <p:nvPr/>
        </p:nvSpPr>
        <p:spPr>
          <a:xfrm>
            <a:off x="3048000" y="2359025"/>
            <a:ext cx="4572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96000" y="2359025"/>
            <a:ext cx="4572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137160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Tolerable </a:t>
            </a:r>
            <a:r>
              <a:rPr lang="en-US" dirty="0" err="1" smtClean="0"/>
              <a:t>wirelength</a:t>
            </a:r>
            <a:endParaRPr lang="en-US" dirty="0" smtClean="0"/>
          </a:p>
          <a:p>
            <a:r>
              <a:rPr lang="en-US" dirty="0" smtClean="0"/>
              <a:t>degradation factor = 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007388" y="2146012"/>
            <a:ext cx="482025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tion Button: End 11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800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altLang="zh-TW" sz="2400" dirty="0" smtClean="0"/>
              <a:t>After phase 1, the total capacitance and power has significant saving of 12.5% and 8.8% respectively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altLang="zh-TW" sz="2400" dirty="0" smtClean="0"/>
              <a:t>After phase 2, we can get additional 4.8% on capacitance and additional 7.9% on power saving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16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Comparison – Capacitance &amp; Power</a:t>
            </a:r>
            <a:endParaRPr lang="en-US" sz="36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295400"/>
          <a:ext cx="411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76800" y="1295400"/>
          <a:ext cx="411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Action Button: End 5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End 8">
            <a:hlinkClick r:id="rId5" action="ppaction://hlinksldjump" highlightClick="1"/>
          </p:cNvPr>
          <p:cNvSpPr/>
          <p:nvPr/>
        </p:nvSpPr>
        <p:spPr>
          <a:xfrm>
            <a:off x="8686800" y="6324600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5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r>
              <a:rPr lang="en-US" sz="2800" dirty="0" smtClean="0"/>
              <a:t>Proposed an </a:t>
            </a:r>
            <a:r>
              <a:rPr lang="en-US" sz="2800" dirty="0"/>
              <a:t>IP formulation to minimize an interconnect power metric for global routing in multi-supply voltage </a:t>
            </a:r>
            <a:r>
              <a:rPr lang="en-US" sz="2800" dirty="0" smtClean="0"/>
              <a:t>domain</a:t>
            </a:r>
            <a:endParaRPr lang="en-US" sz="2800" dirty="0"/>
          </a:p>
          <a:p>
            <a:pPr lvl="1"/>
            <a:r>
              <a:rPr lang="en-US" sz="2400" dirty="0" smtClean="0"/>
              <a:t>Implemented as a </a:t>
            </a:r>
            <a:r>
              <a:rPr lang="en-US" sz="2400" dirty="0"/>
              <a:t>two-phase approach </a:t>
            </a:r>
            <a:r>
              <a:rPr lang="en-US" sz="2400" dirty="0" smtClean="0"/>
              <a:t>to handle the nonlinearity in the </a:t>
            </a:r>
            <a:r>
              <a:rPr lang="en-US" sz="2400" dirty="0"/>
              <a:t>IP formulation </a:t>
            </a:r>
          </a:p>
          <a:p>
            <a:pPr lvl="1"/>
            <a:r>
              <a:rPr lang="en-US" sz="2400" dirty="0" smtClean="0"/>
              <a:t>Price-and-branch procedure to </a:t>
            </a:r>
            <a:r>
              <a:rPr lang="en-US" sz="2400" dirty="0"/>
              <a:t>systematically </a:t>
            </a:r>
            <a:r>
              <a:rPr lang="en-US" sz="2400" dirty="0" smtClean="0"/>
              <a:t>generate routes </a:t>
            </a:r>
            <a:r>
              <a:rPr lang="en-US" sz="2400" dirty="0"/>
              <a:t>to reduce interconnect </a:t>
            </a:r>
            <a:r>
              <a:rPr lang="en-US" sz="2400" dirty="0" smtClean="0"/>
              <a:t>power (similar to GRIP)</a:t>
            </a:r>
            <a:endParaRPr lang="en-US" sz="2400" dirty="0"/>
          </a:p>
          <a:p>
            <a:r>
              <a:rPr lang="en-US" sz="2800" dirty="0"/>
              <a:t>One-time optimization in the design flow, in effect achieves a balance in spreading congestion and rerouting nets to lower layers </a:t>
            </a:r>
          </a:p>
          <a:p>
            <a:pPr lvl="1"/>
            <a:r>
              <a:rPr lang="en-US" sz="2400" i="1" dirty="0"/>
              <a:t>W</a:t>
            </a:r>
            <a:r>
              <a:rPr lang="en-US" sz="2400" i="1" dirty="0" smtClean="0"/>
              <a:t>ithout</a:t>
            </a:r>
            <a:r>
              <a:rPr lang="en-US" sz="2400" dirty="0" smtClean="0"/>
              <a:t> over-usage </a:t>
            </a:r>
            <a:r>
              <a:rPr lang="en-US" sz="2400" dirty="0"/>
              <a:t>of </a:t>
            </a:r>
            <a:r>
              <a:rPr lang="en-US" sz="2400" dirty="0" smtClean="0"/>
              <a:t>each routing resource</a:t>
            </a:r>
            <a:endParaRPr lang="en-US" sz="2400" dirty="0"/>
          </a:p>
          <a:p>
            <a:pPr lvl="1"/>
            <a:r>
              <a:rPr lang="en-US" sz="2400" i="1" dirty="0"/>
              <a:t>W</a:t>
            </a:r>
            <a:r>
              <a:rPr lang="en-US" sz="2400" i="1" dirty="0" smtClean="0"/>
              <a:t>ithout</a:t>
            </a:r>
            <a:r>
              <a:rPr lang="en-US" sz="2400" dirty="0" smtClean="0"/>
              <a:t> increase in wirelength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0557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362200"/>
            <a:ext cx="5605463" cy="1295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6800" b="1" smtClean="0">
                <a:latin typeface="Monotype Corsiva" pitchFamily="66" charset="0"/>
                <a:ea typeface="PMingLiU" pitchFamily="18" charset="-120"/>
              </a:rPr>
              <a:t>Thank You</a:t>
            </a:r>
            <a:endParaRPr lang="en-US" altLang="zh-TW" sz="6800" smtClean="0">
              <a:solidFill>
                <a:srgbClr val="3333CC"/>
              </a:solidFill>
              <a:latin typeface="Script MT Bold" pitchFamily="66" charset="0"/>
              <a:ea typeface="PMingLiU" pitchFamily="18" charset="-120"/>
            </a:endParaRPr>
          </a:p>
        </p:txBody>
      </p:sp>
      <p:pic>
        <p:nvPicPr>
          <p:cNvPr id="226305" name="Picture 1" descr="C:\Users\taihsuan\Desktop\460px-Eda-fabr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960" y="3733800"/>
            <a:ext cx="5319440" cy="29719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dirty="0" smtClean="0">
                <a:ea typeface="PMingLiU" pitchFamily="18" charset="-120"/>
              </a:rPr>
              <a:t>Previous Works </a:t>
            </a:r>
            <a:endParaRPr lang="zh-TW" altLang="en-US" sz="3600" dirty="0" smtClean="0">
              <a:ea typeface="PMingLiU" pitchFamily="18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493" y="1295400"/>
            <a:ext cx="751490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/>
          <p:nvPr/>
        </p:nvGrpSpPr>
        <p:grpSpPr>
          <a:xfrm>
            <a:off x="762000" y="4983540"/>
            <a:ext cx="4114800" cy="1815882"/>
            <a:chOff x="1066800" y="4602540"/>
            <a:chExt cx="3810000" cy="1815882"/>
          </a:xfrm>
        </p:grpSpPr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1066800" y="4602540"/>
              <a:ext cx="1828800" cy="15696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TW" dirty="0" smtClean="0"/>
                <a:t> Archer    </a:t>
              </a:r>
            </a:p>
            <a:p>
              <a:pPr>
                <a:buFontTx/>
                <a:buChar char="•"/>
              </a:pPr>
              <a:r>
                <a:rPr lang="en-US" altLang="zh-TW" dirty="0" smtClean="0"/>
                <a:t> Hierarchical GR        </a:t>
              </a:r>
              <a:endParaRPr lang="en-US" altLang="zh-TW" i="1" dirty="0"/>
            </a:p>
            <a:p>
              <a:pPr>
                <a:buFontTx/>
                <a:buChar char="•"/>
              </a:pPr>
              <a:r>
                <a:rPr kumimoji="0" lang="en-US" altLang="zh-TW" dirty="0"/>
                <a:t> </a:t>
              </a:r>
              <a:r>
                <a:rPr kumimoji="0" lang="en-US" altLang="zh-TW" dirty="0" err="1" smtClean="0"/>
                <a:t>MaizeRouter</a:t>
              </a:r>
              <a:r>
                <a:rPr kumimoji="0" lang="en-US" altLang="zh-TW" dirty="0" smtClean="0"/>
                <a:t>     </a:t>
              </a:r>
              <a:endParaRPr kumimoji="0" lang="en-US" altLang="zh-TW" i="1" dirty="0"/>
            </a:p>
            <a:p>
              <a:pPr>
                <a:buFontTx/>
                <a:buChar char="•"/>
              </a:pPr>
              <a:r>
                <a:rPr lang="en-US" altLang="zh-TW" dirty="0"/>
                <a:t> NTHU-Route </a:t>
              </a:r>
              <a:r>
                <a:rPr lang="en-US" altLang="zh-TW" dirty="0" smtClean="0"/>
                <a:t>2.0</a:t>
              </a:r>
            </a:p>
            <a:p>
              <a:pPr>
                <a:buFontTx/>
                <a:buChar char="•"/>
              </a:pPr>
              <a:r>
                <a:rPr lang="en-US" altLang="zh-TW" dirty="0" smtClean="0"/>
                <a:t> Sidewinder</a:t>
              </a:r>
              <a:endParaRPr kumimoji="0" lang="en-US" altLang="zh-TW" i="1" dirty="0"/>
            </a:p>
            <a:p>
              <a:pPr>
                <a:buFontTx/>
                <a:buChar char="•"/>
              </a:pPr>
              <a:r>
                <a:rPr lang="en-US" altLang="zh-TW" dirty="0"/>
                <a:t> Fast Route </a:t>
              </a:r>
              <a:r>
                <a:rPr lang="en-US" altLang="zh-TW" dirty="0" smtClean="0"/>
                <a:t>4.0 </a:t>
              </a:r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2819400" y="4602540"/>
              <a:ext cx="2057400" cy="18158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i="1" dirty="0" smtClean="0"/>
                <a:t>[</a:t>
              </a:r>
              <a:r>
                <a:rPr lang="en-US" altLang="zh-TW" i="1" dirty="0" err="1"/>
                <a:t>Ozdal</a:t>
              </a:r>
              <a:r>
                <a:rPr lang="en-US" altLang="zh-TW" i="1" dirty="0"/>
                <a:t>, ICCAD’07</a:t>
              </a:r>
              <a:r>
                <a:rPr lang="en-US" altLang="zh-TW" i="1" dirty="0" smtClean="0"/>
                <a:t>]</a:t>
              </a:r>
            </a:p>
            <a:p>
              <a:r>
                <a:rPr lang="en-US" altLang="zh-TW" i="1" dirty="0" smtClean="0"/>
                <a:t>[Yang, Opt.Letter’07]</a:t>
              </a:r>
            </a:p>
            <a:p>
              <a:r>
                <a:rPr kumimoji="0" lang="en-US" altLang="zh-TW" i="1" dirty="0" smtClean="0"/>
                <a:t>[Moffitt</a:t>
              </a:r>
              <a:r>
                <a:rPr kumimoji="0" lang="en-US" altLang="zh-TW" i="1" dirty="0"/>
                <a:t>, ASPDAC’08]</a:t>
              </a:r>
            </a:p>
            <a:p>
              <a:r>
                <a:rPr lang="en-US" altLang="zh-TW" i="1" dirty="0" smtClean="0"/>
                <a:t>[Chang</a:t>
              </a:r>
              <a:r>
                <a:rPr lang="en-US" altLang="zh-TW" i="1" dirty="0"/>
                <a:t>, ICCAD’08</a:t>
              </a:r>
              <a:r>
                <a:rPr lang="en-US" altLang="zh-TW" i="1" dirty="0" smtClean="0"/>
                <a:t>]</a:t>
              </a:r>
            </a:p>
            <a:p>
              <a:r>
                <a:rPr lang="en-US" altLang="zh-TW" i="1" dirty="0" smtClean="0"/>
                <a:t>[Hu, SLIP’08]</a:t>
              </a:r>
              <a:endParaRPr kumimoji="0" lang="en-US" altLang="zh-TW" i="1" dirty="0"/>
            </a:p>
            <a:p>
              <a:r>
                <a:rPr lang="en-US" altLang="zh-TW" i="1" dirty="0" smtClean="0"/>
                <a:t>[Pan</a:t>
              </a:r>
              <a:r>
                <a:rPr lang="en-US" altLang="zh-TW" i="1" dirty="0"/>
                <a:t>, ASPDAC’09</a:t>
              </a:r>
              <a:r>
                <a:rPr lang="en-US" altLang="zh-TW" i="1" dirty="0" smtClean="0"/>
                <a:t>]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4953000" y="4983540"/>
            <a:ext cx="4114800" cy="1323439"/>
            <a:chOff x="1066800" y="4602540"/>
            <a:chExt cx="3810000" cy="1323439"/>
          </a:xfrm>
        </p:grpSpPr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066800" y="4602540"/>
              <a:ext cx="1828800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TW" dirty="0" smtClean="0"/>
                <a:t> </a:t>
              </a:r>
              <a:r>
                <a:rPr lang="en-US" altLang="zh-TW" dirty="0" err="1" smtClean="0"/>
                <a:t>NTUgr</a:t>
              </a:r>
              <a:endParaRPr lang="en-US" altLang="zh-TW" dirty="0" smtClean="0"/>
            </a:p>
            <a:p>
              <a:pPr>
                <a:buFontTx/>
                <a:buChar char="•"/>
              </a:pPr>
              <a:r>
                <a:rPr lang="en-US" altLang="zh-TW" dirty="0" smtClean="0"/>
                <a:t> </a:t>
              </a:r>
              <a:r>
                <a:rPr lang="en-US" altLang="zh-TW" dirty="0" err="1" smtClean="0"/>
                <a:t>BoxRouter</a:t>
              </a:r>
              <a:r>
                <a:rPr lang="en-US" altLang="zh-TW" dirty="0" smtClean="0"/>
                <a:t> 2.0</a:t>
              </a:r>
            </a:p>
            <a:p>
              <a:pPr>
                <a:buFontTx/>
                <a:buChar char="•"/>
              </a:pPr>
              <a:r>
                <a:rPr lang="en-US" altLang="zh-TW" dirty="0" smtClean="0"/>
                <a:t> BFGR  </a:t>
              </a:r>
            </a:p>
            <a:p>
              <a:pPr>
                <a:buFontTx/>
                <a:buChar char="•"/>
              </a:pPr>
              <a:r>
                <a:rPr lang="en-US" altLang="zh-TW" dirty="0" smtClean="0"/>
                <a:t> NCTU-Route</a:t>
              </a:r>
            </a:p>
            <a:p>
              <a:pPr>
                <a:buFontTx/>
                <a:buChar char="•"/>
              </a:pPr>
              <a:r>
                <a:rPr lang="en-US" altLang="zh-TW" dirty="0" smtClean="0"/>
                <a:t> CGR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819400" y="4602540"/>
              <a:ext cx="2057400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i="1" dirty="0" smtClean="0"/>
                <a:t>[Chen, ASPDAC’09]</a:t>
              </a:r>
            </a:p>
            <a:p>
              <a:r>
                <a:rPr lang="en-US" altLang="zh-TW" i="1" dirty="0" smtClean="0"/>
                <a:t>[Cho, TCAD’09]</a:t>
              </a:r>
            </a:p>
            <a:p>
              <a:r>
                <a:rPr lang="en-US" altLang="zh-TW" i="1" dirty="0" smtClean="0"/>
                <a:t>[Hu, ISPD’10]</a:t>
              </a:r>
            </a:p>
            <a:p>
              <a:r>
                <a:rPr lang="en-US" altLang="zh-TW" i="1" dirty="0" smtClean="0"/>
                <a:t>[Liu, DAC’10]</a:t>
              </a:r>
            </a:p>
            <a:p>
              <a:r>
                <a:rPr lang="en-US" altLang="zh-TW" i="1" dirty="0" smtClean="0"/>
                <a:t>[Shojaei, ISLPED’10]</a:t>
              </a:r>
              <a:endParaRPr lang="en-US" altLang="zh-TW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01039" y="4457700"/>
            <a:ext cx="4185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Microsoft Academic Search with the keyword “Global Routing”.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362200"/>
            <a:ext cx="5605463" cy="1295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6800" b="1" dirty="0" smtClean="0">
                <a:latin typeface="AR BLANCA" pitchFamily="2" charset="0"/>
                <a:ea typeface="PMingLiU" pitchFamily="18" charset="-120"/>
              </a:rPr>
              <a:t>Backup Slides</a:t>
            </a:r>
            <a:endParaRPr lang="en-US" altLang="zh-TW" sz="6800" dirty="0" smtClean="0">
              <a:solidFill>
                <a:srgbClr val="3333CC"/>
              </a:solidFill>
              <a:latin typeface="AR BLANCA" pitchFamily="2" charset="0"/>
              <a:ea typeface="PMingLiU" pitchFamily="18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77268" y="3882821"/>
            <a:ext cx="2838132" cy="2746579"/>
            <a:chOff x="6077268" y="3882821"/>
            <a:chExt cx="2838132" cy="2746579"/>
          </a:xfrm>
        </p:grpSpPr>
        <p:pic>
          <p:nvPicPr>
            <p:cNvPr id="253954" name="Picture 2" descr="C:\Users\taihsuan\Desktop\why-backup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7268" y="3882821"/>
              <a:ext cx="2838132" cy="2746579"/>
            </a:xfrm>
            <a:prstGeom prst="rect">
              <a:avLst/>
            </a:prstGeom>
            <a:noFill/>
          </p:spPr>
        </p:pic>
        <p:sp>
          <p:nvSpPr>
            <p:cNvPr id="4" name="Rounded Rectangle 3"/>
            <p:cNvSpPr/>
            <p:nvPr/>
          </p:nvSpPr>
          <p:spPr>
            <a:xfrm>
              <a:off x="6096000" y="6248400"/>
              <a:ext cx="2819400" cy="381000"/>
            </a:xfrm>
            <a:prstGeom prst="round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3-D Global Routing</a:t>
            </a:r>
            <a:endParaRPr lang="zh-TW" altLang="en-US" dirty="0" smtClean="0">
              <a:ea typeface="PMingLiU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400" dirty="0" smtClean="0">
                <a:ea typeface="PMingLiU" pitchFamily="18" charset="-120"/>
              </a:rPr>
              <a:t>3-D Global Routing</a:t>
            </a: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Welcome to the Real World!!</a:t>
            </a: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Pure 2-D routers are considered as “degenerate” </a:t>
            </a:r>
            <a:r>
              <a:rPr lang="en-US" altLang="zh-TW" sz="1800" i="1" dirty="0" smtClean="0">
                <a:ea typeface="PMingLiU" pitchFamily="18" charset="-120"/>
              </a:rPr>
              <a:t>[</a:t>
            </a:r>
            <a:r>
              <a:rPr lang="en-US" altLang="zh-TW" sz="1800" i="1" dirty="0" err="1" smtClean="0">
                <a:ea typeface="PMingLiU" pitchFamily="18" charset="-120"/>
              </a:rPr>
              <a:t>Westra</a:t>
            </a:r>
            <a:r>
              <a:rPr lang="en-US" altLang="zh-TW" sz="1800" i="1" dirty="0" smtClean="0">
                <a:ea typeface="PMingLiU" pitchFamily="18" charset="-120"/>
              </a:rPr>
              <a:t>, SLIP’05]</a:t>
            </a:r>
          </a:p>
          <a:p>
            <a:pPr lvl="2"/>
            <a:r>
              <a:rPr lang="en-US" altLang="zh-TW" sz="1800" dirty="0" smtClean="0">
                <a:ea typeface="PMingLiU" pitchFamily="18" charset="-120"/>
              </a:rPr>
              <a:t>Cost of </a:t>
            </a:r>
            <a:r>
              <a:rPr lang="en-US" altLang="zh-TW" sz="1800" dirty="0" err="1" smtClean="0">
                <a:ea typeface="PMingLiU" pitchFamily="18" charset="-120"/>
              </a:rPr>
              <a:t>vias</a:t>
            </a:r>
            <a:r>
              <a:rPr lang="en-US" altLang="zh-TW" sz="1800" dirty="0" smtClean="0">
                <a:ea typeface="PMingLiU" pitchFamily="18" charset="-120"/>
              </a:rPr>
              <a:t> change the game</a:t>
            </a:r>
            <a:endParaRPr lang="en-US" altLang="zh-TW" sz="1600" i="1" dirty="0" smtClean="0">
              <a:ea typeface="PMingLiU" pitchFamily="18" charset="-120"/>
            </a:endParaRP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Currently no academic routers can handle 3-D problem directly</a:t>
            </a:r>
          </a:p>
          <a:p>
            <a:pPr lvl="2"/>
            <a:r>
              <a:rPr lang="en-US" altLang="zh-TW" sz="1800" dirty="0" smtClean="0">
                <a:ea typeface="PMingLiU" pitchFamily="18" charset="-120"/>
              </a:rPr>
              <a:t>2-D router + layer assignment</a:t>
            </a:r>
          </a:p>
          <a:p>
            <a:pPr lvl="2"/>
            <a:r>
              <a:rPr lang="en-US" altLang="zh-TW" sz="1800" dirty="0" smtClean="0">
                <a:ea typeface="PMingLiU" pitchFamily="18" charset="-120"/>
              </a:rPr>
              <a:t>Via aware router (penalize bend wires)</a:t>
            </a:r>
          </a:p>
          <a:p>
            <a:pPr lvl="2"/>
            <a:endParaRPr lang="en-US" altLang="zh-TW" sz="18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838200" y="4343400"/>
            <a:ext cx="8077200" cy="2133600"/>
            <a:chOff x="838200" y="4343400"/>
            <a:chExt cx="8077200" cy="2133600"/>
          </a:xfrm>
        </p:grpSpPr>
        <p:grpSp>
          <p:nvGrpSpPr>
            <p:cNvPr id="3" name="Group 234"/>
            <p:cNvGrpSpPr>
              <a:grpSpLocks/>
            </p:cNvGrpSpPr>
            <p:nvPr/>
          </p:nvGrpSpPr>
          <p:grpSpPr bwMode="auto">
            <a:xfrm>
              <a:off x="4495800" y="4343400"/>
              <a:ext cx="3048000" cy="2133600"/>
              <a:chOff x="2928" y="2640"/>
              <a:chExt cx="1920" cy="1344"/>
            </a:xfrm>
          </p:grpSpPr>
          <p:sp>
            <p:nvSpPr>
              <p:cNvPr id="35878" name="Line 184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Line 183"/>
              <p:cNvSpPr>
                <a:spLocks noChangeShapeType="1"/>
              </p:cNvSpPr>
              <p:nvPr/>
            </p:nvSpPr>
            <p:spPr bwMode="auto">
              <a:xfrm>
                <a:off x="2976" y="3264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196"/>
              <p:cNvSpPr>
                <a:spLocks noChangeShapeType="1"/>
              </p:cNvSpPr>
              <p:nvPr/>
            </p:nvSpPr>
            <p:spPr bwMode="auto">
              <a:xfrm>
                <a:off x="3888" y="3600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Line 195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Line 229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336" cy="336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Line 228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336" cy="336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4" name="Line 230"/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336" cy="336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Line 23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336" cy="336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Line 232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336" cy="336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Line 233"/>
              <p:cNvSpPr>
                <a:spLocks noChangeShapeType="1"/>
              </p:cNvSpPr>
              <p:nvPr/>
            </p:nvSpPr>
            <p:spPr bwMode="auto">
              <a:xfrm>
                <a:off x="4464" y="3312"/>
                <a:ext cx="336" cy="336"/>
              </a:xfrm>
              <a:prstGeom prst="line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Line 187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Line 185"/>
              <p:cNvSpPr>
                <a:spLocks noChangeShapeType="1"/>
              </p:cNvSpPr>
              <p:nvPr/>
            </p:nvSpPr>
            <p:spPr bwMode="auto">
              <a:xfrm>
                <a:off x="2976" y="2688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Line 188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1" name="Line 186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Line 189"/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3" name="Oval 83"/>
              <p:cNvSpPr>
                <a:spLocks noChangeArrowheads="1"/>
              </p:cNvSpPr>
              <p:nvPr/>
            </p:nvSpPr>
            <p:spPr bwMode="auto">
              <a:xfrm>
                <a:off x="2928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894" name="Oval 161"/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895" name="Oval 176"/>
              <p:cNvSpPr>
                <a:spLocks noChangeArrowheads="1"/>
              </p:cNvSpPr>
              <p:nvPr/>
            </p:nvSpPr>
            <p:spPr bwMode="auto">
              <a:xfrm>
                <a:off x="3504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896" name="Oval 177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897" name="Oval 178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898" name="Oval 179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899" name="Oval 180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00" name="Oval 181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01" name="Oval 18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02" name="Line 192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193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Line 194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Line 197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576" cy="0"/>
              </a:xfrm>
              <a:prstGeom prst="line">
                <a:avLst/>
              </a:prstGeom>
              <a:noFill/>
              <a:ln w="31750">
                <a:solidFill>
                  <a:srgbClr val="99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Line 198"/>
              <p:cNvSpPr>
                <a:spLocks noChangeShapeType="1"/>
              </p:cNvSpPr>
              <p:nvPr/>
            </p:nvSpPr>
            <p:spPr bwMode="auto">
              <a:xfrm>
                <a:off x="4464" y="3024"/>
                <a:ext cx="0" cy="576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7" name="Oval 199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08" name="Oval 200"/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09" name="Oval 201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10" name="Oval 202"/>
              <p:cNvSpPr>
                <a:spLocks noChangeArrowheads="1"/>
              </p:cNvSpPr>
              <p:nvPr/>
            </p:nvSpPr>
            <p:spPr bwMode="auto">
              <a:xfrm>
                <a:off x="4416" y="3552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11" name="Oval 20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12" name="Oval 204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13" name="Oval 205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14" name="Oval 206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sp>
            <p:nvSpPr>
              <p:cNvPr id="35915" name="Oval 207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1400"/>
              </a:p>
            </p:txBody>
          </p:sp>
          <p:grpSp>
            <p:nvGrpSpPr>
              <p:cNvPr id="4" name="Group 209"/>
              <p:cNvGrpSpPr>
                <a:grpSpLocks/>
              </p:cNvGrpSpPr>
              <p:nvPr/>
            </p:nvGrpSpPr>
            <p:grpSpPr bwMode="auto">
              <a:xfrm>
                <a:off x="3600" y="3312"/>
                <a:ext cx="1248" cy="672"/>
                <a:chOff x="3264" y="3312"/>
                <a:chExt cx="1248" cy="672"/>
              </a:xfrm>
            </p:grpSpPr>
            <p:sp>
              <p:nvSpPr>
                <p:cNvPr id="35917" name="Line 210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8" name="Line 211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9" name="Line 212"/>
                <p:cNvSpPr>
                  <a:spLocks noChangeShapeType="1"/>
                </p:cNvSpPr>
                <p:nvPr/>
              </p:nvSpPr>
              <p:spPr bwMode="auto">
                <a:xfrm>
                  <a:off x="3888" y="3360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0" name="Line 213"/>
                <p:cNvSpPr>
                  <a:spLocks noChangeShapeType="1"/>
                </p:cNvSpPr>
                <p:nvPr/>
              </p:nvSpPr>
              <p:spPr bwMode="auto">
                <a:xfrm>
                  <a:off x="3312" y="3936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1" name="Line 214"/>
                <p:cNvSpPr>
                  <a:spLocks noChangeShapeType="1"/>
                </p:cNvSpPr>
                <p:nvPr/>
              </p:nvSpPr>
              <p:spPr bwMode="auto">
                <a:xfrm>
                  <a:off x="3888" y="3936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2" name="Line 215"/>
                <p:cNvSpPr>
                  <a:spLocks noChangeShapeType="1"/>
                </p:cNvSpPr>
                <p:nvPr/>
              </p:nvSpPr>
              <p:spPr bwMode="auto">
                <a:xfrm>
                  <a:off x="3888" y="3360"/>
                  <a:ext cx="576" cy="0"/>
                </a:xfrm>
                <a:prstGeom prst="line">
                  <a:avLst/>
                </a:prstGeom>
                <a:noFill/>
                <a:ln w="31750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3" name="Line 216"/>
                <p:cNvSpPr>
                  <a:spLocks noChangeShapeType="1"/>
                </p:cNvSpPr>
                <p:nvPr/>
              </p:nvSpPr>
              <p:spPr bwMode="auto">
                <a:xfrm>
                  <a:off x="4464" y="3360"/>
                  <a:ext cx="0" cy="576"/>
                </a:xfrm>
                <a:prstGeom prst="line">
                  <a:avLst/>
                </a:prstGeom>
                <a:noFill/>
                <a:ln w="3175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4" name="Oval 217"/>
                <p:cNvSpPr>
                  <a:spLocks noChangeArrowheads="1"/>
                </p:cNvSpPr>
                <p:nvPr/>
              </p:nvSpPr>
              <p:spPr bwMode="auto">
                <a:xfrm>
                  <a:off x="3264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25" name="Oval 218"/>
                <p:cNvSpPr>
                  <a:spLocks noChangeArrowheads="1"/>
                </p:cNvSpPr>
                <p:nvPr/>
              </p:nvSpPr>
              <p:spPr bwMode="auto">
                <a:xfrm>
                  <a:off x="3264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26" name="Oval 219"/>
                <p:cNvSpPr>
                  <a:spLocks noChangeArrowheads="1"/>
                </p:cNvSpPr>
                <p:nvPr/>
              </p:nvSpPr>
              <p:spPr bwMode="auto">
                <a:xfrm>
                  <a:off x="3840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27" name="Oval 220"/>
                <p:cNvSpPr>
                  <a:spLocks noChangeArrowheads="1"/>
                </p:cNvSpPr>
                <p:nvPr/>
              </p:nvSpPr>
              <p:spPr bwMode="auto">
                <a:xfrm>
                  <a:off x="4416" y="388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28" name="Oval 221"/>
                <p:cNvSpPr>
                  <a:spLocks noChangeArrowheads="1"/>
                </p:cNvSpPr>
                <p:nvPr/>
              </p:nvSpPr>
              <p:spPr bwMode="auto">
                <a:xfrm>
                  <a:off x="3840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29" name="Oval 222"/>
                <p:cNvSpPr>
                  <a:spLocks noChangeArrowheads="1"/>
                </p:cNvSpPr>
                <p:nvPr/>
              </p:nvSpPr>
              <p:spPr bwMode="auto">
                <a:xfrm>
                  <a:off x="4416" y="360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30" name="Oval 223"/>
                <p:cNvSpPr>
                  <a:spLocks noChangeArrowheads="1"/>
                </p:cNvSpPr>
                <p:nvPr/>
              </p:nvSpPr>
              <p:spPr bwMode="auto">
                <a:xfrm>
                  <a:off x="3840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31" name="Oval 224"/>
                <p:cNvSpPr>
                  <a:spLocks noChangeArrowheads="1"/>
                </p:cNvSpPr>
                <p:nvPr/>
              </p:nvSpPr>
              <p:spPr bwMode="auto">
                <a:xfrm>
                  <a:off x="4416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35932" name="Oval 225"/>
                <p:cNvSpPr>
                  <a:spLocks noChangeArrowheads="1"/>
                </p:cNvSpPr>
                <p:nvPr/>
              </p:nvSpPr>
              <p:spPr bwMode="auto">
                <a:xfrm>
                  <a:off x="3264" y="331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</p:grpSp>
        </p:grpSp>
        <p:grpSp>
          <p:nvGrpSpPr>
            <p:cNvPr id="5" name="Group 259"/>
            <p:cNvGrpSpPr>
              <a:grpSpLocks/>
            </p:cNvGrpSpPr>
            <p:nvPr/>
          </p:nvGrpSpPr>
          <p:grpSpPr bwMode="auto">
            <a:xfrm>
              <a:off x="1447800" y="4876800"/>
              <a:ext cx="2971800" cy="1143000"/>
              <a:chOff x="864" y="3312"/>
              <a:chExt cx="1872" cy="720"/>
            </a:xfrm>
          </p:grpSpPr>
          <p:grpSp>
            <p:nvGrpSpPr>
              <p:cNvPr id="6" name="Group 245"/>
              <p:cNvGrpSpPr>
                <a:grpSpLocks/>
              </p:cNvGrpSpPr>
              <p:nvPr/>
            </p:nvGrpSpPr>
            <p:grpSpPr bwMode="auto">
              <a:xfrm>
                <a:off x="864" y="3312"/>
                <a:ext cx="1872" cy="720"/>
                <a:chOff x="864" y="3312"/>
                <a:chExt cx="1872" cy="720"/>
              </a:xfrm>
            </p:grpSpPr>
            <p:sp>
              <p:nvSpPr>
                <p:cNvPr id="35873" name="Line 23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72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4" name="Line 237"/>
                <p:cNvSpPr>
                  <a:spLocks noChangeShapeType="1"/>
                </p:cNvSpPr>
                <p:nvPr/>
              </p:nvSpPr>
              <p:spPr bwMode="auto">
                <a:xfrm>
                  <a:off x="1632" y="3312"/>
                  <a:ext cx="72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5" name="Line 238"/>
                <p:cNvSpPr>
                  <a:spLocks noChangeShapeType="1"/>
                </p:cNvSpPr>
                <p:nvPr/>
              </p:nvSpPr>
              <p:spPr bwMode="auto">
                <a:xfrm>
                  <a:off x="1344" y="379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6" name="Line 240"/>
                <p:cNvSpPr>
                  <a:spLocks noChangeShapeType="1"/>
                </p:cNvSpPr>
                <p:nvPr/>
              </p:nvSpPr>
              <p:spPr bwMode="auto">
                <a:xfrm>
                  <a:off x="1104" y="355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7" name="AutoShape 241"/>
                <p:cNvSpPr>
                  <a:spLocks noChangeArrowheads="1"/>
                </p:cNvSpPr>
                <p:nvPr/>
              </p:nvSpPr>
              <p:spPr bwMode="auto">
                <a:xfrm flipH="1">
                  <a:off x="864" y="3312"/>
                  <a:ext cx="1872" cy="720"/>
                </a:xfrm>
                <a:prstGeom prst="parallelogram">
                  <a:avLst>
                    <a:gd name="adj" fmla="val 100545"/>
                  </a:avLst>
                </a:prstGeom>
                <a:noFill/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62" name="AutoShape 248"/>
              <p:cNvSpPr>
                <a:spLocks noChangeArrowheads="1"/>
              </p:cNvSpPr>
              <p:nvPr/>
            </p:nvSpPr>
            <p:spPr bwMode="auto">
              <a:xfrm flipH="1">
                <a:off x="1056" y="3408"/>
                <a:ext cx="192" cy="96"/>
              </a:xfrm>
              <a:prstGeom prst="parallelogram">
                <a:avLst>
                  <a:gd name="adj" fmla="val 108333"/>
                </a:avLst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274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AutoShape 249"/>
              <p:cNvSpPr>
                <a:spLocks noChangeArrowheads="1"/>
              </p:cNvSpPr>
              <p:nvPr/>
            </p:nvSpPr>
            <p:spPr bwMode="auto">
              <a:xfrm flipH="1">
                <a:off x="2016" y="3600"/>
                <a:ext cx="192" cy="96"/>
              </a:xfrm>
              <a:prstGeom prst="parallelogram">
                <a:avLst>
                  <a:gd name="adj" fmla="val 110417"/>
                </a:avLst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274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AutoShape 250"/>
              <p:cNvSpPr>
                <a:spLocks noChangeArrowheads="1"/>
              </p:cNvSpPr>
              <p:nvPr/>
            </p:nvSpPr>
            <p:spPr bwMode="auto">
              <a:xfrm flipH="1">
                <a:off x="1584" y="3840"/>
                <a:ext cx="192" cy="96"/>
              </a:xfrm>
              <a:prstGeom prst="parallelogram">
                <a:avLst>
                  <a:gd name="adj" fmla="val 108333"/>
                </a:avLst>
              </a:prstGeom>
              <a:gradFill rotWithShape="1">
                <a:gsLst>
                  <a:gs pos="0">
                    <a:srgbClr val="FF9900"/>
                  </a:gs>
                  <a:gs pos="100000">
                    <a:srgbClr val="C274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AutoShape 251"/>
              <p:cNvSpPr>
                <a:spLocks noChangeArrowheads="1"/>
              </p:cNvSpPr>
              <p:nvPr/>
            </p:nvSpPr>
            <p:spPr bwMode="auto">
              <a:xfrm flipH="1">
                <a:off x="1872" y="3840"/>
                <a:ext cx="240" cy="48"/>
              </a:xfrm>
              <a:prstGeom prst="parallelogram">
                <a:avLst>
                  <a:gd name="adj" fmla="val 129167"/>
                </a:avLst>
              </a:prstGeom>
              <a:gradFill rotWithShape="1">
                <a:gsLst>
                  <a:gs pos="0">
                    <a:srgbClr val="3366FF"/>
                  </a:gs>
                  <a:gs pos="100000">
                    <a:srgbClr val="274EC2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AutoShape 252"/>
              <p:cNvSpPr>
                <a:spLocks noChangeArrowheads="1"/>
              </p:cNvSpPr>
              <p:nvPr/>
            </p:nvSpPr>
            <p:spPr bwMode="auto">
              <a:xfrm flipH="1">
                <a:off x="1920" y="3456"/>
                <a:ext cx="240" cy="48"/>
              </a:xfrm>
              <a:prstGeom prst="parallelogram">
                <a:avLst>
                  <a:gd name="adj" fmla="val 120833"/>
                </a:avLst>
              </a:prstGeom>
              <a:gradFill rotWithShape="1">
                <a:gsLst>
                  <a:gs pos="0">
                    <a:srgbClr val="3366FF"/>
                  </a:gs>
                  <a:gs pos="100000">
                    <a:srgbClr val="274EC2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AutoShape 253"/>
              <p:cNvSpPr>
                <a:spLocks noChangeArrowheads="1"/>
              </p:cNvSpPr>
              <p:nvPr/>
            </p:nvSpPr>
            <p:spPr bwMode="auto">
              <a:xfrm flipH="1">
                <a:off x="1248" y="3600"/>
                <a:ext cx="240" cy="48"/>
              </a:xfrm>
              <a:prstGeom prst="parallelogram">
                <a:avLst>
                  <a:gd name="adj" fmla="val 137500"/>
                </a:avLst>
              </a:prstGeom>
              <a:gradFill rotWithShape="1">
                <a:gsLst>
                  <a:gs pos="0">
                    <a:srgbClr val="3366FF"/>
                  </a:gs>
                  <a:gs pos="100000">
                    <a:srgbClr val="274EC2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AutoShape 254"/>
              <p:cNvSpPr>
                <a:spLocks noChangeArrowheads="1"/>
              </p:cNvSpPr>
              <p:nvPr/>
            </p:nvSpPr>
            <p:spPr bwMode="auto">
              <a:xfrm flipH="1">
                <a:off x="2256" y="3696"/>
                <a:ext cx="144" cy="48"/>
              </a:xfrm>
              <a:prstGeom prst="parallelogram">
                <a:avLst>
                  <a:gd name="adj" fmla="val 108333"/>
                </a:avLst>
              </a:pr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AutoShape 255"/>
              <p:cNvSpPr>
                <a:spLocks noChangeArrowheads="1"/>
              </p:cNvSpPr>
              <p:nvPr/>
            </p:nvSpPr>
            <p:spPr bwMode="auto">
              <a:xfrm flipH="1">
                <a:off x="1728" y="3360"/>
                <a:ext cx="144" cy="48"/>
              </a:xfrm>
              <a:prstGeom prst="parallelogram">
                <a:avLst>
                  <a:gd name="adj" fmla="val 108333"/>
                </a:avLst>
              </a:pr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0" name="AutoShape 256"/>
              <p:cNvSpPr>
                <a:spLocks noChangeArrowheads="1"/>
              </p:cNvSpPr>
              <p:nvPr/>
            </p:nvSpPr>
            <p:spPr bwMode="auto">
              <a:xfrm flipH="1">
                <a:off x="2064" y="3936"/>
                <a:ext cx="144" cy="48"/>
              </a:xfrm>
              <a:prstGeom prst="parallelogram">
                <a:avLst>
                  <a:gd name="adj" fmla="val 108333"/>
                </a:avLst>
              </a:pr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AutoShape 257"/>
              <p:cNvSpPr>
                <a:spLocks noChangeArrowheads="1"/>
              </p:cNvSpPr>
              <p:nvPr/>
            </p:nvSpPr>
            <p:spPr bwMode="auto">
              <a:xfrm flipH="1">
                <a:off x="1776" y="3696"/>
                <a:ext cx="144" cy="48"/>
              </a:xfrm>
              <a:prstGeom prst="parallelogram">
                <a:avLst>
                  <a:gd name="adj" fmla="val 108333"/>
                </a:avLst>
              </a:pr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AutoShape 258"/>
              <p:cNvSpPr>
                <a:spLocks noChangeArrowheads="1"/>
              </p:cNvSpPr>
              <p:nvPr/>
            </p:nvSpPr>
            <p:spPr bwMode="auto">
              <a:xfrm flipH="1">
                <a:off x="1488" y="3456"/>
                <a:ext cx="240" cy="48"/>
              </a:xfrm>
              <a:prstGeom prst="parallelogram">
                <a:avLst>
                  <a:gd name="adj" fmla="val 129167"/>
                </a:avLst>
              </a:prstGeom>
              <a:gradFill rotWithShape="1">
                <a:gsLst>
                  <a:gs pos="0">
                    <a:srgbClr val="3366FF"/>
                  </a:gs>
                  <a:gs pos="100000">
                    <a:srgbClr val="274EC2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/>
          </p:nvGrpSpPr>
          <p:grpSpPr bwMode="auto">
            <a:xfrm>
              <a:off x="838200" y="4876800"/>
              <a:ext cx="2209800" cy="1190625"/>
              <a:chOff x="480" y="3312"/>
              <a:chExt cx="1392" cy="750"/>
            </a:xfrm>
          </p:grpSpPr>
          <p:sp>
            <p:nvSpPr>
              <p:cNvPr id="35855" name="Text Box 59"/>
              <p:cNvSpPr txBox="1">
                <a:spLocks noChangeArrowheads="1"/>
              </p:cNvSpPr>
              <p:nvPr/>
            </p:nvSpPr>
            <p:spPr bwMode="auto">
              <a:xfrm>
                <a:off x="720" y="3696"/>
                <a:ext cx="4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global </a:t>
                </a:r>
                <a:br>
                  <a:rPr lang="en-US" altLang="zh-TW"/>
                </a:br>
                <a:r>
                  <a:rPr lang="en-US" altLang="zh-TW"/>
                  <a:t>edges</a:t>
                </a:r>
              </a:p>
            </p:txBody>
          </p:sp>
          <p:sp>
            <p:nvSpPr>
              <p:cNvPr id="35856" name="Text Box 60"/>
              <p:cNvSpPr txBox="1">
                <a:spLocks noChangeArrowheads="1"/>
              </p:cNvSpPr>
              <p:nvPr/>
            </p:nvSpPr>
            <p:spPr bwMode="auto">
              <a:xfrm>
                <a:off x="480" y="3312"/>
                <a:ext cx="4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global </a:t>
                </a:r>
                <a:br>
                  <a:rPr lang="en-US" altLang="zh-TW"/>
                </a:br>
                <a:r>
                  <a:rPr lang="en-US" altLang="zh-TW"/>
                  <a:t>bins</a:t>
                </a:r>
              </a:p>
            </p:txBody>
          </p:sp>
          <p:sp>
            <p:nvSpPr>
              <p:cNvPr id="35857" name="Line 61"/>
              <p:cNvSpPr>
                <a:spLocks noChangeShapeType="1"/>
              </p:cNvSpPr>
              <p:nvPr/>
            </p:nvSpPr>
            <p:spPr bwMode="auto">
              <a:xfrm flipV="1">
                <a:off x="912" y="3360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8" name="Line 62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9" name="Line 63"/>
              <p:cNvSpPr>
                <a:spLocks noChangeShapeType="1"/>
              </p:cNvSpPr>
              <p:nvPr/>
            </p:nvSpPr>
            <p:spPr bwMode="auto">
              <a:xfrm flipV="1">
                <a:off x="1200" y="3792"/>
                <a:ext cx="33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Line 64"/>
              <p:cNvSpPr>
                <a:spLocks noChangeShapeType="1"/>
              </p:cNvSpPr>
              <p:nvPr/>
            </p:nvSpPr>
            <p:spPr bwMode="auto">
              <a:xfrm>
                <a:off x="1200" y="3888"/>
                <a:ext cx="67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48" name="Text Box 59"/>
            <p:cNvSpPr txBox="1">
              <a:spLocks noChangeArrowheads="1"/>
            </p:cNvSpPr>
            <p:nvPr/>
          </p:nvSpPr>
          <p:spPr bwMode="auto">
            <a:xfrm>
              <a:off x="7818438" y="5638800"/>
              <a:ext cx="109696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/>
                <a:t>Horizontal</a:t>
              </a:r>
              <a:br>
                <a:rPr lang="en-US" altLang="zh-TW"/>
              </a:br>
              <a:r>
                <a:rPr lang="en-US" altLang="zh-TW"/>
                <a:t>edges</a:t>
              </a:r>
            </a:p>
          </p:txBody>
        </p:sp>
        <p:sp>
          <p:nvSpPr>
            <p:cNvPr id="35849" name="Text Box 60"/>
            <p:cNvSpPr txBox="1">
              <a:spLocks noChangeArrowheads="1"/>
            </p:cNvSpPr>
            <p:nvPr/>
          </p:nvSpPr>
          <p:spPr bwMode="auto">
            <a:xfrm>
              <a:off x="7239000" y="4464050"/>
              <a:ext cx="577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/>
                <a:t>Vias</a:t>
              </a:r>
            </a:p>
          </p:txBody>
        </p:sp>
        <p:sp>
          <p:nvSpPr>
            <p:cNvPr id="35850" name="Line 62"/>
            <p:cNvSpPr>
              <a:spLocks noChangeShapeType="1"/>
            </p:cNvSpPr>
            <p:nvPr/>
          </p:nvSpPr>
          <p:spPr bwMode="auto">
            <a:xfrm flipH="1">
              <a:off x="6705600" y="518160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63"/>
            <p:cNvSpPr>
              <a:spLocks noChangeShapeType="1"/>
            </p:cNvSpPr>
            <p:nvPr/>
          </p:nvSpPr>
          <p:spPr bwMode="auto">
            <a:xfrm flipH="1">
              <a:off x="7162800" y="5943600"/>
              <a:ext cx="6858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64"/>
            <p:cNvSpPr>
              <a:spLocks noChangeShapeType="1"/>
            </p:cNvSpPr>
            <p:nvPr/>
          </p:nvSpPr>
          <p:spPr bwMode="auto">
            <a:xfrm flipH="1" flipV="1">
              <a:off x="7162800" y="5486400"/>
              <a:ext cx="6858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Text Box 59"/>
            <p:cNvSpPr txBox="1">
              <a:spLocks noChangeArrowheads="1"/>
            </p:cNvSpPr>
            <p:nvPr/>
          </p:nvSpPr>
          <p:spPr bwMode="auto">
            <a:xfrm>
              <a:off x="7597775" y="4876800"/>
              <a:ext cx="8604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/>
                <a:t>Vertical</a:t>
              </a:r>
              <a:br>
                <a:rPr lang="en-US" altLang="zh-TW"/>
              </a:br>
              <a:r>
                <a:rPr lang="en-US" altLang="zh-TW"/>
                <a:t>edges</a:t>
              </a:r>
            </a:p>
          </p:txBody>
        </p:sp>
        <p:sp>
          <p:nvSpPr>
            <p:cNvPr id="35854" name="Line 62"/>
            <p:cNvSpPr>
              <a:spLocks noChangeShapeType="1"/>
            </p:cNvSpPr>
            <p:nvPr/>
          </p:nvSpPr>
          <p:spPr bwMode="auto">
            <a:xfrm flipH="1">
              <a:off x="6400800" y="4648200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94" name="Action Button: Beginning 93">
            <a:hlinkClick r:id="rId2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ea typeface="PMingLiU" pitchFamily="18" charset="-120"/>
              </a:rPr>
              <a:t>Column Generation – Pricing Problem</a:t>
            </a: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24384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Solve the relaxed Linear Programming of ILP-GR</a:t>
            </a:r>
          </a:p>
          <a:p>
            <a:r>
              <a:rPr lang="en-US" altLang="zh-TW" sz="2400" smtClean="0">
                <a:ea typeface="PMingLiU" pitchFamily="18" charset="-120"/>
              </a:rPr>
              <a:t>Apply Column Generation to solve Linear Programming</a:t>
            </a:r>
          </a:p>
          <a:p>
            <a:pPr lvl="1"/>
            <a:r>
              <a:rPr lang="en-US" altLang="zh-TW" sz="2000" smtClean="0">
                <a:ea typeface="PMingLiU" pitchFamily="18" charset="-120"/>
              </a:rPr>
              <a:t>Only explicitly include a subset of possible routes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2743200"/>
            <a:ext cx="3352800" cy="2514600"/>
            <a:chOff x="624" y="1776"/>
            <a:chExt cx="2112" cy="1584"/>
          </a:xfrm>
        </p:grpSpPr>
        <p:sp>
          <p:nvSpPr>
            <p:cNvPr id="4121" name="AutoShape 102"/>
            <p:cNvSpPr>
              <a:spLocks noChangeArrowheads="1"/>
            </p:cNvSpPr>
            <p:nvPr/>
          </p:nvSpPr>
          <p:spPr bwMode="auto">
            <a:xfrm>
              <a:off x="624" y="1776"/>
              <a:ext cx="2112" cy="15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4" name="Object 4"/>
            <p:cNvGraphicFramePr>
              <a:graphicFrameLocks noChangeAspect="1"/>
            </p:cNvGraphicFramePr>
            <p:nvPr/>
          </p:nvGraphicFramePr>
          <p:xfrm>
            <a:off x="728" y="2107"/>
            <a:ext cx="1912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3" name="Equation" r:id="rId3" imgW="2019240" imgH="1269720" progId="Equation.DSMT4">
                    <p:embed/>
                  </p:oleObj>
                </mc:Choice>
                <mc:Fallback>
                  <p:oleObj name="Equation" r:id="rId3" imgW="2019240" imgH="1269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107"/>
                          <a:ext cx="1912" cy="1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2" name="Text Box 7"/>
            <p:cNvSpPr txBox="1">
              <a:spLocks noChangeArrowheads="1"/>
            </p:cNvSpPr>
            <p:nvPr/>
          </p:nvSpPr>
          <p:spPr bwMode="auto">
            <a:xfrm>
              <a:off x="858" y="1824"/>
              <a:ext cx="163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/>
                <a:t>Restricted Primal Problem: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2743200"/>
            <a:ext cx="3810000" cy="2514600"/>
            <a:chOff x="3120" y="1776"/>
            <a:chExt cx="2400" cy="1584"/>
          </a:xfrm>
        </p:grpSpPr>
        <p:sp>
          <p:nvSpPr>
            <p:cNvPr id="4119" name="AutoShape 102"/>
            <p:cNvSpPr>
              <a:spLocks noChangeArrowheads="1"/>
            </p:cNvSpPr>
            <p:nvPr/>
          </p:nvSpPr>
          <p:spPr bwMode="auto">
            <a:xfrm>
              <a:off x="3120" y="1776"/>
              <a:ext cx="2400" cy="158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3" name="Object 5"/>
            <p:cNvGraphicFramePr>
              <a:graphicFrameLocks noChangeAspect="1"/>
            </p:cNvGraphicFramePr>
            <p:nvPr/>
          </p:nvGraphicFramePr>
          <p:xfrm>
            <a:off x="3307" y="2094"/>
            <a:ext cx="2105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4" name="Equation" r:id="rId5" imgW="2222280" imgH="1320480" progId="Equation.DSMT4">
                    <p:embed/>
                  </p:oleObj>
                </mc:Choice>
                <mc:Fallback>
                  <p:oleObj name="Equation" r:id="rId5" imgW="2222280" imgH="1320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" y="2094"/>
                          <a:ext cx="2105" cy="1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Text Box 9"/>
            <p:cNvSpPr txBox="1">
              <a:spLocks noChangeArrowheads="1"/>
            </p:cNvSpPr>
            <p:nvPr/>
          </p:nvSpPr>
          <p:spPr bwMode="auto">
            <a:xfrm>
              <a:off x="3888" y="1824"/>
              <a:ext cx="92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Dual Problem:</a:t>
              </a:r>
            </a:p>
          </p:txBody>
        </p:sp>
      </p:grpSp>
      <p:sp>
        <p:nvSpPr>
          <p:cNvPr id="171020" name="Oval 12"/>
          <p:cNvSpPr>
            <a:spLocks noChangeArrowheads="1"/>
          </p:cNvSpPr>
          <p:nvPr/>
        </p:nvSpPr>
        <p:spPr bwMode="auto">
          <a:xfrm>
            <a:off x="1752600" y="3505200"/>
            <a:ext cx="762000" cy="381000"/>
          </a:xfrm>
          <a:prstGeom prst="ellipse">
            <a:avLst/>
          </a:prstGeom>
          <a:noFill/>
          <a:ln w="3175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990600" y="5410200"/>
            <a:ext cx="4419600" cy="336550"/>
            <a:chOff x="1584" y="3456"/>
            <a:chExt cx="2784" cy="212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584" y="3456"/>
              <a:ext cx="1152" cy="212"/>
              <a:chOff x="1584" y="3448"/>
              <a:chExt cx="1152" cy="212"/>
            </a:xfrm>
          </p:grpSpPr>
          <p:sp>
            <p:nvSpPr>
              <p:cNvPr id="4118" name="Text Box 13"/>
              <p:cNvSpPr txBox="1">
                <a:spLocks noChangeArrowheads="1"/>
              </p:cNvSpPr>
              <p:nvPr/>
            </p:nvSpPr>
            <p:spPr bwMode="auto">
              <a:xfrm>
                <a:off x="1584" y="3448"/>
                <a:ext cx="115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TW"/>
                  <a:t>Primal Solution </a:t>
                </a:r>
              </a:p>
            </p:txBody>
          </p:sp>
          <p:graphicFrame>
            <p:nvGraphicFramePr>
              <p:cNvPr id="4102" name="Object 18"/>
              <p:cNvGraphicFramePr>
                <a:graphicFrameLocks noChangeAspect="1"/>
              </p:cNvGraphicFramePr>
              <p:nvPr/>
            </p:nvGraphicFramePr>
            <p:xfrm>
              <a:off x="2546" y="3468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65" name="Equation" r:id="rId7" imgW="164880" imgH="241200" progId="Equation.DSMT4">
                      <p:embed/>
                    </p:oleObj>
                  </mc:Choice>
                  <mc:Fallback>
                    <p:oleObj name="Equation" r:id="rId7" imgW="164880" imgH="2412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3468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168" y="3456"/>
              <a:ext cx="1200" cy="212"/>
              <a:chOff x="3072" y="3456"/>
              <a:chExt cx="1200" cy="212"/>
            </a:xfrm>
          </p:grpSpPr>
          <p:sp>
            <p:nvSpPr>
              <p:cNvPr id="4117" name="Text Box 22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1152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/>
                  <a:t>Dual Solution </a:t>
                </a:r>
              </a:p>
            </p:txBody>
          </p:sp>
          <p:graphicFrame>
            <p:nvGraphicFramePr>
              <p:cNvPr id="4101" name="Object 23"/>
              <p:cNvGraphicFramePr>
                <a:graphicFrameLocks noChangeAspect="1"/>
              </p:cNvGraphicFramePr>
              <p:nvPr/>
            </p:nvGraphicFramePr>
            <p:xfrm>
              <a:off x="3936" y="3456"/>
              <a:ext cx="3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66" name="Equation" r:id="rId9" imgW="533160" imgH="330120" progId="Equation.DSMT4">
                      <p:embed/>
                    </p:oleObj>
                  </mc:Choice>
                  <mc:Fallback>
                    <p:oleObj name="Equation" r:id="rId9" imgW="533160" imgH="33012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3456"/>
                            <a:ext cx="33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0" name="Object 25"/>
            <p:cNvGraphicFramePr>
              <a:graphicFrameLocks noChangeAspect="1"/>
            </p:cNvGraphicFramePr>
            <p:nvPr/>
          </p:nvGraphicFramePr>
          <p:xfrm>
            <a:off x="2784" y="3485"/>
            <a:ext cx="28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7" name="Equation" r:id="rId11" imgW="672840" imgH="380880" progId="Equation.DSMT4">
                    <p:embed/>
                  </p:oleObj>
                </mc:Choice>
                <mc:Fallback>
                  <p:oleObj name="Equation" r:id="rId11" imgW="672840" imgH="3808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485"/>
                          <a:ext cx="28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45" name="Oval 37"/>
          <p:cNvSpPr>
            <a:spLocks noChangeArrowheads="1"/>
          </p:cNvSpPr>
          <p:nvPr/>
        </p:nvSpPr>
        <p:spPr bwMode="auto">
          <a:xfrm>
            <a:off x="5105400" y="3781425"/>
            <a:ext cx="1752600" cy="533400"/>
          </a:xfrm>
          <a:prstGeom prst="ellipse">
            <a:avLst/>
          </a:prstGeom>
          <a:noFill/>
          <a:ln w="3175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990600" y="5867400"/>
            <a:ext cx="4495800" cy="482600"/>
            <a:chOff x="624" y="3680"/>
            <a:chExt cx="2832" cy="304"/>
          </a:xfrm>
        </p:grpSpPr>
        <p:sp>
          <p:nvSpPr>
            <p:cNvPr id="4114" name="Text Box 30"/>
            <p:cNvSpPr txBox="1">
              <a:spLocks noChangeArrowheads="1"/>
            </p:cNvSpPr>
            <p:nvPr/>
          </p:nvSpPr>
          <p:spPr bwMode="auto">
            <a:xfrm>
              <a:off x="624" y="3696"/>
              <a:ext cx="28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/>
                <a:t>If a route                with </a:t>
              </a:r>
            </a:p>
          </p:txBody>
        </p:sp>
        <p:graphicFrame>
          <p:nvGraphicFramePr>
            <p:cNvPr id="4098" name="Object 36"/>
            <p:cNvGraphicFramePr>
              <a:graphicFrameLocks noChangeAspect="1"/>
            </p:cNvGraphicFramePr>
            <p:nvPr/>
          </p:nvGraphicFramePr>
          <p:xfrm>
            <a:off x="1248" y="3720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8" name="Equation" r:id="rId13" imgW="749160" imgH="342720" progId="Equation.DSMT4">
                    <p:embed/>
                  </p:oleObj>
                </mc:Choice>
                <mc:Fallback>
                  <p:oleObj name="Equation" r:id="rId13" imgW="749160" imgH="34272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720"/>
                          <a:ext cx="47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8"/>
            <p:cNvGraphicFramePr>
              <a:graphicFrameLocks noChangeAspect="1"/>
            </p:cNvGraphicFramePr>
            <p:nvPr/>
          </p:nvGraphicFramePr>
          <p:xfrm>
            <a:off x="2104" y="3680"/>
            <a:ext cx="8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9" name="Equation" r:id="rId15" imgW="1358640" imgH="482400" progId="Equation.DSMT4">
                    <p:embed/>
                  </p:oleObj>
                </mc:Choice>
                <mc:Fallback>
                  <p:oleObj name="Equation" r:id="rId15" imgW="1358640" imgH="4824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680"/>
                          <a:ext cx="8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990600" y="6369050"/>
            <a:ext cx="80010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Then add this route to the Restricted Primal Problem may reduce the objective value </a:t>
            </a:r>
          </a:p>
        </p:txBody>
      </p:sp>
      <p:sp>
        <p:nvSpPr>
          <p:cNvPr id="27" name="Action Button: Beginning 26">
            <a:hlinkClick r:id="rId17" action="ppaction://hlinksldjump" highlightClick="1"/>
          </p:cNvPr>
          <p:cNvSpPr/>
          <p:nvPr/>
        </p:nvSpPr>
        <p:spPr>
          <a:xfrm>
            <a:off x="8686800" y="6248400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29" name="Action Button: Beginning 28">
            <a:hlinkClick r:id="rId18" action="ppaction://hlinksldjump" highlightClick="1"/>
          </p:cNvPr>
          <p:cNvSpPr/>
          <p:nvPr/>
        </p:nvSpPr>
        <p:spPr>
          <a:xfrm>
            <a:off x="8686800" y="6553200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0" grpId="0" animBg="1"/>
      <p:bldP spid="17104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295400" y="3606800"/>
            <a:ext cx="2998788" cy="3022600"/>
            <a:chOff x="799" y="2208"/>
            <a:chExt cx="1889" cy="1904"/>
          </a:xfrm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1087" y="2496"/>
              <a:ext cx="1344" cy="1296"/>
              <a:chOff x="1248" y="2448"/>
              <a:chExt cx="1344" cy="1296"/>
            </a:xfrm>
          </p:grpSpPr>
          <p:sp>
            <p:nvSpPr>
              <p:cNvPr id="5159" name="Line 76"/>
              <p:cNvSpPr>
                <a:spLocks noChangeShapeType="1"/>
              </p:cNvSpPr>
              <p:nvPr/>
            </p:nvSpPr>
            <p:spPr bwMode="auto">
              <a:xfrm>
                <a:off x="1920" y="2448"/>
                <a:ext cx="0" cy="12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Line 77"/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0" cy="12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Line 78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0" cy="12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Line 79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13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Line 80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13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Line 81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13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Rectangle 82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344" cy="1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53" name="Text Box 88"/>
            <p:cNvSpPr txBox="1">
              <a:spLocks noChangeArrowheads="1"/>
            </p:cNvSpPr>
            <p:nvPr/>
          </p:nvSpPr>
          <p:spPr bwMode="auto">
            <a:xfrm>
              <a:off x="2431" y="2544"/>
              <a:ext cx="25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154" name="Text Box 93"/>
            <p:cNvSpPr txBox="1">
              <a:spLocks noChangeArrowheads="1"/>
            </p:cNvSpPr>
            <p:nvPr/>
          </p:nvSpPr>
          <p:spPr bwMode="auto">
            <a:xfrm>
              <a:off x="799" y="3504"/>
              <a:ext cx="265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S</a:t>
              </a:r>
              <a:r>
                <a:rPr lang="en-US" altLang="zh-TW" sz="1800" baseline="-25000"/>
                <a:t>1</a:t>
              </a:r>
            </a:p>
          </p:txBody>
        </p:sp>
        <p:sp>
          <p:nvSpPr>
            <p:cNvPr id="5155" name="Text Box 93"/>
            <p:cNvSpPr txBox="1">
              <a:spLocks noChangeArrowheads="1"/>
            </p:cNvSpPr>
            <p:nvPr/>
          </p:nvSpPr>
          <p:spPr bwMode="auto">
            <a:xfrm>
              <a:off x="1462" y="3312"/>
              <a:ext cx="218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/>
                <a:t>e</a:t>
              </a:r>
              <a:r>
                <a:rPr lang="en-US" altLang="zh-TW" sz="1400" i="1" baseline="-25000"/>
                <a:t>6</a:t>
              </a:r>
            </a:p>
          </p:txBody>
        </p:sp>
        <p:sp>
          <p:nvSpPr>
            <p:cNvPr id="5156" name="Rectangle 55"/>
            <p:cNvSpPr>
              <a:spLocks noChangeArrowheads="1"/>
            </p:cNvSpPr>
            <p:nvPr/>
          </p:nvSpPr>
          <p:spPr bwMode="auto">
            <a:xfrm>
              <a:off x="1728" y="2895"/>
              <a:ext cx="258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i="1"/>
                <a:t>e</a:t>
              </a:r>
              <a:r>
                <a:rPr lang="en-US" altLang="zh-TW" sz="1400" i="1" baseline="-25000"/>
                <a:t>28</a:t>
              </a:r>
              <a:endParaRPr lang="zh-TW" altLang="en-US" sz="1400" i="1" baseline="-25000"/>
            </a:p>
          </p:txBody>
        </p:sp>
        <p:graphicFrame>
          <p:nvGraphicFramePr>
            <p:cNvPr id="5125" name="Object 56"/>
            <p:cNvGraphicFramePr>
              <a:graphicFrameLocks noChangeAspect="1"/>
            </p:cNvGraphicFramePr>
            <p:nvPr/>
          </p:nvGraphicFramePr>
          <p:xfrm>
            <a:off x="1200" y="3936"/>
            <a:ext cx="1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1" name="Equation" r:id="rId3" imgW="1815840" imgH="279360" progId="Equation.DSMT4">
                    <p:embed/>
                  </p:oleObj>
                </mc:Choice>
                <mc:Fallback>
                  <p:oleObj name="Equation" r:id="rId3" imgW="1815840" imgH="27936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936"/>
                          <a:ext cx="1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Line 57"/>
            <p:cNvSpPr>
              <a:spLocks noChangeShapeType="1"/>
            </p:cNvSpPr>
            <p:nvPr/>
          </p:nvSpPr>
          <p:spPr bwMode="auto">
            <a:xfrm flipV="1">
              <a:off x="1440" y="3504"/>
              <a:ext cx="14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6" name="Object 58"/>
            <p:cNvGraphicFramePr>
              <a:graphicFrameLocks noChangeAspect="1"/>
            </p:cNvGraphicFramePr>
            <p:nvPr/>
          </p:nvGraphicFramePr>
          <p:xfrm>
            <a:off x="1112" y="2208"/>
            <a:ext cx="1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2" name="Equation" r:id="rId5" imgW="1942920" imgH="279360" progId="Equation.DSMT4">
                    <p:embed/>
                  </p:oleObj>
                </mc:Choice>
                <mc:Fallback>
                  <p:oleObj name="Equation" r:id="rId5" imgW="1942920" imgH="27936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208"/>
                          <a:ext cx="122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Line 59"/>
            <p:cNvSpPr>
              <a:spLocks noChangeShapeType="1"/>
            </p:cNvSpPr>
            <p:nvPr/>
          </p:nvSpPr>
          <p:spPr bwMode="auto">
            <a:xfrm>
              <a:off x="1344" y="2400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Identify New Routes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10668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How to identify a new route with                    ?</a:t>
            </a:r>
          </a:p>
        </p:txBody>
      </p:sp>
      <p:graphicFrame>
        <p:nvGraphicFramePr>
          <p:cNvPr id="5122" name="Object 28"/>
          <p:cNvGraphicFramePr>
            <a:graphicFrameLocks noChangeAspect="1"/>
          </p:cNvGraphicFramePr>
          <p:nvPr/>
        </p:nvGraphicFramePr>
        <p:xfrm>
          <a:off x="5384800" y="1327150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7" imgW="1473120" imgH="558720" progId="Equation.DSMT4">
                  <p:embed/>
                </p:oleObj>
              </mc:Choice>
              <mc:Fallback>
                <p:oleObj name="Equation" r:id="rId7" imgW="1473120" imgH="5587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327150"/>
                        <a:ext cx="1473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447800" y="1981200"/>
            <a:ext cx="2667000" cy="1295400"/>
            <a:chOff x="912" y="1248"/>
            <a:chExt cx="1680" cy="816"/>
          </a:xfrm>
        </p:grpSpPr>
        <p:sp>
          <p:nvSpPr>
            <p:cNvPr id="5151" name="AutoShape 102"/>
            <p:cNvSpPr>
              <a:spLocks noChangeArrowheads="1"/>
            </p:cNvSpPr>
            <p:nvPr/>
          </p:nvSpPr>
          <p:spPr bwMode="auto">
            <a:xfrm>
              <a:off x="912" y="1248"/>
              <a:ext cx="1680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B3E0E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27"/>
            <p:cNvGraphicFramePr>
              <a:graphicFrameLocks noChangeAspect="1"/>
            </p:cNvGraphicFramePr>
            <p:nvPr/>
          </p:nvGraphicFramePr>
          <p:xfrm>
            <a:off x="1056" y="1328"/>
            <a:ext cx="13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4" name="Equation" r:id="rId9" imgW="2120760" imgH="558720" progId="Equation.DSMT4">
                    <p:embed/>
                  </p:oleObj>
                </mc:Choice>
                <mc:Fallback>
                  <p:oleObj name="Equation" r:id="rId9" imgW="2120760" imgH="55872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28"/>
                          <a:ext cx="133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9"/>
            <p:cNvGraphicFramePr>
              <a:graphicFrameLocks noChangeAspect="1"/>
            </p:cNvGraphicFramePr>
            <p:nvPr/>
          </p:nvGraphicFramePr>
          <p:xfrm>
            <a:off x="1056" y="1680"/>
            <a:ext cx="11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5" name="Equation" r:id="rId11" imgW="1790640" imgH="558720" progId="Equation.DSMT4">
                    <p:embed/>
                  </p:oleObj>
                </mc:Choice>
                <mc:Fallback>
                  <p:oleObj name="Equation" r:id="rId11" imgW="1790640" imgH="55872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112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3087" name="Oval 31"/>
          <p:cNvSpPr>
            <a:spLocks noChangeArrowheads="1"/>
          </p:cNvSpPr>
          <p:nvPr/>
        </p:nvSpPr>
        <p:spPr bwMode="auto">
          <a:xfrm>
            <a:off x="1752600" y="2590800"/>
            <a:ext cx="1371600" cy="685800"/>
          </a:xfrm>
          <a:prstGeom prst="ellipse">
            <a:avLst/>
          </a:prstGeom>
          <a:noFill/>
          <a:ln w="3175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118" name="Freeform 62"/>
          <p:cNvSpPr>
            <a:spLocks/>
          </p:cNvSpPr>
          <p:nvPr/>
        </p:nvSpPr>
        <p:spPr bwMode="auto">
          <a:xfrm>
            <a:off x="1752600" y="4064000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2147483647 h 1296"/>
              <a:gd name="T10" fmla="*/ 2147483647 w 1344"/>
              <a:gd name="T11" fmla="*/ 2147483647 h 1296"/>
              <a:gd name="T12" fmla="*/ 2147483647 w 1344"/>
              <a:gd name="T13" fmla="*/ 2147483647 h 1296"/>
              <a:gd name="T14" fmla="*/ 2147483647 w 1344"/>
              <a:gd name="T15" fmla="*/ 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296"/>
              <a:gd name="T26" fmla="*/ 1344 w 1344"/>
              <a:gd name="T27" fmla="*/ 1296 h 1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296">
                <a:moveTo>
                  <a:pt x="0" y="1296"/>
                </a:moveTo>
                <a:lnTo>
                  <a:pt x="336" y="1296"/>
                </a:lnTo>
                <a:lnTo>
                  <a:pt x="336" y="1008"/>
                </a:lnTo>
                <a:lnTo>
                  <a:pt x="672" y="1008"/>
                </a:lnTo>
                <a:lnTo>
                  <a:pt x="672" y="336"/>
                </a:lnTo>
                <a:lnTo>
                  <a:pt x="1008" y="336"/>
                </a:lnTo>
                <a:lnTo>
                  <a:pt x="1344" y="336"/>
                </a:lnTo>
                <a:lnTo>
                  <a:pt x="1344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102" name="Oval 89"/>
          <p:cNvSpPr>
            <a:spLocks noChangeArrowheads="1"/>
          </p:cNvSpPr>
          <p:nvPr/>
        </p:nvSpPr>
        <p:spPr bwMode="auto">
          <a:xfrm>
            <a:off x="1676400" y="60325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103" name="Oval 90"/>
          <p:cNvSpPr>
            <a:spLocks noChangeArrowheads="1"/>
          </p:cNvSpPr>
          <p:nvPr/>
        </p:nvSpPr>
        <p:spPr bwMode="auto">
          <a:xfrm>
            <a:off x="3810000" y="39878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5181600" y="2133600"/>
            <a:ext cx="2743200" cy="4343400"/>
            <a:chOff x="3264" y="1344"/>
            <a:chExt cx="1728" cy="2736"/>
          </a:xfrm>
        </p:grpSpPr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3264" y="1344"/>
              <a:ext cx="1728" cy="2736"/>
              <a:chOff x="3264" y="1344"/>
              <a:chExt cx="1728" cy="2736"/>
            </a:xfrm>
          </p:grpSpPr>
          <p:sp>
            <p:nvSpPr>
              <p:cNvPr id="5139" name="Rectangle 79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344" cy="342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914400"/>
                <a:r>
                  <a:rPr lang="en-US" altLang="zh-TW" sz="1400" b="1"/>
                  <a:t>Create initial routes using pattern routing</a:t>
                </a:r>
              </a:p>
            </p:txBody>
          </p:sp>
          <p:sp>
            <p:nvSpPr>
              <p:cNvPr id="5140" name="Rectangle 80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1440" cy="240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Solve LP, get dual sol.</a:t>
                </a:r>
              </a:p>
            </p:txBody>
          </p:sp>
          <p:sp>
            <p:nvSpPr>
              <p:cNvPr id="5141" name="Rectangle 8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1440" cy="336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 dirty="0" smtClean="0"/>
                  <a:t>Identify </a:t>
                </a:r>
                <a:r>
                  <a:rPr lang="en-US" altLang="zh-TW" sz="1400" b="1" dirty="0"/>
                  <a:t>new routes for each net</a:t>
                </a:r>
                <a:endParaRPr lang="zh-TW" altLang="en-US" sz="1400" b="1" dirty="0"/>
              </a:p>
            </p:txBody>
          </p:sp>
          <p:sp>
            <p:nvSpPr>
              <p:cNvPr id="5142" name="Rectangle 84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1440" cy="240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Setup edge weight</a:t>
                </a:r>
              </a:p>
            </p:txBody>
          </p:sp>
          <p:sp>
            <p:nvSpPr>
              <p:cNvPr id="5143" name="AutoShape 8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1344" cy="384"/>
              </a:xfrm>
              <a:prstGeom prst="flowChartDecision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1400" b="1"/>
                  <a:t>Have new routes?</a:t>
                </a:r>
              </a:p>
            </p:txBody>
          </p:sp>
          <p:sp>
            <p:nvSpPr>
              <p:cNvPr id="5144" name="Line 88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5" name="Line 89"/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6" name="Line 90"/>
              <p:cNvSpPr>
                <a:spLocks noChangeShapeType="1"/>
              </p:cNvSpPr>
              <p:nvPr/>
            </p:nvSpPr>
            <p:spPr bwMode="auto">
              <a:xfrm>
                <a:off x="4272" y="254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7" name="Line 91"/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8" name="Line 96"/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9" name="Rectangle 97"/>
              <p:cNvSpPr>
                <a:spLocks noChangeArrowheads="1"/>
              </p:cNvSpPr>
              <p:nvPr/>
            </p:nvSpPr>
            <p:spPr bwMode="auto">
              <a:xfrm>
                <a:off x="3552" y="3840"/>
                <a:ext cx="1392" cy="240"/>
              </a:xfrm>
              <a:prstGeom prst="rect">
                <a:avLst/>
              </a:prstGeom>
              <a:gradFill rotWithShape="1">
                <a:gsLst>
                  <a:gs pos="0">
                    <a:srgbClr val="FFEBFA"/>
                  </a:gs>
                  <a:gs pos="100000">
                    <a:srgbClr val="5E9EFF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400" b="1"/>
                  <a:t>Solve ILP</a:t>
                </a:r>
              </a:p>
            </p:txBody>
          </p:sp>
          <p:sp>
            <p:nvSpPr>
              <p:cNvPr id="5150" name="Freeform 98"/>
              <p:cNvSpPr>
                <a:spLocks/>
              </p:cNvSpPr>
              <p:nvPr/>
            </p:nvSpPr>
            <p:spPr bwMode="auto">
              <a:xfrm>
                <a:off x="3264" y="1968"/>
                <a:ext cx="336" cy="1488"/>
              </a:xfrm>
              <a:custGeom>
                <a:avLst/>
                <a:gdLst>
                  <a:gd name="T0" fmla="*/ 336 w 336"/>
                  <a:gd name="T1" fmla="*/ 1488 h 1488"/>
                  <a:gd name="T2" fmla="*/ 0 w 336"/>
                  <a:gd name="T3" fmla="*/ 1488 h 1488"/>
                  <a:gd name="T4" fmla="*/ 0 w 336"/>
                  <a:gd name="T5" fmla="*/ 0 h 1488"/>
                  <a:gd name="T6" fmla="*/ 288 w 336"/>
                  <a:gd name="T7" fmla="*/ 0 h 1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488"/>
                  <a:gd name="T14" fmla="*/ 336 w 336"/>
                  <a:gd name="T15" fmla="*/ 1488 h 1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488">
                    <a:moveTo>
                      <a:pt x="336" y="1488"/>
                    </a:moveTo>
                    <a:lnTo>
                      <a:pt x="0" y="1488"/>
                    </a:lnTo>
                    <a:lnTo>
                      <a:pt x="0" y="0"/>
                    </a:lnTo>
                    <a:lnTo>
                      <a:pt x="288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37" name="Text Box 96"/>
            <p:cNvSpPr txBox="1">
              <a:spLocks noChangeArrowheads="1"/>
            </p:cNvSpPr>
            <p:nvPr/>
          </p:nvSpPr>
          <p:spPr bwMode="auto">
            <a:xfrm>
              <a:off x="3312" y="3264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yes</a:t>
              </a:r>
            </a:p>
          </p:txBody>
        </p:sp>
        <p:sp>
          <p:nvSpPr>
            <p:cNvPr id="5138" name="Text Box 97"/>
            <p:cNvSpPr txBox="1">
              <a:spLocks noChangeArrowheads="1"/>
            </p:cNvSpPr>
            <p:nvPr/>
          </p:nvSpPr>
          <p:spPr bwMode="auto">
            <a:xfrm>
              <a:off x="4306" y="364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no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47" name="Action Button: Beginning 46">
            <a:hlinkClick r:id="rId13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7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7" grpId="0" animBg="1"/>
      <p:bldP spid="173118" grpId="0" animBg="1"/>
      <p:bldP spid="173102" grpId="0" animBg="1"/>
      <p:bldP spid="1731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GRIP: Price-and-Branch</a:t>
            </a:r>
            <a:endParaRPr lang="en-US" sz="3600" dirty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219200" y="1600200"/>
            <a:ext cx="3581400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BFA"/>
              </a:gs>
              <a:gs pos="100000">
                <a:srgbClr val="5E9EFF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/>
            <a:r>
              <a:rPr lang="en-US" altLang="zh-TW" sz="2400" b="1" dirty="0" smtClean="0"/>
              <a:t>Pricing:</a:t>
            </a:r>
            <a:endParaRPr lang="en-US" altLang="zh-TW" sz="2000" b="1" dirty="0" smtClean="0"/>
          </a:p>
          <a:p>
            <a:pPr algn="ctr" defTabSz="914400"/>
            <a:r>
              <a:rPr lang="en-US" altLang="zh-TW" sz="2000" dirty="0" smtClean="0"/>
              <a:t>Systematically identify</a:t>
            </a:r>
          </a:p>
          <a:p>
            <a:pPr algn="ctr" defTabSz="914400"/>
            <a:r>
              <a:rPr lang="en-US" altLang="zh-TW" sz="2000" dirty="0" smtClean="0"/>
              <a:t>candidate routes </a:t>
            </a:r>
            <a:br>
              <a:rPr lang="en-US" altLang="zh-TW" sz="2000" dirty="0" smtClean="0"/>
            </a:br>
            <a:r>
              <a:rPr lang="en-US" altLang="zh-TW" sz="2000" dirty="0" smtClean="0"/>
              <a:t>by solving linear program relaxation of (ILP-GR) 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219200" y="4267200"/>
            <a:ext cx="3581400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BFA"/>
              </a:gs>
              <a:gs pos="100000">
                <a:srgbClr val="5E9EFF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/>
            <a:r>
              <a:rPr lang="en-US" altLang="zh-TW" sz="2400" b="1" dirty="0" smtClean="0"/>
              <a:t>Branch:</a:t>
            </a:r>
            <a:endParaRPr lang="en-US" altLang="zh-TW" sz="2000" b="1" dirty="0" smtClean="0"/>
          </a:p>
          <a:p>
            <a:pPr algn="ctr" defTabSz="914400"/>
            <a:r>
              <a:rPr lang="en-US" altLang="zh-TW" sz="2000" dirty="0" smtClean="0"/>
              <a:t>Identify one route for each net from generated candidate routes 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2596752" y="3651648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77"/>
          <p:cNvSpPr>
            <a:spLocks noChangeShapeType="1"/>
          </p:cNvSpPr>
          <p:nvPr/>
        </p:nvSpPr>
        <p:spPr bwMode="auto">
          <a:xfrm>
            <a:off x="6637076" y="22796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1"/>
          <p:cNvSpPr>
            <a:spLocks noChangeShapeType="1"/>
          </p:cNvSpPr>
          <p:nvPr/>
        </p:nvSpPr>
        <p:spPr bwMode="auto">
          <a:xfrm>
            <a:off x="5570220" y="228600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77"/>
          <p:cNvSpPr>
            <a:spLocks noChangeShapeType="1"/>
          </p:cNvSpPr>
          <p:nvPr/>
        </p:nvSpPr>
        <p:spPr bwMode="auto">
          <a:xfrm>
            <a:off x="5570220" y="2286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1"/>
          <p:cNvSpPr>
            <a:spLocks noChangeShapeType="1"/>
          </p:cNvSpPr>
          <p:nvPr/>
        </p:nvSpPr>
        <p:spPr bwMode="auto">
          <a:xfrm>
            <a:off x="5570220" y="281940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1"/>
          <p:cNvSpPr>
            <a:spLocks noChangeShapeType="1"/>
          </p:cNvSpPr>
          <p:nvPr/>
        </p:nvSpPr>
        <p:spPr bwMode="auto">
          <a:xfrm>
            <a:off x="5570220" y="335280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81"/>
          <p:cNvSpPr>
            <a:spLocks noChangeShapeType="1"/>
          </p:cNvSpPr>
          <p:nvPr/>
        </p:nvSpPr>
        <p:spPr bwMode="auto">
          <a:xfrm>
            <a:off x="5570220" y="388620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81"/>
          <p:cNvSpPr>
            <a:spLocks noChangeShapeType="1"/>
          </p:cNvSpPr>
          <p:nvPr/>
        </p:nvSpPr>
        <p:spPr bwMode="auto">
          <a:xfrm>
            <a:off x="5570220" y="441960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81"/>
          <p:cNvSpPr>
            <a:spLocks noChangeShapeType="1"/>
          </p:cNvSpPr>
          <p:nvPr/>
        </p:nvSpPr>
        <p:spPr bwMode="auto">
          <a:xfrm>
            <a:off x="5570220" y="495300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77"/>
          <p:cNvSpPr>
            <a:spLocks noChangeShapeType="1"/>
          </p:cNvSpPr>
          <p:nvPr/>
        </p:nvSpPr>
        <p:spPr bwMode="auto">
          <a:xfrm>
            <a:off x="6096000" y="2286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77"/>
          <p:cNvSpPr>
            <a:spLocks noChangeShapeType="1"/>
          </p:cNvSpPr>
          <p:nvPr/>
        </p:nvSpPr>
        <p:spPr bwMode="auto">
          <a:xfrm>
            <a:off x="8237358" y="2286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77"/>
          <p:cNvSpPr>
            <a:spLocks noChangeShapeType="1"/>
          </p:cNvSpPr>
          <p:nvPr/>
        </p:nvSpPr>
        <p:spPr bwMode="auto">
          <a:xfrm>
            <a:off x="7703931" y="2286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77"/>
          <p:cNvSpPr>
            <a:spLocks noChangeShapeType="1"/>
          </p:cNvSpPr>
          <p:nvPr/>
        </p:nvSpPr>
        <p:spPr bwMode="auto">
          <a:xfrm>
            <a:off x="7170503" y="22860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auto">
          <a:xfrm>
            <a:off x="7246707" y="2438400"/>
            <a:ext cx="333392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>
                <a:solidFill>
                  <a:srgbClr val="000080"/>
                </a:solidFill>
                <a:cs typeface="Arial" charset="0"/>
              </a:rPr>
              <a:t>t</a:t>
            </a:r>
            <a:r>
              <a:rPr lang="en-US" altLang="zh-TW" sz="1800" i="1" baseline="-25000">
                <a:solidFill>
                  <a:srgbClr val="000080"/>
                </a:solidFill>
                <a:cs typeface="Arial" charset="0"/>
              </a:rPr>
              <a:t>b</a:t>
            </a:r>
          </a:p>
        </p:txBody>
      </p:sp>
      <p:sp>
        <p:nvSpPr>
          <p:cNvPr id="22" name="Text Box 93"/>
          <p:cNvSpPr txBox="1">
            <a:spLocks noChangeArrowheads="1"/>
          </p:cNvSpPr>
          <p:nvPr/>
        </p:nvSpPr>
        <p:spPr bwMode="auto">
          <a:xfrm>
            <a:off x="6267450" y="4600575"/>
            <a:ext cx="333392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 dirty="0" err="1">
                <a:solidFill>
                  <a:srgbClr val="99CC00"/>
                </a:solidFill>
                <a:cs typeface="Arial" charset="0"/>
              </a:rPr>
              <a:t>t</a:t>
            </a:r>
            <a:r>
              <a:rPr lang="en-US" altLang="zh-TW" sz="1800" i="1" baseline="-25000" dirty="0" err="1">
                <a:solidFill>
                  <a:srgbClr val="99CC00"/>
                </a:solidFill>
                <a:cs typeface="Arial" charset="0"/>
              </a:rPr>
              <a:t>a</a:t>
            </a:r>
            <a:endParaRPr lang="en-US" altLang="zh-TW" sz="1800" i="1" baseline="-25000" dirty="0">
              <a:solidFill>
                <a:srgbClr val="99CC00"/>
              </a:solidFill>
              <a:cs typeface="Arial" charset="0"/>
            </a:endParaRPr>
          </a:p>
        </p:txBody>
      </p:sp>
      <p:sp>
        <p:nvSpPr>
          <p:cNvPr id="23" name="Text Box 93"/>
          <p:cNvSpPr txBox="1">
            <a:spLocks noChangeArrowheads="1"/>
          </p:cNvSpPr>
          <p:nvPr/>
        </p:nvSpPr>
        <p:spPr bwMode="auto">
          <a:xfrm rot="16200000">
            <a:off x="6534689" y="3988587"/>
            <a:ext cx="479425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99.0</a:t>
            </a:r>
            <a:endParaRPr lang="en-US" altLang="zh-TW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24" name="Text Box 93"/>
          <p:cNvSpPr txBox="1">
            <a:spLocks noChangeArrowheads="1"/>
          </p:cNvSpPr>
          <p:nvPr/>
        </p:nvSpPr>
        <p:spPr bwMode="auto">
          <a:xfrm rot="16200000">
            <a:off x="6576758" y="2422518"/>
            <a:ext cx="395288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25" name="Freeform 197"/>
          <p:cNvSpPr>
            <a:spLocks/>
          </p:cNvSpPr>
          <p:nvPr/>
        </p:nvSpPr>
        <p:spPr bwMode="auto">
          <a:xfrm>
            <a:off x="5570220" y="2813050"/>
            <a:ext cx="1066855" cy="1606550"/>
          </a:xfrm>
          <a:custGeom>
            <a:avLst/>
            <a:gdLst>
              <a:gd name="T0" fmla="*/ 0 w 1085850"/>
              <a:gd name="T1" fmla="*/ 1606550 h 1606550"/>
              <a:gd name="T2" fmla="*/ 731558 w 1085850"/>
              <a:gd name="T3" fmla="*/ 1606550 h 1606550"/>
              <a:gd name="T4" fmla="*/ 735859 w 1085850"/>
              <a:gd name="T5" fmla="*/ 0 h 1606550"/>
              <a:gd name="T6" fmla="*/ 0 60000 65536"/>
              <a:gd name="T7" fmla="*/ 0 60000 65536"/>
              <a:gd name="T8" fmla="*/ 0 60000 65536"/>
              <a:gd name="T9" fmla="*/ 0 w 1085850"/>
              <a:gd name="T10" fmla="*/ 0 h 1606550"/>
              <a:gd name="T11" fmla="*/ 1085850 w 1085850"/>
              <a:gd name="T12" fmla="*/ 1606550 h 16065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5850" h="1606550">
                <a:moveTo>
                  <a:pt x="0" y="1606550"/>
                </a:moveTo>
                <a:lnTo>
                  <a:pt x="1079500" y="1606550"/>
                </a:lnTo>
                <a:cubicBezTo>
                  <a:pt x="1081617" y="1071033"/>
                  <a:pt x="1083733" y="535517"/>
                  <a:pt x="1085850" y="0"/>
                </a:cubicBezTo>
              </a:path>
            </a:pathLst>
          </a:custGeom>
          <a:noFill/>
          <a:ln w="38100">
            <a:solidFill>
              <a:srgbClr val="00008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34"/>
          <p:cNvSpPr>
            <a:spLocks noChangeShapeType="1"/>
          </p:cNvSpPr>
          <p:nvPr/>
        </p:nvSpPr>
        <p:spPr bwMode="auto">
          <a:xfrm flipV="1">
            <a:off x="6637076" y="4953000"/>
            <a:ext cx="0" cy="3175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8"/>
          <p:cNvGrpSpPr>
            <a:grpSpLocks/>
          </p:cNvGrpSpPr>
          <p:nvPr/>
        </p:nvGrpSpPr>
        <p:grpSpPr bwMode="auto">
          <a:xfrm>
            <a:off x="6560872" y="2743200"/>
            <a:ext cx="152408" cy="152400"/>
            <a:chOff x="1295400" y="3886200"/>
            <a:chExt cx="152400" cy="152400"/>
          </a:xfrm>
        </p:grpSpPr>
        <p:cxnSp>
          <p:nvCxnSpPr>
            <p:cNvPr id="28" name="Straight Connector 199"/>
            <p:cNvCxnSpPr>
              <a:cxnSpLocks noChangeShapeType="1"/>
            </p:cNvCxnSpPr>
            <p:nvPr/>
          </p:nvCxnSpPr>
          <p:spPr bwMode="auto">
            <a:xfrm rot="16200000" flipH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</p:cxnSp>
        <p:cxnSp>
          <p:nvCxnSpPr>
            <p:cNvPr id="29" name="Straight Connector 200"/>
            <p:cNvCxnSpPr>
              <a:cxnSpLocks noChangeShapeType="1"/>
            </p:cNvCxnSpPr>
            <p:nvPr/>
          </p:nvCxnSpPr>
          <p:spPr bwMode="auto">
            <a:xfrm rot="-5400000" flipH="1" flipV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</p:cxnSp>
      </p:grpSp>
      <p:sp>
        <p:nvSpPr>
          <p:cNvPr id="30" name="Text Box 93"/>
          <p:cNvSpPr txBox="1">
            <a:spLocks noChangeArrowheads="1"/>
          </p:cNvSpPr>
          <p:nvPr/>
        </p:nvSpPr>
        <p:spPr bwMode="auto">
          <a:xfrm>
            <a:off x="6713279" y="28194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7246707" y="28194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7780135" y="28194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3" name="Text Box 93"/>
          <p:cNvSpPr txBox="1">
            <a:spLocks noChangeArrowheads="1"/>
          </p:cNvSpPr>
          <p:nvPr/>
        </p:nvSpPr>
        <p:spPr bwMode="auto">
          <a:xfrm rot="16200000">
            <a:off x="6576758" y="2955918"/>
            <a:ext cx="395288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4" name="Text Box 93"/>
          <p:cNvSpPr txBox="1">
            <a:spLocks noChangeArrowheads="1"/>
          </p:cNvSpPr>
          <p:nvPr/>
        </p:nvSpPr>
        <p:spPr bwMode="auto">
          <a:xfrm rot="16200000">
            <a:off x="6576758" y="4556118"/>
            <a:ext cx="395288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5" name="Text Box 93"/>
          <p:cNvSpPr txBox="1">
            <a:spLocks noChangeArrowheads="1"/>
          </p:cNvSpPr>
          <p:nvPr/>
        </p:nvSpPr>
        <p:spPr bwMode="auto">
          <a:xfrm rot="16200000">
            <a:off x="6534689" y="3455187"/>
            <a:ext cx="479425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99.0</a:t>
            </a:r>
            <a:endParaRPr lang="en-US" altLang="zh-TW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Text Box 93"/>
          <p:cNvSpPr txBox="1">
            <a:spLocks noChangeArrowheads="1"/>
          </p:cNvSpPr>
          <p:nvPr/>
        </p:nvSpPr>
        <p:spPr bwMode="auto">
          <a:xfrm>
            <a:off x="6179852" y="44196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7" name="Text Box 93"/>
          <p:cNvSpPr txBox="1">
            <a:spLocks noChangeArrowheads="1"/>
          </p:cNvSpPr>
          <p:nvPr/>
        </p:nvSpPr>
        <p:spPr bwMode="auto">
          <a:xfrm>
            <a:off x="5646424" y="44196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5646424" y="33528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39" name="Text Box 93"/>
          <p:cNvSpPr txBox="1">
            <a:spLocks noChangeArrowheads="1"/>
          </p:cNvSpPr>
          <p:nvPr/>
        </p:nvSpPr>
        <p:spPr bwMode="auto">
          <a:xfrm>
            <a:off x="6179852" y="33528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6713279" y="33528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41" name="Text Box 93"/>
          <p:cNvSpPr txBox="1">
            <a:spLocks noChangeArrowheads="1"/>
          </p:cNvSpPr>
          <p:nvPr/>
        </p:nvSpPr>
        <p:spPr bwMode="auto">
          <a:xfrm>
            <a:off x="7246707" y="33528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7780135" y="335280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43" name="Freeform 248"/>
          <p:cNvSpPr>
            <a:spLocks/>
          </p:cNvSpPr>
          <p:nvPr/>
        </p:nvSpPr>
        <p:spPr bwMode="auto">
          <a:xfrm>
            <a:off x="5570220" y="2817813"/>
            <a:ext cx="2667138" cy="533400"/>
          </a:xfrm>
          <a:custGeom>
            <a:avLst/>
            <a:gdLst>
              <a:gd name="T0" fmla="*/ 2667842 w 2667000"/>
              <a:gd name="T1" fmla="*/ 533400 h 533400"/>
              <a:gd name="T2" fmla="*/ 4763 w 2667000"/>
              <a:gd name="T3" fmla="*/ 528637 h 533400"/>
              <a:gd name="T4" fmla="*/ 0 w 2667000"/>
              <a:gd name="T5" fmla="*/ 0 h 533400"/>
              <a:gd name="T6" fmla="*/ 0 60000 65536"/>
              <a:gd name="T7" fmla="*/ 0 60000 65536"/>
              <a:gd name="T8" fmla="*/ 0 60000 65536"/>
              <a:gd name="T9" fmla="*/ 0 w 2667000"/>
              <a:gd name="T10" fmla="*/ 0 h 533400"/>
              <a:gd name="T11" fmla="*/ 2667000 w 2667000"/>
              <a:gd name="T12" fmla="*/ 533400 h 533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7000" h="533400">
                <a:moveTo>
                  <a:pt x="2667000" y="533400"/>
                </a:moveTo>
                <a:lnTo>
                  <a:pt x="4763" y="528637"/>
                </a:lnTo>
                <a:cubicBezTo>
                  <a:pt x="3175" y="352425"/>
                  <a:pt x="1588" y="176212"/>
                  <a:pt x="0" y="0"/>
                </a:cubicBezTo>
              </a:path>
            </a:pathLst>
          </a:custGeom>
          <a:noFill/>
          <a:ln w="44450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" name="Text Box 93"/>
          <p:cNvSpPr txBox="1">
            <a:spLocks noChangeArrowheads="1"/>
          </p:cNvSpPr>
          <p:nvPr/>
        </p:nvSpPr>
        <p:spPr bwMode="auto">
          <a:xfrm rot="16200000">
            <a:off x="5509903" y="2954331"/>
            <a:ext cx="395287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cxnSp>
        <p:nvCxnSpPr>
          <p:cNvPr id="45" name="Elbow Connector 259"/>
          <p:cNvCxnSpPr>
            <a:cxnSpLocks noChangeShapeType="1"/>
          </p:cNvCxnSpPr>
          <p:nvPr/>
        </p:nvCxnSpPr>
        <p:spPr bwMode="auto">
          <a:xfrm>
            <a:off x="6637076" y="2292350"/>
            <a:ext cx="1600283" cy="528638"/>
          </a:xfrm>
          <a:prstGeom prst="bentConnector3">
            <a:avLst>
              <a:gd name="adj1" fmla="val 0"/>
            </a:avLst>
          </a:prstGeom>
          <a:noFill/>
          <a:ln w="38100">
            <a:solidFill>
              <a:srgbClr val="000080"/>
            </a:solidFill>
            <a:round/>
            <a:headEnd type="oval" w="med" len="med"/>
            <a:tailEnd type="oval" w="med" len="med"/>
          </a:ln>
        </p:spPr>
      </p:cxnSp>
      <p:cxnSp>
        <p:nvCxnSpPr>
          <p:cNvPr id="46" name="Straight Connector 140"/>
          <p:cNvCxnSpPr>
            <a:cxnSpLocks noChangeShapeType="1"/>
          </p:cNvCxnSpPr>
          <p:nvPr/>
        </p:nvCxnSpPr>
        <p:spPr bwMode="auto">
          <a:xfrm rot="5400000" flipH="1" flipV="1">
            <a:off x="5867400" y="4152900"/>
            <a:ext cx="1600200" cy="0"/>
          </a:xfrm>
          <a:prstGeom prst="line">
            <a:avLst/>
          </a:prstGeom>
          <a:noFill/>
          <a:ln w="44450">
            <a:solidFill>
              <a:srgbClr val="FFC000"/>
            </a:solidFill>
            <a:prstDash val="solid"/>
            <a:round/>
            <a:headEnd/>
            <a:tailEnd/>
          </a:ln>
        </p:spPr>
      </p:cxnSp>
      <p:grpSp>
        <p:nvGrpSpPr>
          <p:cNvPr id="4" name="Group 183"/>
          <p:cNvGrpSpPr>
            <a:grpSpLocks/>
          </p:cNvGrpSpPr>
          <p:nvPr/>
        </p:nvGrpSpPr>
        <p:grpSpPr bwMode="auto">
          <a:xfrm>
            <a:off x="6560872" y="3276600"/>
            <a:ext cx="152408" cy="152400"/>
            <a:chOff x="1295400" y="3886200"/>
            <a:chExt cx="152400" cy="152400"/>
          </a:xfrm>
        </p:grpSpPr>
        <p:cxnSp>
          <p:nvCxnSpPr>
            <p:cNvPr id="48" name="Straight Connector 179"/>
            <p:cNvCxnSpPr>
              <a:cxnSpLocks noChangeShapeType="1"/>
            </p:cNvCxnSpPr>
            <p:nvPr/>
          </p:nvCxnSpPr>
          <p:spPr bwMode="auto">
            <a:xfrm rot="16200000" flipH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</p:cxnSp>
        <p:cxnSp>
          <p:nvCxnSpPr>
            <p:cNvPr id="49" name="Straight Connector 182"/>
            <p:cNvCxnSpPr>
              <a:cxnSpLocks noChangeShapeType="1"/>
            </p:cNvCxnSpPr>
            <p:nvPr/>
          </p:nvCxnSpPr>
          <p:spPr bwMode="auto">
            <a:xfrm rot="-5400000" flipH="1" flipV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</p:cxnSp>
      </p:grpSp>
      <p:sp>
        <p:nvSpPr>
          <p:cNvPr id="50" name="Line 434"/>
          <p:cNvSpPr>
            <a:spLocks noChangeShapeType="1"/>
          </p:cNvSpPr>
          <p:nvPr/>
        </p:nvSpPr>
        <p:spPr bwMode="auto">
          <a:xfrm flipV="1">
            <a:off x="8237358" y="3338830"/>
            <a:ext cx="0" cy="3175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34"/>
          <p:cNvSpPr>
            <a:spLocks noChangeShapeType="1"/>
          </p:cNvSpPr>
          <p:nvPr/>
        </p:nvSpPr>
        <p:spPr bwMode="auto">
          <a:xfrm flipV="1">
            <a:off x="5562600" y="2819400"/>
            <a:ext cx="0" cy="3175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629401" y="3352800"/>
            <a:ext cx="533400" cy="1600200"/>
          </a:xfrm>
          <a:custGeom>
            <a:avLst/>
            <a:gdLst>
              <a:gd name="connsiteX0" fmla="*/ 0 w 536575"/>
              <a:gd name="connsiteY0" fmla="*/ 1609725 h 1609725"/>
              <a:gd name="connsiteX1" fmla="*/ 533400 w 536575"/>
              <a:gd name="connsiteY1" fmla="*/ 1606550 h 1609725"/>
              <a:gd name="connsiteX2" fmla="*/ 536575 w 536575"/>
              <a:gd name="connsiteY2" fmla="*/ 0 h 1609725"/>
              <a:gd name="connsiteX3" fmla="*/ 0 w 536575"/>
              <a:gd name="connsiteY3" fmla="*/ 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1609725">
                <a:moveTo>
                  <a:pt x="0" y="1609725"/>
                </a:moveTo>
                <a:lnTo>
                  <a:pt x="533400" y="1606550"/>
                </a:lnTo>
                <a:cubicBezTo>
                  <a:pt x="534458" y="1071033"/>
                  <a:pt x="535517" y="535517"/>
                  <a:pt x="536575" y="0"/>
                </a:cubicBezTo>
                <a:lnTo>
                  <a:pt x="0" y="0"/>
                </a:lnTo>
              </a:path>
            </a:pathLst>
          </a:custGeom>
          <a:noFill/>
          <a:ln w="44450">
            <a:solidFill>
              <a:srgbClr val="FFC000"/>
            </a:solidFill>
            <a:prstDash val="sysDash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562600" y="2819400"/>
            <a:ext cx="1066800" cy="1600200"/>
          </a:xfrm>
          <a:custGeom>
            <a:avLst/>
            <a:gdLst>
              <a:gd name="connsiteX0" fmla="*/ 1062038 w 1062038"/>
              <a:gd name="connsiteY0" fmla="*/ 0 h 1595438"/>
              <a:gd name="connsiteX1" fmla="*/ 533400 w 1062038"/>
              <a:gd name="connsiteY1" fmla="*/ 0 h 1595438"/>
              <a:gd name="connsiteX2" fmla="*/ 533400 w 1062038"/>
              <a:gd name="connsiteY2" fmla="*/ 1595438 h 1595438"/>
              <a:gd name="connsiteX3" fmla="*/ 0 w 1062038"/>
              <a:gd name="connsiteY3" fmla="*/ 1595438 h 15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038" h="1595438">
                <a:moveTo>
                  <a:pt x="1062038" y="0"/>
                </a:moveTo>
                <a:lnTo>
                  <a:pt x="533400" y="0"/>
                </a:lnTo>
                <a:lnTo>
                  <a:pt x="533400" y="1595438"/>
                </a:lnTo>
                <a:lnTo>
                  <a:pt x="0" y="1595438"/>
                </a:lnTo>
              </a:path>
            </a:pathLst>
          </a:custGeom>
          <a:noFill/>
          <a:ln w="38100">
            <a:solidFill>
              <a:srgbClr val="000080"/>
            </a:solidFill>
            <a:prstDash val="sysDash"/>
            <a:round/>
            <a:headEnd type="none" w="med" len="med"/>
            <a:tailEnd type="oval"/>
          </a:ln>
        </p:spPr>
        <p:txBody>
          <a:bodyPr wrap="none" anchor="ctr"/>
          <a:lstStyle/>
          <a:p>
            <a:endParaRPr lang="en-US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54" name="Action Button: Beginning 53">
            <a:hlinkClick r:id="rId2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35" grpId="0"/>
      <p:bldP spid="53" grpId="0" animBg="1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63" name="Rectangle 87"/>
          <p:cNvSpPr>
            <a:spLocks noChangeArrowheads="1"/>
          </p:cNvSpPr>
          <p:nvPr/>
        </p:nvSpPr>
        <p:spPr bwMode="auto">
          <a:xfrm>
            <a:off x="2895600" y="30480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Floating Terminal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3340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Attempts to give more flexibility to the congested subregions</a:t>
            </a:r>
          </a:p>
        </p:txBody>
      </p:sp>
      <p:sp>
        <p:nvSpPr>
          <p:cNvPr id="45061" name="Rectangle 17"/>
          <p:cNvSpPr>
            <a:spLocks noChangeArrowheads="1"/>
          </p:cNvSpPr>
          <p:nvPr/>
        </p:nvSpPr>
        <p:spPr bwMode="auto">
          <a:xfrm>
            <a:off x="1981200" y="28956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143000" y="2286000"/>
            <a:ext cx="3200400" cy="3200400"/>
            <a:chOff x="528" y="2064"/>
            <a:chExt cx="2016" cy="2016"/>
          </a:xfrm>
        </p:grpSpPr>
        <p:sp>
          <p:nvSpPr>
            <p:cNvPr id="45190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91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2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3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4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5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6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7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8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99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200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201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981200" y="3200400"/>
            <a:ext cx="914400" cy="614363"/>
            <a:chOff x="1053" y="2637"/>
            <a:chExt cx="576" cy="387"/>
          </a:xfrm>
        </p:grpSpPr>
        <p:sp>
          <p:nvSpPr>
            <p:cNvPr id="45188" name="Freeform 54"/>
            <p:cNvSpPr>
              <a:spLocks/>
            </p:cNvSpPr>
            <p:nvPr/>
          </p:nvSpPr>
          <p:spPr bwMode="auto">
            <a:xfrm>
              <a:off x="1053" y="2637"/>
              <a:ext cx="576" cy="190"/>
            </a:xfrm>
            <a:custGeom>
              <a:avLst/>
              <a:gdLst>
                <a:gd name="T0" fmla="*/ 0 w 576"/>
                <a:gd name="T1" fmla="*/ 0 h 192"/>
                <a:gd name="T2" fmla="*/ 192 w 576"/>
                <a:gd name="T3" fmla="*/ 0 h 192"/>
                <a:gd name="T4" fmla="*/ 192 w 576"/>
                <a:gd name="T5" fmla="*/ 146 h 192"/>
                <a:gd name="T6" fmla="*/ 384 w 576"/>
                <a:gd name="T7" fmla="*/ 146 h 192"/>
                <a:gd name="T8" fmla="*/ 384 w 576"/>
                <a:gd name="T9" fmla="*/ 48 h 192"/>
                <a:gd name="T10" fmla="*/ 576 w 576"/>
                <a:gd name="T11" fmla="*/ 48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92"/>
                <a:gd name="T20" fmla="*/ 576 w 576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48"/>
                  </a:lnTo>
                  <a:lnTo>
                    <a:pt x="576" y="4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89" name="Freeform 56"/>
            <p:cNvSpPr>
              <a:spLocks/>
            </p:cNvSpPr>
            <p:nvPr/>
          </p:nvSpPr>
          <p:spPr bwMode="auto">
            <a:xfrm>
              <a:off x="1344" y="2832"/>
              <a:ext cx="96" cy="192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92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192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905000" y="3400425"/>
            <a:ext cx="1066800" cy="152400"/>
            <a:chOff x="1008" y="2766"/>
            <a:chExt cx="672" cy="96"/>
          </a:xfrm>
        </p:grpSpPr>
        <p:sp>
          <p:nvSpPr>
            <p:cNvPr id="45186" name="AutoShape 69"/>
            <p:cNvSpPr>
              <a:spLocks noChangeArrowheads="1"/>
            </p:cNvSpPr>
            <p:nvPr/>
          </p:nvSpPr>
          <p:spPr bwMode="auto">
            <a:xfrm>
              <a:off x="1008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7" name="AutoShape 70"/>
            <p:cNvSpPr>
              <a:spLocks noChangeArrowheads="1"/>
            </p:cNvSpPr>
            <p:nvPr/>
          </p:nvSpPr>
          <p:spPr bwMode="auto">
            <a:xfrm>
              <a:off x="1584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24000" y="3505200"/>
            <a:ext cx="2362200" cy="1219200"/>
            <a:chOff x="2976" y="2928"/>
            <a:chExt cx="1488" cy="768"/>
          </a:xfrm>
        </p:grpSpPr>
        <p:sp>
          <p:nvSpPr>
            <p:cNvPr id="45182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83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84" name="Freeform 72"/>
            <p:cNvSpPr>
              <a:spLocks/>
            </p:cNvSpPr>
            <p:nvPr/>
          </p:nvSpPr>
          <p:spPr bwMode="auto">
            <a:xfrm>
              <a:off x="4080" y="2928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85" name="Line 75"/>
            <p:cNvSpPr>
              <a:spLocks noChangeShapeType="1"/>
            </p:cNvSpPr>
            <p:nvPr/>
          </p:nvSpPr>
          <p:spPr bwMode="auto">
            <a:xfrm>
              <a:off x="4080" y="3216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1524000" y="3124200"/>
            <a:ext cx="2362200" cy="1590675"/>
            <a:chOff x="2112" y="1776"/>
            <a:chExt cx="1488" cy="1002"/>
          </a:xfrm>
        </p:grpSpPr>
        <p:grpSp>
          <p:nvGrpSpPr>
            <p:cNvPr id="7" name="Group 84"/>
            <p:cNvGrpSpPr>
              <a:grpSpLocks/>
            </p:cNvGrpSpPr>
            <p:nvPr/>
          </p:nvGrpSpPr>
          <p:grpSpPr bwMode="auto">
            <a:xfrm>
              <a:off x="2352" y="1776"/>
              <a:ext cx="672" cy="156"/>
              <a:chOff x="1008" y="2592"/>
              <a:chExt cx="672" cy="156"/>
            </a:xfrm>
          </p:grpSpPr>
          <p:grpSp>
            <p:nvGrpSpPr>
              <p:cNvPr id="8" name="Group 59"/>
              <p:cNvGrpSpPr>
                <a:grpSpLocks/>
              </p:cNvGrpSpPr>
              <p:nvPr/>
            </p:nvGrpSpPr>
            <p:grpSpPr bwMode="auto">
              <a:xfrm>
                <a:off x="1584" y="2652"/>
                <a:ext cx="96" cy="96"/>
                <a:chOff x="1008" y="2784"/>
                <a:chExt cx="96" cy="96"/>
              </a:xfrm>
            </p:grpSpPr>
            <p:sp>
              <p:nvSpPr>
                <p:cNvPr id="45180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18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62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1008" y="2784"/>
                <a:chExt cx="96" cy="96"/>
              </a:xfrm>
            </p:grpSpPr>
            <p:sp>
              <p:nvSpPr>
                <p:cNvPr id="45178" name="Line 63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17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172" name="Freeform 66"/>
            <p:cNvSpPr>
              <a:spLocks/>
            </p:cNvSpPr>
            <p:nvPr/>
          </p:nvSpPr>
          <p:spPr bwMode="auto">
            <a:xfrm>
              <a:off x="2112" y="1824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96 w 288"/>
                <a:gd name="T3" fmla="*/ 48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cubicBezTo>
                    <a:pt x="216" y="8"/>
                    <a:pt x="144" y="16"/>
                    <a:pt x="96" y="48"/>
                  </a:cubicBezTo>
                  <a:cubicBezTo>
                    <a:pt x="48" y="80"/>
                    <a:pt x="24" y="136"/>
                    <a:pt x="0" y="192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73" name="Freeform 81"/>
            <p:cNvSpPr>
              <a:spLocks/>
            </p:cNvSpPr>
            <p:nvPr/>
          </p:nvSpPr>
          <p:spPr bwMode="auto">
            <a:xfrm>
              <a:off x="3216" y="2010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74" name="Line 82"/>
            <p:cNvSpPr>
              <a:spLocks noChangeShapeType="1"/>
            </p:cNvSpPr>
            <p:nvPr/>
          </p:nvSpPr>
          <p:spPr bwMode="auto">
            <a:xfrm>
              <a:off x="3216" y="229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75" name="Freeform 83"/>
            <p:cNvSpPr>
              <a:spLocks/>
            </p:cNvSpPr>
            <p:nvPr/>
          </p:nvSpPr>
          <p:spPr bwMode="auto">
            <a:xfrm>
              <a:off x="2976" y="187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144 w 240"/>
                <a:gd name="T3" fmla="*/ 48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4" y="72"/>
                    <a:pt x="212" y="108"/>
                    <a:pt x="240" y="144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200400" y="3848100"/>
            <a:ext cx="457200" cy="381000"/>
            <a:chOff x="1872" y="2856"/>
            <a:chExt cx="288" cy="240"/>
          </a:xfrm>
        </p:grpSpPr>
        <p:sp>
          <p:nvSpPr>
            <p:cNvPr id="45169" name="AutoShape 89"/>
            <p:cNvSpPr>
              <a:spLocks noChangeArrowheads="1"/>
            </p:cNvSpPr>
            <p:nvPr/>
          </p:nvSpPr>
          <p:spPr bwMode="auto">
            <a:xfrm>
              <a:off x="1872" y="30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0" name="AutoShape 90"/>
            <p:cNvSpPr>
              <a:spLocks noChangeArrowheads="1"/>
            </p:cNvSpPr>
            <p:nvPr/>
          </p:nvSpPr>
          <p:spPr bwMode="auto">
            <a:xfrm>
              <a:off x="2064" y="285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5486400" y="2209800"/>
            <a:ext cx="1600200" cy="1600200"/>
            <a:chOff x="3456" y="1296"/>
            <a:chExt cx="1008" cy="1008"/>
          </a:xfrm>
        </p:grpSpPr>
        <p:sp>
          <p:nvSpPr>
            <p:cNvPr id="45164" name="Line 76"/>
            <p:cNvSpPr>
              <a:spLocks noChangeShapeType="1"/>
            </p:cNvSpPr>
            <p:nvPr/>
          </p:nvSpPr>
          <p:spPr bwMode="auto">
            <a:xfrm>
              <a:off x="4128" y="1296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5" name="Line 78"/>
            <p:cNvSpPr>
              <a:spLocks noChangeShapeType="1"/>
            </p:cNvSpPr>
            <p:nvPr/>
          </p:nvSpPr>
          <p:spPr bwMode="auto">
            <a:xfrm>
              <a:off x="3792" y="1296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6" name="Line 79"/>
            <p:cNvSpPr>
              <a:spLocks noChangeShapeType="1"/>
            </p:cNvSpPr>
            <p:nvPr/>
          </p:nvSpPr>
          <p:spPr bwMode="auto">
            <a:xfrm>
              <a:off x="3456" y="1968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7" name="Line 80"/>
            <p:cNvSpPr>
              <a:spLocks noChangeShapeType="1"/>
            </p:cNvSpPr>
            <p:nvPr/>
          </p:nvSpPr>
          <p:spPr bwMode="auto">
            <a:xfrm>
              <a:off x="3456" y="1632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8" name="Rectangle 82"/>
            <p:cNvSpPr>
              <a:spLocks noChangeArrowheads="1"/>
            </p:cNvSpPr>
            <p:nvPr/>
          </p:nvSpPr>
          <p:spPr bwMode="auto">
            <a:xfrm>
              <a:off x="3456" y="1296"/>
              <a:ext cx="1008" cy="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3896" name="Text Box 93"/>
          <p:cNvSpPr txBox="1">
            <a:spLocks noChangeArrowheads="1"/>
          </p:cNvSpPr>
          <p:nvPr/>
        </p:nvSpPr>
        <p:spPr bwMode="auto">
          <a:xfrm>
            <a:off x="5105400" y="3276600"/>
            <a:ext cx="336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endParaRPr lang="en-US" altLang="zh-TW" sz="1800" baseline="-25000"/>
          </a:p>
        </p:txBody>
      </p:sp>
      <p:grpSp>
        <p:nvGrpSpPr>
          <p:cNvPr id="12" name="Group 139"/>
          <p:cNvGrpSpPr>
            <a:grpSpLocks/>
          </p:cNvGrpSpPr>
          <p:nvPr/>
        </p:nvGrpSpPr>
        <p:grpSpPr bwMode="auto">
          <a:xfrm>
            <a:off x="7086600" y="2209800"/>
            <a:ext cx="1536700" cy="1595438"/>
            <a:chOff x="4560" y="1488"/>
            <a:chExt cx="968" cy="1005"/>
          </a:xfrm>
        </p:grpSpPr>
        <p:grpSp>
          <p:nvGrpSpPr>
            <p:cNvPr id="13" name="Group 134"/>
            <p:cNvGrpSpPr>
              <a:grpSpLocks/>
            </p:cNvGrpSpPr>
            <p:nvPr/>
          </p:nvGrpSpPr>
          <p:grpSpPr bwMode="auto">
            <a:xfrm>
              <a:off x="4560" y="1488"/>
              <a:ext cx="530" cy="1005"/>
              <a:chOff x="4462" y="1488"/>
              <a:chExt cx="530" cy="1005"/>
            </a:xfrm>
          </p:grpSpPr>
          <p:sp>
            <p:nvSpPr>
              <p:cNvPr id="45159" name="Oval 1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0" name="Line 130"/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48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5161" name="Line 131"/>
              <p:cNvSpPr>
                <a:spLocks noChangeShapeType="1"/>
              </p:cNvSpPr>
              <p:nvPr/>
            </p:nvSpPr>
            <p:spPr bwMode="auto">
              <a:xfrm flipV="1">
                <a:off x="4462" y="2015"/>
                <a:ext cx="478" cy="4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5162" name="Line 132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5163" name="Line 133"/>
              <p:cNvSpPr>
                <a:spLocks noChangeShapeType="1"/>
              </p:cNvSpPr>
              <p:nvPr/>
            </p:nvSpPr>
            <p:spPr bwMode="auto">
              <a:xfrm flipV="1">
                <a:off x="4464" y="2016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45158" name="Text Box 138"/>
            <p:cNvSpPr txBox="1">
              <a:spLocks noChangeArrowheads="1"/>
            </p:cNvSpPr>
            <p:nvPr/>
          </p:nvSpPr>
          <p:spPr bwMode="auto">
            <a:xfrm>
              <a:off x="4944" y="2112"/>
              <a:ext cx="584" cy="366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TW"/>
                <a:t>auxiliary</a:t>
              </a:r>
            </a:p>
            <a:p>
              <a:pPr algn="ctr" defTabSz="914400"/>
              <a:r>
                <a:rPr lang="en-US" altLang="zh-TW"/>
                <a:t>node</a:t>
              </a:r>
            </a:p>
          </p:txBody>
        </p:sp>
      </p:grpSp>
      <p:grpSp>
        <p:nvGrpSpPr>
          <p:cNvPr id="14" name="Group 142"/>
          <p:cNvGrpSpPr>
            <a:grpSpLocks/>
          </p:cNvGrpSpPr>
          <p:nvPr/>
        </p:nvGrpSpPr>
        <p:grpSpPr bwMode="auto">
          <a:xfrm>
            <a:off x="6781800" y="2667000"/>
            <a:ext cx="381000" cy="442913"/>
            <a:chOff x="4368" y="1776"/>
            <a:chExt cx="240" cy="279"/>
          </a:xfrm>
        </p:grpSpPr>
        <p:sp>
          <p:nvSpPr>
            <p:cNvPr id="45155" name="Text Box 93"/>
            <p:cNvSpPr txBox="1">
              <a:spLocks noChangeArrowheads="1"/>
            </p:cNvSpPr>
            <p:nvPr/>
          </p:nvSpPr>
          <p:spPr bwMode="auto">
            <a:xfrm>
              <a:off x="4368" y="1824"/>
              <a:ext cx="20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endParaRPr lang="en-US" altLang="zh-TW" sz="1800" baseline="-25000"/>
            </a:p>
          </p:txBody>
        </p:sp>
        <p:sp>
          <p:nvSpPr>
            <p:cNvPr id="45156" name="Oval 89"/>
            <p:cNvSpPr>
              <a:spLocks noChangeArrowheads="1"/>
            </p:cNvSpPr>
            <p:nvPr/>
          </p:nvSpPr>
          <p:spPr bwMode="auto">
            <a:xfrm>
              <a:off x="4512" y="1776"/>
              <a:ext cx="96" cy="96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3920" name="Freeform 144"/>
          <p:cNvSpPr>
            <a:spLocks/>
          </p:cNvSpPr>
          <p:nvPr/>
        </p:nvSpPr>
        <p:spPr bwMode="auto">
          <a:xfrm>
            <a:off x="5486400" y="2209800"/>
            <a:ext cx="2359025" cy="1069975"/>
          </a:xfrm>
          <a:custGeom>
            <a:avLst/>
            <a:gdLst>
              <a:gd name="T0" fmla="*/ 0 w 1488"/>
              <a:gd name="T1" fmla="*/ 2147483647 h 672"/>
              <a:gd name="T2" fmla="*/ 2147483647 w 1488"/>
              <a:gd name="T3" fmla="*/ 2147483647 h 672"/>
              <a:gd name="T4" fmla="*/ 2147483647 w 1488"/>
              <a:gd name="T5" fmla="*/ 0 h 672"/>
              <a:gd name="T6" fmla="*/ 2147483647 w 1488"/>
              <a:gd name="T7" fmla="*/ 0 h 672"/>
              <a:gd name="T8" fmla="*/ 2147483647 w 1488"/>
              <a:gd name="T9" fmla="*/ 2147483647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672"/>
              <a:gd name="T17" fmla="*/ 1488 w 148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672">
                <a:moveTo>
                  <a:pt x="0" y="672"/>
                </a:moveTo>
                <a:lnTo>
                  <a:pt x="336" y="672"/>
                </a:lnTo>
                <a:lnTo>
                  <a:pt x="336" y="0"/>
                </a:lnTo>
                <a:lnTo>
                  <a:pt x="1008" y="0"/>
                </a:lnTo>
                <a:lnTo>
                  <a:pt x="1488" y="48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3921" name="Freeform 145"/>
          <p:cNvSpPr>
            <a:spLocks/>
          </p:cNvSpPr>
          <p:nvPr/>
        </p:nvSpPr>
        <p:spPr bwMode="auto">
          <a:xfrm>
            <a:off x="5410200" y="2743200"/>
            <a:ext cx="2438400" cy="533400"/>
          </a:xfrm>
          <a:custGeom>
            <a:avLst/>
            <a:gdLst>
              <a:gd name="T0" fmla="*/ 0 w 1536"/>
              <a:gd name="T1" fmla="*/ 2147483647 h 336"/>
              <a:gd name="T2" fmla="*/ 2147483647 w 1536"/>
              <a:gd name="T3" fmla="*/ 2147483647 h 336"/>
              <a:gd name="T4" fmla="*/ 2147483647 w 1536"/>
              <a:gd name="T5" fmla="*/ 0 h 336"/>
              <a:gd name="T6" fmla="*/ 2147483647 w 1536"/>
              <a:gd name="T7" fmla="*/ 0 h 336"/>
              <a:gd name="T8" fmla="*/ 2147483647 w 153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336"/>
              <a:gd name="T17" fmla="*/ 1536 w 153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336">
                <a:moveTo>
                  <a:pt x="0" y="336"/>
                </a:moveTo>
                <a:lnTo>
                  <a:pt x="384" y="336"/>
                </a:lnTo>
                <a:lnTo>
                  <a:pt x="384" y="0"/>
                </a:lnTo>
                <a:lnTo>
                  <a:pt x="1056" y="0"/>
                </a:lnTo>
                <a:lnTo>
                  <a:pt x="1536" y="144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3922" name="Freeform 146"/>
          <p:cNvSpPr>
            <a:spLocks/>
          </p:cNvSpPr>
          <p:nvPr/>
        </p:nvSpPr>
        <p:spPr bwMode="auto">
          <a:xfrm>
            <a:off x="5486400" y="3048000"/>
            <a:ext cx="2362200" cy="228600"/>
          </a:xfrm>
          <a:custGeom>
            <a:avLst/>
            <a:gdLst>
              <a:gd name="T0" fmla="*/ 0 w 1488"/>
              <a:gd name="T1" fmla="*/ 2147483647 h 144"/>
              <a:gd name="T2" fmla="*/ 2147483647 w 1488"/>
              <a:gd name="T3" fmla="*/ 2147483647 h 144"/>
              <a:gd name="T4" fmla="*/ 2147483647 w 1488"/>
              <a:gd name="T5" fmla="*/ 0 h 144"/>
              <a:gd name="T6" fmla="*/ 0 60000 65536"/>
              <a:gd name="T7" fmla="*/ 0 60000 65536"/>
              <a:gd name="T8" fmla="*/ 0 60000 65536"/>
              <a:gd name="T9" fmla="*/ 0 w 1488"/>
              <a:gd name="T10" fmla="*/ 0 h 144"/>
              <a:gd name="T11" fmla="*/ 1488 w 148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44">
                <a:moveTo>
                  <a:pt x="0" y="144"/>
                </a:moveTo>
                <a:lnTo>
                  <a:pt x="1008" y="144"/>
                </a:lnTo>
                <a:lnTo>
                  <a:pt x="1488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3923" name="Freeform 147"/>
          <p:cNvSpPr>
            <a:spLocks/>
          </p:cNvSpPr>
          <p:nvPr/>
        </p:nvSpPr>
        <p:spPr bwMode="auto">
          <a:xfrm>
            <a:off x="5486400" y="3048000"/>
            <a:ext cx="2362200" cy="762000"/>
          </a:xfrm>
          <a:custGeom>
            <a:avLst/>
            <a:gdLst>
              <a:gd name="T0" fmla="*/ 0 w 1488"/>
              <a:gd name="T1" fmla="*/ 2147483647 h 480"/>
              <a:gd name="T2" fmla="*/ 0 w 1488"/>
              <a:gd name="T3" fmla="*/ 2147483647 h 480"/>
              <a:gd name="T4" fmla="*/ 2147483647 w 1488"/>
              <a:gd name="T5" fmla="*/ 2147483647 h 480"/>
              <a:gd name="T6" fmla="*/ 2147483647 w 1488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480"/>
              <a:gd name="T14" fmla="*/ 1488 w 148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480">
                <a:moveTo>
                  <a:pt x="0" y="144"/>
                </a:moveTo>
                <a:lnTo>
                  <a:pt x="0" y="480"/>
                </a:lnTo>
                <a:lnTo>
                  <a:pt x="1008" y="480"/>
                </a:lnTo>
                <a:lnTo>
                  <a:pt x="1488" y="0"/>
                </a:ln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3102" name="Oval 89"/>
          <p:cNvSpPr>
            <a:spLocks noChangeArrowheads="1"/>
          </p:cNvSpPr>
          <p:nvPr/>
        </p:nvSpPr>
        <p:spPr bwMode="auto">
          <a:xfrm>
            <a:off x="5410200" y="32004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3"/>
          <p:cNvGrpSpPr>
            <a:grpSpLocks/>
          </p:cNvGrpSpPr>
          <p:nvPr/>
        </p:nvGrpSpPr>
        <p:grpSpPr bwMode="auto">
          <a:xfrm>
            <a:off x="7797800" y="2681288"/>
            <a:ext cx="431800" cy="392112"/>
            <a:chOff x="5008" y="1785"/>
            <a:chExt cx="272" cy="247"/>
          </a:xfrm>
        </p:grpSpPr>
        <p:sp>
          <p:nvSpPr>
            <p:cNvPr id="45153" name="Oval 89"/>
            <p:cNvSpPr>
              <a:spLocks noChangeArrowheads="1"/>
            </p:cNvSpPr>
            <p:nvPr/>
          </p:nvSpPr>
          <p:spPr bwMode="auto">
            <a:xfrm>
              <a:off x="5008" y="1936"/>
              <a:ext cx="96" cy="96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Text Box 93"/>
            <p:cNvSpPr txBox="1">
              <a:spLocks noChangeArrowheads="1"/>
            </p:cNvSpPr>
            <p:nvPr/>
          </p:nvSpPr>
          <p:spPr bwMode="auto">
            <a:xfrm>
              <a:off x="5076" y="1785"/>
              <a:ext cx="20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T</a:t>
              </a:r>
              <a:endParaRPr lang="en-US" altLang="zh-TW" sz="1800" baseline="-25000"/>
            </a:p>
          </p:txBody>
        </p:sp>
      </p:grpSp>
      <p:grpSp>
        <p:nvGrpSpPr>
          <p:cNvPr id="16" name="Group 234"/>
          <p:cNvGrpSpPr>
            <a:grpSpLocks/>
          </p:cNvGrpSpPr>
          <p:nvPr/>
        </p:nvGrpSpPr>
        <p:grpSpPr bwMode="auto">
          <a:xfrm>
            <a:off x="5181600" y="4191000"/>
            <a:ext cx="3673475" cy="2193925"/>
            <a:chOff x="3264" y="2736"/>
            <a:chExt cx="2314" cy="1382"/>
          </a:xfrm>
        </p:grpSpPr>
        <p:sp>
          <p:nvSpPr>
            <p:cNvPr id="45085" name="Freeform 224"/>
            <p:cNvSpPr>
              <a:spLocks/>
            </p:cNvSpPr>
            <p:nvPr/>
          </p:nvSpPr>
          <p:spPr bwMode="auto">
            <a:xfrm>
              <a:off x="4464" y="2784"/>
              <a:ext cx="672" cy="1248"/>
            </a:xfrm>
            <a:custGeom>
              <a:avLst/>
              <a:gdLst>
                <a:gd name="T0" fmla="*/ 0 w 672"/>
                <a:gd name="T1" fmla="*/ 576 h 1248"/>
                <a:gd name="T2" fmla="*/ 672 w 672"/>
                <a:gd name="T3" fmla="*/ 1248 h 1248"/>
                <a:gd name="T4" fmla="*/ 672 w 672"/>
                <a:gd name="T5" fmla="*/ 672 h 1248"/>
                <a:gd name="T6" fmla="*/ 0 w 672"/>
                <a:gd name="T7" fmla="*/ 0 h 1248"/>
                <a:gd name="T8" fmla="*/ 0 w 672"/>
                <a:gd name="T9" fmla="*/ 576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248"/>
                <a:gd name="T17" fmla="*/ 672 w 6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248">
                  <a:moveTo>
                    <a:pt x="0" y="576"/>
                  </a:moveTo>
                  <a:lnTo>
                    <a:pt x="672" y="1248"/>
                  </a:lnTo>
                  <a:lnTo>
                    <a:pt x="672" y="672"/>
                  </a:lnTo>
                  <a:lnTo>
                    <a:pt x="0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99CCFF">
                <a:alpha val="70195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86" name="Line 227"/>
            <p:cNvSpPr>
              <a:spLocks noChangeShapeType="1"/>
            </p:cNvSpPr>
            <p:nvPr/>
          </p:nvSpPr>
          <p:spPr bwMode="auto">
            <a:xfrm flipV="1">
              <a:off x="5136" y="3408"/>
              <a:ext cx="432" cy="6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87" name="Line 229"/>
            <p:cNvSpPr>
              <a:spLocks noChangeShapeType="1"/>
            </p:cNvSpPr>
            <p:nvPr/>
          </p:nvSpPr>
          <p:spPr bwMode="auto">
            <a:xfrm flipV="1">
              <a:off x="5136" y="3408"/>
              <a:ext cx="432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88" name="Line 230"/>
            <p:cNvSpPr>
              <a:spLocks noChangeShapeType="1"/>
            </p:cNvSpPr>
            <p:nvPr/>
          </p:nvSpPr>
          <p:spPr bwMode="auto">
            <a:xfrm flipV="1">
              <a:off x="5136" y="3408"/>
              <a:ext cx="432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89" name="Line 231"/>
            <p:cNvSpPr>
              <a:spLocks noChangeShapeType="1"/>
            </p:cNvSpPr>
            <p:nvPr/>
          </p:nvSpPr>
          <p:spPr bwMode="auto">
            <a:xfrm>
              <a:off x="4800" y="3120"/>
              <a:ext cx="76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90" name="Line 232"/>
            <p:cNvSpPr>
              <a:spLocks noChangeShapeType="1"/>
            </p:cNvSpPr>
            <p:nvPr/>
          </p:nvSpPr>
          <p:spPr bwMode="auto">
            <a:xfrm>
              <a:off x="4464" y="2784"/>
              <a:ext cx="1104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7" name="Group 113"/>
            <p:cNvGrpSpPr>
              <a:grpSpLocks/>
            </p:cNvGrpSpPr>
            <p:nvPr/>
          </p:nvGrpSpPr>
          <p:grpSpPr bwMode="auto">
            <a:xfrm>
              <a:off x="3264" y="2736"/>
              <a:ext cx="1920" cy="1382"/>
              <a:chOff x="3312" y="1584"/>
              <a:chExt cx="1920" cy="1382"/>
            </a:xfrm>
          </p:grpSpPr>
          <p:grpSp>
            <p:nvGrpSpPr>
              <p:cNvPr id="18" name="Group 234"/>
              <p:cNvGrpSpPr>
                <a:grpSpLocks/>
              </p:cNvGrpSpPr>
              <p:nvPr/>
            </p:nvGrpSpPr>
            <p:grpSpPr bwMode="auto">
              <a:xfrm>
                <a:off x="3312" y="1584"/>
                <a:ext cx="1920" cy="1344"/>
                <a:chOff x="2928" y="2640"/>
                <a:chExt cx="1920" cy="1344"/>
              </a:xfrm>
            </p:grpSpPr>
            <p:sp>
              <p:nvSpPr>
                <p:cNvPr id="45098" name="Line 184"/>
                <p:cNvSpPr>
                  <a:spLocks noChangeShapeType="1"/>
                </p:cNvSpPr>
                <p:nvPr/>
              </p:nvSpPr>
              <p:spPr bwMode="auto">
                <a:xfrm>
                  <a:off x="3552" y="326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99" name="Line 183"/>
                <p:cNvSpPr>
                  <a:spLocks noChangeShapeType="1"/>
                </p:cNvSpPr>
                <p:nvPr/>
              </p:nvSpPr>
              <p:spPr bwMode="auto">
                <a:xfrm>
                  <a:off x="2976" y="326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0" name="Line 196"/>
                <p:cNvSpPr>
                  <a:spLocks noChangeShapeType="1"/>
                </p:cNvSpPr>
                <p:nvPr/>
              </p:nvSpPr>
              <p:spPr bwMode="auto">
                <a:xfrm>
                  <a:off x="3888" y="360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1" name="Line 195"/>
                <p:cNvSpPr>
                  <a:spLocks noChangeShapeType="1"/>
                </p:cNvSpPr>
                <p:nvPr/>
              </p:nvSpPr>
              <p:spPr bwMode="auto">
                <a:xfrm>
                  <a:off x="3312" y="3600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2" name="Line 229"/>
                <p:cNvSpPr>
                  <a:spLocks noChangeShapeType="1"/>
                </p:cNvSpPr>
                <p:nvPr/>
              </p:nvSpPr>
              <p:spPr bwMode="auto">
                <a:xfrm>
                  <a:off x="2976" y="2976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3" name="Line 228"/>
                <p:cNvSpPr>
                  <a:spLocks noChangeShapeType="1"/>
                </p:cNvSpPr>
                <p:nvPr/>
              </p:nvSpPr>
              <p:spPr bwMode="auto">
                <a:xfrm>
                  <a:off x="3312" y="3312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4" name="Line 230"/>
                <p:cNvSpPr>
                  <a:spLocks noChangeShapeType="1"/>
                </p:cNvSpPr>
                <p:nvPr/>
              </p:nvSpPr>
              <p:spPr bwMode="auto">
                <a:xfrm>
                  <a:off x="3552" y="2976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5" name="Line 231"/>
                <p:cNvSpPr>
                  <a:spLocks noChangeShapeType="1"/>
                </p:cNvSpPr>
                <p:nvPr/>
              </p:nvSpPr>
              <p:spPr bwMode="auto">
                <a:xfrm>
                  <a:off x="3888" y="3312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6" name="Line 232"/>
                <p:cNvSpPr>
                  <a:spLocks noChangeShapeType="1"/>
                </p:cNvSpPr>
                <p:nvPr/>
              </p:nvSpPr>
              <p:spPr bwMode="auto">
                <a:xfrm>
                  <a:off x="4128" y="2976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7" name="Line 233"/>
                <p:cNvSpPr>
                  <a:spLocks noChangeShapeType="1"/>
                </p:cNvSpPr>
                <p:nvPr/>
              </p:nvSpPr>
              <p:spPr bwMode="auto">
                <a:xfrm>
                  <a:off x="4464" y="3312"/>
                  <a:ext cx="336" cy="336"/>
                </a:xfrm>
                <a:prstGeom prst="line">
                  <a:avLst/>
                </a:prstGeom>
                <a:noFill/>
                <a:ln w="222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8" name="Line 187"/>
                <p:cNvSpPr>
                  <a:spLocks noChangeShapeType="1"/>
                </p:cNvSpPr>
                <p:nvPr/>
              </p:nvSpPr>
              <p:spPr bwMode="auto">
                <a:xfrm>
                  <a:off x="2976" y="2688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9" name="Line 185"/>
                <p:cNvSpPr>
                  <a:spLocks noChangeShapeType="1"/>
                </p:cNvSpPr>
                <p:nvPr/>
              </p:nvSpPr>
              <p:spPr bwMode="auto">
                <a:xfrm>
                  <a:off x="2976" y="2688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0" name="Line 188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1" name="Line 186"/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2" name="Line 189"/>
                <p:cNvSpPr>
                  <a:spLocks noChangeShapeType="1"/>
                </p:cNvSpPr>
                <p:nvPr/>
              </p:nvSpPr>
              <p:spPr bwMode="auto">
                <a:xfrm>
                  <a:off x="4128" y="2688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3" name="Oval 83"/>
                <p:cNvSpPr>
                  <a:spLocks noChangeArrowheads="1"/>
                </p:cNvSpPr>
                <p:nvPr/>
              </p:nvSpPr>
              <p:spPr bwMode="auto">
                <a:xfrm>
                  <a:off x="2928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14" name="Oval 161"/>
                <p:cNvSpPr>
                  <a:spLocks noChangeArrowheads="1"/>
                </p:cNvSpPr>
                <p:nvPr/>
              </p:nvSpPr>
              <p:spPr bwMode="auto">
                <a:xfrm>
                  <a:off x="2928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15" name="Oval 176"/>
                <p:cNvSpPr>
                  <a:spLocks noChangeArrowheads="1"/>
                </p:cNvSpPr>
                <p:nvPr/>
              </p:nvSpPr>
              <p:spPr bwMode="auto">
                <a:xfrm>
                  <a:off x="3504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16" name="Oval 177"/>
                <p:cNvSpPr>
                  <a:spLocks noChangeArrowheads="1"/>
                </p:cNvSpPr>
                <p:nvPr/>
              </p:nvSpPr>
              <p:spPr bwMode="auto">
                <a:xfrm>
                  <a:off x="4080" y="321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17" name="Oval 178"/>
                <p:cNvSpPr>
                  <a:spLocks noChangeArrowheads="1"/>
                </p:cNvSpPr>
                <p:nvPr/>
              </p:nvSpPr>
              <p:spPr bwMode="auto">
                <a:xfrm>
                  <a:off x="3504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18" name="Oval 179"/>
                <p:cNvSpPr>
                  <a:spLocks noChangeArrowheads="1"/>
                </p:cNvSpPr>
                <p:nvPr/>
              </p:nvSpPr>
              <p:spPr bwMode="auto">
                <a:xfrm>
                  <a:off x="4080" y="2928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19" name="Oval 180"/>
                <p:cNvSpPr>
                  <a:spLocks noChangeArrowheads="1"/>
                </p:cNvSpPr>
                <p:nvPr/>
              </p:nvSpPr>
              <p:spPr bwMode="auto">
                <a:xfrm>
                  <a:off x="3504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20" name="Oval 181"/>
                <p:cNvSpPr>
                  <a:spLocks noChangeArrowheads="1"/>
                </p:cNvSpPr>
                <p:nvPr/>
              </p:nvSpPr>
              <p:spPr bwMode="auto">
                <a:xfrm>
                  <a:off x="4080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21" name="Oval 182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22" name="Line 192"/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3" name="Line 193"/>
                <p:cNvSpPr>
                  <a:spLocks noChangeShapeType="1"/>
                </p:cNvSpPr>
                <p:nvPr/>
              </p:nvSpPr>
              <p:spPr bwMode="auto">
                <a:xfrm>
                  <a:off x="3312" y="302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4" name="Line 194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5" name="Line 197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576" cy="0"/>
                </a:xfrm>
                <a:prstGeom prst="line">
                  <a:avLst/>
                </a:prstGeom>
                <a:noFill/>
                <a:ln w="22225">
                  <a:solidFill>
                    <a:srgbClr val="99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6" name="Line 198"/>
                <p:cNvSpPr>
                  <a:spLocks noChangeShapeType="1"/>
                </p:cNvSpPr>
                <p:nvPr/>
              </p:nvSpPr>
              <p:spPr bwMode="auto">
                <a:xfrm>
                  <a:off x="4464" y="3024"/>
                  <a:ext cx="0" cy="576"/>
                </a:xfrm>
                <a:prstGeom prst="line">
                  <a:avLst/>
                </a:prstGeom>
                <a:noFill/>
                <a:ln w="222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7" name="Oval 199"/>
                <p:cNvSpPr>
                  <a:spLocks noChangeArrowheads="1"/>
                </p:cNvSpPr>
                <p:nvPr/>
              </p:nvSpPr>
              <p:spPr bwMode="auto">
                <a:xfrm>
                  <a:off x="3264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28" name="Oval 200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29" name="Oval 201"/>
                <p:cNvSpPr>
                  <a:spLocks noChangeArrowheads="1"/>
                </p:cNvSpPr>
                <p:nvPr/>
              </p:nvSpPr>
              <p:spPr bwMode="auto">
                <a:xfrm>
                  <a:off x="3840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30" name="Oval 202"/>
                <p:cNvSpPr>
                  <a:spLocks noChangeArrowheads="1"/>
                </p:cNvSpPr>
                <p:nvPr/>
              </p:nvSpPr>
              <p:spPr bwMode="auto">
                <a:xfrm>
                  <a:off x="4416" y="3552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31" name="Oval 203"/>
                <p:cNvSpPr>
                  <a:spLocks noChangeArrowheads="1"/>
                </p:cNvSpPr>
                <p:nvPr/>
              </p:nvSpPr>
              <p:spPr bwMode="auto">
                <a:xfrm>
                  <a:off x="3840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32" name="Oval 204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33" name="Oval 205"/>
                <p:cNvSpPr>
                  <a:spLocks noChangeArrowheads="1"/>
                </p:cNvSpPr>
                <p:nvPr/>
              </p:nvSpPr>
              <p:spPr bwMode="auto">
                <a:xfrm>
                  <a:off x="3840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34" name="Oval 206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sp>
              <p:nvSpPr>
                <p:cNvPr id="45135" name="Oval 207"/>
                <p:cNvSpPr>
                  <a:spLocks noChangeArrowheads="1"/>
                </p:cNvSpPr>
                <p:nvPr/>
              </p:nvSpPr>
              <p:spPr bwMode="auto">
                <a:xfrm>
                  <a:off x="3264" y="2976"/>
                  <a:ext cx="96" cy="9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lin ang="2700000" scaled="1"/>
                </a:gradFill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TW" sz="1400"/>
                </a:p>
              </p:txBody>
            </p:sp>
            <p:grpSp>
              <p:nvGrpSpPr>
                <p:cNvPr id="19" name="Group 209"/>
                <p:cNvGrpSpPr>
                  <a:grpSpLocks/>
                </p:cNvGrpSpPr>
                <p:nvPr/>
              </p:nvGrpSpPr>
              <p:grpSpPr bwMode="auto">
                <a:xfrm>
                  <a:off x="3600" y="3312"/>
                  <a:ext cx="1248" cy="672"/>
                  <a:chOff x="3264" y="3312"/>
                  <a:chExt cx="1248" cy="672"/>
                </a:xfrm>
              </p:grpSpPr>
              <p:sp>
                <p:nvSpPr>
                  <p:cNvPr id="45137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360"/>
                    <a:ext cx="0" cy="576"/>
                  </a:xfrm>
                  <a:prstGeom prst="line">
                    <a:avLst/>
                  </a:prstGeom>
                  <a:noFill/>
                  <a:ln w="222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38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360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39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360"/>
                    <a:ext cx="0" cy="576"/>
                  </a:xfrm>
                  <a:prstGeom prst="line">
                    <a:avLst/>
                  </a:prstGeom>
                  <a:noFill/>
                  <a:ln w="222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0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936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1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936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2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3360"/>
                    <a:ext cx="57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99CC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3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3360"/>
                    <a:ext cx="0" cy="576"/>
                  </a:xfrm>
                  <a:prstGeom prst="line">
                    <a:avLst/>
                  </a:prstGeom>
                  <a:noFill/>
                  <a:ln w="22225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4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45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46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47" name="Oval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88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48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49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FF"/>
                      </a:gs>
                      <a:gs pos="100000">
                        <a:srgbClr val="000076"/>
                      </a:gs>
                    </a:gsLst>
                    <a:lin ang="54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50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51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  <p:sp>
                <p:nvSpPr>
                  <p:cNvPr id="45152" name="Oval 22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312"/>
                    <a:ext cx="96" cy="9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lin ang="2700000" scaled="1"/>
                  </a:gradFill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zh-TW" sz="1400"/>
                  </a:p>
                </p:txBody>
              </p:sp>
            </p:grpSp>
          </p:grpSp>
          <p:sp>
            <p:nvSpPr>
              <p:cNvPr id="45094" name="Oval 109"/>
              <p:cNvSpPr>
                <a:spLocks noChangeArrowheads="1"/>
              </p:cNvSpPr>
              <p:nvPr/>
            </p:nvSpPr>
            <p:spPr bwMode="auto">
              <a:xfrm>
                <a:off x="3984" y="2832"/>
                <a:ext cx="96" cy="96"/>
              </a:xfrm>
              <a:prstGeom prst="ellipse">
                <a:avLst/>
              </a:prstGeom>
              <a:solidFill>
                <a:srgbClr val="8080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Oval 110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96" cy="96"/>
              </a:xfrm>
              <a:prstGeom prst="ellipse">
                <a:avLst/>
              </a:prstGeom>
              <a:solidFill>
                <a:srgbClr val="8080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Text Box 93"/>
              <p:cNvSpPr txBox="1">
                <a:spLocks noChangeArrowheads="1"/>
              </p:cNvSpPr>
              <p:nvPr/>
            </p:nvSpPr>
            <p:spPr bwMode="auto">
              <a:xfrm>
                <a:off x="3772" y="2793"/>
                <a:ext cx="116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TW" sz="1800" baseline="-25000"/>
              </a:p>
            </p:txBody>
          </p:sp>
          <p:sp>
            <p:nvSpPr>
              <p:cNvPr id="45097" name="Text Box 93"/>
              <p:cNvSpPr txBox="1">
                <a:spLocks noChangeArrowheads="1"/>
              </p:cNvSpPr>
              <p:nvPr/>
            </p:nvSpPr>
            <p:spPr bwMode="auto">
              <a:xfrm>
                <a:off x="4512" y="2073"/>
                <a:ext cx="116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TW" sz="1800" baseline="-25000"/>
              </a:p>
            </p:txBody>
          </p:sp>
        </p:grpSp>
        <p:sp>
          <p:nvSpPr>
            <p:cNvPr id="45092" name="Oval 233"/>
            <p:cNvSpPr>
              <a:spLocks noChangeArrowheads="1"/>
            </p:cNvSpPr>
            <p:nvPr/>
          </p:nvSpPr>
          <p:spPr bwMode="auto">
            <a:xfrm>
              <a:off x="5530" y="3385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9" name="AutoShape 235"/>
          <p:cNvSpPr>
            <a:spLocks noChangeArrowheads="1"/>
          </p:cNvSpPr>
          <p:nvPr/>
        </p:nvSpPr>
        <p:spPr bwMode="auto">
          <a:xfrm>
            <a:off x="1676400" y="571500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238"/>
          <p:cNvGrpSpPr>
            <a:grpSpLocks/>
          </p:cNvGrpSpPr>
          <p:nvPr/>
        </p:nvGrpSpPr>
        <p:grpSpPr bwMode="auto">
          <a:xfrm>
            <a:off x="1676400" y="6096000"/>
            <a:ext cx="152400" cy="152400"/>
            <a:chOff x="480" y="2256"/>
            <a:chExt cx="96" cy="96"/>
          </a:xfrm>
        </p:grpSpPr>
        <p:sp>
          <p:nvSpPr>
            <p:cNvPr id="45083" name="Line 236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084" name="Line 237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081" name="Text Box 239"/>
          <p:cNvSpPr txBox="1">
            <a:spLocks noChangeArrowheads="1"/>
          </p:cNvSpPr>
          <p:nvPr/>
        </p:nvSpPr>
        <p:spPr bwMode="auto">
          <a:xfrm>
            <a:off x="1905000" y="5638800"/>
            <a:ext cx="16843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/>
              <a:t>Floating terminal</a:t>
            </a:r>
          </a:p>
        </p:txBody>
      </p:sp>
      <p:sp>
        <p:nvSpPr>
          <p:cNvPr id="45082" name="Text Box 240"/>
          <p:cNvSpPr txBox="1">
            <a:spLocks noChangeArrowheads="1"/>
          </p:cNvSpPr>
          <p:nvPr/>
        </p:nvSpPr>
        <p:spPr bwMode="auto">
          <a:xfrm>
            <a:off x="1905000" y="6019800"/>
            <a:ext cx="145891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Fixed terminal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147" name="Action Button: Beginning 146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20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0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1000"/>
                                        <p:tgtEl>
                                          <p:spTgt spid="20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0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63" grpId="0" animBg="1"/>
      <p:bldP spid="203896" grpId="0"/>
      <p:bldP spid="203920" grpId="0" animBg="1"/>
      <p:bldP spid="203921" grpId="0" animBg="1"/>
      <p:bldP spid="203922" grpId="0" animBg="1"/>
      <p:bldP spid="203923" grpId="0" animBg="1"/>
      <p:bldP spid="17310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GRIP: Solving the </a:t>
            </a:r>
            <a:r>
              <a:rPr lang="en-US" sz="3600" dirty="0" err="1" smtClean="0">
                <a:latin typeface="Arial" pitchFamily="34" charset="0"/>
              </a:rPr>
              <a:t>Subproblems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3352800" y="2278062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438400" y="2125662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600200" y="1516062"/>
            <a:ext cx="3200400" cy="3200400"/>
            <a:chOff x="528" y="2064"/>
            <a:chExt cx="2016" cy="2016"/>
          </a:xfrm>
        </p:grpSpPr>
        <p:sp>
          <p:nvSpPr>
            <p:cNvPr id="11374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6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7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8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9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0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1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2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3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4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5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438400" y="2430462"/>
            <a:ext cx="914400" cy="614363"/>
            <a:chOff x="1053" y="2637"/>
            <a:chExt cx="576" cy="387"/>
          </a:xfrm>
        </p:grpSpPr>
        <p:sp>
          <p:nvSpPr>
            <p:cNvPr id="11372" name="Freeform 54"/>
            <p:cNvSpPr>
              <a:spLocks/>
            </p:cNvSpPr>
            <p:nvPr/>
          </p:nvSpPr>
          <p:spPr bwMode="auto">
            <a:xfrm>
              <a:off x="1053" y="2637"/>
              <a:ext cx="576" cy="190"/>
            </a:xfrm>
            <a:custGeom>
              <a:avLst/>
              <a:gdLst>
                <a:gd name="T0" fmla="*/ 0 w 576"/>
                <a:gd name="T1" fmla="*/ 0 h 192"/>
                <a:gd name="T2" fmla="*/ 192 w 576"/>
                <a:gd name="T3" fmla="*/ 0 h 192"/>
                <a:gd name="T4" fmla="*/ 192 w 576"/>
                <a:gd name="T5" fmla="*/ 143 h 192"/>
                <a:gd name="T6" fmla="*/ 384 w 576"/>
                <a:gd name="T7" fmla="*/ 143 h 192"/>
                <a:gd name="T8" fmla="*/ 384 w 576"/>
                <a:gd name="T9" fmla="*/ 48 h 192"/>
                <a:gd name="T10" fmla="*/ 576 w 576"/>
                <a:gd name="T11" fmla="*/ 48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92"/>
                <a:gd name="T20" fmla="*/ 576 w 576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48"/>
                  </a:lnTo>
                  <a:lnTo>
                    <a:pt x="576" y="4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3" name="Freeform 56"/>
            <p:cNvSpPr>
              <a:spLocks/>
            </p:cNvSpPr>
            <p:nvPr/>
          </p:nvSpPr>
          <p:spPr bwMode="auto">
            <a:xfrm>
              <a:off x="1389" y="2829"/>
              <a:ext cx="51" cy="195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229 h 192"/>
                <a:gd name="T4" fmla="*/ 1 w 96"/>
                <a:gd name="T5" fmla="*/ 229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192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370" name="AutoShape 69"/>
          <p:cNvSpPr>
            <a:spLocks noChangeArrowheads="1"/>
          </p:cNvSpPr>
          <p:nvPr/>
        </p:nvSpPr>
        <p:spPr bwMode="auto">
          <a:xfrm>
            <a:off x="2362200" y="2659062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1" name="AutoShape 70"/>
          <p:cNvSpPr>
            <a:spLocks noChangeArrowheads="1"/>
          </p:cNvSpPr>
          <p:nvPr/>
        </p:nvSpPr>
        <p:spPr bwMode="auto">
          <a:xfrm>
            <a:off x="3276600" y="2659062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1981200" y="2735262"/>
            <a:ext cx="2362200" cy="1219200"/>
            <a:chOff x="2976" y="2928"/>
            <a:chExt cx="1488" cy="768"/>
          </a:xfrm>
        </p:grpSpPr>
        <p:sp>
          <p:nvSpPr>
            <p:cNvPr id="11366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7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8" name="Freeform 72"/>
            <p:cNvSpPr>
              <a:spLocks/>
            </p:cNvSpPr>
            <p:nvPr/>
          </p:nvSpPr>
          <p:spPr bwMode="auto">
            <a:xfrm>
              <a:off x="4080" y="2928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9" name="Line 75"/>
            <p:cNvSpPr>
              <a:spLocks noChangeShapeType="1"/>
            </p:cNvSpPr>
            <p:nvPr/>
          </p:nvSpPr>
          <p:spPr bwMode="auto">
            <a:xfrm>
              <a:off x="4080" y="3216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981200" y="2341562"/>
            <a:ext cx="2362200" cy="1590675"/>
            <a:chOff x="2112" y="1776"/>
            <a:chExt cx="1488" cy="1002"/>
          </a:xfrm>
        </p:grpSpPr>
        <p:grpSp>
          <p:nvGrpSpPr>
            <p:cNvPr id="8" name="Group 84"/>
            <p:cNvGrpSpPr>
              <a:grpSpLocks/>
            </p:cNvGrpSpPr>
            <p:nvPr/>
          </p:nvGrpSpPr>
          <p:grpSpPr bwMode="auto">
            <a:xfrm>
              <a:off x="2352" y="1776"/>
              <a:ext cx="672" cy="156"/>
              <a:chOff x="1008" y="2592"/>
              <a:chExt cx="672" cy="156"/>
            </a:xfrm>
          </p:grpSpPr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>
                <a:off x="1584" y="2652"/>
                <a:ext cx="96" cy="96"/>
                <a:chOff x="1008" y="2784"/>
                <a:chExt cx="96" cy="96"/>
              </a:xfrm>
            </p:grpSpPr>
            <p:sp>
              <p:nvSpPr>
                <p:cNvPr id="11364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136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1008" y="2784"/>
                <a:chExt cx="96" cy="96"/>
              </a:xfrm>
            </p:grpSpPr>
            <p:sp>
              <p:nvSpPr>
                <p:cNvPr id="11362" name="Line 63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1363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356" name="Freeform 66"/>
            <p:cNvSpPr>
              <a:spLocks/>
            </p:cNvSpPr>
            <p:nvPr/>
          </p:nvSpPr>
          <p:spPr bwMode="auto">
            <a:xfrm>
              <a:off x="2112" y="1824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96 w 288"/>
                <a:gd name="T3" fmla="*/ 48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cubicBezTo>
                    <a:pt x="216" y="8"/>
                    <a:pt x="144" y="16"/>
                    <a:pt x="96" y="48"/>
                  </a:cubicBezTo>
                  <a:cubicBezTo>
                    <a:pt x="48" y="80"/>
                    <a:pt x="24" y="136"/>
                    <a:pt x="0" y="192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7" name="Freeform 81"/>
            <p:cNvSpPr>
              <a:spLocks/>
            </p:cNvSpPr>
            <p:nvPr/>
          </p:nvSpPr>
          <p:spPr bwMode="auto">
            <a:xfrm>
              <a:off x="3216" y="2010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8" name="Line 82"/>
            <p:cNvSpPr>
              <a:spLocks noChangeShapeType="1"/>
            </p:cNvSpPr>
            <p:nvPr/>
          </p:nvSpPr>
          <p:spPr bwMode="auto">
            <a:xfrm>
              <a:off x="3216" y="229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9" name="Freeform 83"/>
            <p:cNvSpPr>
              <a:spLocks/>
            </p:cNvSpPr>
            <p:nvPr/>
          </p:nvSpPr>
          <p:spPr bwMode="auto">
            <a:xfrm>
              <a:off x="2976" y="187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144 w 240"/>
                <a:gd name="T3" fmla="*/ 48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4" y="72"/>
                    <a:pt x="212" y="108"/>
                    <a:pt x="240" y="144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657600" y="3078162"/>
            <a:ext cx="457200" cy="381000"/>
            <a:chOff x="1872" y="2856"/>
            <a:chExt cx="288" cy="240"/>
          </a:xfrm>
        </p:grpSpPr>
        <p:sp>
          <p:nvSpPr>
            <p:cNvPr id="11353" name="AutoShape 89"/>
            <p:cNvSpPr>
              <a:spLocks noChangeArrowheads="1"/>
            </p:cNvSpPr>
            <p:nvPr/>
          </p:nvSpPr>
          <p:spPr bwMode="auto">
            <a:xfrm>
              <a:off x="1872" y="30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AutoShape 90"/>
            <p:cNvSpPr>
              <a:spLocks noChangeArrowheads="1"/>
            </p:cNvSpPr>
            <p:nvPr/>
          </p:nvSpPr>
          <p:spPr bwMode="auto">
            <a:xfrm>
              <a:off x="2064" y="285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235"/>
          <p:cNvSpPr>
            <a:spLocks noChangeArrowheads="1"/>
          </p:cNvSpPr>
          <p:nvPr/>
        </p:nvSpPr>
        <p:spPr bwMode="auto">
          <a:xfrm>
            <a:off x="533400" y="2659062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238"/>
          <p:cNvGrpSpPr>
            <a:grpSpLocks/>
          </p:cNvGrpSpPr>
          <p:nvPr/>
        </p:nvGrpSpPr>
        <p:grpSpPr bwMode="auto">
          <a:xfrm>
            <a:off x="533400" y="3040062"/>
            <a:ext cx="152400" cy="152400"/>
            <a:chOff x="480" y="2256"/>
            <a:chExt cx="96" cy="96"/>
          </a:xfrm>
        </p:grpSpPr>
        <p:sp>
          <p:nvSpPr>
            <p:cNvPr id="11351" name="Line 236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2" name="Line 237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9" name="Text Box 239"/>
          <p:cNvSpPr txBox="1">
            <a:spLocks noChangeArrowheads="1"/>
          </p:cNvSpPr>
          <p:nvPr/>
        </p:nvSpPr>
        <p:spPr bwMode="auto">
          <a:xfrm>
            <a:off x="685800" y="2582862"/>
            <a:ext cx="912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/>
            <a:r>
              <a:rPr lang="en-US" altLang="zh-TW"/>
              <a:t>Floating</a:t>
            </a:r>
          </a:p>
        </p:txBody>
      </p:sp>
      <p:sp>
        <p:nvSpPr>
          <p:cNvPr id="50" name="Text Box 240"/>
          <p:cNvSpPr txBox="1">
            <a:spLocks noChangeArrowheads="1"/>
          </p:cNvSpPr>
          <p:nvPr/>
        </p:nvSpPr>
        <p:spPr bwMode="auto">
          <a:xfrm>
            <a:off x="685800" y="2963862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/>
              <a:t>Fixed</a:t>
            </a:r>
          </a:p>
        </p:txBody>
      </p: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5334000" y="1516062"/>
            <a:ext cx="3200400" cy="3200400"/>
            <a:chOff x="528" y="2064"/>
            <a:chExt cx="2016" cy="2016"/>
          </a:xfrm>
        </p:grpSpPr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1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2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3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4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5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6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7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8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9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0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172200" y="2125662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87"/>
          <p:cNvSpPr>
            <a:spLocks noChangeArrowheads="1"/>
          </p:cNvSpPr>
          <p:nvPr/>
        </p:nvSpPr>
        <p:spPr bwMode="auto">
          <a:xfrm>
            <a:off x="7086600" y="2278062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5334000" y="1516062"/>
            <a:ext cx="838200" cy="16002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4" descr="20%"/>
          <p:cNvSpPr>
            <a:spLocks noChangeArrowheads="1"/>
          </p:cNvSpPr>
          <p:nvPr/>
        </p:nvSpPr>
        <p:spPr bwMode="auto">
          <a:xfrm>
            <a:off x="6172200" y="1516062"/>
            <a:ext cx="914400" cy="6096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55" descr="20%"/>
          <p:cNvSpPr>
            <a:spLocks noChangeArrowheads="1"/>
          </p:cNvSpPr>
          <p:nvPr/>
        </p:nvSpPr>
        <p:spPr bwMode="auto">
          <a:xfrm>
            <a:off x="6324600" y="3116262"/>
            <a:ext cx="762000" cy="914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7" descr="寬右斜對角線"/>
          <p:cNvSpPr>
            <a:spLocks noChangeArrowheads="1"/>
          </p:cNvSpPr>
          <p:nvPr/>
        </p:nvSpPr>
        <p:spPr bwMode="auto">
          <a:xfrm>
            <a:off x="7086600" y="1516062"/>
            <a:ext cx="6858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7" descr="寬右斜對角線"/>
          <p:cNvSpPr>
            <a:spLocks noChangeArrowheads="1"/>
          </p:cNvSpPr>
          <p:nvPr/>
        </p:nvSpPr>
        <p:spPr bwMode="auto">
          <a:xfrm>
            <a:off x="5334000" y="3116262"/>
            <a:ext cx="9906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7" descr="瓦片"/>
          <p:cNvSpPr>
            <a:spLocks noChangeArrowheads="1"/>
          </p:cNvSpPr>
          <p:nvPr/>
        </p:nvSpPr>
        <p:spPr bwMode="auto">
          <a:xfrm>
            <a:off x="7086600" y="3421062"/>
            <a:ext cx="838200" cy="762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87" descr="瓦片"/>
          <p:cNvSpPr>
            <a:spLocks noChangeArrowheads="1"/>
          </p:cNvSpPr>
          <p:nvPr/>
        </p:nvSpPr>
        <p:spPr bwMode="auto">
          <a:xfrm>
            <a:off x="7772400" y="1516062"/>
            <a:ext cx="762000" cy="1905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61" descr="20%"/>
          <p:cNvSpPr>
            <a:spLocks noChangeArrowheads="1"/>
          </p:cNvSpPr>
          <p:nvPr/>
        </p:nvSpPr>
        <p:spPr bwMode="auto">
          <a:xfrm>
            <a:off x="7086600" y="4183062"/>
            <a:ext cx="838200" cy="533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324600" y="4030662"/>
            <a:ext cx="762000" cy="6858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7924800" y="3421062"/>
            <a:ext cx="609600" cy="1295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65"/>
          <p:cNvGrpSpPr>
            <a:grpSpLocks/>
          </p:cNvGrpSpPr>
          <p:nvPr/>
        </p:nvGrpSpPr>
        <p:grpSpPr bwMode="auto">
          <a:xfrm>
            <a:off x="5638800" y="1668462"/>
            <a:ext cx="2743200" cy="2895600"/>
            <a:chOff x="4920" y="2256"/>
            <a:chExt cx="1728" cy="1824"/>
          </a:xfrm>
        </p:grpSpPr>
        <p:sp>
          <p:nvSpPr>
            <p:cNvPr id="11327" name="Text Box 41"/>
            <p:cNvSpPr txBox="1">
              <a:spLocks noChangeArrowheads="1"/>
            </p:cNvSpPr>
            <p:nvPr/>
          </p:nvSpPr>
          <p:spPr bwMode="auto">
            <a:xfrm>
              <a:off x="5448" y="27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 b="1" dirty="0"/>
                <a:t>1</a:t>
              </a:r>
            </a:p>
          </p:txBody>
        </p:sp>
        <p:sp>
          <p:nvSpPr>
            <p:cNvPr id="11328" name="Text Box 42"/>
            <p:cNvSpPr txBox="1">
              <a:spLocks noChangeArrowheads="1"/>
            </p:cNvSpPr>
            <p:nvPr/>
          </p:nvSpPr>
          <p:spPr bwMode="auto">
            <a:xfrm>
              <a:off x="5976" y="292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2</a:t>
              </a:r>
            </a:p>
          </p:txBody>
        </p:sp>
        <p:sp>
          <p:nvSpPr>
            <p:cNvPr id="11329" name="Text Box 43"/>
            <p:cNvSpPr txBox="1">
              <a:spLocks noChangeArrowheads="1"/>
            </p:cNvSpPr>
            <p:nvPr/>
          </p:nvSpPr>
          <p:spPr bwMode="auto">
            <a:xfrm>
              <a:off x="4920" y="25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3</a:t>
              </a:r>
            </a:p>
          </p:txBody>
        </p:sp>
        <p:sp>
          <p:nvSpPr>
            <p:cNvPr id="11330" name="Text Box 44"/>
            <p:cNvSpPr txBox="1">
              <a:spLocks noChangeArrowheads="1"/>
            </p:cNvSpPr>
            <p:nvPr/>
          </p:nvSpPr>
          <p:spPr bwMode="auto">
            <a:xfrm>
              <a:off x="5448" y="225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4</a:t>
              </a:r>
            </a:p>
          </p:txBody>
        </p:sp>
        <p:sp>
          <p:nvSpPr>
            <p:cNvPr id="11331" name="Text Box 45"/>
            <p:cNvSpPr txBox="1">
              <a:spLocks noChangeArrowheads="1"/>
            </p:cNvSpPr>
            <p:nvPr/>
          </p:nvSpPr>
          <p:spPr bwMode="auto">
            <a:xfrm>
              <a:off x="5496" y="340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5</a:t>
              </a:r>
            </a:p>
          </p:txBody>
        </p:sp>
        <p:sp>
          <p:nvSpPr>
            <p:cNvPr id="11332" name="Text Box 46"/>
            <p:cNvSpPr txBox="1">
              <a:spLocks noChangeArrowheads="1"/>
            </p:cNvSpPr>
            <p:nvPr/>
          </p:nvSpPr>
          <p:spPr bwMode="auto">
            <a:xfrm>
              <a:off x="5976" y="23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6</a:t>
              </a:r>
            </a:p>
          </p:txBody>
        </p:sp>
        <p:sp>
          <p:nvSpPr>
            <p:cNvPr id="11333" name="Text Box 47"/>
            <p:cNvSpPr txBox="1">
              <a:spLocks noChangeArrowheads="1"/>
            </p:cNvSpPr>
            <p:nvPr/>
          </p:nvSpPr>
          <p:spPr bwMode="auto">
            <a:xfrm>
              <a:off x="4982" y="36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7</a:t>
              </a:r>
            </a:p>
          </p:txBody>
        </p:sp>
        <p:sp>
          <p:nvSpPr>
            <p:cNvPr id="11334" name="Text Box 48"/>
            <p:cNvSpPr txBox="1">
              <a:spLocks noChangeArrowheads="1"/>
            </p:cNvSpPr>
            <p:nvPr/>
          </p:nvSpPr>
          <p:spPr bwMode="auto">
            <a:xfrm>
              <a:off x="6024" y="35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8</a:t>
              </a:r>
            </a:p>
          </p:txBody>
        </p:sp>
        <p:sp>
          <p:nvSpPr>
            <p:cNvPr id="11335" name="Text Box 49"/>
            <p:cNvSpPr txBox="1">
              <a:spLocks noChangeArrowheads="1"/>
            </p:cNvSpPr>
            <p:nvPr/>
          </p:nvSpPr>
          <p:spPr bwMode="auto">
            <a:xfrm>
              <a:off x="6408" y="26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9</a:t>
              </a:r>
            </a:p>
          </p:txBody>
        </p:sp>
        <p:sp>
          <p:nvSpPr>
            <p:cNvPr id="11336" name="Text Box 50"/>
            <p:cNvSpPr txBox="1">
              <a:spLocks noChangeArrowheads="1"/>
            </p:cNvSpPr>
            <p:nvPr/>
          </p:nvSpPr>
          <p:spPr bwMode="auto">
            <a:xfrm>
              <a:off x="5976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10</a:t>
              </a:r>
            </a:p>
          </p:txBody>
        </p:sp>
        <p:sp>
          <p:nvSpPr>
            <p:cNvPr id="11337" name="Text Box 51"/>
            <p:cNvSpPr txBox="1">
              <a:spLocks noChangeArrowheads="1"/>
            </p:cNvSpPr>
            <p:nvPr/>
          </p:nvSpPr>
          <p:spPr bwMode="auto">
            <a:xfrm>
              <a:off x="5448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11</a:t>
              </a:r>
            </a:p>
          </p:txBody>
        </p:sp>
        <p:sp>
          <p:nvSpPr>
            <p:cNvPr id="11338" name="Text Box 64"/>
            <p:cNvSpPr txBox="1">
              <a:spLocks noChangeArrowheads="1"/>
            </p:cNvSpPr>
            <p:nvPr/>
          </p:nvSpPr>
          <p:spPr bwMode="auto">
            <a:xfrm>
              <a:off x="6408" y="36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 b="1"/>
                <a:t>12</a:t>
              </a:r>
            </a:p>
          </p:txBody>
        </p:sp>
      </p:grpSp>
      <p:grpSp>
        <p:nvGrpSpPr>
          <p:cNvPr id="15" name="Group 260"/>
          <p:cNvGrpSpPr>
            <a:grpSpLocks/>
          </p:cNvGrpSpPr>
          <p:nvPr/>
        </p:nvGrpSpPr>
        <p:grpSpPr bwMode="auto">
          <a:xfrm>
            <a:off x="1530350" y="4876800"/>
            <a:ext cx="3241675" cy="1676400"/>
            <a:chOff x="1343035" y="4876800"/>
            <a:chExt cx="3241674" cy="1676400"/>
          </a:xfrm>
        </p:grpSpPr>
        <p:grpSp>
          <p:nvGrpSpPr>
            <p:cNvPr id="16" name="Group 127"/>
            <p:cNvGrpSpPr>
              <a:grpSpLocks/>
            </p:cNvGrpSpPr>
            <p:nvPr/>
          </p:nvGrpSpPr>
          <p:grpSpPr bwMode="auto">
            <a:xfrm>
              <a:off x="2120900" y="4876800"/>
              <a:ext cx="1600200" cy="1600200"/>
              <a:chOff x="3456" y="1296"/>
              <a:chExt cx="1008" cy="1008"/>
            </a:xfrm>
          </p:grpSpPr>
          <p:sp>
            <p:nvSpPr>
              <p:cNvPr id="11322" name="Line 76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10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3" name="Line 78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10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4" name="Line 79"/>
              <p:cNvSpPr>
                <a:spLocks noChangeShapeType="1"/>
              </p:cNvSpPr>
              <p:nvPr/>
            </p:nvSpPr>
            <p:spPr bwMode="auto">
              <a:xfrm>
                <a:off x="3456" y="1968"/>
                <a:ext cx="10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Line 80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10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6" name="Rectangle 82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1008" cy="10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34"/>
            <p:cNvGrpSpPr>
              <a:grpSpLocks/>
            </p:cNvGrpSpPr>
            <p:nvPr/>
          </p:nvGrpSpPr>
          <p:grpSpPr bwMode="auto">
            <a:xfrm>
              <a:off x="3721100" y="4876800"/>
              <a:ext cx="841375" cy="1595438"/>
              <a:chOff x="4462" y="1488"/>
              <a:chExt cx="530" cy="1005"/>
            </a:xfrm>
          </p:grpSpPr>
          <p:sp>
            <p:nvSpPr>
              <p:cNvPr id="11317" name="Oval 1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Line 130"/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48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9" name="Line 131"/>
              <p:cNvSpPr>
                <a:spLocks noChangeShapeType="1"/>
              </p:cNvSpPr>
              <p:nvPr/>
            </p:nvSpPr>
            <p:spPr bwMode="auto">
              <a:xfrm flipV="1">
                <a:off x="4462" y="2015"/>
                <a:ext cx="478" cy="4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20" name="Line 132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21" name="Line 133"/>
              <p:cNvSpPr>
                <a:spLocks noChangeShapeType="1"/>
              </p:cNvSpPr>
              <p:nvPr/>
            </p:nvSpPr>
            <p:spPr bwMode="auto">
              <a:xfrm flipV="1">
                <a:off x="4464" y="2016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1304" name="Oval 89"/>
            <p:cNvSpPr>
              <a:spLocks noChangeArrowheads="1"/>
            </p:cNvSpPr>
            <p:nvPr/>
          </p:nvSpPr>
          <p:spPr bwMode="auto">
            <a:xfrm>
              <a:off x="3111500" y="64008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Oval 89"/>
            <p:cNvSpPr>
              <a:spLocks noChangeArrowheads="1"/>
            </p:cNvSpPr>
            <p:nvPr/>
          </p:nvSpPr>
          <p:spPr bwMode="auto">
            <a:xfrm>
              <a:off x="4432309" y="55880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Text Box 146"/>
            <p:cNvSpPr txBox="1">
              <a:spLocks noChangeArrowheads="1"/>
            </p:cNvSpPr>
            <p:nvPr/>
          </p:nvSpPr>
          <p:spPr bwMode="auto">
            <a:xfrm rot="2823344">
              <a:off x="3965575" y="5013325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sp>
          <p:nvSpPr>
            <p:cNvPr id="11307" name="Text Box 147"/>
            <p:cNvSpPr txBox="1">
              <a:spLocks noChangeArrowheads="1"/>
            </p:cNvSpPr>
            <p:nvPr/>
          </p:nvSpPr>
          <p:spPr bwMode="auto">
            <a:xfrm rot="-2496713">
              <a:off x="3949700" y="6096000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grpSp>
          <p:nvGrpSpPr>
            <p:cNvPr id="18" name="Group 134"/>
            <p:cNvGrpSpPr>
              <a:grpSpLocks/>
            </p:cNvGrpSpPr>
            <p:nvPr/>
          </p:nvGrpSpPr>
          <p:grpSpPr bwMode="auto">
            <a:xfrm flipH="1">
              <a:off x="1371600" y="4876800"/>
              <a:ext cx="762000" cy="1595438"/>
              <a:chOff x="4462" y="1488"/>
              <a:chExt cx="530" cy="1005"/>
            </a:xfrm>
          </p:grpSpPr>
          <p:sp>
            <p:nvSpPr>
              <p:cNvPr id="11312" name="Oval 1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130"/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48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4" name="Line 131"/>
              <p:cNvSpPr>
                <a:spLocks noChangeShapeType="1"/>
              </p:cNvSpPr>
              <p:nvPr/>
            </p:nvSpPr>
            <p:spPr bwMode="auto">
              <a:xfrm flipV="1">
                <a:off x="4462" y="2015"/>
                <a:ext cx="478" cy="4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5" name="Line 132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6" name="Line 133"/>
              <p:cNvSpPr>
                <a:spLocks noChangeShapeType="1"/>
              </p:cNvSpPr>
              <p:nvPr/>
            </p:nvSpPr>
            <p:spPr bwMode="auto">
              <a:xfrm flipV="1">
                <a:off x="4464" y="2016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1309" name="Text Box 146"/>
            <p:cNvSpPr txBox="1">
              <a:spLocks noChangeArrowheads="1"/>
            </p:cNvSpPr>
            <p:nvPr/>
          </p:nvSpPr>
          <p:spPr bwMode="auto">
            <a:xfrm rot="-3015558">
              <a:off x="1323008" y="5055449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sp>
          <p:nvSpPr>
            <p:cNvPr id="11310" name="Text Box 146"/>
            <p:cNvSpPr txBox="1">
              <a:spLocks noChangeArrowheads="1"/>
            </p:cNvSpPr>
            <p:nvPr/>
          </p:nvSpPr>
          <p:spPr bwMode="auto">
            <a:xfrm rot="-7988144">
              <a:off x="1409298" y="6023713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sp>
          <p:nvSpPr>
            <p:cNvPr id="11311" name="Oval 89"/>
            <p:cNvSpPr>
              <a:spLocks noChangeArrowheads="1"/>
            </p:cNvSpPr>
            <p:nvPr/>
          </p:nvSpPr>
          <p:spPr bwMode="auto">
            <a:xfrm>
              <a:off x="1343035" y="5573716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61"/>
          <p:cNvGrpSpPr>
            <a:grpSpLocks/>
          </p:cNvGrpSpPr>
          <p:nvPr/>
        </p:nvGrpSpPr>
        <p:grpSpPr bwMode="auto">
          <a:xfrm>
            <a:off x="1657350" y="4868862"/>
            <a:ext cx="2978150" cy="1524000"/>
            <a:chOff x="5250964" y="4876800"/>
            <a:chExt cx="2978636" cy="1524001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5895594" y="4876800"/>
              <a:ext cx="533487" cy="0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41783" y="5943601"/>
              <a:ext cx="1054272" cy="0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508757" y="5438775"/>
              <a:ext cx="720843" cy="200025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V="1">
              <a:off x="5889330" y="5403849"/>
              <a:ext cx="1066801" cy="12702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 flipH="1" flipV="1">
              <a:off x="5220061" y="4907703"/>
              <a:ext cx="719138" cy="657332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7234119" y="5672137"/>
              <a:ext cx="533400" cy="9527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 flipH="1" flipV="1">
              <a:off x="6741907" y="6172200"/>
              <a:ext cx="449262" cy="7939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Action Button: Beginning 120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repeatCount="200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05556 L 0 -0.08889 L 0 0 Z " pathEditMode="relative" ptsTypes="AAAA">
                                      <p:cBhvr>
                                        <p:cTn id="22" dur="2000" fill="hold"/>
                                        <p:tgtEl>
                                          <p:spTgt spid="11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200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8773 L 0 0.05556 L 0 0 Z " pathEditMode="relative" ptsTypes="AAAA">
                                      <p:cBhvr>
                                        <p:cTn id="24" dur="2000" fill="hold"/>
                                        <p:tgtEl>
                                          <p:spTgt spid="11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1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370" grpId="0" animBg="1"/>
      <p:bldP spid="11370" grpId="1" animBg="1"/>
      <p:bldP spid="11370" grpId="2" animBg="1"/>
      <p:bldP spid="11371" grpId="0" animBg="1"/>
      <p:bldP spid="11371" grpId="1" animBg="1"/>
      <p:bldP spid="11371" grpId="2" animBg="1"/>
      <p:bldP spid="45" grpId="0" animBg="1"/>
      <p:bldP spid="49" grpId="0"/>
      <p:bldP spid="50" grpId="0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4"/>
          <p:cNvGrpSpPr/>
          <p:nvPr/>
        </p:nvGrpSpPr>
        <p:grpSpPr>
          <a:xfrm>
            <a:off x="1524000" y="1981200"/>
            <a:ext cx="685800" cy="1905000"/>
            <a:chOff x="1600200" y="1981200"/>
            <a:chExt cx="685800" cy="1905000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1600200" y="1981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600200" y="2362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600200" y="2743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600200" y="3124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505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86200"/>
              <a:ext cx="6858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Text Box 93"/>
          <p:cNvSpPr txBox="1">
            <a:spLocks noChangeArrowheads="1"/>
          </p:cNvSpPr>
          <p:nvPr/>
        </p:nvSpPr>
        <p:spPr bwMode="auto">
          <a:xfrm rot="16200000">
            <a:off x="339441" y="2744573"/>
            <a:ext cx="726474" cy="33855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Times New Roman" pitchFamily="18" charset="0"/>
              </a:rPr>
              <a:t>Net </a:t>
            </a:r>
            <a:r>
              <a:rPr lang="en-US" altLang="zh-TW" b="1" i="1" dirty="0" err="1">
                <a:solidFill>
                  <a:srgbClr val="FFC000"/>
                </a:solidFill>
                <a:latin typeface="Times New Roman" pitchFamily="18" charset="0"/>
              </a:rPr>
              <a:t>n</a:t>
            </a:r>
            <a:r>
              <a:rPr lang="en-US" altLang="zh-TW" b="1" i="1" baseline="-25000" dirty="0" err="1">
                <a:solidFill>
                  <a:srgbClr val="FFC000"/>
                </a:solidFill>
                <a:latin typeface="Times New Roman" pitchFamily="18" charset="0"/>
              </a:rPr>
              <a:t>a</a:t>
            </a:r>
            <a:endParaRPr lang="en-US" altLang="zh-TW" b="1" i="1" baseline="-25000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3) Patching</a:t>
            </a:r>
          </a:p>
        </p:txBody>
      </p:sp>
      <p:cxnSp>
        <p:nvCxnSpPr>
          <p:cNvPr id="376" name="Straight Connector 223"/>
          <p:cNvCxnSpPr>
            <a:cxnSpLocks noChangeShapeType="1"/>
          </p:cNvCxnSpPr>
          <p:nvPr/>
        </p:nvCxnSpPr>
        <p:spPr bwMode="auto">
          <a:xfrm rot="5400000">
            <a:off x="2936676" y="2743200"/>
            <a:ext cx="761998" cy="3"/>
          </a:xfrm>
          <a:prstGeom prst="line">
            <a:avLst/>
          </a:prstGeom>
          <a:noFill/>
          <a:ln w="34925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377" name="TextBox 225"/>
          <p:cNvSpPr txBox="1">
            <a:spLocks noChangeArrowheads="1"/>
          </p:cNvSpPr>
          <p:nvPr/>
        </p:nvSpPr>
        <p:spPr bwMode="auto">
          <a:xfrm>
            <a:off x="3136699" y="1981200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8" name="Straight Connector 226"/>
          <p:cNvCxnSpPr>
            <a:cxnSpLocks noChangeShapeType="1"/>
          </p:cNvCxnSpPr>
          <p:nvPr/>
        </p:nvCxnSpPr>
        <p:spPr bwMode="auto">
          <a:xfrm rot="5400000">
            <a:off x="3127176" y="2933700"/>
            <a:ext cx="1142999" cy="2"/>
          </a:xfrm>
          <a:prstGeom prst="line">
            <a:avLst/>
          </a:prstGeom>
          <a:noFill/>
          <a:ln w="34925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379" name="TextBox 229"/>
          <p:cNvSpPr txBox="1">
            <a:spLocks noChangeArrowheads="1"/>
          </p:cNvSpPr>
          <p:nvPr/>
        </p:nvSpPr>
        <p:spPr bwMode="auto">
          <a:xfrm>
            <a:off x="3508174" y="1981200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a2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TextBox 232"/>
          <p:cNvSpPr txBox="1">
            <a:spLocks noChangeArrowheads="1"/>
          </p:cNvSpPr>
          <p:nvPr/>
        </p:nvSpPr>
        <p:spPr bwMode="auto">
          <a:xfrm>
            <a:off x="3893148" y="2743200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a3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4" name="Straight Connector 239"/>
          <p:cNvCxnSpPr>
            <a:cxnSpLocks noChangeShapeType="1"/>
          </p:cNvCxnSpPr>
          <p:nvPr/>
        </p:nvCxnSpPr>
        <p:spPr bwMode="auto">
          <a:xfrm rot="16200000" flipH="1">
            <a:off x="3698709" y="3505165"/>
            <a:ext cx="762000" cy="69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85" name="TextBox 241"/>
          <p:cNvSpPr txBox="1">
            <a:spLocks noChangeArrowheads="1"/>
          </p:cNvSpPr>
          <p:nvPr/>
        </p:nvSpPr>
        <p:spPr bwMode="auto">
          <a:xfrm>
            <a:off x="4279699" y="3121223"/>
            <a:ext cx="386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a4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6" name="Straight Connector 242"/>
          <p:cNvCxnSpPr>
            <a:cxnSpLocks noChangeShapeType="1"/>
          </p:cNvCxnSpPr>
          <p:nvPr/>
        </p:nvCxnSpPr>
        <p:spPr bwMode="auto">
          <a:xfrm rot="16200000" flipH="1">
            <a:off x="4270209" y="3695665"/>
            <a:ext cx="381002" cy="72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54" name="Freeform 62"/>
          <p:cNvSpPr>
            <a:spLocks/>
          </p:cNvSpPr>
          <p:nvPr/>
        </p:nvSpPr>
        <p:spPr bwMode="auto">
          <a:xfrm>
            <a:off x="914406" y="1981200"/>
            <a:ext cx="609600" cy="1905000"/>
          </a:xfrm>
          <a:custGeom>
            <a:avLst/>
            <a:gdLst>
              <a:gd name="T0" fmla="*/ 0 w 914400"/>
              <a:gd name="T1" fmla="*/ 0 h 2286000"/>
              <a:gd name="T2" fmla="*/ 51493 w 914400"/>
              <a:gd name="T3" fmla="*/ 0 h 2286000"/>
              <a:gd name="T4" fmla="*/ 51493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5" name="Freeform 63"/>
          <p:cNvSpPr>
            <a:spLocks/>
          </p:cNvSpPr>
          <p:nvPr/>
        </p:nvSpPr>
        <p:spPr bwMode="auto">
          <a:xfrm flipH="1">
            <a:off x="2209806" y="1981200"/>
            <a:ext cx="609594" cy="1905423"/>
          </a:xfrm>
          <a:custGeom>
            <a:avLst/>
            <a:gdLst>
              <a:gd name="T0" fmla="*/ 0 w 914400"/>
              <a:gd name="T1" fmla="*/ 0 h 2286000"/>
              <a:gd name="T2" fmla="*/ 51493 w 914400"/>
              <a:gd name="T3" fmla="*/ 0 h 2286000"/>
              <a:gd name="T4" fmla="*/ 51493 w 914400"/>
              <a:gd name="T5" fmla="*/ 2290081 h 2286000"/>
              <a:gd name="T6" fmla="*/ 0 w 914400"/>
              <a:gd name="T7" fmla="*/ 2290081 h 2286000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286000"/>
              <a:gd name="T14" fmla="*/ 914400 w 914400"/>
              <a:gd name="T15" fmla="*/ 2286000 h 228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286000">
                <a:moveTo>
                  <a:pt x="0" y="0"/>
                </a:moveTo>
                <a:lnTo>
                  <a:pt x="914400" y="0"/>
                </a:lnTo>
                <a:lnTo>
                  <a:pt x="914400" y="2286000"/>
                </a:lnTo>
                <a:lnTo>
                  <a:pt x="0" y="22860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6" name="Freeform 167"/>
          <p:cNvSpPr>
            <a:spLocks/>
          </p:cNvSpPr>
          <p:nvPr/>
        </p:nvSpPr>
        <p:spPr bwMode="auto">
          <a:xfrm>
            <a:off x="1524001" y="2362200"/>
            <a:ext cx="685806" cy="762000"/>
          </a:xfrm>
          <a:custGeom>
            <a:avLst/>
            <a:gdLst>
              <a:gd name="T0" fmla="*/ 0 w 914400"/>
              <a:gd name="T1" fmla="*/ 0 h 914400"/>
              <a:gd name="T2" fmla="*/ 914400 w 914400"/>
              <a:gd name="T3" fmla="*/ 914400 h 914400"/>
              <a:gd name="T4" fmla="*/ 0 60000 65536"/>
              <a:gd name="T5" fmla="*/ 0 60000 65536"/>
              <a:gd name="T6" fmla="*/ 0 w 914400"/>
              <a:gd name="T7" fmla="*/ 0 h 914400"/>
              <a:gd name="T8" fmla="*/ 914400 w 914400"/>
              <a:gd name="T9" fmla="*/ 914400 h 914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noFill/>
          <a:ln w="34925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7" name="Freeform 168"/>
          <p:cNvSpPr>
            <a:spLocks/>
          </p:cNvSpPr>
          <p:nvPr/>
        </p:nvSpPr>
        <p:spPr bwMode="auto">
          <a:xfrm>
            <a:off x="1524000" y="2362201"/>
            <a:ext cx="685806" cy="1143000"/>
          </a:xfrm>
          <a:custGeom>
            <a:avLst/>
            <a:gdLst>
              <a:gd name="T0" fmla="*/ 0 w 914400"/>
              <a:gd name="T1" fmla="*/ 0 h 914400"/>
              <a:gd name="T2" fmla="*/ 914400 w 914400"/>
              <a:gd name="T3" fmla="*/ 52728826 h 914400"/>
              <a:gd name="T4" fmla="*/ 0 60000 65536"/>
              <a:gd name="T5" fmla="*/ 0 60000 65536"/>
              <a:gd name="T6" fmla="*/ 0 w 914400"/>
              <a:gd name="T7" fmla="*/ 0 h 914400"/>
              <a:gd name="T8" fmla="*/ 914400 w 914400"/>
              <a:gd name="T9" fmla="*/ 914400 h 914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noFill/>
          <a:ln w="34925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8" name="Freeform 169"/>
          <p:cNvSpPr>
            <a:spLocks/>
          </p:cNvSpPr>
          <p:nvPr/>
        </p:nvSpPr>
        <p:spPr bwMode="auto">
          <a:xfrm flipV="1">
            <a:off x="1524000" y="3124198"/>
            <a:ext cx="685807" cy="762001"/>
          </a:xfrm>
          <a:custGeom>
            <a:avLst/>
            <a:gdLst>
              <a:gd name="T0" fmla="*/ 0 w 914400"/>
              <a:gd name="T1" fmla="*/ 0 h 914400"/>
              <a:gd name="T2" fmla="*/ 914400 w 914400"/>
              <a:gd name="T3" fmla="*/ 893 h 914400"/>
              <a:gd name="T4" fmla="*/ 0 60000 65536"/>
              <a:gd name="T5" fmla="*/ 0 60000 65536"/>
              <a:gd name="T6" fmla="*/ 0 w 914400"/>
              <a:gd name="T7" fmla="*/ 0 h 914400"/>
              <a:gd name="T8" fmla="*/ 914400 w 914400"/>
              <a:gd name="T9" fmla="*/ 914400 h 914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noFill/>
          <a:ln w="34925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1447806" y="2286000"/>
            <a:ext cx="152399" cy="152428"/>
            <a:chOff x="4038600" y="1600200"/>
            <a:chExt cx="152400" cy="152400"/>
          </a:xfrm>
        </p:grpSpPr>
        <p:sp>
          <p:nvSpPr>
            <p:cNvPr id="388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68" name="TextBox 176"/>
          <p:cNvSpPr txBox="1">
            <a:spLocks noChangeArrowheads="1"/>
          </p:cNvSpPr>
          <p:nvPr/>
        </p:nvSpPr>
        <p:spPr bwMode="auto">
          <a:xfrm>
            <a:off x="990630" y="2133600"/>
            <a:ext cx="4571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a1</a:t>
            </a:r>
          </a:p>
        </p:txBody>
      </p:sp>
      <p:sp>
        <p:nvSpPr>
          <p:cNvPr id="369" name="TextBox 177"/>
          <p:cNvSpPr txBox="1">
            <a:spLocks noChangeArrowheads="1"/>
          </p:cNvSpPr>
          <p:nvPr/>
        </p:nvSpPr>
        <p:spPr bwMode="auto">
          <a:xfrm>
            <a:off x="990578" y="3578423"/>
            <a:ext cx="4571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a2</a:t>
            </a:r>
          </a:p>
        </p:txBody>
      </p:sp>
      <p:sp>
        <p:nvSpPr>
          <p:cNvPr id="371" name="TextBox 179"/>
          <p:cNvSpPr txBox="1">
            <a:spLocks noChangeArrowheads="1"/>
          </p:cNvSpPr>
          <p:nvPr/>
        </p:nvSpPr>
        <p:spPr bwMode="auto">
          <a:xfrm>
            <a:off x="2362206" y="2968823"/>
            <a:ext cx="405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a1</a:t>
            </a:r>
          </a:p>
        </p:txBody>
      </p:sp>
      <p:sp>
        <p:nvSpPr>
          <p:cNvPr id="372" name="TextBox 180"/>
          <p:cNvSpPr txBox="1">
            <a:spLocks noChangeArrowheads="1"/>
          </p:cNvSpPr>
          <p:nvPr/>
        </p:nvSpPr>
        <p:spPr bwMode="auto">
          <a:xfrm>
            <a:off x="2362206" y="3352800"/>
            <a:ext cx="405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a2</a:t>
            </a:r>
          </a:p>
        </p:txBody>
      </p:sp>
      <p:cxnSp>
        <p:nvCxnSpPr>
          <p:cNvPr id="468" name="Straight Connector 467"/>
          <p:cNvCxnSpPr/>
          <p:nvPr/>
        </p:nvCxnSpPr>
        <p:spPr>
          <a:xfrm flipV="1">
            <a:off x="1524000" y="3505200"/>
            <a:ext cx="685806" cy="381000"/>
          </a:xfrm>
          <a:prstGeom prst="line">
            <a:avLst/>
          </a:prstGeom>
          <a:noFill/>
          <a:ln w="34925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</p:cxn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2133606" y="3047972"/>
            <a:ext cx="152399" cy="152428"/>
            <a:chOff x="4038600" y="1600200"/>
            <a:chExt cx="152400" cy="152400"/>
          </a:xfrm>
        </p:grpSpPr>
        <p:sp>
          <p:nvSpPr>
            <p:cNvPr id="396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7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2133606" y="3428972"/>
            <a:ext cx="152399" cy="152428"/>
            <a:chOff x="4038600" y="1600200"/>
            <a:chExt cx="152400" cy="152400"/>
          </a:xfrm>
        </p:grpSpPr>
        <p:sp>
          <p:nvSpPr>
            <p:cNvPr id="394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5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1447800" y="3810000"/>
            <a:ext cx="152399" cy="152428"/>
            <a:chOff x="4038600" y="1600200"/>
            <a:chExt cx="152400" cy="152400"/>
          </a:xfrm>
        </p:grpSpPr>
        <p:sp>
          <p:nvSpPr>
            <p:cNvPr id="392" name="Line 52"/>
            <p:cNvSpPr>
              <a:spLocks noChangeShapeType="1"/>
            </p:cNvSpPr>
            <p:nvPr/>
          </p:nvSpPr>
          <p:spPr bwMode="auto">
            <a:xfrm flipH="1"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3" name="Line 53"/>
            <p:cNvSpPr>
              <a:spLocks noChangeShapeType="1"/>
            </p:cNvSpPr>
            <p:nvPr/>
          </p:nvSpPr>
          <p:spPr bwMode="auto">
            <a:xfrm>
              <a:off x="4038600" y="1600200"/>
              <a:ext cx="152400" cy="152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" name="Group 195"/>
          <p:cNvGrpSpPr/>
          <p:nvPr/>
        </p:nvGrpSpPr>
        <p:grpSpPr>
          <a:xfrm>
            <a:off x="5105400" y="1295400"/>
            <a:ext cx="4038600" cy="2447925"/>
            <a:chOff x="5334000" y="1600200"/>
            <a:chExt cx="4038600" cy="2447925"/>
          </a:xfrm>
        </p:grpSpPr>
        <p:graphicFrame>
          <p:nvGraphicFramePr>
            <p:cNvPr id="126977" name="Object 4"/>
            <p:cNvGraphicFramePr>
              <a:graphicFrameLocks noChangeAspect="1"/>
            </p:cNvGraphicFramePr>
            <p:nvPr/>
          </p:nvGraphicFramePr>
          <p:xfrm>
            <a:off x="5334000" y="1600200"/>
            <a:ext cx="3987800" cy="244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33" name="Equation" r:id="rId5" imgW="2654280" imgH="1625400" progId="Equation.DSMT4">
                    <p:embed/>
                  </p:oleObj>
                </mc:Choice>
                <mc:Fallback>
                  <p:oleObj name="Equation" r:id="rId5" imgW="2654280" imgH="1625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1600200"/>
                          <a:ext cx="3987800" cy="2447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" name="Text Box 177"/>
            <p:cNvSpPr txBox="1">
              <a:spLocks noChangeArrowheads="1"/>
            </p:cNvSpPr>
            <p:nvPr/>
          </p:nvSpPr>
          <p:spPr bwMode="auto">
            <a:xfrm>
              <a:off x="7835900" y="1733550"/>
              <a:ext cx="1536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lang="en-US" altLang="zh-TW" sz="2000" dirty="0"/>
                <a:t>(ILP-Patch)</a:t>
              </a:r>
            </a:p>
          </p:txBody>
        </p:sp>
      </p:grpSp>
      <p:grpSp>
        <p:nvGrpSpPr>
          <p:cNvPr id="8" name="Group 204"/>
          <p:cNvGrpSpPr/>
          <p:nvPr/>
        </p:nvGrpSpPr>
        <p:grpSpPr>
          <a:xfrm>
            <a:off x="533401" y="4187519"/>
            <a:ext cx="4126844" cy="1984709"/>
            <a:chOff x="533401" y="4187519"/>
            <a:chExt cx="4126844" cy="1984709"/>
          </a:xfrm>
        </p:grpSpPr>
        <p:grpSp>
          <p:nvGrpSpPr>
            <p:cNvPr id="9" name="Group 175"/>
            <p:cNvGrpSpPr/>
            <p:nvPr/>
          </p:nvGrpSpPr>
          <p:grpSpPr>
            <a:xfrm>
              <a:off x="1524000" y="4191000"/>
              <a:ext cx="685800" cy="1905000"/>
              <a:chOff x="1600200" y="1981200"/>
              <a:chExt cx="685800" cy="19050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1600200" y="1981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600200" y="2362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600200" y="2743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600200" y="3124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600200" y="3505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600200" y="3886200"/>
                <a:ext cx="685800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Text Box 93"/>
            <p:cNvSpPr txBox="1">
              <a:spLocks noChangeArrowheads="1"/>
            </p:cNvSpPr>
            <p:nvPr/>
          </p:nvSpPr>
          <p:spPr bwMode="auto">
            <a:xfrm rot="16200000">
              <a:off x="339442" y="4994559"/>
              <a:ext cx="726474" cy="3385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6600"/>
                  </a:solidFill>
                  <a:latin typeface="Times New Roman" pitchFamily="18" charset="0"/>
                </a:rPr>
                <a:t>Net </a:t>
              </a:r>
              <a:r>
                <a:rPr lang="en-US" altLang="zh-TW" b="1" i="1" dirty="0" err="1">
                  <a:solidFill>
                    <a:srgbClr val="006600"/>
                  </a:solidFill>
                  <a:latin typeface="Times New Roman" pitchFamily="18" charset="0"/>
                </a:rPr>
                <a:t>n</a:t>
              </a:r>
              <a:r>
                <a:rPr lang="en-US" altLang="zh-TW" b="1" i="1" baseline="-25000" dirty="0" err="1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  <a:endParaRPr lang="en-US" altLang="zh-TW" b="1" i="1" baseline="-25000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265" name="Freeform 62"/>
            <p:cNvSpPr>
              <a:spLocks/>
            </p:cNvSpPr>
            <p:nvPr/>
          </p:nvSpPr>
          <p:spPr bwMode="auto">
            <a:xfrm>
              <a:off x="914400" y="4191001"/>
              <a:ext cx="609600" cy="1905000"/>
            </a:xfrm>
            <a:custGeom>
              <a:avLst/>
              <a:gdLst>
                <a:gd name="T0" fmla="*/ 0 w 914400"/>
                <a:gd name="T1" fmla="*/ 0 h 2286000"/>
                <a:gd name="T2" fmla="*/ 51493 w 914400"/>
                <a:gd name="T3" fmla="*/ 0 h 2286000"/>
                <a:gd name="T4" fmla="*/ 51493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" name="Freeform 63"/>
            <p:cNvSpPr>
              <a:spLocks/>
            </p:cNvSpPr>
            <p:nvPr/>
          </p:nvSpPr>
          <p:spPr bwMode="auto">
            <a:xfrm flipH="1">
              <a:off x="2209800" y="4191001"/>
              <a:ext cx="609600" cy="1905000"/>
            </a:xfrm>
            <a:custGeom>
              <a:avLst/>
              <a:gdLst>
                <a:gd name="T0" fmla="*/ 0 w 914400"/>
                <a:gd name="T1" fmla="*/ 0 h 2286000"/>
                <a:gd name="T2" fmla="*/ 51493 w 914400"/>
                <a:gd name="T3" fmla="*/ 0 h 2286000"/>
                <a:gd name="T4" fmla="*/ 51493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" name="Freeform 270"/>
            <p:cNvSpPr>
              <a:spLocks/>
            </p:cNvSpPr>
            <p:nvPr/>
          </p:nvSpPr>
          <p:spPr bwMode="auto">
            <a:xfrm>
              <a:off x="1524000" y="4572000"/>
              <a:ext cx="685801" cy="762000"/>
            </a:xfrm>
            <a:custGeom>
              <a:avLst/>
              <a:gdLst>
                <a:gd name="T0" fmla="*/ 0 w 914400"/>
                <a:gd name="T1" fmla="*/ 0 h 914400"/>
                <a:gd name="T2" fmla="*/ 914400 w 914400"/>
                <a:gd name="T3" fmla="*/ 914400 h 914400"/>
                <a:gd name="T4" fmla="*/ 0 60000 65536"/>
                <a:gd name="T5" fmla="*/ 0 60000 65536"/>
                <a:gd name="T6" fmla="*/ 0 w 914400"/>
                <a:gd name="T7" fmla="*/ 0 h 914400"/>
                <a:gd name="T8" fmla="*/ 914400 w 914400"/>
                <a:gd name="T9" fmla="*/ 914400 h 914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8" name="Freeform 271"/>
            <p:cNvSpPr>
              <a:spLocks/>
            </p:cNvSpPr>
            <p:nvPr/>
          </p:nvSpPr>
          <p:spPr bwMode="auto">
            <a:xfrm>
              <a:off x="1524000" y="4572000"/>
              <a:ext cx="685801" cy="1524000"/>
            </a:xfrm>
            <a:custGeom>
              <a:avLst/>
              <a:gdLst>
                <a:gd name="T0" fmla="*/ 0 w 914400"/>
                <a:gd name="T1" fmla="*/ 0 h 914400"/>
                <a:gd name="T2" fmla="*/ 914400 w 914400"/>
                <a:gd name="T3" fmla="*/ 873314362 h 914400"/>
                <a:gd name="T4" fmla="*/ 0 60000 65536"/>
                <a:gd name="T5" fmla="*/ 0 60000 65536"/>
                <a:gd name="T6" fmla="*/ 0 w 914400"/>
                <a:gd name="T7" fmla="*/ 0 h 914400"/>
                <a:gd name="T8" fmla="*/ 914400 w 914400"/>
                <a:gd name="T9" fmla="*/ 914400 h 914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9" name="Freeform 272"/>
            <p:cNvSpPr>
              <a:spLocks/>
            </p:cNvSpPr>
            <p:nvPr/>
          </p:nvSpPr>
          <p:spPr bwMode="auto">
            <a:xfrm>
              <a:off x="1524001" y="5715000"/>
              <a:ext cx="685799" cy="381000"/>
            </a:xfrm>
            <a:custGeom>
              <a:avLst/>
              <a:gdLst>
                <a:gd name="T0" fmla="*/ 0 w 914400"/>
                <a:gd name="T1" fmla="*/ 0 h 914400"/>
                <a:gd name="T2" fmla="*/ 914400 w 914400"/>
                <a:gd name="T3" fmla="*/ 936345600 h 914400"/>
                <a:gd name="T4" fmla="*/ 0 60000 65536"/>
                <a:gd name="T5" fmla="*/ 0 60000 65536"/>
                <a:gd name="T6" fmla="*/ 0 w 914400"/>
                <a:gd name="T7" fmla="*/ 0 h 914400"/>
                <a:gd name="T8" fmla="*/ 914400 w 914400"/>
                <a:gd name="T9" fmla="*/ 914400 h 9144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4400" h="914400">
                  <a:moveTo>
                    <a:pt x="0" y="0"/>
                  </a:moveTo>
                  <a:lnTo>
                    <a:pt x="914400" y="914400"/>
                  </a:lnTo>
                </a:path>
              </a:pathLst>
            </a:custGeom>
            <a:noFill/>
            <a:ln w="34925">
              <a:solidFill>
                <a:srgbClr val="0066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70" name="Straight Connector 273"/>
            <p:cNvCxnSpPr>
              <a:cxnSpLocks noChangeShapeType="1"/>
              <a:stCxn id="269" idx="0"/>
            </p:cNvCxnSpPr>
            <p:nvPr/>
          </p:nvCxnSpPr>
          <p:spPr bwMode="auto">
            <a:xfrm flipV="1">
              <a:off x="1524001" y="5334000"/>
              <a:ext cx="685799" cy="38100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/>
              <a:tailEnd/>
            </a:ln>
          </p:spPr>
        </p:cxnSp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2133600" y="5257800"/>
              <a:ext cx="152399" cy="152428"/>
              <a:chOff x="4038600" y="1600200"/>
              <a:chExt cx="152400" cy="152400"/>
            </a:xfrm>
          </p:grpSpPr>
          <p:sp>
            <p:nvSpPr>
              <p:cNvPr id="321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2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1447800" y="5638800"/>
              <a:ext cx="152399" cy="152428"/>
              <a:chOff x="4038600" y="1600200"/>
              <a:chExt cx="152400" cy="152400"/>
            </a:xfrm>
          </p:grpSpPr>
          <p:sp>
            <p:nvSpPr>
              <p:cNvPr id="319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0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1447800" y="4495800"/>
              <a:ext cx="152399" cy="152428"/>
              <a:chOff x="4038600" y="1600200"/>
              <a:chExt cx="152400" cy="152400"/>
            </a:xfrm>
          </p:grpSpPr>
          <p:sp>
            <p:nvSpPr>
              <p:cNvPr id="317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18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274" name="TextBox 282"/>
            <p:cNvSpPr txBox="1">
              <a:spLocks noChangeArrowheads="1"/>
            </p:cNvSpPr>
            <p:nvPr/>
          </p:nvSpPr>
          <p:spPr bwMode="auto">
            <a:xfrm>
              <a:off x="984212" y="4343400"/>
              <a:ext cx="4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400" baseline="-25000" dirty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  <p:sp>
          <p:nvSpPr>
            <p:cNvPr id="275" name="TextBox 284"/>
            <p:cNvSpPr txBox="1">
              <a:spLocks noChangeArrowheads="1"/>
            </p:cNvSpPr>
            <p:nvPr/>
          </p:nvSpPr>
          <p:spPr bwMode="auto">
            <a:xfrm>
              <a:off x="990600" y="5486400"/>
              <a:ext cx="4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400" baseline="-25000" dirty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b2</a:t>
              </a:r>
            </a:p>
          </p:txBody>
        </p:sp>
        <p:sp>
          <p:nvSpPr>
            <p:cNvPr id="277" name="TextBox 286"/>
            <p:cNvSpPr txBox="1">
              <a:spLocks noChangeArrowheads="1"/>
            </p:cNvSpPr>
            <p:nvPr/>
          </p:nvSpPr>
          <p:spPr bwMode="auto">
            <a:xfrm>
              <a:off x="2362200" y="5181600"/>
              <a:ext cx="412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400" baseline="-250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b1</a:t>
              </a:r>
              <a:endPara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Straight Connector 290"/>
            <p:cNvCxnSpPr>
              <a:cxnSpLocks noChangeShapeType="1"/>
            </p:cNvCxnSpPr>
            <p:nvPr/>
          </p:nvCxnSpPr>
          <p:spPr bwMode="auto">
            <a:xfrm rot="5400000">
              <a:off x="2936674" y="5334000"/>
              <a:ext cx="1524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80" name="TextBox 291"/>
            <p:cNvSpPr txBox="1">
              <a:spLocks noChangeArrowheads="1"/>
            </p:cNvSpPr>
            <p:nvPr/>
          </p:nvSpPr>
          <p:spPr bwMode="auto">
            <a:xfrm>
              <a:off x="3124200" y="4188023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1" name="Straight Connector 292"/>
            <p:cNvCxnSpPr>
              <a:cxnSpLocks noChangeShapeType="1"/>
            </p:cNvCxnSpPr>
            <p:nvPr/>
          </p:nvCxnSpPr>
          <p:spPr bwMode="auto">
            <a:xfrm rot="5400000">
              <a:off x="3889174" y="5524500"/>
              <a:ext cx="381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  <p:sp>
          <p:nvSpPr>
            <p:cNvPr id="282" name="TextBox 293"/>
            <p:cNvSpPr txBox="1">
              <a:spLocks noChangeArrowheads="1"/>
            </p:cNvSpPr>
            <p:nvPr/>
          </p:nvSpPr>
          <p:spPr bwMode="auto">
            <a:xfrm>
              <a:off x="3508174" y="4187519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95"/>
            <p:cNvSpPr txBox="1">
              <a:spLocks noChangeArrowheads="1"/>
            </p:cNvSpPr>
            <p:nvPr/>
          </p:nvSpPr>
          <p:spPr bwMode="auto">
            <a:xfrm>
              <a:off x="3886193" y="4950023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b3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97"/>
            <p:cNvSpPr txBox="1">
              <a:spLocks noChangeArrowheads="1"/>
            </p:cNvSpPr>
            <p:nvPr/>
          </p:nvSpPr>
          <p:spPr bwMode="auto">
            <a:xfrm>
              <a:off x="4267189" y="5305623"/>
              <a:ext cx="3930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b4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2133600" y="6019800"/>
              <a:ext cx="152399" cy="152428"/>
              <a:chOff x="4038600" y="1600200"/>
              <a:chExt cx="152400" cy="152400"/>
            </a:xfrm>
          </p:grpSpPr>
          <p:sp>
            <p:nvSpPr>
              <p:cNvPr id="305" name="Line 52"/>
              <p:cNvSpPr>
                <a:spLocks noChangeShapeType="1"/>
              </p:cNvSpPr>
              <p:nvPr/>
            </p:nvSpPr>
            <p:spPr bwMode="auto">
              <a:xfrm flipH="1"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6" name="Line 53"/>
              <p:cNvSpPr>
                <a:spLocks noChangeShapeType="1"/>
              </p:cNvSpPr>
              <p:nvPr/>
            </p:nvSpPr>
            <p:spPr bwMode="auto">
              <a:xfrm>
                <a:off x="4038600" y="1600200"/>
                <a:ext cx="152400" cy="15240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01" name="TextBox 362"/>
            <p:cNvSpPr txBox="1">
              <a:spLocks noChangeArrowheads="1"/>
            </p:cNvSpPr>
            <p:nvPr/>
          </p:nvSpPr>
          <p:spPr bwMode="auto">
            <a:xfrm>
              <a:off x="2362200" y="5788223"/>
              <a:ext cx="412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400" baseline="-25000" dirty="0" smtClean="0">
                  <a:solidFill>
                    <a:srgbClr val="000080"/>
                  </a:solidFill>
                  <a:latin typeface="Times New Roman" pitchFamily="18" charset="0"/>
                  <a:cs typeface="Times New Roman" pitchFamily="18" charset="0"/>
                </a:rPr>
                <a:t>b2</a:t>
              </a:r>
              <a:endParaRPr lang="en-US" sz="1400" baseline="-250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Straight Connector 290"/>
            <p:cNvCxnSpPr>
              <a:cxnSpLocks noChangeShapeType="1"/>
            </p:cNvCxnSpPr>
            <p:nvPr/>
          </p:nvCxnSpPr>
          <p:spPr bwMode="auto">
            <a:xfrm rot="5400000">
              <a:off x="2936674" y="4953000"/>
              <a:ext cx="762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83" name="Straight Connector 294"/>
            <p:cNvCxnSpPr>
              <a:cxnSpLocks noChangeShapeType="1"/>
            </p:cNvCxnSpPr>
            <p:nvPr/>
          </p:nvCxnSpPr>
          <p:spPr bwMode="auto">
            <a:xfrm rot="5400000">
              <a:off x="4257474" y="5908675"/>
              <a:ext cx="3810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 type="triangle" w="med" len="med"/>
              <a:tailEnd type="triangle" w="med" len="med"/>
            </a:ln>
          </p:spPr>
        </p:cxnSp>
      </p:grpSp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5257800" y="4038600"/>
          <a:ext cx="32654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Equation" r:id="rId7" imgW="2171520" imgH="457200" progId="Equation.DSMT4">
                  <p:embed/>
                </p:oleObj>
              </mc:Choice>
              <mc:Fallback>
                <p:oleObj name="Equation" r:id="rId7" imgW="2171520" imgH="4572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8600"/>
                        <a:ext cx="326548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136"/>
          <p:cNvGraphicFramePr>
            <a:graphicFrameLocks noChangeAspect="1"/>
          </p:cNvGraphicFramePr>
          <p:nvPr/>
        </p:nvGraphicFramePr>
        <p:xfrm>
          <a:off x="5181600" y="4803775"/>
          <a:ext cx="26320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5" name="Equation" r:id="rId9" imgW="1752480" imgH="482400" progId="Equation.DSMT4">
                  <p:embed/>
                </p:oleObj>
              </mc:Choice>
              <mc:Fallback>
                <p:oleObj name="Equation" r:id="rId9" imgW="1752480" imgH="4824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3775"/>
                        <a:ext cx="26320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7" name="Object 139"/>
          <p:cNvGraphicFramePr>
            <a:graphicFrameLocks noChangeAspect="1"/>
          </p:cNvGraphicFramePr>
          <p:nvPr/>
        </p:nvGraphicFramePr>
        <p:xfrm>
          <a:off x="5178425" y="5561012"/>
          <a:ext cx="22129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6" name="Equation" r:id="rId11" imgW="1473120" imgH="711000" progId="Equation.DSMT4">
                  <p:embed/>
                </p:oleObj>
              </mc:Choice>
              <mc:Fallback>
                <p:oleObj name="Equation" r:id="rId11" imgW="1473120" imgH="7110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561012"/>
                        <a:ext cx="22129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03"/>
          <p:cNvGrpSpPr/>
          <p:nvPr/>
        </p:nvGrpSpPr>
        <p:grpSpPr>
          <a:xfrm>
            <a:off x="933450" y="2667000"/>
            <a:ext cx="1504950" cy="3773488"/>
            <a:chOff x="933450" y="2667000"/>
            <a:chExt cx="1504950" cy="3773488"/>
          </a:xfrm>
        </p:grpSpPr>
        <p:sp>
          <p:nvSpPr>
            <p:cNvPr id="201" name="Oval 98"/>
            <p:cNvSpPr>
              <a:spLocks noChangeArrowheads="1"/>
            </p:cNvSpPr>
            <p:nvPr/>
          </p:nvSpPr>
          <p:spPr bwMode="auto">
            <a:xfrm>
              <a:off x="1295400" y="4876800"/>
              <a:ext cx="1143000" cy="53340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2" name="Object 143"/>
            <p:cNvGraphicFramePr>
              <a:graphicFrameLocks noChangeAspect="1"/>
            </p:cNvGraphicFramePr>
            <p:nvPr/>
          </p:nvGraphicFramePr>
          <p:xfrm>
            <a:off x="933450" y="6096000"/>
            <a:ext cx="571500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37" name="Equation" r:id="rId13" imgW="380880" imgH="228600" progId="Equation.DSMT4">
                    <p:embed/>
                  </p:oleObj>
                </mc:Choice>
                <mc:Fallback>
                  <p:oleObj name="Equation" r:id="rId13" imgW="380880" imgH="22860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450" y="6096000"/>
                          <a:ext cx="571500" cy="344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" name="Oval 98"/>
            <p:cNvSpPr>
              <a:spLocks noChangeArrowheads="1"/>
            </p:cNvSpPr>
            <p:nvPr/>
          </p:nvSpPr>
          <p:spPr bwMode="auto">
            <a:xfrm>
              <a:off x="1371600" y="26670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Action Button: Beginning 94">
            <a:hlinkClick r:id="rId15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PGRIP: IP-Based Patching (2)</a:t>
            </a:r>
          </a:p>
        </p:txBody>
      </p:sp>
      <p:sp>
        <p:nvSpPr>
          <p:cNvPr id="3087" name="Text Box 177"/>
          <p:cNvSpPr txBox="1">
            <a:spLocks noChangeArrowheads="1"/>
          </p:cNvSpPr>
          <p:nvPr/>
        </p:nvSpPr>
        <p:spPr bwMode="auto">
          <a:xfrm>
            <a:off x="3124200" y="409575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zh-TW" sz="2000" dirty="0"/>
              <a:t>(ILP-Patch)</a:t>
            </a:r>
          </a:p>
        </p:txBody>
      </p:sp>
      <p:grpSp>
        <p:nvGrpSpPr>
          <p:cNvPr id="2" name="Group 436"/>
          <p:cNvGrpSpPr/>
          <p:nvPr/>
        </p:nvGrpSpPr>
        <p:grpSpPr>
          <a:xfrm>
            <a:off x="990600" y="1371600"/>
            <a:ext cx="2477225" cy="2286000"/>
            <a:chOff x="3505173" y="1905000"/>
            <a:chExt cx="2477225" cy="2286000"/>
          </a:xfrm>
        </p:grpSpPr>
        <p:sp>
          <p:nvSpPr>
            <p:cNvPr id="183" name="Freeform 16"/>
            <p:cNvSpPr>
              <a:spLocks/>
            </p:cNvSpPr>
            <p:nvPr/>
          </p:nvSpPr>
          <p:spPr bwMode="auto">
            <a:xfrm>
              <a:off x="3505173" y="2286003"/>
              <a:ext cx="457196" cy="1904997"/>
            </a:xfrm>
            <a:custGeom>
              <a:avLst/>
              <a:gdLst>
                <a:gd name="T0" fmla="*/ 0 w 914400"/>
                <a:gd name="T1" fmla="*/ 0 h 2286000"/>
                <a:gd name="T2" fmla="*/ 893 w 914400"/>
                <a:gd name="T3" fmla="*/ 0 h 2286000"/>
                <a:gd name="T4" fmla="*/ 893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7"/>
            <p:cNvSpPr>
              <a:spLocks/>
            </p:cNvSpPr>
            <p:nvPr/>
          </p:nvSpPr>
          <p:spPr bwMode="auto">
            <a:xfrm flipH="1">
              <a:off x="4419565" y="2286003"/>
              <a:ext cx="457196" cy="1904997"/>
            </a:xfrm>
            <a:custGeom>
              <a:avLst/>
              <a:gdLst>
                <a:gd name="T0" fmla="*/ 0 w 914400"/>
                <a:gd name="T1" fmla="*/ 0 h 2286000"/>
                <a:gd name="T2" fmla="*/ 893 w 914400"/>
                <a:gd name="T3" fmla="*/ 0 h 2286000"/>
                <a:gd name="T4" fmla="*/ 893 w 914400"/>
                <a:gd name="T5" fmla="*/ 2290081 h 2286000"/>
                <a:gd name="T6" fmla="*/ 0 w 914400"/>
                <a:gd name="T7" fmla="*/ 2290081 h 2286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2286000"/>
                <a:gd name="T14" fmla="*/ 914400 w 914400"/>
                <a:gd name="T15" fmla="*/ 2286000 h 2286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2286000">
                  <a:moveTo>
                    <a:pt x="0" y="0"/>
                  </a:moveTo>
                  <a:lnTo>
                    <a:pt x="914400" y="0"/>
                  </a:lnTo>
                  <a:lnTo>
                    <a:pt x="914400" y="2286000"/>
                  </a:lnTo>
                  <a:lnTo>
                    <a:pt x="0" y="22860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5" name="Straight Connector 372"/>
            <p:cNvCxnSpPr>
              <a:cxnSpLocks noChangeShapeType="1"/>
            </p:cNvCxnSpPr>
            <p:nvPr/>
          </p:nvCxnSpPr>
          <p:spPr bwMode="auto">
            <a:xfrm>
              <a:off x="3962369" y="2286003"/>
              <a:ext cx="457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6" name="Straight Connector 374"/>
            <p:cNvCxnSpPr>
              <a:cxnSpLocks noChangeShapeType="1"/>
            </p:cNvCxnSpPr>
            <p:nvPr/>
          </p:nvCxnSpPr>
          <p:spPr bwMode="auto">
            <a:xfrm>
              <a:off x="3962369" y="2667000"/>
              <a:ext cx="457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7" name="Straight Connector 375"/>
            <p:cNvCxnSpPr>
              <a:cxnSpLocks noChangeShapeType="1"/>
            </p:cNvCxnSpPr>
            <p:nvPr/>
          </p:nvCxnSpPr>
          <p:spPr bwMode="auto">
            <a:xfrm>
              <a:off x="3962369" y="3048000"/>
              <a:ext cx="457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8" name="Straight Connector 376"/>
            <p:cNvCxnSpPr>
              <a:cxnSpLocks noChangeShapeType="1"/>
            </p:cNvCxnSpPr>
            <p:nvPr/>
          </p:nvCxnSpPr>
          <p:spPr bwMode="auto">
            <a:xfrm>
              <a:off x="3962369" y="3429000"/>
              <a:ext cx="457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9" name="Straight Connector 377"/>
            <p:cNvCxnSpPr>
              <a:cxnSpLocks noChangeShapeType="1"/>
            </p:cNvCxnSpPr>
            <p:nvPr/>
          </p:nvCxnSpPr>
          <p:spPr bwMode="auto">
            <a:xfrm>
              <a:off x="3962369" y="3810000"/>
              <a:ext cx="457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0" name="Straight Connector 378"/>
            <p:cNvCxnSpPr>
              <a:cxnSpLocks noChangeShapeType="1"/>
            </p:cNvCxnSpPr>
            <p:nvPr/>
          </p:nvCxnSpPr>
          <p:spPr bwMode="auto">
            <a:xfrm>
              <a:off x="3962400" y="4191000"/>
              <a:ext cx="457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0" name="Straight Connector 379"/>
            <p:cNvCxnSpPr>
              <a:cxnSpLocks noChangeShapeType="1"/>
            </p:cNvCxnSpPr>
            <p:nvPr/>
          </p:nvCxnSpPr>
          <p:spPr bwMode="auto">
            <a:xfrm>
              <a:off x="5333956" y="4191000"/>
              <a:ext cx="152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1" name="Straight Connector 381"/>
            <p:cNvCxnSpPr>
              <a:cxnSpLocks noChangeShapeType="1"/>
            </p:cNvCxnSpPr>
            <p:nvPr/>
          </p:nvCxnSpPr>
          <p:spPr bwMode="auto">
            <a:xfrm>
              <a:off x="5333956" y="3810000"/>
              <a:ext cx="152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2" name="Straight Connector 382"/>
            <p:cNvCxnSpPr>
              <a:cxnSpLocks noChangeShapeType="1"/>
            </p:cNvCxnSpPr>
            <p:nvPr/>
          </p:nvCxnSpPr>
          <p:spPr bwMode="auto">
            <a:xfrm>
              <a:off x="5333956" y="3429000"/>
              <a:ext cx="152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3" name="Straight Connector 383"/>
            <p:cNvCxnSpPr>
              <a:cxnSpLocks noChangeShapeType="1"/>
            </p:cNvCxnSpPr>
            <p:nvPr/>
          </p:nvCxnSpPr>
          <p:spPr bwMode="auto">
            <a:xfrm>
              <a:off x="5333956" y="3048000"/>
              <a:ext cx="152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" name="Straight Connector 384"/>
            <p:cNvCxnSpPr>
              <a:cxnSpLocks noChangeShapeType="1"/>
            </p:cNvCxnSpPr>
            <p:nvPr/>
          </p:nvCxnSpPr>
          <p:spPr bwMode="auto">
            <a:xfrm>
              <a:off x="5333956" y="2667000"/>
              <a:ext cx="152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" name="Straight Connector 385"/>
            <p:cNvCxnSpPr>
              <a:cxnSpLocks noChangeShapeType="1"/>
            </p:cNvCxnSpPr>
            <p:nvPr/>
          </p:nvCxnSpPr>
          <p:spPr bwMode="auto">
            <a:xfrm>
              <a:off x="5333956" y="2286003"/>
              <a:ext cx="152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6" name="Line 77"/>
            <p:cNvSpPr>
              <a:spLocks noChangeShapeType="1"/>
            </p:cNvSpPr>
            <p:nvPr/>
          </p:nvSpPr>
          <p:spPr bwMode="auto">
            <a:xfrm>
              <a:off x="5410156" y="2286003"/>
              <a:ext cx="44" cy="1904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 Box 93"/>
            <p:cNvSpPr txBox="1">
              <a:spLocks noChangeArrowheads="1"/>
            </p:cNvSpPr>
            <p:nvPr/>
          </p:nvSpPr>
          <p:spPr bwMode="auto">
            <a:xfrm>
              <a:off x="4952959" y="1905000"/>
              <a:ext cx="1029439" cy="3385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>
                  <a:latin typeface="Times New Roman" pitchFamily="18" charset="0"/>
                </a:rPr>
                <a:t>G’(V’, E’)</a:t>
              </a:r>
              <a:endParaRPr lang="en-US" altLang="zh-TW" i="1" baseline="-25000">
                <a:latin typeface="Times New Roman" pitchFamily="18" charset="0"/>
              </a:endParaRPr>
            </a:p>
          </p:txBody>
        </p:sp>
        <p:sp>
          <p:nvSpPr>
            <p:cNvPr id="193" name="Freeform 398"/>
            <p:cNvSpPr>
              <a:spLocks/>
            </p:cNvSpPr>
            <p:nvPr/>
          </p:nvSpPr>
          <p:spPr bwMode="auto">
            <a:xfrm>
              <a:off x="4419565" y="2895600"/>
              <a:ext cx="990591" cy="138113"/>
            </a:xfrm>
            <a:custGeom>
              <a:avLst/>
              <a:gdLst>
                <a:gd name="T0" fmla="*/ 990600 w 990600"/>
                <a:gd name="T1" fmla="*/ 138112 h 138112"/>
                <a:gd name="T2" fmla="*/ 466725 w 990600"/>
                <a:gd name="T3" fmla="*/ 0 h 138112"/>
                <a:gd name="T4" fmla="*/ 0 w 990600"/>
                <a:gd name="T5" fmla="*/ 138112 h 138112"/>
                <a:gd name="T6" fmla="*/ 0 60000 65536"/>
                <a:gd name="T7" fmla="*/ 0 60000 65536"/>
                <a:gd name="T8" fmla="*/ 0 60000 65536"/>
                <a:gd name="T9" fmla="*/ 0 w 990600"/>
                <a:gd name="T10" fmla="*/ 0 h 138112"/>
                <a:gd name="T11" fmla="*/ 990600 w 990600"/>
                <a:gd name="T12" fmla="*/ 138112 h 138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600" h="138112">
                  <a:moveTo>
                    <a:pt x="990600" y="138112"/>
                  </a:moveTo>
                  <a:cubicBezTo>
                    <a:pt x="811212" y="69056"/>
                    <a:pt x="631825" y="0"/>
                    <a:pt x="466725" y="0"/>
                  </a:cubicBezTo>
                  <a:cubicBezTo>
                    <a:pt x="301625" y="0"/>
                    <a:pt x="150812" y="69056"/>
                    <a:pt x="0" y="13811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" name="Freeform 400"/>
            <p:cNvSpPr>
              <a:spLocks/>
            </p:cNvSpPr>
            <p:nvPr/>
          </p:nvSpPr>
          <p:spPr bwMode="auto">
            <a:xfrm>
              <a:off x="3967132" y="2785267"/>
              <a:ext cx="1443023" cy="262733"/>
            </a:xfrm>
            <a:custGeom>
              <a:avLst/>
              <a:gdLst>
                <a:gd name="T0" fmla="*/ 1443037 w 1443037"/>
                <a:gd name="T1" fmla="*/ 262731 h 262731"/>
                <a:gd name="T2" fmla="*/ 733425 w 1443037"/>
                <a:gd name="T3" fmla="*/ 794 h 262731"/>
                <a:gd name="T4" fmla="*/ 0 w 1443037"/>
                <a:gd name="T5" fmla="*/ 257969 h 262731"/>
                <a:gd name="T6" fmla="*/ 0 60000 65536"/>
                <a:gd name="T7" fmla="*/ 0 60000 65536"/>
                <a:gd name="T8" fmla="*/ 0 60000 65536"/>
                <a:gd name="T9" fmla="*/ 0 w 1443037"/>
                <a:gd name="T10" fmla="*/ 0 h 262731"/>
                <a:gd name="T11" fmla="*/ 1443037 w 1443037"/>
                <a:gd name="T12" fmla="*/ 262731 h 2627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3037" h="262731">
                  <a:moveTo>
                    <a:pt x="1443037" y="262731"/>
                  </a:moveTo>
                  <a:cubicBezTo>
                    <a:pt x="1208484" y="132159"/>
                    <a:pt x="973931" y="1588"/>
                    <a:pt x="733425" y="794"/>
                  </a:cubicBezTo>
                  <a:cubicBezTo>
                    <a:pt x="492919" y="0"/>
                    <a:pt x="246459" y="128984"/>
                    <a:pt x="0" y="25796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95" name="Straight Arrow Connector 402"/>
            <p:cNvCxnSpPr>
              <a:cxnSpLocks noChangeShapeType="1"/>
            </p:cNvCxnSpPr>
            <p:nvPr/>
          </p:nvCxnSpPr>
          <p:spPr bwMode="auto">
            <a:xfrm rot="10800000">
              <a:off x="3962369" y="3505200"/>
              <a:ext cx="1447786" cy="158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196" name="Straight Arrow Connector 404"/>
            <p:cNvCxnSpPr>
              <a:cxnSpLocks noChangeShapeType="1"/>
            </p:cNvCxnSpPr>
            <p:nvPr/>
          </p:nvCxnSpPr>
          <p:spPr bwMode="auto">
            <a:xfrm rot="10800000">
              <a:off x="4419565" y="3657600"/>
              <a:ext cx="990591" cy="158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197" name="Text Box 93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276035" cy="3385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 dirty="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98" name="Text Box 93"/>
            <p:cNvSpPr txBox="1">
              <a:spLocks noChangeArrowheads="1"/>
            </p:cNvSpPr>
            <p:nvPr/>
          </p:nvSpPr>
          <p:spPr bwMode="auto">
            <a:xfrm>
              <a:off x="5410200" y="3429000"/>
              <a:ext cx="276035" cy="3385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1" dirty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" name="Group 437"/>
          <p:cNvGrpSpPr/>
          <p:nvPr/>
        </p:nvGrpSpPr>
        <p:grpSpPr>
          <a:xfrm>
            <a:off x="3657600" y="1752598"/>
            <a:ext cx="2282026" cy="1905002"/>
            <a:chOff x="6448425" y="2590800"/>
            <a:chExt cx="2282026" cy="1905002"/>
          </a:xfrm>
        </p:grpSpPr>
        <p:cxnSp>
          <p:nvCxnSpPr>
            <p:cNvPr id="439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6248402" y="3352800"/>
              <a:ext cx="761998" cy="3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prstDash val="dash"/>
              <a:round/>
              <a:headEnd type="oval" w="med" len="med"/>
              <a:tailEnd type="oval" w="med" len="med"/>
            </a:ln>
          </p:spPr>
        </p:cxnSp>
        <p:sp>
          <p:nvSpPr>
            <p:cNvPr id="440" name="TextBox 225"/>
            <p:cNvSpPr txBox="1">
              <a:spLocks noChangeArrowheads="1"/>
            </p:cNvSpPr>
            <p:nvPr/>
          </p:nvSpPr>
          <p:spPr bwMode="auto">
            <a:xfrm>
              <a:off x="6448425" y="2590800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</a:p>
          </p:txBody>
        </p:sp>
        <p:cxnSp>
          <p:nvCxnSpPr>
            <p:cNvPr id="44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438902" y="3543300"/>
              <a:ext cx="1142999" cy="2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prstDash val="dash"/>
              <a:round/>
              <a:headEnd type="oval" w="med" len="med"/>
              <a:tailEnd type="oval" w="med" len="med"/>
            </a:ln>
          </p:spPr>
        </p:cxnSp>
        <p:sp>
          <p:nvSpPr>
            <p:cNvPr id="442" name="TextBox 229"/>
            <p:cNvSpPr txBox="1">
              <a:spLocks noChangeArrowheads="1"/>
            </p:cNvSpPr>
            <p:nvPr/>
          </p:nvSpPr>
          <p:spPr bwMode="auto">
            <a:xfrm>
              <a:off x="6819900" y="2590800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a2</a:t>
              </a:r>
            </a:p>
          </p:txBody>
        </p:sp>
        <p:cxnSp>
          <p:nvCxnSpPr>
            <p:cNvPr id="44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7200899" y="3924301"/>
              <a:ext cx="381002" cy="0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prstDash val="sysDot"/>
              <a:round/>
              <a:headEnd type="oval" w="med" len="med"/>
              <a:tailEnd type="oval" w="med" len="med"/>
            </a:ln>
          </p:spPr>
        </p:cxnSp>
        <p:sp>
          <p:nvSpPr>
            <p:cNvPr id="444" name="TextBox 232"/>
            <p:cNvSpPr txBox="1">
              <a:spLocks noChangeArrowheads="1"/>
            </p:cNvSpPr>
            <p:nvPr/>
          </p:nvSpPr>
          <p:spPr bwMode="auto">
            <a:xfrm>
              <a:off x="7204874" y="3352800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a3</a:t>
              </a:r>
            </a:p>
          </p:txBody>
        </p:sp>
        <p:cxnSp>
          <p:nvCxnSpPr>
            <p:cNvPr id="44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7750175" y="4092575"/>
              <a:ext cx="44450" cy="0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prstDash val="sysDot"/>
              <a:round/>
              <a:headEnd/>
              <a:tailEnd type="oval" w="med" len="med"/>
            </a:ln>
          </p:spPr>
        </p:cxnSp>
        <p:sp>
          <p:nvSpPr>
            <p:cNvPr id="446" name="TextBox 238"/>
            <p:cNvSpPr txBox="1">
              <a:spLocks noChangeArrowheads="1"/>
            </p:cNvSpPr>
            <p:nvPr/>
          </p:nvSpPr>
          <p:spPr bwMode="auto">
            <a:xfrm>
              <a:off x="8353425" y="3733800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a6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7" name="Straight Connector 239"/>
            <p:cNvCxnSpPr>
              <a:cxnSpLocks noChangeShapeType="1"/>
            </p:cNvCxnSpPr>
            <p:nvPr/>
          </p:nvCxnSpPr>
          <p:spPr bwMode="auto">
            <a:xfrm rot="16200000" flipH="1">
              <a:off x="7772365" y="4114765"/>
              <a:ext cx="762000" cy="69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448" name="TextBox 241"/>
            <p:cNvSpPr txBox="1">
              <a:spLocks noChangeArrowheads="1"/>
            </p:cNvSpPr>
            <p:nvPr/>
          </p:nvSpPr>
          <p:spPr bwMode="auto">
            <a:xfrm>
              <a:off x="7591425" y="3730823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a4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9" name="Straight Connector 242"/>
            <p:cNvCxnSpPr>
              <a:cxnSpLocks noChangeShapeType="1"/>
            </p:cNvCxnSpPr>
            <p:nvPr/>
          </p:nvCxnSpPr>
          <p:spPr bwMode="auto">
            <a:xfrm rot="16200000" flipH="1">
              <a:off x="8343863" y="4305265"/>
              <a:ext cx="381002" cy="72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450" name="TextBox 244"/>
            <p:cNvSpPr txBox="1">
              <a:spLocks noChangeArrowheads="1"/>
            </p:cNvSpPr>
            <p:nvPr/>
          </p:nvSpPr>
          <p:spPr bwMode="auto">
            <a:xfrm>
              <a:off x="7976399" y="3349823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 smtClean="0">
                  <a:latin typeface="Times New Roman" pitchFamily="18" charset="0"/>
                  <a:cs typeface="Times New Roman" pitchFamily="18" charset="0"/>
                </a:rPr>
                <a:t>a5</a:t>
              </a:r>
              <a:endParaRPr lang="en-U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526"/>
          <p:cNvGrpSpPr/>
          <p:nvPr/>
        </p:nvGrpSpPr>
        <p:grpSpPr>
          <a:xfrm>
            <a:off x="5931655" y="1752600"/>
            <a:ext cx="2297945" cy="1981200"/>
            <a:chOff x="3540325" y="4038600"/>
            <a:chExt cx="2297945" cy="1981200"/>
          </a:xfrm>
        </p:grpSpPr>
        <p:cxnSp>
          <p:nvCxnSpPr>
            <p:cNvPr id="485" name="Straight Connector 290"/>
            <p:cNvCxnSpPr>
              <a:cxnSpLocks noChangeShapeType="1"/>
            </p:cNvCxnSpPr>
            <p:nvPr/>
          </p:nvCxnSpPr>
          <p:spPr bwMode="auto">
            <a:xfrm rot="5400000">
              <a:off x="3695699" y="4838700"/>
              <a:ext cx="8382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 type="oval" w="med" len="med"/>
              <a:tailEnd type="oval" w="med" len="med"/>
            </a:ln>
          </p:spPr>
        </p:cxnSp>
        <p:sp>
          <p:nvSpPr>
            <p:cNvPr id="486" name="TextBox 291"/>
            <p:cNvSpPr txBox="1">
              <a:spLocks noChangeArrowheads="1"/>
            </p:cNvSpPr>
            <p:nvPr/>
          </p:nvSpPr>
          <p:spPr bwMode="auto">
            <a:xfrm>
              <a:off x="3540325" y="4039104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  <p:cxnSp>
          <p:nvCxnSpPr>
            <p:cNvPr id="487" name="Straight Connector 292"/>
            <p:cNvCxnSpPr>
              <a:cxnSpLocks noChangeShapeType="1"/>
            </p:cNvCxnSpPr>
            <p:nvPr/>
          </p:nvCxnSpPr>
          <p:spPr bwMode="auto">
            <a:xfrm rot="5400000">
              <a:off x="3695699" y="5219700"/>
              <a:ext cx="160020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488" name="TextBox 293"/>
            <p:cNvSpPr txBox="1">
              <a:spLocks noChangeArrowheads="1"/>
            </p:cNvSpPr>
            <p:nvPr/>
          </p:nvSpPr>
          <p:spPr bwMode="auto">
            <a:xfrm>
              <a:off x="3924299" y="4038600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>
                  <a:latin typeface="Times New Roman" pitchFamily="18" charset="0"/>
                  <a:cs typeface="Times New Roman" pitchFamily="18" charset="0"/>
                </a:rPr>
                <a:t>b2</a:t>
              </a:r>
            </a:p>
          </p:txBody>
        </p:sp>
        <p:cxnSp>
          <p:nvCxnSpPr>
            <p:cNvPr id="489" name="Straight Connector 294"/>
            <p:cNvCxnSpPr>
              <a:cxnSpLocks noChangeShapeType="1"/>
            </p:cNvCxnSpPr>
            <p:nvPr/>
          </p:nvCxnSpPr>
          <p:spPr bwMode="auto">
            <a:xfrm rot="5400000">
              <a:off x="4076693" y="5219694"/>
              <a:ext cx="1600212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sp>
          <p:nvSpPr>
            <p:cNvPr id="490" name="TextBox 295"/>
            <p:cNvSpPr txBox="1">
              <a:spLocks noChangeArrowheads="1"/>
            </p:cNvSpPr>
            <p:nvPr/>
          </p:nvSpPr>
          <p:spPr bwMode="auto">
            <a:xfrm>
              <a:off x="4302318" y="4039104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b3</a:t>
              </a:r>
            </a:p>
          </p:txBody>
        </p:sp>
        <p:cxnSp>
          <p:nvCxnSpPr>
            <p:cNvPr id="491" name="Straight Connector 296"/>
            <p:cNvCxnSpPr>
              <a:cxnSpLocks noChangeShapeType="1"/>
            </p:cNvCxnSpPr>
            <p:nvPr/>
          </p:nvCxnSpPr>
          <p:spPr bwMode="auto">
            <a:xfrm rot="5400000">
              <a:off x="3703580" y="4397375"/>
              <a:ext cx="4445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/>
              <a:tailEnd type="oval" w="med" len="med"/>
            </a:ln>
          </p:spPr>
        </p:cxnSp>
        <p:sp>
          <p:nvSpPr>
            <p:cNvPr id="492" name="TextBox 297"/>
            <p:cNvSpPr txBox="1">
              <a:spLocks noChangeArrowheads="1"/>
            </p:cNvSpPr>
            <p:nvPr/>
          </p:nvSpPr>
          <p:spPr bwMode="auto">
            <a:xfrm>
              <a:off x="4683314" y="4039104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b4</a:t>
              </a:r>
            </a:p>
          </p:txBody>
        </p:sp>
        <p:cxnSp>
          <p:nvCxnSpPr>
            <p:cNvPr id="493" name="Straight Connector 298"/>
            <p:cNvCxnSpPr>
              <a:cxnSpLocks noChangeShapeType="1"/>
            </p:cNvCxnSpPr>
            <p:nvPr/>
          </p:nvCxnSpPr>
          <p:spPr bwMode="auto">
            <a:xfrm rot="5400000">
              <a:off x="4876796" y="5638797"/>
              <a:ext cx="762006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 type="oval" w="med" len="med"/>
              <a:tailEnd type="oval" w="med" len="med"/>
            </a:ln>
          </p:spPr>
        </p:cxnSp>
        <p:sp>
          <p:nvSpPr>
            <p:cNvPr id="494" name="TextBox 299"/>
            <p:cNvSpPr txBox="1">
              <a:spLocks noChangeArrowheads="1"/>
            </p:cNvSpPr>
            <p:nvPr/>
          </p:nvSpPr>
          <p:spPr bwMode="auto">
            <a:xfrm>
              <a:off x="5064311" y="4876800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b5</a:t>
              </a:r>
            </a:p>
          </p:txBody>
        </p:sp>
        <p:sp>
          <p:nvSpPr>
            <p:cNvPr id="495" name="TextBox 301"/>
            <p:cNvSpPr txBox="1">
              <a:spLocks noChangeArrowheads="1"/>
            </p:cNvSpPr>
            <p:nvPr/>
          </p:nvSpPr>
          <p:spPr bwMode="auto">
            <a:xfrm>
              <a:off x="5454832" y="5638800"/>
              <a:ext cx="3834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b6</a:t>
              </a:r>
            </a:p>
          </p:txBody>
        </p:sp>
        <p:cxnSp>
          <p:nvCxnSpPr>
            <p:cNvPr id="506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5616574" y="5997575"/>
              <a:ext cx="44450" cy="0"/>
            </a:xfrm>
            <a:prstGeom prst="line">
              <a:avLst/>
            </a:prstGeom>
            <a:noFill/>
            <a:ln w="34925">
              <a:solidFill>
                <a:srgbClr val="006600"/>
              </a:solidFill>
              <a:prstDash val="sysDot"/>
              <a:round/>
              <a:headEnd/>
              <a:tailEnd type="oval" w="med" len="med"/>
            </a:ln>
          </p:spPr>
        </p:cxnSp>
      </p:grpSp>
      <p:graphicFrame>
        <p:nvGraphicFramePr>
          <p:cNvPr id="3216" name="Object 4"/>
          <p:cNvGraphicFramePr>
            <a:graphicFrameLocks noChangeAspect="1"/>
          </p:cNvGraphicFramePr>
          <p:nvPr/>
        </p:nvGraphicFramePr>
        <p:xfrm>
          <a:off x="762000" y="3962400"/>
          <a:ext cx="39878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8" name="Equation" r:id="rId5" imgW="2654280" imgH="1625400" progId="Equation.DSMT4">
                  <p:embed/>
                </p:oleObj>
              </mc:Choice>
              <mc:Fallback>
                <p:oleObj name="Equation" r:id="rId5" imgW="2654280" imgH="16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3987800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5095875" y="4111625"/>
          <a:ext cx="37433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9" name="Equation" r:id="rId7" imgW="2489040" imgH="457200" progId="Equation.DSMT4">
                  <p:embed/>
                </p:oleObj>
              </mc:Choice>
              <mc:Fallback>
                <p:oleObj name="Equation" r:id="rId7" imgW="2489040" imgH="4572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111625"/>
                        <a:ext cx="374332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136"/>
          <p:cNvGraphicFramePr>
            <a:graphicFrameLocks noChangeAspect="1"/>
          </p:cNvGraphicFramePr>
          <p:nvPr/>
        </p:nvGraphicFramePr>
        <p:xfrm>
          <a:off x="5062538" y="4876800"/>
          <a:ext cx="36242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0" name="Equation" r:id="rId9" imgW="2412720" imgH="482400" progId="Equation.DSMT4">
                  <p:embed/>
                </p:oleObj>
              </mc:Choice>
              <mc:Fallback>
                <p:oleObj name="Equation" r:id="rId9" imgW="2412720" imgH="4824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4876800"/>
                        <a:ext cx="36242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7" name="Object 139"/>
          <p:cNvGraphicFramePr>
            <a:graphicFrameLocks noChangeAspect="1"/>
          </p:cNvGraphicFramePr>
          <p:nvPr/>
        </p:nvGraphicFramePr>
        <p:xfrm>
          <a:off x="5064125" y="5673725"/>
          <a:ext cx="27082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1" name="Equation" r:id="rId11" imgW="1803240" imgH="482400" progId="Equation.DSMT4">
                  <p:embed/>
                </p:oleObj>
              </mc:Choice>
              <mc:Fallback>
                <p:oleObj name="Equation" r:id="rId11" imgW="1803240" imgH="4824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5673725"/>
                        <a:ext cx="27082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58" name="Action Button: Beginning 57">
            <a:hlinkClick r:id="rId13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</a:rPr>
              <a:t>PGRIP: </a:t>
            </a:r>
            <a:r>
              <a:rPr lang="en-US" sz="3600" dirty="0" smtClean="0">
                <a:latin typeface="Arial" pitchFamily="34" charset="0"/>
              </a:rPr>
              <a:t>Comparison of </a:t>
            </a:r>
            <a:r>
              <a:rPr lang="en-US" sz="3600" dirty="0" err="1" smtClean="0">
                <a:latin typeface="Arial" pitchFamily="34" charset="0"/>
              </a:rPr>
              <a:t>QoS</a:t>
            </a:r>
            <a:endParaRPr lang="en-US" sz="3600" dirty="0" smtClean="0"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295400"/>
          <a:ext cx="8458197" cy="53800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0603"/>
                <a:gridCol w="547250"/>
                <a:gridCol w="768927"/>
                <a:gridCol w="665018"/>
                <a:gridCol w="872837"/>
                <a:gridCol w="768927"/>
                <a:gridCol w="768927"/>
                <a:gridCol w="768927"/>
                <a:gridCol w="768927"/>
                <a:gridCol w="768927"/>
                <a:gridCol w="768927"/>
              </a:tblGrid>
              <a:tr h="304805">
                <a:tc>
                  <a:txBody>
                    <a:bodyPr/>
                    <a:lstStyle/>
                    <a:p>
                      <a:pPr algn="l" rtl="0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PGRIP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GRIP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FGR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FR 4.0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NTHU 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</a:tr>
              <a:tr h="304805">
                <a:tc>
                  <a:txBody>
                    <a:bodyPr/>
                    <a:lstStyle/>
                    <a:p>
                      <a:pPr algn="l" rtl="0"/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</a:tr>
              <a:tr h="2042195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smtClean="0"/>
                        <a:t>a1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a2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a3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a4 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a5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n1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n2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n3 (07)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</a:p>
                    <a:p>
                      <a:pPr algn="ctr" rtl="0"/>
                      <a:r>
                        <a:rPr lang="en-US" sz="1600" dirty="0" smtClean="0"/>
                        <a:t>41K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83.4 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186.5 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173.2 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241.5 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84.9 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123.3 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156.3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-1.56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-0.52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-1.55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-1.03 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526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30K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7.00 </a:t>
                      </a:r>
                    </a:p>
                    <a:p>
                      <a:pPr algn="ctr" rtl="0"/>
                      <a:r>
                        <a:rPr lang="en-US" sz="1600" dirty="0" smtClean="0"/>
                        <a:t>7.20 </a:t>
                      </a:r>
                    </a:p>
                    <a:p>
                      <a:pPr algn="ctr" rtl="0"/>
                      <a:r>
                        <a:rPr lang="en-US" sz="1600" dirty="0" smtClean="0"/>
                        <a:t>6.61 </a:t>
                      </a:r>
                    </a:p>
                    <a:p>
                      <a:pPr algn="ctr" rtl="0"/>
                      <a:r>
                        <a:rPr lang="en-US" sz="1600" dirty="0" smtClean="0"/>
                        <a:t>3.44 </a:t>
                      </a:r>
                    </a:p>
                    <a:p>
                      <a:pPr algn="ctr" rtl="0"/>
                      <a:r>
                        <a:rPr lang="en-US" sz="1600" dirty="0" smtClean="0"/>
                        <a:t>7.13 </a:t>
                      </a:r>
                    </a:p>
                    <a:p>
                      <a:pPr algn="ctr" rtl="0"/>
                      <a:r>
                        <a:rPr lang="en-US" sz="1600" dirty="0" smtClean="0"/>
                        <a:t>9.97 </a:t>
                      </a:r>
                    </a:p>
                    <a:p>
                      <a:pPr algn="ctr" rtl="0"/>
                      <a:r>
                        <a:rPr lang="en-US" sz="1600" dirty="0" smtClean="0"/>
                        <a:t>4.73 </a:t>
                      </a:r>
                    </a:p>
                    <a:p>
                      <a:pPr algn="ctr" rtl="0"/>
                      <a:r>
                        <a:rPr lang="en-US" sz="1600" dirty="0" smtClean="0"/>
                        <a:t>10.02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32K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9.60  </a:t>
                      </a:r>
                    </a:p>
                    <a:p>
                      <a:pPr algn="ctr" rtl="0"/>
                      <a:r>
                        <a:rPr lang="en-US" sz="1600" dirty="0" smtClean="0"/>
                        <a:t>8.90  </a:t>
                      </a:r>
                    </a:p>
                    <a:p>
                      <a:pPr algn="ctr" rtl="0"/>
                      <a:r>
                        <a:rPr lang="en-US" sz="1600" dirty="0" smtClean="0"/>
                        <a:t>8.87  </a:t>
                      </a:r>
                    </a:p>
                    <a:p>
                      <a:pPr algn="ctr" rtl="0"/>
                      <a:r>
                        <a:rPr lang="en-US" sz="1600" dirty="0" smtClean="0"/>
                        <a:t>7.36  </a:t>
                      </a:r>
                    </a:p>
                    <a:p>
                      <a:pPr algn="ctr" rtl="0"/>
                      <a:r>
                        <a:rPr lang="en-US" sz="1600" dirty="0" smtClean="0"/>
                        <a:t>10.79 </a:t>
                      </a:r>
                    </a:p>
                    <a:p>
                      <a:pPr algn="ctr" rtl="0"/>
                      <a:r>
                        <a:rPr lang="en-US" sz="1600" dirty="0" smtClean="0"/>
                        <a:t>7.46  </a:t>
                      </a:r>
                    </a:p>
                    <a:p>
                      <a:pPr algn="ctr" rtl="0"/>
                      <a:r>
                        <a:rPr lang="en-US" sz="1600" dirty="0" smtClean="0"/>
                        <a:t>9.11  </a:t>
                      </a:r>
                    </a:p>
                    <a:p>
                      <a:pPr algn="ctr" rtl="0"/>
                      <a:r>
                        <a:rPr lang="en-US" sz="1600" dirty="0" smtClean="0"/>
                        <a:t>14.17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31K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7.38 </a:t>
                      </a:r>
                    </a:p>
                    <a:p>
                      <a:pPr algn="ctr" rtl="0"/>
                      <a:r>
                        <a:rPr lang="en-US" sz="1600" dirty="0" smtClean="0"/>
                        <a:t>8.21 </a:t>
                      </a:r>
                    </a:p>
                    <a:p>
                      <a:pPr algn="ctr" rtl="0"/>
                      <a:r>
                        <a:rPr lang="en-US" sz="1600" dirty="0" smtClean="0"/>
                        <a:t>7.15 </a:t>
                      </a:r>
                    </a:p>
                    <a:p>
                      <a:pPr algn="ctr" rtl="0"/>
                      <a:r>
                        <a:rPr lang="en-US" sz="1600" dirty="0" smtClean="0"/>
                        <a:t>6.88 </a:t>
                      </a:r>
                    </a:p>
                    <a:p>
                      <a:pPr algn="ctr" rtl="0"/>
                      <a:r>
                        <a:rPr lang="en-US" sz="1600" dirty="0" smtClean="0"/>
                        <a:t>7.20 </a:t>
                      </a:r>
                    </a:p>
                    <a:p>
                      <a:pPr algn="ctr" rtl="0"/>
                      <a:r>
                        <a:rPr lang="en-US" sz="1600" dirty="0" smtClean="0"/>
                        <a:t>6.71 </a:t>
                      </a:r>
                    </a:p>
                    <a:p>
                      <a:pPr algn="ctr" rtl="0"/>
                      <a:r>
                        <a:rPr lang="en-US" sz="1600" dirty="0" smtClean="0"/>
                        <a:t>8.43 </a:t>
                      </a:r>
                    </a:p>
                    <a:p>
                      <a:pPr algn="ctr" rtl="0"/>
                      <a:r>
                        <a:rPr lang="en-US" sz="1600" dirty="0" smtClean="0"/>
                        <a:t>6.38 </a:t>
                      </a:r>
                      <a:endParaRPr lang="en-US" sz="1600" dirty="0"/>
                    </a:p>
                  </a:txBody>
                  <a:tcPr marT="45721" marB="45721"/>
                </a:tc>
              </a:tr>
              <a:tr h="33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Average</a:t>
                      </a:r>
                      <a:endParaRPr lang="en-US" sz="14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-1.09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6.58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8.87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7.42%</a:t>
                      </a:r>
                      <a:endParaRPr lang="en-US" sz="1600" dirty="0"/>
                    </a:p>
                  </a:txBody>
                  <a:tcPr marT="45721" marB="45721"/>
                </a:tc>
              </a:tr>
              <a:tr h="2042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n4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n5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n6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n7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b1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b2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b3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b4 (08)</a:t>
                      </a:r>
                      <a:endParaRPr lang="en-US" sz="16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132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54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176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124.9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223.8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172.0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338.4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54.0 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86.5 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126.5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-0.83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262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1458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414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3.65</a:t>
                      </a:r>
                    </a:p>
                    <a:p>
                      <a:pPr algn="ctr" rtl="0"/>
                      <a:r>
                        <a:rPr lang="en-US" sz="1600" dirty="0" smtClean="0"/>
                        <a:t>3.95</a:t>
                      </a:r>
                    </a:p>
                    <a:p>
                      <a:pPr algn="ctr" rtl="0"/>
                      <a:r>
                        <a:rPr lang="en-US" sz="1600" dirty="0" smtClean="0"/>
                        <a:t>4.61</a:t>
                      </a:r>
                    </a:p>
                    <a:p>
                      <a:pPr algn="ctr" rtl="0"/>
                      <a:r>
                        <a:rPr lang="en-US" sz="1600" dirty="0" smtClean="0"/>
                        <a:t>3.37</a:t>
                      </a:r>
                    </a:p>
                    <a:p>
                      <a:pPr algn="ctr" rtl="0"/>
                      <a:r>
                        <a:rPr lang="en-US" sz="1600" dirty="0" smtClean="0"/>
                        <a:t>5.81</a:t>
                      </a:r>
                    </a:p>
                    <a:p>
                      <a:pPr algn="ctr" rtl="0"/>
                      <a:r>
                        <a:rPr lang="en-US" sz="1600" dirty="0" smtClean="0"/>
                        <a:t>5.38</a:t>
                      </a:r>
                    </a:p>
                    <a:p>
                      <a:pPr algn="ctr" rtl="0"/>
                      <a:r>
                        <a:rPr lang="en-US" sz="1600" dirty="0" smtClean="0"/>
                        <a:t>4.20</a:t>
                      </a:r>
                    </a:p>
                    <a:p>
                      <a:pPr algn="ctr" rtl="0"/>
                      <a:r>
                        <a:rPr lang="en-US" sz="1600" dirty="0" smtClean="0"/>
                        <a:t>4.54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144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62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152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6.78 </a:t>
                      </a:r>
                    </a:p>
                    <a:p>
                      <a:pPr algn="ctr" rtl="0"/>
                      <a:r>
                        <a:rPr lang="en-US" sz="1600" dirty="0" smtClean="0"/>
                        <a:t>5.47 </a:t>
                      </a:r>
                    </a:p>
                    <a:p>
                      <a:pPr algn="ctr" rtl="0"/>
                      <a:r>
                        <a:rPr lang="en-US" sz="1600" dirty="0" smtClean="0"/>
                        <a:t>5.83 </a:t>
                      </a:r>
                    </a:p>
                    <a:p>
                      <a:pPr algn="ctr" rtl="0"/>
                      <a:r>
                        <a:rPr lang="en-US" sz="1600" dirty="0" smtClean="0"/>
                        <a:t>5.17 </a:t>
                      </a:r>
                    </a:p>
                    <a:p>
                      <a:pPr algn="ctr" rtl="0"/>
                      <a:r>
                        <a:rPr lang="en-US" sz="1600" dirty="0" smtClean="0"/>
                        <a:t>6.72 </a:t>
                      </a:r>
                    </a:p>
                    <a:p>
                      <a:pPr algn="ctr" rtl="0"/>
                      <a:r>
                        <a:rPr lang="en-US" sz="1600" dirty="0" smtClean="0"/>
                        <a:t>9.50 </a:t>
                      </a:r>
                    </a:p>
                    <a:p>
                      <a:pPr algn="ctr" rtl="0"/>
                      <a:r>
                        <a:rPr lang="en-US" sz="1600" dirty="0" smtClean="0"/>
                        <a:t>3.24 </a:t>
                      </a:r>
                    </a:p>
                    <a:p>
                      <a:pPr algn="ctr" rtl="0"/>
                      <a:r>
                        <a:rPr lang="en-US" sz="1600" dirty="0" smtClean="0"/>
                        <a:t>8.50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138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68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162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4.29  </a:t>
                      </a:r>
                    </a:p>
                    <a:p>
                      <a:pPr algn="ctr" rtl="0"/>
                      <a:r>
                        <a:rPr lang="en-US" sz="1600" dirty="0" smtClean="0"/>
                        <a:t>3.38  </a:t>
                      </a:r>
                    </a:p>
                    <a:p>
                      <a:pPr algn="ctr" rtl="0"/>
                      <a:r>
                        <a:rPr lang="en-US" sz="1600" dirty="0" smtClean="0"/>
                        <a:t>2.78  </a:t>
                      </a:r>
                    </a:p>
                    <a:p>
                      <a:pPr algn="ctr" rtl="0"/>
                      <a:r>
                        <a:rPr lang="en-US" sz="1600" dirty="0" smtClean="0"/>
                        <a:t>4.22  </a:t>
                      </a:r>
                    </a:p>
                    <a:p>
                      <a:pPr algn="ctr" rtl="0"/>
                      <a:r>
                        <a:rPr lang="en-US" sz="1600" dirty="0" smtClean="0"/>
                        <a:t>3.49  </a:t>
                      </a:r>
                    </a:p>
                    <a:p>
                      <a:pPr algn="ctr" rtl="0"/>
                      <a:r>
                        <a:rPr lang="en-US" sz="1600" dirty="0" smtClean="0"/>
                        <a:t>4.50  </a:t>
                      </a:r>
                    </a:p>
                    <a:p>
                      <a:pPr algn="ctr" rtl="0"/>
                      <a:r>
                        <a:rPr lang="en-US" sz="1600" dirty="0" smtClean="0"/>
                        <a:t>3.22  </a:t>
                      </a:r>
                    </a:p>
                    <a:p>
                      <a:pPr algn="ctr" rtl="0"/>
                      <a:r>
                        <a:rPr lang="en-US" sz="1600" dirty="0" smtClean="0"/>
                        <a:t>4.30 </a:t>
                      </a:r>
                      <a:endParaRPr lang="en-US" sz="1600" dirty="0"/>
                    </a:p>
                  </a:txBody>
                  <a:tcPr marT="45721" marB="45721"/>
                </a:tc>
              </a:tr>
              <a:tr h="350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Average</a:t>
                      </a:r>
                      <a:endParaRPr lang="en-US" sz="14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-0.53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4.44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6.40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3.77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14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7620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1600200"/>
            <a:ext cx="7620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0" y="1600200"/>
            <a:ext cx="5334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95600" y="1600200"/>
            <a:ext cx="6096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9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67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14" name="Action Button: Beginning 13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 rot="5400000">
            <a:off x="1606152" y="2584847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AutoShape 80"/>
          <p:cNvSpPr>
            <a:spLocks noChangeArrowheads="1"/>
          </p:cNvSpPr>
          <p:nvPr/>
        </p:nvSpPr>
        <p:spPr bwMode="auto">
          <a:xfrm>
            <a:off x="762000" y="3194050"/>
            <a:ext cx="25146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PGRIP</a:t>
            </a:r>
            <a:endParaRPr lang="en-US" altLang="zh-TW" sz="2400" dirty="0"/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762000" y="4873625"/>
            <a:ext cx="25908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Power-GRIP</a:t>
            </a:r>
            <a:endParaRPr lang="en-US" altLang="zh-TW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606153" y="4261245"/>
            <a:ext cx="838202" cy="392907"/>
          </a:xfrm>
          <a:prstGeom prst="rightArrow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1600200"/>
            <a:ext cx="575670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GRIP: Global Routing via Integer Programming 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1800" i="1" dirty="0" smtClean="0"/>
              <a:t>[DAC’09] [TCAD’11]</a:t>
            </a:r>
            <a:br>
              <a:rPr lang="en-US" sz="1800" i="1" dirty="0" smtClean="0"/>
            </a:br>
            <a:endParaRPr lang="en-US" sz="600" i="1" dirty="0" smtClean="0"/>
          </a:p>
          <a:p>
            <a:pPr lvl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308628"/>
            <a:ext cx="518840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 Parallel Integer Programming Approach </a:t>
            </a:r>
            <a:br>
              <a:rPr lang="en-US" sz="2000" dirty="0" smtClean="0"/>
            </a:br>
            <a:r>
              <a:rPr lang="en-US" sz="2000" dirty="0" smtClean="0"/>
              <a:t>   to Global Routing </a:t>
            </a:r>
            <a:r>
              <a:rPr lang="en-US" sz="1800" i="1" dirty="0" smtClean="0"/>
              <a:t>[DAC’10]</a:t>
            </a:r>
          </a:p>
          <a:p>
            <a:r>
              <a:rPr lang="en-US" sz="600" i="1" dirty="0" smtClean="0"/>
              <a:t> </a:t>
            </a:r>
            <a:endParaRPr lang="en-US" sz="1800" i="1" dirty="0" smtClean="0"/>
          </a:p>
          <a:p>
            <a:pPr lvl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4985028"/>
            <a:ext cx="41072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Power-Driven Global Routing for </a:t>
            </a:r>
            <a:br>
              <a:rPr lang="en-US" sz="2000" dirty="0" smtClean="0"/>
            </a:br>
            <a:r>
              <a:rPr lang="en-US" sz="2000" dirty="0" smtClean="0"/>
              <a:t>  MSV Domains </a:t>
            </a:r>
            <a:r>
              <a:rPr lang="en-US" sz="1800" i="1" dirty="0" smtClean="0"/>
              <a:t>[DATE’11]</a:t>
            </a:r>
          </a:p>
          <a:p>
            <a:r>
              <a:rPr lang="en-US" sz="600" i="1" dirty="0" smtClean="0"/>
              <a:t> </a:t>
            </a:r>
            <a:endParaRPr lang="en-US" sz="1800" i="1" dirty="0" smtClean="0"/>
          </a:p>
          <a:p>
            <a:pPr lvl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0" y="2362200"/>
            <a:ext cx="2590800" cy="3352800"/>
            <a:chOff x="9144000" y="2292350"/>
            <a:chExt cx="2590800" cy="3352800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9988152" y="2514997"/>
              <a:ext cx="838202" cy="3929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utoShape 80"/>
            <p:cNvSpPr>
              <a:spLocks noChangeArrowheads="1"/>
            </p:cNvSpPr>
            <p:nvPr/>
          </p:nvSpPr>
          <p:spPr bwMode="auto">
            <a:xfrm>
              <a:off x="9144000" y="3124200"/>
              <a:ext cx="2514600" cy="8413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PGRIP</a:t>
              </a:r>
              <a:endParaRPr lang="en-US" altLang="zh-TW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AutoShape 80"/>
            <p:cNvSpPr>
              <a:spLocks noChangeArrowheads="1"/>
            </p:cNvSpPr>
            <p:nvPr/>
          </p:nvSpPr>
          <p:spPr bwMode="auto">
            <a:xfrm>
              <a:off x="9144000" y="4803775"/>
              <a:ext cx="2590800" cy="8413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</a:rPr>
                <a:t>Power-GRIP</a:t>
              </a:r>
              <a:endParaRPr lang="en-US" altLang="zh-TW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9988153" y="4191395"/>
              <a:ext cx="838202" cy="3929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utoShape 80"/>
          <p:cNvSpPr>
            <a:spLocks noChangeArrowheads="1"/>
          </p:cNvSpPr>
          <p:nvPr/>
        </p:nvSpPr>
        <p:spPr bwMode="auto">
          <a:xfrm>
            <a:off x="762000" y="1524000"/>
            <a:ext cx="25146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Summary of</a:t>
            </a:r>
          </a:p>
          <a:p>
            <a:pPr algn="ctr"/>
            <a:r>
              <a:rPr lang="en-US" altLang="zh-TW" sz="2400" dirty="0" smtClean="0"/>
              <a:t>GRIP</a:t>
            </a:r>
            <a:endParaRPr lang="en-US" altLang="zh-TW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403562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 slides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571202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 slides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LC Placement</a:t>
            </a:r>
            <a:endParaRPr lang="en-US" sz="3600" dirty="0"/>
          </a:p>
        </p:txBody>
      </p:sp>
      <p:sp>
        <p:nvSpPr>
          <p:cNvPr id="4" name="Action Button: Beginning 3">
            <a:hlinkClick r:id="rId3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Beginning 4">
            <a:hlinkClick r:id="rId4" action="ppaction://hlinksldjump" highlightClick="1"/>
          </p:cNvPr>
          <p:cNvSpPr/>
          <p:nvPr/>
        </p:nvSpPr>
        <p:spPr>
          <a:xfrm>
            <a:off x="8686800" y="62484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762000" y="1524000"/>
            <a:ext cx="3211502" cy="2452986"/>
            <a:chOff x="1169988" y="2209800"/>
            <a:chExt cx="3211502" cy="2452986"/>
          </a:xfrm>
        </p:grpSpPr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1413119" y="3886200"/>
              <a:ext cx="4748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itchFamily="18" charset="0"/>
                </a:rPr>
                <a:t>V</a:t>
              </a:r>
              <a:r>
                <a:rPr lang="en-US" altLang="zh-TW" sz="2000" baseline="-25000" dirty="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169988" y="3924146"/>
              <a:ext cx="228600" cy="304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noFill/>
              <a:round/>
              <a:headEnd type="oval"/>
              <a:tailEnd type="oval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169988" y="4300384"/>
              <a:ext cx="228600" cy="304800"/>
            </a:xfrm>
            <a:prstGeom prst="rect">
              <a:avLst/>
            </a:prstGeom>
            <a:ln w="12700">
              <a:prstDash val="sysDash"/>
              <a:headEnd type="oval"/>
              <a:tailEnd type="oval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1418563" y="4262676"/>
              <a:ext cx="4940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latin typeface="Times New Roman" pitchFamily="18" charset="0"/>
                </a:rPr>
                <a:t>H</a:t>
              </a: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943048" y="2209800"/>
              <a:ext cx="2438442" cy="2438400"/>
              <a:chOff x="1943048" y="2209800"/>
              <a:chExt cx="3048052" cy="30480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43100" y="2209800"/>
                <a:ext cx="617538" cy="24384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  <a:round/>
                <a:headEnd type="oval"/>
                <a:tailEnd type="oval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52700" y="4648200"/>
                <a:ext cx="24384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noFill/>
                <a:round/>
                <a:headEnd type="oval"/>
                <a:tailEnd type="oval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grpSp>
            <p:nvGrpSpPr>
              <p:cNvPr id="10" name="Group 144"/>
              <p:cNvGrpSpPr>
                <a:grpSpLocks/>
              </p:cNvGrpSpPr>
              <p:nvPr/>
            </p:nvGrpSpPr>
            <p:grpSpPr bwMode="auto">
              <a:xfrm>
                <a:off x="1943048" y="2210273"/>
                <a:ext cx="3047804" cy="3047527"/>
                <a:chOff x="1600200" y="2971800"/>
                <a:chExt cx="3048000" cy="3048000"/>
              </a:xfrm>
            </p:grpSpPr>
            <p:sp>
              <p:nvSpPr>
                <p:cNvPr id="56" name="Rectangle 54"/>
                <p:cNvSpPr>
                  <a:spLocks noChangeArrowheads="1"/>
                </p:cNvSpPr>
                <p:nvPr/>
              </p:nvSpPr>
              <p:spPr bwMode="auto">
                <a:xfrm>
                  <a:off x="1600200" y="2971800"/>
                  <a:ext cx="3048000" cy="3048000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7" name="Line 49"/>
                <p:cNvSpPr>
                  <a:spLocks noChangeShapeType="1"/>
                </p:cNvSpPr>
                <p:nvPr/>
              </p:nvSpPr>
              <p:spPr bwMode="auto">
                <a:xfrm>
                  <a:off x="4038600" y="2971800"/>
                  <a:ext cx="0" cy="304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48"/>
                <p:cNvSpPr>
                  <a:spLocks noChangeShapeType="1"/>
                </p:cNvSpPr>
                <p:nvPr/>
              </p:nvSpPr>
              <p:spPr bwMode="auto">
                <a:xfrm>
                  <a:off x="2819400" y="2971800"/>
                  <a:ext cx="0" cy="304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49"/>
                <p:cNvSpPr>
                  <a:spLocks noChangeShapeType="1"/>
                </p:cNvSpPr>
                <p:nvPr/>
              </p:nvSpPr>
              <p:spPr bwMode="auto">
                <a:xfrm>
                  <a:off x="3429000" y="2971800"/>
                  <a:ext cx="0" cy="304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50"/>
                <p:cNvSpPr>
                  <a:spLocks noChangeShapeType="1"/>
                </p:cNvSpPr>
                <p:nvPr/>
              </p:nvSpPr>
              <p:spPr bwMode="auto">
                <a:xfrm>
                  <a:off x="2209800" y="2971800"/>
                  <a:ext cx="0" cy="304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52"/>
                <p:cNvSpPr>
                  <a:spLocks noChangeShapeType="1"/>
                </p:cNvSpPr>
                <p:nvPr/>
              </p:nvSpPr>
              <p:spPr bwMode="auto">
                <a:xfrm>
                  <a:off x="1600200" y="4191000"/>
                  <a:ext cx="2971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53"/>
                <p:cNvSpPr>
                  <a:spLocks noChangeShapeType="1"/>
                </p:cNvSpPr>
                <p:nvPr/>
              </p:nvSpPr>
              <p:spPr bwMode="auto">
                <a:xfrm>
                  <a:off x="1600200" y="3581400"/>
                  <a:ext cx="304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54"/>
                <p:cNvSpPr>
                  <a:spLocks noChangeShapeType="1"/>
                </p:cNvSpPr>
                <p:nvPr/>
              </p:nvSpPr>
              <p:spPr bwMode="auto">
                <a:xfrm>
                  <a:off x="1600200" y="4800600"/>
                  <a:ext cx="304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54"/>
                <p:cNvSpPr>
                  <a:spLocks noChangeShapeType="1"/>
                </p:cNvSpPr>
                <p:nvPr/>
              </p:nvSpPr>
              <p:spPr bwMode="auto">
                <a:xfrm>
                  <a:off x="1600200" y="5410200"/>
                  <a:ext cx="304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Rectangle 106"/>
              <p:cNvSpPr>
                <a:spLocks noChangeArrowheads="1"/>
              </p:cNvSpPr>
              <p:nvPr/>
            </p:nvSpPr>
            <p:spPr bwMode="auto">
              <a:xfrm>
                <a:off x="4571780" y="2438837"/>
                <a:ext cx="304780" cy="22856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12" name="Rectangle 90"/>
              <p:cNvSpPr>
                <a:spLocks noChangeArrowheads="1"/>
              </p:cNvSpPr>
              <p:nvPr/>
            </p:nvSpPr>
            <p:spPr bwMode="auto">
              <a:xfrm>
                <a:off x="2133538" y="3581660"/>
                <a:ext cx="228585" cy="304753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13" name="Rectangle 130"/>
              <p:cNvSpPr>
                <a:spLocks noChangeArrowheads="1"/>
              </p:cNvSpPr>
              <p:nvPr/>
            </p:nvSpPr>
            <p:spPr bwMode="auto">
              <a:xfrm flipV="1">
                <a:off x="3962219" y="4191165"/>
                <a:ext cx="304780" cy="304753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4" name="Freeform 70"/>
              <p:cNvSpPr>
                <a:spLocks/>
              </p:cNvSpPr>
              <p:nvPr/>
            </p:nvSpPr>
            <p:spPr bwMode="auto">
              <a:xfrm>
                <a:off x="2247830" y="2659783"/>
                <a:ext cx="2491579" cy="921877"/>
              </a:xfrm>
              <a:custGeom>
                <a:avLst/>
                <a:gdLst>
                  <a:gd name="T0" fmla="*/ 0 w 2491740"/>
                  <a:gd name="T1" fmla="*/ 922020 h 922020"/>
                  <a:gd name="T2" fmla="*/ 342900 w 2491740"/>
                  <a:gd name="T3" fmla="*/ 327660 h 922020"/>
                  <a:gd name="T4" fmla="*/ 2042160 w 2491740"/>
                  <a:gd name="T5" fmla="*/ 541020 h 922020"/>
                  <a:gd name="T6" fmla="*/ 2491740 w 2491740"/>
                  <a:gd name="T7" fmla="*/ 0 h 9220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91740"/>
                  <a:gd name="T13" fmla="*/ 0 h 922020"/>
                  <a:gd name="T14" fmla="*/ 2491740 w 2491740"/>
                  <a:gd name="T15" fmla="*/ 922020 h 9220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91740" h="922020">
                    <a:moveTo>
                      <a:pt x="0" y="922020"/>
                    </a:moveTo>
                    <a:cubicBezTo>
                      <a:pt x="1270" y="656590"/>
                      <a:pt x="2540" y="391160"/>
                      <a:pt x="342900" y="327660"/>
                    </a:cubicBezTo>
                    <a:cubicBezTo>
                      <a:pt x="683260" y="264160"/>
                      <a:pt x="1684020" y="595630"/>
                      <a:pt x="2042160" y="541020"/>
                    </a:cubicBezTo>
                    <a:cubicBezTo>
                      <a:pt x="2400300" y="486410"/>
                      <a:pt x="2446020" y="243205"/>
                      <a:pt x="2491740" y="0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" name="Freeform 72"/>
              <p:cNvSpPr>
                <a:spLocks/>
              </p:cNvSpPr>
              <p:nvPr/>
            </p:nvSpPr>
            <p:spPr bwMode="auto">
              <a:xfrm>
                <a:off x="3967299" y="3208338"/>
                <a:ext cx="253984" cy="982828"/>
              </a:xfrm>
              <a:custGeom>
                <a:avLst/>
                <a:gdLst>
                  <a:gd name="T0" fmla="*/ 254000 w 254000"/>
                  <a:gd name="T1" fmla="*/ 0 h 982980"/>
                  <a:gd name="T2" fmla="*/ 17780 w 254000"/>
                  <a:gd name="T3" fmla="*/ 533400 h 982980"/>
                  <a:gd name="T4" fmla="*/ 147320 w 254000"/>
                  <a:gd name="T5" fmla="*/ 982980 h 982980"/>
                  <a:gd name="T6" fmla="*/ 0 60000 65536"/>
                  <a:gd name="T7" fmla="*/ 0 60000 65536"/>
                  <a:gd name="T8" fmla="*/ 0 60000 65536"/>
                  <a:gd name="T9" fmla="*/ 0 w 254000"/>
                  <a:gd name="T10" fmla="*/ 0 h 982980"/>
                  <a:gd name="T11" fmla="*/ 254000 w 254000"/>
                  <a:gd name="T12" fmla="*/ 982980 h 9829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000" h="982980">
                    <a:moveTo>
                      <a:pt x="254000" y="0"/>
                    </a:moveTo>
                    <a:cubicBezTo>
                      <a:pt x="144780" y="184785"/>
                      <a:pt x="35560" y="369570"/>
                      <a:pt x="17780" y="533400"/>
                    </a:cubicBezTo>
                    <a:cubicBezTo>
                      <a:pt x="0" y="697230"/>
                      <a:pt x="73660" y="840105"/>
                      <a:pt x="147320" y="982980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" name="Text Box 59"/>
              <p:cNvSpPr txBox="1">
                <a:spLocks noChangeArrowheads="1"/>
              </p:cNvSpPr>
              <p:nvPr/>
            </p:nvSpPr>
            <p:spPr bwMode="auto">
              <a:xfrm>
                <a:off x="3151838" y="3043877"/>
                <a:ext cx="379110" cy="500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000" i="1" dirty="0" err="1">
                    <a:latin typeface="Times New Roman" pitchFamily="18" charset="0"/>
                  </a:rPr>
                  <a:t>t</a:t>
                </a:r>
                <a:r>
                  <a:rPr lang="en-US" altLang="zh-TW" sz="2000" i="1" baseline="-25000" dirty="0" err="1">
                    <a:latin typeface="Times New Roman" pitchFamily="18" charset="0"/>
                  </a:rPr>
                  <a:t>i</a:t>
                </a:r>
                <a:endParaRPr lang="en-US" altLang="zh-TW" sz="2000" i="1" baseline="-25000" dirty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8" name="Group 67"/>
          <p:cNvGrpSpPr>
            <a:grpSpLocks noChangeAspect="1"/>
          </p:cNvGrpSpPr>
          <p:nvPr/>
        </p:nvGrpSpPr>
        <p:grpSpPr>
          <a:xfrm>
            <a:off x="1066800" y="4038600"/>
            <a:ext cx="3293911" cy="2623276"/>
            <a:chOff x="5375873" y="2038290"/>
            <a:chExt cx="3659901" cy="2914751"/>
          </a:xfrm>
        </p:grpSpPr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6517612" y="2038290"/>
              <a:ext cx="17123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itchFamily="18" charset="0"/>
                </a:rPr>
                <a:t>level converter</a:t>
              </a:r>
            </a:p>
          </p:txBody>
        </p:sp>
        <p:grpSp>
          <p:nvGrpSpPr>
            <p:cNvPr id="19" name="Group 145"/>
            <p:cNvGrpSpPr>
              <a:grpSpLocks/>
            </p:cNvGrpSpPr>
            <p:nvPr/>
          </p:nvGrpSpPr>
          <p:grpSpPr bwMode="auto">
            <a:xfrm>
              <a:off x="5996852" y="2515019"/>
              <a:ext cx="2438243" cy="2438022"/>
              <a:chOff x="1905000" y="3276600"/>
              <a:chExt cx="2438400" cy="2438400"/>
            </a:xfrm>
          </p:grpSpPr>
          <p:cxnSp>
            <p:nvCxnSpPr>
              <p:cNvPr id="46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1905000" y="32766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1905000" y="38862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19050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1905000" y="51054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1905000" y="57150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6858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6"/>
              <p:cNvCxnSpPr>
                <a:cxnSpLocks noChangeShapeType="1"/>
              </p:cNvCxnSpPr>
              <p:nvPr/>
            </p:nvCxnSpPr>
            <p:spPr bwMode="auto">
              <a:xfrm rot="5400000">
                <a:off x="12954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19050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Straight Connector 48"/>
              <p:cNvCxnSpPr>
                <a:cxnSpLocks noChangeShapeType="1"/>
              </p:cNvCxnSpPr>
              <p:nvPr/>
            </p:nvCxnSpPr>
            <p:spPr bwMode="auto">
              <a:xfrm rot="5400000">
                <a:off x="25146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31242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" name="Straight Connector 54"/>
            <p:cNvCxnSpPr>
              <a:cxnSpLocks noChangeShapeType="1"/>
            </p:cNvCxnSpPr>
            <p:nvPr/>
          </p:nvCxnSpPr>
          <p:spPr bwMode="auto">
            <a:xfrm>
              <a:off x="5996853" y="3124531"/>
              <a:ext cx="2438242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</p:cxn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8541728" y="2667402"/>
              <a:ext cx="4940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5455108" y="3196255"/>
              <a:ext cx="4748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7779777" y="4343542"/>
              <a:ext cx="4940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7" name="Straight Connector 54"/>
            <p:cNvCxnSpPr>
              <a:cxnSpLocks noChangeShapeType="1"/>
            </p:cNvCxnSpPr>
            <p:nvPr/>
          </p:nvCxnSpPr>
          <p:spPr bwMode="auto">
            <a:xfrm rot="16200000" flipH="1">
              <a:off x="5692099" y="3429283"/>
              <a:ext cx="609505" cy="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</p:cxnSp>
        <p:cxnSp>
          <p:nvCxnSpPr>
            <p:cNvPr id="28" name="Straight Connector 54"/>
            <p:cNvCxnSpPr>
              <a:cxnSpLocks noChangeShapeType="1"/>
            </p:cNvCxnSpPr>
            <p:nvPr/>
          </p:nvCxnSpPr>
          <p:spPr bwMode="auto">
            <a:xfrm rot="16200000" flipH="1">
              <a:off x="7216028" y="3734035"/>
              <a:ext cx="1219013" cy="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</p:cxnSp>
        <p:sp>
          <p:nvSpPr>
            <p:cNvPr id="29" name="Oval 59"/>
            <p:cNvSpPr>
              <a:spLocks noChangeArrowheads="1"/>
            </p:cNvSpPr>
            <p:nvPr/>
          </p:nvSpPr>
          <p:spPr bwMode="auto">
            <a:xfrm>
              <a:off x="7749339" y="4267354"/>
              <a:ext cx="152390" cy="152376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5920658" y="3657848"/>
              <a:ext cx="152390" cy="152376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cxnSp>
          <p:nvCxnSpPr>
            <p:cNvPr id="31" name="Straight Connector 54"/>
            <p:cNvCxnSpPr>
              <a:cxnSpLocks noChangeShapeType="1"/>
            </p:cNvCxnSpPr>
            <p:nvPr/>
          </p:nvCxnSpPr>
          <p:spPr bwMode="auto">
            <a:xfrm rot="16200000" flipH="1">
              <a:off x="8130341" y="2819778"/>
              <a:ext cx="609505" cy="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</p:cxnSp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8358900" y="2438830"/>
              <a:ext cx="152390" cy="152376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3" name="AutoShape 153"/>
            <p:cNvSpPr>
              <a:spLocks noChangeArrowheads="1"/>
            </p:cNvSpPr>
            <p:nvPr/>
          </p:nvSpPr>
          <p:spPr bwMode="auto">
            <a:xfrm>
              <a:off x="6067746" y="2164952"/>
              <a:ext cx="220649" cy="223803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5375873" y="4262889"/>
              <a:ext cx="4029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i="1">
                  <a:latin typeface="Times New Roman" pitchFamily="18" charset="0"/>
                </a:rPr>
                <a:t>A</a:t>
              </a:r>
              <a:r>
                <a:rPr lang="en-US" altLang="zh-TW" sz="2000" i="1" baseline="-25000">
                  <a:latin typeface="Times New Roman" pitchFamily="18" charset="0"/>
                </a:rPr>
                <a:t>v</a:t>
              </a:r>
            </a:p>
          </p:txBody>
        </p:sp>
        <p:cxnSp>
          <p:nvCxnSpPr>
            <p:cNvPr id="35" name="Straight Arrow Connector 89"/>
            <p:cNvCxnSpPr>
              <a:cxnSpLocks noChangeShapeType="1"/>
            </p:cNvCxnSpPr>
            <p:nvPr/>
          </p:nvCxnSpPr>
          <p:spPr bwMode="auto">
            <a:xfrm flipV="1">
              <a:off x="5692072" y="4343542"/>
              <a:ext cx="304780" cy="1523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" name="AutoShape 153"/>
            <p:cNvSpPr>
              <a:spLocks noChangeArrowheads="1"/>
            </p:cNvSpPr>
            <p:nvPr/>
          </p:nvSpPr>
          <p:spPr bwMode="auto">
            <a:xfrm rot="5400000">
              <a:off x="6501337" y="3016271"/>
              <a:ext cx="220629" cy="223824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53"/>
            <p:cNvSpPr>
              <a:spLocks noChangeArrowheads="1"/>
            </p:cNvSpPr>
            <p:nvPr/>
          </p:nvSpPr>
          <p:spPr bwMode="auto">
            <a:xfrm rot="5400000">
              <a:off x="7110899" y="3016271"/>
              <a:ext cx="220629" cy="223824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53"/>
            <p:cNvSpPr>
              <a:spLocks noChangeArrowheads="1"/>
            </p:cNvSpPr>
            <p:nvPr/>
          </p:nvSpPr>
          <p:spPr bwMode="auto">
            <a:xfrm rot="5400000">
              <a:off x="7717600" y="3016271"/>
              <a:ext cx="220629" cy="223824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53"/>
            <p:cNvSpPr>
              <a:spLocks noChangeArrowheads="1"/>
            </p:cNvSpPr>
            <p:nvPr/>
          </p:nvSpPr>
          <p:spPr bwMode="auto">
            <a:xfrm>
              <a:off x="8328422" y="3007391"/>
              <a:ext cx="220649" cy="223803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53"/>
            <p:cNvSpPr>
              <a:spLocks noChangeArrowheads="1"/>
            </p:cNvSpPr>
            <p:nvPr/>
          </p:nvSpPr>
          <p:spPr bwMode="auto">
            <a:xfrm flipV="1">
              <a:off x="7719178" y="3616897"/>
              <a:ext cx="220649" cy="223803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6266278" y="3124531"/>
              <a:ext cx="340135" cy="40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i="1">
                  <a:latin typeface="Times New Roman" pitchFamily="18" charset="0"/>
                </a:rPr>
                <a:t>i</a:t>
              </a:r>
              <a:r>
                <a:rPr lang="en-US" altLang="zh-TW" sz="20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6875838" y="3124531"/>
              <a:ext cx="340136" cy="40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i="1">
                  <a:latin typeface="Times New Roman" pitchFamily="18" charset="0"/>
                </a:rPr>
                <a:t>i</a:t>
              </a:r>
              <a:r>
                <a:rPr lang="en-US" altLang="zh-TW" sz="2000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7485398" y="3105424"/>
              <a:ext cx="340136" cy="40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i="1">
                  <a:latin typeface="Times New Roman" pitchFamily="18" charset="0"/>
                </a:rPr>
                <a:t>i</a:t>
              </a:r>
              <a:r>
                <a:rPr lang="en-US" altLang="zh-TW" sz="2000" i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8094959" y="3124531"/>
              <a:ext cx="340136" cy="40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i="1">
                  <a:latin typeface="Times New Roman" pitchFamily="18" charset="0"/>
                </a:rPr>
                <a:t>i</a:t>
              </a:r>
              <a:r>
                <a:rPr lang="en-US" altLang="zh-TW" sz="2000" i="1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7825534" y="3734036"/>
              <a:ext cx="340136" cy="40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i="1">
                  <a:latin typeface="Times New Roman" pitchFamily="18" charset="0"/>
                </a:rPr>
                <a:t>i</a:t>
              </a:r>
              <a:r>
                <a:rPr lang="en-US" altLang="zh-TW" sz="2000" i="1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940300" y="2343150"/>
            <a:ext cx="4051300" cy="2792413"/>
            <a:chOff x="4940300" y="2343150"/>
            <a:chExt cx="4051300" cy="2792413"/>
          </a:xfrm>
        </p:grpSpPr>
        <p:graphicFrame>
          <p:nvGraphicFramePr>
            <p:cNvPr id="70" name="Object 4"/>
            <p:cNvGraphicFramePr>
              <a:graphicFrameLocks noChangeAspect="1"/>
            </p:cNvGraphicFramePr>
            <p:nvPr/>
          </p:nvGraphicFramePr>
          <p:xfrm>
            <a:off x="4940300" y="2343150"/>
            <a:ext cx="3987800" cy="279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12" name="Equation" r:id="rId5" imgW="2654280" imgH="1854000" progId="Equation.DSMT4">
                    <p:embed/>
                  </p:oleObj>
                </mc:Choice>
                <mc:Fallback>
                  <p:oleObj name="Equation" r:id="rId5" imgW="2654280" imgH="1854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300" y="2343150"/>
                          <a:ext cx="3987800" cy="2792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177"/>
            <p:cNvSpPr txBox="1">
              <a:spLocks noChangeArrowheads="1"/>
            </p:cNvSpPr>
            <p:nvPr/>
          </p:nvSpPr>
          <p:spPr bwMode="auto">
            <a:xfrm>
              <a:off x="7454900" y="2495550"/>
              <a:ext cx="15367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lang="en-US" altLang="zh-TW" sz="2000" dirty="0"/>
                <a:t>(</a:t>
              </a:r>
              <a:r>
                <a:rPr lang="en-US" altLang="zh-TW" sz="2000" dirty="0" smtClean="0"/>
                <a:t>IP-LC)</a:t>
              </a:r>
              <a:endParaRPr lang="en-US" altLang="zh-TW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97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Decomposition of MSV nets </a:t>
            </a:r>
            <a:endParaRPr lang="en-US" sz="3600" dirty="0"/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" y="2133600"/>
            <a:ext cx="2285914" cy="3115177"/>
            <a:chOff x="762000" y="1719263"/>
            <a:chExt cx="2285914" cy="3115177"/>
          </a:xfrm>
        </p:grpSpPr>
        <p:grpSp>
          <p:nvGrpSpPr>
            <p:cNvPr id="76" name="Group 1"/>
            <p:cNvGrpSpPr>
              <a:grpSpLocks/>
            </p:cNvGrpSpPr>
            <p:nvPr/>
          </p:nvGrpSpPr>
          <p:grpSpPr bwMode="auto">
            <a:xfrm>
              <a:off x="762000" y="2210021"/>
              <a:ext cx="2285914" cy="2286000"/>
              <a:chOff x="990600" y="2743200"/>
              <a:chExt cx="2286000" cy="2286000"/>
            </a:xfrm>
          </p:grpSpPr>
          <p:sp>
            <p:nvSpPr>
              <p:cNvPr id="125" name="Line 81"/>
              <p:cNvSpPr>
                <a:spLocks noChangeShapeType="1"/>
              </p:cNvSpPr>
              <p:nvPr/>
            </p:nvSpPr>
            <p:spPr bwMode="auto">
              <a:xfrm>
                <a:off x="990600" y="27432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77"/>
              <p:cNvSpPr>
                <a:spLocks noChangeShapeType="1"/>
              </p:cNvSpPr>
              <p:nvPr/>
            </p:nvSpPr>
            <p:spPr bwMode="auto">
              <a:xfrm>
                <a:off x="990600" y="2743200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81"/>
              <p:cNvSpPr>
                <a:spLocks noChangeShapeType="1"/>
              </p:cNvSpPr>
              <p:nvPr/>
            </p:nvSpPr>
            <p:spPr bwMode="auto">
              <a:xfrm>
                <a:off x="990600" y="32004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81"/>
              <p:cNvSpPr>
                <a:spLocks noChangeShapeType="1"/>
              </p:cNvSpPr>
              <p:nvPr/>
            </p:nvSpPr>
            <p:spPr bwMode="auto">
              <a:xfrm>
                <a:off x="990600" y="36576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81"/>
              <p:cNvSpPr>
                <a:spLocks noChangeShapeType="1"/>
              </p:cNvSpPr>
              <p:nvPr/>
            </p:nvSpPr>
            <p:spPr bwMode="auto">
              <a:xfrm>
                <a:off x="990600" y="41148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81"/>
              <p:cNvSpPr>
                <a:spLocks noChangeShapeType="1"/>
              </p:cNvSpPr>
              <p:nvPr/>
            </p:nvSpPr>
            <p:spPr bwMode="auto">
              <a:xfrm>
                <a:off x="990600" y="45720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81"/>
              <p:cNvSpPr>
                <a:spLocks noChangeShapeType="1"/>
              </p:cNvSpPr>
              <p:nvPr/>
            </p:nvSpPr>
            <p:spPr bwMode="auto">
              <a:xfrm>
                <a:off x="990600" y="5029200"/>
                <a:ext cx="2286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77"/>
              <p:cNvSpPr>
                <a:spLocks noChangeShapeType="1"/>
              </p:cNvSpPr>
              <p:nvPr/>
            </p:nvSpPr>
            <p:spPr bwMode="auto">
              <a:xfrm>
                <a:off x="1447800" y="2743200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77"/>
              <p:cNvSpPr>
                <a:spLocks noChangeShapeType="1"/>
              </p:cNvSpPr>
              <p:nvPr/>
            </p:nvSpPr>
            <p:spPr bwMode="auto">
              <a:xfrm>
                <a:off x="3276600" y="2743200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77"/>
              <p:cNvSpPr>
                <a:spLocks noChangeShapeType="1"/>
              </p:cNvSpPr>
              <p:nvPr/>
            </p:nvSpPr>
            <p:spPr bwMode="auto">
              <a:xfrm>
                <a:off x="2819400" y="2743200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77"/>
              <p:cNvSpPr>
                <a:spLocks noChangeShapeType="1"/>
              </p:cNvSpPr>
              <p:nvPr/>
            </p:nvSpPr>
            <p:spPr bwMode="auto">
              <a:xfrm>
                <a:off x="2362200" y="2743200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77"/>
              <p:cNvSpPr>
                <a:spLocks noChangeShapeType="1"/>
              </p:cNvSpPr>
              <p:nvPr/>
            </p:nvSpPr>
            <p:spPr bwMode="auto">
              <a:xfrm>
                <a:off x="1905000" y="2743200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8" name="Straight Connector 176"/>
            <p:cNvCxnSpPr>
              <a:cxnSpLocks noChangeShapeType="1"/>
              <a:endCxn id="132" idx="1"/>
            </p:cNvCxnSpPr>
            <p:nvPr/>
          </p:nvCxnSpPr>
          <p:spPr bwMode="auto">
            <a:xfrm rot="5400000">
              <a:off x="76073" y="3353274"/>
              <a:ext cx="2286219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79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2133579" y="3581619"/>
              <a:ext cx="914303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 type="oval" w="med" len="med"/>
            </a:ln>
          </p:spPr>
        </p:cxnSp>
        <p:cxnSp>
          <p:nvCxnSpPr>
            <p:cNvPr id="80" name="Straight Connector 180"/>
            <p:cNvCxnSpPr>
              <a:cxnSpLocks noChangeShapeType="1"/>
            </p:cNvCxnSpPr>
            <p:nvPr/>
          </p:nvCxnSpPr>
          <p:spPr bwMode="auto">
            <a:xfrm rot="5400000" flipH="1" flipV="1">
              <a:off x="1904972" y="2895892"/>
              <a:ext cx="457151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 type="oval" w="med" len="med"/>
            </a:ln>
          </p:spPr>
        </p:cxnSp>
        <p:cxnSp>
          <p:nvCxnSpPr>
            <p:cNvPr id="81" name="Straight Connector 183"/>
            <p:cNvCxnSpPr>
              <a:cxnSpLocks noChangeShapeType="1"/>
            </p:cNvCxnSpPr>
            <p:nvPr/>
          </p:nvCxnSpPr>
          <p:spPr bwMode="auto">
            <a:xfrm>
              <a:off x="1219183" y="3124468"/>
              <a:ext cx="1371548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</p:spPr>
        </p:cxnSp>
        <p:sp>
          <p:nvSpPr>
            <p:cNvPr id="82" name="Text Box 395"/>
            <p:cNvSpPr txBox="1">
              <a:spLocks noChangeArrowheads="1"/>
            </p:cNvSpPr>
            <p:nvPr/>
          </p:nvSpPr>
          <p:spPr bwMode="auto">
            <a:xfrm>
              <a:off x="1252811" y="1719263"/>
              <a:ext cx="1414117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latin typeface="Times New Roman" pitchFamily="18" charset="0"/>
                </a:rPr>
                <a:t>level converter</a:t>
              </a:r>
            </a:p>
          </p:txBody>
        </p:sp>
        <p:sp>
          <p:nvSpPr>
            <p:cNvPr id="83" name="Text Box 395"/>
            <p:cNvSpPr txBox="1">
              <a:spLocks noChangeArrowheads="1"/>
            </p:cNvSpPr>
            <p:nvPr/>
          </p:nvSpPr>
          <p:spPr bwMode="auto">
            <a:xfrm>
              <a:off x="914394" y="4495922"/>
              <a:ext cx="68577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4" name="Text Box 395"/>
            <p:cNvSpPr txBox="1">
              <a:spLocks noChangeArrowheads="1"/>
            </p:cNvSpPr>
            <p:nvPr/>
          </p:nvSpPr>
          <p:spPr bwMode="auto">
            <a:xfrm>
              <a:off x="1165846" y="2195462"/>
              <a:ext cx="68577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s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5" name="Text Box 395"/>
            <p:cNvSpPr txBox="1">
              <a:spLocks noChangeArrowheads="1"/>
            </p:cNvSpPr>
            <p:nvPr/>
          </p:nvSpPr>
          <p:spPr bwMode="auto">
            <a:xfrm>
              <a:off x="2044651" y="2337151"/>
              <a:ext cx="72387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6" name="Text Box 395"/>
            <p:cNvSpPr txBox="1">
              <a:spLocks noChangeArrowheads="1"/>
            </p:cNvSpPr>
            <p:nvPr/>
          </p:nvSpPr>
          <p:spPr bwMode="auto">
            <a:xfrm>
              <a:off x="2304992" y="3994325"/>
              <a:ext cx="72387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18" name="AutoShape 153"/>
            <p:cNvSpPr>
              <a:spLocks noChangeArrowheads="1"/>
            </p:cNvSpPr>
            <p:nvPr/>
          </p:nvSpPr>
          <p:spPr bwMode="auto">
            <a:xfrm>
              <a:off x="1073149" y="1827212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utoShape 153"/>
            <p:cNvSpPr>
              <a:spLocks noChangeArrowheads="1"/>
            </p:cNvSpPr>
            <p:nvPr/>
          </p:nvSpPr>
          <p:spPr bwMode="auto">
            <a:xfrm rot="10800000">
              <a:off x="1150938" y="3505200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utoShape 153"/>
            <p:cNvSpPr>
              <a:spLocks noChangeArrowheads="1"/>
            </p:cNvSpPr>
            <p:nvPr/>
          </p:nvSpPr>
          <p:spPr bwMode="auto">
            <a:xfrm rot="5400000">
              <a:off x="2058988" y="3046413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09091" y="2319734"/>
            <a:ext cx="1981918" cy="2742908"/>
            <a:chOff x="3809091" y="1905397"/>
            <a:chExt cx="1981918" cy="2742908"/>
          </a:xfrm>
        </p:grpSpPr>
        <p:cxnSp>
          <p:nvCxnSpPr>
            <p:cNvPr id="74" name="Straight Connector 249"/>
            <p:cNvCxnSpPr>
              <a:cxnSpLocks noChangeShapeType="1"/>
            </p:cNvCxnSpPr>
            <p:nvPr/>
          </p:nvCxnSpPr>
          <p:spPr bwMode="auto">
            <a:xfrm>
              <a:off x="4876644" y="3124468"/>
              <a:ext cx="457183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7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3505125" y="4038771"/>
              <a:ext cx="914306" cy="1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 type="oval" w="med" len="med"/>
            </a:ln>
          </p:spPr>
        </p:cxnSp>
        <p:cxnSp>
          <p:nvCxnSpPr>
            <p:cNvPr id="8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3277346" y="2896685"/>
              <a:ext cx="1369867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ot"/>
              <a:round/>
              <a:headEnd type="oval" w="med" len="med"/>
              <a:tailEnd/>
            </a:ln>
          </p:spPr>
        </p:cxnSp>
        <p:cxnSp>
          <p:nvCxnSpPr>
            <p:cNvPr id="89" name="Straight Connector 240"/>
            <p:cNvCxnSpPr>
              <a:cxnSpLocks noChangeShapeType="1"/>
            </p:cNvCxnSpPr>
            <p:nvPr/>
          </p:nvCxnSpPr>
          <p:spPr bwMode="auto">
            <a:xfrm rot="5400000">
              <a:off x="4876676" y="3583206"/>
              <a:ext cx="914303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ash"/>
              <a:round/>
              <a:headEnd/>
              <a:tailEnd type="oval" w="med" len="med"/>
            </a:ln>
          </p:spPr>
        </p:cxnSp>
        <p:cxnSp>
          <p:nvCxnSpPr>
            <p:cNvPr id="90" name="Straight Connector 241"/>
            <p:cNvCxnSpPr>
              <a:cxnSpLocks noChangeShapeType="1"/>
            </p:cNvCxnSpPr>
            <p:nvPr/>
          </p:nvCxnSpPr>
          <p:spPr bwMode="auto">
            <a:xfrm rot="5400000" flipH="1" flipV="1">
              <a:off x="4648069" y="2897479"/>
              <a:ext cx="457151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ash"/>
              <a:round/>
              <a:headEnd/>
              <a:tailEnd type="oval" w="med" len="med"/>
            </a:ln>
          </p:spPr>
        </p:cxnSp>
        <p:cxnSp>
          <p:nvCxnSpPr>
            <p:cNvPr id="91" name="Straight Connector 242"/>
            <p:cNvCxnSpPr>
              <a:cxnSpLocks noChangeShapeType="1"/>
            </p:cNvCxnSpPr>
            <p:nvPr/>
          </p:nvCxnSpPr>
          <p:spPr bwMode="auto">
            <a:xfrm flipV="1">
              <a:off x="3962279" y="3124468"/>
              <a:ext cx="914365" cy="1587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ot"/>
              <a:round/>
              <a:headEnd/>
              <a:tailEnd/>
            </a:ln>
          </p:spPr>
        </p:cxnSp>
        <p:sp>
          <p:nvSpPr>
            <p:cNvPr id="92" name="Text Box 395"/>
            <p:cNvSpPr txBox="1">
              <a:spLocks noChangeArrowheads="1"/>
            </p:cNvSpPr>
            <p:nvPr/>
          </p:nvSpPr>
          <p:spPr bwMode="auto">
            <a:xfrm>
              <a:off x="4038476" y="4309787"/>
              <a:ext cx="15239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3" name="Text Box 395"/>
            <p:cNvSpPr txBox="1">
              <a:spLocks noChangeArrowheads="1"/>
            </p:cNvSpPr>
            <p:nvPr/>
          </p:nvSpPr>
          <p:spPr bwMode="auto">
            <a:xfrm>
              <a:off x="3924181" y="1905397"/>
              <a:ext cx="41908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4" name="Text Box 395"/>
            <p:cNvSpPr txBox="1">
              <a:spLocks noChangeArrowheads="1"/>
            </p:cNvSpPr>
            <p:nvPr/>
          </p:nvSpPr>
          <p:spPr bwMode="auto">
            <a:xfrm>
              <a:off x="4686152" y="2404990"/>
              <a:ext cx="723873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5" name="Text Box 395"/>
            <p:cNvSpPr txBox="1">
              <a:spLocks noChangeArrowheads="1"/>
            </p:cNvSpPr>
            <p:nvPr/>
          </p:nvSpPr>
          <p:spPr bwMode="auto">
            <a:xfrm>
              <a:off x="5371926" y="3886387"/>
              <a:ext cx="342887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en-US" altLang="zh-TW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cxnSp>
          <p:nvCxnSpPr>
            <p:cNvPr id="96" name="Straight Arrow Connector 258"/>
            <p:cNvCxnSpPr>
              <a:cxnSpLocks noChangeShapeType="1"/>
            </p:cNvCxnSpPr>
            <p:nvPr/>
          </p:nvCxnSpPr>
          <p:spPr bwMode="auto">
            <a:xfrm rot="16200000" flipH="1">
              <a:off x="3428925" y="4038770"/>
              <a:ext cx="761919" cy="158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7" name="Straight Arrow Connector 259"/>
            <p:cNvCxnSpPr>
              <a:cxnSpLocks noChangeShapeType="1"/>
            </p:cNvCxnSpPr>
            <p:nvPr/>
          </p:nvCxnSpPr>
          <p:spPr bwMode="auto">
            <a:xfrm rot="16200000" flipH="1">
              <a:off x="3200350" y="2895892"/>
              <a:ext cx="1219070" cy="158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8" name="Freeform 263"/>
            <p:cNvSpPr>
              <a:spLocks/>
            </p:cNvSpPr>
            <p:nvPr/>
          </p:nvSpPr>
          <p:spPr bwMode="auto">
            <a:xfrm flipV="1">
              <a:off x="3809885" y="2917001"/>
              <a:ext cx="990563" cy="283659"/>
            </a:xfrm>
            <a:custGeom>
              <a:avLst/>
              <a:gdLst>
                <a:gd name="T0" fmla="*/ 0 w 996950"/>
                <a:gd name="T1" fmla="*/ 91690 h 326672"/>
                <a:gd name="T2" fmla="*/ 191785 w 996950"/>
                <a:gd name="T3" fmla="*/ 15051 h 326672"/>
                <a:gd name="T4" fmla="*/ 940954 w 996950"/>
                <a:gd name="T5" fmla="*/ 1386 h 326672"/>
                <a:gd name="T6" fmla="*/ 0 60000 65536"/>
                <a:gd name="T7" fmla="*/ 0 60000 65536"/>
                <a:gd name="T8" fmla="*/ 0 60000 65536"/>
                <a:gd name="T9" fmla="*/ 0 w 996950"/>
                <a:gd name="T10" fmla="*/ 0 h 326672"/>
                <a:gd name="T11" fmla="*/ 996950 w 996950"/>
                <a:gd name="T12" fmla="*/ 326672 h 326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6950" h="326672">
                  <a:moveTo>
                    <a:pt x="0" y="326672"/>
                  </a:moveTo>
                  <a:cubicBezTo>
                    <a:pt x="21696" y="214488"/>
                    <a:pt x="37042" y="107244"/>
                    <a:pt x="203200" y="53622"/>
                  </a:cubicBezTo>
                  <a:cubicBezTo>
                    <a:pt x="369358" y="0"/>
                    <a:pt x="703791" y="6575"/>
                    <a:pt x="996950" y="493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99" name="Straight Arrow Connector 264"/>
            <p:cNvCxnSpPr>
              <a:cxnSpLocks noChangeShapeType="1"/>
            </p:cNvCxnSpPr>
            <p:nvPr/>
          </p:nvCxnSpPr>
          <p:spPr bwMode="auto">
            <a:xfrm rot="5400000" flipH="1" flipV="1">
              <a:off x="4727443" y="2968911"/>
              <a:ext cx="452389" cy="15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0" name="Freeform 266"/>
            <p:cNvSpPr>
              <a:spLocks/>
            </p:cNvSpPr>
            <p:nvPr/>
          </p:nvSpPr>
          <p:spPr bwMode="auto">
            <a:xfrm>
              <a:off x="4876644" y="3169707"/>
              <a:ext cx="401623" cy="790492"/>
            </a:xfrm>
            <a:custGeom>
              <a:avLst/>
              <a:gdLst>
                <a:gd name="T0" fmla="*/ 0 w 325438"/>
                <a:gd name="T1" fmla="*/ 31689 h 791766"/>
                <a:gd name="T2" fmla="*/ 1818321 w 325438"/>
                <a:gd name="T3" fmla="*/ 191300 h 791766"/>
                <a:gd name="T4" fmla="*/ 2055499 w 325438"/>
                <a:gd name="T5" fmla="*/ 780456 h 791766"/>
                <a:gd name="T6" fmla="*/ 0 60000 65536"/>
                <a:gd name="T7" fmla="*/ 0 60000 65536"/>
                <a:gd name="T8" fmla="*/ 0 60000 65536"/>
                <a:gd name="T9" fmla="*/ 0 w 325438"/>
                <a:gd name="T10" fmla="*/ 0 h 791766"/>
                <a:gd name="T11" fmla="*/ 325438 w 325438"/>
                <a:gd name="T12" fmla="*/ 791766 h 7917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438" h="791766">
                  <a:moveTo>
                    <a:pt x="0" y="32147"/>
                  </a:moveTo>
                  <a:cubicBezTo>
                    <a:pt x="88106" y="0"/>
                    <a:pt x="222250" y="67469"/>
                    <a:pt x="273844" y="194072"/>
                  </a:cubicBezTo>
                  <a:cubicBezTo>
                    <a:pt x="325438" y="320675"/>
                    <a:pt x="304799" y="504825"/>
                    <a:pt x="309562" y="79176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6" name="Text Box 395"/>
            <p:cNvSpPr txBox="1">
              <a:spLocks noChangeArrowheads="1"/>
            </p:cNvSpPr>
            <p:nvPr/>
          </p:nvSpPr>
          <p:spPr bwMode="auto">
            <a:xfrm>
              <a:off x="3886082" y="3886387"/>
              <a:ext cx="838168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07" name="Text Box 395"/>
            <p:cNvSpPr txBox="1">
              <a:spLocks noChangeArrowheads="1"/>
            </p:cNvSpPr>
            <p:nvPr/>
          </p:nvSpPr>
          <p:spPr bwMode="auto">
            <a:xfrm>
              <a:off x="3886082" y="2667316"/>
              <a:ext cx="838168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08" name="Text Box 395"/>
            <p:cNvSpPr txBox="1">
              <a:spLocks noChangeArrowheads="1"/>
            </p:cNvSpPr>
            <p:nvPr/>
          </p:nvSpPr>
          <p:spPr bwMode="auto">
            <a:xfrm>
              <a:off x="4952841" y="2785950"/>
              <a:ext cx="838168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21" name="AutoShape 153"/>
            <p:cNvSpPr>
              <a:spLocks noChangeArrowheads="1"/>
            </p:cNvSpPr>
            <p:nvPr/>
          </p:nvSpPr>
          <p:spPr bwMode="auto">
            <a:xfrm rot="10800000">
              <a:off x="3892551" y="3505200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153"/>
            <p:cNvSpPr>
              <a:spLocks noChangeArrowheads="1"/>
            </p:cNvSpPr>
            <p:nvPr/>
          </p:nvSpPr>
          <p:spPr bwMode="auto">
            <a:xfrm rot="5400000">
              <a:off x="4802188" y="3046413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552981" y="2243542"/>
            <a:ext cx="2297332" cy="2666717"/>
            <a:chOff x="6552981" y="1829205"/>
            <a:chExt cx="2297332" cy="2666717"/>
          </a:xfrm>
        </p:grpSpPr>
        <p:cxnSp>
          <p:nvCxnSpPr>
            <p:cNvPr id="72" name="Straight Connector 390"/>
            <p:cNvCxnSpPr>
              <a:cxnSpLocks noChangeShapeType="1"/>
            </p:cNvCxnSpPr>
            <p:nvPr/>
          </p:nvCxnSpPr>
          <p:spPr bwMode="auto">
            <a:xfrm rot="16200000" flipH="1">
              <a:off x="6477594" y="3352249"/>
              <a:ext cx="455563" cy="1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ot"/>
              <a:round/>
              <a:headEnd/>
              <a:tailEnd/>
            </a:ln>
          </p:spPr>
        </p:cxnSp>
        <p:sp>
          <p:nvSpPr>
            <p:cNvPr id="73" name="Freeform 389"/>
            <p:cNvSpPr>
              <a:spLocks/>
            </p:cNvSpPr>
            <p:nvPr/>
          </p:nvSpPr>
          <p:spPr bwMode="auto">
            <a:xfrm>
              <a:off x="7619741" y="3124468"/>
              <a:ext cx="457183" cy="914303"/>
            </a:xfrm>
            <a:custGeom>
              <a:avLst/>
              <a:gdLst>
                <a:gd name="T0" fmla="*/ 457064 w 457200"/>
                <a:gd name="T1" fmla="*/ 913624 h 914400"/>
                <a:gd name="T2" fmla="*/ 0 w 457200"/>
                <a:gd name="T3" fmla="*/ 913624 h 914400"/>
                <a:gd name="T4" fmla="*/ 0 w 457200"/>
                <a:gd name="T5" fmla="*/ 0 h 914400"/>
                <a:gd name="T6" fmla="*/ 0 60000 65536"/>
                <a:gd name="T7" fmla="*/ 0 60000 65536"/>
                <a:gd name="T8" fmla="*/ 0 60000 65536"/>
                <a:gd name="T9" fmla="*/ 0 w 457200"/>
                <a:gd name="T10" fmla="*/ 0 h 914400"/>
                <a:gd name="T11" fmla="*/ 457200 w 457200"/>
                <a:gd name="T12" fmla="*/ 914400 h 914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7200" h="914400">
                  <a:moveTo>
                    <a:pt x="457200" y="914400"/>
                  </a:moveTo>
                  <a:lnTo>
                    <a:pt x="0" y="91440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6600"/>
              </a:solidFill>
              <a:prstDash val="sysDash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2" name="Straight Connector 362"/>
            <p:cNvCxnSpPr>
              <a:cxnSpLocks noChangeShapeType="1"/>
            </p:cNvCxnSpPr>
            <p:nvPr/>
          </p:nvCxnSpPr>
          <p:spPr bwMode="auto">
            <a:xfrm rot="5400000" flipH="1" flipV="1">
              <a:off x="7391165" y="2895892"/>
              <a:ext cx="457151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ash"/>
              <a:round/>
              <a:headEnd/>
              <a:tailEnd type="oval" w="med" len="med"/>
            </a:ln>
          </p:spPr>
        </p:cxnSp>
        <p:sp>
          <p:nvSpPr>
            <p:cNvPr id="103" name="Freeform 382"/>
            <p:cNvSpPr>
              <a:spLocks/>
            </p:cNvSpPr>
            <p:nvPr/>
          </p:nvSpPr>
          <p:spPr bwMode="auto">
            <a:xfrm>
              <a:off x="6705376" y="3581619"/>
              <a:ext cx="854042" cy="914303"/>
            </a:xfrm>
            <a:custGeom>
              <a:avLst/>
              <a:gdLst>
                <a:gd name="T0" fmla="*/ 0 w 914400"/>
                <a:gd name="T1" fmla="*/ 913624 h 914400"/>
                <a:gd name="T2" fmla="*/ 494582 w 914400"/>
                <a:gd name="T3" fmla="*/ 913624 h 914400"/>
                <a:gd name="T4" fmla="*/ 494583 w 914400"/>
                <a:gd name="T5" fmla="*/ 0 h 914400"/>
                <a:gd name="T6" fmla="*/ 0 w 914400"/>
                <a:gd name="T7" fmla="*/ 0 h 914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400"/>
                <a:gd name="T13" fmla="*/ 0 h 914400"/>
                <a:gd name="T14" fmla="*/ 914400 w 914400"/>
                <a:gd name="T15" fmla="*/ 914400 h 914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400" h="914400">
                  <a:moveTo>
                    <a:pt x="0" y="914400"/>
                  </a:moveTo>
                  <a:lnTo>
                    <a:pt x="914399" y="914400"/>
                  </a:lnTo>
                  <a:cubicBezTo>
                    <a:pt x="914399" y="609600"/>
                    <a:pt x="914400" y="304800"/>
                    <a:pt x="914400" y="0"/>
                  </a:cubicBez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66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4" name="Straight Connector 391"/>
            <p:cNvCxnSpPr>
              <a:cxnSpLocks noChangeShapeType="1"/>
            </p:cNvCxnSpPr>
            <p:nvPr/>
          </p:nvCxnSpPr>
          <p:spPr bwMode="auto">
            <a:xfrm flipV="1">
              <a:off x="6705375" y="3124468"/>
              <a:ext cx="838168" cy="2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prstDash val="sysDot"/>
              <a:round/>
              <a:headEnd/>
              <a:tailEnd/>
            </a:ln>
          </p:spPr>
        </p:cxnSp>
        <p:sp>
          <p:nvSpPr>
            <p:cNvPr id="105" name="Freeform 393"/>
            <p:cNvSpPr>
              <a:spLocks noChangeArrowheads="1"/>
            </p:cNvSpPr>
            <p:nvPr/>
          </p:nvSpPr>
          <p:spPr bwMode="auto">
            <a:xfrm>
              <a:off x="6702201" y="2206990"/>
              <a:ext cx="850868" cy="917477"/>
            </a:xfrm>
            <a:custGeom>
              <a:avLst/>
              <a:gdLst>
                <a:gd name="T0" fmla="*/ 0 w 917575"/>
                <a:gd name="T1" fmla="*/ 3175 h 917575"/>
                <a:gd name="T2" fmla="*/ 463595 w 917575"/>
                <a:gd name="T3" fmla="*/ 0 h 917575"/>
                <a:gd name="T4" fmla="*/ 465205 w 917575"/>
                <a:gd name="T5" fmla="*/ 916791 h 917575"/>
                <a:gd name="T6" fmla="*/ 0 60000 65536"/>
                <a:gd name="T7" fmla="*/ 0 60000 65536"/>
                <a:gd name="T8" fmla="*/ 0 60000 65536"/>
                <a:gd name="T9" fmla="*/ 0 w 917575"/>
                <a:gd name="T10" fmla="*/ 0 h 917575"/>
                <a:gd name="T11" fmla="*/ 917575 w 917575"/>
                <a:gd name="T12" fmla="*/ 917575 h 917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7575" h="917575">
                  <a:moveTo>
                    <a:pt x="0" y="3175"/>
                  </a:moveTo>
                  <a:lnTo>
                    <a:pt x="914400" y="0"/>
                  </a:lnTo>
                  <a:cubicBezTo>
                    <a:pt x="915458" y="305858"/>
                    <a:pt x="916517" y="611717"/>
                    <a:pt x="917575" y="917575"/>
                  </a:cubicBezTo>
                </a:path>
              </a:pathLst>
            </a:custGeom>
            <a:noFill/>
            <a:ln w="31750">
              <a:solidFill>
                <a:srgbClr val="006600"/>
              </a:solidFill>
              <a:prstDash val="sysDot"/>
              <a:round/>
              <a:headEnd type="oval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09" name="Text Box 395"/>
            <p:cNvSpPr txBox="1">
              <a:spLocks noChangeArrowheads="1"/>
            </p:cNvSpPr>
            <p:nvPr/>
          </p:nvSpPr>
          <p:spPr bwMode="auto">
            <a:xfrm>
              <a:off x="6705375" y="4114962"/>
              <a:ext cx="838168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10" name="Explosion 1 109"/>
            <p:cNvSpPr>
              <a:spLocks noChangeArrowheads="1"/>
            </p:cNvSpPr>
            <p:nvPr/>
          </p:nvSpPr>
          <p:spPr bwMode="auto">
            <a:xfrm>
              <a:off x="6552981" y="3657811"/>
              <a:ext cx="304849" cy="686041"/>
            </a:xfrm>
            <a:prstGeom prst="irregularSeal1">
              <a:avLst/>
            </a:prstGeom>
            <a:noFill/>
            <a:ln w="19050">
              <a:solidFill>
                <a:srgbClr val="C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Explosion 1 109"/>
            <p:cNvSpPr>
              <a:spLocks noChangeArrowheads="1"/>
            </p:cNvSpPr>
            <p:nvPr/>
          </p:nvSpPr>
          <p:spPr bwMode="auto">
            <a:xfrm>
              <a:off x="6552981" y="2362549"/>
              <a:ext cx="304849" cy="686041"/>
            </a:xfrm>
            <a:prstGeom prst="irregularSeal1">
              <a:avLst/>
            </a:prstGeom>
            <a:noFill/>
            <a:ln w="19050">
              <a:solidFill>
                <a:srgbClr val="C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" name="Text Box 395"/>
            <p:cNvSpPr txBox="1">
              <a:spLocks noChangeArrowheads="1"/>
            </p:cNvSpPr>
            <p:nvPr/>
          </p:nvSpPr>
          <p:spPr bwMode="auto">
            <a:xfrm>
              <a:off x="6705375" y="1829205"/>
              <a:ext cx="838168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13" name="Text Box 395"/>
            <p:cNvSpPr txBox="1">
              <a:spLocks noChangeArrowheads="1"/>
            </p:cNvSpPr>
            <p:nvPr/>
          </p:nvSpPr>
          <p:spPr bwMode="auto">
            <a:xfrm>
              <a:off x="7543543" y="3200659"/>
              <a:ext cx="838168" cy="338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 (v</a:t>
              </a:r>
              <a:r>
                <a:rPr lang="en-US" altLang="zh-TW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cxnSp>
          <p:nvCxnSpPr>
            <p:cNvPr id="114" name="Straight Arrow Connector 406"/>
            <p:cNvCxnSpPr>
              <a:cxnSpLocks noChangeShapeType="1"/>
            </p:cNvCxnSpPr>
            <p:nvPr/>
          </p:nvCxnSpPr>
          <p:spPr bwMode="auto">
            <a:xfrm rot="10800000">
              <a:off x="7619742" y="3808607"/>
              <a:ext cx="457183" cy="158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Straight Arrow Connector 408"/>
            <p:cNvCxnSpPr>
              <a:cxnSpLocks noChangeShapeType="1"/>
            </p:cNvCxnSpPr>
            <p:nvPr/>
          </p:nvCxnSpPr>
          <p:spPr bwMode="auto">
            <a:xfrm rot="10800000">
              <a:off x="7619741" y="2895892"/>
              <a:ext cx="457183" cy="158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413"/>
            <p:cNvSpPr txBox="1">
              <a:spLocks noChangeArrowheads="1"/>
            </p:cNvSpPr>
            <p:nvPr/>
          </p:nvSpPr>
          <p:spPr bwMode="auto">
            <a:xfrm>
              <a:off x="7695938" y="2591124"/>
              <a:ext cx="1154375" cy="30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cannot merge</a:t>
              </a:r>
            </a:p>
          </p:txBody>
        </p:sp>
        <p:sp>
          <p:nvSpPr>
            <p:cNvPr id="117" name="TextBox 414"/>
            <p:cNvSpPr txBox="1">
              <a:spLocks noChangeArrowheads="1"/>
            </p:cNvSpPr>
            <p:nvPr/>
          </p:nvSpPr>
          <p:spPr bwMode="auto">
            <a:xfrm>
              <a:off x="7695938" y="3505427"/>
              <a:ext cx="925155" cy="30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can merge</a:t>
              </a:r>
            </a:p>
          </p:txBody>
        </p:sp>
        <p:sp>
          <p:nvSpPr>
            <p:cNvPr id="123" name="AutoShape 153"/>
            <p:cNvSpPr>
              <a:spLocks noChangeArrowheads="1"/>
            </p:cNvSpPr>
            <p:nvPr/>
          </p:nvSpPr>
          <p:spPr bwMode="auto">
            <a:xfrm rot="5400000">
              <a:off x="7545388" y="3046413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53"/>
            <p:cNvSpPr>
              <a:spLocks noChangeArrowheads="1"/>
            </p:cNvSpPr>
            <p:nvPr/>
          </p:nvSpPr>
          <p:spPr bwMode="auto">
            <a:xfrm rot="10800000">
              <a:off x="6637337" y="3505200"/>
              <a:ext cx="144463" cy="147638"/>
            </a:xfrm>
            <a:prstGeom prst="triangle">
              <a:avLst>
                <a:gd name="adj" fmla="val 50000"/>
              </a:avLst>
            </a:prstGeom>
            <a:solidFill>
              <a:srgbClr val="000080"/>
            </a:solidFill>
            <a:ln w="222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900"/>
            <a:ext cx="83820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sz="3600" dirty="0" smtClean="0"/>
              <a:t>GR Edge Capacitance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Metal layer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e </a:t>
            </a:r>
            <a:r>
              <a:rPr lang="en-US" sz="2400" dirty="0" smtClean="0"/>
              <a:t>is known for each GR edge, and we assume only one (minimum) wire width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e </a:t>
            </a:r>
            <a:r>
              <a:rPr lang="en-US" sz="2400" dirty="0" smtClean="0"/>
              <a:t>at GR stage</a:t>
            </a:r>
          </a:p>
          <a:p>
            <a:r>
              <a:rPr lang="en-US" sz="2400" dirty="0" smtClean="0"/>
              <a:t>The spacing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e</a:t>
            </a:r>
            <a:r>
              <a:rPr lang="en-US" sz="2400" dirty="0" smtClean="0"/>
              <a:t> for an edge is estimated from the edge utilization</a:t>
            </a:r>
            <a:r>
              <a:rPr lang="en-US" sz="2400" i="1" dirty="0" smtClean="0"/>
              <a:t> r</a:t>
            </a:r>
            <a:r>
              <a:rPr lang="en-US" sz="2400" i="1" baseline="-25000" dirty="0" smtClean="0"/>
              <a:t>e</a:t>
            </a:r>
          </a:p>
          <a:p>
            <a:endParaRPr lang="en-US" sz="2400" i="1" dirty="0"/>
          </a:p>
        </p:txBody>
      </p:sp>
      <p:pic>
        <p:nvPicPr>
          <p:cNvPr id="123906" name="Picture 2" descr="D:\Project\Gloabl Routing Power and Delay\ISLPED\figs\cap_model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7526338" cy="26606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04340" y="5892225"/>
            <a:ext cx="676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Area, fringe, and coupling capacitances for metal layer 1 </a:t>
            </a:r>
            <a:br>
              <a:rPr lang="en-US" dirty="0" smtClean="0"/>
            </a:br>
            <a:r>
              <a:rPr lang="en-US" dirty="0" smtClean="0"/>
              <a:t>with respect to edge utilization for a 45nm library (i.e., NANGATE library)</a:t>
            </a:r>
            <a:endParaRPr lang="en-US" dirty="0"/>
          </a:p>
        </p:txBody>
      </p:sp>
      <p:sp>
        <p:nvSpPr>
          <p:cNvPr id="6" name="Action Button: Beginning 5">
            <a:hlinkClick r:id="rId4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8" name="Action Button: Beginning 7">
            <a:hlinkClick r:id="rId5" action="ppaction://hlinksldjump" highlightClick="1"/>
          </p:cNvPr>
          <p:cNvSpPr/>
          <p:nvPr/>
        </p:nvSpPr>
        <p:spPr>
          <a:xfrm>
            <a:off x="8686800" y="62484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0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990600"/>
          </a:xfrm>
        </p:spPr>
        <p:txBody>
          <a:bodyPr/>
          <a:lstStyle/>
          <a:p>
            <a:r>
              <a:rPr lang="en-US" sz="3600" dirty="0" smtClean="0"/>
              <a:t>Phase 1: Minimize Total Capacitance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1295400"/>
            <a:ext cx="136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(POW-P1)</a:t>
            </a:r>
            <a:endParaRPr lang="en-US" sz="2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610600" cy="2514600"/>
          </a:xfrm>
        </p:spPr>
        <p:txBody>
          <a:bodyPr/>
          <a:lstStyle/>
          <a:p>
            <a:r>
              <a:rPr lang="en-US" sz="2400" dirty="0" smtClean="0"/>
              <a:t>Modify the objective to minimize total capacitance</a:t>
            </a:r>
          </a:p>
          <a:p>
            <a:r>
              <a:rPr lang="en-US" sz="2400" dirty="0" smtClean="0"/>
              <a:t>Modify the third constraint to calculate the total capacitance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e</a:t>
            </a:r>
            <a:r>
              <a:rPr lang="en-US" sz="2400" dirty="0" smtClean="0"/>
              <a:t> per edge</a:t>
            </a:r>
          </a:p>
          <a:p>
            <a:pPr lvl="1"/>
            <a:r>
              <a:rPr lang="en-US" sz="2000" i="1" dirty="0" err="1" smtClean="0"/>
              <a:t>m</a:t>
            </a:r>
            <a:r>
              <a:rPr lang="en-US" sz="2000" i="1" baseline="-25000" dirty="0" err="1" smtClean="0"/>
              <a:t>q</a:t>
            </a:r>
            <a:r>
              <a:rPr lang="en-US" sz="2000" dirty="0" smtClean="0"/>
              <a:t> and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q</a:t>
            </a:r>
            <a:r>
              <a:rPr lang="en-US" sz="2000" dirty="0" smtClean="0"/>
              <a:t> are the slope and offset for the total edge capacitance respectively</a:t>
            </a:r>
          </a:p>
          <a:p>
            <a:endParaRPr lang="en-US" sz="24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05012" y="1219200"/>
          <a:ext cx="5386388" cy="333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7" name="Equation" r:id="rId4" imgW="3733560" imgH="2311200" progId="Equation.DSMT4">
                  <p:embed/>
                </p:oleObj>
              </mc:Choice>
              <mc:Fallback>
                <p:oleObj name="Equation" r:id="rId4" imgW="3733560" imgH="231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2" y="1219200"/>
                        <a:ext cx="5386388" cy="3339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37"/>
          <p:cNvSpPr>
            <a:spLocks noChangeArrowheads="1"/>
          </p:cNvSpPr>
          <p:nvPr/>
        </p:nvSpPr>
        <p:spPr bwMode="auto">
          <a:xfrm>
            <a:off x="14478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37"/>
          <p:cNvSpPr>
            <a:spLocks noChangeArrowheads="1"/>
          </p:cNvSpPr>
          <p:nvPr/>
        </p:nvSpPr>
        <p:spPr bwMode="auto">
          <a:xfrm>
            <a:off x="14478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6083300"/>
            <a:ext cx="4343400" cy="469900"/>
          </a:xfrm>
          <a:prstGeom prst="rect">
            <a:avLst/>
          </a:prstGeom>
          <a:noFill/>
        </p:spPr>
      </p:pic>
      <p:sp>
        <p:nvSpPr>
          <p:cNvPr id="9" name="Action Button: Beginning 8">
            <a:hlinkClick r:id="rId7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4909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Phase 2: Minimize Total Power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4800600"/>
          </a:xfrm>
        </p:spPr>
        <p:txBody>
          <a:bodyPr/>
          <a:lstStyle/>
          <a:p>
            <a:r>
              <a:rPr lang="en-US" sz="2400" dirty="0" smtClean="0"/>
              <a:t>From the phase 1 solution    , we can obtain an “effective” utilization for each edge</a:t>
            </a:r>
          </a:p>
          <a:p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Similarly, we can also obtain “unit capacitance” for each edge (i.e., capacitance of one wire on one edge) based on the solution of phase 1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31074" name="Object 4"/>
          <p:cNvGraphicFramePr>
            <a:graphicFrameLocks noChangeAspect="1"/>
          </p:cNvGraphicFramePr>
          <p:nvPr/>
        </p:nvGraphicFramePr>
        <p:xfrm>
          <a:off x="990600" y="2209800"/>
          <a:ext cx="2460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3" imgW="1244600" imgH="304800" progId="Equation.DSMT4">
                  <p:embed/>
                </p:oleObj>
              </mc:Choice>
              <mc:Fallback>
                <p:oleObj name="Equation" r:id="rId3" imgW="1244600" imgH="304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24606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4"/>
          <p:cNvGraphicFramePr>
            <a:graphicFrameLocks noChangeAspect="1"/>
          </p:cNvGraphicFramePr>
          <p:nvPr/>
        </p:nvGraphicFramePr>
        <p:xfrm>
          <a:off x="4549775" y="1400175"/>
          <a:ext cx="250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1400175"/>
                        <a:ext cx="2508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55414"/>
              </p:ext>
            </p:extLst>
          </p:nvPr>
        </p:nvGraphicFramePr>
        <p:xfrm>
          <a:off x="990600" y="4068763"/>
          <a:ext cx="1381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7" imgW="698197" imgH="253890" progId="Equation.DSMT4">
                  <p:embed/>
                </p:oleObj>
              </mc:Choice>
              <mc:Fallback>
                <p:oleObj name="Equation" r:id="rId7" imgW="698197" imgH="25389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68763"/>
                        <a:ext cx="13811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8" name="Action Button: Beginning 7">
            <a:hlinkClick r:id="rId9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4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900"/>
            <a:ext cx="8610600" cy="990600"/>
          </a:xfrm>
        </p:spPr>
        <p:txBody>
          <a:bodyPr/>
          <a:lstStyle/>
          <a:p>
            <a:r>
              <a:rPr lang="en-US" sz="3600" dirty="0" smtClean="0"/>
              <a:t>Power-GRIP: </a:t>
            </a:r>
            <a:br>
              <a:rPr lang="en-US" sz="3600" dirty="0" smtClean="0"/>
            </a:br>
            <a:r>
              <a:rPr lang="en-US" altLang="zh-TW" sz="3600" dirty="0" smtClean="0">
                <a:ea typeface="PMingLiU" pitchFamily="18" charset="-120"/>
              </a:rPr>
              <a:t>Power-Aware Route Generation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82000" cy="2971800"/>
          </a:xfrm>
        </p:spPr>
        <p:txBody>
          <a:bodyPr/>
          <a:lstStyle/>
          <a:p>
            <a:r>
              <a:rPr lang="en-US" sz="2400" dirty="0" smtClean="0"/>
              <a:t>Edge weights represent rate of improvement in objective</a:t>
            </a:r>
          </a:p>
          <a:p>
            <a:pPr lvl="1"/>
            <a:r>
              <a:rPr lang="en-US" sz="2000" dirty="0" smtClean="0"/>
              <a:t>i.e., capacitance in (POW-P1) and power metric in (POW-P2) from previous round of LP</a:t>
            </a:r>
          </a:p>
          <a:p>
            <a:r>
              <a:rPr lang="en-US" sz="2400" dirty="0" smtClean="0"/>
              <a:t>Weighted shortest path finds additional candidate routes to improve the objective</a:t>
            </a:r>
          </a:p>
          <a:p>
            <a:pPr lvl="1"/>
            <a:r>
              <a:rPr lang="en-US" sz="2000" dirty="0" smtClean="0"/>
              <a:t>applied by replacing branches in an existing route from a previous LP iteration</a:t>
            </a:r>
          </a:p>
        </p:txBody>
      </p:sp>
      <p:grpSp>
        <p:nvGrpSpPr>
          <p:cNvPr id="4" name="Group 157"/>
          <p:cNvGrpSpPr/>
          <p:nvPr/>
        </p:nvGrpSpPr>
        <p:grpSpPr>
          <a:xfrm>
            <a:off x="1524000" y="1447800"/>
            <a:ext cx="6553200" cy="2667000"/>
            <a:chOff x="838200" y="2514600"/>
            <a:chExt cx="7235026" cy="3200400"/>
          </a:xfrm>
        </p:grpSpPr>
        <p:grpSp>
          <p:nvGrpSpPr>
            <p:cNvPr id="5" name="Group 49"/>
            <p:cNvGrpSpPr/>
            <p:nvPr/>
          </p:nvGrpSpPr>
          <p:grpSpPr>
            <a:xfrm>
              <a:off x="914400" y="2590800"/>
              <a:ext cx="3048000" cy="3048000"/>
              <a:chOff x="1524000" y="2667000"/>
              <a:chExt cx="3048000" cy="3048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24000" y="2667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24000" y="32766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24000" y="38862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20"/>
              <p:cNvCxnSpPr/>
              <p:nvPr/>
            </p:nvCxnSpPr>
            <p:spPr>
              <a:xfrm>
                <a:off x="1524000" y="44958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21"/>
              <p:cNvCxnSpPr/>
              <p:nvPr/>
            </p:nvCxnSpPr>
            <p:spPr>
              <a:xfrm>
                <a:off x="1524000" y="51054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6096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>
              <a:xfrm rot="5400000">
                <a:off x="12192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 rot="5400000">
                <a:off x="18288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>
              <a:xfrm rot="5400000">
                <a:off x="24384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rot="5400000">
                <a:off x="30480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524000" y="5715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Oval 5"/>
            <p:cNvSpPr/>
            <p:nvPr/>
          </p:nvSpPr>
          <p:spPr>
            <a:xfrm>
              <a:off x="38862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3124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2514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cxnSp>
          <p:nvCxnSpPr>
            <p:cNvPr id="9" name="Straight Connector 8"/>
            <p:cNvCxnSpPr>
              <a:stCxn id="7" idx="6"/>
            </p:cNvCxnSpPr>
            <p:nvPr/>
          </p:nvCxnSpPr>
          <p:spPr>
            <a:xfrm>
              <a:off x="990600" y="3200400"/>
              <a:ext cx="17526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 rot="5400000">
              <a:off x="1562100" y="3848100"/>
              <a:ext cx="23622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Connector 10"/>
            <p:cNvCxnSpPr>
              <a:endCxn id="6" idx="2"/>
            </p:cNvCxnSpPr>
            <p:nvPr/>
          </p:nvCxnSpPr>
          <p:spPr>
            <a:xfrm>
              <a:off x="2743200" y="5029200"/>
              <a:ext cx="11430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Text Box 93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372218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 i="1" baseline="-25000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TW" sz="2400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73"/>
            <p:cNvGrpSpPr/>
            <p:nvPr/>
          </p:nvGrpSpPr>
          <p:grpSpPr>
            <a:xfrm>
              <a:off x="2667000" y="3124200"/>
              <a:ext cx="1371600" cy="2590800"/>
              <a:chOff x="2667000" y="3124200"/>
              <a:chExt cx="1371600" cy="25908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667000" y="5562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76" name="Straight Connector 75"/>
              <p:cNvCxnSpPr>
                <a:endCxn id="75" idx="6"/>
              </p:cNvCxnSpPr>
              <p:nvPr/>
            </p:nvCxnSpPr>
            <p:spPr>
              <a:xfrm rot="5400000">
                <a:off x="1905000" y="4724400"/>
                <a:ext cx="18288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0800000">
                <a:off x="2819400" y="38100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32766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8862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80" name="Straight Connector 79"/>
              <p:cNvCxnSpPr>
                <a:endCxn id="78" idx="4"/>
              </p:cNvCxnSpPr>
              <p:nvPr/>
            </p:nvCxnSpPr>
            <p:spPr>
              <a:xfrm rot="5400000" flipH="1" flipV="1">
                <a:off x="3086100" y="35433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8" idx="6"/>
                <a:endCxn id="79" idx="2"/>
              </p:cNvCxnSpPr>
              <p:nvPr/>
            </p:nvCxnSpPr>
            <p:spPr>
              <a:xfrm>
                <a:off x="3429000" y="3200400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93"/>
              <p:cNvSpPr txBox="1">
                <a:spLocks noChangeArrowheads="1"/>
              </p:cNvSpPr>
              <p:nvPr/>
            </p:nvSpPr>
            <p:spPr bwMode="auto">
              <a:xfrm>
                <a:off x="3352800" y="3348335"/>
                <a:ext cx="372218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2400" i="1" baseline="-250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altLang="zh-TW" sz="2400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Text Box 93"/>
            <p:cNvSpPr txBox="1">
              <a:spLocks noChangeArrowheads="1"/>
            </p:cNvSpPr>
            <p:nvPr/>
          </p:nvSpPr>
          <p:spPr bwMode="auto">
            <a:xfrm rot="16200000">
              <a:off x="2305030" y="45221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0.85</a:t>
              </a:r>
              <a:endParaRPr lang="en-US" altLang="zh-TW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93"/>
            <p:cNvSpPr txBox="1">
              <a:spLocks noChangeArrowheads="1"/>
            </p:cNvSpPr>
            <p:nvPr/>
          </p:nvSpPr>
          <p:spPr bwMode="auto">
            <a:xfrm rot="16200000">
              <a:off x="2302053" y="39125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0.85</a:t>
              </a:r>
              <a:endParaRPr lang="en-US" altLang="zh-TW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93"/>
            <p:cNvSpPr txBox="1">
              <a:spLocks noChangeArrowheads="1"/>
            </p:cNvSpPr>
            <p:nvPr/>
          </p:nvSpPr>
          <p:spPr bwMode="auto">
            <a:xfrm>
              <a:off x="28194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33528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0.04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914400" y="32004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0.12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93"/>
            <p:cNvSpPr txBox="1">
              <a:spLocks noChangeArrowheads="1"/>
            </p:cNvSpPr>
            <p:nvPr/>
          </p:nvSpPr>
          <p:spPr bwMode="auto">
            <a:xfrm>
              <a:off x="1524000" y="32004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2133600" y="32004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0.06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93"/>
            <p:cNvSpPr txBox="1">
              <a:spLocks noChangeArrowheads="1"/>
            </p:cNvSpPr>
            <p:nvPr/>
          </p:nvSpPr>
          <p:spPr bwMode="auto">
            <a:xfrm rot="16200000">
              <a:off x="2640608" y="33029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93"/>
            <p:cNvSpPr txBox="1">
              <a:spLocks noChangeArrowheads="1"/>
            </p:cNvSpPr>
            <p:nvPr/>
          </p:nvSpPr>
          <p:spPr bwMode="auto">
            <a:xfrm rot="16200000">
              <a:off x="2640608" y="26933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71"/>
            <p:cNvGrpSpPr/>
            <p:nvPr/>
          </p:nvGrpSpPr>
          <p:grpSpPr>
            <a:xfrm>
              <a:off x="2667000" y="3124200"/>
              <a:ext cx="152400" cy="152400"/>
              <a:chOff x="2743200" y="1981200"/>
              <a:chExt cx="152400" cy="1524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rot="5400000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Straight Connector 73"/>
              <p:cNvCxnSpPr/>
              <p:nvPr/>
            </p:nvCxnSpPr>
            <p:spPr>
              <a:xfrm rot="16200000" flipV="1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Group 89"/>
            <p:cNvGrpSpPr/>
            <p:nvPr/>
          </p:nvGrpSpPr>
          <p:grpSpPr>
            <a:xfrm>
              <a:off x="4648200" y="2590800"/>
              <a:ext cx="3048000" cy="3048000"/>
              <a:chOff x="1524000" y="2667000"/>
              <a:chExt cx="3048000" cy="30480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524000" y="2667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524000" y="32766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24000" y="38862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24000" y="44958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524000" y="51054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6096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12192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18288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24384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0480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24000" y="5715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Oval 24"/>
            <p:cNvSpPr/>
            <p:nvPr/>
          </p:nvSpPr>
          <p:spPr>
            <a:xfrm>
              <a:off x="76200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124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7" name="Oval 26"/>
            <p:cNvSpPr/>
            <p:nvPr/>
          </p:nvSpPr>
          <p:spPr>
            <a:xfrm>
              <a:off x="6400800" y="2514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cxnSp>
          <p:nvCxnSpPr>
            <p:cNvPr id="28" name="Straight Connector 27"/>
            <p:cNvCxnSpPr>
              <a:stCxn id="26" idx="6"/>
            </p:cNvCxnSpPr>
            <p:nvPr/>
          </p:nvCxnSpPr>
          <p:spPr>
            <a:xfrm>
              <a:off x="4724400" y="3200400"/>
              <a:ext cx="17526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93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489236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t'</a:t>
              </a:r>
              <a:r>
                <a:rPr lang="en-US" altLang="zh-TW" sz="2400" i="1" baseline="-25000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2400" i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TW" sz="2400" i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Group 121"/>
            <p:cNvGrpSpPr/>
            <p:nvPr/>
          </p:nvGrpSpPr>
          <p:grpSpPr>
            <a:xfrm>
              <a:off x="6400800" y="3124200"/>
              <a:ext cx="1371600" cy="2590800"/>
              <a:chOff x="2667000" y="3124200"/>
              <a:chExt cx="1371600" cy="2590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667000" y="5562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54" name="Straight Connector 53"/>
              <p:cNvCxnSpPr>
                <a:endCxn id="53" idx="6"/>
              </p:cNvCxnSpPr>
              <p:nvPr/>
            </p:nvCxnSpPr>
            <p:spPr>
              <a:xfrm rot="5400000">
                <a:off x="1905000" y="4724400"/>
                <a:ext cx="18288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>
                <a:off x="2819400" y="38100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2766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862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58" name="Straight Connector 57"/>
              <p:cNvCxnSpPr>
                <a:endCxn id="56" idx="4"/>
              </p:cNvCxnSpPr>
              <p:nvPr/>
            </p:nvCxnSpPr>
            <p:spPr>
              <a:xfrm rot="5400000" flipH="1" flipV="1">
                <a:off x="3086100" y="35433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6"/>
                <a:endCxn id="57" idx="2"/>
              </p:cNvCxnSpPr>
              <p:nvPr/>
            </p:nvCxnSpPr>
            <p:spPr>
              <a:xfrm>
                <a:off x="3429000" y="3200400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 Box 93"/>
              <p:cNvSpPr txBox="1">
                <a:spLocks noChangeArrowheads="1"/>
              </p:cNvSpPr>
              <p:nvPr/>
            </p:nvSpPr>
            <p:spPr bwMode="auto">
              <a:xfrm>
                <a:off x="3352800" y="3348335"/>
                <a:ext cx="372218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2400" i="1" baseline="-250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altLang="zh-TW" sz="2400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" name="Text Box 93"/>
            <p:cNvSpPr txBox="1">
              <a:spLocks noChangeArrowheads="1"/>
            </p:cNvSpPr>
            <p:nvPr/>
          </p:nvSpPr>
          <p:spPr bwMode="auto">
            <a:xfrm>
              <a:off x="65532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93"/>
            <p:cNvSpPr txBox="1">
              <a:spLocks noChangeArrowheads="1"/>
            </p:cNvSpPr>
            <p:nvPr/>
          </p:nvSpPr>
          <p:spPr bwMode="auto">
            <a:xfrm>
              <a:off x="70866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0.04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 Box 93"/>
            <p:cNvSpPr txBox="1">
              <a:spLocks noChangeArrowheads="1"/>
            </p:cNvSpPr>
            <p:nvPr/>
          </p:nvSpPr>
          <p:spPr bwMode="auto">
            <a:xfrm>
              <a:off x="4648200" y="28956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93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5867400" y="28956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 Box 93"/>
            <p:cNvSpPr txBox="1">
              <a:spLocks noChangeArrowheads="1"/>
            </p:cNvSpPr>
            <p:nvPr/>
          </p:nvSpPr>
          <p:spPr bwMode="auto">
            <a:xfrm rot="16200000">
              <a:off x="5426253" y="39125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 rot="16200000">
              <a:off x="6374408" y="26933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0" name="Group 139"/>
            <p:cNvGrpSpPr/>
            <p:nvPr/>
          </p:nvGrpSpPr>
          <p:grpSpPr>
            <a:xfrm>
              <a:off x="6400800" y="3124200"/>
              <a:ext cx="152400" cy="152400"/>
              <a:chOff x="2743200" y="1981200"/>
              <a:chExt cx="1524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Straight Connector 51"/>
              <p:cNvCxnSpPr/>
              <p:nvPr/>
            </p:nvCxnSpPr>
            <p:spPr>
              <a:xfrm rot="16200000" flipV="1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" name="Group 148"/>
            <p:cNvGrpSpPr/>
            <p:nvPr/>
          </p:nvGrpSpPr>
          <p:grpSpPr>
            <a:xfrm>
              <a:off x="5867400" y="3200400"/>
              <a:ext cx="1752600" cy="1828800"/>
              <a:chOff x="5867400" y="3200400"/>
              <a:chExt cx="1752600" cy="1828800"/>
            </a:xfrm>
          </p:grpSpPr>
          <p:cxnSp>
            <p:nvCxnSpPr>
              <p:cNvPr id="48" name="Straight Connector 47"/>
              <p:cNvCxnSpPr>
                <a:stCxn id="25" idx="2"/>
              </p:cNvCxnSpPr>
              <p:nvPr/>
            </p:nvCxnSpPr>
            <p:spPr>
              <a:xfrm rot="10800000">
                <a:off x="5867400" y="5029200"/>
                <a:ext cx="1752600" cy="0"/>
              </a:xfrm>
              <a:prstGeom prst="line">
                <a:avLst/>
              </a:prstGeom>
              <a:noFill/>
              <a:ln w="44450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4953000" y="4114800"/>
                <a:ext cx="1828800" cy="0"/>
              </a:xfrm>
              <a:prstGeom prst="line">
                <a:avLst/>
              </a:prstGeom>
              <a:noFill/>
              <a:ln w="44450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867400" y="3248025"/>
                <a:ext cx="609600" cy="0"/>
              </a:xfrm>
              <a:prstGeom prst="line">
                <a:avLst/>
              </a:prstGeom>
              <a:noFill/>
              <a:ln w="44450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Straight Connector 41"/>
            <p:cNvCxnSpPr/>
            <p:nvPr/>
          </p:nvCxnSpPr>
          <p:spPr>
            <a:xfrm rot="5400000">
              <a:off x="6210300" y="2933700"/>
              <a:ext cx="5334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Text Box 93"/>
            <p:cNvSpPr txBox="1">
              <a:spLocks noChangeArrowheads="1"/>
            </p:cNvSpPr>
            <p:nvPr/>
          </p:nvSpPr>
          <p:spPr bwMode="auto">
            <a:xfrm rot="16200000">
              <a:off x="5426253" y="45221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0.03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 rot="16200000">
              <a:off x="5426253" y="336885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 Box 93"/>
            <p:cNvSpPr txBox="1">
              <a:spLocks noChangeArrowheads="1"/>
            </p:cNvSpPr>
            <p:nvPr/>
          </p:nvSpPr>
          <p:spPr bwMode="auto">
            <a:xfrm>
              <a:off x="5867400" y="5029200"/>
              <a:ext cx="53610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0.11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 Box 93"/>
            <p:cNvSpPr txBox="1">
              <a:spLocks noChangeArrowheads="1"/>
            </p:cNvSpPr>
            <p:nvPr/>
          </p:nvSpPr>
          <p:spPr bwMode="auto">
            <a:xfrm>
              <a:off x="7696200" y="4953000"/>
              <a:ext cx="377026" cy="3693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i="1" dirty="0" err="1">
                  <a:latin typeface="Times New Roman" pitchFamily="18" charset="0"/>
                </a:rPr>
                <a:t>u</a:t>
              </a:r>
              <a:r>
                <a:rPr lang="en-US" altLang="zh-TW" sz="1800" i="1" baseline="-25000" dirty="0" err="1">
                  <a:latin typeface="Times New Roman" pitchFamily="18" charset="0"/>
                </a:rPr>
                <a:t>b</a:t>
              </a:r>
              <a:endParaRPr lang="en-US" altLang="zh-TW" sz="1800" i="1" dirty="0">
                <a:latin typeface="Times New Roman" pitchFamily="18" charset="0"/>
              </a:endParaRP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6477000" y="3124200"/>
              <a:ext cx="364202" cy="3693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i="1" dirty="0" err="1">
                  <a:latin typeface="Times New Roman" pitchFamily="18" charset="0"/>
                </a:rPr>
                <a:t>v</a:t>
              </a:r>
              <a:r>
                <a:rPr lang="en-US" altLang="zh-TW" sz="1800" i="1" baseline="-25000" dirty="0" err="1">
                  <a:latin typeface="Times New Roman" pitchFamily="18" charset="0"/>
                </a:rPr>
                <a:t>b</a:t>
              </a:r>
              <a:endParaRPr lang="en-US" altLang="zh-TW" sz="1800" i="1" dirty="0">
                <a:latin typeface="Times New Roman" pitchFamily="18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96" name="Action Button: Beginning 95">
            <a:hlinkClick r:id="rId2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0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3048000" y="2133600"/>
            <a:ext cx="17526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00600" y="4038600"/>
            <a:ext cx="1447800" cy="1295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sz="3600" dirty="0" smtClean="0">
                <a:ea typeface="PMingLiU" pitchFamily="18" charset="-120"/>
              </a:rPr>
              <a:t>Problem</a:t>
            </a:r>
            <a:r>
              <a:rPr lang="en-US" altLang="zh-TW" sz="3600" dirty="0" smtClean="0">
                <a:ea typeface="PMingLiU" pitchFamily="18" charset="-120"/>
              </a:rPr>
              <a:t> Decomposition</a:t>
            </a:r>
            <a:endParaRPr lang="en-US" altLang="zh-TW" sz="3600" dirty="0" smtClean="0">
              <a:latin typeface="Arial" pitchFamily="34" charset="0"/>
              <a:ea typeface="PMingLiU"/>
              <a:cs typeface="PMingLiU"/>
            </a:endParaRPr>
          </a:p>
        </p:txBody>
      </p:sp>
      <p:sp>
        <p:nvSpPr>
          <p:cNvPr id="70" name="Text Box 59"/>
          <p:cNvSpPr txBox="1">
            <a:spLocks noChangeArrowheads="1"/>
          </p:cNvSpPr>
          <p:nvPr/>
        </p:nvSpPr>
        <p:spPr bwMode="auto">
          <a:xfrm>
            <a:off x="2297220" y="441960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L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7400" y="4495800"/>
            <a:ext cx="228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57400" y="4872335"/>
            <a:ext cx="228600" cy="304800"/>
          </a:xfrm>
          <a:prstGeom prst="rect">
            <a:avLst/>
          </a:prstGeom>
          <a:ln w="12700">
            <a:prstDash val="sysDash"/>
            <a:headEnd type="oval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3" name="Text Box 59"/>
          <p:cNvSpPr txBox="1">
            <a:spLocks noChangeArrowheads="1"/>
          </p:cNvSpPr>
          <p:nvPr/>
        </p:nvSpPr>
        <p:spPr bwMode="auto">
          <a:xfrm>
            <a:off x="2275661" y="4796135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3048000" y="2133600"/>
            <a:ext cx="3198813" cy="3200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4800600" y="21336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3048000" y="3733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4800600" y="4038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0" name="Line 36"/>
          <p:cNvSpPr>
            <a:spLocks noChangeShapeType="1"/>
          </p:cNvSpPr>
          <p:nvPr/>
        </p:nvSpPr>
        <p:spPr bwMode="auto">
          <a:xfrm>
            <a:off x="5486400" y="21336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5638800" y="4038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3886200" y="21336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>
            <a:off x="4038600" y="37338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>
            <a:off x="4800600" y="2895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38862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6" name="Line 42"/>
          <p:cNvSpPr>
            <a:spLocks noChangeShapeType="1"/>
          </p:cNvSpPr>
          <p:nvPr/>
        </p:nvSpPr>
        <p:spPr bwMode="auto">
          <a:xfrm>
            <a:off x="4038600" y="4648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>
            <a:off x="56388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3352800" y="3187700"/>
            <a:ext cx="1752600" cy="546100"/>
            <a:chOff x="2976" y="2928"/>
            <a:chExt cx="1104" cy="344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>
              <a:off x="3984" y="2936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5" name="Line 52"/>
          <p:cNvSpPr>
            <a:spLocks noChangeShapeType="1"/>
          </p:cNvSpPr>
          <p:nvPr/>
        </p:nvSpPr>
        <p:spPr bwMode="auto">
          <a:xfrm flipH="1">
            <a:off x="4724400" y="3124200"/>
            <a:ext cx="152399" cy="152428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4724400" y="3124200"/>
            <a:ext cx="152399" cy="152428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3810000" y="3124200"/>
            <a:ext cx="152399" cy="152428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3810000" y="3124200"/>
            <a:ext cx="152399" cy="152428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Action Button: Beginning 28">
            <a:hlinkClick r:id="rId4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271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</a:t>
            </a:r>
            <a:r>
              <a:rPr lang="en-US" altLang="zh-TW" sz="3600" dirty="0" smtClean="0">
                <a:ea typeface="PMingLiU" pitchFamily="18" charset="-120"/>
              </a:rPr>
              <a:t>Benchmarks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000" dirty="0">
              <a:ea typeface="PMingLiU" pitchFamily="18" charset="-120"/>
              <a:cs typeface="Arial" charset="0"/>
            </a:endParaRPr>
          </a:p>
        </p:txBody>
      </p:sp>
      <p:graphicFrame>
        <p:nvGraphicFramePr>
          <p:cNvPr id="51273" name="Group 73"/>
          <p:cNvGraphicFramePr>
            <a:graphicFrameLocks noGrp="1"/>
          </p:cNvGraphicFramePr>
          <p:nvPr/>
        </p:nvGraphicFramePr>
        <p:xfrm>
          <a:off x="609600" y="1981200"/>
          <a:ext cx="4114800" cy="3294699"/>
        </p:xfrm>
        <a:graphic>
          <a:graphicData uri="http://schemas.openxmlformats.org/drawingml/2006/table">
            <a:tbl>
              <a:tblPr/>
              <a:tblGrid>
                <a:gridCol w="1588168"/>
                <a:gridCol w="866274"/>
                <a:gridCol w="822158"/>
                <a:gridCol w="838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nets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401K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548K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271K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374K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73"/>
          <p:cNvGraphicFramePr>
            <a:graphicFrameLocks noGrp="1"/>
          </p:cNvGraphicFramePr>
          <p:nvPr/>
        </p:nvGraphicFramePr>
        <p:xfrm>
          <a:off x="4800600" y="1981200"/>
          <a:ext cx="4114800" cy="3294699"/>
        </p:xfrm>
        <a:graphic>
          <a:graphicData uri="http://schemas.openxmlformats.org/drawingml/2006/table">
            <a:tbl>
              <a:tblPr/>
              <a:tblGrid>
                <a:gridCol w="1588168"/>
                <a:gridCol w="866274"/>
                <a:gridCol w="822158"/>
                <a:gridCol w="838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nets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531K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892K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835K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1647K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666K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bigblue4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400" dirty="0">
              <a:ea typeface="PMingLiU" pitchFamily="18" charset="-120"/>
              <a:cs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54102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</a:pPr>
            <a:r>
              <a:rPr kumimoji="0" lang="en-US" altLang="zh-TW" sz="2000" dirty="0" smtClean="0">
                <a:ea typeface="PMingLiU" pitchFamily="18" charset="-120"/>
                <a:cs typeface="Arial" charset="0"/>
              </a:rPr>
              <a:t>Note: newblue3 is an un-routable benchmark, and therefore we didn’t </a:t>
            </a:r>
            <a:br>
              <a:rPr kumimoji="0" lang="en-US" altLang="zh-TW" sz="2000" dirty="0" smtClean="0">
                <a:ea typeface="PMingLiU" pitchFamily="18" charset="-120"/>
                <a:cs typeface="Arial" charset="0"/>
              </a:rPr>
            </a:br>
            <a:r>
              <a:rPr kumimoji="0" lang="en-US" altLang="zh-TW" sz="2000" dirty="0" smtClean="0">
                <a:ea typeface="PMingLiU" pitchFamily="18" charset="-120"/>
                <a:cs typeface="Arial" charset="0"/>
              </a:rPr>
              <a:t>     consider it in this simulation</a:t>
            </a:r>
            <a:endParaRPr kumimoji="0" lang="en-US" altLang="zh-TW" sz="2000" dirty="0">
              <a:ea typeface="PMingLiU" pitchFamily="18" charset="-12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  <p:sp>
        <p:nvSpPr>
          <p:cNvPr id="11" name="Action Button: Beginning 10">
            <a:hlinkClick r:id="rId3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6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Power-GRIP: Comparison - Wirelength</a:t>
            </a:r>
            <a:endParaRPr lang="en-US" sz="36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905000" y="1447800"/>
          <a:ext cx="5943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5715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Since the </a:t>
            </a:r>
            <a:r>
              <a:rPr kumimoji="0" lang="en-US" altLang="zh-TW" sz="2400" dirty="0" err="1" smtClean="0">
                <a:ea typeface="PMingLiU" pitchFamily="18" charset="-120"/>
                <a:cs typeface="Arial" charset="0"/>
              </a:rPr>
              <a:t>wirelength</a:t>
            </a: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 degradation factor </a:t>
            </a:r>
            <a:r>
              <a:rPr kumimoji="0" lang="el-GR" altLang="zh-TW" sz="2400" i="1" dirty="0" smtClean="0">
                <a:ea typeface="PMingLiU" pitchFamily="18" charset="-120"/>
                <a:cs typeface="Arial" charset="0"/>
              </a:rPr>
              <a:t>β</a:t>
            </a: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 was set to 0, no </a:t>
            </a:r>
            <a:r>
              <a:rPr kumimoji="0" lang="en-US" altLang="zh-TW" sz="2400" dirty="0" err="1" smtClean="0">
                <a:ea typeface="PMingLiU" pitchFamily="18" charset="-120"/>
                <a:cs typeface="Arial" charset="0"/>
              </a:rPr>
              <a:t>wirelength</a:t>
            </a: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 degradation was found over all benchmarks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lang="en-US" altLang="zh-TW" sz="2400" i="1" dirty="0" smtClean="0"/>
          </a:p>
        </p:txBody>
      </p:sp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8686800" y="6553200"/>
            <a:ext cx="381000" cy="228600"/>
          </a:xfrm>
          <a:prstGeom prst="actionButtonBeginning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BACKUP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56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Arial" pitchFamily="34" charset="0"/>
                <a:ea typeface="PMingLiU" pitchFamily="18" charset="-120"/>
              </a:rPr>
              <a:t>GRIP: Our Contributions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3581400" y="1905000"/>
            <a:ext cx="2133600" cy="1371600"/>
            <a:chOff x="2256" y="1296"/>
            <a:chExt cx="1344" cy="864"/>
          </a:xfrm>
        </p:grpSpPr>
        <p:sp>
          <p:nvSpPr>
            <p:cNvPr id="8208" name="Line 4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5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IP Formulation</a:t>
              </a:r>
            </a:p>
          </p:txBody>
        </p:sp>
      </p:grpSp>
      <p:sp>
        <p:nvSpPr>
          <p:cNvPr id="8196" name="Line 7"/>
          <p:cNvSpPr>
            <a:spLocks noChangeShapeType="1"/>
          </p:cNvSpPr>
          <p:nvPr/>
        </p:nvSpPr>
        <p:spPr bwMode="auto">
          <a:xfrm flipH="1">
            <a:off x="2971800" y="32766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>
            <a:off x="4648200" y="32766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auto">
          <a:xfrm>
            <a:off x="1676400" y="3886200"/>
            <a:ext cx="2587625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Price and Branch</a:t>
            </a: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5032375" y="3886200"/>
            <a:ext cx="2587625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Problem </a:t>
            </a:r>
          </a:p>
          <a:p>
            <a:pPr algn="ctr"/>
            <a:r>
              <a:rPr lang="en-US" altLang="zh-TW" sz="2400"/>
              <a:t>Decomposition</a:t>
            </a:r>
          </a:p>
        </p:txBody>
      </p:sp>
      <p:grpSp>
        <p:nvGrpSpPr>
          <p:cNvPr id="8200" name="Group 11"/>
          <p:cNvGrpSpPr>
            <a:grpSpLocks/>
          </p:cNvGrpSpPr>
          <p:nvPr/>
        </p:nvGrpSpPr>
        <p:grpSpPr bwMode="auto">
          <a:xfrm>
            <a:off x="2971800" y="4724400"/>
            <a:ext cx="3352800" cy="1447800"/>
            <a:chOff x="1872" y="3072"/>
            <a:chExt cx="2112" cy="912"/>
          </a:xfrm>
        </p:grpSpPr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AutoShape 1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gradFill rotWithShape="1">
              <a:gsLst>
                <a:gs pos="0">
                  <a:srgbClr val="00FFCC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GRIP</a:t>
              </a:r>
            </a:p>
          </p:txBody>
        </p:sp>
      </p:grpSp>
      <p:sp>
        <p:nvSpPr>
          <p:cNvPr id="8201" name="AutoShape 15"/>
          <p:cNvSpPr>
            <a:spLocks noChangeArrowheads="1"/>
          </p:cNvSpPr>
          <p:nvPr/>
        </p:nvSpPr>
        <p:spPr bwMode="auto">
          <a:xfrm>
            <a:off x="3200400" y="1371600"/>
            <a:ext cx="2895600" cy="609600"/>
          </a:xfrm>
          <a:prstGeom prst="flowChartDocumen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Global Routing</a:t>
            </a:r>
          </a:p>
        </p:txBody>
      </p:sp>
      <p:sp>
        <p:nvSpPr>
          <p:cNvPr id="8202" name="Line 17"/>
          <p:cNvSpPr>
            <a:spLocks noChangeShapeType="1"/>
          </p:cNvSpPr>
          <p:nvPr/>
        </p:nvSpPr>
        <p:spPr bwMode="auto">
          <a:xfrm flipH="1">
            <a:off x="2971800" y="32766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7"/>
          <p:cNvSpPr>
            <a:spLocks noChangeShapeType="1"/>
          </p:cNvSpPr>
          <p:nvPr/>
        </p:nvSpPr>
        <p:spPr bwMode="auto">
          <a:xfrm>
            <a:off x="4648200" y="192722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</a:rPr>
              <a:t>GRIP: The IP Formulation</a:t>
            </a:r>
            <a:endParaRPr lang="zh-TW" altLang="en-US" sz="3600" dirty="0" smtClean="0">
              <a:ea typeface="PMingLiU" pitchFamily="18" charset="-12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14600" y="1447800"/>
          <a:ext cx="51752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5" imgW="3441600" imgH="1650960" progId="Equation.DSMT4">
                  <p:embed/>
                </p:oleObj>
              </mc:Choice>
              <mc:Fallback>
                <p:oleObj name="Equation" r:id="rId5" imgW="3441600" imgH="1650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5175250" cy="248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420813" y="4481513"/>
            <a:ext cx="2133600" cy="2057400"/>
            <a:chOff x="1248" y="2448"/>
            <a:chExt cx="1344" cy="1296"/>
          </a:xfrm>
        </p:grpSpPr>
        <p:sp>
          <p:nvSpPr>
            <p:cNvPr id="2086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303" name="Line 85"/>
          <p:cNvSpPr>
            <a:spLocks noChangeShapeType="1"/>
          </p:cNvSpPr>
          <p:nvPr/>
        </p:nvSpPr>
        <p:spPr bwMode="auto">
          <a:xfrm>
            <a:off x="1411288" y="5538788"/>
            <a:ext cx="21336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Oval 83"/>
          <p:cNvSpPr>
            <a:spLocks noChangeArrowheads="1"/>
          </p:cNvSpPr>
          <p:nvPr/>
        </p:nvSpPr>
        <p:spPr bwMode="auto">
          <a:xfrm>
            <a:off x="1344613" y="5472113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Text Box 87"/>
          <p:cNvSpPr txBox="1">
            <a:spLocks noChangeArrowheads="1"/>
          </p:cNvSpPr>
          <p:nvPr/>
        </p:nvSpPr>
        <p:spPr bwMode="auto">
          <a:xfrm>
            <a:off x="954088" y="5486400"/>
            <a:ext cx="4206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2073" name="Text Box 88"/>
          <p:cNvSpPr txBox="1">
            <a:spLocks noChangeArrowheads="1"/>
          </p:cNvSpPr>
          <p:nvPr/>
        </p:nvSpPr>
        <p:spPr bwMode="auto">
          <a:xfrm>
            <a:off x="3630613" y="5481638"/>
            <a:ext cx="4079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r>
              <a:rPr lang="en-US" altLang="zh-TW" sz="1800" baseline="-25000"/>
              <a:t>2</a:t>
            </a:r>
          </a:p>
        </p:txBody>
      </p:sp>
      <p:sp>
        <p:nvSpPr>
          <p:cNvPr id="2074" name="Text Box 93"/>
          <p:cNvSpPr txBox="1">
            <a:spLocks noChangeArrowheads="1"/>
          </p:cNvSpPr>
          <p:nvPr/>
        </p:nvSpPr>
        <p:spPr bwMode="auto">
          <a:xfrm>
            <a:off x="950913" y="6338888"/>
            <a:ext cx="4206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2075" name="Text Box 94"/>
          <p:cNvSpPr txBox="1">
            <a:spLocks noChangeArrowheads="1"/>
          </p:cNvSpPr>
          <p:nvPr/>
        </p:nvSpPr>
        <p:spPr bwMode="auto">
          <a:xfrm>
            <a:off x="3630613" y="4414838"/>
            <a:ext cx="4079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r>
              <a:rPr lang="en-US" altLang="zh-TW" sz="1800" baseline="-25000"/>
              <a:t>1</a:t>
            </a:r>
          </a:p>
        </p:txBody>
      </p:sp>
      <p:sp>
        <p:nvSpPr>
          <p:cNvPr id="140408" name="Oval 98"/>
          <p:cNvSpPr>
            <a:spLocks noChangeArrowheads="1"/>
          </p:cNvSpPr>
          <p:nvPr/>
        </p:nvSpPr>
        <p:spPr bwMode="auto">
          <a:xfrm>
            <a:off x="2325688" y="5310188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Oval 89"/>
          <p:cNvSpPr>
            <a:spLocks noChangeArrowheads="1"/>
          </p:cNvSpPr>
          <p:nvPr/>
        </p:nvSpPr>
        <p:spPr bwMode="auto">
          <a:xfrm>
            <a:off x="1335088" y="645318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Oval 90"/>
          <p:cNvSpPr>
            <a:spLocks noChangeArrowheads="1"/>
          </p:cNvSpPr>
          <p:nvPr/>
        </p:nvSpPr>
        <p:spPr bwMode="auto">
          <a:xfrm>
            <a:off x="3468688" y="439578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Oval 84"/>
          <p:cNvSpPr>
            <a:spLocks noChangeArrowheads="1"/>
          </p:cNvSpPr>
          <p:nvPr/>
        </p:nvSpPr>
        <p:spPr bwMode="auto">
          <a:xfrm>
            <a:off x="3478213" y="5481638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61" name="Object 73"/>
          <p:cNvGraphicFramePr>
            <a:graphicFrameLocks noChangeAspect="1"/>
          </p:cNvGraphicFramePr>
          <p:nvPr/>
        </p:nvGraphicFramePr>
        <p:xfrm>
          <a:off x="2649538" y="4548188"/>
          <a:ext cx="2873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548188"/>
                        <a:ext cx="28733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2" name="Object 74"/>
          <p:cNvGraphicFramePr>
            <a:graphicFrameLocks noChangeAspect="1"/>
          </p:cNvGraphicFramePr>
          <p:nvPr/>
        </p:nvGraphicFramePr>
        <p:xfrm>
          <a:off x="2573338" y="614838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614838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3" name="Object 75"/>
          <p:cNvGraphicFramePr>
            <a:graphicFrameLocks noChangeAspect="1"/>
          </p:cNvGraphicFramePr>
          <p:nvPr/>
        </p:nvGraphicFramePr>
        <p:xfrm>
          <a:off x="1573213" y="515778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15778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10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4876800" y="4267200"/>
          <a:ext cx="2559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15" imgW="1701720" imgH="228600" progId="Equation.DSMT4">
                  <p:embed/>
                </p:oleObj>
              </mc:Choice>
              <mc:Fallback>
                <p:oleObj name="Equation" r:id="rId15" imgW="1701720" imgH="2286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5590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136"/>
          <p:cNvGraphicFramePr>
            <a:graphicFrameLocks noChangeAspect="1"/>
          </p:cNvGraphicFramePr>
          <p:nvPr/>
        </p:nvGraphicFramePr>
        <p:xfrm>
          <a:off x="4865688" y="4570413"/>
          <a:ext cx="16398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17" imgW="1091880" imgH="482400" progId="Equation.DSMT4">
                  <p:embed/>
                </p:oleObj>
              </mc:Choice>
              <mc:Fallback>
                <p:oleObj name="Equation" r:id="rId17" imgW="1091880" imgH="4824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570413"/>
                        <a:ext cx="163988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25" name="AutoShape 137"/>
          <p:cNvSpPr>
            <a:spLocks noChangeArrowheads="1"/>
          </p:cNvSpPr>
          <p:nvPr/>
        </p:nvSpPr>
        <p:spPr bwMode="auto">
          <a:xfrm>
            <a:off x="20574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426" name="AutoShape 138"/>
          <p:cNvSpPr>
            <a:spLocks noChangeArrowheads="1"/>
          </p:cNvSpPr>
          <p:nvPr/>
        </p:nvSpPr>
        <p:spPr bwMode="auto">
          <a:xfrm>
            <a:off x="4286250" y="47990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27" name="Object 139"/>
          <p:cNvGraphicFramePr>
            <a:graphicFrameLocks noChangeAspect="1"/>
          </p:cNvGraphicFramePr>
          <p:nvPr/>
        </p:nvGraphicFramePr>
        <p:xfrm>
          <a:off x="4876800" y="5334000"/>
          <a:ext cx="16970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19" imgW="1130040" imgH="482400" progId="Equation.DSMT4">
                  <p:embed/>
                </p:oleObj>
              </mc:Choice>
              <mc:Fallback>
                <p:oleObj name="Equation" r:id="rId19" imgW="1130040" imgH="4824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16970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28" name="AutoShape 140"/>
          <p:cNvSpPr>
            <a:spLocks noChangeArrowheads="1"/>
          </p:cNvSpPr>
          <p:nvPr/>
        </p:nvSpPr>
        <p:spPr bwMode="auto">
          <a:xfrm>
            <a:off x="2057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429" name="AutoShape 141"/>
          <p:cNvSpPr>
            <a:spLocks noChangeArrowheads="1"/>
          </p:cNvSpPr>
          <p:nvPr/>
        </p:nvSpPr>
        <p:spPr bwMode="auto">
          <a:xfrm>
            <a:off x="4286250" y="55610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30" name="Object 142"/>
          <p:cNvGraphicFramePr>
            <a:graphicFrameLocks noChangeAspect="1"/>
          </p:cNvGraphicFramePr>
          <p:nvPr/>
        </p:nvGraphicFramePr>
        <p:xfrm>
          <a:off x="4876800" y="6019800"/>
          <a:ext cx="20018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tion" r:id="rId21" imgW="1333440" imgH="253800" progId="Equation.DSMT4">
                  <p:embed/>
                </p:oleObj>
              </mc:Choice>
              <mc:Fallback>
                <p:oleObj name="Equation" r:id="rId21" imgW="1333440" imgH="2538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19800"/>
                        <a:ext cx="20018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43"/>
          <p:cNvGraphicFramePr>
            <a:graphicFrameLocks noChangeAspect="1"/>
          </p:cNvGraphicFramePr>
          <p:nvPr/>
        </p:nvGraphicFramePr>
        <p:xfrm>
          <a:off x="2209800" y="4151313"/>
          <a:ext cx="609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Equation" r:id="rId23" imgW="406080" imgH="228600" progId="Equation.DSMT4">
                  <p:embed/>
                </p:oleObj>
              </mc:Choice>
              <mc:Fallback>
                <p:oleObj name="Equation" r:id="rId23" imgW="406080" imgH="22860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51313"/>
                        <a:ext cx="6096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2" name="Object 144"/>
          <p:cNvGraphicFramePr>
            <a:graphicFrameLocks noChangeAspect="1"/>
          </p:cNvGraphicFramePr>
          <p:nvPr/>
        </p:nvGraphicFramePr>
        <p:xfrm>
          <a:off x="4191000" y="1447800"/>
          <a:ext cx="819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tion" r:id="rId25" imgW="545760" imgH="431640" progId="Equation.DSMT4">
                  <p:embed/>
                </p:oleObj>
              </mc:Choice>
              <mc:Fallback>
                <p:oleObj name="Equation" r:id="rId25" imgW="545760" imgH="43164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47800"/>
                        <a:ext cx="819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3" name="Object 145"/>
          <p:cNvGraphicFramePr>
            <a:graphicFrameLocks noChangeAspect="1"/>
          </p:cNvGraphicFramePr>
          <p:nvPr/>
        </p:nvGraphicFramePr>
        <p:xfrm>
          <a:off x="3781425" y="219075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Equation" r:id="rId27" imgW="304560" imgH="228600" progId="Equation.DSMT4">
                  <p:embed/>
                </p:oleObj>
              </mc:Choice>
              <mc:Fallback>
                <p:oleObj name="Equation" r:id="rId27" imgW="304560" imgH="2286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219075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4" name="Object 146"/>
          <p:cNvGraphicFramePr>
            <a:graphicFrameLocks noChangeAspect="1"/>
          </p:cNvGraphicFramePr>
          <p:nvPr/>
        </p:nvGraphicFramePr>
        <p:xfrm>
          <a:off x="2743200" y="3581400"/>
          <a:ext cx="3695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29" imgW="2463480" imgH="253800" progId="Equation.DSMT4">
                  <p:embed/>
                </p:oleObj>
              </mc:Choice>
              <mc:Fallback>
                <p:oleObj name="Equation" r:id="rId29" imgW="2463480" imgH="25380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36957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5" name="Object 147"/>
          <p:cNvGraphicFramePr>
            <a:graphicFrameLocks noChangeAspect="1"/>
          </p:cNvGraphicFramePr>
          <p:nvPr/>
        </p:nvGraphicFramePr>
        <p:xfrm>
          <a:off x="7410450" y="4227513"/>
          <a:ext cx="1428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Equation" r:id="rId31" imgW="952200" imgH="228600" progId="Equation.DSMT4">
                  <p:embed/>
                </p:oleObj>
              </mc:Choice>
              <mc:Fallback>
                <p:oleObj name="Equation" r:id="rId31" imgW="952200" imgH="22860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4227513"/>
                        <a:ext cx="14287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6" name="Object 148"/>
          <p:cNvGraphicFramePr>
            <a:graphicFrameLocks noChangeAspect="1"/>
          </p:cNvGraphicFramePr>
          <p:nvPr/>
        </p:nvGraphicFramePr>
        <p:xfrm>
          <a:off x="5743575" y="4562475"/>
          <a:ext cx="400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Equation" r:id="rId33" imgW="266400" imgH="228600" progId="Equation.DSMT4">
                  <p:embed/>
                </p:oleObj>
              </mc:Choice>
              <mc:Fallback>
                <p:oleObj name="Equation" r:id="rId33" imgW="266400" imgH="2286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4562475"/>
                        <a:ext cx="400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7" name="Object 149"/>
          <p:cNvGraphicFramePr>
            <a:graphicFrameLocks noChangeAspect="1"/>
          </p:cNvGraphicFramePr>
          <p:nvPr/>
        </p:nvGraphicFramePr>
        <p:xfrm>
          <a:off x="5743575" y="4932363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name="Equation" r:id="rId35" imgW="279360" imgH="228600" progId="Equation.DSMT4">
                  <p:embed/>
                </p:oleObj>
              </mc:Choice>
              <mc:Fallback>
                <p:oleObj name="Equation" r:id="rId35" imgW="279360" imgH="2286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4932363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8" name="Object 150"/>
          <p:cNvGraphicFramePr>
            <a:graphicFrameLocks noChangeAspect="1"/>
          </p:cNvGraphicFramePr>
          <p:nvPr/>
        </p:nvGraphicFramePr>
        <p:xfrm>
          <a:off x="4895850" y="6400800"/>
          <a:ext cx="11699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8" name="Equation" r:id="rId37" imgW="774360" imgH="253800" progId="Equation.DSMT4">
                  <p:embed/>
                </p:oleObj>
              </mc:Choice>
              <mc:Fallback>
                <p:oleObj name="Equation" r:id="rId37" imgW="774360" imgH="253800" progId="Equation.DSMT4">
                  <p:embed/>
                  <p:pic>
                    <p:nvPicPr>
                      <p:cNvPr id="0" name="Object 1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6400800"/>
                        <a:ext cx="11699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77"/>
          <p:cNvSpPr txBox="1">
            <a:spLocks noChangeArrowheads="1"/>
          </p:cNvSpPr>
          <p:nvPr/>
        </p:nvSpPr>
        <p:spPr bwMode="auto">
          <a:xfrm>
            <a:off x="6400800" y="15843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zh-TW" sz="2000" dirty="0"/>
              <a:t>(ILP-GR)</a:t>
            </a:r>
          </a:p>
        </p:txBody>
      </p:sp>
      <p:sp>
        <p:nvSpPr>
          <p:cNvPr id="46" name="Freeform 45"/>
          <p:cNvSpPr/>
          <p:nvPr/>
        </p:nvSpPr>
        <p:spPr>
          <a:xfrm>
            <a:off x="1423985" y="5029200"/>
            <a:ext cx="2133600" cy="533400"/>
          </a:xfrm>
          <a:custGeom>
            <a:avLst/>
            <a:gdLst>
              <a:gd name="connsiteX0" fmla="*/ 0 w 2133600"/>
              <a:gd name="connsiteY0" fmla="*/ 519112 h 528637"/>
              <a:gd name="connsiteX1" fmla="*/ 0 w 2133600"/>
              <a:gd name="connsiteY1" fmla="*/ 0 h 528637"/>
              <a:gd name="connsiteX2" fmla="*/ 2133600 w 2133600"/>
              <a:gd name="connsiteY2" fmla="*/ 0 h 528637"/>
              <a:gd name="connsiteX3" fmla="*/ 2133600 w 2133600"/>
              <a:gd name="connsiteY3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528637">
                <a:moveTo>
                  <a:pt x="0" y="519112"/>
                </a:moveTo>
                <a:lnTo>
                  <a:pt x="0" y="0"/>
                </a:lnTo>
                <a:lnTo>
                  <a:pt x="2133600" y="0"/>
                </a:lnTo>
                <a:lnTo>
                  <a:pt x="2133600" y="528637"/>
                </a:lnTo>
              </a:path>
            </a:pathLst>
          </a:custGeom>
          <a:noFill/>
          <a:ln w="38100">
            <a:solidFill>
              <a:srgbClr val="99CC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0318" name="Freeform 30"/>
          <p:cNvSpPr>
            <a:spLocks/>
          </p:cNvSpPr>
          <p:nvPr/>
        </p:nvSpPr>
        <p:spPr bwMode="auto">
          <a:xfrm>
            <a:off x="1411288" y="447198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1296"/>
              <a:gd name="T17" fmla="*/ 1344 w 1344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1296">
                <a:moveTo>
                  <a:pt x="0" y="1296"/>
                </a:moveTo>
                <a:lnTo>
                  <a:pt x="672" y="1296"/>
                </a:lnTo>
                <a:lnTo>
                  <a:pt x="672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63500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17" name="Freeform 29"/>
          <p:cNvSpPr>
            <a:spLocks/>
          </p:cNvSpPr>
          <p:nvPr/>
        </p:nvSpPr>
        <p:spPr bwMode="auto">
          <a:xfrm>
            <a:off x="1411288" y="447198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0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2147483647 h 1296"/>
              <a:gd name="T10" fmla="*/ 2147483647 w 1344"/>
              <a:gd name="T11" fmla="*/ 0 h 1296"/>
              <a:gd name="T12" fmla="*/ 2147483647 w 1344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296"/>
              <a:gd name="T23" fmla="*/ 1344 w 1344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296">
                <a:moveTo>
                  <a:pt x="0" y="1296"/>
                </a:moveTo>
                <a:lnTo>
                  <a:pt x="0" y="1008"/>
                </a:lnTo>
                <a:lnTo>
                  <a:pt x="336" y="1008"/>
                </a:lnTo>
                <a:lnTo>
                  <a:pt x="336" y="672"/>
                </a:lnTo>
                <a:lnTo>
                  <a:pt x="1008" y="672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50800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75"/>
          <p:cNvGraphicFramePr>
            <a:graphicFrameLocks noChangeAspect="1"/>
          </p:cNvGraphicFramePr>
          <p:nvPr/>
        </p:nvGraphicFramePr>
        <p:xfrm>
          <a:off x="1557338" y="4646613"/>
          <a:ext cx="3254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646613"/>
                        <a:ext cx="32543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ction Button: End 46">
            <a:hlinkClick r:id="rId41" action="ppaction://hlinksldjump" highlightClick="1"/>
          </p:cNvPr>
          <p:cNvSpPr/>
          <p:nvPr/>
        </p:nvSpPr>
        <p:spPr>
          <a:xfrm flipH="1"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4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40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4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4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140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14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408" grpId="0" animBg="1"/>
      <p:bldP spid="140425" grpId="0" animBg="1"/>
      <p:bldP spid="140425" grpId="1" animBg="1"/>
      <p:bldP spid="140426" grpId="0" animBg="1"/>
      <p:bldP spid="140426" grpId="1" animBg="1"/>
      <p:bldP spid="140428" grpId="0" animBg="1"/>
      <p:bldP spid="140428" grpId="1" animBg="1"/>
      <p:bldP spid="140429" grpId="0" animBg="1"/>
      <p:bldP spid="140429" grpId="1" animBg="1"/>
      <p:bldP spid="46" grpId="0" animBg="1"/>
      <p:bldP spid="140318" grpId="0" animBg="1"/>
      <p:bldP spid="1403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GRIP: Price-and-Branch</a:t>
            </a:r>
            <a:endParaRPr lang="zh-TW" altLang="en-US" sz="3600" dirty="0" smtClean="0">
              <a:ea typeface="PMingLiU" pitchFamily="18" charset="-12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990600" y="1685925"/>
            <a:ext cx="2743200" cy="4298951"/>
            <a:chOff x="3744" y="1062"/>
            <a:chExt cx="1728" cy="2708"/>
          </a:xfrm>
        </p:grpSpPr>
        <p:sp>
          <p:nvSpPr>
            <p:cNvPr id="33799" name="Rectangle 79"/>
            <p:cNvSpPr>
              <a:spLocks noChangeArrowheads="1"/>
            </p:cNvSpPr>
            <p:nvPr/>
          </p:nvSpPr>
          <p:spPr bwMode="auto">
            <a:xfrm>
              <a:off x="4080" y="1062"/>
              <a:ext cx="1344" cy="330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 dirty="0" smtClean="0"/>
                <a:t>Based on one set of initial route</a:t>
              </a:r>
              <a:endParaRPr lang="en-US" altLang="zh-TW" sz="1400" b="1" dirty="0"/>
            </a:p>
          </p:txBody>
        </p:sp>
        <p:sp>
          <p:nvSpPr>
            <p:cNvPr id="33800" name="Rectangle 80"/>
            <p:cNvSpPr>
              <a:spLocks noChangeArrowheads="1"/>
            </p:cNvSpPr>
            <p:nvPr/>
          </p:nvSpPr>
          <p:spPr bwMode="auto">
            <a:xfrm>
              <a:off x="4032" y="1607"/>
              <a:ext cx="1440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 dirty="0"/>
                <a:t>Solve LP, get dual sol.</a:t>
              </a:r>
            </a:p>
          </p:txBody>
        </p:sp>
        <p:sp>
          <p:nvSpPr>
            <p:cNvPr id="33801" name="Rectangle 83"/>
            <p:cNvSpPr>
              <a:spLocks noChangeArrowheads="1"/>
            </p:cNvSpPr>
            <p:nvPr/>
          </p:nvSpPr>
          <p:spPr bwMode="auto">
            <a:xfrm>
              <a:off x="4032" y="2445"/>
              <a:ext cx="1440" cy="34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Identify new routes </a:t>
              </a:r>
              <a:br>
                <a:rPr lang="en-US" altLang="zh-TW" sz="1400" b="1"/>
              </a:br>
              <a:r>
                <a:rPr lang="en-US" altLang="zh-TW" sz="1400" b="1"/>
                <a:t>for each net</a:t>
              </a:r>
              <a:endParaRPr lang="zh-TW" altLang="en-US" sz="1400" b="1"/>
            </a:p>
          </p:txBody>
        </p:sp>
        <p:sp>
          <p:nvSpPr>
            <p:cNvPr id="33802" name="Rectangle 84"/>
            <p:cNvSpPr>
              <a:spLocks noChangeArrowheads="1"/>
            </p:cNvSpPr>
            <p:nvPr/>
          </p:nvSpPr>
          <p:spPr bwMode="auto">
            <a:xfrm>
              <a:off x="4032" y="2039"/>
              <a:ext cx="1440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Setup edge weight</a:t>
              </a:r>
            </a:p>
          </p:txBody>
        </p:sp>
        <p:sp>
          <p:nvSpPr>
            <p:cNvPr id="33803" name="AutoShape 87"/>
            <p:cNvSpPr>
              <a:spLocks noChangeArrowheads="1"/>
            </p:cNvSpPr>
            <p:nvPr/>
          </p:nvSpPr>
          <p:spPr bwMode="auto">
            <a:xfrm>
              <a:off x="4080" y="2976"/>
              <a:ext cx="1344" cy="384"/>
            </a:xfrm>
            <a:prstGeom prst="flowChartDecision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 b="1"/>
                <a:t>Have new routes?</a:t>
              </a:r>
            </a:p>
          </p:txBody>
        </p:sp>
        <p:sp>
          <p:nvSpPr>
            <p:cNvPr id="33804" name="Line 88"/>
            <p:cNvSpPr>
              <a:spLocks noChangeShapeType="1"/>
            </p:cNvSpPr>
            <p:nvPr/>
          </p:nvSpPr>
          <p:spPr bwMode="auto">
            <a:xfrm>
              <a:off x="4752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5" name="Line 89"/>
            <p:cNvSpPr>
              <a:spLocks noChangeShapeType="1"/>
            </p:cNvSpPr>
            <p:nvPr/>
          </p:nvSpPr>
          <p:spPr bwMode="auto">
            <a:xfrm>
              <a:off x="4752" y="18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6" name="Line 90"/>
            <p:cNvSpPr>
              <a:spLocks noChangeShapeType="1"/>
            </p:cNvSpPr>
            <p:nvPr/>
          </p:nvSpPr>
          <p:spPr bwMode="auto">
            <a:xfrm>
              <a:off x="475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7" name="Line 91"/>
            <p:cNvSpPr>
              <a:spLocks noChangeShapeType="1"/>
            </p:cNvSpPr>
            <p:nvPr/>
          </p:nvSpPr>
          <p:spPr bwMode="auto">
            <a:xfrm>
              <a:off x="4752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8" name="Line 96"/>
            <p:cNvSpPr>
              <a:spLocks noChangeShapeType="1"/>
            </p:cNvSpPr>
            <p:nvPr/>
          </p:nvSpPr>
          <p:spPr bwMode="auto">
            <a:xfrm>
              <a:off x="4752" y="33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9" name="Rectangle 97"/>
            <p:cNvSpPr>
              <a:spLocks noChangeArrowheads="1"/>
            </p:cNvSpPr>
            <p:nvPr/>
          </p:nvSpPr>
          <p:spPr bwMode="auto">
            <a:xfrm>
              <a:off x="4104" y="3576"/>
              <a:ext cx="1296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defTabSz="914400"/>
              <a:r>
                <a:rPr lang="en-US" altLang="zh-TW" sz="1400" b="1"/>
                <a:t>Solve IP</a:t>
              </a:r>
            </a:p>
          </p:txBody>
        </p:sp>
        <p:sp>
          <p:nvSpPr>
            <p:cNvPr id="33810" name="Freeform 98"/>
            <p:cNvSpPr>
              <a:spLocks/>
            </p:cNvSpPr>
            <p:nvPr/>
          </p:nvSpPr>
          <p:spPr bwMode="auto">
            <a:xfrm>
              <a:off x="3744" y="1680"/>
              <a:ext cx="336" cy="1488"/>
            </a:xfrm>
            <a:custGeom>
              <a:avLst/>
              <a:gdLst>
                <a:gd name="T0" fmla="*/ 336 w 336"/>
                <a:gd name="T1" fmla="*/ 1488 h 1488"/>
                <a:gd name="T2" fmla="*/ 0 w 336"/>
                <a:gd name="T3" fmla="*/ 1488 h 1488"/>
                <a:gd name="T4" fmla="*/ 0 w 336"/>
                <a:gd name="T5" fmla="*/ 0 h 1488"/>
                <a:gd name="T6" fmla="*/ 288 w 33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88"/>
                <a:gd name="T14" fmla="*/ 336 w 33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88">
                  <a:moveTo>
                    <a:pt x="336" y="1488"/>
                  </a:moveTo>
                  <a:lnTo>
                    <a:pt x="0" y="1488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1" name="Text Box 96"/>
            <p:cNvSpPr txBox="1">
              <a:spLocks noChangeArrowheads="1"/>
            </p:cNvSpPr>
            <p:nvPr/>
          </p:nvSpPr>
          <p:spPr bwMode="auto">
            <a:xfrm>
              <a:off x="3792" y="297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yes</a:t>
              </a:r>
            </a:p>
          </p:txBody>
        </p:sp>
        <p:sp>
          <p:nvSpPr>
            <p:cNvPr id="33812" name="Text Box 97"/>
            <p:cNvSpPr txBox="1">
              <a:spLocks noChangeArrowheads="1"/>
            </p:cNvSpPr>
            <p:nvPr/>
          </p:nvSpPr>
          <p:spPr bwMode="auto">
            <a:xfrm>
              <a:off x="4786" y="3360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no</a:t>
              </a:r>
            </a:p>
          </p:txBody>
        </p:sp>
      </p:grpSp>
      <p:sp>
        <p:nvSpPr>
          <p:cNvPr id="33795" name="Rectangle 25"/>
          <p:cNvSpPr>
            <a:spLocks noChangeArrowheads="1"/>
          </p:cNvSpPr>
          <p:nvPr/>
        </p:nvSpPr>
        <p:spPr bwMode="auto">
          <a:xfrm>
            <a:off x="685800" y="2362200"/>
            <a:ext cx="3429000" cy="30480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26"/>
          <p:cNvSpPr>
            <a:spLocks noChangeArrowheads="1"/>
          </p:cNvSpPr>
          <p:nvPr/>
        </p:nvSpPr>
        <p:spPr bwMode="auto">
          <a:xfrm>
            <a:off x="685800" y="5486400"/>
            <a:ext cx="3429000" cy="6858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27"/>
          <p:cNvSpPr txBox="1">
            <a:spLocks noChangeArrowheads="1"/>
          </p:cNvSpPr>
          <p:nvPr/>
        </p:nvSpPr>
        <p:spPr bwMode="auto">
          <a:xfrm>
            <a:off x="4267200" y="4343400"/>
            <a:ext cx="441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US" altLang="zh-TW" sz="2000" b="1" dirty="0" smtClean="0"/>
              <a:t>Price:</a:t>
            </a:r>
            <a:endParaRPr lang="en-US" altLang="zh-TW" sz="2000" b="1" dirty="0"/>
          </a:p>
          <a:p>
            <a:pPr defTabSz="914400"/>
            <a:r>
              <a:rPr lang="en-US" altLang="zh-TW" sz="2000" dirty="0"/>
              <a:t>Identify “promising” </a:t>
            </a:r>
            <a:r>
              <a:rPr lang="en-US" altLang="zh-TW" sz="2000" dirty="0" smtClean="0"/>
              <a:t>candidate routes 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for each </a:t>
            </a:r>
            <a:r>
              <a:rPr lang="en-US" altLang="zh-TW" sz="2000" dirty="0" smtClean="0"/>
              <a:t>net by solving iterative LP relaxations via column generation</a:t>
            </a:r>
            <a:endParaRPr lang="en-US" altLang="zh-TW" sz="2000" dirty="0"/>
          </a:p>
        </p:txBody>
      </p:sp>
      <p:sp>
        <p:nvSpPr>
          <p:cNvPr id="33798" name="Text Box 29"/>
          <p:cNvSpPr txBox="1">
            <a:spLocks noChangeArrowheads="1"/>
          </p:cNvSpPr>
          <p:nvPr/>
        </p:nvSpPr>
        <p:spPr bwMode="auto">
          <a:xfrm>
            <a:off x="4246563" y="5715000"/>
            <a:ext cx="41354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/>
              <a:t>Branch:</a:t>
            </a:r>
          </a:p>
          <a:p>
            <a:r>
              <a:rPr lang="en-US" altLang="zh-TW" sz="2000" dirty="0" smtClean="0"/>
              <a:t>Solve IP via branch </a:t>
            </a:r>
            <a:r>
              <a:rPr lang="en-US" altLang="zh-TW" sz="2000" dirty="0"/>
              <a:t>and bound</a:t>
            </a: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685800" y="234309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US" altLang="zh-TW" b="1" dirty="0" smtClean="0"/>
              <a:t>Price:</a:t>
            </a:r>
            <a:endParaRPr lang="en-US" altLang="zh-TW" dirty="0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685800" y="5452646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US" altLang="zh-TW" b="1" dirty="0" smtClean="0"/>
              <a:t>Branch:</a:t>
            </a:r>
            <a:endParaRPr lang="en-US" altLang="zh-TW" dirty="0"/>
          </a:p>
        </p:txBody>
      </p:sp>
      <p:sp>
        <p:nvSpPr>
          <p:cNvPr id="75" name="Line 77"/>
          <p:cNvSpPr>
            <a:spLocks noChangeShapeType="1"/>
          </p:cNvSpPr>
          <p:nvPr/>
        </p:nvSpPr>
        <p:spPr bwMode="auto">
          <a:xfrm>
            <a:off x="6476917" y="16383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81"/>
          <p:cNvSpPr>
            <a:spLocks noChangeShapeType="1"/>
          </p:cNvSpPr>
          <p:nvPr/>
        </p:nvSpPr>
        <p:spPr bwMode="auto">
          <a:xfrm>
            <a:off x="5410061" y="164465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5410061" y="16446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81"/>
          <p:cNvSpPr>
            <a:spLocks noChangeShapeType="1"/>
          </p:cNvSpPr>
          <p:nvPr/>
        </p:nvSpPr>
        <p:spPr bwMode="auto">
          <a:xfrm>
            <a:off x="5410061" y="217805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81"/>
          <p:cNvSpPr>
            <a:spLocks noChangeShapeType="1"/>
          </p:cNvSpPr>
          <p:nvPr/>
        </p:nvSpPr>
        <p:spPr bwMode="auto">
          <a:xfrm>
            <a:off x="5410061" y="271145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>
            <a:off x="5410061" y="324485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5410061" y="377825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5410061" y="4311650"/>
            <a:ext cx="266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>
            <a:off x="5935841" y="16446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77"/>
          <p:cNvSpPr>
            <a:spLocks noChangeShapeType="1"/>
          </p:cNvSpPr>
          <p:nvPr/>
        </p:nvSpPr>
        <p:spPr bwMode="auto">
          <a:xfrm>
            <a:off x="8077199" y="16446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77"/>
          <p:cNvSpPr>
            <a:spLocks noChangeShapeType="1"/>
          </p:cNvSpPr>
          <p:nvPr/>
        </p:nvSpPr>
        <p:spPr bwMode="auto">
          <a:xfrm>
            <a:off x="7543772" y="16446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77"/>
          <p:cNvSpPr>
            <a:spLocks noChangeShapeType="1"/>
          </p:cNvSpPr>
          <p:nvPr/>
        </p:nvSpPr>
        <p:spPr bwMode="auto">
          <a:xfrm>
            <a:off x="7010344" y="164465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93"/>
          <p:cNvSpPr txBox="1">
            <a:spLocks noChangeArrowheads="1"/>
          </p:cNvSpPr>
          <p:nvPr/>
        </p:nvSpPr>
        <p:spPr bwMode="auto">
          <a:xfrm>
            <a:off x="7086548" y="1797050"/>
            <a:ext cx="333392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>
                <a:solidFill>
                  <a:srgbClr val="000080"/>
                </a:solidFill>
                <a:cs typeface="Arial" charset="0"/>
              </a:rPr>
              <a:t>t</a:t>
            </a:r>
            <a:r>
              <a:rPr lang="en-US" altLang="zh-TW" sz="1800" i="1" baseline="-25000">
                <a:solidFill>
                  <a:srgbClr val="000080"/>
                </a:solidFill>
                <a:cs typeface="Arial" charset="0"/>
              </a:rPr>
              <a:t>b</a:t>
            </a:r>
          </a:p>
        </p:txBody>
      </p:sp>
      <p:sp>
        <p:nvSpPr>
          <p:cNvPr id="88" name="Text Box 93"/>
          <p:cNvSpPr txBox="1">
            <a:spLocks noChangeArrowheads="1"/>
          </p:cNvSpPr>
          <p:nvPr/>
        </p:nvSpPr>
        <p:spPr bwMode="auto">
          <a:xfrm>
            <a:off x="6107291" y="3959225"/>
            <a:ext cx="333392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1" dirty="0" err="1">
                <a:solidFill>
                  <a:srgbClr val="99CC00"/>
                </a:solidFill>
                <a:cs typeface="Arial" charset="0"/>
              </a:rPr>
              <a:t>t</a:t>
            </a:r>
            <a:r>
              <a:rPr lang="en-US" altLang="zh-TW" sz="1800" i="1" baseline="-25000" dirty="0" err="1">
                <a:solidFill>
                  <a:srgbClr val="99CC00"/>
                </a:solidFill>
                <a:cs typeface="Arial" charset="0"/>
              </a:rPr>
              <a:t>a</a:t>
            </a:r>
            <a:endParaRPr lang="en-US" altLang="zh-TW" sz="1800" i="1" baseline="-25000" dirty="0">
              <a:solidFill>
                <a:srgbClr val="99CC00"/>
              </a:solidFill>
              <a:cs typeface="Arial" charset="0"/>
            </a:endParaRPr>
          </a:p>
        </p:txBody>
      </p:sp>
      <p:sp>
        <p:nvSpPr>
          <p:cNvPr id="89" name="Text Box 93"/>
          <p:cNvSpPr txBox="1">
            <a:spLocks noChangeArrowheads="1"/>
          </p:cNvSpPr>
          <p:nvPr/>
        </p:nvSpPr>
        <p:spPr bwMode="auto">
          <a:xfrm rot="16200000">
            <a:off x="6374530" y="3347237"/>
            <a:ext cx="479425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99.0</a:t>
            </a:r>
            <a:endParaRPr lang="en-US" altLang="zh-TW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90" name="Text Box 93"/>
          <p:cNvSpPr txBox="1">
            <a:spLocks noChangeArrowheads="1"/>
          </p:cNvSpPr>
          <p:nvPr/>
        </p:nvSpPr>
        <p:spPr bwMode="auto">
          <a:xfrm rot="16200000">
            <a:off x="6416599" y="1781168"/>
            <a:ext cx="395288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91" name="Freeform 197"/>
          <p:cNvSpPr>
            <a:spLocks/>
          </p:cNvSpPr>
          <p:nvPr/>
        </p:nvSpPr>
        <p:spPr bwMode="auto">
          <a:xfrm>
            <a:off x="5410061" y="2171700"/>
            <a:ext cx="1066855" cy="1606550"/>
          </a:xfrm>
          <a:custGeom>
            <a:avLst/>
            <a:gdLst>
              <a:gd name="T0" fmla="*/ 0 w 1085850"/>
              <a:gd name="T1" fmla="*/ 1606550 h 1606550"/>
              <a:gd name="T2" fmla="*/ 731558 w 1085850"/>
              <a:gd name="T3" fmla="*/ 1606550 h 1606550"/>
              <a:gd name="T4" fmla="*/ 735859 w 1085850"/>
              <a:gd name="T5" fmla="*/ 0 h 1606550"/>
              <a:gd name="T6" fmla="*/ 0 60000 65536"/>
              <a:gd name="T7" fmla="*/ 0 60000 65536"/>
              <a:gd name="T8" fmla="*/ 0 60000 65536"/>
              <a:gd name="T9" fmla="*/ 0 w 1085850"/>
              <a:gd name="T10" fmla="*/ 0 h 1606550"/>
              <a:gd name="T11" fmla="*/ 1085850 w 1085850"/>
              <a:gd name="T12" fmla="*/ 1606550 h 16065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5850" h="1606550">
                <a:moveTo>
                  <a:pt x="0" y="1606550"/>
                </a:moveTo>
                <a:lnTo>
                  <a:pt x="1079500" y="1606550"/>
                </a:lnTo>
                <a:cubicBezTo>
                  <a:pt x="1081617" y="1071033"/>
                  <a:pt x="1083733" y="535517"/>
                  <a:pt x="1085850" y="0"/>
                </a:cubicBezTo>
              </a:path>
            </a:pathLst>
          </a:custGeom>
          <a:noFill/>
          <a:ln w="38100">
            <a:solidFill>
              <a:srgbClr val="00008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434"/>
          <p:cNvSpPr>
            <a:spLocks noChangeShapeType="1"/>
          </p:cNvSpPr>
          <p:nvPr/>
        </p:nvSpPr>
        <p:spPr bwMode="auto">
          <a:xfrm flipV="1">
            <a:off x="6476917" y="4311650"/>
            <a:ext cx="0" cy="3175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198"/>
          <p:cNvGrpSpPr>
            <a:grpSpLocks/>
          </p:cNvGrpSpPr>
          <p:nvPr/>
        </p:nvGrpSpPr>
        <p:grpSpPr bwMode="auto">
          <a:xfrm>
            <a:off x="6400713" y="2101850"/>
            <a:ext cx="152408" cy="152400"/>
            <a:chOff x="1295400" y="3886200"/>
            <a:chExt cx="152400" cy="152400"/>
          </a:xfrm>
        </p:grpSpPr>
        <p:cxnSp>
          <p:nvCxnSpPr>
            <p:cNvPr id="94" name="Straight Connector 199"/>
            <p:cNvCxnSpPr>
              <a:cxnSpLocks noChangeShapeType="1"/>
            </p:cNvCxnSpPr>
            <p:nvPr/>
          </p:nvCxnSpPr>
          <p:spPr bwMode="auto">
            <a:xfrm rot="16200000" flipH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</p:cxnSp>
        <p:cxnSp>
          <p:nvCxnSpPr>
            <p:cNvPr id="95" name="Straight Connector 200"/>
            <p:cNvCxnSpPr>
              <a:cxnSpLocks noChangeShapeType="1"/>
            </p:cNvCxnSpPr>
            <p:nvPr/>
          </p:nvCxnSpPr>
          <p:spPr bwMode="auto">
            <a:xfrm rot="-5400000" flipH="1" flipV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</p:spPr>
        </p:cxnSp>
      </p:grpSp>
      <p:sp>
        <p:nvSpPr>
          <p:cNvPr id="96" name="Text Box 93"/>
          <p:cNvSpPr txBox="1">
            <a:spLocks noChangeArrowheads="1"/>
          </p:cNvSpPr>
          <p:nvPr/>
        </p:nvSpPr>
        <p:spPr bwMode="auto">
          <a:xfrm>
            <a:off x="6553120" y="21780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97" name="Text Box 93"/>
          <p:cNvSpPr txBox="1">
            <a:spLocks noChangeArrowheads="1"/>
          </p:cNvSpPr>
          <p:nvPr/>
        </p:nvSpPr>
        <p:spPr bwMode="auto">
          <a:xfrm>
            <a:off x="7086548" y="21780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98" name="Text Box 93"/>
          <p:cNvSpPr txBox="1">
            <a:spLocks noChangeArrowheads="1"/>
          </p:cNvSpPr>
          <p:nvPr/>
        </p:nvSpPr>
        <p:spPr bwMode="auto">
          <a:xfrm>
            <a:off x="7619976" y="21780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99" name="Text Box 93"/>
          <p:cNvSpPr txBox="1">
            <a:spLocks noChangeArrowheads="1"/>
          </p:cNvSpPr>
          <p:nvPr/>
        </p:nvSpPr>
        <p:spPr bwMode="auto">
          <a:xfrm rot="16200000">
            <a:off x="6416599" y="2314568"/>
            <a:ext cx="395288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0" name="Text Box 93"/>
          <p:cNvSpPr txBox="1">
            <a:spLocks noChangeArrowheads="1"/>
          </p:cNvSpPr>
          <p:nvPr/>
        </p:nvSpPr>
        <p:spPr bwMode="auto">
          <a:xfrm rot="16200000">
            <a:off x="6416599" y="3914768"/>
            <a:ext cx="395288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1" name="Text Box 93"/>
          <p:cNvSpPr txBox="1">
            <a:spLocks noChangeArrowheads="1"/>
          </p:cNvSpPr>
          <p:nvPr/>
        </p:nvSpPr>
        <p:spPr bwMode="auto">
          <a:xfrm rot="16200000">
            <a:off x="6374530" y="2813837"/>
            <a:ext cx="479425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99.0</a:t>
            </a:r>
            <a:endParaRPr lang="en-US" altLang="zh-TW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102" name="Text Box 93"/>
          <p:cNvSpPr txBox="1">
            <a:spLocks noChangeArrowheads="1"/>
          </p:cNvSpPr>
          <p:nvPr/>
        </p:nvSpPr>
        <p:spPr bwMode="auto">
          <a:xfrm>
            <a:off x="6019693" y="37782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5486265" y="37782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4" name="Text Box 93"/>
          <p:cNvSpPr txBox="1">
            <a:spLocks noChangeArrowheads="1"/>
          </p:cNvSpPr>
          <p:nvPr/>
        </p:nvSpPr>
        <p:spPr bwMode="auto">
          <a:xfrm>
            <a:off x="5486265" y="27114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5" name="Text Box 93"/>
          <p:cNvSpPr txBox="1">
            <a:spLocks noChangeArrowheads="1"/>
          </p:cNvSpPr>
          <p:nvPr/>
        </p:nvSpPr>
        <p:spPr bwMode="auto">
          <a:xfrm>
            <a:off x="6019693" y="27114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6" name="Text Box 93"/>
          <p:cNvSpPr txBox="1">
            <a:spLocks noChangeArrowheads="1"/>
          </p:cNvSpPr>
          <p:nvPr/>
        </p:nvSpPr>
        <p:spPr bwMode="auto">
          <a:xfrm>
            <a:off x="6553120" y="27114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7" name="Text Box 93"/>
          <p:cNvSpPr txBox="1">
            <a:spLocks noChangeArrowheads="1"/>
          </p:cNvSpPr>
          <p:nvPr/>
        </p:nvSpPr>
        <p:spPr bwMode="auto">
          <a:xfrm>
            <a:off x="7086548" y="27114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8" name="Text Box 93"/>
          <p:cNvSpPr txBox="1">
            <a:spLocks noChangeArrowheads="1"/>
          </p:cNvSpPr>
          <p:nvPr/>
        </p:nvSpPr>
        <p:spPr bwMode="auto">
          <a:xfrm>
            <a:off x="7619976" y="2711450"/>
            <a:ext cx="395308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sp>
        <p:nvSpPr>
          <p:cNvPr id="109" name="Freeform 248"/>
          <p:cNvSpPr>
            <a:spLocks/>
          </p:cNvSpPr>
          <p:nvPr/>
        </p:nvSpPr>
        <p:spPr bwMode="auto">
          <a:xfrm>
            <a:off x="5410061" y="2176463"/>
            <a:ext cx="2667138" cy="533400"/>
          </a:xfrm>
          <a:custGeom>
            <a:avLst/>
            <a:gdLst>
              <a:gd name="T0" fmla="*/ 2667842 w 2667000"/>
              <a:gd name="T1" fmla="*/ 533400 h 533400"/>
              <a:gd name="T2" fmla="*/ 4763 w 2667000"/>
              <a:gd name="T3" fmla="*/ 528637 h 533400"/>
              <a:gd name="T4" fmla="*/ 0 w 2667000"/>
              <a:gd name="T5" fmla="*/ 0 h 533400"/>
              <a:gd name="T6" fmla="*/ 0 60000 65536"/>
              <a:gd name="T7" fmla="*/ 0 60000 65536"/>
              <a:gd name="T8" fmla="*/ 0 60000 65536"/>
              <a:gd name="T9" fmla="*/ 0 w 2667000"/>
              <a:gd name="T10" fmla="*/ 0 h 533400"/>
              <a:gd name="T11" fmla="*/ 2667000 w 2667000"/>
              <a:gd name="T12" fmla="*/ 533400 h 533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7000" h="533400">
                <a:moveTo>
                  <a:pt x="2667000" y="533400"/>
                </a:moveTo>
                <a:lnTo>
                  <a:pt x="4763" y="528637"/>
                </a:lnTo>
                <a:cubicBezTo>
                  <a:pt x="3175" y="352425"/>
                  <a:pt x="1588" y="176212"/>
                  <a:pt x="0" y="0"/>
                </a:cubicBezTo>
              </a:path>
            </a:pathLst>
          </a:custGeom>
          <a:noFill/>
          <a:ln w="44450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0" name="Text Box 93"/>
          <p:cNvSpPr txBox="1">
            <a:spLocks noChangeArrowheads="1"/>
          </p:cNvSpPr>
          <p:nvPr/>
        </p:nvSpPr>
        <p:spPr bwMode="auto">
          <a:xfrm rot="16200000">
            <a:off x="5349744" y="2312981"/>
            <a:ext cx="395287" cy="27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1.0</a:t>
            </a:r>
            <a:endParaRPr lang="en-US" altLang="zh-TW" sz="1200" baseline="-25000"/>
          </a:p>
        </p:txBody>
      </p:sp>
      <p:cxnSp>
        <p:nvCxnSpPr>
          <p:cNvPr id="111" name="Elbow Connector 259"/>
          <p:cNvCxnSpPr>
            <a:cxnSpLocks noChangeShapeType="1"/>
          </p:cNvCxnSpPr>
          <p:nvPr/>
        </p:nvCxnSpPr>
        <p:spPr bwMode="auto">
          <a:xfrm>
            <a:off x="6476917" y="1651000"/>
            <a:ext cx="1600283" cy="528638"/>
          </a:xfrm>
          <a:prstGeom prst="bentConnector3">
            <a:avLst>
              <a:gd name="adj1" fmla="val 0"/>
            </a:avLst>
          </a:prstGeom>
          <a:noFill/>
          <a:ln w="38100">
            <a:solidFill>
              <a:srgbClr val="000080"/>
            </a:solidFill>
            <a:round/>
            <a:headEnd type="oval" w="med" len="med"/>
            <a:tailEnd type="oval" w="med" len="med"/>
          </a:ln>
        </p:spPr>
      </p:cxnSp>
      <p:cxnSp>
        <p:nvCxnSpPr>
          <p:cNvPr id="112" name="Straight Connector 140"/>
          <p:cNvCxnSpPr>
            <a:cxnSpLocks noChangeShapeType="1"/>
          </p:cNvCxnSpPr>
          <p:nvPr/>
        </p:nvCxnSpPr>
        <p:spPr bwMode="auto">
          <a:xfrm rot="5400000" flipH="1" flipV="1">
            <a:off x="5707241" y="3511550"/>
            <a:ext cx="1600200" cy="0"/>
          </a:xfrm>
          <a:prstGeom prst="line">
            <a:avLst/>
          </a:prstGeom>
          <a:noFill/>
          <a:ln w="44450">
            <a:solidFill>
              <a:srgbClr val="FFC000"/>
            </a:solidFill>
            <a:prstDash val="solid"/>
            <a:round/>
            <a:headEnd/>
            <a:tailEnd/>
          </a:ln>
        </p:spPr>
      </p:cxnSp>
      <p:grpSp>
        <p:nvGrpSpPr>
          <p:cNvPr id="113" name="Group 183"/>
          <p:cNvGrpSpPr>
            <a:grpSpLocks/>
          </p:cNvGrpSpPr>
          <p:nvPr/>
        </p:nvGrpSpPr>
        <p:grpSpPr bwMode="auto">
          <a:xfrm>
            <a:off x="6400713" y="2635250"/>
            <a:ext cx="152408" cy="152400"/>
            <a:chOff x="1295400" y="3886200"/>
            <a:chExt cx="152400" cy="152400"/>
          </a:xfrm>
        </p:grpSpPr>
        <p:cxnSp>
          <p:nvCxnSpPr>
            <p:cNvPr id="114" name="Straight Connector 179"/>
            <p:cNvCxnSpPr>
              <a:cxnSpLocks noChangeShapeType="1"/>
            </p:cNvCxnSpPr>
            <p:nvPr/>
          </p:nvCxnSpPr>
          <p:spPr bwMode="auto">
            <a:xfrm rot="16200000" flipH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</p:cxnSp>
        <p:cxnSp>
          <p:nvCxnSpPr>
            <p:cNvPr id="115" name="Straight Connector 182"/>
            <p:cNvCxnSpPr>
              <a:cxnSpLocks noChangeShapeType="1"/>
            </p:cNvCxnSpPr>
            <p:nvPr/>
          </p:nvCxnSpPr>
          <p:spPr bwMode="auto">
            <a:xfrm rot="-5400000" flipH="1" flipV="1">
              <a:off x="1295400" y="3886200"/>
              <a:ext cx="152400" cy="152400"/>
            </a:xfrm>
            <a:prstGeom prst="line">
              <a:avLst/>
            </a:prstGeom>
            <a:noFill/>
            <a:ln w="31750">
              <a:solidFill>
                <a:srgbClr val="99CC00"/>
              </a:solidFill>
              <a:round/>
              <a:headEnd/>
              <a:tailEnd/>
            </a:ln>
          </p:spPr>
        </p:cxnSp>
      </p:grpSp>
      <p:sp>
        <p:nvSpPr>
          <p:cNvPr id="116" name="Line 434"/>
          <p:cNvSpPr>
            <a:spLocks noChangeShapeType="1"/>
          </p:cNvSpPr>
          <p:nvPr/>
        </p:nvSpPr>
        <p:spPr bwMode="auto">
          <a:xfrm flipV="1">
            <a:off x="8077199" y="2697480"/>
            <a:ext cx="0" cy="3175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434"/>
          <p:cNvSpPr>
            <a:spLocks noChangeShapeType="1"/>
          </p:cNvSpPr>
          <p:nvPr/>
        </p:nvSpPr>
        <p:spPr bwMode="auto">
          <a:xfrm flipV="1">
            <a:off x="5402441" y="2178050"/>
            <a:ext cx="0" cy="3175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469242" y="2711450"/>
            <a:ext cx="533400" cy="1600200"/>
          </a:xfrm>
          <a:custGeom>
            <a:avLst/>
            <a:gdLst>
              <a:gd name="connsiteX0" fmla="*/ 0 w 536575"/>
              <a:gd name="connsiteY0" fmla="*/ 1609725 h 1609725"/>
              <a:gd name="connsiteX1" fmla="*/ 533400 w 536575"/>
              <a:gd name="connsiteY1" fmla="*/ 1606550 h 1609725"/>
              <a:gd name="connsiteX2" fmla="*/ 536575 w 536575"/>
              <a:gd name="connsiteY2" fmla="*/ 0 h 1609725"/>
              <a:gd name="connsiteX3" fmla="*/ 0 w 536575"/>
              <a:gd name="connsiteY3" fmla="*/ 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1609725">
                <a:moveTo>
                  <a:pt x="0" y="1609725"/>
                </a:moveTo>
                <a:lnTo>
                  <a:pt x="533400" y="1606550"/>
                </a:lnTo>
                <a:cubicBezTo>
                  <a:pt x="534458" y="1071033"/>
                  <a:pt x="535517" y="535517"/>
                  <a:pt x="536575" y="0"/>
                </a:cubicBezTo>
                <a:lnTo>
                  <a:pt x="0" y="0"/>
                </a:lnTo>
              </a:path>
            </a:pathLst>
          </a:custGeom>
          <a:noFill/>
          <a:ln w="44450">
            <a:solidFill>
              <a:srgbClr val="FFC000"/>
            </a:solidFill>
            <a:prstDash val="sysDash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5402441" y="2178050"/>
            <a:ext cx="1066800" cy="1600200"/>
          </a:xfrm>
          <a:custGeom>
            <a:avLst/>
            <a:gdLst>
              <a:gd name="connsiteX0" fmla="*/ 1062038 w 1062038"/>
              <a:gd name="connsiteY0" fmla="*/ 0 h 1595438"/>
              <a:gd name="connsiteX1" fmla="*/ 533400 w 1062038"/>
              <a:gd name="connsiteY1" fmla="*/ 0 h 1595438"/>
              <a:gd name="connsiteX2" fmla="*/ 533400 w 1062038"/>
              <a:gd name="connsiteY2" fmla="*/ 1595438 h 1595438"/>
              <a:gd name="connsiteX3" fmla="*/ 0 w 1062038"/>
              <a:gd name="connsiteY3" fmla="*/ 1595438 h 159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038" h="1595438">
                <a:moveTo>
                  <a:pt x="1062038" y="0"/>
                </a:moveTo>
                <a:lnTo>
                  <a:pt x="533400" y="0"/>
                </a:lnTo>
                <a:lnTo>
                  <a:pt x="533400" y="1595438"/>
                </a:lnTo>
                <a:lnTo>
                  <a:pt x="0" y="1595438"/>
                </a:lnTo>
              </a:path>
            </a:pathLst>
          </a:custGeom>
          <a:noFill/>
          <a:ln w="38100">
            <a:solidFill>
              <a:srgbClr val="000080"/>
            </a:solidFill>
            <a:prstDash val="sysDash"/>
            <a:round/>
            <a:headEnd type="none" w="med" len="med"/>
            <a:tailEnd type="oval"/>
          </a:ln>
        </p:spPr>
        <p:txBody>
          <a:bodyPr wrap="none" anchor="ctr"/>
          <a:lstStyle/>
          <a:p>
            <a:endParaRPr lang="en-US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Action Button: End 68">
            <a:hlinkClick r:id="rId4" action="ppaction://hlinksldjump" highlightClick="1"/>
          </p:cNvPr>
          <p:cNvSpPr/>
          <p:nvPr/>
        </p:nvSpPr>
        <p:spPr>
          <a:xfrm>
            <a:off x="8686800" y="6577584"/>
            <a:ext cx="381000" cy="204216"/>
          </a:xfrm>
          <a:prstGeom prst="actionButtonEnd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691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 animBg="1"/>
      <p:bldP spid="101" grpId="0"/>
      <p:bldP spid="118" grpId="0" animBg="1"/>
      <p:bldP spid="1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6.7|5.6|6.3|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8|8.1|13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2.7|15.8|17.2|12|13.7|17.1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|9.9|2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48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|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3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6.4|13.7|8.3|12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7.9|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9|30.2|24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1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7.4|39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33.6|27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7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3.5|7.1|12.5|4.7|8.3|17.5|3.8|10.6|9.6|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5|7.1|2.9|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0.9|17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2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5|29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32.8|14.7|16.5|4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7|3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12.1|5.8|9.8|19.7|25.5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7.7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352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352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3320</Words>
  <Application>Microsoft Office PowerPoint</Application>
  <PresentationFormat>On-screen Show (4:3)</PresentationFormat>
  <Paragraphs>1176</Paragraphs>
  <Slides>68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1_352</vt:lpstr>
      <vt:lpstr>Equation</vt:lpstr>
      <vt:lpstr>A Parallel Integer Programming Approach to Global Routing</vt:lpstr>
      <vt:lpstr>Overview of Global Routing</vt:lpstr>
      <vt:lpstr>Global Routing - Problem Definition</vt:lpstr>
      <vt:lpstr>Complexity of Global Routing</vt:lpstr>
      <vt:lpstr>Previous Works </vt:lpstr>
      <vt:lpstr>Outline</vt:lpstr>
      <vt:lpstr>GRIP: Our Contributions</vt:lpstr>
      <vt:lpstr>GRIP: The IP Formulation</vt:lpstr>
      <vt:lpstr>GRIP: Price-and-Branch</vt:lpstr>
      <vt:lpstr>GRIP: Problem Decomposition</vt:lpstr>
      <vt:lpstr>GRIP: Solving the Subproblems</vt:lpstr>
      <vt:lpstr>GRIP: Connecting Subproblems</vt:lpstr>
      <vt:lpstr>GRIP: Conclusions</vt:lpstr>
      <vt:lpstr>Outline</vt:lpstr>
      <vt:lpstr>PGRIP: Motivation</vt:lpstr>
      <vt:lpstr>PGRIP: Overview</vt:lpstr>
      <vt:lpstr>PGRIP: 1) Subproblem Definition</vt:lpstr>
      <vt:lpstr>PGRIP: 2) Initial Pricing</vt:lpstr>
      <vt:lpstr>PGRIP: 3) IP-Based Patching</vt:lpstr>
      <vt:lpstr>PGRIP: 3) IP-Based Patching</vt:lpstr>
      <vt:lpstr>PGRIP: 4) Adjusted Pricing</vt:lpstr>
      <vt:lpstr>PGRIP: 5) Connecting of Subproblems</vt:lpstr>
      <vt:lpstr>PGRIP: Simulation Setup</vt:lpstr>
      <vt:lpstr>PGRIP: Comparison of Wirelength</vt:lpstr>
      <vt:lpstr>PGRIP: Runtime</vt:lpstr>
      <vt:lpstr>PGRIP: Conclusions</vt:lpstr>
      <vt:lpstr>Outline</vt:lpstr>
      <vt:lpstr>Power-GRIP: Motivation</vt:lpstr>
      <vt:lpstr>Power-GRIP: Our Contributions</vt:lpstr>
      <vt:lpstr>Power-GRIP:  Interconnect Modeling for MSV</vt:lpstr>
      <vt:lpstr>Power-GRIP:  Interconnect Power Modeling* </vt:lpstr>
      <vt:lpstr>Power-GRIP:  GR Edge Capacitance Modeling</vt:lpstr>
      <vt:lpstr>Power-GRIP: Our Contributions</vt:lpstr>
      <vt:lpstr>Power-GRIP: Motivational Example</vt:lpstr>
      <vt:lpstr>Power-GRIP: IP for Power Minimization</vt:lpstr>
      <vt:lpstr>Power-GRIP: Objective of (IP-POW)</vt:lpstr>
      <vt:lpstr>Power-GRIP:  Capacitance Constraint of (IP-POW)</vt:lpstr>
      <vt:lpstr>Power-GRIP:  Wirelength Constraint of (IP-POW)</vt:lpstr>
      <vt:lpstr>Power-GRIP: Our Contributions</vt:lpstr>
      <vt:lpstr>Power-GRIP: Complexity of (IP-POW)</vt:lpstr>
      <vt:lpstr>Phase 1: Minimize Total Capacitance</vt:lpstr>
      <vt:lpstr>Phase 2: Minimize Total Power</vt:lpstr>
      <vt:lpstr>Power-GRIP:  Solving (POW-IP1) and (POW-IP2)</vt:lpstr>
      <vt:lpstr>Power-GRIP: Problem Decomposition</vt:lpstr>
      <vt:lpstr>Power-GRIP: Simulation Setup</vt:lpstr>
      <vt:lpstr>Power-GRIP: Simulation Flow</vt:lpstr>
      <vt:lpstr>Power-GRIP:  Comparison – Capacitance &amp; Power</vt:lpstr>
      <vt:lpstr>Power-GRIP: Conclusions</vt:lpstr>
      <vt:lpstr>PowerPoint Presentation</vt:lpstr>
      <vt:lpstr>PowerPoint Presentation</vt:lpstr>
      <vt:lpstr>3-D Global Routing</vt:lpstr>
      <vt:lpstr>Column Generation – Pricing Problem</vt:lpstr>
      <vt:lpstr>Identify New Routes</vt:lpstr>
      <vt:lpstr>GRIP: Price-and-Branch</vt:lpstr>
      <vt:lpstr>Floating Terminal</vt:lpstr>
      <vt:lpstr>GRIP: Solving the Subproblems</vt:lpstr>
      <vt:lpstr>PGRIP: 3) Patching</vt:lpstr>
      <vt:lpstr>PGRIP: IP-Based Patching (2)</vt:lpstr>
      <vt:lpstr>PGRIP: Comparison of QoS</vt:lpstr>
      <vt:lpstr>Power-GRIP: LC Placement</vt:lpstr>
      <vt:lpstr>Power-GRIP:  Decomposition of MSV nets </vt:lpstr>
      <vt:lpstr>Power-GRIP:  GR Edge Capacitance Modeling</vt:lpstr>
      <vt:lpstr>Phase 1: Minimize Total Capacitance</vt:lpstr>
      <vt:lpstr>Phase 2: Minimize Total Power</vt:lpstr>
      <vt:lpstr>Power-GRIP:  Power-Aware Route Generation</vt:lpstr>
      <vt:lpstr>Power-GRIP: Problem Decomposition</vt:lpstr>
      <vt:lpstr>Power-GRIP: Benchmarks</vt:lpstr>
      <vt:lpstr>Power-GRIP: Comparison - Wirelength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2011-05-29T14:11:57Z</dcterms:modified>
</cp:coreProperties>
</file>