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12" r:id="rId3"/>
    <p:sldId id="273" r:id="rId4"/>
    <p:sldId id="405" r:id="rId5"/>
    <p:sldId id="420" r:id="rId6"/>
    <p:sldId id="432" r:id="rId7"/>
    <p:sldId id="443" r:id="rId8"/>
    <p:sldId id="323" r:id="rId9"/>
    <p:sldId id="447" r:id="rId10"/>
    <p:sldId id="376" r:id="rId11"/>
    <p:sldId id="425" r:id="rId12"/>
    <p:sldId id="392" r:id="rId13"/>
    <p:sldId id="436" r:id="rId14"/>
    <p:sldId id="388" r:id="rId15"/>
    <p:sldId id="394" r:id="rId16"/>
    <p:sldId id="380" r:id="rId17"/>
    <p:sldId id="381" r:id="rId18"/>
    <p:sldId id="389" r:id="rId19"/>
    <p:sldId id="384" r:id="rId20"/>
    <p:sldId id="385" r:id="rId21"/>
    <p:sldId id="386" r:id="rId22"/>
    <p:sldId id="440" r:id="rId23"/>
    <p:sldId id="427" r:id="rId24"/>
    <p:sldId id="448" r:id="rId25"/>
    <p:sldId id="343" r:id="rId26"/>
    <p:sldId id="321" r:id="rId27"/>
    <p:sldId id="444" r:id="rId28"/>
    <p:sldId id="445" r:id="rId29"/>
    <p:sldId id="438" r:id="rId30"/>
    <p:sldId id="393" r:id="rId31"/>
    <p:sldId id="418" r:id="rId32"/>
  </p:sldIdLst>
  <p:sldSz cx="9144000" cy="6858000" type="screen4x3"/>
  <p:notesSz cx="7312025" cy="959802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FF3300"/>
    <a:srgbClr val="000099"/>
    <a:srgbClr val="FF66CC"/>
    <a:srgbClr val="580000"/>
    <a:srgbClr val="DDDDDD"/>
    <a:srgbClr val="969696"/>
    <a:srgbClr val="C0C0C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1" autoAdjust="0"/>
    <p:restoredTop sz="92000" autoAdjust="0"/>
  </p:normalViewPr>
  <p:slideViewPr>
    <p:cSldViewPr snapToObjects="1">
      <p:cViewPr varScale="1">
        <p:scale>
          <a:sx n="100" d="100"/>
          <a:sy n="100" d="100"/>
        </p:scale>
        <p:origin x="-63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50" y="-96"/>
      </p:cViewPr>
      <p:guideLst>
        <p:guide orient="horz" pos="2879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ul\Desktop\Fall%202012\TCAD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 of correctly identified top candidates       (for S38417)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% matched top candidates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Sheet1!$B$1:$B$8</c:f>
              <c:numCache>
                <c:formatCode>General</c:formatCode>
                <c:ptCount val="8"/>
                <c:pt idx="0">
                  <c:v>0.93</c:v>
                </c:pt>
                <c:pt idx="1">
                  <c:v>0.9</c:v>
                </c:pt>
                <c:pt idx="2">
                  <c:v>0.91</c:v>
                </c:pt>
                <c:pt idx="3">
                  <c:v>0.94000000000000061</c:v>
                </c:pt>
                <c:pt idx="4">
                  <c:v>0.95000000000000062</c:v>
                </c:pt>
                <c:pt idx="5">
                  <c:v>0.91</c:v>
                </c:pt>
                <c:pt idx="6">
                  <c:v>0.92</c:v>
                </c:pt>
                <c:pt idx="7">
                  <c:v>0.95000000000000062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0492288"/>
        <c:axId val="150503808"/>
      </c:barChart>
      <c:catAx>
        <c:axId val="150492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 Count 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0503808"/>
        <c:crosses val="autoZero"/>
        <c:auto val="1"/>
        <c:lblAlgn val="ctr"/>
        <c:lblOffset val="100"/>
        <c:noMultiLvlLbl val="0"/>
      </c:catAx>
      <c:valAx>
        <c:axId val="150503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5049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34981739782527244"/>
          <c:y val="2.5754157542488792E-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Impact Weight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-3.535353535353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5757575757575118E-3"/>
                  <c:y val="-2.5252525252525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7.575757575757582E-3"/>
                  <c:y val="-2.5252525252525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top-k </c:v>
                </c:pt>
                <c:pt idx="1">
                  <c:v>rest</c:v>
                </c:pt>
                <c:pt idx="2">
                  <c:v>top-k </c:v>
                </c:pt>
                <c:pt idx="3">
                  <c:v>rest</c:v>
                </c:pt>
                <c:pt idx="4">
                  <c:v>top-k </c:v>
                </c:pt>
                <c:pt idx="5">
                  <c:v>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22.38</c:v>
                </c:pt>
                <c:pt idx="1">
                  <c:v>0.37000000000000027</c:v>
                </c:pt>
                <c:pt idx="2">
                  <c:v>22.36</c:v>
                </c:pt>
                <c:pt idx="3">
                  <c:v>0.48000000000000026</c:v>
                </c:pt>
                <c:pt idx="4">
                  <c:v>12.98</c:v>
                </c:pt>
                <c:pt idx="5">
                  <c:v>0.43000000000000027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669952"/>
        <c:axId val="150704512"/>
      </c:barChart>
      <c:catAx>
        <c:axId val="15066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0704512"/>
        <c:crosses val="autoZero"/>
        <c:auto val="1"/>
        <c:lblAlgn val="ctr"/>
        <c:lblOffset val="100"/>
        <c:noMultiLvlLbl val="0"/>
      </c:catAx>
      <c:valAx>
        <c:axId val="1507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66995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862" cy="4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>
            <a:lvl1pPr defTabSz="457367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577" y="1"/>
            <a:ext cx="3168862" cy="4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>
            <a:lvl1pPr algn="r" defTabSz="457367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F97A5BD-8F07-41BD-9C93-794CD1EE2FEE}" type="datetimeFigureOut">
              <a:rPr lang="zh-TW" altLang="en-US"/>
              <a:pPr>
                <a:defRPr/>
              </a:pPr>
              <a:t>2013/3/18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7173"/>
            <a:ext cx="3168862" cy="4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b" anchorCtr="0" compatLnSpc="1">
            <a:prstTxWarp prst="textNoShape">
              <a:avLst/>
            </a:prstTxWarp>
          </a:bodyPr>
          <a:lstStyle>
            <a:lvl1pPr defTabSz="457367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577" y="9117173"/>
            <a:ext cx="3168862" cy="4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b" anchorCtr="0" compatLnSpc="1">
            <a:prstTxWarp prst="textNoShape">
              <a:avLst/>
            </a:prstTxWarp>
          </a:bodyPr>
          <a:lstStyle>
            <a:lvl1pPr algn="r" defTabSz="457367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6BA8C2C-0AC7-4E98-A742-2851212BE9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07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2025" cy="9598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397" tIns="45699" rIns="91397" bIns="45699" anchor="ctr"/>
          <a:lstStyle/>
          <a:p>
            <a:pPr defTabSz="457367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2025" cy="9598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397" tIns="45699" rIns="91397" bIns="45699" anchor="ctr"/>
          <a:lstStyle/>
          <a:p>
            <a:pPr defTabSz="457367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2025" cy="9598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397" tIns="45699" rIns="91397" bIns="45699" anchor="ctr"/>
          <a:lstStyle/>
          <a:p>
            <a:pPr defTabSz="457367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2025" cy="9598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397" tIns="45699" rIns="91397" bIns="45699" anchor="ctr"/>
          <a:lstStyle/>
          <a:p>
            <a:pPr defTabSz="457367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2036" cy="471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36" tIns="47498" rIns="94636" bIns="47498" numCol="1" anchor="t" anchorCtr="0" compatLnSpc="1">
            <a:prstTxWarp prst="textNoShape">
              <a:avLst/>
            </a:prstTxWarp>
          </a:bodyPr>
          <a:lstStyle>
            <a:lvl1pPr defTabSz="457367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774" algn="l"/>
                <a:tab pos="1447217" algn="l"/>
                <a:tab pos="2169991" algn="l"/>
                <a:tab pos="2894433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3643" y="0"/>
            <a:ext cx="3172035" cy="471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36" tIns="47498" rIns="94636" bIns="47498" numCol="1" anchor="t" anchorCtr="0" compatLnSpc="1">
            <a:prstTxWarp prst="textNoShape">
              <a:avLst/>
            </a:prstTxWarp>
          </a:bodyPr>
          <a:lstStyle>
            <a:lvl1pPr algn="r" defTabSz="457367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774" algn="l"/>
                <a:tab pos="1447217" algn="l"/>
                <a:tab pos="2169991" algn="l"/>
                <a:tab pos="2894433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6475" cy="3613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3674" y="4562553"/>
            <a:ext cx="5398331" cy="4321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36" tIns="47498" rIns="94636" bIns="4749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6694"/>
            <a:ext cx="3172036" cy="471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36" tIns="47498" rIns="94636" bIns="47498" numCol="1" anchor="b" anchorCtr="0" compatLnSpc="1">
            <a:prstTxWarp prst="textNoShape">
              <a:avLst/>
            </a:prstTxWarp>
          </a:bodyPr>
          <a:lstStyle>
            <a:lvl1pPr defTabSz="457367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774" algn="l"/>
                <a:tab pos="1447217" algn="l"/>
                <a:tab pos="2169991" algn="l"/>
                <a:tab pos="2894433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3643" y="9126694"/>
            <a:ext cx="3172035" cy="471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36" tIns="47498" rIns="94636" bIns="47498" numCol="1" anchor="b" anchorCtr="0" compatLnSpc="1">
            <a:prstTxWarp prst="textNoShape">
              <a:avLst/>
            </a:prstTxWarp>
          </a:bodyPr>
          <a:lstStyle>
            <a:lvl1pPr algn="r" defTabSz="457367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2774" algn="l"/>
                <a:tab pos="1447217" algn="l"/>
                <a:tab pos="2169991" algn="l"/>
                <a:tab pos="2894433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C9AB846-A3ED-4959-9748-78EBE021073F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892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7017">
              <a:tabLst>
                <a:tab pos="722024" algn="l"/>
                <a:tab pos="1445635" algn="l"/>
                <a:tab pos="2169245" algn="l"/>
                <a:tab pos="2892855" algn="l"/>
              </a:tabLst>
            </a:pPr>
            <a:fld id="{8176521C-DB49-4725-95CF-031B94DF6518}" type="slidenum">
              <a:rPr lang="zh-TW" altLang="en-GB" smtClean="0">
                <a:ea typeface="Arial Unicode MS" pitchFamily="34" charset="-128"/>
                <a:cs typeface="Arial Unicode MS" pitchFamily="34" charset="-128"/>
              </a:rPr>
              <a:pPr defTabSz="457017">
                <a:tabLst>
                  <a:tab pos="722024" algn="l"/>
                  <a:tab pos="1445635" algn="l"/>
                  <a:tab pos="2169245" algn="l"/>
                  <a:tab pos="2892855" algn="l"/>
                </a:tabLst>
              </a:pPr>
              <a:t>1</a:t>
            </a:fld>
            <a:endParaRPr lang="en-GB" altLang="zh-TW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44060" y="707791"/>
            <a:ext cx="4823905" cy="36198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397" tIns="45699" rIns="91397" bIns="45699" anchor="ctr"/>
          <a:lstStyle/>
          <a:p>
            <a:endParaRPr kumimoji="0" lang="en-US" altLang="zh-TW" sz="1800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53674" y="4562554"/>
            <a:ext cx="5399917" cy="4324506"/>
          </a:xfrm>
          <a:noFill/>
          <a:ln/>
        </p:spPr>
        <p:txBody>
          <a:bodyPr wrap="none" anchor="ctr"/>
          <a:lstStyle/>
          <a:p>
            <a:endParaRPr lang="en-US" altLang="zh-TW" dirty="0" smtClean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091900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4F000A-A561-456A-83E0-6BEED70E1C1E}" type="slidenum">
              <a:rPr lang="zh-TW" altLang="en-GB"/>
              <a:pPr/>
              <a:t>10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6200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11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7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4495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13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640539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14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47930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15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6987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16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534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17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275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18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640539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234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46668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5118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710E2-75A4-438C-8E6B-9F28F68CB016}" type="slidenum">
              <a:rPr lang="nl-NL" altLang="zh-TW" smtClean="0">
                <a:cs typeface="Arial" charset="0"/>
              </a:rPr>
              <a:pPr/>
              <a:t>25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83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94ABCF-3F95-409F-9F83-C774DFA05FB0}" type="slidenum">
              <a:rPr lang="zh-TW" altLang="en-GB" smtClean="0"/>
              <a:pPr/>
              <a:t>26</a:t>
            </a:fld>
            <a:endParaRPr lang="en-GB" altLang="zh-TW" smtClean="0"/>
          </a:p>
        </p:txBody>
      </p:sp>
    </p:spTree>
    <p:extLst>
      <p:ext uri="{BB962C8B-B14F-4D97-AF65-F5344CB8AC3E}">
        <p14:creationId xmlns:p14="http://schemas.microsoft.com/office/powerpoint/2010/main" val="3878134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27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70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94024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94024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017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247464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3568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984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6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0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7</a:t>
            </a:fld>
            <a:endParaRPr lang="nl-NL" altLang="zh-TW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4F000A-A561-456A-83E0-6BEED70E1C1E}" type="slidenum">
              <a:rPr lang="zh-TW" altLang="en-GB"/>
              <a:pPr/>
              <a:t>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1227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87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990600"/>
          </a:xfrm>
        </p:spPr>
        <p:txBody>
          <a:bodyPr/>
          <a:lstStyle>
            <a:lvl1pPr>
              <a:defRPr sz="4000" baseline="0">
                <a:latin typeface="Arial (body)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>
            <a:lvl1pPr>
              <a:defRPr baseline="0">
                <a:latin typeface="Arial (body)"/>
              </a:defRPr>
            </a:lvl1pPr>
            <a:lvl2pPr>
              <a:defRPr baseline="0">
                <a:latin typeface="Arial (body)"/>
              </a:defRPr>
            </a:lvl2pPr>
            <a:lvl3pPr>
              <a:defRPr baseline="0">
                <a:latin typeface="Arial (body)"/>
              </a:defRPr>
            </a:lvl3pPr>
            <a:lvl4pPr>
              <a:defRPr baseline="0">
                <a:latin typeface="Arial (body)"/>
              </a:defRPr>
            </a:lvl4pPr>
            <a:lvl5pPr>
              <a:defRPr baseline="0">
                <a:latin typeface="Arial (body)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91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-762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16CDE366-2E5F-445B-A324-D6B020B87588}" type="slidenum">
              <a:rPr kumimoji="0" lang="en-US" altLang="zh-TW" sz="1400" b="1">
                <a:solidFill>
                  <a:schemeClr val="bg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pitchFamily="34" charset="0"/>
              <a:ea typeface="Arial Unicode MS" pitchFamily="34" charset="-120"/>
              <a:cs typeface="Arial" pitchFamily="34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pitchFamily="34" charset="0"/>
              <a:ea typeface="Arial Unicode MS" pitchFamily="34" charset="-12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 userDrawn="1"/>
        </p:nvSpPr>
        <p:spPr bwMode="auto">
          <a:xfrm>
            <a:off x="381000" y="843442"/>
            <a:ext cx="8545033" cy="214561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algn="ctr" defTabSz="828675">
              <a:lnSpc>
                <a:spcPct val="85000"/>
              </a:lnSpc>
              <a:spcBef>
                <a:spcPct val="50000"/>
              </a:spcBef>
            </a:pPr>
            <a:endParaRPr lang="en-US" sz="1000" b="1" dirty="0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6" r:id="rId3"/>
    <p:sldLayoutId id="2147483737" r:id="rId4"/>
    <p:sldLayoutId id="2147483738" r:id="rId5"/>
    <p:sldLayoutId id="2147483739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 baseline="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 baseline="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 baseline="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 baseline="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382000" cy="1470025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A Hybrid Approach for Fast and Accurate Trace Signal Selection for Post-Silicon Debug</a:t>
            </a:r>
            <a:endParaRPr lang="en-GB" altLang="zh-TW" sz="3600" dirty="0" smtClean="0">
              <a:ea typeface="PMingLiU"/>
            </a:endParaRP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Arial" pitchFamily="34" charset="0"/>
                <a:ea typeface="PMingLiU"/>
                <a:cs typeface="PMingLiU"/>
              </a:rPr>
              <a:t>Min Li </a:t>
            </a:r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and</a:t>
            </a:r>
            <a:r>
              <a:rPr lang="en-US" altLang="zh-TW" sz="2400" b="1" dirty="0" smtClean="0">
                <a:latin typeface="Arial" pitchFamily="34" charset="0"/>
                <a:ea typeface="PMingLiU"/>
                <a:cs typeface="PMingLiU"/>
              </a:rPr>
              <a:t> Azadeh Davoodi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University of Wisconsin-Madison</a:t>
            </a:r>
          </a:p>
          <a:p>
            <a:pPr eaLnBrk="1" hangingPunct="1"/>
            <a:endParaRPr lang="en-US" altLang="zh-TW" sz="2400" dirty="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0244" name="Picture 14" descr="fount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2057400" y="5694531"/>
            <a:ext cx="401045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zh-TW" sz="1800" b="1" dirty="0"/>
              <a:t> </a:t>
            </a:r>
            <a:r>
              <a:rPr kumimoji="0" lang="en-US" altLang="zh-TW" sz="2400" b="1" dirty="0"/>
              <a:t>W</a:t>
            </a:r>
            <a:r>
              <a:rPr kumimoji="0" lang="en-US" altLang="zh-TW" sz="1800" b="1" dirty="0"/>
              <a:t>ISCAD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 </a:t>
            </a:r>
            <a:r>
              <a:rPr kumimoji="0" lang="en-US" altLang="zh-TW" sz="1800" b="1" dirty="0" smtClean="0"/>
              <a:t>Electronic Design </a:t>
            </a:r>
            <a:r>
              <a:rPr kumimoji="0" lang="en-US" altLang="zh-TW" sz="1800" b="1" dirty="0"/>
              <a:t>Automation Lab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 http://</a:t>
            </a:r>
            <a:r>
              <a:rPr kumimoji="0" lang="en-US" altLang="zh-TW" sz="1800" dirty="0" smtClean="0"/>
              <a:t>wiscad.ece.wisc.edu/</a:t>
            </a:r>
            <a:endParaRPr kumimoji="0" lang="en-US" altLang="zh-TW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Existing Trace Selection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Also categorized based </a:t>
            </a: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on 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the </a:t>
            </a: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way SRR is 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approximated</a:t>
            </a:r>
          </a:p>
          <a:p>
            <a:pPr marL="457200" indent="-4572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Metric-based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Uses quick metrics to approximate SRR with </a:t>
            </a:r>
            <a:r>
              <a:rPr lang="en-US" altLang="zh-CN" sz="1800" u="sng" dirty="0" smtClean="0">
                <a:latin typeface="Arial" pitchFamily="34" charset="0"/>
                <a:ea typeface="Gulim" pitchFamily="34" charset="-127"/>
              </a:rPr>
              <a:t>high error but fast runtime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 err="1" smtClean="0">
                <a:latin typeface="Arial" pitchFamily="34" charset="0"/>
              </a:rPr>
              <a:t>Ko</a:t>
            </a:r>
            <a:r>
              <a:rPr lang="en-US" sz="1600" i="1" dirty="0" smtClean="0">
                <a:latin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</a:rPr>
              <a:t>&amp; </a:t>
            </a:r>
            <a:r>
              <a:rPr lang="en-US" sz="1600" i="1" dirty="0" err="1">
                <a:latin typeface="Arial" pitchFamily="34" charset="0"/>
              </a:rPr>
              <a:t>Nicolici</a:t>
            </a:r>
            <a:r>
              <a:rPr lang="en-US" sz="1600" i="1" dirty="0">
                <a:latin typeface="Arial" pitchFamily="34" charset="0"/>
              </a:rPr>
              <a:t> [DATE’08]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>
                <a:latin typeface="Arial" pitchFamily="34" charset="0"/>
              </a:rPr>
              <a:t>Liu &amp; </a:t>
            </a:r>
            <a:r>
              <a:rPr lang="en-US" sz="1600" i="1" dirty="0" err="1">
                <a:latin typeface="Arial" pitchFamily="34" charset="0"/>
              </a:rPr>
              <a:t>Xu</a:t>
            </a:r>
            <a:r>
              <a:rPr lang="en-US" sz="1600" i="1" dirty="0">
                <a:latin typeface="Arial" pitchFamily="34" charset="0"/>
              </a:rPr>
              <a:t> [DATE’09]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 err="1">
                <a:latin typeface="Arial" pitchFamily="34" charset="0"/>
              </a:rPr>
              <a:t>Prabhakar</a:t>
            </a:r>
            <a:r>
              <a:rPr lang="en-US" sz="1600" i="1" dirty="0">
                <a:latin typeface="Arial" pitchFamily="34" charset="0"/>
              </a:rPr>
              <a:t> &amp; Xiao [ATS’09] 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 err="1">
                <a:latin typeface="Arial" pitchFamily="34" charset="0"/>
              </a:rPr>
              <a:t>Basu</a:t>
            </a:r>
            <a:r>
              <a:rPr lang="en-US" sz="1600" i="1" dirty="0">
                <a:latin typeface="Arial" pitchFamily="34" charset="0"/>
              </a:rPr>
              <a:t> &amp; Mishra [VLSI’11]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>
                <a:latin typeface="Arial" pitchFamily="34" charset="0"/>
              </a:rPr>
              <a:t>Davoodi &amp; </a:t>
            </a:r>
            <a:r>
              <a:rPr lang="en-US" sz="1600" i="1" dirty="0" err="1">
                <a:latin typeface="Arial" pitchFamily="34" charset="0"/>
              </a:rPr>
              <a:t>Shojaei</a:t>
            </a:r>
            <a:r>
              <a:rPr lang="en-US" sz="1600" i="1" dirty="0">
                <a:latin typeface="Arial" pitchFamily="34" charset="0"/>
              </a:rPr>
              <a:t> [ICCAD’10] </a:t>
            </a:r>
          </a:p>
          <a:p>
            <a:pPr marL="457200" indent="-4572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Simulation-based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Uses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X-Simulation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to measure SRR accurately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with backward pruning-</a:t>
            </a:r>
            <a:r>
              <a:rPr lang="en-US" altLang="zh-CN" sz="1800" dirty="0" err="1" smtClean="0">
                <a:latin typeface="Arial" pitchFamily="34" charset="0"/>
                <a:ea typeface="Gulim" pitchFamily="34" charset="-127"/>
              </a:rPr>
              <a:t>travesal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 but still with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a </a:t>
            </a:r>
            <a:r>
              <a:rPr lang="en-US" altLang="zh-CN" sz="1800" u="sng" dirty="0">
                <a:latin typeface="Arial" pitchFamily="34" charset="0"/>
                <a:ea typeface="Gulim" pitchFamily="34" charset="-127"/>
              </a:rPr>
              <a:t>very long </a:t>
            </a:r>
            <a:r>
              <a:rPr lang="en-US" altLang="zh-CN" sz="1800" u="sng" dirty="0" smtClean="0">
                <a:latin typeface="Arial" pitchFamily="34" charset="0"/>
                <a:ea typeface="Gulim" pitchFamily="34" charset="-127"/>
              </a:rPr>
              <a:t>runtime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i="1" dirty="0" err="1" smtClean="0">
                <a:latin typeface="Arial" pitchFamily="34" charset="0"/>
              </a:rPr>
              <a:t>Chatterjee</a:t>
            </a:r>
            <a:r>
              <a:rPr lang="en-US" sz="1600" i="1" dirty="0" smtClean="0">
                <a:latin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</a:rPr>
              <a:t>&amp; </a:t>
            </a:r>
            <a:r>
              <a:rPr lang="en-US" sz="1600" i="1" dirty="0" err="1">
                <a:latin typeface="Arial" pitchFamily="34" charset="0"/>
              </a:rPr>
              <a:t>Bertacco</a:t>
            </a:r>
            <a:r>
              <a:rPr lang="en-US" sz="1600" i="1" dirty="0">
                <a:latin typeface="Arial" pitchFamily="34" charset="0"/>
              </a:rPr>
              <a:t> [ICCAD’11]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None/>
            </a:pP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Simulation-Based Trace Selection</a:t>
            </a:r>
          </a:p>
        </p:txBody>
      </p:sp>
      <p:sp>
        <p:nvSpPr>
          <p:cNvPr id="84" name="内容占位符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Much more accurate than metric-based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</a:rPr>
              <a:t>Simulation can directly consider signal correlations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</a:rPr>
              <a:t>Simulation accounts for the fact that a flipflop may be restored to different values within the observation window</a:t>
            </a:r>
          </a:p>
          <a:p>
            <a:r>
              <a:rPr lang="en-US" sz="2400" dirty="0" smtClean="0">
                <a:latin typeface="Arial" pitchFamily="34" charset="0"/>
              </a:rPr>
              <a:t>Much slower than metric-based</a:t>
            </a:r>
            <a:endParaRPr lang="en-US" sz="2400" dirty="0">
              <a:latin typeface="Arial" pitchFamily="34" charset="0"/>
            </a:endParaRPr>
          </a:p>
          <a:p>
            <a:pPr marL="914400" lvl="1" indent="-457200"/>
            <a:r>
              <a:rPr lang="en-US" sz="2000" dirty="0" smtClean="0">
                <a:latin typeface="Arial" pitchFamily="34" charset="0"/>
              </a:rPr>
              <a:t>Restoration of each gate is evaluated using X-Simulation for </a:t>
            </a:r>
            <a:r>
              <a:rPr lang="en-US" sz="2000" u="sng" dirty="0" smtClean="0">
                <a:latin typeface="Arial" pitchFamily="34" charset="0"/>
              </a:rPr>
              <a:t>each</a:t>
            </a:r>
            <a:r>
              <a:rPr lang="en-US" sz="2000" dirty="0" smtClean="0">
                <a:latin typeface="Arial" pitchFamily="34" charset="0"/>
              </a:rPr>
              <a:t> clock cycle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8894"/>
              </p:ext>
            </p:extLst>
          </p:nvPr>
        </p:nvGraphicFramePr>
        <p:xfrm>
          <a:off x="1569769" y="4038600"/>
          <a:ext cx="5965800" cy="2234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  <a:gridCol w="1193160"/>
                <a:gridCol w="1193160"/>
              </a:tblGrid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40887"/>
              </p:ext>
            </p:extLst>
          </p:nvPr>
        </p:nvGraphicFramePr>
        <p:xfrm>
          <a:off x="2753320" y="4343400"/>
          <a:ext cx="4782248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5562"/>
                <a:gridCol w="1195562"/>
                <a:gridCol w="1195562"/>
                <a:gridCol w="119556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88289"/>
              </p:ext>
            </p:extLst>
          </p:nvPr>
        </p:nvGraphicFramePr>
        <p:xfrm>
          <a:off x="2751432" y="5105400"/>
          <a:ext cx="4792368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8092"/>
                <a:gridCol w="1198092"/>
                <a:gridCol w="1198092"/>
                <a:gridCol w="11980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56339"/>
              </p:ext>
            </p:extLst>
          </p:nvPr>
        </p:nvGraphicFramePr>
        <p:xfrm>
          <a:off x="2739359" y="5867400"/>
          <a:ext cx="4804440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110"/>
                <a:gridCol w="1201110"/>
                <a:gridCol w="1201110"/>
                <a:gridCol w="120111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600169" y="4674566"/>
            <a:ext cx="3010894" cy="187411"/>
            <a:chOff x="3600169" y="4750766"/>
            <a:chExt cx="3010894" cy="187411"/>
          </a:xfrm>
        </p:grpSpPr>
        <p:sp>
          <p:nvSpPr>
            <p:cNvPr id="14" name="Left Arrow 13"/>
            <p:cNvSpPr/>
            <p:nvPr/>
          </p:nvSpPr>
          <p:spPr>
            <a:xfrm rot="1656771">
              <a:off x="3600169" y="4750766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Left Arrow 158"/>
            <p:cNvSpPr/>
            <p:nvPr/>
          </p:nvSpPr>
          <p:spPr>
            <a:xfrm rot="1656771">
              <a:off x="4852917" y="4750768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Left Arrow 159"/>
            <p:cNvSpPr/>
            <p:nvPr/>
          </p:nvSpPr>
          <p:spPr>
            <a:xfrm rot="1656771">
              <a:off x="5984191" y="4755882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44741" y="4900864"/>
            <a:ext cx="1331059" cy="1490574"/>
            <a:chOff x="3244741" y="4977064"/>
            <a:chExt cx="1331059" cy="1490574"/>
          </a:xfrm>
        </p:grpSpPr>
        <p:sp>
          <p:nvSpPr>
            <p:cNvPr id="26" name="Curved Right Arrow 25"/>
            <p:cNvSpPr/>
            <p:nvPr/>
          </p:nvSpPr>
          <p:spPr>
            <a:xfrm rot="18299610">
              <a:off x="3768704" y="4453101"/>
              <a:ext cx="283133" cy="1331059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Curved Right Arrow 162"/>
            <p:cNvSpPr/>
            <p:nvPr/>
          </p:nvSpPr>
          <p:spPr>
            <a:xfrm rot="19257101">
              <a:off x="3624011" y="4985563"/>
              <a:ext cx="387000" cy="1482075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Curved Right Arrow 25"/>
          <p:cNvSpPr/>
          <p:nvPr/>
        </p:nvSpPr>
        <p:spPr>
          <a:xfrm rot="18299610">
            <a:off x="4980633" y="4399426"/>
            <a:ext cx="283133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0" y="4287024"/>
            <a:ext cx="49530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46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Contributions</a:t>
            </a:r>
          </a:p>
        </p:txBody>
      </p:sp>
      <p:sp>
        <p:nvSpPr>
          <p:cNvPr id="12291" name="Rectangle 20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hybrid trace signal selection algorithm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Blend of simulation and metrics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We propose a new set of metrics to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quickly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find a small number of top trace signal candidates at each step of the algorithm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Next, among the few top candidates, X-Simulation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accurately evaluate the SRR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select the best</a:t>
            </a:r>
          </a:p>
          <a:p>
            <a:pPr lvl="1"/>
            <a:r>
              <a:rPr lang="en-US" sz="2000" dirty="0" smtClean="0">
                <a:latin typeface="Arial" pitchFamily="34" charset="0"/>
                <a:ea typeface="+mn-ea"/>
              </a:rPr>
              <a:t>We show our method has same or better solution quality compared to simulation-based approach with runtime as fast as the metric-based approaches</a:t>
            </a:r>
          </a:p>
          <a:p>
            <a:pPr lvl="1"/>
            <a:endParaRPr lang="en-US" sz="2000" dirty="0">
              <a:latin typeface="Arial" pitchFamily="34" charset="0"/>
              <a:ea typeface="+mn-ea"/>
            </a:endParaRP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198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Overview of Our Algorithm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533400" y="1219200"/>
            <a:ext cx="4800600" cy="5334000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</a:rPr>
              <a:t>Based on forward-greedy trace signal selection</a:t>
            </a:r>
          </a:p>
          <a:p>
            <a:r>
              <a:rPr lang="en-US" sz="2000" dirty="0" smtClean="0">
                <a:latin typeface="Arial" pitchFamily="34" charset="0"/>
              </a:rPr>
              <a:t>Proposed metrics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Reachability List of a </a:t>
            </a:r>
            <a:r>
              <a:rPr lang="en-US" sz="1800" dirty="0" err="1" smtClean="0">
                <a:latin typeface="Arial" pitchFamily="34" charset="0"/>
              </a:rPr>
              <a:t>flipflop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</a:rPr>
              <a:t>f</a:t>
            </a:r>
            <a:endParaRPr lang="en-US" sz="1800" dirty="0" smtClean="0">
              <a:latin typeface="Arial" pitchFamily="34" charset="0"/>
            </a:endParaRPr>
          </a:p>
          <a:p>
            <a:pPr lvl="2"/>
            <a:r>
              <a:rPr lang="en-US" sz="1400" dirty="0" smtClean="0">
                <a:latin typeface="Arial" pitchFamily="34" charset="0"/>
              </a:rPr>
              <a:t>A small subset of </a:t>
            </a:r>
            <a:r>
              <a:rPr lang="en-US" sz="1400" dirty="0" err="1" smtClean="0">
                <a:latin typeface="Arial" pitchFamily="34" charset="0"/>
              </a:rPr>
              <a:t>flipflops</a:t>
            </a:r>
            <a:r>
              <a:rPr lang="en-US" sz="1400" dirty="0" smtClean="0">
                <a:latin typeface="Arial" pitchFamily="34" charset="0"/>
              </a:rPr>
              <a:t> which are good candidates to be restored by </a:t>
            </a:r>
            <a:r>
              <a:rPr lang="en-US" sz="1400" i="1" dirty="0" smtClean="0">
                <a:latin typeface="Arial" pitchFamily="34" charset="0"/>
              </a:rPr>
              <a:t>f</a:t>
            </a:r>
            <a:r>
              <a:rPr lang="en-US" sz="1400" dirty="0">
                <a:latin typeface="Arial" pitchFamily="34" charset="0"/>
              </a:rPr>
              <a:t> </a:t>
            </a:r>
            <a:endParaRPr lang="en-US" sz="1400" dirty="0" smtClean="0">
              <a:latin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</a:rPr>
              <a:t>Restorability Rate </a:t>
            </a:r>
          </a:p>
          <a:p>
            <a:pPr lvl="2"/>
            <a:r>
              <a:rPr lang="en-US" sz="1400" dirty="0" smtClean="0">
                <a:latin typeface="Arial" pitchFamily="34" charset="0"/>
              </a:rPr>
              <a:t>Rate that each </a:t>
            </a:r>
            <a:r>
              <a:rPr lang="en-US" sz="1400" dirty="0" err="1" smtClean="0">
                <a:latin typeface="Arial" pitchFamily="34" charset="0"/>
              </a:rPr>
              <a:t>flipflop</a:t>
            </a:r>
            <a:r>
              <a:rPr lang="en-US" sz="1400" dirty="0" smtClean="0">
                <a:latin typeface="Arial" pitchFamily="34" charset="0"/>
              </a:rPr>
              <a:t> is restored using the trace signals selected so far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Restoration Demand of </a:t>
            </a:r>
            <a:r>
              <a:rPr lang="en-US" sz="1800" dirty="0" err="1" smtClean="0">
                <a:latin typeface="Arial" pitchFamily="34" charset="0"/>
              </a:rPr>
              <a:t>flipflop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</a:rPr>
              <a:t>i </a:t>
            </a:r>
            <a:r>
              <a:rPr lang="en-US" sz="1800" u="sng" dirty="0" smtClean="0">
                <a:latin typeface="Arial" pitchFamily="34" charset="0"/>
              </a:rPr>
              <a:t>from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</a:rPr>
              <a:t>flipflop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</a:rPr>
              <a:t>f </a:t>
            </a:r>
          </a:p>
          <a:p>
            <a:pPr lvl="2"/>
            <a:r>
              <a:rPr lang="en-US" sz="1400" dirty="0" smtClean="0">
                <a:latin typeface="Arial" pitchFamily="34" charset="0"/>
              </a:rPr>
              <a:t>Where </a:t>
            </a:r>
            <a:r>
              <a:rPr lang="en-US" sz="1400" dirty="0" err="1" smtClean="0">
                <a:latin typeface="Arial" pitchFamily="34" charset="0"/>
              </a:rPr>
              <a:t>flipflop</a:t>
            </a:r>
            <a:r>
              <a:rPr lang="en-US" sz="1400" dirty="0" smtClean="0">
                <a:latin typeface="Arial" pitchFamily="34" charset="0"/>
              </a:rPr>
              <a:t> f is candidate for the next trace signal </a:t>
            </a:r>
          </a:p>
          <a:p>
            <a:pPr lvl="1"/>
            <a:r>
              <a:rPr lang="en-US" sz="1800" dirty="0" smtClean="0">
                <a:latin typeface="Arial" pitchFamily="34" charset="0"/>
              </a:rPr>
              <a:t>Impact Weight of </a:t>
            </a:r>
            <a:r>
              <a:rPr lang="en-US" sz="1800" dirty="0" err="1" smtClean="0">
                <a:latin typeface="Arial" pitchFamily="34" charset="0"/>
              </a:rPr>
              <a:t>flipflop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</a:rPr>
              <a:t>f</a:t>
            </a:r>
          </a:p>
          <a:p>
            <a:pPr lvl="2"/>
            <a:r>
              <a:rPr lang="en-US" sz="1400" dirty="0" smtClean="0">
                <a:latin typeface="Arial" pitchFamily="34" charset="0"/>
              </a:rPr>
              <a:t>How much </a:t>
            </a:r>
            <a:r>
              <a:rPr lang="en-US" sz="1400" i="1" dirty="0" smtClean="0">
                <a:latin typeface="Arial" pitchFamily="34" charset="0"/>
              </a:rPr>
              <a:t>f </a:t>
            </a:r>
            <a:r>
              <a:rPr lang="en-US" sz="1400" dirty="0" smtClean="0">
                <a:latin typeface="Arial" pitchFamily="34" charset="0"/>
              </a:rPr>
              <a:t>can restore the untraced </a:t>
            </a:r>
            <a:r>
              <a:rPr lang="en-US" sz="1400" dirty="0" err="1" smtClean="0">
                <a:latin typeface="Arial" pitchFamily="34" charset="0"/>
              </a:rPr>
              <a:t>flipflops</a:t>
            </a:r>
            <a:r>
              <a:rPr lang="en-US" sz="1400" dirty="0" smtClean="0">
                <a:latin typeface="Arial" pitchFamily="34" charset="0"/>
              </a:rPr>
              <a:t> after accounting for restoration from the already-selected trace signals</a:t>
            </a:r>
          </a:p>
          <a:p>
            <a:pPr lvl="2"/>
            <a:endParaRPr lang="en-US" sz="1400" dirty="0">
              <a:latin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915341" y="1208137"/>
            <a:ext cx="2771460" cy="5345063"/>
            <a:chOff x="5562600" y="1208137"/>
            <a:chExt cx="2771460" cy="5345063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562600" y="1208137"/>
              <a:ext cx="2771459" cy="54446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Initialize </a:t>
              </a:r>
              <a:r>
                <a:rPr kumimoji="0" lang="en-US" kern="0" dirty="0" smtClean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metrics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562600" y="2013280"/>
              <a:ext cx="2771459" cy="95852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Compute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fast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metrics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to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find </a:t>
              </a:r>
              <a:r>
                <a:rPr kumimoji="0" lang="en-US" i="0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a small number of top candidates</a:t>
              </a:r>
              <a:r>
                <a:rPr kumimoji="0" lang="en-US" i="0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for tracing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" name="Diamond 14"/>
            <p:cNvSpPr/>
            <p:nvPr/>
          </p:nvSpPr>
          <p:spPr bwMode="auto">
            <a:xfrm>
              <a:off x="5753735" y="5410200"/>
              <a:ext cx="2389189" cy="609600"/>
            </a:xfrm>
            <a:prstGeom prst="diamond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Selected B 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traces?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562600" y="6229636"/>
              <a:ext cx="2771459" cy="32356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Terminate</a:t>
              </a:r>
            </a:p>
          </p:txBody>
        </p:sp>
        <p:cxnSp>
          <p:nvCxnSpPr>
            <p:cNvPr id="17" name="Elbow Connector 16"/>
            <p:cNvCxnSpPr>
              <a:stCxn id="15" idx="1"/>
              <a:endCxn id="14" idx="1"/>
            </p:cNvCxnSpPr>
            <p:nvPr/>
          </p:nvCxnSpPr>
          <p:spPr bwMode="auto">
            <a:xfrm rot="10800000">
              <a:off x="5562601" y="2492540"/>
              <a:ext cx="191135" cy="3222460"/>
            </a:xfrm>
            <a:prstGeom prst="bentConnector3">
              <a:avLst>
                <a:gd name="adj1" fmla="val 21960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8" name="TextBox 38"/>
            <p:cNvSpPr txBox="1">
              <a:spLocks noChangeArrowheads="1"/>
            </p:cNvSpPr>
            <p:nvPr/>
          </p:nvSpPr>
          <p:spPr bwMode="auto">
            <a:xfrm>
              <a:off x="5562600" y="5410200"/>
              <a:ext cx="7503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</a:t>
              </a:r>
            </a:p>
          </p:txBody>
        </p:sp>
        <p:sp>
          <p:nvSpPr>
            <p:cNvPr id="19" name="TextBox 39"/>
            <p:cNvSpPr txBox="1">
              <a:spLocks noChangeArrowheads="1"/>
            </p:cNvSpPr>
            <p:nvPr/>
          </p:nvSpPr>
          <p:spPr bwMode="auto">
            <a:xfrm>
              <a:off x="6996194" y="5940624"/>
              <a:ext cx="9754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Yes</a:t>
              </a:r>
            </a:p>
          </p:txBody>
        </p:sp>
        <p:cxnSp>
          <p:nvCxnSpPr>
            <p:cNvPr id="20" name="Straight Arrow Connector 19"/>
            <p:cNvCxnSpPr>
              <a:stCxn id="15" idx="2"/>
              <a:endCxn id="16" idx="0"/>
            </p:cNvCxnSpPr>
            <p:nvPr/>
          </p:nvCxnSpPr>
          <p:spPr bwMode="auto">
            <a:xfrm>
              <a:off x="6948330" y="6019800"/>
              <a:ext cx="0" cy="20983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6" name="Straight Arrow Connector 25"/>
            <p:cNvCxnSpPr>
              <a:stCxn id="13" idx="2"/>
              <a:endCxn id="14" idx="0"/>
            </p:cNvCxnSpPr>
            <p:nvPr/>
          </p:nvCxnSpPr>
          <p:spPr bwMode="auto">
            <a:xfrm>
              <a:off x="6948330" y="1752600"/>
              <a:ext cx="0" cy="2606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5562601" y="4800600"/>
              <a:ext cx="2771459" cy="390788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Update metrics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 bwMode="auto">
            <a:xfrm>
              <a:off x="6948331" y="4429388"/>
              <a:ext cx="1" cy="37121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5562600" y="3232480"/>
              <a:ext cx="2771459" cy="133952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Use a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small number of          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X-Simulation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to identify the best candidate (next trace) from the top candidates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14" idx="2"/>
              <a:endCxn id="51" idx="0"/>
            </p:cNvCxnSpPr>
            <p:nvPr/>
          </p:nvCxnSpPr>
          <p:spPr bwMode="auto">
            <a:xfrm>
              <a:off x="6948330" y="2971800"/>
              <a:ext cx="0" cy="2606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59" name="Straight Arrow Connector 58"/>
            <p:cNvCxnSpPr>
              <a:stCxn id="11" idx="2"/>
              <a:endCxn id="15" idx="0"/>
            </p:cNvCxnSpPr>
            <p:nvPr/>
          </p:nvCxnSpPr>
          <p:spPr bwMode="auto">
            <a:xfrm flipH="1">
              <a:off x="6948330" y="5191388"/>
              <a:ext cx="1" cy="21881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11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“Reachability List”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20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3400" y="1295400"/>
                <a:ext cx="4675504" cy="53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000" dirty="0" smtClean="0"/>
                  <a:t>: Reachability list of flipflop </a:t>
                </a:r>
                <a:r>
                  <a:rPr lang="en-US" sz="2000" i="1" dirty="0" smtClean="0"/>
                  <a:t>f </a:t>
                </a:r>
                <a:r>
                  <a:rPr lang="en-US" sz="2000" dirty="0" smtClean="0"/>
                  <a:t>taking value </a:t>
                </a:r>
                <a:r>
                  <a:rPr lang="en-US" sz="2000" i="1" dirty="0" smtClean="0"/>
                  <a:t>v </a:t>
                </a:r>
              </a:p>
              <a:p>
                <a:pPr lvl="1"/>
                <a:r>
                  <a:rPr lang="en-US" sz="1800" dirty="0" smtClean="0"/>
                  <a:t>Defined for all flipflops </a:t>
                </a:r>
                <a:r>
                  <a:rPr lang="en-US" sz="1800" i="1" dirty="0" smtClean="0"/>
                  <a:t>f </a:t>
                </a:r>
                <a:r>
                  <a:rPr lang="en-US" sz="1800" dirty="0" smtClean="0"/>
                  <a:t>and values </a:t>
                </a:r>
                <a:r>
                  <a:rPr lang="en-US" sz="1800" i="1" dirty="0" smtClean="0"/>
                  <a:t>v </a:t>
                </a:r>
                <a:r>
                  <a:rPr lang="en-US" sz="1800" dirty="0" smtClean="0"/>
                  <a:t>= {0,1}</a:t>
                </a:r>
                <a:endParaRPr lang="en-US" sz="1800" dirty="0"/>
              </a:p>
              <a:p>
                <a:pPr lvl="1"/>
                <a:r>
                  <a:rPr lang="en-US" sz="1800" dirty="0" smtClean="0">
                    <a:ea typeface="+mn-ea"/>
                  </a:rPr>
                  <a:t>A set of the flipflops which can be restored by </a:t>
                </a:r>
                <a:r>
                  <a:rPr lang="en-US" sz="1800" i="1" dirty="0" smtClean="0">
                    <a:ea typeface="+mn-ea"/>
                  </a:rPr>
                  <a:t>f</a:t>
                </a:r>
                <a:r>
                  <a:rPr lang="en-US" sz="1800" dirty="0" smtClean="0">
                    <a:ea typeface="+mn-ea"/>
                  </a:rPr>
                  <a:t> taking value </a:t>
                </a:r>
                <a:r>
                  <a:rPr lang="en-US" sz="1800" i="1" dirty="0" smtClean="0">
                    <a:ea typeface="+mn-ea"/>
                  </a:rPr>
                  <a:t>v </a:t>
                </a:r>
                <a:r>
                  <a:rPr lang="en-US" sz="1800" dirty="0" smtClean="0">
                    <a:ea typeface="+mn-ea"/>
                  </a:rPr>
                  <a:t>(without the help of any other flipflop)</a:t>
                </a:r>
                <a:endParaRPr lang="en-US" altLang="zh-TW" sz="1800" dirty="0">
                  <a:ea typeface="+mn-ea"/>
                </a:endParaRPr>
              </a:p>
              <a:p>
                <a:pPr lvl="1"/>
                <a:r>
                  <a:rPr lang="en-US" altLang="zh-TW" sz="1800" dirty="0" smtClean="0"/>
                  <a:t>When evaluating how much a candidate trace signal </a:t>
                </a:r>
                <a:r>
                  <a:rPr lang="en-US" altLang="zh-TW" sz="1800" i="1" dirty="0" smtClean="0"/>
                  <a:t>f </a:t>
                </a:r>
                <a:r>
                  <a:rPr lang="en-US" altLang="zh-TW" sz="1800" dirty="0" smtClean="0"/>
                  <a:t>can restore other </a:t>
                </a:r>
                <a:r>
                  <a:rPr lang="en-US" altLang="zh-TW" sz="1800" dirty="0" err="1" smtClean="0"/>
                  <a:t>flipflops</a:t>
                </a:r>
                <a:r>
                  <a:rPr lang="en-US" altLang="zh-TW" sz="1800" dirty="0" smtClean="0"/>
                  <a:t>, only the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TW" sz="1800" dirty="0" smtClean="0"/>
                  <a:t> are considered </a:t>
                </a:r>
              </a:p>
              <a:p>
                <a:pPr lvl="2"/>
                <a:r>
                  <a:rPr lang="en-US" altLang="zh-TW" sz="1400" dirty="0" smtClean="0"/>
                  <a:t>Helps significantly reduce the algorithm runtime</a:t>
                </a:r>
              </a:p>
              <a:p>
                <a:pPr lvl="2"/>
                <a:r>
                  <a:rPr lang="en-US" altLang="zh-TW" sz="1400" dirty="0" smtClean="0"/>
                  <a:t>Computed once as a pre-processing step before the selection starts</a:t>
                </a:r>
              </a:p>
            </p:txBody>
          </p:sp>
        </mc:Choice>
        <mc:Fallback xmlns="">
          <p:sp>
            <p:nvSpPr>
              <p:cNvPr id="12291" name="Rectang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3400" y="1295400"/>
                <a:ext cx="4675504" cy="5334000"/>
              </a:xfrm>
              <a:blipFill rotWithShape="1">
                <a:blip r:embed="rId4"/>
                <a:stretch>
                  <a:fillRect l="-1305" t="-571" r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0208" y="4419600"/>
                <a:ext cx="3985861" cy="406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pc="10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pc="10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pc="100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= {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},</m:t>
                      </m:r>
                      <m:r>
                        <m:rPr>
                          <m:nor/>
                        </m:rPr>
                        <a:rPr lang="en-US" sz="2000" i="0" dirty="0" smtClean="0">
                          <a:cs typeface="Arial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 spc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pc="10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pc="10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pc="100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= {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08" y="4419600"/>
                <a:ext cx="3985861" cy="40613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5105400" y="1817471"/>
            <a:ext cx="3979392" cy="2449729"/>
            <a:chOff x="1974882" y="2698272"/>
            <a:chExt cx="3979392" cy="2449729"/>
          </a:xfrm>
        </p:grpSpPr>
        <p:grpSp>
          <p:nvGrpSpPr>
            <p:cNvPr id="60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61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2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57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8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62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53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4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49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0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64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45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46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65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8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43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77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91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84" name="Straight Connector 120"/>
            <p:cNvCxnSpPr>
              <a:endCxn id="142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40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“Restorability Rate”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1159943"/>
                <a:ext cx="7810414" cy="2925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i="1" dirty="0" smtClean="0"/>
                  <a:t>: </a:t>
                </a:r>
                <a:r>
                  <a:rPr lang="en-US" sz="2000" dirty="0" smtClean="0"/>
                  <a:t>restorability rate of flipflop</a:t>
                </a:r>
                <a:r>
                  <a:rPr lang="en-US" sz="2000" i="1" dirty="0" smtClean="0"/>
                  <a:t> f</a:t>
                </a:r>
              </a:p>
              <a:p>
                <a:pPr lvl="1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Defined for any untraced flipflop 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at each iteration</a:t>
                </a:r>
              </a:p>
              <a:p>
                <a:pPr lvl="1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Probability that 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can be restored using the trace signals identified so far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2000" dirty="0" smtClean="0">
                    <a:latin typeface="Arial" pitchFamily="34" charset="0"/>
                    <a:ea typeface="PMingLiU"/>
                    <a:cs typeface="Arial" pitchFamily="34" charset="0"/>
                  </a:rPr>
                  <a:t>Requires only one round of X-Simulation within a small observation window</a:t>
                </a:r>
              </a:p>
              <a:p>
                <a:pPr lvl="1"/>
                <a:r>
                  <a:rPr lang="en-US" altLang="zh-TW" sz="1800" dirty="0" smtClean="0">
                    <a:ea typeface="PMingLiU"/>
                  </a:rPr>
                  <a:t>To compute for </a:t>
                </a:r>
                <a:r>
                  <a:rPr lang="en-US" altLang="zh-TW" sz="1800" u="sng" dirty="0" smtClean="0">
                    <a:ea typeface="PMingLiU"/>
                  </a:rPr>
                  <a:t>all</a:t>
                </a:r>
                <a:r>
                  <a:rPr lang="en-US" altLang="zh-TW" sz="1800" dirty="0" smtClean="0">
                    <a:ea typeface="PMingLiU"/>
                  </a:rPr>
                  <a:t> untraced </a:t>
                </a:r>
                <a:r>
                  <a:rPr lang="en-US" altLang="zh-TW" sz="1800" dirty="0" err="1" smtClean="0">
                    <a:ea typeface="PMingLiU"/>
                  </a:rPr>
                  <a:t>flipflops</a:t>
                </a:r>
                <a:r>
                  <a:rPr lang="en-US" altLang="zh-TW" sz="1800" dirty="0" smtClean="0">
                    <a:ea typeface="PMingLiU"/>
                  </a:rPr>
                  <a:t>*</a:t>
                </a:r>
              </a:p>
              <a:p>
                <a:pPr marL="457200" lvl="1" indent="0">
                  <a:buNone/>
                </a:pPr>
                <a:endParaRPr lang="en-US" altLang="zh-TW" sz="1400" i="1" dirty="0" smtClean="0">
                  <a:ea typeface="PMingLiU"/>
                </a:endParaRPr>
              </a:p>
              <a:p>
                <a:pPr marL="457200" lvl="1" indent="0">
                  <a:buNone/>
                </a:pPr>
                <a:r>
                  <a:rPr lang="en-US" altLang="zh-TW" sz="1400" i="1" dirty="0" smtClean="0">
                    <a:ea typeface="PMingLiU"/>
                  </a:rPr>
                  <a:t>* </a:t>
                </a:r>
                <a:r>
                  <a:rPr lang="en-US" altLang="zh-TW" sz="1400" i="1" dirty="0" smtClean="0">
                    <a:ea typeface="PMingLiU"/>
                  </a:rPr>
                  <a:t>See Algorithm 3 in the paper for details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1159943"/>
                <a:ext cx="7810414" cy="2925762"/>
              </a:xfrm>
              <a:blipFill rotWithShape="1">
                <a:blip r:embed="rId3"/>
                <a:stretch>
                  <a:fillRect l="-781" t="-1042" b="-7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80002"/>
              </p:ext>
            </p:extLst>
          </p:nvPr>
        </p:nvGraphicFramePr>
        <p:xfrm>
          <a:off x="914400" y="2514600"/>
          <a:ext cx="5965800" cy="2234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  <a:gridCol w="1193160"/>
                <a:gridCol w="1193160"/>
              </a:tblGrid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"/>
              <p:cNvSpPr/>
              <p:nvPr/>
            </p:nvSpPr>
            <p:spPr>
              <a:xfrm>
                <a:off x="6553200" y="3347405"/>
                <a:ext cx="2499247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347405"/>
                <a:ext cx="2499247" cy="6685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"/>
          <p:cNvSpPr/>
          <p:nvPr/>
        </p:nvSpPr>
        <p:spPr>
          <a:xfrm>
            <a:off x="3276600" y="35814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eft Arrow 13"/>
          <p:cNvSpPr/>
          <p:nvPr/>
        </p:nvSpPr>
        <p:spPr>
          <a:xfrm rot="1656771">
            <a:off x="2960205" y="3101345"/>
            <a:ext cx="626872" cy="182295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3"/>
          <p:cNvSpPr/>
          <p:nvPr/>
        </p:nvSpPr>
        <p:spPr>
          <a:xfrm rot="1656771">
            <a:off x="4182364" y="3101345"/>
            <a:ext cx="626872" cy="182295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Arrow 13"/>
          <p:cNvSpPr/>
          <p:nvPr/>
        </p:nvSpPr>
        <p:spPr>
          <a:xfrm rot="1656771">
            <a:off x="5401563" y="3119993"/>
            <a:ext cx="626872" cy="182295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rved Right Arrow 25"/>
          <p:cNvSpPr/>
          <p:nvPr/>
        </p:nvSpPr>
        <p:spPr>
          <a:xfrm rot="18299610">
            <a:off x="3118084" y="2852747"/>
            <a:ext cx="283133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Right Arrow 25"/>
          <p:cNvSpPr/>
          <p:nvPr/>
        </p:nvSpPr>
        <p:spPr>
          <a:xfrm rot="18299610">
            <a:off x="4294833" y="2865642"/>
            <a:ext cx="283133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Right Arrow 162"/>
          <p:cNvSpPr/>
          <p:nvPr/>
        </p:nvSpPr>
        <p:spPr>
          <a:xfrm rot="19257101">
            <a:off x="2999389" y="3393546"/>
            <a:ext cx="387000" cy="1482075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14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76200"/>
            <a:ext cx="8382000" cy="9906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“Restoration Demand”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20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3400" y="1295400"/>
                <a:ext cx="4631394" cy="53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 smtClean="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𝑑</m:t>
                        </m:r>
                      </m:e>
                      <m:sub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𝑖</m:t>
                        </m:r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,</m:t>
                        </m:r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  <m:r>
                      <a:rPr lang="en-US" altLang="zh-TW" sz="2000" b="1" i="0" spc="100" smtClean="0">
                        <a:latin typeface="Cambria Math"/>
                        <a:ea typeface="PMingLiU"/>
                      </a:rPr>
                      <m:t>:</m:t>
                    </m:r>
                  </m:oMath>
                </a14:m>
                <a:r>
                  <a:rPr lang="en-US" sz="2000" dirty="0" smtClean="0"/>
                  <a:t> Restoration demand of </a:t>
                </a:r>
                <a:r>
                  <a:rPr lang="en-US" sz="2000" dirty="0" err="1" smtClean="0"/>
                  <a:t>flipflip</a:t>
                </a:r>
                <a:r>
                  <a:rPr lang="en-US" sz="2000" dirty="0" smtClean="0"/>
                  <a:t> </a:t>
                </a:r>
                <a:r>
                  <a:rPr lang="en-US" sz="2000" i="1" dirty="0" err="1"/>
                  <a:t>i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 from </a:t>
                </a:r>
                <a:r>
                  <a:rPr lang="en-US" sz="2000" dirty="0" err="1" smtClean="0"/>
                  <a:t>flipflop</a:t>
                </a:r>
                <a:r>
                  <a:rPr lang="en-US" sz="2000" dirty="0" smtClean="0"/>
                  <a:t> </a:t>
                </a:r>
                <a:r>
                  <a:rPr lang="en-US" sz="2000" i="1" dirty="0"/>
                  <a:t>f</a:t>
                </a:r>
                <a:r>
                  <a:rPr lang="en-US" sz="2000" i="1" dirty="0" smtClean="0"/>
                  <a:t> </a:t>
                </a:r>
              </a:p>
              <a:p>
                <a:pPr lvl="1"/>
                <a:r>
                  <a:rPr lang="en-US" sz="1800" i="1" dirty="0" err="1" smtClean="0"/>
                  <a:t>i</a:t>
                </a:r>
                <a:r>
                  <a:rPr lang="en-US" sz="1800" dirty="0" smtClean="0"/>
                  <a:t> should be in the reachability list of </a:t>
                </a:r>
                <a:r>
                  <a:rPr lang="en-US" sz="1800" i="1" dirty="0" smtClean="0"/>
                  <a:t>f</a:t>
                </a:r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pc="10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𝑑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𝑖</m:t>
                        </m:r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,</m:t>
                        </m:r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  <m:r>
                      <a:rPr lang="en-US" altLang="zh-TW" sz="1800" spc="100">
                        <a:latin typeface="Cambria Math"/>
                        <a:ea typeface="PMingLiU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TW" sz="1800" spc="100">
                        <a:latin typeface="Cambria Math"/>
                        <a:ea typeface="PMingLiU"/>
                      </a:rPr>
                      <m:t>min</m:t>
                    </m:r>
                    <m:d>
                      <m:dPr>
                        <m:ctrlPr>
                          <a:rPr lang="en-US" altLang="zh-TW" sz="1800" i="1" spc="100">
                            <a:latin typeface="Cambria Math"/>
                            <a:ea typeface="PMingLiU"/>
                          </a:rPr>
                        </m:ctrlPr>
                      </m:dPr>
                      <m:e>
                        <m:r>
                          <a:rPr lang="en-US" altLang="zh-TW" sz="1800" spc="100">
                            <a:latin typeface="Cambria Math"/>
                            <a:ea typeface="PMingLiU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</m:ctrlPr>
                          </m:sSubPr>
                          <m:e>
                            <m: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spc="100">
                            <a:latin typeface="Cambria Math"/>
                            <a:ea typeface="PMingLiU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</m:ctrlPr>
                          </m:sSubSupPr>
                          <m:e>
                            <m: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sz="1800" i="1" spc="100">
                                <a:latin typeface="Cambria Math"/>
                                <a:ea typeface="PMingLiU"/>
                              </a:rPr>
                              <m:t>𝑣</m:t>
                            </m:r>
                          </m:sup>
                        </m:sSubSup>
                      </m:e>
                    </m:d>
                    <m:r>
                      <a:rPr lang="en-US" altLang="zh-TW" sz="1800" spc="100">
                        <a:latin typeface="Cambria Math"/>
                        <a:ea typeface="PMingLiU"/>
                      </a:rPr>
                      <m:t> </m:t>
                    </m:r>
                  </m:oMath>
                </a14:m>
                <a:endParaRPr lang="en-US" altLang="zh-TW" sz="1800" spc="100" dirty="0" smtClean="0">
                  <a:ea typeface="PMingLiU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TW" sz="1400" i="1" spc="10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bSup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1400" i="1" spc="10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TW" sz="1400" i="1" spc="10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1400" i="1" spc="10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0" spc="100" smtClean="0">
                        <a:latin typeface="Cambria Math"/>
                        <a:ea typeface="PMingLiU"/>
                      </a:rPr>
                      <m:t>1−</m:t>
                    </m:r>
                    <m:sSub>
                      <m:sSubPr>
                        <m:ctrlPr>
                          <a:rPr lang="en-US" altLang="zh-TW" sz="1800" i="1" spc="100">
                            <a:latin typeface="Cambria Math"/>
                            <a:ea typeface="PMingLiU"/>
                          </a:rPr>
                        </m:ctrlPr>
                      </m:sSubPr>
                      <m:e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𝑟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pc="100" smtClean="0">
                        <a:latin typeface="Cambria Math"/>
                        <a:ea typeface="PMingLiU"/>
                      </a:rPr>
                      <m:t> :</m:t>
                    </m:r>
                  </m:oMath>
                </a14:m>
                <a:r>
                  <a:rPr lang="en-US" sz="1800" dirty="0" smtClean="0"/>
                  <a:t> the “remaining” restoration demand</a:t>
                </a:r>
                <a:endParaRPr lang="en-US" sz="14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pc="10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𝑎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1800" dirty="0" smtClean="0"/>
                  <a:t> : probability that </a:t>
                </a:r>
                <a:r>
                  <a:rPr lang="en-US" sz="1800" i="1" dirty="0" smtClean="0"/>
                  <a:t>f </a:t>
                </a:r>
                <a:r>
                  <a:rPr lang="en-US" sz="1800" dirty="0" smtClean="0"/>
                  <a:t>takes values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v</a:t>
                </a:r>
              </a:p>
              <a:p>
                <a:pPr lvl="2"/>
                <a:r>
                  <a:rPr lang="en-US" sz="1400" dirty="0" smtClean="0"/>
                  <a:t>The maximum </a:t>
                </a:r>
                <a:r>
                  <a:rPr lang="en-US" sz="1400" i="1" dirty="0" smtClean="0"/>
                  <a:t>f </a:t>
                </a:r>
                <a:r>
                  <a:rPr lang="en-US" sz="1400" dirty="0" smtClean="0"/>
                  <a:t>can </a:t>
                </a:r>
                <a:r>
                  <a:rPr lang="en-US" sz="1400" i="1" dirty="0" smtClean="0"/>
                  <a:t>offer</a:t>
                </a:r>
                <a:r>
                  <a:rPr lang="en-US" sz="1400" dirty="0" smtClean="0"/>
                  <a:t> to restore </a:t>
                </a:r>
                <a:r>
                  <a:rPr lang="en-US" sz="1400" i="1" dirty="0" err="1" smtClean="0"/>
                  <a:t>i</a:t>
                </a:r>
                <a:endParaRPr lang="en-US" sz="1400" i="1" dirty="0" smtClean="0"/>
              </a:p>
              <a:p>
                <a:endParaRPr lang="en-US" altLang="zh-TW" sz="2000" spc="100" dirty="0" smtClean="0">
                  <a:latin typeface="Arial" pitchFamily="34" charset="0"/>
                  <a:ea typeface="PMingLiU"/>
                  <a:cs typeface="PMingLiU"/>
                </a:endParaRPr>
              </a:p>
            </p:txBody>
          </p:sp>
        </mc:Choice>
        <mc:Fallback xmlns="">
          <p:sp>
            <p:nvSpPr>
              <p:cNvPr id="12291" name="Rectang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3400" y="1295400"/>
                <a:ext cx="4631394" cy="5334000"/>
              </a:xfrm>
              <a:blipFill rotWithShape="1">
                <a:blip r:embed="rId4"/>
                <a:stretch>
                  <a:fillRect l="-1318" t="-571" r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77413" y="4343400"/>
                <a:ext cx="2795674" cy="39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800" i="1" spc="100" smtClean="0">
                              <a:latin typeface="Cambria Math"/>
                              <a:ea typeface="PMingLiU"/>
                            </a:rPr>
                          </m:ctrlPr>
                        </m:sSubSup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3</m:t>
                          </m:r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,</m:t>
                          </m:r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800" b="0" i="1" spc="100" smtClean="0">
                              <a:latin typeface="Cambria Math" panose="02040503050406030204" pitchFamily="18" charset="0"/>
                              <a:ea typeface="PMingLiU"/>
                            </a:rPr>
                            <m:t>1</m:t>
                          </m:r>
                        </m:sup>
                      </m:sSubSup>
                      <m:r>
                        <a:rPr lang="en-US" altLang="zh-TW" sz="1800" i="1">
                          <a:latin typeface="Cambria Math"/>
                          <a:ea typeface="PMingLiU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min</m:t>
                      </m:r>
                      <m:r>
                        <a:rPr lang="en-US" sz="1800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</m:ctrlPr>
                        </m:sSub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3</m:t>
                          </m:r>
                        </m:sub>
                      </m:sSub>
                      <m:r>
                        <a:rPr lang="en-US" altLang="zh-TW" sz="1800" b="0" i="1" spc="100" smtClean="0">
                          <a:latin typeface="Cambria Math"/>
                          <a:ea typeface="PMingLiU"/>
                        </a:rPr>
                        <m:t>,</m:t>
                      </m:r>
                      <m:sSubSup>
                        <m:sSubSupPr>
                          <m:ctrlP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</m:ctrlPr>
                        </m:sSubSup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b="0" i="1" spc="100" smtClean="0">
                              <a:latin typeface="Cambria Math" panose="02040503050406030204" pitchFamily="18" charset="0"/>
                              <a:ea typeface="PMingLiU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800" b="0" i="1" spc="100" smtClean="0">
                              <a:latin typeface="Cambria Math" panose="02040503050406030204" pitchFamily="18" charset="0"/>
                              <a:ea typeface="PMingLiU"/>
                            </a:rPr>
                            <m:t>1</m:t>
                          </m:r>
                        </m:sup>
                      </m:sSubSup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13" y="4343400"/>
                <a:ext cx="2795674" cy="395173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0" y="4876800"/>
            <a:ext cx="44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This expression is just an upper-bound approximation of the actual demand </a:t>
            </a:r>
            <a:r>
              <a:rPr lang="en-US" sz="1800" i="1" dirty="0" smtClean="0"/>
              <a:t>however it can </a:t>
            </a:r>
            <a:r>
              <a:rPr lang="en-US" sz="1800" i="1" dirty="0" smtClean="0"/>
              <a:t>be evaluated very quickly!</a:t>
            </a:r>
            <a:endParaRPr lang="en-US" sz="1800" i="1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105400" y="1371600"/>
            <a:ext cx="3979392" cy="2449729"/>
            <a:chOff x="1974882" y="2698272"/>
            <a:chExt cx="3979392" cy="2449729"/>
          </a:xfrm>
        </p:grpSpPr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65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6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61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2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57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8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67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53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4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68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49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0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69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4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47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8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35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45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40" name="Straight Connector 120"/>
            <p:cNvCxnSpPr>
              <a:endCxn id="146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/>
          <p:cNvGrpSpPr/>
          <p:nvPr/>
        </p:nvGrpSpPr>
        <p:grpSpPr>
          <a:xfrm>
            <a:off x="6019800" y="3962400"/>
            <a:ext cx="2110337" cy="317555"/>
            <a:chOff x="5543178" y="4367824"/>
            <a:chExt cx="2438400" cy="317555"/>
          </a:xfrm>
        </p:grpSpPr>
        <p:sp>
          <p:nvSpPr>
            <p:cNvPr id="172" name="矩形 171"/>
            <p:cNvSpPr/>
            <p:nvPr/>
          </p:nvSpPr>
          <p:spPr>
            <a:xfrm>
              <a:off x="5543178" y="4419600"/>
              <a:ext cx="265779" cy="2657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37844" y="4367824"/>
              <a:ext cx="2043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Potentially-traced </a:t>
              </a:r>
              <a:endParaRPr lang="en-US" sz="1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5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20"/>
              <p:cNvSpPr txBox="1">
                <a:spLocks noChangeArrowheads="1"/>
              </p:cNvSpPr>
              <p:nvPr/>
            </p:nvSpPr>
            <p:spPr bwMode="auto">
              <a:xfrm>
                <a:off x="533399" y="1295400"/>
                <a:ext cx="4572001" cy="5334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3200" baseline="0">
                    <a:solidFill>
                      <a:schemeClr val="tx1"/>
                    </a:solidFill>
                    <a:latin typeface="Arial (body)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8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24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0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»"/>
                  <a:defRPr sz="20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  <a:ea typeface="PMingLiU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  <a:ea typeface="PMingLiU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  <a:ea typeface="PMingLiU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1800" i="1">
                            <a:latin typeface="Cambria Math"/>
                            <a:ea typeface="PMingLiU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1800" i="1">
                            <a:latin typeface="Cambria Math"/>
                            <a:ea typeface="PMingLiU"/>
                          </a:rPr>
                          <m:t>𝑣</m:t>
                        </m:r>
                        <m:r>
                          <a:rPr lang="en-US" altLang="zh-TW" sz="1800" i="1">
                            <a:latin typeface="Cambria Math"/>
                            <a:ea typeface="PMingLiU"/>
                          </a:rPr>
                          <m:t>=0,1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1800" i="1">
                                <a:latin typeface="Cambria Math"/>
                                <a:ea typeface="PMingLiU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1800" i="1">
                                <a:latin typeface="Cambria Math"/>
                                <a:ea typeface="Cambria Math"/>
                              </a:rPr>
                              <m:t>∀</m:t>
                            </m:r>
                            <m:r>
                              <a:rPr lang="en-US" altLang="zh-TW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TW" sz="1800" i="1" spc="10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 spc="100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1800" i="1" spc="10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sz="1800" i="1" spc="10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sup>
                            </m:sSub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sz="1800" i="1">
                                    <a:latin typeface="Cambria Math"/>
                                    <a:ea typeface="PMingLiU"/>
                                  </a:rPr>
                                  <m:t>𝑣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altLang="zh-TW" sz="1800" spc="100" dirty="0" smtClean="0">
                  <a:latin typeface="Arial" pitchFamily="34" charset="0"/>
                  <a:ea typeface="PMingLiU"/>
                  <a:cs typeface="Arial" pitchFamily="34" charset="0"/>
                </a:endParaRPr>
              </a:p>
              <a:p>
                <a:pPr lvl="1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Defined for any untraced flipflop 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At each iteration of our algorithm, among the untraced flipflops, the ones with the highest impact weights are selected as the top candidates</a:t>
                </a:r>
              </a:p>
              <a:p>
                <a:pPr lvl="1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Top candidates set to only 5% of the number of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flipflops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1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1295400"/>
                <a:ext cx="4572001" cy="5334000"/>
              </a:xfrm>
              <a:prstGeom prst="rect">
                <a:avLst/>
              </a:prstGeom>
              <a:blipFill rotWithShape="1">
                <a:blip r:embed="rId4"/>
                <a:stretch>
                  <a:fillRect l="-1065" t="-82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“Impact Weight”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29200" y="1371600"/>
            <a:ext cx="4055592" cy="3553213"/>
            <a:chOff x="5029200" y="1524000"/>
            <a:chExt cx="4055592" cy="3553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350757" y="4137676"/>
                  <a:ext cx="3313888" cy="4357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en-US" sz="2000" dirty="0" smtClean="0"/>
                    <a:t> </a:t>
                  </a:r>
                  <a:r>
                    <a:rPr lang="en-US" sz="20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5,2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000" dirty="0" smtClean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sz="2000" dirty="0" smtClean="0"/>
                    <a:t> </a:t>
                  </a:r>
                  <a:r>
                    <a:rPr lang="en-US" sz="20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latin typeface="Cambria Math"/>
                            </a:rPr>
                            <m:t>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757" y="4137676"/>
                  <a:ext cx="3313888" cy="43576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4225" b="-197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1"/>
                <p:cNvSpPr/>
                <p:nvPr/>
              </p:nvSpPr>
              <p:spPr>
                <a:xfrm>
                  <a:off x="5029200" y="4671076"/>
                  <a:ext cx="3985861" cy="406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pc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pc="10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pc="10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pc="100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= {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},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cs typeface="Arial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000" i="1" spc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pc="10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pc="10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pc="10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= {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9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671076"/>
                  <a:ext cx="3985861" cy="406137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64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5105400" y="1524000"/>
              <a:ext cx="3979392" cy="2449729"/>
              <a:chOff x="1974882" y="2698272"/>
              <a:chExt cx="3979392" cy="2449729"/>
            </a:xfrm>
          </p:grpSpPr>
          <p:grpSp>
            <p:nvGrpSpPr>
              <p:cNvPr id="70" name="Group 98"/>
              <p:cNvGrpSpPr>
                <a:grpSpLocks/>
              </p:cNvGrpSpPr>
              <p:nvPr/>
            </p:nvGrpSpPr>
            <p:grpSpPr bwMode="auto">
              <a:xfrm>
                <a:off x="2271851" y="3429000"/>
                <a:ext cx="482023" cy="650256"/>
                <a:chOff x="3657600" y="1535668"/>
                <a:chExt cx="618417" cy="826191"/>
              </a:xfrm>
            </p:grpSpPr>
            <p:sp>
              <p:nvSpPr>
                <p:cNvPr id="118" name="Rectangle 144"/>
                <p:cNvSpPr/>
                <p:nvPr/>
              </p:nvSpPr>
              <p:spPr>
                <a:xfrm>
                  <a:off x="3657600" y="1604758"/>
                  <a:ext cx="609600" cy="75710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9" name="Straight Connector 145"/>
                <p:cNvCxnSpPr/>
                <p:nvPr/>
              </p:nvCxnSpPr>
              <p:spPr>
                <a:xfrm>
                  <a:off x="3657600" y="2060288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46"/>
                <p:cNvCxnSpPr/>
                <p:nvPr/>
              </p:nvCxnSpPr>
              <p:spPr>
                <a:xfrm flipH="1">
                  <a:off x="3657600" y="2133300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9065" y="15356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1</a:t>
                  </a:r>
                  <a:endParaRPr lang="en-US" i="1" baseline="-25000" dirty="0"/>
                </a:p>
              </p:txBody>
            </p:sp>
          </p:grpSp>
          <p:grpSp>
            <p:nvGrpSpPr>
              <p:cNvPr id="72" name="Group 38"/>
              <p:cNvGrpSpPr>
                <a:grpSpLocks/>
              </p:cNvGrpSpPr>
              <p:nvPr/>
            </p:nvGrpSpPr>
            <p:grpSpPr bwMode="auto">
              <a:xfrm>
                <a:off x="3578517" y="3417954"/>
                <a:ext cx="475151" cy="650718"/>
                <a:chOff x="5257800" y="1524000"/>
                <a:chExt cx="609600" cy="826777"/>
              </a:xfrm>
            </p:grpSpPr>
            <p:sp>
              <p:nvSpPr>
                <p:cNvPr id="114" name="Rectangle 140"/>
                <p:cNvSpPr/>
                <p:nvPr/>
              </p:nvSpPr>
              <p:spPr>
                <a:xfrm>
                  <a:off x="5257800" y="1593675"/>
                  <a:ext cx="609600" cy="75710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5" name="Straight Connector 141"/>
                <p:cNvCxnSpPr/>
                <p:nvPr/>
              </p:nvCxnSpPr>
              <p:spPr>
                <a:xfrm>
                  <a:off x="5257800" y="2049206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42"/>
                <p:cNvCxnSpPr/>
                <p:nvPr/>
              </p:nvCxnSpPr>
              <p:spPr>
                <a:xfrm flipH="1">
                  <a:off x="5257800" y="2122218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5"/>
                <p:cNvSpPr>
                  <a:spLocks noChangeArrowheads="1"/>
                </p:cNvSpPr>
                <p:nvPr/>
              </p:nvSpPr>
              <p:spPr bwMode="auto">
                <a:xfrm>
                  <a:off x="5511117" y="1524000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2</a:t>
                  </a:r>
                  <a:endParaRPr lang="en-US" i="1" baseline="-25000" dirty="0"/>
                </a:p>
              </p:txBody>
            </p:sp>
          </p:grpSp>
          <p:grpSp>
            <p:nvGrpSpPr>
              <p:cNvPr id="73" name="Group 21"/>
              <p:cNvGrpSpPr>
                <a:grpSpLocks/>
              </p:cNvGrpSpPr>
              <p:nvPr/>
            </p:nvGrpSpPr>
            <p:grpSpPr bwMode="auto">
              <a:xfrm>
                <a:off x="3637911" y="4497476"/>
                <a:ext cx="475151" cy="650525"/>
                <a:chOff x="5334000" y="2907268"/>
                <a:chExt cx="609600" cy="826532"/>
              </a:xfrm>
            </p:grpSpPr>
            <p:sp>
              <p:nvSpPr>
                <p:cNvPr id="110" name="Rectangle 136"/>
                <p:cNvSpPr/>
                <p:nvPr/>
              </p:nvSpPr>
              <p:spPr>
                <a:xfrm>
                  <a:off x="5334000" y="2976698"/>
                  <a:ext cx="609600" cy="7571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1" name="Straight Connector 137"/>
                <p:cNvCxnSpPr/>
                <p:nvPr/>
              </p:nvCxnSpPr>
              <p:spPr>
                <a:xfrm>
                  <a:off x="5334000" y="3432229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38"/>
                <p:cNvCxnSpPr/>
                <p:nvPr/>
              </p:nvCxnSpPr>
              <p:spPr>
                <a:xfrm flipH="1">
                  <a:off x="5334000" y="3505241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20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4</a:t>
                  </a:r>
                  <a:endParaRPr lang="en-US" i="1" baseline="-25000" dirty="0"/>
                </a:p>
              </p:txBody>
            </p:sp>
          </p:grpSp>
          <p:grpSp>
            <p:nvGrpSpPr>
              <p:cNvPr id="74" name="Group 22"/>
              <p:cNvGrpSpPr>
                <a:grpSpLocks/>
              </p:cNvGrpSpPr>
              <p:nvPr/>
            </p:nvGrpSpPr>
            <p:grpSpPr bwMode="auto">
              <a:xfrm>
                <a:off x="5241546" y="3921475"/>
                <a:ext cx="475151" cy="650525"/>
                <a:chOff x="5334000" y="2907268"/>
                <a:chExt cx="609600" cy="826532"/>
              </a:xfrm>
            </p:grpSpPr>
            <p:sp>
              <p:nvSpPr>
                <p:cNvPr id="106" name="Rectangle 132"/>
                <p:cNvSpPr/>
                <p:nvPr/>
              </p:nvSpPr>
              <p:spPr>
                <a:xfrm>
                  <a:off x="5334000" y="2977876"/>
                  <a:ext cx="609600" cy="75551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07" name="Straight Connector 133"/>
                <p:cNvCxnSpPr/>
                <p:nvPr/>
              </p:nvCxnSpPr>
              <p:spPr>
                <a:xfrm>
                  <a:off x="5334000" y="3431820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34"/>
                <p:cNvCxnSpPr/>
                <p:nvPr/>
              </p:nvCxnSpPr>
              <p:spPr>
                <a:xfrm flipH="1">
                  <a:off x="5334000" y="3504832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5</a:t>
                  </a:r>
                  <a:endParaRPr lang="en-US" i="1" baseline="-25000" dirty="0"/>
                </a:p>
              </p:txBody>
            </p:sp>
          </p:grpSp>
          <p:grpSp>
            <p:nvGrpSpPr>
              <p:cNvPr id="75" name="Group 27"/>
              <p:cNvGrpSpPr>
                <a:grpSpLocks/>
              </p:cNvGrpSpPr>
              <p:nvPr/>
            </p:nvGrpSpPr>
            <p:grpSpPr bwMode="auto">
              <a:xfrm>
                <a:off x="3578517" y="2698272"/>
                <a:ext cx="475151" cy="650845"/>
                <a:chOff x="5334000" y="2907268"/>
                <a:chExt cx="609600" cy="826939"/>
              </a:xfrm>
            </p:grpSpPr>
            <p:sp>
              <p:nvSpPr>
                <p:cNvPr id="102" name="Rectangle 128"/>
                <p:cNvSpPr/>
                <p:nvPr/>
              </p:nvSpPr>
              <p:spPr>
                <a:xfrm>
                  <a:off x="5334000" y="2977105"/>
                  <a:ext cx="609600" cy="7571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03" name="Straight Connector 129"/>
                <p:cNvCxnSpPr/>
                <p:nvPr/>
              </p:nvCxnSpPr>
              <p:spPr>
                <a:xfrm>
                  <a:off x="5334000" y="3432637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30"/>
                <p:cNvCxnSpPr/>
                <p:nvPr/>
              </p:nvCxnSpPr>
              <p:spPr>
                <a:xfrm flipH="1">
                  <a:off x="5334000" y="3505649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31"/>
                <p:cNvSpPr>
                  <a:spLocks noChangeArrowheads="1"/>
                </p:cNvSpPr>
                <p:nvPr/>
              </p:nvSpPr>
              <p:spPr bwMode="auto">
                <a:xfrm>
                  <a:off x="5587317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3</a:t>
                  </a:r>
                  <a:endParaRPr lang="en-US" i="1" baseline="-25000" dirty="0"/>
                </a:p>
              </p:txBody>
            </p:sp>
          </p:grpSp>
          <p:cxnSp>
            <p:nvCxnSpPr>
              <p:cNvPr id="76" name="Straight Connector 103"/>
              <p:cNvCxnSpPr/>
              <p:nvPr/>
            </p:nvCxnSpPr>
            <p:spPr bwMode="auto">
              <a:xfrm flipH="1" flipV="1">
                <a:off x="2756277" y="3692427"/>
                <a:ext cx="831514" cy="1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104"/>
              <p:cNvCxnSpPr/>
              <p:nvPr/>
            </p:nvCxnSpPr>
            <p:spPr bwMode="auto">
              <a:xfrm flipH="1">
                <a:off x="1974882" y="3693677"/>
                <a:ext cx="2969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Arc 105"/>
              <p:cNvSpPr/>
              <p:nvPr/>
            </p:nvSpPr>
            <p:spPr bwMode="auto">
              <a:xfrm>
                <a:off x="4436017" y="4004846"/>
                <a:ext cx="593939" cy="351033"/>
              </a:xfrm>
              <a:prstGeom prst="arc">
                <a:avLst>
                  <a:gd name="adj1" fmla="val 15763142"/>
                  <a:gd name="adj2" fmla="val 57358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9" name="Straight Connector 106"/>
              <p:cNvCxnSpPr/>
              <p:nvPr/>
            </p:nvCxnSpPr>
            <p:spPr bwMode="auto">
              <a:xfrm>
                <a:off x="4707001" y="4012342"/>
                <a:ext cx="0" cy="3510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07"/>
              <p:cNvCxnSpPr/>
              <p:nvPr/>
            </p:nvCxnSpPr>
            <p:spPr bwMode="auto">
              <a:xfrm flipH="1">
                <a:off x="4062330" y="3693052"/>
                <a:ext cx="3650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08"/>
              <p:cNvCxnSpPr/>
              <p:nvPr/>
            </p:nvCxnSpPr>
            <p:spPr bwMode="auto">
              <a:xfrm flipH="1">
                <a:off x="4113062" y="4724400"/>
                <a:ext cx="3266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9"/>
              <p:cNvCxnSpPr/>
              <p:nvPr/>
            </p:nvCxnSpPr>
            <p:spPr bwMode="auto">
              <a:xfrm>
                <a:off x="4427355" y="3693677"/>
                <a:ext cx="0" cy="37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110"/>
              <p:cNvCxnSpPr/>
              <p:nvPr/>
            </p:nvCxnSpPr>
            <p:spPr bwMode="auto">
              <a:xfrm flipH="1">
                <a:off x="4436017" y="4298415"/>
                <a:ext cx="0" cy="425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111"/>
              <p:cNvCxnSpPr/>
              <p:nvPr/>
            </p:nvCxnSpPr>
            <p:spPr bwMode="auto">
              <a:xfrm flipH="1">
                <a:off x="4427355" y="406481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12"/>
              <p:cNvCxnSpPr/>
              <p:nvPr/>
            </p:nvCxnSpPr>
            <p:spPr bwMode="auto">
              <a:xfrm flipH="1">
                <a:off x="4439728" y="430466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13"/>
              <p:cNvCxnSpPr/>
              <p:nvPr/>
            </p:nvCxnSpPr>
            <p:spPr bwMode="auto">
              <a:xfrm flipH="1" flipV="1">
                <a:off x="5029956" y="4180987"/>
                <a:ext cx="211590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9"/>
              <p:cNvGrpSpPr>
                <a:grpSpLocks/>
              </p:cNvGrpSpPr>
              <p:nvPr/>
            </p:nvGrpSpPr>
            <p:grpSpPr bwMode="auto">
              <a:xfrm>
                <a:off x="2747003" y="2772927"/>
                <a:ext cx="653333" cy="351273"/>
                <a:chOff x="1524000" y="1230086"/>
                <a:chExt cx="838200" cy="446314"/>
              </a:xfrm>
            </p:grpSpPr>
            <p:sp>
              <p:nvSpPr>
                <p:cNvPr id="100" name="Arc 126"/>
                <p:cNvSpPr/>
                <p:nvPr/>
              </p:nvSpPr>
              <p:spPr>
                <a:xfrm>
                  <a:off x="1524000" y="1230018"/>
                  <a:ext cx="8382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01" name="Arc 127"/>
                <p:cNvSpPr/>
                <p:nvPr/>
              </p:nvSpPr>
              <p:spPr>
                <a:xfrm>
                  <a:off x="1817688" y="1230018"/>
                  <a:ext cx="1905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88" name="Straight Connector 115"/>
              <p:cNvCxnSpPr/>
              <p:nvPr/>
            </p:nvCxnSpPr>
            <p:spPr bwMode="auto">
              <a:xfrm flipH="1" flipV="1">
                <a:off x="2865790" y="2841581"/>
                <a:ext cx="237576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116"/>
              <p:cNvCxnSpPr/>
              <p:nvPr/>
            </p:nvCxnSpPr>
            <p:spPr bwMode="auto">
              <a:xfrm flipH="1" flipV="1">
                <a:off x="3400335" y="2944018"/>
                <a:ext cx="178182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17"/>
              <p:cNvCxnSpPr/>
              <p:nvPr/>
            </p:nvCxnSpPr>
            <p:spPr bwMode="auto">
              <a:xfrm>
                <a:off x="2975917" y="3015499"/>
                <a:ext cx="0" cy="693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18"/>
              <p:cNvCxnSpPr/>
              <p:nvPr/>
            </p:nvCxnSpPr>
            <p:spPr bwMode="auto">
              <a:xfrm flipH="1">
                <a:off x="2975917" y="3021470"/>
                <a:ext cx="1274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119"/>
              <p:cNvGrpSpPr/>
              <p:nvPr/>
            </p:nvGrpSpPr>
            <p:grpSpPr bwMode="auto">
              <a:xfrm>
                <a:off x="3039730" y="4572000"/>
                <a:ext cx="391678" cy="329854"/>
                <a:chOff x="2095500" y="4000500"/>
                <a:chExt cx="1172428" cy="838200"/>
              </a:xfrm>
              <a:noFill/>
            </p:grpSpPr>
            <p:sp>
              <p:nvSpPr>
                <p:cNvPr id="98" name="Isosceles Triangle 124"/>
                <p:cNvSpPr/>
                <p:nvPr/>
              </p:nvSpPr>
              <p:spPr>
                <a:xfrm rot="5400000">
                  <a:off x="2133600" y="3962400"/>
                  <a:ext cx="838200" cy="914400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9" name="Oval 125"/>
                <p:cNvSpPr/>
                <p:nvPr/>
              </p:nvSpPr>
              <p:spPr>
                <a:xfrm>
                  <a:off x="3001229" y="4310742"/>
                  <a:ext cx="266699" cy="228599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93" name="Straight Connector 120"/>
              <p:cNvCxnSpPr>
                <a:endCxn id="99" idx="6"/>
              </p:cNvCxnSpPr>
              <p:nvPr/>
            </p:nvCxnSpPr>
            <p:spPr bwMode="auto">
              <a:xfrm flipH="1">
                <a:off x="3431270" y="4739200"/>
                <a:ext cx="2066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21"/>
              <p:cNvCxnSpPr/>
              <p:nvPr/>
            </p:nvCxnSpPr>
            <p:spPr bwMode="auto">
              <a:xfrm flipH="1">
                <a:off x="2034276" y="4742947"/>
                <a:ext cx="1009696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22"/>
              <p:cNvCxnSpPr/>
              <p:nvPr/>
            </p:nvCxnSpPr>
            <p:spPr bwMode="auto">
              <a:xfrm flipV="1">
                <a:off x="2865791" y="2841582"/>
                <a:ext cx="0" cy="19063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4"/>
              <p:cNvCxnSpPr/>
              <p:nvPr/>
            </p:nvCxnSpPr>
            <p:spPr bwMode="auto">
              <a:xfrm flipH="1">
                <a:off x="5716698" y="4191000"/>
                <a:ext cx="2375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4059856" y="2971800"/>
                <a:ext cx="2165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45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Trace Selection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02366" y="1219200"/>
                <a:ext cx="3688634" cy="5334000"/>
              </a:xfrm>
            </p:spPr>
            <p:txBody>
              <a:bodyPr/>
              <a:lstStyle/>
              <a:p>
                <a:pPr>
                  <a:buSzPct val="50000"/>
                  <a:buFont typeface="Wingdings" pitchFamily="2" charset="2"/>
                  <a:buChar char="l"/>
                </a:pPr>
                <a:r>
                  <a:rPr lang="en-US" altLang="zh-TW" sz="1800" dirty="0" smtClean="0">
                    <a:ea typeface="PMingLiU"/>
                    <a:cs typeface="PMingLiU"/>
                  </a:rPr>
                  <a:t>Method (</a:t>
                </a:r>
                <a:r>
                  <a:rPr lang="en-US" altLang="zh-TW" sz="1800" dirty="0" err="1">
                    <a:ea typeface="PMingLiU"/>
                    <a:cs typeface="PMingLiU"/>
                  </a:rPr>
                  <a:t>i</a:t>
                </a:r>
                <a:r>
                  <a:rPr lang="en-US" altLang="zh-TW" sz="1800" dirty="0">
                    <a:ea typeface="PMingLiU"/>
                    <a:cs typeface="PMingLiU"/>
                  </a:rPr>
                  <a:t>): At each iteration</a:t>
                </a:r>
              </a:p>
              <a:p>
                <a:pPr lvl="1">
                  <a:buSzPct val="100000"/>
                  <a:buFont typeface="Arial" pitchFamily="34" charset="0"/>
                  <a:buChar char="̶"/>
                </a:pPr>
                <a:r>
                  <a:rPr lang="en-US" altLang="zh-TW" sz="1600" dirty="0" smtClean="0">
                    <a:ea typeface="PMingLiU"/>
                    <a:cs typeface="PMingLiU"/>
                  </a:rPr>
                  <a:t>Identify top candidates using Impact Weights</a:t>
                </a:r>
              </a:p>
              <a:p>
                <a:pPr lvl="1">
                  <a:buSzPct val="100000"/>
                  <a:buFont typeface="Arial" pitchFamily="34" charset="0"/>
                  <a:buChar char="̶"/>
                </a:pPr>
                <a:r>
                  <a:rPr lang="en-US" altLang="zh-TW" sz="1600" dirty="0" smtClean="0">
                    <a:ea typeface="PMingLiU"/>
                    <a:cs typeface="PMingLiU"/>
                  </a:rPr>
                  <a:t>Select </a:t>
                </a:r>
                <a:r>
                  <a:rPr lang="en-US" altLang="zh-TW" sz="1600" dirty="0">
                    <a:ea typeface="PMingLiU"/>
                    <a:cs typeface="PMingLiU"/>
                  </a:rPr>
                  <a:t>next trace from the top </a:t>
                </a:r>
                <a:r>
                  <a:rPr lang="en-US" altLang="zh-TW" sz="1600" dirty="0" smtClean="0">
                    <a:ea typeface="PMingLiU"/>
                    <a:cs typeface="PMingLiU"/>
                  </a:rPr>
                  <a:t>candidates using a small number of </a:t>
                </a:r>
                <a:r>
                  <a:rPr lang="en-US" altLang="zh-TW" sz="1600" dirty="0" smtClean="0">
                    <a:ea typeface="PMingLiU"/>
                    <a:cs typeface="PMingLiU"/>
                  </a:rPr>
                  <a:t>X-Simulations</a:t>
                </a:r>
                <a:endParaRPr lang="en-US" altLang="zh-TW" sz="1600" dirty="0" smtClean="0">
                  <a:ea typeface="PMingLiU"/>
                  <a:cs typeface="PMingLiU"/>
                </a:endParaRPr>
              </a:p>
              <a:p>
                <a:pPr>
                  <a:buSzPct val="50000"/>
                  <a:buFont typeface="Wingdings" pitchFamily="2" charset="2"/>
                  <a:buChar char="l"/>
                </a:pPr>
                <a:r>
                  <a:rPr lang="en-US" altLang="zh-TW" sz="1800" dirty="0">
                    <a:ea typeface="PMingLiU"/>
                    <a:cs typeface="PMingLiU"/>
                  </a:rPr>
                  <a:t>Method (ii): After every 8 selected traces, consider adding an “island” flipflop</a:t>
                </a:r>
              </a:p>
              <a:p>
                <a:pPr lvl="1">
                  <a:buSzPct val="100000"/>
                  <a:buFont typeface="Arial" pitchFamily="34" charset="0"/>
                  <a:buChar char="̶"/>
                </a:pPr>
                <a:r>
                  <a:rPr lang="en-US" altLang="zh-TW" sz="1600" dirty="0">
                    <a:ea typeface="PMingLiU"/>
                    <a:cs typeface="PMingLiU"/>
                  </a:rPr>
                  <a:t>Flipflop </a:t>
                </a:r>
                <a:r>
                  <a:rPr lang="en-US" altLang="zh-TW" sz="1600" i="1" dirty="0">
                    <a:ea typeface="PMingLiU"/>
                    <a:cs typeface="PMingLiU"/>
                  </a:rPr>
                  <a:t>f </a:t>
                </a:r>
                <a:r>
                  <a:rPr lang="en-US" altLang="zh-TW" sz="1600" dirty="0">
                    <a:ea typeface="PMingLiU"/>
                    <a:cs typeface="PMingLiU"/>
                  </a:rPr>
                  <a:t>is an island </a:t>
                </a:r>
                <a:r>
                  <a:rPr lang="en-US" altLang="zh-TW" sz="1600" dirty="0" smtClean="0">
                    <a:ea typeface="PMingLiU"/>
                    <a:cs typeface="PMingLiU"/>
                  </a:rPr>
                  <a:t>type </a:t>
                </a:r>
                <a:r>
                  <a:rPr lang="en-US" altLang="zh-TW" sz="1600" dirty="0">
                    <a:ea typeface="PMingLiU"/>
                    <a:cs typeface="PMingLiU"/>
                  </a:rPr>
                  <a:t>if </a:t>
                </a:r>
                <a:r>
                  <a:rPr lang="en-US" altLang="zh-TW" sz="1600" dirty="0" smtClean="0">
                    <a:ea typeface="PMingLiU"/>
                    <a:cs typeface="PMingLiU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TW" sz="1600" dirty="0">
                  <a:ea typeface="PMingLiU"/>
                  <a:cs typeface="PMingLiU"/>
                </a:endParaRPr>
              </a:p>
              <a:p>
                <a:pPr lvl="1">
                  <a:buSzPct val="100000"/>
                  <a:buFont typeface="Arial" pitchFamily="34" charset="0"/>
                  <a:buChar char="̶"/>
                </a:pPr>
                <a:endParaRPr lang="en-US" altLang="zh-TW" sz="1600" dirty="0" smtClean="0">
                  <a:latin typeface="Arial" pitchFamily="34" charset="0"/>
                  <a:ea typeface="PMingLiU"/>
                  <a:cs typeface="PMingLiU"/>
                </a:endParaRPr>
              </a:p>
              <a:p>
                <a:pPr lvl="2">
                  <a:buSzPct val="50000"/>
                  <a:buFont typeface="Wingdings" pitchFamily="2" charset="2"/>
                  <a:buChar char="l"/>
                </a:pPr>
                <a:endParaRPr lang="en-US" altLang="zh-TW" sz="1200" dirty="0">
                  <a:ea typeface="PMingLiU"/>
                  <a:cs typeface="PMingLiU"/>
                </a:endParaRPr>
              </a:p>
              <a:p>
                <a:pPr>
                  <a:buSzPct val="50000"/>
                  <a:buFont typeface="Wingdings" pitchFamily="2" charset="2"/>
                  <a:buChar char="l"/>
                </a:pPr>
                <a:endParaRPr lang="en-US" altLang="zh-TW" sz="1800" dirty="0">
                  <a:latin typeface="Arial" pitchFamily="34" charset="0"/>
                  <a:ea typeface="PMingLiU"/>
                  <a:cs typeface="PMingLiU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2366" y="1219200"/>
                <a:ext cx="3688634" cy="5334000"/>
              </a:xfrm>
              <a:blipFill rotWithShape="1">
                <a:blip r:embed="rId4"/>
                <a:stretch>
                  <a:fillRect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179"/>
          <p:cNvGrpSpPr>
            <a:grpSpLocks/>
          </p:cNvGrpSpPr>
          <p:nvPr/>
        </p:nvGrpSpPr>
        <p:grpSpPr bwMode="auto">
          <a:xfrm>
            <a:off x="4319761" y="1224091"/>
            <a:ext cx="4658995" cy="3231595"/>
            <a:chOff x="762000" y="1605376"/>
            <a:chExt cx="5240043" cy="3804824"/>
          </a:xfrm>
        </p:grpSpPr>
        <p:grpSp>
          <p:nvGrpSpPr>
            <p:cNvPr id="23" name="Group 107"/>
            <p:cNvGrpSpPr>
              <a:grpSpLocks/>
            </p:cNvGrpSpPr>
            <p:nvPr/>
          </p:nvGrpSpPr>
          <p:grpSpPr bwMode="auto">
            <a:xfrm>
              <a:off x="762000" y="1605376"/>
              <a:ext cx="5240043" cy="3804824"/>
              <a:chOff x="762000" y="1605376"/>
              <a:chExt cx="5240043" cy="380482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2000" y="1605376"/>
                <a:ext cx="2209676" cy="757155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Initialize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metrics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2591106"/>
                <a:ext cx="2209676" cy="47302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Select next trace signal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914391" y="4156211"/>
                <a:ext cx="1904893" cy="685726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Selected B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traces?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5029241"/>
                <a:ext cx="2209676" cy="38095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Terminate</a:t>
                </a:r>
              </a:p>
            </p:txBody>
          </p:sp>
          <p:cxnSp>
            <p:nvCxnSpPr>
              <p:cNvPr id="30" name="Elbow Connector 29"/>
              <p:cNvCxnSpPr>
                <a:stCxn id="28" idx="1"/>
                <a:endCxn id="27" idx="1"/>
              </p:cNvCxnSpPr>
              <p:nvPr/>
            </p:nvCxnSpPr>
            <p:spPr>
              <a:xfrm rot="10800000">
                <a:off x="762000" y="2827618"/>
                <a:ext cx="152391" cy="1671456"/>
              </a:xfrm>
              <a:prstGeom prst="bentConnector3">
                <a:avLst>
                  <a:gd name="adj1" fmla="val 250001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31" name="TextBox 38"/>
              <p:cNvSpPr txBox="1">
                <a:spLocks noChangeArrowheads="1"/>
              </p:cNvSpPr>
              <p:nvPr/>
            </p:nvSpPr>
            <p:spPr bwMode="auto">
              <a:xfrm>
                <a:off x="762000" y="4157246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</a:rPr>
                  <a:t>No</a:t>
                </a:r>
              </a:p>
            </p:txBody>
          </p:sp>
          <p:sp>
            <p:nvSpPr>
              <p:cNvPr id="32" name="TextBox 39"/>
              <p:cNvSpPr txBox="1">
                <a:spLocks noChangeArrowheads="1"/>
              </p:cNvSpPr>
              <p:nvPr/>
            </p:nvSpPr>
            <p:spPr bwMode="auto">
              <a:xfrm>
                <a:off x="1905000" y="4726211"/>
                <a:ext cx="777713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</a:rPr>
                  <a:t>Yes</a:t>
                </a:r>
              </a:p>
            </p:txBody>
          </p:sp>
          <p:cxnSp>
            <p:nvCxnSpPr>
              <p:cNvPr id="33" name="Straight Arrow Connector 32"/>
              <p:cNvCxnSpPr>
                <a:stCxn id="28" idx="2"/>
                <a:endCxn id="29" idx="0"/>
              </p:cNvCxnSpPr>
              <p:nvPr/>
            </p:nvCxnSpPr>
            <p:spPr>
              <a:xfrm>
                <a:off x="1866838" y="4841937"/>
                <a:ext cx="0" cy="18730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3514570" y="1605376"/>
                <a:ext cx="2487473" cy="83810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Method (i)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Select using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Impact Weights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05046" y="3810174"/>
                <a:ext cx="2487473" cy="91271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Method (ii)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Consider adding an “island”  signal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3568542" y="2799046"/>
                <a:ext cx="2362067" cy="684138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Selected 8X traces?</a:t>
                </a:r>
              </a:p>
            </p:txBody>
          </p:sp>
          <p:cxnSp>
            <p:nvCxnSpPr>
              <p:cNvPr id="55" name="Straight Arrow Connector 54"/>
              <p:cNvCxnSpPr>
                <a:stCxn id="36" idx="2"/>
                <a:endCxn id="54" idx="0"/>
              </p:cNvCxnSpPr>
              <p:nvPr/>
            </p:nvCxnSpPr>
            <p:spPr>
              <a:xfrm flipH="1">
                <a:off x="4749576" y="2443485"/>
                <a:ext cx="7938" cy="35556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6" name="Straight Arrow Connector 55"/>
              <p:cNvCxnSpPr>
                <a:stCxn id="54" idx="2"/>
                <a:endCxn id="53" idx="0"/>
              </p:cNvCxnSpPr>
              <p:nvPr/>
            </p:nvCxnSpPr>
            <p:spPr>
              <a:xfrm flipH="1">
                <a:off x="4749576" y="3483184"/>
                <a:ext cx="0" cy="3269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7" name="Straight Arrow Connector 56"/>
              <p:cNvCxnSpPr>
                <a:stCxn id="26" idx="2"/>
                <a:endCxn id="27" idx="0"/>
              </p:cNvCxnSpPr>
              <p:nvPr/>
            </p:nvCxnSpPr>
            <p:spPr>
              <a:xfrm>
                <a:off x="1866838" y="2362531"/>
                <a:ext cx="0" cy="22857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8" name="Straight Arrow Connector 57"/>
              <p:cNvCxnSpPr>
                <a:stCxn id="24" idx="2"/>
                <a:endCxn id="28" idx="0"/>
              </p:cNvCxnSpPr>
              <p:nvPr/>
            </p:nvCxnSpPr>
            <p:spPr>
              <a:xfrm flipH="1">
                <a:off x="1866838" y="3962557"/>
                <a:ext cx="0" cy="19365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9" name="Elbow Connector 58"/>
              <p:cNvCxnSpPr/>
              <p:nvPr/>
            </p:nvCxnSpPr>
            <p:spPr>
              <a:xfrm rot="10800000" flipH="1" flipV="1">
                <a:off x="3597115" y="3157782"/>
                <a:ext cx="1158810" cy="1833363"/>
              </a:xfrm>
              <a:prstGeom prst="bentConnector4">
                <a:avLst>
                  <a:gd name="adj1" fmla="val -25066"/>
                  <a:gd name="adj2" fmla="val 98528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diamond" w="lg" len="lg"/>
              </a:ln>
              <a:effectLst/>
            </p:spPr>
          </p:cxnSp>
          <p:cxnSp>
            <p:nvCxnSpPr>
              <p:cNvPr id="60" name="Straight Arrow Connector 59"/>
              <p:cNvCxnSpPr>
                <a:stCxn id="53" idx="2"/>
              </p:cNvCxnSpPr>
              <p:nvPr/>
            </p:nvCxnSpPr>
            <p:spPr>
              <a:xfrm>
                <a:off x="4749576" y="4722888"/>
                <a:ext cx="0" cy="61112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61" name="TextBox 83"/>
              <p:cNvSpPr txBox="1">
                <a:spLocks noChangeArrowheads="1"/>
              </p:cNvSpPr>
              <p:nvPr/>
            </p:nvSpPr>
            <p:spPr bwMode="auto">
              <a:xfrm>
                <a:off x="3287959" y="2785646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</a:rPr>
                  <a:t>No</a:t>
                </a:r>
              </a:p>
            </p:txBody>
          </p:sp>
          <p:sp>
            <p:nvSpPr>
              <p:cNvPr id="62" name="TextBox 85"/>
              <p:cNvSpPr txBox="1">
                <a:spLocks noChangeArrowheads="1"/>
              </p:cNvSpPr>
              <p:nvPr/>
            </p:nvSpPr>
            <p:spPr bwMode="auto">
              <a:xfrm>
                <a:off x="4800600" y="3429000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34" charset="0"/>
                  </a:rPr>
                  <a:t>Yes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2971676" y="1605376"/>
                <a:ext cx="542894" cy="985730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676" y="3048255"/>
                <a:ext cx="533370" cy="1674631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>
              <a:off x="762000" y="3276832"/>
              <a:ext cx="2209676" cy="68572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metrics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/>
            <p:cNvCxnSpPr>
              <a:stCxn id="27" idx="2"/>
              <a:endCxn id="24" idx="0"/>
            </p:cNvCxnSpPr>
            <p:nvPr/>
          </p:nvCxnSpPr>
          <p:spPr>
            <a:xfrm>
              <a:off x="1866838" y="3064130"/>
              <a:ext cx="0" cy="21270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65" name="Rectangle 64"/>
          <p:cNvSpPr/>
          <p:nvPr/>
        </p:nvSpPr>
        <p:spPr>
          <a:xfrm>
            <a:off x="6478495" y="2241852"/>
            <a:ext cx="2589305" cy="2060247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ntent Placeholder 1"/>
          <p:cNvSpPr>
            <a:spLocks noGrp="1"/>
          </p:cNvSpPr>
          <p:nvPr>
            <p:ph sz="half" idx="1"/>
          </p:nvPr>
        </p:nvSpPr>
        <p:spPr>
          <a:xfrm>
            <a:off x="533400" y="4694629"/>
            <a:ext cx="8534400" cy="1401371"/>
          </a:xfrm>
        </p:spPr>
        <p:txBody>
          <a:bodyPr/>
          <a:lstStyle/>
          <a:p>
            <a:pPr marL="400050" lvl="2" indent="0">
              <a:buSzPct val="50000"/>
              <a:buNone/>
            </a:pPr>
            <a:r>
              <a:rPr lang="en-US" altLang="zh-TW" sz="1600" i="1" dirty="0" smtClean="0">
                <a:ea typeface="PMingLiU"/>
                <a:cs typeface="PMingLiU"/>
              </a:rPr>
              <a:t>Island </a:t>
            </a:r>
            <a:r>
              <a:rPr lang="en-US" altLang="zh-TW" sz="1600" i="1" dirty="0" err="1" smtClean="0">
                <a:ea typeface="PMingLiU"/>
                <a:cs typeface="PMingLiU"/>
              </a:rPr>
              <a:t>flipflops</a:t>
            </a:r>
            <a:r>
              <a:rPr lang="en-US" altLang="zh-TW" sz="1600" i="1" dirty="0" smtClean="0">
                <a:ea typeface="PMingLiU"/>
                <a:cs typeface="PMingLiU"/>
              </a:rPr>
              <a:t> </a:t>
            </a:r>
            <a:r>
              <a:rPr lang="en-US" altLang="zh-TW" sz="1600" i="1" dirty="0">
                <a:ea typeface="PMingLiU"/>
                <a:cs typeface="PMingLiU"/>
              </a:rPr>
              <a:t>will never be selected </a:t>
            </a:r>
            <a:r>
              <a:rPr lang="en-US" altLang="zh-TW" sz="1600" i="1" dirty="0" smtClean="0">
                <a:ea typeface="PMingLiU"/>
                <a:cs typeface="PMingLiU"/>
              </a:rPr>
              <a:t>as a trace signal using </a:t>
            </a:r>
            <a:r>
              <a:rPr lang="en-US" altLang="zh-TW" sz="1600" i="1" dirty="0">
                <a:ea typeface="PMingLiU"/>
                <a:cs typeface="PMingLiU"/>
              </a:rPr>
              <a:t>Method (</a:t>
            </a:r>
            <a:r>
              <a:rPr lang="en-US" altLang="zh-TW" sz="1600" i="1" dirty="0" err="1">
                <a:ea typeface="PMingLiU"/>
                <a:cs typeface="PMingLiU"/>
              </a:rPr>
              <a:t>i</a:t>
            </a:r>
            <a:r>
              <a:rPr lang="en-US" altLang="zh-TW" sz="1600" i="1" dirty="0" smtClean="0">
                <a:ea typeface="PMingLiU"/>
                <a:cs typeface="PMingLiU"/>
              </a:rPr>
              <a:t>)</a:t>
            </a:r>
            <a:endParaRPr lang="en-US" altLang="zh-TW" sz="1600" i="1" dirty="0">
              <a:ea typeface="PMingLiU"/>
              <a:cs typeface="PMingLiU"/>
            </a:endParaRPr>
          </a:p>
          <a:p>
            <a:pPr>
              <a:buSzPct val="50000"/>
              <a:buFont typeface="Wingdings" pitchFamily="2" charset="2"/>
              <a:buChar char="l"/>
            </a:pPr>
            <a:endParaRPr lang="en-US" altLang="zh-TW" sz="1000" dirty="0" smtClean="0">
              <a:ea typeface="PMingLiU"/>
              <a:cs typeface="PMingLiU"/>
            </a:endParaRPr>
          </a:p>
          <a:p>
            <a:pPr>
              <a:buSzPct val="50000"/>
              <a:buFont typeface="Wingdings" pitchFamily="2" charset="2"/>
              <a:buChar char="l"/>
            </a:pPr>
            <a:r>
              <a:rPr lang="en-US" altLang="zh-TW" sz="1800" dirty="0" smtClean="0">
                <a:ea typeface="PMingLiU"/>
                <a:cs typeface="PMingLiU"/>
              </a:rPr>
              <a:t>Use X-Simulation to measure SRR to identify the best island</a:t>
            </a:r>
          </a:p>
          <a:p>
            <a:pPr lvl="1">
              <a:buSzPct val="100000"/>
              <a:buFont typeface="Arial" pitchFamily="34" charset="0"/>
              <a:buChar char="̶"/>
            </a:pPr>
            <a:r>
              <a:rPr lang="en-US" altLang="zh-TW" sz="1600" dirty="0" smtClean="0">
                <a:ea typeface="PMingLiU"/>
                <a:cs typeface="PMingLiU"/>
              </a:rPr>
              <a:t>Few simulations because the number of islands are small (17% of the flipflops for </a:t>
            </a:r>
            <a:r>
              <a:rPr lang="en-US" altLang="zh-TW" sz="1600" i="1" dirty="0" smtClean="0">
                <a:ea typeface="PMingLiU"/>
                <a:cs typeface="PMingLiU"/>
              </a:rPr>
              <a:t>S5378</a:t>
            </a:r>
            <a:r>
              <a:rPr lang="en-US" altLang="zh-TW" sz="1600" dirty="0" smtClean="0">
                <a:ea typeface="PMingLiU"/>
                <a:cs typeface="PMingLiU"/>
              </a:rPr>
              <a:t>)</a:t>
            </a:r>
          </a:p>
          <a:p>
            <a:pPr lvl="1">
              <a:buSzPct val="100000"/>
              <a:buFont typeface="Arial" pitchFamily="34" charset="0"/>
              <a:buChar char="̶"/>
            </a:pPr>
            <a:endParaRPr lang="en-US" altLang="zh-TW" sz="1600" dirty="0" smtClean="0">
              <a:ea typeface="PMingLiU"/>
              <a:cs typeface="PMingLiU"/>
            </a:endParaRPr>
          </a:p>
          <a:p>
            <a:pPr>
              <a:buSzPct val="50000"/>
              <a:buFont typeface="Wingdings" pitchFamily="2" charset="2"/>
              <a:buChar char="l"/>
            </a:pPr>
            <a:endParaRPr lang="en-US" altLang="zh-TW" sz="1400" dirty="0">
              <a:latin typeface="Arial" pitchFamily="34" charset="0"/>
              <a:ea typeface="PMingLiU"/>
              <a:cs typeface="PMingLiU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9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Simulation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Evaluation metric</a:t>
            </a:r>
          </a:p>
          <a:p>
            <a:pPr lvl="1"/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Use SRR to measure the restoration </a:t>
            </a: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quality</a:t>
            </a:r>
          </a:p>
          <a:p>
            <a:pPr lvl="1"/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Experimented with trace buffers of size (8, 16, 32) X 4K cycles</a:t>
            </a:r>
          </a:p>
          <a:p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Comparison </a:t>
            </a:r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made with</a:t>
            </a:r>
          </a:p>
          <a:p>
            <a:pPr lvl="1"/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METR: Metric-based: </a:t>
            </a:r>
            <a:r>
              <a:rPr lang="en-US" altLang="zh-TW" sz="2000" i="1" dirty="0">
                <a:latin typeface="Arial" pitchFamily="34" charset="0"/>
                <a:ea typeface="PMingLiU"/>
                <a:cs typeface="PMingLiU"/>
              </a:rPr>
              <a:t>[</a:t>
            </a:r>
            <a:r>
              <a:rPr lang="en-US" altLang="zh-TW" sz="2000" i="1" dirty="0" err="1">
                <a:latin typeface="Arial" pitchFamily="34" charset="0"/>
                <a:ea typeface="PMingLiU"/>
                <a:cs typeface="PMingLiU"/>
              </a:rPr>
              <a:t>Shojaei</a:t>
            </a:r>
            <a:r>
              <a:rPr lang="en-US" altLang="zh-TW" sz="2000" i="1" dirty="0">
                <a:latin typeface="Arial" pitchFamily="34" charset="0"/>
                <a:ea typeface="PMingLiU"/>
                <a:cs typeface="PMingLiU"/>
              </a:rPr>
              <a:t> et al, ICCAD’10]</a:t>
            </a:r>
          </a:p>
          <a:p>
            <a:pPr lvl="2"/>
            <a:r>
              <a:rPr lang="en-US" altLang="zh-TW" sz="1600" dirty="0" smtClean="0">
                <a:latin typeface="Arial" pitchFamily="34" charset="0"/>
                <a:ea typeface="PMingLiU"/>
                <a:cs typeface="PMingLiU"/>
              </a:rPr>
              <a:t>Mainly used </a:t>
            </a:r>
            <a:r>
              <a:rPr lang="en-US" altLang="zh-TW" sz="1600" dirty="0">
                <a:latin typeface="Arial" pitchFamily="34" charset="0"/>
                <a:ea typeface="PMingLiU"/>
                <a:cs typeface="PMingLiU"/>
              </a:rPr>
              <a:t>for runtime </a:t>
            </a:r>
            <a:r>
              <a:rPr lang="en-US" altLang="zh-TW" sz="1600" dirty="0" smtClean="0">
                <a:latin typeface="Arial" pitchFamily="34" charset="0"/>
                <a:ea typeface="PMingLiU"/>
                <a:cs typeface="PMingLiU"/>
              </a:rPr>
              <a:t>comparison</a:t>
            </a:r>
          </a:p>
          <a:p>
            <a:pPr lvl="2"/>
            <a:r>
              <a:rPr lang="en-US" altLang="zh-TW" sz="1600" dirty="0">
                <a:latin typeface="Arial" pitchFamily="34" charset="0"/>
                <a:ea typeface="PMingLiU"/>
                <a:cs typeface="PMingLiU"/>
              </a:rPr>
              <a:t>Best reported </a:t>
            </a:r>
            <a:r>
              <a:rPr lang="en-US" altLang="zh-TW" sz="1600" dirty="0" smtClean="0">
                <a:latin typeface="Arial" pitchFamily="34" charset="0"/>
                <a:ea typeface="PMingLiU"/>
                <a:cs typeface="PMingLiU"/>
              </a:rPr>
              <a:t>runtime</a:t>
            </a:r>
            <a:endParaRPr lang="en-US" altLang="zh-TW" sz="1600" dirty="0">
              <a:latin typeface="Arial" pitchFamily="34" charset="0"/>
              <a:ea typeface="PMingLiU"/>
              <a:cs typeface="PMingLiU"/>
            </a:endParaRPr>
          </a:p>
          <a:p>
            <a:pPr lvl="1"/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SIM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: Simulation-based: </a:t>
            </a:r>
            <a:r>
              <a:rPr lang="en-US" altLang="zh-TW" sz="2000" i="1" dirty="0">
                <a:latin typeface="Arial" pitchFamily="34" charset="0"/>
                <a:ea typeface="PMingLiU"/>
                <a:cs typeface="PMingLiU"/>
              </a:rPr>
              <a:t>[</a:t>
            </a:r>
            <a:r>
              <a:rPr lang="en-US" sz="2000" i="1" dirty="0">
                <a:latin typeface="Arial" pitchFamily="34" charset="0"/>
                <a:ea typeface="PMingLiU"/>
                <a:cs typeface="PMingLiU"/>
              </a:rPr>
              <a:t>Chatterjee et al, </a:t>
            </a:r>
            <a:r>
              <a:rPr lang="en-US" altLang="zh-TW" sz="2000" i="1" dirty="0">
                <a:latin typeface="Arial" pitchFamily="34" charset="0"/>
                <a:ea typeface="PMingLiU"/>
                <a:cs typeface="PMingLiU"/>
              </a:rPr>
              <a:t>ICCAD’11]</a:t>
            </a:r>
          </a:p>
          <a:p>
            <a:pPr lvl="2"/>
            <a:r>
              <a:rPr lang="en-US" altLang="zh-TW" sz="1600" dirty="0" smtClean="0">
                <a:latin typeface="Arial" pitchFamily="34" charset="0"/>
                <a:ea typeface="PMingLiU"/>
                <a:cs typeface="PMingLiU"/>
              </a:rPr>
              <a:t>Mainly used </a:t>
            </a:r>
            <a:r>
              <a:rPr lang="en-US" altLang="zh-TW" sz="1600" dirty="0">
                <a:latin typeface="Arial" pitchFamily="34" charset="0"/>
                <a:ea typeface="PMingLiU"/>
                <a:cs typeface="PMingLiU"/>
              </a:rPr>
              <a:t>to compare solution quality</a:t>
            </a:r>
          </a:p>
          <a:p>
            <a:pPr lvl="2"/>
            <a:r>
              <a:rPr lang="en-US" altLang="zh-TW" sz="1600" dirty="0">
                <a:latin typeface="Arial" pitchFamily="34" charset="0"/>
                <a:ea typeface="PMingLiU"/>
                <a:cs typeface="PMingLiU"/>
              </a:rPr>
              <a:t>Best reported solution </a:t>
            </a:r>
            <a:r>
              <a:rPr lang="en-US" altLang="zh-TW" sz="1600" dirty="0" smtClean="0">
                <a:latin typeface="Arial" pitchFamily="34" charset="0"/>
                <a:ea typeface="PMingLiU"/>
                <a:cs typeface="PMingLiU"/>
              </a:rPr>
              <a:t>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58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Verification Methods</a:t>
            </a:r>
            <a:endParaRPr lang="en-US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61657"/>
              </p:ext>
            </p:extLst>
          </p:nvPr>
        </p:nvGraphicFramePr>
        <p:xfrm>
          <a:off x="1219200" y="1447800"/>
          <a:ext cx="6286500" cy="2778125"/>
        </p:xfrm>
        <a:graphic>
          <a:graphicData uri="http://schemas.openxmlformats.org/drawingml/2006/table">
            <a:tbl>
              <a:tblPr/>
              <a:tblGrid>
                <a:gridCol w="3357562"/>
                <a:gridCol w="29289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Approach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7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Throughput (Hz)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75C6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 simulation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RTL simulation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to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Gate simulation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to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Emulation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FPGA prototyping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Silicon</a:t>
                      </a: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to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3025" marR="7302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69818" y="4648200"/>
            <a:ext cx="8001000" cy="11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3000"/>
              </a:lnSpc>
              <a:spcBef>
                <a:spcPts val="500"/>
              </a:spcBef>
              <a:buClr>
                <a:srgbClr val="800000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cs typeface="Arial" pitchFamily="34" charset="0"/>
              </a:rPr>
              <a:t>Simulation is too slow!</a:t>
            </a: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sz="2000" kern="0" dirty="0">
                <a:cs typeface="Arial" pitchFamily="34" charset="0"/>
              </a:rPr>
              <a:t>4-8 orders of </a:t>
            </a:r>
            <a:r>
              <a:rPr kumimoji="0" lang="en-US" sz="2000" kern="0" dirty="0" smtClean="0">
                <a:cs typeface="Arial" pitchFamily="34" charset="0"/>
              </a:rPr>
              <a:t>magnitude slower </a:t>
            </a:r>
            <a:r>
              <a:rPr kumimoji="0" lang="en-US" sz="2000" kern="0" dirty="0">
                <a:cs typeface="Arial" pitchFamily="34" charset="0"/>
              </a:rPr>
              <a:t>than </a:t>
            </a:r>
            <a:r>
              <a:rPr kumimoji="0" lang="en-US" sz="2000" kern="0" dirty="0" smtClean="0">
                <a:cs typeface="Arial" pitchFamily="34" charset="0"/>
              </a:rPr>
              <a:t>silicon</a:t>
            </a:r>
            <a:endParaRPr kumimoji="0" lang="en-US" sz="2000" kern="0" dirty="0">
              <a:cs typeface="Arial" pitchFamily="34" charset="0"/>
            </a:endParaRP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sz="2000" kern="0" dirty="0" smtClean="0">
                <a:cs typeface="Arial" pitchFamily="34" charset="0"/>
              </a:rPr>
              <a:t>e.g., for Pentium </a:t>
            </a:r>
            <a:r>
              <a:rPr kumimoji="0" lang="en-US" sz="2000" kern="0" dirty="0">
                <a:cs typeface="Arial" pitchFamily="34" charset="0"/>
              </a:rPr>
              <a:t>IV: 2 years of simulation = 2 min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4267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[Table from Aitken, et al </a:t>
            </a:r>
            <a:r>
              <a:rPr lang="en-US" sz="1800" i="1" dirty="0" smtClean="0"/>
              <a:t>DAC’10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Runtime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68847"/>
              </p:ext>
            </p:extLst>
          </p:nvPr>
        </p:nvGraphicFramePr>
        <p:xfrm>
          <a:off x="1219200" y="1066800"/>
          <a:ext cx="6477000" cy="427756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02459"/>
                <a:gridCol w="573186"/>
                <a:gridCol w="687823"/>
                <a:gridCol w="917097"/>
                <a:gridCol w="1375647"/>
                <a:gridCol w="2120788"/>
              </a:tblGrid>
              <a:tr h="61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#DFF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METR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(sec)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hr:min:sec</a:t>
                      </a: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(sec)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31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163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00:06:50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27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00:06:40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66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00:05:30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31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00:07:28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00:06:05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00:04:10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1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1728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07:13:00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139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07:12:00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208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408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07:11:00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217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431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1564</a:t>
                      </a:r>
                    </a:p>
                  </a:txBody>
                  <a:tcPr marL="9144" marR="9144" marT="0" marB="0"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3690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50:05:00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434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(8X faster)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7620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50:04:00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2508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(3X faster)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13428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50:02:00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2521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(5X faster)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31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1166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16:33:00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140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16:32:00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741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431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354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16:31:00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752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3000" y="5410200"/>
            <a:ext cx="670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SIM significantly slower than METR and Ours 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Ours has comparable or faster runtime than METR</a:t>
            </a:r>
          </a:p>
          <a:p>
            <a:endParaRPr lang="en-US" i="1" dirty="0" smtClean="0"/>
          </a:p>
          <a:p>
            <a:r>
              <a:rPr lang="en-US" i="1" dirty="0" smtClean="0"/>
              <a:t>* SIM ran </a:t>
            </a:r>
            <a:r>
              <a:rPr lang="en-US" i="1" dirty="0" smtClean="0"/>
              <a:t>on a quad-core machine using up to 8 threads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Solution Quality I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17703"/>
              </p:ext>
            </p:extLst>
          </p:nvPr>
        </p:nvGraphicFramePr>
        <p:xfrm>
          <a:off x="1219201" y="1066800"/>
          <a:ext cx="6629399" cy="441711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12303"/>
                <a:gridCol w="715904"/>
                <a:gridCol w="1230342"/>
                <a:gridCol w="1338044"/>
                <a:gridCol w="1146713"/>
                <a:gridCol w="1286093"/>
              </a:tblGrid>
              <a:tr h="485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METR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64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12.8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+6.3%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+12.7%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4.4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-4.5%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+4.3%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+3.0%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+0.0%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31.1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58.1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+5.7%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19.4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36.2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+5.8%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11.6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23.1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+1.3%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29.4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+74.5%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+12.9%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20.0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-12.5%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64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13.5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14.9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+31.1%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10.8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+2.2%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5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7.1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+6.7%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2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Average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宋体" charset="-122"/>
                        </a:rPr>
                        <a:t>10.0%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486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On average 10.0% improvement in SRR compared to </a:t>
            </a:r>
            <a:r>
              <a:rPr lang="en-US" sz="1800" dirty="0" smtClean="0"/>
              <a:t>SIM</a:t>
            </a:r>
            <a:endParaRPr lang="en-US" sz="1800" dirty="0" smtClean="0"/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SIM typically has much higher SRR than METR, especially in larger benchmarks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6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38500"/>
              </p:ext>
            </p:extLst>
          </p:nvPr>
        </p:nvGraphicFramePr>
        <p:xfrm>
          <a:off x="1676400" y="1141719"/>
          <a:ext cx="5943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9144000" cy="9906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</a:rPr>
              <a:t>Identification using Impact Weights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083784"/>
            <a:ext cx="7848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How accurate are the top candidates identified by Impact Weights?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Use SRR to identify the “actual” top candidates (resulting in the highest SRR) by X-Simulation </a:t>
            </a:r>
            <a:endParaRPr lang="en-US" sz="1800" dirty="0" smtClean="0"/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800" dirty="0" smtClean="0"/>
              <a:t>Used </a:t>
            </a:r>
            <a:r>
              <a:rPr lang="en-US" sz="1800" dirty="0" smtClean="0"/>
              <a:t>as </a:t>
            </a:r>
            <a:r>
              <a:rPr lang="en-US" sz="1800" dirty="0" smtClean="0"/>
              <a:t>the golden case</a:t>
            </a:r>
            <a:endParaRPr lang="en-US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Identify the top candidates obtained using Impact </a:t>
            </a:r>
            <a:r>
              <a:rPr lang="en-US" sz="1800" dirty="0" smtClean="0"/>
              <a:t>Weights </a:t>
            </a:r>
            <a:r>
              <a:rPr lang="en-US" sz="1800" dirty="0" smtClean="0"/>
              <a:t>which are also top candidates in the </a:t>
            </a:r>
            <a:r>
              <a:rPr lang="en-US" sz="1800" dirty="0" smtClean="0"/>
              <a:t>golden case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Solution Quality II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65894"/>
              </p:ext>
            </p:extLst>
          </p:nvPr>
        </p:nvGraphicFramePr>
        <p:xfrm>
          <a:off x="1066800" y="1066800"/>
          <a:ext cx="6476999" cy="41222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94447"/>
                <a:gridCol w="858837"/>
                <a:gridCol w="1605189"/>
                <a:gridCol w="1375660"/>
                <a:gridCol w="1542866"/>
              </a:tblGrid>
              <a:tr h="464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Ours-w/o SIM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1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</a:rPr>
                        <a:t>-1.5%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7.9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-4.1%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6.1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-10.3%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3.3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-8.3%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31.6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-48.5%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-50.7%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11.3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-51.7%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-64.8%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10.3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-65.8%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-66.3%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-23.8%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14.8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81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10.7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-38.9%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88803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Ours-w/o SIM: Our algorithm when the next trace is the candidate with highest Impact Weight </a:t>
            </a:r>
          </a:p>
          <a:p>
            <a:pPr marL="742950" lvl="1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dirty="0" smtClean="0"/>
              <a:t>X-Simulation is not used to find the best candidate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This experiment shows that X-Simulation is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Solution Quality III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69718"/>
              </p:ext>
            </p:extLst>
          </p:nvPr>
        </p:nvGraphicFramePr>
        <p:xfrm>
          <a:off x="1066800" y="1066800"/>
          <a:ext cx="6476999" cy="422719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94447"/>
                <a:gridCol w="858837"/>
                <a:gridCol w="1605189"/>
                <a:gridCol w="1375660"/>
                <a:gridCol w="1542866"/>
              </a:tblGrid>
              <a:tr h="361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Ours-w/o Islands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4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</a:rPr>
                        <a:t>-8.1%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-2.5%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4.1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-2.4%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-17.3%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6.5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-4.4%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61.4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38.3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23.4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48.2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-6.2%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28.7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-4.7%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-4.6%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23.9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-0.4%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18.5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1465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257800"/>
            <a:ext cx="77724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Ours-w/o Islands: Our algorithm when 8X traces are selected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</a:pPr>
            <a:r>
              <a:rPr lang="en-US" altLang="zh-TW" dirty="0" smtClean="0">
                <a:ea typeface="PMingLiU"/>
                <a:cs typeface="PMingLiU"/>
              </a:rPr>
              <a:t>Islands are not considered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This experiment shows that the solution quality of some benchmarks are influenced by the </a:t>
            </a:r>
            <a:r>
              <a:rPr lang="en-US" sz="1800" dirty="0" smtClean="0"/>
              <a:t>islands </a:t>
            </a:r>
            <a:endParaRPr lang="en-US" sz="1800" dirty="0" smtClean="0"/>
          </a:p>
          <a:p>
            <a:pPr marL="742950" lvl="1" indent="-28575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</a:pPr>
            <a:r>
              <a:rPr lang="en-US" altLang="zh-TW" dirty="0" smtClean="0">
                <a:ea typeface="PMingLiU"/>
                <a:cs typeface="PMingLiU"/>
              </a:rPr>
              <a:t>Islands </a:t>
            </a:r>
            <a:r>
              <a:rPr lang="en-US" altLang="zh-TW" dirty="0" smtClean="0">
                <a:ea typeface="PMingLiU"/>
                <a:cs typeface="PMingLiU"/>
              </a:rPr>
              <a:t>tend to have a larger impact on </a:t>
            </a:r>
            <a:r>
              <a:rPr lang="en-US" altLang="zh-TW" dirty="0" smtClean="0">
                <a:ea typeface="PMingLiU"/>
                <a:cs typeface="PMingLiU"/>
              </a:rPr>
              <a:t>smaller </a:t>
            </a:r>
            <a:r>
              <a:rPr lang="en-US" altLang="zh-TW" dirty="0" smtClean="0">
                <a:ea typeface="PMingLiU"/>
                <a:cs typeface="PMingLiU"/>
              </a:rPr>
              <a:t>trace buffer </a:t>
            </a:r>
            <a:r>
              <a:rPr lang="en-US" altLang="zh-TW" dirty="0" smtClean="0">
                <a:ea typeface="PMingLiU"/>
                <a:cs typeface="PMingLiU"/>
              </a:rPr>
              <a:t>widths</a:t>
            </a:r>
            <a:endParaRPr lang="en-US" altLang="zh-TW" dirty="0" smtClean="0">
              <a:ea typeface="PMingLiU"/>
              <a:cs typeface="PMingLiU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5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presented a new trace signal selection algorithm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Utilizes a small number of simulations with quickly-evaluated metrics at each iteration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Has comparable 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etter solution quality with respect to </a:t>
            </a:r>
            <a:r>
              <a:rPr lang="en-US" sz="2000" dirty="0">
                <a:latin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simulation-based algorithm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Has similar runtime to a metric-based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0" y="1981200"/>
            <a:ext cx="640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9144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  <a:defRPr/>
            </a:pPr>
            <a:r>
              <a:rPr lang="en-US" altLang="zh-TW" sz="4800" kern="0" dirty="0">
                <a:ea typeface="新細明體" pitchFamily="18" charset="-120"/>
                <a:cs typeface="Arial" pitchFamily="34" charset="0"/>
              </a:rPr>
              <a:t>Thank You</a:t>
            </a:r>
            <a:r>
              <a:rPr lang="en-US" altLang="zh-TW" sz="4800" kern="0" dirty="0" smtClean="0">
                <a:ea typeface="新細明體" pitchFamily="18" charset="-120"/>
                <a:cs typeface="Arial" pitchFamily="34" charset="0"/>
              </a:rPr>
              <a:t>!</a:t>
            </a:r>
          </a:p>
          <a:p>
            <a:pPr marL="342900" indent="-342900" algn="ctr" defTabSz="9144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  <a:defRPr/>
            </a:pPr>
            <a:r>
              <a:rPr lang="en-US" altLang="zh-TW" sz="4800" kern="0" dirty="0" smtClean="0">
                <a:ea typeface="新細明體" pitchFamily="18" charset="-120"/>
                <a:cs typeface="Arial" pitchFamily="34" charset="0"/>
              </a:rPr>
              <a:t>Questions?</a:t>
            </a:r>
          </a:p>
          <a:p>
            <a:pPr marL="342900" indent="-342900" algn="ctr" defTabSz="9144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  <a:defRPr/>
            </a:pPr>
            <a:r>
              <a:rPr lang="en-US" altLang="zh-TW" sz="3600" kern="0" dirty="0" smtClean="0">
                <a:ea typeface="新細明體" pitchFamily="18" charset="-120"/>
                <a:cs typeface="Arial" pitchFamily="34" charset="0"/>
              </a:rPr>
              <a:t>adavoodi@wisc.edu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5257800"/>
            <a:ext cx="6934200" cy="1447800"/>
            <a:chOff x="720" y="3294"/>
            <a:chExt cx="4368" cy="912"/>
          </a:xfrm>
        </p:grpSpPr>
        <p:sp>
          <p:nvSpPr>
            <p:cNvPr id="27652" name="AutoShape 5"/>
            <p:cNvSpPr>
              <a:spLocks noChangeArrowheads="1"/>
            </p:cNvSpPr>
            <p:nvPr/>
          </p:nvSpPr>
          <p:spPr bwMode="auto">
            <a:xfrm rot="-5400000">
              <a:off x="3288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AutoShape 6"/>
            <p:cNvSpPr>
              <a:spLocks noChangeArrowheads="1"/>
            </p:cNvSpPr>
            <p:nvPr/>
          </p:nvSpPr>
          <p:spPr bwMode="auto">
            <a:xfrm rot="-5400000">
              <a:off x="391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AutoShape 7"/>
            <p:cNvSpPr>
              <a:spLocks noChangeArrowheads="1"/>
            </p:cNvSpPr>
            <p:nvPr/>
          </p:nvSpPr>
          <p:spPr bwMode="auto">
            <a:xfrm rot="-5400000">
              <a:off x="453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3984" y="3294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460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460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4080" y="3486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AutoShape 12"/>
            <p:cNvSpPr>
              <a:spLocks noChangeArrowheads="1"/>
            </p:cNvSpPr>
            <p:nvPr/>
          </p:nvSpPr>
          <p:spPr bwMode="auto">
            <a:xfrm rot="-5400000">
              <a:off x="2664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13"/>
            <p:cNvSpPr>
              <a:spLocks noChangeArrowheads="1"/>
            </p:cNvSpPr>
            <p:nvPr/>
          </p:nvSpPr>
          <p:spPr bwMode="auto">
            <a:xfrm rot="-5400000">
              <a:off x="2040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4"/>
            <p:cNvSpPr>
              <a:spLocks noChangeArrowheads="1"/>
            </p:cNvSpPr>
            <p:nvPr/>
          </p:nvSpPr>
          <p:spPr bwMode="auto">
            <a:xfrm>
              <a:off x="2112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5"/>
            <p:cNvSpPr>
              <a:spLocks noChangeArrowheads="1"/>
            </p:cNvSpPr>
            <p:nvPr/>
          </p:nvSpPr>
          <p:spPr bwMode="auto">
            <a:xfrm>
              <a:off x="2208" y="3534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AutoShape 16"/>
            <p:cNvSpPr>
              <a:spLocks noChangeArrowheads="1"/>
            </p:cNvSpPr>
            <p:nvPr/>
          </p:nvSpPr>
          <p:spPr bwMode="auto">
            <a:xfrm rot="-5400000">
              <a:off x="141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148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8"/>
            <p:cNvSpPr>
              <a:spLocks noChangeArrowheads="1"/>
            </p:cNvSpPr>
            <p:nvPr/>
          </p:nvSpPr>
          <p:spPr bwMode="auto">
            <a:xfrm rot="-5400000">
              <a:off x="79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9"/>
            <p:cNvSpPr>
              <a:spLocks noChangeArrowheads="1"/>
            </p:cNvSpPr>
            <p:nvPr/>
          </p:nvSpPr>
          <p:spPr bwMode="auto">
            <a:xfrm>
              <a:off x="148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20"/>
            <p:cNvSpPr>
              <a:spLocks noChangeArrowheads="1"/>
            </p:cNvSpPr>
            <p:nvPr/>
          </p:nvSpPr>
          <p:spPr bwMode="auto">
            <a:xfrm>
              <a:off x="858" y="351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718" y="3642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2"/>
            <p:cNvSpPr>
              <a:spLocks noChangeArrowheads="1"/>
            </p:cNvSpPr>
            <p:nvPr/>
          </p:nvSpPr>
          <p:spPr bwMode="auto">
            <a:xfrm>
              <a:off x="2718" y="345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Simulation-based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Approximation of SRR</a:t>
            </a:r>
          </a:p>
        </p:txBody>
      </p:sp>
      <p:sp>
        <p:nvSpPr>
          <p:cNvPr id="84" name="内容占位符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Done using X-Simulation but for an “observation window” instead of the entire the capture window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e.g.,</a:t>
            </a:r>
            <a:r>
              <a:rPr lang="en-US" sz="2000" i="1" dirty="0" smtClean="0">
                <a:latin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</a:rPr>
              <a:t>Chatterjee</a:t>
            </a:r>
            <a:r>
              <a:rPr lang="en-US" sz="2000" i="1" dirty="0" smtClean="0">
                <a:latin typeface="Arial" pitchFamily="34" charset="0"/>
              </a:rPr>
              <a:t> et al [ICCAD’11]</a:t>
            </a:r>
            <a:r>
              <a:rPr lang="en-US" sz="2000" dirty="0" smtClean="0">
                <a:latin typeface="Arial" pitchFamily="34" charset="0"/>
              </a:rPr>
              <a:t> shows the SRR computed for an observation window of 64 cycles is sufficiently close to the SRR corresponding to the capture window of 4K cycles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13927"/>
              </p:ext>
            </p:extLst>
          </p:nvPr>
        </p:nvGraphicFramePr>
        <p:xfrm>
          <a:off x="3124200" y="4047960"/>
          <a:ext cx="3579480" cy="2234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</a:tblGrid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5366457" y="2701376"/>
            <a:ext cx="314165" cy="236028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</a:t>
            </a:r>
            <a:r>
              <a:rPr lang="en-US" sz="1800" dirty="0" smtClean="0"/>
              <a:t>bservation window &lt;&lt; capture window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591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Metric-based Approximation of SRR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399" y="1219200"/>
            <a:ext cx="4441372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/>
            <a:r>
              <a:rPr lang="en-US" sz="2000" dirty="0" smtClean="0"/>
              <a:t>“Visibility” metric proposed by </a:t>
            </a:r>
            <a:r>
              <a:rPr lang="en-US" sz="2000" i="1" dirty="0" smtClean="0"/>
              <a:t>Liu</a:t>
            </a:r>
            <a:r>
              <a:rPr lang="en-US" sz="2000" i="1" dirty="0"/>
              <a:t>, et al [DATE’09]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Visibility of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flipflop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represents </a:t>
            </a:r>
            <a:r>
              <a:rPr lang="en-US" sz="2000" dirty="0" smtClean="0"/>
              <a:t>how much it can be restored using the currently-selected trance signals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Summation of visibility of all untraced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flipflops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used as an estimate of SRR</a:t>
            </a:r>
          </a:p>
          <a:p>
            <a:pPr lvl="2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sz="12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925" y="4631323"/>
            <a:ext cx="264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Visibility = 2+1+1 = </a:t>
            </a:r>
            <a:r>
              <a:rPr lang="en-US" dirty="0"/>
              <a:t>4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051895" y="1143000"/>
            <a:ext cx="4032897" cy="3054432"/>
            <a:chOff x="5051895" y="1060368"/>
            <a:chExt cx="4032897" cy="3054432"/>
          </a:xfrm>
        </p:grpSpPr>
        <p:sp>
          <p:nvSpPr>
            <p:cNvPr id="74" name="TextBox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197116" y="1060368"/>
              <a:ext cx="686085" cy="307777"/>
            </a:xfrm>
            <a:prstGeom prst="rect">
              <a:avLst/>
            </a:prstGeom>
            <a:blipFill rotWithShape="1">
              <a:blip r:embed="rId3" cstate="print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77" name="TextBox 7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051895" y="1524000"/>
              <a:ext cx="686085" cy="307777"/>
            </a:xfrm>
            <a:prstGeom prst="rect">
              <a:avLst/>
            </a:prstGeom>
            <a:blipFill rotWithShape="1">
              <a:blip r:embed="rId4" cstate="print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7828857" y="3807023"/>
              <a:ext cx="973705" cy="307777"/>
              <a:chOff x="5543178" y="4409880"/>
              <a:chExt cx="1125072" cy="307777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5543178" y="4419600"/>
                <a:ext cx="265779" cy="26577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824294" y="4409880"/>
                <a:ext cx="8439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Traced </a:t>
                </a:r>
                <a:endParaRPr lang="en-US" sz="1400" dirty="0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5105400" y="1238661"/>
              <a:ext cx="3979392" cy="2449729"/>
              <a:chOff x="1974882" y="2698272"/>
              <a:chExt cx="3979392" cy="2449729"/>
            </a:xfrm>
          </p:grpSpPr>
          <p:grpSp>
            <p:nvGrpSpPr>
              <p:cNvPr id="90" name="Group 98"/>
              <p:cNvGrpSpPr>
                <a:grpSpLocks/>
              </p:cNvGrpSpPr>
              <p:nvPr/>
            </p:nvGrpSpPr>
            <p:grpSpPr bwMode="auto">
              <a:xfrm>
                <a:off x="2271851" y="3429000"/>
                <a:ext cx="482023" cy="650256"/>
                <a:chOff x="3657600" y="1535668"/>
                <a:chExt cx="618417" cy="826191"/>
              </a:xfrm>
            </p:grpSpPr>
            <p:sp>
              <p:nvSpPr>
                <p:cNvPr id="137" name="Rectangle 144"/>
                <p:cNvSpPr/>
                <p:nvPr/>
              </p:nvSpPr>
              <p:spPr>
                <a:xfrm>
                  <a:off x="3657600" y="1604758"/>
                  <a:ext cx="609600" cy="75710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38" name="Straight Connector 145"/>
                <p:cNvCxnSpPr/>
                <p:nvPr/>
              </p:nvCxnSpPr>
              <p:spPr>
                <a:xfrm>
                  <a:off x="3657600" y="2060288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46"/>
                <p:cNvCxnSpPr/>
                <p:nvPr/>
              </p:nvCxnSpPr>
              <p:spPr>
                <a:xfrm flipH="1">
                  <a:off x="3657600" y="2133300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9065" y="15356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1</a:t>
                  </a:r>
                  <a:endParaRPr lang="en-US" i="1" baseline="-25000" dirty="0"/>
                </a:p>
              </p:txBody>
            </p:sp>
          </p:grpSp>
          <p:grpSp>
            <p:nvGrpSpPr>
              <p:cNvPr id="91" name="Group 38"/>
              <p:cNvGrpSpPr>
                <a:grpSpLocks/>
              </p:cNvGrpSpPr>
              <p:nvPr/>
            </p:nvGrpSpPr>
            <p:grpSpPr bwMode="auto">
              <a:xfrm>
                <a:off x="3578517" y="3417954"/>
                <a:ext cx="475151" cy="650718"/>
                <a:chOff x="5257800" y="1524000"/>
                <a:chExt cx="609600" cy="826777"/>
              </a:xfrm>
            </p:grpSpPr>
            <p:sp>
              <p:nvSpPr>
                <p:cNvPr id="133" name="Rectangle 140"/>
                <p:cNvSpPr/>
                <p:nvPr/>
              </p:nvSpPr>
              <p:spPr>
                <a:xfrm>
                  <a:off x="5257800" y="1593675"/>
                  <a:ext cx="609600" cy="75710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34" name="Straight Connector 141"/>
                <p:cNvCxnSpPr/>
                <p:nvPr/>
              </p:nvCxnSpPr>
              <p:spPr>
                <a:xfrm>
                  <a:off x="5257800" y="2049206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42"/>
                <p:cNvCxnSpPr/>
                <p:nvPr/>
              </p:nvCxnSpPr>
              <p:spPr>
                <a:xfrm flipH="1">
                  <a:off x="5257800" y="2122218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tangle 15"/>
                <p:cNvSpPr>
                  <a:spLocks noChangeArrowheads="1"/>
                </p:cNvSpPr>
                <p:nvPr/>
              </p:nvSpPr>
              <p:spPr bwMode="auto">
                <a:xfrm>
                  <a:off x="5511117" y="1524000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2</a:t>
                  </a:r>
                  <a:endParaRPr lang="en-US" i="1" baseline="-25000" dirty="0"/>
                </a:p>
              </p:txBody>
            </p:sp>
          </p:grpSp>
          <p:grpSp>
            <p:nvGrpSpPr>
              <p:cNvPr id="92" name="Group 21"/>
              <p:cNvGrpSpPr>
                <a:grpSpLocks/>
              </p:cNvGrpSpPr>
              <p:nvPr/>
            </p:nvGrpSpPr>
            <p:grpSpPr bwMode="auto">
              <a:xfrm>
                <a:off x="3637911" y="4497476"/>
                <a:ext cx="475151" cy="650525"/>
                <a:chOff x="5334000" y="2907268"/>
                <a:chExt cx="609600" cy="826532"/>
              </a:xfrm>
            </p:grpSpPr>
            <p:sp>
              <p:nvSpPr>
                <p:cNvPr id="129" name="Rectangle 136"/>
                <p:cNvSpPr/>
                <p:nvPr/>
              </p:nvSpPr>
              <p:spPr>
                <a:xfrm>
                  <a:off x="5334000" y="2976698"/>
                  <a:ext cx="609600" cy="75710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30" name="Straight Connector 137"/>
                <p:cNvCxnSpPr/>
                <p:nvPr/>
              </p:nvCxnSpPr>
              <p:spPr>
                <a:xfrm>
                  <a:off x="5334000" y="3432229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8"/>
                <p:cNvCxnSpPr/>
                <p:nvPr/>
              </p:nvCxnSpPr>
              <p:spPr>
                <a:xfrm flipH="1">
                  <a:off x="5334000" y="3505241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20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4</a:t>
                  </a:r>
                  <a:endParaRPr lang="en-US" i="1" baseline="-25000" dirty="0"/>
                </a:p>
              </p:txBody>
            </p:sp>
          </p:grpSp>
          <p:grpSp>
            <p:nvGrpSpPr>
              <p:cNvPr id="93" name="Group 22"/>
              <p:cNvGrpSpPr>
                <a:grpSpLocks/>
              </p:cNvGrpSpPr>
              <p:nvPr/>
            </p:nvGrpSpPr>
            <p:grpSpPr bwMode="auto">
              <a:xfrm>
                <a:off x="5241546" y="3921475"/>
                <a:ext cx="475151" cy="650525"/>
                <a:chOff x="5334000" y="2907268"/>
                <a:chExt cx="609600" cy="826532"/>
              </a:xfrm>
            </p:grpSpPr>
            <p:sp>
              <p:nvSpPr>
                <p:cNvPr id="125" name="Rectangle 132"/>
                <p:cNvSpPr/>
                <p:nvPr/>
              </p:nvSpPr>
              <p:spPr>
                <a:xfrm>
                  <a:off x="5334000" y="2977876"/>
                  <a:ext cx="609600" cy="75551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26" name="Straight Connector 133"/>
                <p:cNvCxnSpPr/>
                <p:nvPr/>
              </p:nvCxnSpPr>
              <p:spPr>
                <a:xfrm>
                  <a:off x="5334000" y="3431820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34"/>
                <p:cNvCxnSpPr/>
                <p:nvPr/>
              </p:nvCxnSpPr>
              <p:spPr>
                <a:xfrm flipH="1">
                  <a:off x="5334000" y="3504832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26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5</a:t>
                  </a:r>
                  <a:endParaRPr lang="en-US" i="1" baseline="-25000" dirty="0"/>
                </a:p>
              </p:txBody>
            </p:sp>
          </p:grpSp>
          <p:grpSp>
            <p:nvGrpSpPr>
              <p:cNvPr id="94" name="Group 27"/>
              <p:cNvGrpSpPr>
                <a:grpSpLocks/>
              </p:cNvGrpSpPr>
              <p:nvPr/>
            </p:nvGrpSpPr>
            <p:grpSpPr bwMode="auto">
              <a:xfrm>
                <a:off x="3578517" y="2698272"/>
                <a:ext cx="475151" cy="650845"/>
                <a:chOff x="5334000" y="2907268"/>
                <a:chExt cx="609600" cy="826939"/>
              </a:xfrm>
            </p:grpSpPr>
            <p:sp>
              <p:nvSpPr>
                <p:cNvPr id="121" name="Rectangle 128"/>
                <p:cNvSpPr/>
                <p:nvPr/>
              </p:nvSpPr>
              <p:spPr>
                <a:xfrm>
                  <a:off x="5334000" y="2977105"/>
                  <a:ext cx="609600" cy="7571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22" name="Straight Connector 129"/>
                <p:cNvCxnSpPr/>
                <p:nvPr/>
              </p:nvCxnSpPr>
              <p:spPr>
                <a:xfrm>
                  <a:off x="5334000" y="3432637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30"/>
                <p:cNvCxnSpPr/>
                <p:nvPr/>
              </p:nvCxnSpPr>
              <p:spPr>
                <a:xfrm flipH="1">
                  <a:off x="5334000" y="3505649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Rectangle 31"/>
                <p:cNvSpPr>
                  <a:spLocks noChangeArrowheads="1"/>
                </p:cNvSpPr>
                <p:nvPr/>
              </p:nvSpPr>
              <p:spPr bwMode="auto">
                <a:xfrm>
                  <a:off x="5587317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3</a:t>
                  </a:r>
                  <a:endParaRPr lang="en-US" i="1" baseline="-25000" dirty="0"/>
                </a:p>
              </p:txBody>
            </p:sp>
          </p:grpSp>
          <p:cxnSp>
            <p:nvCxnSpPr>
              <p:cNvPr id="95" name="Straight Connector 103"/>
              <p:cNvCxnSpPr/>
              <p:nvPr/>
            </p:nvCxnSpPr>
            <p:spPr bwMode="auto">
              <a:xfrm flipH="1" flipV="1">
                <a:off x="2756277" y="3692427"/>
                <a:ext cx="831514" cy="1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04"/>
              <p:cNvCxnSpPr/>
              <p:nvPr/>
            </p:nvCxnSpPr>
            <p:spPr bwMode="auto">
              <a:xfrm flipH="1">
                <a:off x="1974882" y="3693677"/>
                <a:ext cx="2969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c 105"/>
              <p:cNvSpPr/>
              <p:nvPr/>
            </p:nvSpPr>
            <p:spPr bwMode="auto">
              <a:xfrm>
                <a:off x="4436017" y="4004846"/>
                <a:ext cx="593939" cy="351033"/>
              </a:xfrm>
              <a:prstGeom prst="arc">
                <a:avLst>
                  <a:gd name="adj1" fmla="val 15763142"/>
                  <a:gd name="adj2" fmla="val 57358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98" name="Straight Connector 106"/>
              <p:cNvCxnSpPr/>
              <p:nvPr/>
            </p:nvCxnSpPr>
            <p:spPr bwMode="auto">
              <a:xfrm>
                <a:off x="4707001" y="4012342"/>
                <a:ext cx="0" cy="3510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07"/>
              <p:cNvCxnSpPr/>
              <p:nvPr/>
            </p:nvCxnSpPr>
            <p:spPr bwMode="auto">
              <a:xfrm flipH="1">
                <a:off x="4062330" y="3693052"/>
                <a:ext cx="3650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108"/>
              <p:cNvCxnSpPr/>
              <p:nvPr/>
            </p:nvCxnSpPr>
            <p:spPr bwMode="auto">
              <a:xfrm flipH="1">
                <a:off x="4113062" y="4724400"/>
                <a:ext cx="3266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9"/>
              <p:cNvCxnSpPr/>
              <p:nvPr/>
            </p:nvCxnSpPr>
            <p:spPr bwMode="auto">
              <a:xfrm>
                <a:off x="4427355" y="3693677"/>
                <a:ext cx="0" cy="37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10"/>
              <p:cNvCxnSpPr/>
              <p:nvPr/>
            </p:nvCxnSpPr>
            <p:spPr bwMode="auto">
              <a:xfrm flipH="1">
                <a:off x="4436017" y="4298415"/>
                <a:ext cx="0" cy="425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11"/>
              <p:cNvCxnSpPr/>
              <p:nvPr/>
            </p:nvCxnSpPr>
            <p:spPr bwMode="auto">
              <a:xfrm flipH="1">
                <a:off x="4427355" y="406481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12"/>
              <p:cNvCxnSpPr/>
              <p:nvPr/>
            </p:nvCxnSpPr>
            <p:spPr bwMode="auto">
              <a:xfrm flipH="1">
                <a:off x="4439728" y="430466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13"/>
              <p:cNvCxnSpPr/>
              <p:nvPr/>
            </p:nvCxnSpPr>
            <p:spPr bwMode="auto">
              <a:xfrm flipH="1" flipV="1">
                <a:off x="5029956" y="4180987"/>
                <a:ext cx="211590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89"/>
              <p:cNvGrpSpPr>
                <a:grpSpLocks/>
              </p:cNvGrpSpPr>
              <p:nvPr/>
            </p:nvGrpSpPr>
            <p:grpSpPr bwMode="auto">
              <a:xfrm>
                <a:off x="2747003" y="2772927"/>
                <a:ext cx="653333" cy="351273"/>
                <a:chOff x="1524000" y="1230086"/>
                <a:chExt cx="838200" cy="446314"/>
              </a:xfrm>
            </p:grpSpPr>
            <p:sp>
              <p:nvSpPr>
                <p:cNvPr id="119" name="Arc 126"/>
                <p:cNvSpPr/>
                <p:nvPr/>
              </p:nvSpPr>
              <p:spPr>
                <a:xfrm>
                  <a:off x="1524000" y="1230018"/>
                  <a:ext cx="8382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20" name="Arc 127"/>
                <p:cNvSpPr/>
                <p:nvPr/>
              </p:nvSpPr>
              <p:spPr>
                <a:xfrm>
                  <a:off x="1817688" y="1230018"/>
                  <a:ext cx="1905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107" name="Straight Connector 115"/>
              <p:cNvCxnSpPr/>
              <p:nvPr/>
            </p:nvCxnSpPr>
            <p:spPr bwMode="auto">
              <a:xfrm flipH="1" flipV="1">
                <a:off x="2865790" y="2841581"/>
                <a:ext cx="237576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16"/>
              <p:cNvCxnSpPr/>
              <p:nvPr/>
            </p:nvCxnSpPr>
            <p:spPr bwMode="auto">
              <a:xfrm flipH="1" flipV="1">
                <a:off x="3400335" y="2944018"/>
                <a:ext cx="178182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17"/>
              <p:cNvCxnSpPr/>
              <p:nvPr/>
            </p:nvCxnSpPr>
            <p:spPr bwMode="auto">
              <a:xfrm>
                <a:off x="2975917" y="3015499"/>
                <a:ext cx="0" cy="693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18"/>
              <p:cNvCxnSpPr/>
              <p:nvPr/>
            </p:nvCxnSpPr>
            <p:spPr bwMode="auto">
              <a:xfrm flipH="1">
                <a:off x="2975917" y="3021470"/>
                <a:ext cx="1274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9"/>
              <p:cNvGrpSpPr/>
              <p:nvPr/>
            </p:nvGrpSpPr>
            <p:grpSpPr bwMode="auto">
              <a:xfrm>
                <a:off x="3039730" y="4572000"/>
                <a:ext cx="391678" cy="329854"/>
                <a:chOff x="2095500" y="4000500"/>
                <a:chExt cx="1172428" cy="838200"/>
              </a:xfrm>
              <a:noFill/>
            </p:grpSpPr>
            <p:sp>
              <p:nvSpPr>
                <p:cNvPr id="117" name="Isosceles Triangle 124"/>
                <p:cNvSpPr/>
                <p:nvPr/>
              </p:nvSpPr>
              <p:spPr>
                <a:xfrm rot="5400000">
                  <a:off x="2133600" y="3962400"/>
                  <a:ext cx="838200" cy="914400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18" name="Oval 125"/>
                <p:cNvSpPr/>
                <p:nvPr/>
              </p:nvSpPr>
              <p:spPr>
                <a:xfrm>
                  <a:off x="3001229" y="4310742"/>
                  <a:ext cx="266699" cy="228599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112" name="Straight Connector 120"/>
              <p:cNvCxnSpPr>
                <a:endCxn id="118" idx="6"/>
              </p:cNvCxnSpPr>
              <p:nvPr/>
            </p:nvCxnSpPr>
            <p:spPr bwMode="auto">
              <a:xfrm flipH="1">
                <a:off x="3431270" y="4739200"/>
                <a:ext cx="2066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21"/>
              <p:cNvCxnSpPr/>
              <p:nvPr/>
            </p:nvCxnSpPr>
            <p:spPr bwMode="auto">
              <a:xfrm flipH="1">
                <a:off x="2034276" y="4742947"/>
                <a:ext cx="1009696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22"/>
              <p:cNvCxnSpPr/>
              <p:nvPr/>
            </p:nvCxnSpPr>
            <p:spPr bwMode="auto">
              <a:xfrm flipV="1">
                <a:off x="2865791" y="2841582"/>
                <a:ext cx="0" cy="19063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94"/>
              <p:cNvCxnSpPr/>
              <p:nvPr/>
            </p:nvCxnSpPr>
            <p:spPr bwMode="auto">
              <a:xfrm flipH="1">
                <a:off x="5716698" y="4191000"/>
                <a:ext cx="2375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96"/>
              <p:cNvCxnSpPr/>
              <p:nvPr/>
            </p:nvCxnSpPr>
            <p:spPr bwMode="auto">
              <a:xfrm flipH="1">
                <a:off x="4059856" y="2971800"/>
                <a:ext cx="2165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162800" y="1905000"/>
              <a:ext cx="686085" cy="307777"/>
            </a:xfrm>
            <a:prstGeom prst="rect">
              <a:avLst/>
            </a:prstGeom>
            <a:blipFill rotWithShape="1">
              <a:blip r:embed="rId5" cstate="print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8" name="TextBox 8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81800" y="3654623"/>
              <a:ext cx="686085" cy="307777"/>
            </a:xfrm>
            <a:prstGeom prst="rect">
              <a:avLst/>
            </a:prstGeom>
            <a:blipFill rotWithShape="1">
              <a:blip r:embed="rId6" cstate="print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41" name="TextBox 14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153400" y="3121223"/>
              <a:ext cx="686085" cy="307777"/>
            </a:xfrm>
            <a:prstGeom prst="rect">
              <a:avLst/>
            </a:prstGeom>
            <a:blipFill rotWithShape="1">
              <a:blip r:embed="rId7" cstate="print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47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弧形箭头 7"/>
          <p:cNvSpPr/>
          <p:nvPr/>
        </p:nvSpPr>
        <p:spPr>
          <a:xfrm rot="14877684">
            <a:off x="7807257" y="2879457"/>
            <a:ext cx="448530" cy="16084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Metric-based Approximation of SRR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399" y="1219200"/>
                <a:ext cx="4441372" cy="53340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Example metric </a:t>
                </a:r>
              </a:p>
              <a:p>
                <a:pPr lvl="1"/>
                <a:r>
                  <a:rPr lang="en-US" sz="2000" dirty="0" smtClean="0"/>
                  <a:t>“Visibility” </a:t>
                </a:r>
                <a:r>
                  <a:rPr lang="en-US" sz="1800" i="1" dirty="0" smtClean="0"/>
                  <a:t>Liu</a:t>
                </a:r>
                <a:r>
                  <a:rPr lang="en-US" sz="1800" i="1" dirty="0"/>
                  <a:t>, et al [DATE’09]</a:t>
                </a:r>
                <a:r>
                  <a:rPr lang="en-US" sz="1800" dirty="0" smtClean="0"/>
                  <a:t> 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Two visibility metrics computed per gate output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: </a:t>
                </a:r>
                <a:r>
                  <a:rPr lang="en-US" sz="1600" dirty="0"/>
                  <a:t>The probability that the value </a:t>
                </a:r>
                <a:r>
                  <a:rPr lang="en-US" sz="1600" dirty="0" smtClean="0"/>
                  <a:t>“0/1” </a:t>
                </a:r>
                <a:r>
                  <a:rPr lang="en-US" sz="1600" dirty="0"/>
                  <a:t>is actually </a:t>
                </a:r>
                <a:r>
                  <a:rPr lang="en-US" sz="1600" dirty="0" smtClean="0"/>
                  <a:t>restored at the output of each gate</a:t>
                </a:r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 lvl="2"/>
                <a:r>
                  <a:rPr lang="en-US" sz="1600" dirty="0"/>
                  <a:t>Computed using </a:t>
                </a:r>
                <a:r>
                  <a:rPr lang="en-US" sz="1600" dirty="0" smtClean="0"/>
                  <a:t>iteratively traversing </a:t>
                </a:r>
                <a:r>
                  <a:rPr lang="en-US" sz="1600" dirty="0"/>
                  <a:t>the circuit and updating the gate visibilities until convergence</a:t>
                </a:r>
              </a:p>
              <a:p>
                <a:pPr lvl="1"/>
                <a:r>
                  <a:rPr lang="en-US" sz="2000" dirty="0" smtClean="0"/>
                  <a:t>Total visibility is the summation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over all the untraced flipflops</a:t>
                </a:r>
              </a:p>
              <a:p>
                <a:pPr lvl="2"/>
                <a:r>
                  <a:rPr lang="en-US" sz="1600" dirty="0" smtClean="0">
                    <a:solidFill>
                      <a:srgbClr val="000099"/>
                    </a:solidFill>
                  </a:rPr>
                  <a:t>Inaccurate approximation of SRR due to ignoring </a:t>
                </a:r>
                <a:r>
                  <a:rPr lang="en-US" sz="1600" b="1" dirty="0" smtClean="0">
                    <a:solidFill>
                      <a:srgbClr val="000099"/>
                    </a:solidFill>
                  </a:rPr>
                  <a:t>signal correlations</a:t>
                </a:r>
              </a:p>
              <a:p>
                <a:pPr lvl="2"/>
                <a:endParaRPr lang="en-US" sz="1600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endParaRPr lang="en-US" sz="1200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399" y="1219200"/>
                <a:ext cx="4441372" cy="5334000"/>
              </a:xfrm>
              <a:blipFill rotWithShape="1">
                <a:blip r:embed="rId3" cstate="print"/>
                <a:stretch>
                  <a:fillRect l="-1783" t="-800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7131802" y="1935845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1802" y="1935845"/>
                <a:ext cx="739305" cy="52322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7197116" y="1060368"/>
                <a:ext cx="9749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116" y="1060368"/>
                <a:ext cx="974946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7197116" y="3241425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116" y="3241425"/>
                <a:ext cx="739305" cy="52322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51895" y="1524000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1895" y="1524000"/>
                <a:ext cx="739305" cy="52322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111387" y="3365057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387" y="3365057"/>
                <a:ext cx="739305" cy="52322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弧形箭头 6"/>
          <p:cNvSpPr/>
          <p:nvPr/>
        </p:nvSpPr>
        <p:spPr>
          <a:xfrm rot="17313258">
            <a:off x="7836015" y="1308524"/>
            <a:ext cx="358615" cy="139956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8229600" y="3048000"/>
                <a:ext cx="9749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=0.75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048000"/>
                <a:ext cx="974946" cy="52322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右弧形箭头 78"/>
          <p:cNvSpPr/>
          <p:nvPr/>
        </p:nvSpPr>
        <p:spPr>
          <a:xfrm rot="5798165">
            <a:off x="6062858" y="3157394"/>
            <a:ext cx="390202" cy="79436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0" name="右弧形箭头 79"/>
          <p:cNvSpPr/>
          <p:nvPr/>
        </p:nvSpPr>
        <p:spPr>
          <a:xfrm rot="14867522">
            <a:off x="5919049" y="725836"/>
            <a:ext cx="403321" cy="1126305"/>
          </a:xfrm>
          <a:prstGeom prst="curvedLef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左弧形箭头 80"/>
          <p:cNvSpPr/>
          <p:nvPr/>
        </p:nvSpPr>
        <p:spPr>
          <a:xfrm rot="14877684">
            <a:off x="6180348" y="1525532"/>
            <a:ext cx="321808" cy="784228"/>
          </a:xfrm>
          <a:prstGeom prst="curved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2" name="右弧形箭头 81"/>
          <p:cNvSpPr/>
          <p:nvPr/>
        </p:nvSpPr>
        <p:spPr>
          <a:xfrm rot="6205154">
            <a:off x="6102545" y="2158590"/>
            <a:ext cx="367291" cy="73357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865495" y="4150478"/>
            <a:ext cx="973705" cy="307777"/>
            <a:chOff x="5543178" y="4409880"/>
            <a:chExt cx="1125072" cy="307777"/>
          </a:xfrm>
        </p:grpSpPr>
        <p:sp>
          <p:nvSpPr>
            <p:cNvPr id="84" name="矩形 83"/>
            <p:cNvSpPr/>
            <p:nvPr/>
          </p:nvSpPr>
          <p:spPr>
            <a:xfrm>
              <a:off x="5543178" y="4419600"/>
              <a:ext cx="265779" cy="26577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24294" y="4409880"/>
              <a:ext cx="84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Traced 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73585" y="4800600"/>
            <a:ext cx="397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Visibility = 1+1+0.25+0.75+0.75+0.25 = </a:t>
            </a:r>
            <a:r>
              <a:rPr lang="en-US" sz="1400" dirty="0"/>
              <a:t>4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105400" y="1207871"/>
            <a:ext cx="3979392" cy="2449729"/>
            <a:chOff x="1974882" y="2698272"/>
            <a:chExt cx="3979392" cy="2449729"/>
          </a:xfrm>
        </p:grpSpPr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37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8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91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33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4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92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29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0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93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25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26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94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21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22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95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8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19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0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07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17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8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12" name="Straight Connector 120"/>
            <p:cNvCxnSpPr>
              <a:endCxn id="118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539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" grpId="0" animBg="1"/>
      <p:bldP spid="75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Documents and Settings\Azi\Desktop\market-ti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048000"/>
            <a:ext cx="1530126" cy="193998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Post-Silicon Debug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Post-Silicon Debug (PSD) stage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Stage after the initial chip tape-out and before the final release of product</a:t>
            </a:r>
          </a:p>
          <a:p>
            <a:r>
              <a:rPr lang="en-US" sz="2400" dirty="0" smtClean="0">
                <a:latin typeface="Arial" pitchFamily="34" charset="0"/>
              </a:rPr>
              <a:t>Involves </a:t>
            </a:r>
            <a:r>
              <a:rPr lang="en-US" sz="2400" dirty="0">
                <a:latin typeface="Arial" pitchFamily="34" charset="0"/>
              </a:rPr>
              <a:t>finding errors causing malfunctions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Bugs found using real-time </a:t>
            </a:r>
            <a:r>
              <a:rPr lang="en-US" sz="2000" dirty="0">
                <a:latin typeface="Arial" pitchFamily="34" charset="0"/>
              </a:rPr>
              <a:t>operation of a few manufactured chips with real-world stimulus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Bugs fixed </a:t>
            </a:r>
            <a:r>
              <a:rPr lang="en-US" sz="2000" dirty="0">
                <a:latin typeface="Arial" pitchFamily="34" charset="0"/>
              </a:rPr>
              <a:t>through multiple rounds of s</a:t>
            </a:r>
            <a:r>
              <a:rPr lang="en-US" sz="2000" dirty="0" smtClean="0">
                <a:latin typeface="Arial" pitchFamily="34" charset="0"/>
              </a:rPr>
              <a:t>ilicon                      </a:t>
            </a:r>
            <a:r>
              <a:rPr lang="en-US" sz="2000" dirty="0" err="1" smtClean="0">
                <a:latin typeface="Arial" pitchFamily="34" charset="0"/>
              </a:rPr>
              <a:t>steppings</a:t>
            </a:r>
            <a:endParaRPr lang="en-US" sz="2000" dirty="0" smtClean="0">
              <a:latin typeface="Arial" pitchFamily="34" charset="0"/>
            </a:endParaRPr>
          </a:p>
          <a:p>
            <a:pPr lvl="0">
              <a:defRPr/>
            </a:pPr>
            <a:r>
              <a:rPr lang="en-US" sz="2400" dirty="0" smtClean="0">
                <a:latin typeface="Arial" pitchFamily="34" charset="0"/>
              </a:rPr>
              <a:t>Has become significantly expensive and                      challenging</a:t>
            </a:r>
          </a:p>
          <a:p>
            <a:pPr lvl="1">
              <a:defRPr/>
            </a:pPr>
            <a:r>
              <a:rPr lang="en-US" sz="2000" dirty="0" smtClean="0">
                <a:latin typeface="Arial" pitchFamily="34" charset="0"/>
              </a:rPr>
              <a:t>Mainly due to poor </a:t>
            </a:r>
            <a:r>
              <a:rPr lang="en-US" sz="2000" dirty="0">
                <a:latin typeface="Arial" pitchFamily="34" charset="0"/>
              </a:rPr>
              <a:t>visibility </a:t>
            </a:r>
            <a:r>
              <a:rPr lang="en-US" sz="2000" dirty="0" smtClean="0">
                <a:latin typeface="Arial" pitchFamily="34" charset="0"/>
              </a:rPr>
              <a:t>of the internal signals inside </a:t>
            </a:r>
            <a:r>
              <a:rPr lang="en-US" sz="2000" dirty="0">
                <a:latin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</a:rPr>
              <a:t>chips</a:t>
            </a:r>
            <a:endParaRPr lang="en-US" sz="2000" dirty="0">
              <a:latin typeface="Arial" pitchFamily="34" charset="0"/>
            </a:endParaRPr>
          </a:p>
          <a:p>
            <a:pPr lvl="1"/>
            <a:endParaRPr lang="en-US" sz="2000" dirty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Solution Quality </a:t>
            </a:r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IV</a:t>
            </a:r>
            <a:endParaRPr lang="en-US" altLang="zh-TW" dirty="0" smtClean="0">
              <a:latin typeface="Arial" pitchFamily="34" charset="0"/>
              <a:ea typeface="PMingLiU"/>
              <a:cs typeface="PMingLiU"/>
            </a:endParaRP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7110"/>
              </p:ext>
            </p:extLst>
          </p:nvPr>
        </p:nvGraphicFramePr>
        <p:xfrm>
          <a:off x="457200" y="1066800"/>
          <a:ext cx="8458200" cy="465364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Forward Greedy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SRR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</a:rPr>
                        <a:t>-0.7%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7.9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-13.2%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-2.8%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59.3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-3.4%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37.4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-2.3%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22.3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-4.7%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51.5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24.0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-19.6%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-4.0%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25.1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+4.6%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20.7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+11.9%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18.0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+mn-ea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宋体" charset="-122"/>
                          <a:cs typeface="+mn-cs"/>
                        </a:rPr>
                        <a:t>+2.9%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715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Forward greedy: </a:t>
            </a:r>
            <a:r>
              <a:rPr lang="en-US" sz="1800" dirty="0"/>
              <a:t>S</a:t>
            </a:r>
            <a:r>
              <a:rPr lang="en-US" sz="1800" dirty="0" smtClean="0"/>
              <a:t>imulation combined with forward greedy selection strategy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7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</a:rPr>
              <a:t>Distribution of Impact Weights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38200" y="1144688"/>
            <a:ext cx="8001000" cy="3274912"/>
            <a:chOff x="762000" y="1124032"/>
            <a:chExt cx="8001000" cy="2776316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1953117563"/>
                </p:ext>
              </p:extLst>
            </p:nvPr>
          </p:nvGraphicFramePr>
          <p:xfrm>
            <a:off x="762000" y="1124032"/>
            <a:ext cx="8001000" cy="2776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628900" y="2146111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1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0893" y="2133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2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96200" y="2133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3</a:t>
              </a:r>
              <a:endParaRPr 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600200" y="1522678"/>
              <a:ext cx="2133600" cy="199007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962400" y="1522678"/>
              <a:ext cx="2133600" cy="199007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465627" y="1492519"/>
              <a:ext cx="2133600" cy="2020237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66800" y="4419600"/>
            <a:ext cx="7543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0000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 smtClean="0">
                <a:ea typeface="PMingLiU"/>
                <a:cs typeface="PMingLiU"/>
              </a:rPr>
              <a:t>Observed after three iterations in benchmark S38417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</a:pPr>
            <a:r>
              <a:rPr lang="en-US" altLang="zh-TW" sz="2000" dirty="0" smtClean="0">
                <a:ea typeface="PMingLiU"/>
                <a:cs typeface="PMingLiU"/>
              </a:rPr>
              <a:t>Impact Weights of top candidates are much higher than the remaining signals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26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Embedded Logic Analyzer (ELA)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48000" y="1524000"/>
            <a:ext cx="6055540" cy="3429000"/>
            <a:chOff x="990600" y="2132903"/>
            <a:chExt cx="6553200" cy="3734497"/>
          </a:xfrm>
        </p:grpSpPr>
        <p:sp>
          <p:nvSpPr>
            <p:cNvPr id="30" name="矩形 29"/>
            <p:cNvSpPr/>
            <p:nvPr/>
          </p:nvSpPr>
          <p:spPr>
            <a:xfrm>
              <a:off x="1032842" y="2132903"/>
              <a:ext cx="6510958" cy="373449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6049" y="2209800"/>
              <a:ext cx="3790951" cy="5334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Control Unit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86000" y="3048000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Trigger Unit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43100" y="4495800"/>
              <a:ext cx="1562100" cy="12192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Unit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79531" y="3492776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Offload Unit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98165" y="4667250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Assertion Checker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6" name="肘形连接符 35"/>
            <p:cNvCxnSpPr/>
            <p:nvPr/>
          </p:nvCxnSpPr>
          <p:spPr>
            <a:xfrm rot="5400000">
              <a:off x="3048001" y="2819403"/>
              <a:ext cx="1752602" cy="1600196"/>
            </a:xfrm>
            <a:prstGeom prst="bentConnector3">
              <a:avLst>
                <a:gd name="adj1" fmla="val 74952"/>
              </a:avLst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7" name="肘形连接符 36"/>
            <p:cNvCxnSpPr>
              <a:endCxn id="32" idx="3"/>
            </p:cNvCxnSpPr>
            <p:nvPr/>
          </p:nvCxnSpPr>
          <p:spPr>
            <a:xfrm rot="5400000">
              <a:off x="3171825" y="3000375"/>
              <a:ext cx="742950" cy="228600"/>
            </a:xfrm>
            <a:prstGeom prst="bentConnector2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8" name="肘形连接符 37"/>
            <p:cNvCxnSpPr>
              <a:endCxn id="34" idx="1"/>
            </p:cNvCxnSpPr>
            <p:nvPr/>
          </p:nvCxnSpPr>
          <p:spPr>
            <a:xfrm flipV="1">
              <a:off x="3426931" y="3930926"/>
              <a:ext cx="1752600" cy="876300"/>
            </a:xfrm>
            <a:prstGeom prst="bentConnector3">
              <a:avLst>
                <a:gd name="adj1" fmla="val 81758"/>
              </a:avLst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>
            <a:xfrm flipH="1">
              <a:off x="5334000" y="2743200"/>
              <a:ext cx="2069" cy="749576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>
            <a:xfrm flipV="1">
              <a:off x="3466066" y="5228401"/>
              <a:ext cx="1713465" cy="9937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sp>
          <p:nvSpPr>
            <p:cNvPr id="41" name="右箭头 40"/>
            <p:cNvSpPr/>
            <p:nvPr/>
          </p:nvSpPr>
          <p:spPr>
            <a:xfrm>
              <a:off x="1143001" y="3333750"/>
              <a:ext cx="1143000" cy="285749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1143000" y="4962525"/>
              <a:ext cx="773596" cy="265876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6322531" y="3995914"/>
              <a:ext cx="1045265" cy="284093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6341165" y="4962525"/>
              <a:ext cx="1028700" cy="275813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982234" y="4557019"/>
              <a:ext cx="1483832" cy="475478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Trace Buffer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0796" y="2792163"/>
              <a:ext cx="971550" cy="51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Trigger signals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18245" y="2846445"/>
              <a:ext cx="1238250" cy="51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Trigger condition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5200" y="5191094"/>
              <a:ext cx="1371600" cy="301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Traced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39069" y="3477963"/>
              <a:ext cx="1371600" cy="51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Off-chip analysis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72200" y="4429094"/>
              <a:ext cx="1371600" cy="3016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Assertion flags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122" y="2791508"/>
              <a:ext cx="1829628" cy="301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Synchronization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0600" y="4429094"/>
              <a:ext cx="971550" cy="51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Trace signals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Content Placeholder 3"/>
          <p:cNvSpPr>
            <a:spLocks noGrp="1"/>
          </p:cNvSpPr>
          <p:nvPr>
            <p:ph idx="1"/>
          </p:nvPr>
        </p:nvSpPr>
        <p:spPr>
          <a:xfrm>
            <a:off x="533400" y="1066800"/>
            <a:ext cx="2594094" cy="166905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On-chip ELA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Used to increase visibility to internal signals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Captures the values of a few flipflops (i.e., trace signals) real-time and stores them inside the </a:t>
            </a:r>
            <a:r>
              <a:rPr lang="en-US" altLang="zh-CN" sz="2000" b="1" dirty="0" smtClean="0">
                <a:latin typeface="Arial" pitchFamily="34" charset="0"/>
                <a:ea typeface="Gulim" pitchFamily="34" charset="-127"/>
              </a:rPr>
              <a:t>Trace Buffer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12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1200" dirty="0" smtClean="0">
              <a:latin typeface="Arial" pitchFamily="34" charset="0"/>
              <a:ea typeface="Gulim" pitchFamily="34" charset="-127"/>
            </a:endParaRPr>
          </a:p>
        </p:txBody>
      </p:sp>
      <p:cxnSp>
        <p:nvCxnSpPr>
          <p:cNvPr id="4" name="肘形连接符 3"/>
          <p:cNvCxnSpPr>
            <a:endCxn id="31" idx="2"/>
          </p:cNvCxnSpPr>
          <p:nvPr/>
        </p:nvCxnSpPr>
        <p:spPr>
          <a:xfrm flipV="1">
            <a:off x="5299312" y="2084373"/>
            <a:ext cx="1066912" cy="910106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48" name="Content Placeholder 3"/>
          <p:cNvSpPr txBox="1">
            <a:spLocks/>
          </p:cNvSpPr>
          <p:nvPr/>
        </p:nvSpPr>
        <p:spPr bwMode="auto">
          <a:xfrm>
            <a:off x="533400" y="5029200"/>
            <a:ext cx="8200470" cy="166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200" baseline="0">
                <a:solidFill>
                  <a:schemeClr val="tx1"/>
                </a:solidFill>
                <a:latin typeface="Arial (body)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914400" eaLnBrk="1" hangingPunct="1">
              <a:lnSpc>
                <a:spcPct val="110000"/>
              </a:lnSpc>
            </a:pPr>
            <a:r>
              <a:rPr kumimoji="0" lang="en-US" altLang="zh-CN" sz="2000" kern="0" dirty="0" smtClean="0">
                <a:latin typeface="Arial" pitchFamily="34" charset="0"/>
                <a:ea typeface="Gulim" pitchFamily="34" charset="-127"/>
              </a:rPr>
              <a:t>The traced data are then extracted off-chip and analyzed to restore the remaining signals inside the chip as many as possible</a:t>
            </a:r>
          </a:p>
          <a:p>
            <a:pPr lvl="1" defTabSz="914400" eaLnBrk="1" hangingPunct="1">
              <a:lnSpc>
                <a:spcPct val="110000"/>
              </a:lnSpc>
            </a:pPr>
            <a:endParaRPr kumimoji="0" lang="en-US" altLang="zh-CN" sz="1400" kern="0" dirty="0" smtClean="0">
              <a:latin typeface="Arial" pitchFamily="34" charset="0"/>
              <a:ea typeface="Gulim" pitchFamily="34" charset="-127"/>
            </a:endParaRPr>
          </a:p>
          <a:p>
            <a:pPr lvl="1" defTabSz="914400" eaLnBrk="1" hangingPunct="1">
              <a:lnSpc>
                <a:spcPct val="110000"/>
              </a:lnSpc>
              <a:buFont typeface="Arial" pitchFamily="34" charset="0"/>
              <a:buNone/>
            </a:pPr>
            <a:endParaRPr kumimoji="0" lang="en-US" altLang="zh-CN" sz="1400" kern="0" dirty="0" smtClean="0">
              <a:latin typeface="Arial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22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Overview of Trace Buffer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Due to the limited on-chip area, the size of trace buffer is small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e.g., </a:t>
            </a:r>
            <a:r>
              <a:rPr lang="en-US" sz="2000" i="1" dirty="0" smtClean="0">
                <a:latin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</a:rPr>
              <a:t> : 8 to 32 signals and </a:t>
            </a:r>
            <a:r>
              <a:rPr lang="en-US" sz="2000" i="1" dirty="0" smtClean="0">
                <a:latin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</a:rPr>
              <a:t>: 1K to 8K cycles</a:t>
            </a:r>
          </a:p>
          <a:p>
            <a:r>
              <a:rPr lang="en-US" sz="2400" dirty="0" smtClean="0">
                <a:latin typeface="Arial" pitchFamily="34" charset="0"/>
              </a:rPr>
              <a:t>Terminology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</a:rPr>
              <a:t>“Capture window” has a size of </a:t>
            </a:r>
            <a:r>
              <a:rPr lang="en-US" sz="2000" i="1" dirty="0" err="1" smtClean="0">
                <a:latin typeface="Arial" pitchFamily="34" charset="0"/>
              </a:rPr>
              <a:t>BxM</a:t>
            </a:r>
            <a:endParaRPr lang="en-US" sz="2000" i="1" dirty="0" smtClean="0"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</a:rPr>
              <a:t>“Observation window” has a size of </a:t>
            </a:r>
            <a:r>
              <a:rPr lang="en-US" sz="2000" i="1" dirty="0" err="1" smtClean="0">
                <a:latin typeface="Arial" pitchFamily="34" charset="0"/>
              </a:rPr>
              <a:t>BxN</a:t>
            </a:r>
            <a:r>
              <a:rPr lang="en-US" sz="2000" i="1" dirty="0" smtClean="0">
                <a:latin typeface="Arial" pitchFamily="34" charset="0"/>
              </a:rPr>
              <a:t> where N &lt;&lt; M</a:t>
            </a:r>
            <a:endParaRPr lang="en-US" sz="20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517278" y="1371600"/>
            <a:ext cx="573112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200" baseline="0">
                <a:solidFill>
                  <a:schemeClr val="tx1"/>
                </a:solidFill>
                <a:latin typeface="Arial (body)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914400"/>
            <a:r>
              <a:rPr kumimoji="0" lang="en-US" sz="2400" kern="0" dirty="0" smtClean="0">
                <a:latin typeface="Arial" pitchFamily="34" charset="0"/>
              </a:rPr>
              <a:t>Trace buffer is an on-chip buffer of size </a:t>
            </a:r>
            <a:r>
              <a:rPr kumimoji="0" lang="en-US" sz="2400" i="1" kern="0" dirty="0" err="1" smtClean="0">
                <a:latin typeface="Arial" pitchFamily="34" charset="0"/>
              </a:rPr>
              <a:t>BxM</a:t>
            </a:r>
            <a:endParaRPr kumimoji="0" lang="en-US" sz="2400" i="1" kern="0" dirty="0" smtClean="0">
              <a:latin typeface="Arial" pitchFamily="34" charset="0"/>
            </a:endParaRPr>
          </a:p>
          <a:p>
            <a:pPr lvl="1" defTabSz="914400"/>
            <a:r>
              <a:rPr kumimoji="0" lang="en-US" sz="2000" i="1" kern="0" dirty="0" smtClean="0">
                <a:latin typeface="Arial" pitchFamily="34" charset="0"/>
              </a:rPr>
              <a:t>B</a:t>
            </a:r>
            <a:r>
              <a:rPr kumimoji="0" lang="en-US" sz="2000" kern="0" dirty="0" smtClean="0">
                <a:latin typeface="Arial" pitchFamily="34" charset="0"/>
              </a:rPr>
              <a:t> is the buffer bandwidth and identifies the number of signals which can be traced</a:t>
            </a:r>
          </a:p>
          <a:p>
            <a:pPr lvl="1" defTabSz="914400"/>
            <a:r>
              <a:rPr kumimoji="0" lang="en-US" sz="2000" i="1" kern="0" dirty="0" smtClean="0">
                <a:latin typeface="Arial" pitchFamily="34" charset="0"/>
              </a:rPr>
              <a:t>M</a:t>
            </a:r>
            <a:r>
              <a:rPr kumimoji="0" lang="en-US" sz="2000" kern="0" dirty="0" smtClean="0">
                <a:latin typeface="Arial" pitchFamily="34" charset="0"/>
              </a:rPr>
              <a:t> is the depth of buffer and is equal to the number of clock cycles </a:t>
            </a:r>
            <a:r>
              <a:rPr kumimoji="0" lang="en-US" sz="2000" kern="0" dirty="0" smtClean="0">
                <a:latin typeface="Arial" pitchFamily="34" charset="0"/>
              </a:rPr>
              <a:t>that tracing is applied</a:t>
            </a:r>
            <a:endParaRPr kumimoji="0" lang="en-US" sz="2400" kern="0" dirty="0" smtClean="0">
              <a:latin typeface="Arial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019800" y="1219200"/>
            <a:ext cx="3140322" cy="2455277"/>
            <a:chOff x="5638800" y="1049923"/>
            <a:chExt cx="3140322" cy="2455277"/>
          </a:xfrm>
        </p:grpSpPr>
        <p:grpSp>
          <p:nvGrpSpPr>
            <p:cNvPr id="36" name="组合 35"/>
            <p:cNvGrpSpPr/>
            <p:nvPr/>
          </p:nvGrpSpPr>
          <p:grpSpPr>
            <a:xfrm>
              <a:off x="5638800" y="1049923"/>
              <a:ext cx="3140322" cy="2455277"/>
              <a:chOff x="5622678" y="973723"/>
              <a:chExt cx="3140322" cy="2455277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6248400" y="1828800"/>
                <a:ext cx="2438400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6629400" y="1524000"/>
                <a:ext cx="0" cy="190500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629400" y="1459468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Cycle 0, 1 ….M-1</a:t>
                </a:r>
                <a:endParaRPr lang="en-US" sz="1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248400" y="1828800"/>
                    <a:ext cx="381000" cy="339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1828800"/>
                    <a:ext cx="381000" cy="339517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48400" y="2057400"/>
                    <a:ext cx="381000" cy="339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2057400"/>
                    <a:ext cx="381000" cy="339517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96000" y="3089483"/>
                    <a:ext cx="381000" cy="339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3089483"/>
                    <a:ext cx="381000" cy="339517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r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6274713" y="2396917"/>
                <a:ext cx="430887" cy="34628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74713" y="3006517"/>
                <a:ext cx="430887" cy="34628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248400" y="2632283"/>
                    <a:ext cx="381000" cy="339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2632283"/>
                    <a:ext cx="381000" cy="339517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6629400" y="2667000"/>
                <a:ext cx="20574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9400" y="2971800"/>
                <a:ext cx="20574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左大括号 22"/>
              <p:cNvSpPr/>
              <p:nvPr/>
            </p:nvSpPr>
            <p:spPr>
              <a:xfrm>
                <a:off x="5943600" y="1828800"/>
                <a:ext cx="304800" cy="1556982"/>
              </a:xfrm>
              <a:prstGeom prst="leftBrace">
                <a:avLst/>
              </a:prstGeom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左大括号 28"/>
              <p:cNvSpPr/>
              <p:nvPr/>
            </p:nvSpPr>
            <p:spPr>
              <a:xfrm rot="5400000">
                <a:off x="7543800" y="381000"/>
                <a:ext cx="228600" cy="2057400"/>
              </a:xfrm>
              <a:prstGeom prst="leftBrace">
                <a:avLst>
                  <a:gd name="adj1" fmla="val 8333"/>
                  <a:gd name="adj2" fmla="val 48508"/>
                </a:avLst>
              </a:prstGeom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622678" y="2438014"/>
                <a:ext cx="332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B</a:t>
                </a:r>
                <a:endParaRPr lang="en-US" b="1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365706" y="973723"/>
                <a:ext cx="3561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M</a:t>
                </a:r>
                <a:endParaRPr lang="en-US" b="1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7010400" y="2743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391400" y="2743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772400" y="2743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305800" y="2743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86800" y="2743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72400" y="2708483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678258" y="274320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1</a:t>
              </a:r>
              <a:endParaRPr 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059258" y="274320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0</a:t>
              </a:r>
              <a:endParaRPr lang="en-US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397720" y="274320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0</a:t>
              </a:r>
              <a:endParaRPr lang="en-US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341942" y="273808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68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Restoration </a:t>
            </a:r>
            <a:r>
              <a:rPr lang="en-US" dirty="0"/>
              <a:t>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sing Trace Signals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33399" y="1219200"/>
            <a:ext cx="4961192" cy="5334000"/>
          </a:xfrm>
        </p:spPr>
        <p:txBody>
          <a:bodyPr/>
          <a:lstStyle/>
          <a:p>
            <a:r>
              <a:rPr lang="en-US" sz="2400" dirty="0" smtClean="0"/>
              <a:t>Restoration using “X-Simulation”</a:t>
            </a:r>
          </a:p>
          <a:p>
            <a:pPr lvl="1"/>
            <a:r>
              <a:rPr lang="en-US" sz="2000" dirty="0" smtClean="0"/>
              <a:t>At each cycle of the capture window, forward and backward restoration steps are applied iteratively until no more signals   can be restored</a:t>
            </a:r>
            <a:endParaRPr lang="en-US" sz="2000" dirty="0"/>
          </a:p>
        </p:txBody>
      </p:sp>
      <p:graphicFrame>
        <p:nvGraphicFramePr>
          <p:cNvPr id="6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81022"/>
              </p:ext>
            </p:extLst>
          </p:nvPr>
        </p:nvGraphicFramePr>
        <p:xfrm>
          <a:off x="1569769" y="4114800"/>
          <a:ext cx="5965800" cy="2234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  <a:gridCol w="1193160"/>
                <a:gridCol w="1193160"/>
              </a:tblGrid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3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7314"/>
              </p:ext>
            </p:extLst>
          </p:nvPr>
        </p:nvGraphicFramePr>
        <p:xfrm>
          <a:off x="2762778" y="4466029"/>
          <a:ext cx="4782248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5562"/>
                <a:gridCol w="1195562"/>
                <a:gridCol w="1195562"/>
                <a:gridCol w="119556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69702"/>
              </p:ext>
            </p:extLst>
          </p:nvPr>
        </p:nvGraphicFramePr>
        <p:xfrm>
          <a:off x="2743200" y="5235275"/>
          <a:ext cx="4792368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8092"/>
                <a:gridCol w="1198092"/>
                <a:gridCol w="1198092"/>
                <a:gridCol w="11980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17939"/>
              </p:ext>
            </p:extLst>
          </p:nvPr>
        </p:nvGraphicFramePr>
        <p:xfrm>
          <a:off x="2743200" y="5996394"/>
          <a:ext cx="4804440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110"/>
                <a:gridCol w="1201110"/>
                <a:gridCol w="1201110"/>
                <a:gridCol w="120111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66" name="Curved Right Arrow 25"/>
          <p:cNvSpPr/>
          <p:nvPr/>
        </p:nvSpPr>
        <p:spPr>
          <a:xfrm rot="18299610">
            <a:off x="4980633" y="4475626"/>
            <a:ext cx="283133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7" name="Group 18"/>
          <p:cNvGrpSpPr/>
          <p:nvPr/>
        </p:nvGrpSpPr>
        <p:grpSpPr>
          <a:xfrm>
            <a:off x="3244741" y="1548825"/>
            <a:ext cx="5564474" cy="4918813"/>
            <a:chOff x="3244741" y="1548825"/>
            <a:chExt cx="5564474" cy="4918813"/>
          </a:xfrm>
        </p:grpSpPr>
        <p:grpSp>
          <p:nvGrpSpPr>
            <p:cNvPr id="68" name="Group 17"/>
            <p:cNvGrpSpPr/>
            <p:nvPr/>
          </p:nvGrpSpPr>
          <p:grpSpPr>
            <a:xfrm>
              <a:off x="6960680" y="1548825"/>
              <a:ext cx="1848535" cy="1151929"/>
              <a:chOff x="6960680" y="1548825"/>
              <a:chExt cx="1848535" cy="1151929"/>
            </a:xfrm>
          </p:grpSpPr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7315200" y="1548825"/>
                <a:ext cx="1494015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cs typeface="Arial" pitchFamily="34" charset="0"/>
                  </a:rPr>
                  <a:t>Forward </a:t>
                </a:r>
              </a:p>
              <a:p>
                <a:r>
                  <a:rPr lang="en-US" dirty="0" smtClean="0">
                    <a:cs typeface="Arial" pitchFamily="34" charset="0"/>
                  </a:rPr>
                  <a:t>Restoration</a:t>
                </a:r>
                <a:endParaRPr lang="en-US" dirty="0">
                  <a:cs typeface="Arial" pitchFamily="34" charset="0"/>
                </a:endParaRPr>
              </a:p>
            </p:txBody>
          </p:sp>
          <p:grpSp>
            <p:nvGrpSpPr>
              <p:cNvPr id="73" name="Group 7"/>
              <p:cNvGrpSpPr/>
              <p:nvPr/>
            </p:nvGrpSpPr>
            <p:grpSpPr>
              <a:xfrm>
                <a:off x="6960680" y="2144019"/>
                <a:ext cx="1802320" cy="556735"/>
                <a:chOff x="6960680" y="2144019"/>
                <a:chExt cx="1802320" cy="556735"/>
              </a:xfrm>
            </p:grpSpPr>
            <p:sp>
              <p:nvSpPr>
                <p:cNvPr id="74" name="Curved Right Arrow 2"/>
                <p:cNvSpPr/>
                <p:nvPr/>
              </p:nvSpPr>
              <p:spPr>
                <a:xfrm rot="6288581" flipV="1">
                  <a:off x="7751224" y="1533814"/>
                  <a:ext cx="288132" cy="1508542"/>
                </a:xfrm>
                <a:prstGeom prst="curvedRightArrow">
                  <a:avLst/>
                </a:prstGeom>
                <a:solidFill>
                  <a:srgbClr val="92D05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960680" y="2176046"/>
                  <a:ext cx="27832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484680" y="2362200"/>
                  <a:ext cx="27832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  <p:grpSp>
          <p:nvGrpSpPr>
            <p:cNvPr id="69" name="Group 8"/>
            <p:cNvGrpSpPr/>
            <p:nvPr/>
          </p:nvGrpSpPr>
          <p:grpSpPr>
            <a:xfrm>
              <a:off x="3244741" y="4977064"/>
              <a:ext cx="1331059" cy="1490574"/>
              <a:chOff x="3244741" y="4977064"/>
              <a:chExt cx="1331059" cy="1490574"/>
            </a:xfrm>
          </p:grpSpPr>
          <p:sp>
            <p:nvSpPr>
              <p:cNvPr id="70" name="Curved Right Arrow 25"/>
              <p:cNvSpPr/>
              <p:nvPr/>
            </p:nvSpPr>
            <p:spPr>
              <a:xfrm rot="18299610">
                <a:off x="3768704" y="4453101"/>
                <a:ext cx="283133" cy="1331059"/>
              </a:xfrm>
              <a:prstGeom prst="curvedRightArrow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urved Right Arrow 162"/>
              <p:cNvSpPr/>
              <p:nvPr/>
            </p:nvSpPr>
            <p:spPr>
              <a:xfrm rot="19257101">
                <a:off x="3624011" y="4985563"/>
                <a:ext cx="387000" cy="1482075"/>
              </a:xfrm>
              <a:prstGeom prst="curvedRightArrow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7" name="Group 12"/>
          <p:cNvGrpSpPr/>
          <p:nvPr/>
        </p:nvGrpSpPr>
        <p:grpSpPr>
          <a:xfrm>
            <a:off x="3600169" y="2785646"/>
            <a:ext cx="3334031" cy="2152531"/>
            <a:chOff x="3600169" y="2785646"/>
            <a:chExt cx="3334031" cy="2152531"/>
          </a:xfrm>
        </p:grpSpPr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800600" y="3225225"/>
              <a:ext cx="12330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cs typeface="Arial" pitchFamily="34" charset="0"/>
                </a:rPr>
                <a:t>Backward </a:t>
              </a:r>
            </a:p>
            <a:p>
              <a:r>
                <a:rPr lang="en-US" dirty="0" smtClean="0">
                  <a:cs typeface="Arial" pitchFamily="34" charset="0"/>
                </a:rPr>
                <a:t>Restoration</a:t>
              </a:r>
              <a:endParaRPr lang="en-US" dirty="0">
                <a:cs typeface="Arial" pitchFamily="34" charset="0"/>
              </a:endParaRPr>
            </a:p>
          </p:txBody>
        </p:sp>
        <p:grpSp>
          <p:nvGrpSpPr>
            <p:cNvPr id="79" name="Group 1"/>
            <p:cNvGrpSpPr/>
            <p:nvPr/>
          </p:nvGrpSpPr>
          <p:grpSpPr>
            <a:xfrm>
              <a:off x="5208080" y="2785646"/>
              <a:ext cx="1726120" cy="488106"/>
              <a:chOff x="5208080" y="2785646"/>
              <a:chExt cx="1726120" cy="488106"/>
            </a:xfrm>
          </p:grpSpPr>
          <p:sp>
            <p:nvSpPr>
              <p:cNvPr id="84" name="Curved Right Arrow 148"/>
              <p:cNvSpPr/>
              <p:nvPr/>
            </p:nvSpPr>
            <p:spPr>
              <a:xfrm rot="16200000" flipV="1">
                <a:off x="5886869" y="2450996"/>
                <a:ext cx="366031" cy="1279481"/>
              </a:xfrm>
              <a:prstGeom prst="curvedRightArrow">
                <a:avLst/>
              </a:prstGeom>
              <a:solidFill>
                <a:srgbClr val="7030A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208080" y="2785646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0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55880" y="2785646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0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6"/>
            <p:cNvGrpSpPr/>
            <p:nvPr/>
          </p:nvGrpSpPr>
          <p:grpSpPr>
            <a:xfrm>
              <a:off x="3600169" y="4750766"/>
              <a:ext cx="3010894" cy="187411"/>
              <a:chOff x="3600169" y="4750766"/>
              <a:chExt cx="3010894" cy="187411"/>
            </a:xfrm>
          </p:grpSpPr>
          <p:sp>
            <p:nvSpPr>
              <p:cNvPr id="81" name="Left Arrow 13"/>
              <p:cNvSpPr/>
              <p:nvPr/>
            </p:nvSpPr>
            <p:spPr>
              <a:xfrm rot="1656771">
                <a:off x="3600169" y="4750766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Left Arrow 158"/>
              <p:cNvSpPr/>
              <p:nvPr/>
            </p:nvSpPr>
            <p:spPr>
              <a:xfrm rot="1656771">
                <a:off x="4852917" y="4750768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Left Arrow 159"/>
              <p:cNvSpPr/>
              <p:nvPr/>
            </p:nvSpPr>
            <p:spPr>
              <a:xfrm rot="1656771">
                <a:off x="5984191" y="4755882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7740140" y="3696621"/>
            <a:ext cx="230021" cy="265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7987980" y="3673577"/>
            <a:ext cx="14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Traced flipflop </a:t>
            </a:r>
            <a:endParaRPr lang="en-US" sz="12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4800600" y="1452448"/>
            <a:ext cx="4114800" cy="2449729"/>
            <a:chOff x="1839474" y="2698272"/>
            <a:chExt cx="4114800" cy="2449729"/>
          </a:xfrm>
        </p:grpSpPr>
        <p:grpSp>
          <p:nvGrpSpPr>
            <p:cNvPr id="92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91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92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93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87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8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94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83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4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96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79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0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98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75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76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49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2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73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61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71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66" name="Straight Connector 120"/>
            <p:cNvCxnSpPr>
              <a:endCxn id="172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21"/>
            <p:cNvCxnSpPr>
              <a:endCxn id="78" idx="1"/>
            </p:cNvCxnSpPr>
            <p:nvPr/>
          </p:nvCxnSpPr>
          <p:spPr bwMode="auto">
            <a:xfrm flipH="1">
              <a:off x="1839474" y="4742947"/>
              <a:ext cx="1204498" cy="204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29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Restoration Using Traced Signals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spcAft>
                    <a:spcPts val="500"/>
                  </a:spcAft>
                </a:pPr>
                <a:r>
                  <a:rPr lang="en-US" sz="2400" dirty="0" smtClean="0">
                    <a:latin typeface="Arial" pitchFamily="34" charset="0"/>
                  </a:rPr>
                  <a:t>Quality of restoration is measured by the                    State </a:t>
                </a:r>
                <a:r>
                  <a:rPr lang="en-US" sz="2400" dirty="0">
                    <a:latin typeface="Arial" pitchFamily="34" charset="0"/>
                  </a:rPr>
                  <a:t>Restoration Ratio (</a:t>
                </a:r>
                <a:r>
                  <a:rPr lang="en-US" sz="2400" dirty="0" smtClean="0">
                    <a:latin typeface="Arial" pitchFamily="34" charset="0"/>
                  </a:rPr>
                  <a:t>SRR) </a:t>
                </a:r>
              </a:p>
              <a:p>
                <a:pPr lvl="1" eaLnBrk="1" hangingPunct="1">
                  <a:spcAft>
                    <a:spcPts val="500"/>
                  </a:spcAft>
                </a:pPr>
                <a:r>
                  <a:rPr lang="en-US" sz="2000" dirty="0" smtClean="0">
                    <a:latin typeface="Arial" pitchFamily="34" charset="0"/>
                  </a:rPr>
                  <a:t>Measured within a capture window (</a:t>
                </a:r>
                <a:r>
                  <a:rPr lang="en-US" sz="2000" i="1" dirty="0" err="1" smtClean="0">
                    <a:latin typeface="Arial" pitchFamily="34" charset="0"/>
                  </a:rPr>
                  <a:t>BxM</a:t>
                </a:r>
                <a:r>
                  <a:rPr lang="en-US" sz="2000" dirty="0" smtClean="0">
                    <a:latin typeface="Arial" pitchFamily="34" charset="0"/>
                  </a:rPr>
                  <a:t>)</a:t>
                </a:r>
              </a:p>
              <a:p>
                <a:pPr marL="0" indent="0" eaLnBrk="1" hangingPunct="1">
                  <a:spcAft>
                    <a:spcPts val="500"/>
                  </a:spcAft>
                  <a:buNone/>
                </a:pPr>
                <a:r>
                  <a:rPr lang="en-US" sz="2400" dirty="0">
                    <a:latin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𝑆𝑅𝑅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+#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𝑟𝑒𝑠𝑡𝑜𝑟𝑒𝑑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𝑠𝑖𝑔𝑛𝑎𝑙𝑠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4+6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=2.5</m:t>
                    </m:r>
                  </m:oMath>
                </a14:m>
                <a:endParaRPr lang="en-US" sz="2000" b="0" dirty="0" smtClean="0">
                  <a:latin typeface="Arial" pitchFamily="34" charset="0"/>
                </a:endParaRPr>
              </a:p>
              <a:p>
                <a:pPr marL="400050" lvl="2" indent="0">
                  <a:buNone/>
                </a:pPr>
                <a:r>
                  <a:rPr lang="en-US" sz="2000" i="1" dirty="0">
                    <a:latin typeface="Arial" pitchFamily="34" charset="0"/>
                  </a:rPr>
                  <a:t>Reflects the amount of restoration per trace signal per clock cycle</a:t>
                </a:r>
              </a:p>
              <a:p>
                <a:pPr marL="0" indent="0">
                  <a:buNone/>
                </a:pPr>
                <a:endParaRPr lang="en-US" sz="2400" dirty="0"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01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28172"/>
              </p:ext>
            </p:extLst>
          </p:nvPr>
        </p:nvGraphicFramePr>
        <p:xfrm>
          <a:off x="1143000" y="3784915"/>
          <a:ext cx="5965800" cy="2234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  <a:gridCol w="1193160"/>
                <a:gridCol w="1193160"/>
              </a:tblGrid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362200" y="4114800"/>
            <a:ext cx="3505200" cy="381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505200" y="4876800"/>
            <a:ext cx="2438400" cy="381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505200" y="5633112"/>
            <a:ext cx="1219200" cy="38668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356865" y="4622845"/>
            <a:ext cx="230021" cy="26577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7604705" y="4599801"/>
            <a:ext cx="14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Restored signal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526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Trace Signal Selection Problem</a:t>
            </a:r>
            <a:endParaRPr lang="en-US" dirty="0"/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4572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Challenges of PSD using trace buffers</a:t>
            </a:r>
          </a:p>
          <a:p>
            <a:pPr marL="914400" lvl="2" indent="-457200">
              <a:lnSpc>
                <a:spcPct val="110000"/>
              </a:lnSpc>
              <a:buFont typeface="Arial" pitchFamily="34" charset="0"/>
              <a:buChar char="–"/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Due to the small trace buffer size, the capture window is small</a:t>
            </a:r>
          </a:p>
          <a:p>
            <a:pPr marL="1371600" lvl="3" indent="-4572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Different selections of the </a:t>
            </a:r>
            <a:r>
              <a:rPr lang="en-US" altLang="zh-CN" sz="1800" i="1" dirty="0" smtClean="0">
                <a:latin typeface="Arial" pitchFamily="34" charset="0"/>
                <a:ea typeface="Gulim" pitchFamily="34" charset="-127"/>
              </a:rPr>
              <a:t>B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 trace signals can result in significantly different SRR</a:t>
            </a:r>
          </a:p>
          <a:p>
            <a:pPr marL="514350" lvl="1" indent="-457200">
              <a:lnSpc>
                <a:spcPct val="110000"/>
              </a:lnSpc>
              <a:buChar char="•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Trace signal selection problem</a:t>
            </a: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Given a trace buffer of size </a:t>
            </a:r>
            <a:r>
              <a:rPr lang="en-US" altLang="zh-CN" sz="2000" i="1" dirty="0" err="1" smtClean="0">
                <a:latin typeface="Arial" pitchFamily="34" charset="0"/>
                <a:ea typeface="Gulim" pitchFamily="34" charset="-127"/>
              </a:rPr>
              <a:t>BxM</a:t>
            </a:r>
            <a:endParaRPr lang="en-US" altLang="zh-CN" sz="2000" dirty="0" smtClean="0">
              <a:latin typeface="Arial" pitchFamily="34" charset="0"/>
              <a:ea typeface="Gulim" pitchFamily="34" charset="-127"/>
            </a:endParaRPr>
          </a:p>
          <a:p>
            <a:pPr marL="1314450" lvl="2" indent="-457200">
              <a:lnSpc>
                <a:spcPct val="110000"/>
              </a:lnSpc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Select </a:t>
            </a:r>
            <a:r>
              <a:rPr lang="en-US" altLang="zh-CN" sz="1800" i="1" dirty="0" smtClean="0">
                <a:latin typeface="Arial" pitchFamily="34" charset="0"/>
                <a:ea typeface="Gulim" pitchFamily="34" charset="-127"/>
              </a:rPr>
              <a:t>B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 flipflops for tracing such that the remaining internal signals can be restored as many as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possible during </a:t>
            </a:r>
            <a:r>
              <a:rPr lang="en-US" altLang="zh-CN" sz="1800" i="1" dirty="0">
                <a:latin typeface="Arial" pitchFamily="34" charset="0"/>
                <a:ea typeface="Gulim" pitchFamily="34" charset="-127"/>
              </a:rPr>
              <a:t>M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 cycles corresponding to the capture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window</a:t>
            </a:r>
          </a:p>
          <a:p>
            <a:pPr marL="1314450" lvl="2" indent="-457200">
              <a:lnSpc>
                <a:spcPct val="110000"/>
              </a:lnSpc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Maximize the State Restoration Ratio (SRR)</a:t>
            </a: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2400" dirty="0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 pitchFamily="34" charset="0"/>
              </a:rPr>
              <a:t>Existing Trace Selection Algorithms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1449533" y="1066800"/>
            <a:ext cx="2436667" cy="4313652"/>
            <a:chOff x="685800" y="2239548"/>
            <a:chExt cx="2436667" cy="4313652"/>
          </a:xfrm>
        </p:grpSpPr>
        <p:grpSp>
          <p:nvGrpSpPr>
            <p:cNvPr id="67" name="组合 66"/>
            <p:cNvGrpSpPr/>
            <p:nvPr/>
          </p:nvGrpSpPr>
          <p:grpSpPr>
            <a:xfrm>
              <a:off x="685800" y="2239548"/>
              <a:ext cx="2362200" cy="3886199"/>
              <a:chOff x="980209" y="2590800"/>
              <a:chExt cx="2362200" cy="3886199"/>
            </a:xfrm>
          </p:grpSpPr>
          <p:sp>
            <p:nvSpPr>
              <p:cNvPr id="68" name="流程图: 过程 67"/>
              <p:cNvSpPr/>
              <p:nvPr/>
            </p:nvSpPr>
            <p:spPr>
              <a:xfrm>
                <a:off x="1188027" y="3636817"/>
                <a:ext cx="2154381" cy="88669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Select </a:t>
                </a:r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one trace </a:t>
                </a:r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 leads to the largest SRR in each </a:t>
                </a:r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iteration</a:t>
                </a:r>
              </a:p>
            </p:txBody>
          </p:sp>
          <p:sp>
            <p:nvSpPr>
              <p:cNvPr id="69" name="流程图: 决策 68"/>
              <p:cNvSpPr/>
              <p:nvPr/>
            </p:nvSpPr>
            <p:spPr>
              <a:xfrm>
                <a:off x="1188027" y="4813570"/>
                <a:ext cx="2154382" cy="74902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Selected B traces?</a:t>
                </a:r>
              </a:p>
            </p:txBody>
          </p:sp>
          <p:sp>
            <p:nvSpPr>
              <p:cNvPr id="70" name="流程图: 终止 69"/>
              <p:cNvSpPr/>
              <p:nvPr/>
            </p:nvSpPr>
            <p:spPr>
              <a:xfrm>
                <a:off x="1274618" y="5889624"/>
                <a:ext cx="1970809" cy="587375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Terminate</a:t>
                </a:r>
              </a:p>
            </p:txBody>
          </p:sp>
          <p:cxnSp>
            <p:nvCxnSpPr>
              <p:cNvPr id="71" name="直接箭头连接符 70"/>
              <p:cNvCxnSpPr>
                <a:stCxn id="77" idx="2"/>
                <a:endCxn id="68" idx="0"/>
              </p:cNvCxnSpPr>
              <p:nvPr/>
            </p:nvCxnSpPr>
            <p:spPr>
              <a:xfrm>
                <a:off x="2262620" y="3207327"/>
                <a:ext cx="2598" cy="4294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8" idx="2"/>
                <a:endCxn id="69" idx="0"/>
              </p:cNvCxnSpPr>
              <p:nvPr/>
            </p:nvCxnSpPr>
            <p:spPr>
              <a:xfrm>
                <a:off x="2265218" y="4523508"/>
                <a:ext cx="0" cy="2900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2260023" y="5562599"/>
                <a:ext cx="5195" cy="3270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肘形连接符 73"/>
              <p:cNvCxnSpPr>
                <a:stCxn id="69" idx="1"/>
                <a:endCxn id="68" idx="0"/>
              </p:cNvCxnSpPr>
              <p:nvPr/>
            </p:nvCxnSpPr>
            <p:spPr>
              <a:xfrm rot="10800000" flipH="1">
                <a:off x="1188026" y="3636817"/>
                <a:ext cx="1077191" cy="1551268"/>
              </a:xfrm>
              <a:prstGeom prst="bentConnector4">
                <a:avLst>
                  <a:gd name="adj1" fmla="val -21222"/>
                  <a:gd name="adj2" fmla="val 11473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286000" y="5528846"/>
                <a:ext cx="588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80209" y="4648200"/>
                <a:ext cx="588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77" name="流程图: 过程 76"/>
              <p:cNvSpPr/>
              <p:nvPr/>
            </p:nvSpPr>
            <p:spPr>
              <a:xfrm>
                <a:off x="1567294" y="2590800"/>
                <a:ext cx="1390651" cy="61652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Empty trace set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08758" y="6214646"/>
              <a:ext cx="23137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Forward Greedy</a:t>
              </a:r>
              <a:endParaRPr lang="en-US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91200" y="1066800"/>
            <a:ext cx="2457449" cy="4313652"/>
            <a:chOff x="3200400" y="2239548"/>
            <a:chExt cx="2457449" cy="4313652"/>
          </a:xfrm>
        </p:grpSpPr>
        <p:grpSp>
          <p:nvGrpSpPr>
            <p:cNvPr id="35" name="组合 34"/>
            <p:cNvGrpSpPr/>
            <p:nvPr/>
          </p:nvGrpSpPr>
          <p:grpSpPr>
            <a:xfrm>
              <a:off x="3200400" y="2239548"/>
              <a:ext cx="2362200" cy="3886199"/>
              <a:chOff x="980209" y="2590800"/>
              <a:chExt cx="2362200" cy="3886199"/>
            </a:xfrm>
          </p:grpSpPr>
          <p:sp>
            <p:nvSpPr>
              <p:cNvPr id="36" name="流程图: 过程 35"/>
              <p:cNvSpPr/>
              <p:nvPr/>
            </p:nvSpPr>
            <p:spPr>
              <a:xfrm>
                <a:off x="1188027" y="3636817"/>
                <a:ext cx="2154381" cy="88669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Prune </a:t>
                </a:r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one trace </a:t>
                </a:r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 leads to the smallest SRR in each </a:t>
                </a:r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iteration</a:t>
                </a:r>
              </a:p>
            </p:txBody>
          </p:sp>
          <p:sp>
            <p:nvSpPr>
              <p:cNvPr id="37" name="流程图: 决策 36"/>
              <p:cNvSpPr/>
              <p:nvPr/>
            </p:nvSpPr>
            <p:spPr>
              <a:xfrm>
                <a:off x="1188027" y="4813570"/>
                <a:ext cx="2154382" cy="74902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 traces left?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流程图: 终止 37"/>
              <p:cNvSpPr/>
              <p:nvPr/>
            </p:nvSpPr>
            <p:spPr>
              <a:xfrm>
                <a:off x="1274618" y="5889624"/>
                <a:ext cx="1970809" cy="587375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Terminate</a:t>
                </a:r>
              </a:p>
            </p:txBody>
          </p:sp>
          <p:cxnSp>
            <p:nvCxnSpPr>
              <p:cNvPr id="39" name="直接箭头连接符 38"/>
              <p:cNvCxnSpPr>
                <a:stCxn id="45" idx="2"/>
                <a:endCxn id="36" idx="0"/>
              </p:cNvCxnSpPr>
              <p:nvPr/>
            </p:nvCxnSpPr>
            <p:spPr>
              <a:xfrm>
                <a:off x="2262620" y="3207327"/>
                <a:ext cx="2598" cy="4294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6" idx="2"/>
                <a:endCxn id="37" idx="0"/>
              </p:cNvCxnSpPr>
              <p:nvPr/>
            </p:nvCxnSpPr>
            <p:spPr>
              <a:xfrm>
                <a:off x="2265218" y="4523508"/>
                <a:ext cx="0" cy="2900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7" idx="2"/>
                <a:endCxn id="38" idx="0"/>
              </p:cNvCxnSpPr>
              <p:nvPr/>
            </p:nvCxnSpPr>
            <p:spPr>
              <a:xfrm flipH="1">
                <a:off x="2260023" y="5562599"/>
                <a:ext cx="5195" cy="3270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>
                <a:stCxn id="37" idx="1"/>
                <a:endCxn id="36" idx="0"/>
              </p:cNvCxnSpPr>
              <p:nvPr/>
            </p:nvCxnSpPr>
            <p:spPr>
              <a:xfrm rot="10800000" flipH="1">
                <a:off x="1188026" y="3636817"/>
                <a:ext cx="1077191" cy="1551268"/>
              </a:xfrm>
              <a:prstGeom prst="bentConnector4">
                <a:avLst>
                  <a:gd name="adj1" fmla="val -21222"/>
                  <a:gd name="adj2" fmla="val 11473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86000" y="5528846"/>
                <a:ext cx="588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80209" y="4648200"/>
                <a:ext cx="588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45" name="流程图: 过程 44"/>
              <p:cNvSpPr/>
              <p:nvPr/>
            </p:nvSpPr>
            <p:spPr>
              <a:xfrm>
                <a:off x="1567294" y="2590800"/>
                <a:ext cx="1390651" cy="61652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All traces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included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302576" y="6214646"/>
              <a:ext cx="2355273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Backward Pruning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81000" y="5453694"/>
            <a:ext cx="38100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i="1" dirty="0" err="1">
                <a:cs typeface="Arial" pitchFamily="34" charset="0"/>
              </a:rPr>
              <a:t>Ko</a:t>
            </a:r>
            <a:r>
              <a:rPr lang="en-US" i="1" dirty="0">
                <a:cs typeface="Arial" pitchFamily="34" charset="0"/>
              </a:rPr>
              <a:t> &amp; </a:t>
            </a:r>
            <a:r>
              <a:rPr lang="en-US" i="1" dirty="0" err="1">
                <a:cs typeface="Arial" pitchFamily="34" charset="0"/>
              </a:rPr>
              <a:t>Nicolici</a:t>
            </a:r>
            <a:r>
              <a:rPr lang="en-US" i="1" dirty="0">
                <a:cs typeface="Arial" pitchFamily="34" charset="0"/>
              </a:rPr>
              <a:t> [DATE’08]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i="1" dirty="0">
                <a:cs typeface="Arial" pitchFamily="34" charset="0"/>
              </a:rPr>
              <a:t>Liu &amp; </a:t>
            </a:r>
            <a:r>
              <a:rPr lang="en-US" i="1" dirty="0" err="1">
                <a:cs typeface="Arial" pitchFamily="34" charset="0"/>
              </a:rPr>
              <a:t>Xu</a:t>
            </a:r>
            <a:r>
              <a:rPr lang="en-US" i="1" dirty="0">
                <a:cs typeface="Arial" pitchFamily="34" charset="0"/>
              </a:rPr>
              <a:t> [DATE’09]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i="1" dirty="0" err="1">
                <a:cs typeface="Arial" pitchFamily="34" charset="0"/>
              </a:rPr>
              <a:t>Prabhakar</a:t>
            </a:r>
            <a:r>
              <a:rPr lang="en-US" i="1" dirty="0">
                <a:cs typeface="Arial" pitchFamily="34" charset="0"/>
              </a:rPr>
              <a:t> &amp; Xiao [ATS’09] </a:t>
            </a: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i="1" dirty="0" err="1">
                <a:cs typeface="Arial" pitchFamily="34" charset="0"/>
              </a:rPr>
              <a:t>Basu</a:t>
            </a:r>
            <a:r>
              <a:rPr lang="en-US" i="1" dirty="0">
                <a:cs typeface="Arial" pitchFamily="34" charset="0"/>
              </a:rPr>
              <a:t> &amp; Mishra [VLSI’11]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76800" y="5410200"/>
            <a:ext cx="38100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i="1" dirty="0" err="1"/>
              <a:t>Chatterjee</a:t>
            </a:r>
            <a:r>
              <a:rPr lang="en-US" i="1" dirty="0"/>
              <a:t> &amp; </a:t>
            </a:r>
            <a:r>
              <a:rPr lang="en-US" i="1" dirty="0" err="1"/>
              <a:t>Bertacco</a:t>
            </a:r>
            <a:r>
              <a:rPr lang="en-US" i="1" dirty="0"/>
              <a:t> [ICCAD’11]</a:t>
            </a:r>
          </a:p>
          <a:p>
            <a:pPr lvl="2" eaLnBrk="1" hangingPunct="1">
              <a:lnSpc>
                <a:spcPct val="110000"/>
              </a:lnSpc>
              <a:buSzPct val="75000"/>
              <a:defRPr/>
            </a:pPr>
            <a:endParaRPr lang="en-US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80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3021</Words>
  <Application>Microsoft Office PowerPoint</Application>
  <PresentationFormat>On-screen Show (4:3)</PresentationFormat>
  <Paragraphs>961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1_352</vt:lpstr>
      <vt:lpstr>A Hybrid Approach for Fast and Accurate Trace Signal Selection for Post-Silicon Debug</vt:lpstr>
      <vt:lpstr>Comparison of Verification Methods</vt:lpstr>
      <vt:lpstr>Post-Silicon Debug</vt:lpstr>
      <vt:lpstr>Embedded Logic Analyzer (ELA)</vt:lpstr>
      <vt:lpstr>Overview of Trace Buffer</vt:lpstr>
      <vt:lpstr>Restoration Using Trace Signals</vt:lpstr>
      <vt:lpstr>Restoration Using Traced Signals</vt:lpstr>
      <vt:lpstr>Trace Signal Selection Problem</vt:lpstr>
      <vt:lpstr>Existing Trace Selection Algorithms</vt:lpstr>
      <vt:lpstr>Existing Trace Selection Algorithms</vt:lpstr>
      <vt:lpstr>Simulation-Based Trace Selection</vt:lpstr>
      <vt:lpstr>Contributions</vt:lpstr>
      <vt:lpstr>Overview of Our Algorithm</vt:lpstr>
      <vt:lpstr>“Reachability List” </vt:lpstr>
      <vt:lpstr>“Restorability Rate”</vt:lpstr>
      <vt:lpstr>“Restoration Demand”</vt:lpstr>
      <vt:lpstr>“Impact Weight”</vt:lpstr>
      <vt:lpstr>Trace Selection Process</vt:lpstr>
      <vt:lpstr>Simulation Setup</vt:lpstr>
      <vt:lpstr>Comparison of Runtime</vt:lpstr>
      <vt:lpstr>Comparison of Solution Quality I</vt:lpstr>
      <vt:lpstr>Identification using Impact Weights</vt:lpstr>
      <vt:lpstr>Comparison of Solution Quality II</vt:lpstr>
      <vt:lpstr>Comparison of Solution Quality III</vt:lpstr>
      <vt:lpstr>Summary</vt:lpstr>
      <vt:lpstr>PowerPoint Presentation</vt:lpstr>
      <vt:lpstr>Simulation-based Approximation of SRR</vt:lpstr>
      <vt:lpstr>Metric-based Approximation of SRR</vt:lpstr>
      <vt:lpstr>Metric-based Approximation of SRR</vt:lpstr>
      <vt:lpstr>Comparison of Solution Quality IV</vt:lpstr>
      <vt:lpstr>Distribution of Impact Weights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2013-03-18T14:59:17Z</dcterms:modified>
</cp:coreProperties>
</file>