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tags/tag19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0.xml" ContentType="application/vnd.openxmlformats-officedocument.presentationml.tags+xml"/>
  <Override PartName="/ppt/notesSlides/notesSlide52.xml" ContentType="application/vnd.openxmlformats-officedocument.presentationml.notesSlide+xml"/>
  <Override PartName="/ppt/tags/tag21.xml" ContentType="application/vnd.openxmlformats-officedocument.presentationml.tags+xml"/>
  <Override PartName="/ppt/notesSlides/notesSlide53.xml" ContentType="application/vnd.openxmlformats-officedocument.presentationml.notesSlide+xml"/>
  <Override PartName="/ppt/tags/tag22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  <p:sldMasterId id="2147483739" r:id="rId2"/>
  </p:sldMasterIdLst>
  <p:notesMasterIdLst>
    <p:notesMasterId r:id="rId69"/>
  </p:notesMasterIdLst>
  <p:handoutMasterIdLst>
    <p:handoutMasterId r:id="rId70"/>
  </p:handoutMasterIdLst>
  <p:sldIdLst>
    <p:sldId id="256" r:id="rId3"/>
    <p:sldId id="438" r:id="rId4"/>
    <p:sldId id="484" r:id="rId5"/>
    <p:sldId id="408" r:id="rId6"/>
    <p:sldId id="437" r:id="rId7"/>
    <p:sldId id="405" r:id="rId8"/>
    <p:sldId id="420" r:id="rId9"/>
    <p:sldId id="481" r:id="rId10"/>
    <p:sldId id="482" r:id="rId11"/>
    <p:sldId id="323" r:id="rId12"/>
    <p:sldId id="376" r:id="rId13"/>
    <p:sldId id="414" r:id="rId14"/>
    <p:sldId id="402" r:id="rId15"/>
    <p:sldId id="425" r:id="rId16"/>
    <p:sldId id="436" r:id="rId17"/>
    <p:sldId id="439" r:id="rId18"/>
    <p:sldId id="440" r:id="rId19"/>
    <p:sldId id="469" r:id="rId20"/>
    <p:sldId id="442" r:id="rId21"/>
    <p:sldId id="445" r:id="rId22"/>
    <p:sldId id="388" r:id="rId23"/>
    <p:sldId id="394" r:id="rId24"/>
    <p:sldId id="380" r:id="rId25"/>
    <p:sldId id="381" r:id="rId26"/>
    <p:sldId id="389" r:id="rId27"/>
    <p:sldId id="423" r:id="rId28"/>
    <p:sldId id="384" r:id="rId29"/>
    <p:sldId id="386" r:id="rId30"/>
    <p:sldId id="385" r:id="rId31"/>
    <p:sldId id="446" r:id="rId32"/>
    <p:sldId id="418" r:id="rId33"/>
    <p:sldId id="343" r:id="rId34"/>
    <p:sldId id="470" r:id="rId35"/>
    <p:sldId id="449" r:id="rId36"/>
    <p:sldId id="450" r:id="rId37"/>
    <p:sldId id="451" r:id="rId38"/>
    <p:sldId id="452" r:id="rId39"/>
    <p:sldId id="453" r:id="rId40"/>
    <p:sldId id="457" r:id="rId41"/>
    <p:sldId id="458" r:id="rId42"/>
    <p:sldId id="488" r:id="rId43"/>
    <p:sldId id="487" r:id="rId44"/>
    <p:sldId id="454" r:id="rId45"/>
    <p:sldId id="465" r:id="rId46"/>
    <p:sldId id="460" r:id="rId47"/>
    <p:sldId id="464" r:id="rId48"/>
    <p:sldId id="491" r:id="rId49"/>
    <p:sldId id="462" r:id="rId50"/>
    <p:sldId id="463" r:id="rId51"/>
    <p:sldId id="466" r:id="rId52"/>
    <p:sldId id="468" r:id="rId53"/>
    <p:sldId id="321" r:id="rId54"/>
    <p:sldId id="472" r:id="rId55"/>
    <p:sldId id="393" r:id="rId56"/>
    <p:sldId id="477" r:id="rId57"/>
    <p:sldId id="478" r:id="rId58"/>
    <p:sldId id="492" r:id="rId59"/>
    <p:sldId id="434" r:id="rId60"/>
    <p:sldId id="416" r:id="rId61"/>
    <p:sldId id="473" r:id="rId62"/>
    <p:sldId id="474" r:id="rId63"/>
    <p:sldId id="475" r:id="rId64"/>
    <p:sldId id="476" r:id="rId65"/>
    <p:sldId id="479" r:id="rId66"/>
    <p:sldId id="483" r:id="rId67"/>
    <p:sldId id="489" r:id="rId68"/>
  </p:sldIdLst>
  <p:sldSz cx="9144000" cy="6858000" type="screen4x3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89" userDrawn="1">
          <p15:clr>
            <a:srgbClr val="A4A3A4"/>
          </p15:clr>
        </p15:guide>
        <p15:guide id="2" pos="20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DACF2"/>
    <a:srgbClr val="000099"/>
    <a:srgbClr val="FF66CC"/>
    <a:srgbClr val="800000"/>
    <a:srgbClr val="0000FF"/>
    <a:srgbClr val="FF3300"/>
    <a:srgbClr val="5800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1" autoAdjust="0"/>
    <p:restoredTop sz="79152" autoAdjust="0"/>
  </p:normalViewPr>
  <p:slideViewPr>
    <p:cSldViewPr snapToObjects="1">
      <p:cViewPr varScale="1">
        <p:scale>
          <a:sx n="86" d="100"/>
          <a:sy n="86" d="100"/>
        </p:scale>
        <p:origin x="-102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1950" y="-96"/>
      </p:cViewPr>
      <p:guideLst>
        <p:guide orient="horz" pos="2789"/>
        <p:guide pos="207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34981739782527188"/>
          <c:y val="0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Impact Weight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1"/>
              <c:layout>
                <c:manualLayout>
                  <c:x val="0"/>
                  <c:y val="-3.5353535353535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5757575757575083E-3"/>
                  <c:y val="-2.5252525252525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7.5757575757575777E-3"/>
                  <c:y val="-2.5252525252525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top-5%</c:v>
                </c:pt>
                <c:pt idx="1">
                  <c:v>rest</c:v>
                </c:pt>
                <c:pt idx="2">
                  <c:v>top-5%</c:v>
                </c:pt>
                <c:pt idx="3">
                  <c:v>rest</c:v>
                </c:pt>
                <c:pt idx="4">
                  <c:v>top-5%</c:v>
                </c:pt>
                <c:pt idx="5">
                  <c:v>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22.38</c:v>
                </c:pt>
                <c:pt idx="1">
                  <c:v>0.37</c:v>
                </c:pt>
                <c:pt idx="2">
                  <c:v>22.36</c:v>
                </c:pt>
                <c:pt idx="3">
                  <c:v>0.48</c:v>
                </c:pt>
                <c:pt idx="4">
                  <c:v>12.98</c:v>
                </c:pt>
                <c:pt idx="5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139520"/>
        <c:axId val="156141056"/>
      </c:barChart>
      <c:catAx>
        <c:axId val="156139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6141056"/>
        <c:crosses val="autoZero"/>
        <c:auto val="1"/>
        <c:lblAlgn val="ctr"/>
        <c:lblOffset val="100"/>
        <c:noMultiLvlLbl val="0"/>
      </c:catAx>
      <c:valAx>
        <c:axId val="15614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139520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  <a:r>
              <a:rPr lang="en-US" sz="2000" b="0" baseline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sz="2000" b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3544057243497992"/>
          <c:y val="6.5417523912380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553779445986426"/>
          <c:y val="0.20429533264863631"/>
          <c:w val="0.84131213286145212"/>
          <c:h val="0.56283630554085873"/>
        </c:manualLayout>
      </c:layout>
      <c:barChart>
        <c:barDir val="col"/>
        <c:grouping val="clustered"/>
        <c:varyColors val="0"/>
        <c:ser>
          <c:idx val="0"/>
          <c:order val="0"/>
          <c:tx>
            <c:v>W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'I:\Users\Paul\Desktop\[final_results.xlsx]Sheet1'!$F$21:$F$23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v>W/O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'I:\Users\Paul\Desktop\[final_results.xlsx]Sheet1'!$G$21:$G$23</c:f>
              <c:numCache>
                <c:formatCode>General</c:formatCode>
                <c:ptCount val="3"/>
                <c:pt idx="0">
                  <c:v>1.56640625</c:v>
                </c:pt>
                <c:pt idx="1">
                  <c:v>4.7192620221126944</c:v>
                </c:pt>
                <c:pt idx="2">
                  <c:v>1.7679065848079933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968896"/>
        <c:axId val="166078720"/>
      </c:barChart>
      <c:catAx>
        <c:axId val="165968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6078720"/>
        <c:crosses val="autoZero"/>
        <c:auto val="1"/>
        <c:lblAlgn val="ctr"/>
        <c:lblOffset val="100"/>
        <c:noMultiLvlLbl val="0"/>
      </c:catAx>
      <c:valAx>
        <c:axId val="166078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59688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MSRR Comparison</a:t>
            </a:r>
          </a:p>
        </c:rich>
      </c:tx>
      <c:layout>
        <c:manualLayout>
          <c:xMode val="edge"/>
          <c:yMode val="edge"/>
          <c:x val="0.15449612403100774"/>
          <c:y val="9.8765432098765427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[results.xlsx]Sheet2!$D$21:$D$23</c:f>
              <c:numCache>
                <c:formatCode>General</c:formatCode>
                <c:ptCount val="3"/>
                <c:pt idx="0">
                  <c:v>60.6</c:v>
                </c:pt>
                <c:pt idx="1">
                  <c:v>36.200000000000003</c:v>
                </c:pt>
                <c:pt idx="2">
                  <c:v>46.5</c:v>
                </c:pt>
              </c:numCache>
            </c:numRef>
          </c:val>
        </c:ser>
        <c:ser>
          <c:idx val="1"/>
          <c:order val="1"/>
          <c:tx>
            <c:v>W/O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[results.xlsx]Sheet2!$E$21:$E$23</c:f>
              <c:numCache>
                <c:formatCode>General</c:formatCode>
                <c:ptCount val="3"/>
                <c:pt idx="0">
                  <c:v>62.8</c:v>
                </c:pt>
                <c:pt idx="1">
                  <c:v>39.4</c:v>
                </c:pt>
                <c:pt idx="2">
                  <c:v>47.7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075264"/>
        <c:axId val="168076800"/>
      </c:barChart>
      <c:catAx>
        <c:axId val="168075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8076800"/>
        <c:crosses val="autoZero"/>
        <c:auto val="1"/>
        <c:lblAlgn val="ctr"/>
        <c:lblOffset val="100"/>
        <c:noMultiLvlLbl val="0"/>
      </c:catAx>
      <c:valAx>
        <c:axId val="16807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80752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3" tIns="44067" rIns="88133" bIns="44067" numCol="1" anchor="t" anchorCtr="0" compatLnSpc="1">
            <a:prstTxWarp prst="textNoShape">
              <a:avLst/>
            </a:prstTxWarp>
          </a:bodyPr>
          <a:lstStyle>
            <a:lvl1pPr defTabSz="441032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3" tIns="44067" rIns="88133" bIns="44067" numCol="1" anchor="t" anchorCtr="0" compatLnSpc="1">
            <a:prstTxWarp prst="textNoShape">
              <a:avLst/>
            </a:prstTxWarp>
          </a:bodyPr>
          <a:lstStyle>
            <a:lvl1pPr algn="r" defTabSz="441032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F97A5BD-8F07-41BD-9C93-794CD1EE2FEE}" type="datetimeFigureOut">
              <a:rPr lang="zh-TW" altLang="en-US"/>
              <a:pPr>
                <a:defRPr/>
              </a:pPr>
              <a:t>2015/3/6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3" tIns="44067" rIns="88133" bIns="44067" numCol="1" anchor="b" anchorCtr="0" compatLnSpc="1">
            <a:prstTxWarp prst="textNoShape">
              <a:avLst/>
            </a:prstTxWarp>
          </a:bodyPr>
          <a:lstStyle>
            <a:lvl1pPr defTabSz="441032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3" tIns="44067" rIns="88133" bIns="44067" numCol="1" anchor="b" anchorCtr="0" compatLnSpc="1">
            <a:prstTxWarp prst="textNoShape">
              <a:avLst/>
            </a:prstTxWarp>
          </a:bodyPr>
          <a:lstStyle>
            <a:lvl1pPr algn="r" defTabSz="441032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6BA8C2C-0AC7-4E98-A742-2851212BE9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07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88133" tIns="44067" rIns="88133" bIns="44067" anchor="ctr"/>
          <a:lstStyle/>
          <a:p>
            <a:pPr defTabSz="441032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8133" tIns="44067" rIns="88133" bIns="44067" anchor="ctr"/>
          <a:lstStyle/>
          <a:p>
            <a:pPr defTabSz="441032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8133" tIns="44067" rIns="88133" bIns="44067" anchor="ctr"/>
          <a:lstStyle/>
          <a:p>
            <a:pPr defTabSz="441032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88133" tIns="44067" rIns="88133" bIns="44067" anchor="ctr"/>
          <a:lstStyle/>
          <a:p>
            <a:pPr defTabSz="441032">
              <a:defRPr/>
            </a:pPr>
            <a:endParaRPr kumimoji="0" lang="en-US" altLang="zh-TW" sz="17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1187" cy="456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256" tIns="45802" rIns="91256" bIns="45802" numCol="1" anchor="t" anchorCtr="0" compatLnSpc="1">
            <a:prstTxWarp prst="textNoShape">
              <a:avLst/>
            </a:prstTxWarp>
          </a:bodyPr>
          <a:lstStyle>
            <a:lvl1pPr defTabSz="441032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6960" algn="l"/>
                <a:tab pos="1395531" algn="l"/>
                <a:tab pos="2092491" algn="l"/>
                <a:tab pos="279106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963128" y="0"/>
            <a:ext cx="3041187" cy="456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256" tIns="45802" rIns="91256" bIns="45802" numCol="1" anchor="t" anchorCtr="0" compatLnSpc="1">
            <a:prstTxWarp prst="textNoShape">
              <a:avLst/>
            </a:prstTxWarp>
          </a:bodyPr>
          <a:lstStyle>
            <a:lvl1pPr algn="r" defTabSz="441032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6960" algn="l"/>
                <a:tab pos="1395531" algn="l"/>
                <a:tab pos="2092491" algn="l"/>
                <a:tab pos="279106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67250" cy="3500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335" y="4419172"/>
            <a:ext cx="5175647" cy="4185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256" tIns="45802" rIns="91256" bIns="4580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1" y="8839881"/>
            <a:ext cx="3041187" cy="456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256" tIns="45802" rIns="91256" bIns="45802" numCol="1" anchor="b" anchorCtr="0" compatLnSpc="1">
            <a:prstTxWarp prst="textNoShape">
              <a:avLst/>
            </a:prstTxWarp>
          </a:bodyPr>
          <a:lstStyle>
            <a:lvl1pPr defTabSz="441032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6960" algn="l"/>
                <a:tab pos="1395531" algn="l"/>
                <a:tab pos="2092491" algn="l"/>
                <a:tab pos="279106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963128" y="8839881"/>
            <a:ext cx="3041187" cy="4565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256" tIns="45802" rIns="91256" bIns="45802" numCol="1" anchor="b" anchorCtr="0" compatLnSpc="1">
            <a:prstTxWarp prst="textNoShape">
              <a:avLst/>
            </a:prstTxWarp>
          </a:bodyPr>
          <a:lstStyle>
            <a:lvl1pPr algn="r" defTabSz="441032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696960" algn="l"/>
                <a:tab pos="1395531" algn="l"/>
                <a:tab pos="2092491" algn="l"/>
                <a:tab pos="2791060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C9AB846-A3ED-4959-9748-78EBE021073F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28925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40695">
              <a:tabLst>
                <a:tab pos="696238" algn="l"/>
                <a:tab pos="1394005" algn="l"/>
                <a:tab pos="2091772" algn="l"/>
                <a:tab pos="2789539" algn="l"/>
              </a:tabLst>
            </a:pPr>
            <a:fld id="{8176521C-DB49-4725-95CF-031B94DF6518}" type="slidenum">
              <a:rPr lang="zh-TW" altLang="en-GB" smtClean="0">
                <a:ea typeface="Arial Unicode MS" pitchFamily="34" charset="-128"/>
                <a:cs typeface="Arial Unicode MS" pitchFamily="34" charset="-128"/>
              </a:rPr>
              <a:pPr defTabSz="440695">
                <a:tabLst>
                  <a:tab pos="696238" algn="l"/>
                  <a:tab pos="1394005" algn="l"/>
                  <a:tab pos="2091772" algn="l"/>
                  <a:tab pos="2789539" algn="l"/>
                </a:tabLst>
              </a:pPr>
              <a:t>1</a:t>
            </a:fld>
            <a:endParaRPr lang="en-GB" altLang="zh-TW" dirty="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92742" y="685548"/>
            <a:ext cx="4624917" cy="350613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8133" tIns="44067" rIns="88133" bIns="44067" anchor="ctr"/>
          <a:lstStyle/>
          <a:p>
            <a:endParaRPr kumimoji="0" lang="en-US" altLang="zh-TW" sz="1700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914334" y="4419172"/>
            <a:ext cx="5177168" cy="4188606"/>
          </a:xfrm>
          <a:noFill/>
          <a:ln/>
        </p:spPr>
        <p:txBody>
          <a:bodyPr wrap="none" anchor="ctr"/>
          <a:lstStyle/>
          <a:p>
            <a:endParaRPr lang="en-US" altLang="zh-TW" dirty="0" smtClean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904272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4F000A-A561-456A-83E0-6BEED70E1C1E}" type="slidenum">
              <a:rPr lang="zh-TW" altLang="en-GB"/>
              <a:pPr/>
              <a:t>10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95822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4F000A-A561-456A-83E0-6BEED70E1C1E}" type="slidenum">
              <a:rPr lang="zh-TW" altLang="en-GB"/>
              <a:pPr/>
              <a:t>11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58739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12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4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9402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14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74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22526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23431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17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48706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8873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19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15085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200381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15085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21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47930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22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169874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23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534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24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275444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25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640539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26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640539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27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38588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29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5118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34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48691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710E2-75A4-438C-8E6B-9F28F68CB016}" type="slidenum">
              <a:rPr lang="nl-NL" altLang="zh-TW" smtClean="0">
                <a:cs typeface="Arial" charset="0"/>
              </a:rPr>
              <a:pPr/>
              <a:t>32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47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75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67233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54269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775214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37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14732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90029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39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5760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7549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2613394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24895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66455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95548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defTabSz="440695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04171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2139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46295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47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97061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48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02526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2413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34292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442250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94ABCF-3F95-409F-9F83-C774DFA05FB0}" type="slidenum">
              <a:rPr lang="zh-TW" altLang="en-GB" smtClean="0"/>
              <a:pPr/>
              <a:t>52</a:t>
            </a:fld>
            <a:endParaRPr lang="en-GB" altLang="zh-TW" smtClean="0"/>
          </a:p>
        </p:txBody>
      </p:sp>
    </p:spTree>
    <p:extLst>
      <p:ext uri="{BB962C8B-B14F-4D97-AF65-F5344CB8AC3E}">
        <p14:creationId xmlns:p14="http://schemas.microsoft.com/office/powerpoint/2010/main" val="31715551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97068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27739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135393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Explain 64 cycles thing.</a:t>
                </a:r>
              </a:p>
              <a:p>
                <a:r>
                  <a:rPr lang="en-US" dirty="0" smtClean="0"/>
                  <a:t>Explain</a:t>
                </a:r>
                <a:r>
                  <a:rPr lang="en-US" baseline="0" dirty="0" smtClean="0"/>
                  <a:t> the </a:t>
                </a:r>
                <a:r>
                  <a:rPr lang="en-US" sz="1200" i="0">
                    <a:latin typeface="Cambria Math" pitchFamily="18" charset="0"/>
                    <a:ea typeface="Cambria Math" pitchFamily="18" charset="0"/>
                  </a:rPr>
                  <a:t>S</a:t>
                </a:r>
                <a:r>
                  <a:rPr lang="en-US" sz="1200" i="0" smtClean="0">
                    <a:latin typeface="Cambria Math"/>
                    <a:ea typeface="Cambria Math" pitchFamily="18" charset="0"/>
                  </a:rPr>
                  <a:t>_</a:t>
                </a:r>
                <a:r>
                  <a:rPr lang="en-US" sz="1200" i="0">
                    <a:latin typeface="Cambria Math" pitchFamily="18" charset="0"/>
                    <a:ea typeface="Cambria Math" pitchFamily="18" charset="0"/>
                  </a:rPr>
                  <a:t>T</a:t>
                </a:r>
                <a:r>
                  <a:rPr lang="en-US" sz="1200" i="0">
                    <a:latin typeface="Cambria Math"/>
                    <a:ea typeface="Cambria Math" pitchFamily="18" charset="0"/>
                  </a:rPr>
                  <a:t>^</a:t>
                </a:r>
                <a:r>
                  <a:rPr lang="en-US" sz="1200" i="0"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sz="1200" b="0" i="0" smtClean="0">
                    <a:latin typeface="Cambria Math"/>
                    <a:ea typeface="Cambria Math" pitchFamily="18" charset="0"/>
                  </a:rPr>
                  <a:t>.</a:t>
                </a:r>
                <a:endParaRPr lang="en-US" sz="1200" b="0" dirty="0" smtClean="0">
                  <a:ea typeface="Cambria Math" pitchFamily="18" charset="0"/>
                </a:endParaRPr>
              </a:p>
              <a:p>
                <a:r>
                  <a:rPr lang="en-US" dirty="0" smtClean="0"/>
                  <a:t>Simulate initially for 64 random input pattern sets. Record the value of each cycle at internal nodes. Pre-processing step.</a:t>
                </a:r>
                <a:r>
                  <a:rPr lang="en-US" baseline="0" dirty="0" smtClean="0"/>
                  <a:t> If selected, just bring the value here.</a:t>
                </a:r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Up to that round,</a:t>
                </a:r>
                <a:r>
                  <a:rPr lang="en-US" baseline="0" dirty="0" smtClean="0"/>
                  <a:t> it’s not yet the buffer bandwidth.</a:t>
                </a:r>
              </a:p>
              <a:p>
                <a:r>
                  <a:rPr lang="en-US" dirty="0" smtClean="0"/>
                  <a:t>As the</a:t>
                </a:r>
                <a:r>
                  <a:rPr lang="en-US" baseline="0" dirty="0" smtClean="0"/>
                  <a:t> selection process proceeds, </a:t>
                </a:r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59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16987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3568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9AB846-A3ED-4959-9748-78EBE021073F}" type="slidenum">
              <a:rPr lang="zh-TW" altLang="en-GB" smtClean="0"/>
              <a:pPr>
                <a:defRPr/>
              </a:pPr>
              <a:t>7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984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8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1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852D8-52D1-46FC-9BD4-3224D3F1C4E4}" type="slidenum">
              <a:rPr lang="nl-NL" altLang="zh-TW" smtClean="0">
                <a:cs typeface="Arial" charset="0"/>
              </a:rPr>
              <a:pPr/>
              <a:t>9</a:t>
            </a:fld>
            <a:endParaRPr lang="nl-NL" altLang="zh-TW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6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0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5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/>
          <a:lstStyle>
            <a:lvl1pPr>
              <a:defRPr sz="4000" baseline="0">
                <a:latin typeface="Arial (body)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/>
          <a:lstStyle>
            <a:lvl1pPr>
              <a:defRPr baseline="0">
                <a:latin typeface="Arial (body)"/>
              </a:defRPr>
            </a:lvl1pPr>
            <a:lvl2pPr>
              <a:defRPr baseline="0">
                <a:latin typeface="Arial (body)"/>
              </a:defRPr>
            </a:lvl2pPr>
            <a:lvl3pPr>
              <a:defRPr baseline="0">
                <a:latin typeface="Arial (body)"/>
              </a:defRPr>
            </a:lvl3pPr>
            <a:lvl4pPr>
              <a:defRPr baseline="0">
                <a:latin typeface="Arial (body)"/>
              </a:defRPr>
            </a:lvl4pPr>
            <a:lvl5pPr>
              <a:defRPr baseline="0">
                <a:latin typeface="Arial (body)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23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91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596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9163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8697433" y="6544469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16CDE366-2E5F-445B-A324-D6B020B87588}" type="slidenum">
              <a:rPr kumimoji="0" lang="en-US" altLang="zh-TW" sz="1400" b="1" smtClean="0">
                <a:solidFill>
                  <a:srgbClr val="000099"/>
                </a:solidFill>
                <a:latin typeface="Arial" pitchFamily="34" charset="0"/>
                <a:ea typeface="Arial Unicode MS" pitchFamily="34" charset="-120"/>
                <a:cs typeface="Arial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 dirty="0">
              <a:solidFill>
                <a:srgbClr val="000099"/>
              </a:solidFill>
              <a:latin typeface="Arial" pitchFamily="34" charset="0"/>
              <a:ea typeface="Arial Unicode MS" pitchFamily="34" charset="-120"/>
              <a:cs typeface="Arial" pitchFamily="34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pitchFamily="34" charset="0"/>
              <a:ea typeface="Arial Unicode MS" pitchFamily="34" charset="-120"/>
              <a:cs typeface="Arial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 userDrawn="1"/>
        </p:nvSpPr>
        <p:spPr bwMode="auto">
          <a:xfrm>
            <a:off x="381000" y="953734"/>
            <a:ext cx="8545033" cy="214561"/>
          </a:xfrm>
          <a:prstGeom prst="rect">
            <a:avLst/>
          </a:prstGeom>
          <a:solidFill>
            <a:srgbClr val="8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 algn="ctr" defTabSz="828675">
              <a:lnSpc>
                <a:spcPct val="85000"/>
              </a:lnSpc>
              <a:spcBef>
                <a:spcPct val="50000"/>
              </a:spcBef>
            </a:pPr>
            <a:endParaRPr lang="en-US" sz="1000" b="1" dirty="0">
              <a:solidFill>
                <a:srgbClr val="96969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4" r:id="rId2"/>
    <p:sldLayoutId id="2147483726" r:id="rId3"/>
    <p:sldLayoutId id="2147483737" r:id="rId4"/>
    <p:sldLayoutId id="2147483738" r:id="rId5"/>
    <p:sldLayoutId id="2147483751" r:id="rId6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aseline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 baseline="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 baseline="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 baseline="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 baseline="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0EDC-9311-41C2-8B18-206CF2A9DF64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B072-38C2-43E3-BD6B-77453039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14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2.xml"/><Relationship Id="rId4" Type="http://schemas.openxmlformats.org/officeDocument/2006/relationships/slide" Target="slide6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9448800" cy="1470025"/>
          </a:xfrm>
          <a:noFill/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Trace Signal Selection </a:t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for Post-Silicon Debug</a:t>
            </a:r>
            <a:endParaRPr lang="en-GB" altLang="zh-TW" sz="4800" b="1" dirty="0" smtClean="0">
              <a:latin typeface="Arial" pitchFamily="34" charset="0"/>
              <a:ea typeface="PMingLiU"/>
              <a:cs typeface="Arial" pitchFamily="34" charset="0"/>
            </a:endParaRPr>
          </a:p>
        </p:txBody>
      </p:sp>
      <p:pic>
        <p:nvPicPr>
          <p:cNvPr id="10244" name="Picture 14" descr="fount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5"/>
          <p:cNvSpPr>
            <a:spLocks noChangeArrowheads="1"/>
          </p:cNvSpPr>
          <p:nvPr/>
        </p:nvSpPr>
        <p:spPr bwMode="auto">
          <a:xfrm>
            <a:off x="2057400" y="5694531"/>
            <a:ext cx="4010457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zh-TW" sz="1800" b="1" dirty="0"/>
              <a:t> </a:t>
            </a:r>
            <a:r>
              <a:rPr kumimoji="0" lang="en-US" altLang="zh-TW" sz="2400" b="1" dirty="0"/>
              <a:t>W</a:t>
            </a:r>
            <a:r>
              <a:rPr kumimoji="0" lang="en-US" altLang="zh-TW" sz="1800" b="1" dirty="0"/>
              <a:t>ISCAD</a:t>
            </a:r>
            <a:r>
              <a:rPr kumimoji="0" lang="en-US" altLang="zh-TW" sz="1800" dirty="0"/>
              <a:t/>
            </a:r>
            <a:br>
              <a:rPr kumimoji="0" lang="en-US" altLang="zh-TW" sz="1800" dirty="0"/>
            </a:br>
            <a:r>
              <a:rPr kumimoji="0" lang="en-US" altLang="zh-TW" sz="1800" dirty="0"/>
              <a:t> </a:t>
            </a:r>
            <a:r>
              <a:rPr kumimoji="0" lang="en-US" altLang="zh-TW" sz="1800" b="1" dirty="0" smtClean="0"/>
              <a:t>Electronic Design </a:t>
            </a:r>
            <a:r>
              <a:rPr kumimoji="0" lang="en-US" altLang="zh-TW" sz="1800" b="1" dirty="0"/>
              <a:t>Automation Lab</a:t>
            </a:r>
            <a:r>
              <a:rPr kumimoji="0" lang="en-US" altLang="zh-TW" sz="1800" dirty="0"/>
              <a:t/>
            </a:r>
            <a:br>
              <a:rPr kumimoji="0" lang="en-US" altLang="zh-TW" sz="1800" dirty="0"/>
            </a:br>
            <a:r>
              <a:rPr kumimoji="0" lang="en-US" altLang="zh-TW" sz="1800" dirty="0"/>
              <a:t> http://</a:t>
            </a:r>
            <a:r>
              <a:rPr kumimoji="0" lang="en-US" altLang="zh-TW" sz="1800" dirty="0" smtClean="0"/>
              <a:t>wiscad.ece.wisc.edu/</a:t>
            </a:r>
            <a:endParaRPr kumimoji="0" lang="en-US" altLang="zh-TW" sz="1800" dirty="0"/>
          </a:p>
        </p:txBody>
      </p:sp>
      <p:pic>
        <p:nvPicPr>
          <p:cNvPr id="1026" name="Picture 2" descr="C:\Documents and Settings\azi\Desktop\ns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14300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Trace Signal Selection Problem</a:t>
            </a:r>
            <a:endParaRPr lang="en-US" dirty="0"/>
          </a:p>
        </p:txBody>
      </p:sp>
      <p:sp>
        <p:nvSpPr>
          <p:cNvPr id="542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457200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Challenges of PSD using trace buffers</a:t>
            </a:r>
          </a:p>
          <a:p>
            <a:pPr marL="914400" lvl="2" indent="-457200">
              <a:lnSpc>
                <a:spcPct val="110000"/>
              </a:lnSpc>
              <a:buFont typeface="Arial" pitchFamily="34" charset="0"/>
              <a:buChar char="–"/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Due to limited on-chip white-spaces and memory,                     trace buffer size is small: </a:t>
            </a:r>
            <a:r>
              <a:rPr lang="en-US" altLang="zh-CN" sz="2000" dirty="0">
                <a:latin typeface="Arial" pitchFamily="34" charset="0"/>
                <a:ea typeface="Gulim" pitchFamily="34" charset="-127"/>
              </a:rPr>
              <a:t>trace buffer width (</a:t>
            </a: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8~64 </a:t>
            </a:r>
            <a:r>
              <a:rPr lang="en-US" altLang="zh-CN" sz="2000" dirty="0">
                <a:latin typeface="Arial" pitchFamily="34" charset="0"/>
                <a:ea typeface="Gulim" pitchFamily="34" charset="-127"/>
              </a:rPr>
              <a:t>bits) </a:t>
            </a: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           and depth </a:t>
            </a:r>
            <a:r>
              <a:rPr lang="en-US" altLang="zh-CN" sz="2000" dirty="0">
                <a:latin typeface="Arial" pitchFamily="34" charset="0"/>
                <a:ea typeface="Gulim" pitchFamily="34" charset="-127"/>
              </a:rPr>
              <a:t>(1K~8K clock cycles</a:t>
            </a: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)</a:t>
            </a:r>
          </a:p>
          <a:p>
            <a:pPr marL="914400" lvl="2" indent="-457200">
              <a:lnSpc>
                <a:spcPct val="110000"/>
              </a:lnSpc>
              <a:buFont typeface="Arial" pitchFamily="34" charset="0"/>
              <a:buChar char="–"/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Different selections of the </a:t>
            </a:r>
            <a:r>
              <a:rPr lang="en-US" altLang="zh-CN" sz="2000" i="1" dirty="0" smtClean="0">
                <a:latin typeface="Arial" pitchFamily="34" charset="0"/>
                <a:ea typeface="Gulim" pitchFamily="34" charset="-127"/>
              </a:rPr>
              <a:t>B</a:t>
            </a: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 trace signals can result in significantly different SRR</a:t>
            </a:r>
          </a:p>
          <a:p>
            <a:pPr marL="514350" lvl="1" indent="-457200">
              <a:lnSpc>
                <a:spcPct val="110000"/>
              </a:lnSpc>
              <a:buChar char="•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Trace signal selection problem</a:t>
            </a:r>
            <a:endParaRPr lang="en-US" altLang="zh-CN" sz="2400" dirty="0">
              <a:latin typeface="Arial" pitchFamily="34" charset="0"/>
              <a:ea typeface="Gulim" pitchFamily="34" charset="-127"/>
            </a:endParaRPr>
          </a:p>
          <a:p>
            <a:pPr marL="914400" lvl="1" indent="-457200">
              <a:lnSpc>
                <a:spcPct val="110000"/>
              </a:lnSpc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Given a trace buffer of size </a:t>
            </a:r>
            <a:r>
              <a:rPr lang="en-US" altLang="zh-CN" sz="2000" i="1" dirty="0" err="1" smtClean="0">
                <a:latin typeface="Arial" pitchFamily="34" charset="0"/>
                <a:ea typeface="Gulim" pitchFamily="34" charset="-127"/>
              </a:rPr>
              <a:t>BxM</a:t>
            </a:r>
            <a:endParaRPr lang="en-US" altLang="zh-CN" sz="2000" dirty="0" smtClean="0">
              <a:latin typeface="Arial" pitchFamily="34" charset="0"/>
              <a:ea typeface="Gulim" pitchFamily="34" charset="-127"/>
            </a:endParaRPr>
          </a:p>
          <a:p>
            <a:pPr lvl="2">
              <a:lnSpc>
                <a:spcPct val="110000"/>
              </a:lnSpc>
              <a:spcBef>
                <a:spcPts val="387"/>
              </a:spcBef>
            </a:pP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Select </a:t>
            </a:r>
            <a:r>
              <a:rPr lang="en-US" altLang="zh-CN" sz="1800" i="1" dirty="0" smtClean="0">
                <a:latin typeface="Arial" pitchFamily="34" charset="0"/>
                <a:ea typeface="Gulim" pitchFamily="34" charset="-127"/>
              </a:rPr>
              <a:t>B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 flipflops for tracing such that the remaining </a:t>
            </a:r>
            <a:r>
              <a:rPr lang="en-US" altLang="zh-CN" sz="1800" dirty="0" err="1" smtClean="0">
                <a:latin typeface="Arial" pitchFamily="34" charset="0"/>
                <a:ea typeface="Gulim" pitchFamily="34" charset="-127"/>
              </a:rPr>
              <a:t>flipflops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 can be restored as many as 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possible during </a:t>
            </a:r>
            <a:r>
              <a:rPr lang="en-US" altLang="zh-CN" sz="1800" i="1" dirty="0">
                <a:latin typeface="Arial" pitchFamily="34" charset="0"/>
                <a:ea typeface="Gulim" pitchFamily="34" charset="-127"/>
              </a:rPr>
              <a:t>M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 cycles corresponding to the capture 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window</a:t>
            </a:r>
          </a:p>
          <a:p>
            <a:pPr lvl="2">
              <a:lnSpc>
                <a:spcPct val="110000"/>
              </a:lnSpc>
              <a:spcBef>
                <a:spcPts val="387"/>
              </a:spcBef>
            </a:pP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Maximize the State Restoration Ratio (SRR)</a:t>
            </a:r>
            <a:endParaRPr lang="en-US" altLang="zh-CN" sz="2000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sz="2400" dirty="0">
              <a:latin typeface="Arial" pitchFamily="34" charset="0"/>
              <a:ea typeface="Gulim" pitchFamily="34" charset="-127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15" name="TextBox 14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Restoration using TB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801100" cy="990600"/>
          </a:xfrm>
        </p:spPr>
        <p:txBody>
          <a:bodyPr/>
          <a:lstStyle/>
          <a:p>
            <a:r>
              <a:rPr lang="en-US" sz="3600" spc="-60" dirty="0" smtClean="0">
                <a:solidFill>
                  <a:schemeClr val="tx1"/>
                </a:solidFill>
                <a:latin typeface="Arial" pitchFamily="34" charset="0"/>
              </a:rPr>
              <a:t>Existing Trace Signal Selection Algorithms</a:t>
            </a:r>
            <a:endParaRPr lang="en-US" sz="3600" spc="-6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4852002" cy="53340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Simulation-based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Uses 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X-Simulation 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to measure SRR accurately but it results in a very long runtime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Select trace signals in a backward 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greedy </a:t>
            </a: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manner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i="1" dirty="0">
                <a:latin typeface="Arial" pitchFamily="34" charset="0"/>
              </a:rPr>
              <a:t>Chatterjee </a:t>
            </a:r>
            <a:r>
              <a:rPr lang="en-US" sz="1600" i="1" dirty="0" smtClean="0">
                <a:latin typeface="Arial" pitchFamily="34" charset="0"/>
              </a:rPr>
              <a:t>et al. [ICCAD’11</a:t>
            </a:r>
            <a:r>
              <a:rPr lang="en-US" sz="1600" i="1" dirty="0">
                <a:latin typeface="Arial" pitchFamily="34" charset="0"/>
              </a:rPr>
              <a:t>]</a:t>
            </a:r>
          </a:p>
          <a:p>
            <a:pPr marL="457200" indent="-4572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Metric-based</a:t>
            </a:r>
            <a:endParaRPr lang="en-US" altLang="zh-CN" sz="2400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>
                <a:latin typeface="Arial" pitchFamily="34" charset="0"/>
                <a:ea typeface="Gulim" pitchFamily="34" charset="-127"/>
              </a:rPr>
              <a:t>Uses metrics to approximate SRR with </a:t>
            </a: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fast runtime but it results in high error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dirty="0" smtClean="0">
                <a:latin typeface="Arial" pitchFamily="34" charset="0"/>
                <a:ea typeface="Gulim" pitchFamily="34" charset="-127"/>
              </a:rPr>
              <a:t>Selects trace signals in a forward greedy manner</a:t>
            </a:r>
            <a:endParaRPr lang="en-US" altLang="zh-CN" sz="1800" dirty="0">
              <a:latin typeface="Arial" pitchFamily="34" charset="0"/>
              <a:ea typeface="Gulim" pitchFamily="34" charset="-127"/>
            </a:endParaRPr>
          </a:p>
          <a:p>
            <a:pPr lvl="2" eaLnBrk="1" hangingPunct="1">
              <a:lnSpc>
                <a:spcPct val="110000"/>
              </a:lnSpc>
              <a:buSzPct val="75000"/>
              <a:buFont typeface="Wingdings" pitchFamily="2" charset="2"/>
              <a:buChar char="Ø"/>
              <a:defRPr/>
            </a:pPr>
            <a:r>
              <a:rPr lang="en-US" sz="1600" i="1" dirty="0" err="1">
                <a:latin typeface="Arial" pitchFamily="34" charset="0"/>
              </a:rPr>
              <a:t>Prabhakar</a:t>
            </a:r>
            <a:r>
              <a:rPr lang="en-US" sz="1600" i="1" dirty="0">
                <a:latin typeface="Arial" pitchFamily="34" charset="0"/>
              </a:rPr>
              <a:t> &amp; Xiao [ATS’09], </a:t>
            </a:r>
            <a:r>
              <a:rPr lang="en-US" sz="1600" i="1" dirty="0" err="1">
                <a:latin typeface="Arial" pitchFamily="34" charset="0"/>
              </a:rPr>
              <a:t>Ko</a:t>
            </a:r>
            <a:r>
              <a:rPr lang="en-US" sz="1600" i="1" dirty="0">
                <a:latin typeface="Arial" pitchFamily="34" charset="0"/>
              </a:rPr>
              <a:t> &amp; </a:t>
            </a:r>
            <a:r>
              <a:rPr lang="en-US" sz="1600" i="1" dirty="0" err="1">
                <a:latin typeface="Arial" pitchFamily="34" charset="0"/>
              </a:rPr>
              <a:t>Nicolici</a:t>
            </a:r>
            <a:r>
              <a:rPr lang="en-US" sz="1600" i="1" dirty="0">
                <a:latin typeface="Arial" pitchFamily="34" charset="0"/>
              </a:rPr>
              <a:t> </a:t>
            </a:r>
            <a:r>
              <a:rPr lang="en-US" sz="1600" i="1" dirty="0" smtClean="0">
                <a:latin typeface="Arial" pitchFamily="34" charset="0"/>
              </a:rPr>
              <a:t>[TCAD’09], Liu </a:t>
            </a:r>
            <a:r>
              <a:rPr lang="en-US" sz="1600" i="1" dirty="0">
                <a:latin typeface="Arial" pitchFamily="34" charset="0"/>
              </a:rPr>
              <a:t>&amp; Xu </a:t>
            </a:r>
            <a:r>
              <a:rPr lang="en-US" sz="1600" i="1" dirty="0" smtClean="0">
                <a:latin typeface="Arial" pitchFamily="34" charset="0"/>
              </a:rPr>
              <a:t>[TCAD’12], </a:t>
            </a:r>
            <a:r>
              <a:rPr lang="en-US" sz="1600" i="1" dirty="0" err="1" smtClean="0">
                <a:latin typeface="Arial" pitchFamily="34" charset="0"/>
              </a:rPr>
              <a:t>Basu</a:t>
            </a:r>
            <a:r>
              <a:rPr lang="en-US" sz="1600" i="1" dirty="0" smtClean="0">
                <a:latin typeface="Arial" pitchFamily="34" charset="0"/>
              </a:rPr>
              <a:t> </a:t>
            </a:r>
            <a:r>
              <a:rPr lang="en-US" sz="1600" i="1" dirty="0">
                <a:latin typeface="Arial" pitchFamily="34" charset="0"/>
              </a:rPr>
              <a:t>&amp; Mishra </a:t>
            </a:r>
            <a:r>
              <a:rPr lang="en-US" sz="1600" i="1" dirty="0" smtClean="0">
                <a:latin typeface="Arial" pitchFamily="34" charset="0"/>
              </a:rPr>
              <a:t>[TVLSI’13] 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000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None/>
            </a:pPr>
            <a:endParaRPr lang="en-US" altLang="zh-CN" sz="2000" dirty="0">
              <a:latin typeface="Arial" pitchFamily="34" charset="0"/>
              <a:ea typeface="Gulim" pitchFamily="34" charset="-127"/>
            </a:endParaRPr>
          </a:p>
          <a:p>
            <a:endParaRPr 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5660696" y="4419600"/>
            <a:ext cx="3335913" cy="535119"/>
          </a:xfrm>
          <a:prstGeom prst="flowChart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kern="0" dirty="0">
                <a:solidFill>
                  <a:sysClr val="windowText" lastClr="000000"/>
                </a:solidFill>
                <a:ea typeface="+mn-ea"/>
                <a:cs typeface="Arial" pitchFamily="34" charset="0"/>
              </a:rPr>
              <a:t>Select one trace leading to the largest SRR in each iteration</a:t>
            </a:r>
          </a:p>
        </p:txBody>
      </p:sp>
      <p:sp>
        <p:nvSpPr>
          <p:cNvPr id="8" name="流程图: 决策 7"/>
          <p:cNvSpPr/>
          <p:nvPr/>
        </p:nvSpPr>
        <p:spPr>
          <a:xfrm>
            <a:off x="5660696" y="5157202"/>
            <a:ext cx="3335913" cy="557798"/>
          </a:xfrm>
          <a:prstGeom prst="flowChartDecision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kern="0" dirty="0">
                <a:solidFill>
                  <a:sysClr val="windowText" lastClr="000000"/>
                </a:solidFill>
                <a:ea typeface="+mn-ea"/>
                <a:cs typeface="Arial" pitchFamily="34" charset="0"/>
              </a:rPr>
              <a:t>B traces selected?</a:t>
            </a:r>
          </a:p>
        </p:txBody>
      </p:sp>
      <p:sp>
        <p:nvSpPr>
          <p:cNvPr id="9" name="流程图: 终止 8"/>
          <p:cNvSpPr/>
          <p:nvPr/>
        </p:nvSpPr>
        <p:spPr>
          <a:xfrm>
            <a:off x="6667929" y="5893919"/>
            <a:ext cx="1321450" cy="354481"/>
          </a:xfrm>
          <a:prstGeom prst="flowChartTerminator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kern="0" dirty="0">
                <a:solidFill>
                  <a:sysClr val="windowText" lastClr="000000"/>
                </a:solidFill>
                <a:ea typeface="+mn-ea"/>
                <a:cs typeface="Arial" pitchFamily="34" charset="0"/>
              </a:rPr>
              <a:t>Terminate</a:t>
            </a:r>
          </a:p>
        </p:txBody>
      </p:sp>
      <p:cxnSp>
        <p:nvCxnSpPr>
          <p:cNvPr id="10" name="直接箭头连接符 9"/>
          <p:cNvCxnSpPr>
            <a:stCxn id="16" idx="2"/>
            <a:endCxn id="7" idx="0"/>
          </p:cNvCxnSpPr>
          <p:nvPr/>
        </p:nvCxnSpPr>
        <p:spPr>
          <a:xfrm flipH="1">
            <a:off x="7328653" y="4169405"/>
            <a:ext cx="1" cy="2501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7328653" y="4954719"/>
            <a:ext cx="0" cy="20248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7328653" y="5715000"/>
            <a:ext cx="1" cy="1789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13" name="肘形连接符 12"/>
          <p:cNvCxnSpPr>
            <a:stCxn id="8" idx="1"/>
            <a:endCxn id="7" idx="0"/>
          </p:cNvCxnSpPr>
          <p:nvPr/>
        </p:nvCxnSpPr>
        <p:spPr>
          <a:xfrm rot="10800000" flipH="1">
            <a:off x="5660695" y="4419601"/>
            <a:ext cx="1667957" cy="1016501"/>
          </a:xfrm>
          <a:prstGeom prst="bentConnector4">
            <a:avLst>
              <a:gd name="adj1" fmla="val -13705"/>
              <a:gd name="adj2" fmla="val 11544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467600" y="5630316"/>
            <a:ext cx="644438" cy="338554"/>
          </a:xfrm>
          <a:prstGeom prst="rect">
            <a:avLst/>
          </a:prstGeom>
          <a:noFill/>
          <a:ln w="19050" cap="flat" cmpd="sng" algn="ctr">
            <a:noFill/>
            <a:prstDash val="solid"/>
            <a:tailEnd type="stealth" w="lg" len="lg"/>
          </a:ln>
          <a:effectLst/>
        </p:spPr>
        <p:txBody>
          <a:bodyPr wrap="square" rtlCol="0">
            <a:spAutoFit/>
          </a:bodyPr>
          <a:lstStyle>
            <a:defPPr>
              <a:defRPr lang="en-GB"/>
            </a:defPPr>
          </a:lstStyle>
          <a:p>
            <a:r>
              <a:rPr lang="en-US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7339" y="5137129"/>
            <a:ext cx="644438" cy="338554"/>
          </a:xfrm>
          <a:prstGeom prst="rect">
            <a:avLst/>
          </a:prstGeom>
          <a:noFill/>
          <a:ln w="19050" cap="flat" cmpd="sng" algn="ctr">
            <a:noFill/>
            <a:prstDash val="solid"/>
            <a:tailEnd type="stealth" w="lg" len="lg"/>
          </a:ln>
          <a:effectLst/>
        </p:spPr>
        <p:txBody>
          <a:bodyPr wrap="square" rtlCol="0">
            <a:spAutoFit/>
          </a:bodyPr>
          <a:lstStyle>
            <a:defPPr>
              <a:defRPr lang="en-GB"/>
            </a:defPPr>
          </a:lstStyle>
          <a:p>
            <a:r>
              <a:rPr lang="en-US" dirty="0"/>
              <a:t>No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6498596" y="3797330"/>
            <a:ext cx="1660115" cy="372075"/>
          </a:xfrm>
          <a:prstGeom prst="flowChart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kern="0" dirty="0">
                <a:solidFill>
                  <a:sysClr val="windowText" lastClr="000000"/>
                </a:solidFill>
                <a:ea typeface="+mn-ea"/>
                <a:cs typeface="Arial" pitchFamily="34" charset="0"/>
              </a:rPr>
              <a:t>Empty trace set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410200" y="1240873"/>
            <a:ext cx="3555891" cy="2221881"/>
            <a:chOff x="980209" y="2621404"/>
            <a:chExt cx="2362200" cy="3838916"/>
          </a:xfrm>
        </p:grpSpPr>
        <p:sp>
          <p:nvSpPr>
            <p:cNvPr id="20" name="流程图: 过程 19"/>
            <p:cNvSpPr/>
            <p:nvPr/>
          </p:nvSpPr>
          <p:spPr>
            <a:xfrm>
              <a:off x="1188027" y="3636817"/>
              <a:ext cx="2154381" cy="886691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kern="0" dirty="0">
                  <a:solidFill>
                    <a:sysClr val="windowText" lastClr="000000"/>
                  </a:solidFill>
                  <a:ea typeface="+mn-ea"/>
                  <a:cs typeface="Arial" pitchFamily="34" charset="0"/>
                </a:rPr>
                <a:t>Prune one flipflop that leads to the smallest SRR in each iteration</a:t>
              </a:r>
            </a:p>
          </p:txBody>
        </p:sp>
        <p:sp>
          <p:nvSpPr>
            <p:cNvPr id="21" name="流程图: 决策 20"/>
            <p:cNvSpPr/>
            <p:nvPr/>
          </p:nvSpPr>
          <p:spPr>
            <a:xfrm>
              <a:off x="1188027" y="4813570"/>
              <a:ext cx="2154382" cy="749029"/>
            </a:xfrm>
            <a:prstGeom prst="flowChartDecision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kern="0" dirty="0">
                  <a:solidFill>
                    <a:sysClr val="windowText" lastClr="000000"/>
                  </a:solidFill>
                  <a:ea typeface="+mn-ea"/>
                  <a:cs typeface="Arial" pitchFamily="34" charset="0"/>
                </a:rPr>
                <a:t>B traces left?</a:t>
              </a: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1833923" y="5872945"/>
              <a:ext cx="862591" cy="587375"/>
            </a:xfrm>
            <a:prstGeom prst="flowChartTerminator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kern="0" dirty="0">
                  <a:solidFill>
                    <a:sysClr val="windowText" lastClr="000000"/>
                  </a:solidFill>
                  <a:ea typeface="+mn-ea"/>
                  <a:cs typeface="Arial" pitchFamily="34" charset="0"/>
                </a:rPr>
                <a:t>Terminate</a:t>
              </a:r>
            </a:p>
          </p:txBody>
        </p:sp>
        <p:cxnSp>
          <p:nvCxnSpPr>
            <p:cNvPr id="23" name="直接箭头连接符 22"/>
            <p:cNvCxnSpPr>
              <a:stCxn id="29" idx="2"/>
              <a:endCxn id="20" idx="0"/>
            </p:cNvCxnSpPr>
            <p:nvPr/>
          </p:nvCxnSpPr>
          <p:spPr>
            <a:xfrm>
              <a:off x="2265217" y="3237931"/>
              <a:ext cx="1" cy="39888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4" name="直接箭头连接符 23"/>
            <p:cNvCxnSpPr>
              <a:stCxn id="20" idx="2"/>
              <a:endCxn id="21" idx="0"/>
            </p:cNvCxnSpPr>
            <p:nvPr/>
          </p:nvCxnSpPr>
          <p:spPr>
            <a:xfrm>
              <a:off x="2265218" y="4523508"/>
              <a:ext cx="0" cy="29006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5" name="直接箭头连接符 24"/>
            <p:cNvCxnSpPr>
              <a:stCxn id="21" idx="2"/>
              <a:endCxn id="22" idx="0"/>
            </p:cNvCxnSpPr>
            <p:nvPr/>
          </p:nvCxnSpPr>
          <p:spPr>
            <a:xfrm>
              <a:off x="2265218" y="5562600"/>
              <a:ext cx="0" cy="3103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6" name="肘形连接符 25"/>
            <p:cNvCxnSpPr/>
            <p:nvPr/>
          </p:nvCxnSpPr>
          <p:spPr>
            <a:xfrm rot="10800000" flipH="1">
              <a:off x="1188259" y="3632480"/>
              <a:ext cx="1077191" cy="1551269"/>
            </a:xfrm>
            <a:prstGeom prst="bentConnector4">
              <a:avLst>
                <a:gd name="adj1" fmla="val -21222"/>
                <a:gd name="adj2" fmla="val 118278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356404" y="5393322"/>
              <a:ext cx="588818" cy="33855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tailEnd type="stealth" w="lg" len="lg"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0209" y="4648200"/>
              <a:ext cx="588818" cy="33855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tailEnd type="stealth" w="lg" len="lg"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1611557" y="2621404"/>
              <a:ext cx="1307321" cy="616527"/>
            </a:xfrm>
            <a:prstGeom prst="flowChartProcess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kern="0" dirty="0">
                  <a:solidFill>
                    <a:sysClr val="windowText" lastClr="000000"/>
                  </a:solidFill>
                  <a:ea typeface="+mn-ea"/>
                  <a:cs typeface="Arial" pitchFamily="34" charset="0"/>
                </a:rPr>
                <a:t>All </a:t>
              </a:r>
              <a:r>
                <a:rPr kumimoji="0" lang="en-US" kern="0" dirty="0" err="1">
                  <a:solidFill>
                    <a:sysClr val="windowText" lastClr="000000"/>
                  </a:solidFill>
                  <a:ea typeface="+mn-ea"/>
                  <a:cs typeface="Arial" pitchFamily="34" charset="0"/>
                </a:rPr>
                <a:t>flipflops</a:t>
              </a:r>
              <a:r>
                <a:rPr kumimoji="0" lang="en-US" kern="0" dirty="0">
                  <a:solidFill>
                    <a:sysClr val="windowText" lastClr="000000"/>
                  </a:solidFill>
                  <a:ea typeface="+mn-ea"/>
                  <a:cs typeface="Arial" pitchFamily="34" charset="0"/>
                </a:rPr>
                <a:t> included</a:t>
              </a: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257800" y="3619500"/>
            <a:ext cx="3886200" cy="0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47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36" name="TextBox 35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Prior Work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16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991600" cy="990600"/>
          </a:xfrm>
        </p:spPr>
        <p:txBody>
          <a:bodyPr/>
          <a:lstStyle/>
          <a:p>
            <a:r>
              <a:rPr lang="en-US" sz="3200" spc="-80" dirty="0" smtClean="0">
                <a:latin typeface="Arial" pitchFamily="34" charset="0"/>
                <a:cs typeface="Arial" pitchFamily="34" charset="0"/>
              </a:rPr>
              <a:t>Measuring SRR in Simulation-based Techniques</a:t>
            </a:r>
          </a:p>
        </p:txBody>
      </p:sp>
      <p:sp>
        <p:nvSpPr>
          <p:cNvPr id="84" name="内容占位符 3"/>
          <p:cNvSpPr>
            <a:spLocks noGrp="1"/>
          </p:cNvSpPr>
          <p:nvPr>
            <p:ph idx="1"/>
          </p:nvPr>
        </p:nvSpPr>
        <p:spPr>
          <a:xfrm>
            <a:off x="457200" y="1144155"/>
            <a:ext cx="83820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Uses X-Simulation to measure SRR accurately</a:t>
            </a:r>
          </a:p>
          <a:p>
            <a:r>
              <a:rPr lang="en-US" sz="2400" dirty="0" smtClean="0">
                <a:latin typeface="Arial" pitchFamily="34" charset="0"/>
              </a:rPr>
              <a:t>Due to the long runtime, performed for an “observation window” smaller than the capture window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e.g.,</a:t>
            </a:r>
            <a:r>
              <a:rPr lang="en-US" sz="2000" i="1" dirty="0" smtClean="0">
                <a:latin typeface="Arial" pitchFamily="34" charset="0"/>
              </a:rPr>
              <a:t> Chatterjee et al. [ICCAD’11]</a:t>
            </a:r>
            <a:r>
              <a:rPr lang="en-US" sz="2000" dirty="0" smtClean="0">
                <a:latin typeface="Arial" pitchFamily="34" charset="0"/>
              </a:rPr>
              <a:t> shows that the SRR computed for an observation window of 64 cycles is sufficiently close to the SRR measured from a capture window of 4K cycles</a:t>
            </a:r>
            <a:endParaRPr lang="en-US" sz="2000" i="1" dirty="0" smtClean="0"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54623"/>
              </p:ext>
            </p:extLst>
          </p:nvPr>
        </p:nvGraphicFramePr>
        <p:xfrm>
          <a:off x="3124200" y="4091897"/>
          <a:ext cx="357948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60"/>
                <a:gridCol w="1193160"/>
                <a:gridCol w="1193160"/>
              </a:tblGrid>
              <a:tr h="3022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22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226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022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22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022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左大括号 11"/>
          <p:cNvSpPr/>
          <p:nvPr/>
        </p:nvSpPr>
        <p:spPr>
          <a:xfrm rot="5400000">
            <a:off x="5368377" y="2754673"/>
            <a:ext cx="314165" cy="236028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418" y="3505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</a:t>
            </a:r>
            <a:r>
              <a:rPr lang="en-US" sz="1800" dirty="0" smtClean="0"/>
              <a:t>bservation window &lt;&lt; capture window</a:t>
            </a:r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24" name="TextBox 23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Prior Work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3133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弧形箭头 7"/>
          <p:cNvSpPr/>
          <p:nvPr/>
        </p:nvSpPr>
        <p:spPr>
          <a:xfrm rot="14877684">
            <a:off x="7779281" y="3033345"/>
            <a:ext cx="448530" cy="160845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Metric-based Approximation of SRR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398" y="1219200"/>
                <a:ext cx="4603420" cy="3392943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Example metric </a:t>
                </a:r>
              </a:p>
              <a:p>
                <a:pPr lvl="1"/>
                <a:r>
                  <a:rPr lang="en-US" sz="2000" dirty="0" smtClean="0"/>
                  <a:t>“Visibility” </a:t>
                </a:r>
                <a:r>
                  <a:rPr lang="en-US" sz="1800" i="1" dirty="0" smtClean="0"/>
                  <a:t>Liu</a:t>
                </a:r>
                <a:r>
                  <a:rPr lang="en-US" sz="1800" i="1" dirty="0"/>
                  <a:t>, et </a:t>
                </a:r>
                <a:r>
                  <a:rPr lang="en-US" sz="1800" i="1" dirty="0" smtClean="0"/>
                  <a:t>al. [TCAD’12]</a:t>
                </a:r>
                <a:r>
                  <a:rPr lang="en-US" sz="1800" dirty="0" smtClean="0"/>
                  <a:t> </a:t>
                </a:r>
              </a:p>
              <a:p>
                <a:pPr lvl="1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Two visibility metrics computed per gate output</a:t>
                </a:r>
              </a:p>
              <a:p>
                <a:pPr lvl="2"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:r>
                  <a:rPr lang="en-US" sz="1800" dirty="0"/>
                  <a:t>The probability that the value </a:t>
                </a:r>
                <a:r>
                  <a:rPr lang="en-US" sz="1800" dirty="0" smtClean="0"/>
                  <a:t>“0/1” is restored at the output of each gate</a:t>
                </a:r>
              </a:p>
              <a:p>
                <a:pPr lvl="2"/>
                <a:r>
                  <a:rPr lang="en-US" sz="1800" dirty="0"/>
                  <a:t>Computed using </a:t>
                </a:r>
                <a:r>
                  <a:rPr lang="en-US" sz="1800" dirty="0" smtClean="0"/>
                  <a:t>iteratively traversing and </a:t>
                </a:r>
                <a:r>
                  <a:rPr lang="en-US" sz="1800" dirty="0"/>
                  <a:t>updating the gate visibilities until </a:t>
                </a:r>
                <a:r>
                  <a:rPr lang="en-US" sz="1800" dirty="0" smtClean="0"/>
                  <a:t>convergence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2"/>
                <a:endParaRPr lang="en-US" sz="1200" i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398" y="1219200"/>
                <a:ext cx="4603420" cy="3392943"/>
              </a:xfrm>
              <a:blipFill rotWithShape="0">
                <a:blip r:embed="rId4"/>
                <a:stretch>
                  <a:fillRect l="-1720" t="-125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>
                <a:off x="7103826" y="2089733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3826" y="2089733"/>
                <a:ext cx="73930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7169140" y="1214256"/>
                <a:ext cx="97494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a:rPr lang="en-US" sz="1400" b="0" i="0" smtClean="0">
                          <a:latin typeface="Cambria Math"/>
                        </a:rPr>
                        <m:t>0.75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140" y="1214256"/>
                <a:ext cx="97494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7169140" y="3395313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140" y="3395313"/>
                <a:ext cx="73930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023919" y="1677888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3919" y="1677888"/>
                <a:ext cx="73930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083411" y="3518945"/>
                <a:ext cx="7393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3411" y="3518945"/>
                <a:ext cx="73930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弧形箭头 6"/>
          <p:cNvSpPr/>
          <p:nvPr/>
        </p:nvSpPr>
        <p:spPr>
          <a:xfrm rot="17313258">
            <a:off x="7808039" y="1462412"/>
            <a:ext cx="358615" cy="1399566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8201624" y="3201888"/>
                <a:ext cx="97494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b="0" i="0" smtClean="0">
                          <a:latin typeface="Cambria Math"/>
                        </a:rPr>
                        <m:t>=0.75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a:rPr lang="en-US" sz="1400" b="0" i="0" smtClean="0">
                          <a:latin typeface="Cambria Math"/>
                        </a:rPr>
                        <m:t>0.25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1624" y="3201888"/>
                <a:ext cx="97494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右弧形箭头 78"/>
          <p:cNvSpPr/>
          <p:nvPr/>
        </p:nvSpPr>
        <p:spPr>
          <a:xfrm rot="5798165">
            <a:off x="6034882" y="3311282"/>
            <a:ext cx="390202" cy="79436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0" name="右弧形箭头 79"/>
          <p:cNvSpPr/>
          <p:nvPr/>
        </p:nvSpPr>
        <p:spPr>
          <a:xfrm rot="14867522">
            <a:off x="5891073" y="879724"/>
            <a:ext cx="403321" cy="1126305"/>
          </a:xfrm>
          <a:prstGeom prst="curvedLef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左弧形箭头 80"/>
          <p:cNvSpPr/>
          <p:nvPr/>
        </p:nvSpPr>
        <p:spPr>
          <a:xfrm rot="14877684">
            <a:off x="6152372" y="1679420"/>
            <a:ext cx="321808" cy="784228"/>
          </a:xfrm>
          <a:prstGeom prst="curvedRightArrow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2" name="右弧形箭头 81"/>
          <p:cNvSpPr/>
          <p:nvPr/>
        </p:nvSpPr>
        <p:spPr>
          <a:xfrm rot="6205154">
            <a:off x="6074569" y="2312478"/>
            <a:ext cx="367291" cy="73357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7115579" y="4272088"/>
            <a:ext cx="1569509" cy="307777"/>
            <a:chOff x="5543178" y="4409880"/>
            <a:chExt cx="1184628" cy="307777"/>
          </a:xfrm>
        </p:grpSpPr>
        <p:sp>
          <p:nvSpPr>
            <p:cNvPr id="84" name="矩形 83"/>
            <p:cNvSpPr/>
            <p:nvPr/>
          </p:nvSpPr>
          <p:spPr>
            <a:xfrm>
              <a:off x="5543178" y="4419600"/>
              <a:ext cx="198776" cy="26577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23041" y="4409880"/>
              <a:ext cx="1004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Trace </a:t>
              </a:r>
              <a:r>
                <a:rPr lang="en-US" sz="1400" dirty="0" err="1" smtClean="0"/>
                <a:t>flipflop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73667" y="4828160"/>
            <a:ext cx="341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Visibility = 1+1+0.25+0.75+0.75+0.25 = </a:t>
            </a:r>
            <a:r>
              <a:rPr lang="en-US" sz="1400" dirty="0"/>
              <a:t>4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5077424" y="1361759"/>
            <a:ext cx="3979392" cy="2449729"/>
            <a:chOff x="1974882" y="2698272"/>
            <a:chExt cx="3979392" cy="2449729"/>
          </a:xfrm>
        </p:grpSpPr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37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38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91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33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34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92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29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30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93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25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26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94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21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22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95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8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19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20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07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117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8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12" name="Straight Connector 120"/>
            <p:cNvCxnSpPr>
              <a:endCxn id="118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1"/>
            <p:cNvCxnSpPr/>
            <p:nvPr/>
          </p:nvCxnSpPr>
          <p:spPr bwMode="auto">
            <a:xfrm flipH="1">
              <a:off x="2034276" y="4742947"/>
              <a:ext cx="1009696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150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4349" y="4408920"/>
                <a:ext cx="5600130" cy="1846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Clr>
                    <a:srgbClr val="800000"/>
                  </a:buClr>
                  <a:buFont typeface="Arial" panose="020B0604020202020204" pitchFamily="34" charset="0"/>
                  <a:buChar char="‒"/>
                </a:pPr>
                <a:r>
                  <a:rPr lang="en-US" sz="2000" dirty="0"/>
                  <a:t>Total visibility is defined as the summation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over all the </a:t>
                </a:r>
                <a:r>
                  <a:rPr lang="en-US" sz="2000" dirty="0" smtClean="0"/>
                  <a:t>  untraced </a:t>
                </a:r>
                <a:r>
                  <a:rPr lang="en-US" sz="2000" dirty="0" err="1" smtClean="0"/>
                  <a:t>flipflops</a:t>
                </a:r>
                <a:endParaRPr lang="en-US" sz="2000" dirty="0" smtClean="0"/>
              </a:p>
              <a:p>
                <a:pPr marL="1257300" lvl="2" indent="-342900"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Inaccurate </a:t>
                </a:r>
                <a:r>
                  <a:rPr lang="en-US" sz="1800" dirty="0"/>
                  <a:t>estimation of SRR due to ignoring </a:t>
                </a:r>
                <a:r>
                  <a:rPr lang="en-US" sz="1800" b="1" dirty="0"/>
                  <a:t>signal </a:t>
                </a:r>
                <a:r>
                  <a:rPr lang="en-US" sz="1800" b="1" dirty="0" smtClean="0"/>
                  <a:t>correlations</a:t>
                </a:r>
              </a:p>
              <a:p>
                <a:pPr marL="1257300" lvl="2" indent="-342900"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Does </a:t>
                </a:r>
                <a:r>
                  <a:rPr lang="en-US" sz="1800" dirty="0"/>
                  <a:t>not capture cycle-to-cycle behavior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9" y="4408920"/>
                <a:ext cx="5600130" cy="1846659"/>
              </a:xfrm>
              <a:prstGeom prst="rect">
                <a:avLst/>
              </a:prstGeom>
              <a:blipFill rotWithShape="0">
                <a:blip r:embed="rId10"/>
                <a:stretch>
                  <a:fillRect t="-1320" r="-436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145" name="TextBox 144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Prior Work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2553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" grpId="0" animBg="1"/>
      <p:bldP spid="75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Comparison</a:t>
            </a:r>
          </a:p>
        </p:txBody>
      </p:sp>
      <p:sp>
        <p:nvSpPr>
          <p:cNvPr id="84" name="内容占位符 3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Simulation-based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much more accurate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than metric-based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</a:rPr>
              <a:t>Simulation can directly consider signal correlations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</a:rPr>
              <a:t>Simulation accounts for the fact that a flipflop may be restored to different values within the observation window</a:t>
            </a:r>
          </a:p>
          <a:p>
            <a:r>
              <a:rPr lang="en-US" sz="2400" dirty="0">
                <a:latin typeface="Arial" pitchFamily="34" charset="0"/>
              </a:rPr>
              <a:t>Simulation-based </a:t>
            </a:r>
            <a:r>
              <a:rPr lang="en-US" sz="2400" u="sng" dirty="0">
                <a:latin typeface="Arial" pitchFamily="34" charset="0"/>
              </a:rPr>
              <a:t>much slower</a:t>
            </a:r>
            <a:r>
              <a:rPr lang="en-US" sz="2400" dirty="0">
                <a:latin typeface="Arial" pitchFamily="34" charset="0"/>
              </a:rPr>
              <a:t> than metric-based </a:t>
            </a:r>
          </a:p>
          <a:p>
            <a:pPr marL="914400" lvl="1" indent="-457200"/>
            <a:r>
              <a:rPr lang="en-US" sz="2000" dirty="0" smtClean="0">
                <a:latin typeface="Arial" pitchFamily="34" charset="0"/>
              </a:rPr>
              <a:t>Restoration of each gate is evaluated using X-Simulation for </a:t>
            </a:r>
            <a:r>
              <a:rPr lang="en-US" sz="2000" u="sng" dirty="0" smtClean="0">
                <a:latin typeface="Arial" pitchFamily="34" charset="0"/>
              </a:rPr>
              <a:t>each</a:t>
            </a:r>
            <a:r>
              <a:rPr lang="en-US" sz="2000" dirty="0" smtClean="0">
                <a:latin typeface="Arial" pitchFamily="34" charset="0"/>
              </a:rPr>
              <a:t> clock cycle however in metric-based the “0/1” visibility per gate is computed once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55170"/>
              </p:ext>
            </p:extLst>
          </p:nvPr>
        </p:nvGraphicFramePr>
        <p:xfrm>
          <a:off x="1752601" y="4157955"/>
          <a:ext cx="576539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199"/>
                <a:gridCol w="1086957"/>
                <a:gridCol w="1153078"/>
                <a:gridCol w="1153078"/>
                <a:gridCol w="1153078"/>
              </a:tblGrid>
              <a:tr h="285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229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2298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229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229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229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771007" y="4793922"/>
            <a:ext cx="2822477" cy="159324"/>
            <a:chOff x="3600169" y="4750770"/>
            <a:chExt cx="3010894" cy="187407"/>
          </a:xfrm>
        </p:grpSpPr>
        <p:sp>
          <p:nvSpPr>
            <p:cNvPr id="14" name="Left Arrow 13"/>
            <p:cNvSpPr/>
            <p:nvPr/>
          </p:nvSpPr>
          <p:spPr>
            <a:xfrm rot="1656771">
              <a:off x="3600169" y="4750770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Left Arrow 158"/>
            <p:cNvSpPr/>
            <p:nvPr/>
          </p:nvSpPr>
          <p:spPr>
            <a:xfrm rot="1656771">
              <a:off x="4852917" y="4750780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Left Arrow 159"/>
            <p:cNvSpPr/>
            <p:nvPr/>
          </p:nvSpPr>
          <p:spPr>
            <a:xfrm rot="1656771">
              <a:off x="5984191" y="4755882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5765" y="4945484"/>
            <a:ext cx="1247763" cy="1259959"/>
            <a:chOff x="3151981" y="4985563"/>
            <a:chExt cx="1331059" cy="1482075"/>
          </a:xfrm>
        </p:grpSpPr>
        <p:sp>
          <p:nvSpPr>
            <p:cNvPr id="26" name="Curved Right Arrow 25"/>
            <p:cNvSpPr/>
            <p:nvPr/>
          </p:nvSpPr>
          <p:spPr>
            <a:xfrm rot="18299610">
              <a:off x="3675945" y="4473859"/>
              <a:ext cx="283132" cy="1331059"/>
            </a:xfrm>
            <a:prstGeom prst="curved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Curved Right Arrow 162"/>
            <p:cNvSpPr/>
            <p:nvPr/>
          </p:nvSpPr>
          <p:spPr>
            <a:xfrm rot="19257101">
              <a:off x="3624011" y="4985563"/>
              <a:ext cx="387000" cy="1482075"/>
            </a:xfrm>
            <a:prstGeom prst="curved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Curved Right Arrow 25"/>
          <p:cNvSpPr/>
          <p:nvPr/>
        </p:nvSpPr>
        <p:spPr>
          <a:xfrm rot="18299610">
            <a:off x="4882174" y="4465607"/>
            <a:ext cx="240700" cy="1247763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816372" y="4406379"/>
            <a:ext cx="4643049" cy="45346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41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33" name="TextBox 32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Prior Work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546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Impact of Control Signals</a:t>
            </a:r>
            <a:endParaRPr 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7300"/>
                <a:ext cx="8458200" cy="5334000"/>
              </a:xfrm>
            </p:spPr>
            <p:txBody>
              <a:bodyPr/>
              <a:lstStyle/>
              <a:p>
                <a:r>
                  <a:rPr lang="en-US" sz="2000" dirty="0" smtClean="0">
                    <a:latin typeface="Arial" panose="020B0604020202020204" pitchFamily="34" charset="0"/>
                  </a:rPr>
                  <a:t>Control signals define different modes of operation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</a:rPr>
                  <a:t>For example, two control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signals define four modes of operation including addition</a:t>
                </a:r>
                <a:r>
                  <a:rPr lang="en-US" sz="1800" dirty="0">
                    <a:latin typeface="Arial" panose="020B0604020202020204" pitchFamily="34" charset="0"/>
                  </a:rPr>
                  <a:t>,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subtraction, </a:t>
                </a:r>
                <a:r>
                  <a:rPr lang="en-US" sz="1800" dirty="0">
                    <a:latin typeface="Arial" panose="020B0604020202020204" pitchFamily="34" charset="0"/>
                  </a:rPr>
                  <a:t>multiplication,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division for an ALU</a:t>
                </a:r>
                <a:endParaRPr lang="en-US" sz="1800" dirty="0">
                  <a:latin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</a:rPr>
                  <a:t> control signals result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Arial" panose="020B0604020202020204" pitchFamily="34" charset="0"/>
                  </a:rPr>
                  <a:t> number of modes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</a:rPr>
                  <a:t>O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ther examples: reset, mode </a:t>
                </a:r>
                <a:r>
                  <a:rPr lang="en-US" sz="1800" dirty="0">
                    <a:latin typeface="Arial" panose="020B0604020202020204" pitchFamily="34" charset="0"/>
                  </a:rPr>
                  <a:t>selection, scan enable, power gating,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decryption</a:t>
                </a:r>
                <a:r>
                  <a:rPr lang="en-US" sz="1800" dirty="0">
                    <a:latin typeface="Arial" panose="020B0604020202020204" pitchFamily="34" charset="0"/>
                  </a:rPr>
                  <a:t>/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encryption, communication between different design blocks etc.</a:t>
                </a:r>
              </a:p>
              <a:p>
                <a:pPr>
                  <a:spcBef>
                    <a:spcPts val="576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Arial" panose="020B0604020202020204" pitchFamily="34" charset="0"/>
                  </a:rPr>
                  <a:t>Control signals can greatly impact </a:t>
                </a:r>
                <a:r>
                  <a:rPr lang="en-US" sz="2000" dirty="0">
                    <a:latin typeface="Arial" panose="020B0604020202020204" pitchFamily="34" charset="0"/>
                  </a:rPr>
                  <a:t>the restoration </a:t>
                </a:r>
                <a:r>
                  <a:rPr lang="en-US" sz="2000" dirty="0" smtClean="0">
                    <a:latin typeface="Arial" panose="020B0604020202020204" pitchFamily="34" charset="0"/>
                  </a:rPr>
                  <a:t>process</a:t>
                </a:r>
                <a:endParaRPr lang="en-US" sz="200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1800" dirty="0" smtClean="0">
                    <a:latin typeface="Arial" panose="020B0604020202020204" pitchFamily="34" charset="0"/>
                  </a:rPr>
                  <a:t>When </a:t>
                </a:r>
                <a:r>
                  <a:rPr lang="en-US" sz="1800" i="1" dirty="0" smtClean="0">
                    <a:latin typeface="Arial" panose="020B0604020202020204" pitchFamily="34" charset="0"/>
                  </a:rPr>
                  <a:t>c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</a:rPr>
                  <a:t>is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“1”, </a:t>
                </a:r>
                <a:r>
                  <a:rPr lang="en-US" sz="1800" dirty="0">
                    <a:latin typeface="Arial" panose="020B0604020202020204" pitchFamily="34" charset="0"/>
                  </a:rPr>
                  <a:t>the restoration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</a:rPr>
                  <a:t>, and when </a:t>
                </a:r>
                <a:r>
                  <a:rPr lang="en-US" sz="1800" i="1" dirty="0" smtClean="0">
                    <a:latin typeface="Arial" panose="020B0604020202020204" pitchFamily="34" charset="0"/>
                  </a:rPr>
                  <a:t>c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</a:rPr>
                  <a:t>is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“0”, </a:t>
                </a:r>
                <a:r>
                  <a:rPr lang="en-US" sz="1800" dirty="0">
                    <a:latin typeface="Arial" panose="020B0604020202020204" pitchFamily="34" charset="0"/>
                  </a:rPr>
                  <a:t>the restoration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1800" dirty="0" smtClean="0">
                    <a:latin typeface="Arial" panose="020B0604020202020204" pitchFamily="34" charset="0"/>
                  </a:rPr>
                  <a:t>The amount of restoration is directly affected by the value of the control signal, regardless of which </a:t>
                </a:r>
                <a:r>
                  <a:rPr lang="en-US" sz="1800" dirty="0" err="1" smtClean="0">
                    <a:latin typeface="Arial" panose="020B0604020202020204" pitchFamily="34" charset="0"/>
                  </a:rPr>
                  <a:t>flipflops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 may be selected for tracing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7300"/>
                <a:ext cx="8458200" cy="5334000"/>
              </a:xfrm>
              <a:blipFill rotWithShape="0">
                <a:blip r:embed="rId3"/>
                <a:stretch>
                  <a:fillRect l="-648" t="-457" r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81028" y="4774761"/>
            <a:ext cx="4982321" cy="1537694"/>
            <a:chOff x="1595583" y="1078468"/>
            <a:chExt cx="5843665" cy="2198132"/>
          </a:xfrm>
        </p:grpSpPr>
        <p:sp>
          <p:nvSpPr>
            <p:cNvPr id="9" name="Rectangle 8"/>
            <p:cNvSpPr/>
            <p:nvPr/>
          </p:nvSpPr>
          <p:spPr>
            <a:xfrm>
              <a:off x="3320648" y="2373852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20648" y="2945424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320648" y="3019036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625448" y="2309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1</a:t>
              </a:r>
              <a:endParaRPr lang="en-US" i="1" baseline="-25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01048" y="1983788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601048" y="2469340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01048" y="2542952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902048" y="1916668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/>
                <a:t>3</a:t>
              </a:r>
              <a:endParaRPr lang="en-US" i="1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2800" y="1148176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52800" y="1678988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352800" y="1752600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625448" y="1078468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2</a:t>
              </a:r>
              <a:endParaRPr lang="en-US" i="1" baseline="-25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3930248" y="2740612"/>
              <a:ext cx="464364" cy="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971800" y="2746119"/>
              <a:ext cx="348848" cy="3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3962400" y="1296182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4256316" y="129540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3962400" y="1445994"/>
              <a:ext cx="457202" cy="1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56316" y="1611086"/>
              <a:ext cx="0" cy="5225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256316" y="1611086"/>
              <a:ext cx="163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71800" y="1447800"/>
              <a:ext cx="381000" cy="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463688" y="2304144"/>
              <a:ext cx="13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1" idx="0"/>
              <a:endCxn id="31" idx="2"/>
            </p:cNvCxnSpPr>
            <p:nvPr/>
          </p:nvCxnSpPr>
          <p:spPr>
            <a:xfrm>
              <a:off x="4394612" y="2438400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3939140" y="2438400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Elbow Connector 31"/>
            <p:cNvCxnSpPr/>
            <p:nvPr/>
          </p:nvCxnSpPr>
          <p:spPr>
            <a:xfrm rot="16200000" flipV="1">
              <a:off x="4086027" y="2303891"/>
              <a:ext cx="464629" cy="124048"/>
            </a:xfrm>
            <a:prstGeom prst="bentConnector3">
              <a:avLst>
                <a:gd name="adj1" fmla="val 7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4909458" y="1883198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5194144" y="1883198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5117337" y="188276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/>
            <p:cNvCxnSpPr/>
            <p:nvPr/>
          </p:nvCxnSpPr>
          <p:spPr>
            <a:xfrm>
              <a:off x="4800600" y="1518166"/>
              <a:ext cx="584044" cy="463034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V="1">
              <a:off x="4850084" y="2203184"/>
              <a:ext cx="529092" cy="470292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210648" y="2304142"/>
              <a:ext cx="2286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033010" y="2091179"/>
              <a:ext cx="1219200" cy="3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979266" y="1648039"/>
              <a:ext cx="279244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c</a:t>
              </a:r>
              <a:endParaRPr lang="en-US" b="1" i="1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95583" y="1407649"/>
              <a:ext cx="1045655" cy="858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/>
                <a:t>c</a:t>
              </a:r>
              <a:r>
                <a:rPr lang="en-US" b="1" i="1" dirty="0" smtClean="0"/>
                <a:t>ontrol signal</a:t>
              </a:r>
              <a:endParaRPr lang="en-US" b="1" i="1" baseline="-25000" dirty="0"/>
            </a:p>
          </p:txBody>
        </p:sp>
        <p:cxnSp>
          <p:nvCxnSpPr>
            <p:cNvPr id="42" name="Straight Arrow Connector 41"/>
            <p:cNvCxnSpPr>
              <a:stCxn id="41" idx="3"/>
              <a:endCxn id="40" idx="1"/>
            </p:cNvCxnSpPr>
            <p:nvPr/>
          </p:nvCxnSpPr>
          <p:spPr>
            <a:xfrm flipV="1">
              <a:off x="2641238" y="1832705"/>
              <a:ext cx="338028" cy="43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>
              <a:off x="5539432" y="2066074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995012" y="2066074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>
              <a:off x="5747658" y="2105526"/>
              <a:ext cx="247246" cy="9260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5400000" flipH="1" flipV="1">
              <a:off x="5298699" y="2593599"/>
              <a:ext cx="838270" cy="527732"/>
            </a:xfrm>
            <a:prstGeom prst="bentConnector3">
              <a:avLst>
                <a:gd name="adj1" fmla="val 100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191000" y="2746119"/>
              <a:ext cx="1262968" cy="530481"/>
            </a:xfrm>
            <a:prstGeom prst="bentConnector3">
              <a:avLst>
                <a:gd name="adj1" fmla="val -6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52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56" name="TextBox 55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Control Signals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78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9525000" cy="990600"/>
          </a:xfrm>
        </p:spPr>
        <p:txBody>
          <a:bodyPr/>
          <a:lstStyle/>
          <a:p>
            <a:r>
              <a:rPr lang="en-US" sz="3600" spc="-120" dirty="0" smtClean="0">
                <a:latin typeface="Arial" panose="020B0604020202020204" pitchFamily="34" charset="0"/>
              </a:rPr>
              <a:t>Considering Control Signals During Selection</a:t>
            </a:r>
            <a:endParaRPr lang="en-US" sz="3600" spc="-120" dirty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19200"/>
            <a:ext cx="8382000" cy="53340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Control signals have been considered during trace signal selection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Values </a:t>
            </a:r>
            <a:r>
              <a:rPr lang="en-US" sz="2000" dirty="0">
                <a:latin typeface="Arial" panose="020B0604020202020204" pitchFamily="34" charset="0"/>
              </a:rPr>
              <a:t>of control signals </a:t>
            </a:r>
            <a:r>
              <a:rPr lang="en-US" sz="2000" dirty="0" smtClean="0">
                <a:latin typeface="Arial" panose="020B0604020202020204" pitchFamily="34" charset="0"/>
              </a:rPr>
              <a:t>are randomly changed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In previous work e.g. </a:t>
            </a:r>
            <a:r>
              <a:rPr lang="en-US" sz="1800" i="1" dirty="0" err="1" smtClean="0">
                <a:latin typeface="Arial" panose="020B0604020202020204" pitchFamily="34" charset="0"/>
              </a:rPr>
              <a:t>Ko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</a:rPr>
              <a:t>&amp; </a:t>
            </a:r>
            <a:r>
              <a:rPr lang="en-US" sz="1800" i="1" dirty="0" err="1">
                <a:latin typeface="Arial" panose="020B0604020202020204" pitchFamily="34" charset="0"/>
              </a:rPr>
              <a:t>Nicolici</a:t>
            </a:r>
            <a:r>
              <a:rPr lang="en-US" sz="1800" i="1" dirty="0">
                <a:latin typeface="Arial" panose="020B0604020202020204" pitchFamily="34" charset="0"/>
              </a:rPr>
              <a:t> [</a:t>
            </a:r>
            <a:r>
              <a:rPr lang="en-US" sz="1800" i="1" dirty="0" smtClean="0">
                <a:latin typeface="Arial" panose="020B0604020202020204" pitchFamily="34" charset="0"/>
              </a:rPr>
              <a:t>TCAD’09]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Inaccurately shows high restoration e.g. when reset is activated but bugs are expected to happen when reset is deactivated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Trace signals are selected for a single mode of operation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It means to keep </a:t>
            </a:r>
            <a:r>
              <a:rPr lang="en-US" sz="1800" dirty="0">
                <a:latin typeface="Arial" panose="020B0604020202020204" pitchFamily="34" charset="0"/>
              </a:rPr>
              <a:t>the control signals constant throughout the selection process to the values corresponding that mode of operation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In various works including </a:t>
            </a:r>
            <a:r>
              <a:rPr lang="en-US" sz="1800" i="1" dirty="0" smtClean="0">
                <a:latin typeface="Arial" panose="020B0604020202020204" pitchFamily="34" charset="0"/>
              </a:rPr>
              <a:t>Chatterjee </a:t>
            </a:r>
            <a:r>
              <a:rPr lang="en-US" sz="1800" i="1" dirty="0">
                <a:latin typeface="Arial" panose="020B0604020202020204" pitchFamily="34" charset="0"/>
              </a:rPr>
              <a:t>et </a:t>
            </a:r>
            <a:r>
              <a:rPr lang="en-US" sz="1800" i="1" dirty="0" smtClean="0">
                <a:latin typeface="Arial" panose="020B0604020202020204" pitchFamily="34" charset="0"/>
              </a:rPr>
              <a:t>al. [ICCAD’11], Liu </a:t>
            </a:r>
            <a:r>
              <a:rPr lang="en-US" sz="1800" i="1" dirty="0">
                <a:latin typeface="Arial" panose="020B0604020202020204" pitchFamily="34" charset="0"/>
              </a:rPr>
              <a:t>&amp; Xu [</a:t>
            </a:r>
            <a:r>
              <a:rPr lang="en-US" sz="1800" i="1" dirty="0" smtClean="0">
                <a:latin typeface="Arial" panose="020B0604020202020204" pitchFamily="34" charset="0"/>
              </a:rPr>
              <a:t>TCAD’12], </a:t>
            </a:r>
            <a:r>
              <a:rPr lang="en-US" sz="1800" i="1" dirty="0" err="1">
                <a:latin typeface="Arial" panose="020B0604020202020204" pitchFamily="34" charset="0"/>
              </a:rPr>
              <a:t>Basu</a:t>
            </a:r>
            <a:r>
              <a:rPr lang="en-US" sz="1800" i="1" dirty="0">
                <a:latin typeface="Arial" panose="020B0604020202020204" pitchFamily="34" charset="0"/>
              </a:rPr>
              <a:t> &amp; Mishra [TVLSI’13], </a:t>
            </a:r>
            <a:r>
              <a:rPr lang="en-US" sz="1800" dirty="0" smtClean="0">
                <a:latin typeface="Arial" panose="020B0604020202020204" pitchFamily="34" charset="0"/>
              </a:rPr>
              <a:t>etc.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May yield to poor restoration if a bug is observed in another mode of operation</a:t>
            </a:r>
          </a:p>
          <a:p>
            <a:pPr lvl="2"/>
            <a:endParaRPr lang="en-US" sz="1800" dirty="0" smtClean="0"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sz="2000" dirty="0" smtClean="0">
              <a:latin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sz="2000" dirty="0" smtClean="0">
              <a:latin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23" name="TextBox 22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Control Signals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907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Contributions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</a:rPr>
              <a:t>A </a:t>
            </a:r>
            <a:r>
              <a:rPr lang="en-US" sz="2000" i="1" dirty="0" smtClean="0">
                <a:latin typeface="Arial" panose="020B0604020202020204" pitchFamily="34" charset="0"/>
              </a:rPr>
              <a:t>hybrid</a:t>
            </a:r>
            <a:r>
              <a:rPr lang="en-US" sz="2000" dirty="0" smtClean="0">
                <a:latin typeface="Arial" panose="020B0604020202020204" pitchFamily="34" charset="0"/>
              </a:rPr>
              <a:t> trace signal selection algorithm for a single-mode of operation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</a:rPr>
              <a:t>Uses a “right blend” of new metrics with a small number of X-Simulations during the trace signal selection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</a:rPr>
              <a:t>Achieves a solution quality as good as simulation-based algorithms and runtime as fast as metric-based algorithms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Multi-mode trace signal selection algorithm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</a:rPr>
              <a:t>Propose the trace signal selection problem when considering restoration over all the operation modes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</a:rPr>
              <a:t>We show it achieves a much higher restoration over all the operation modes compared to other algorithms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Automated identification of control signals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</a:rPr>
              <a:t>Propose a procedure to identify the control signals in a gate-level circuit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</a:rPr>
              <a:t>Identified control signals are fed into the single-mode and multi-mode trace signal selection problems</a:t>
            </a:r>
            <a:endParaRPr lang="en-US" sz="1800" dirty="0">
              <a:latin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3400" y="-9769"/>
            <a:ext cx="8382000" cy="348323"/>
            <a:chOff x="-1142445" y="-29932"/>
            <a:chExt cx="8382000" cy="348323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7131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62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00400" y="1236812"/>
            <a:ext cx="3048000" cy="5351585"/>
            <a:chOff x="533400" y="1219200"/>
            <a:chExt cx="3048000" cy="5351585"/>
          </a:xfrm>
          <a:solidFill>
            <a:schemeClr val="accent5">
              <a:lumMod val="50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533400" y="1219200"/>
              <a:ext cx="3048000" cy="3810000"/>
              <a:chOff x="914400" y="1828800"/>
              <a:chExt cx="2362200" cy="3048000"/>
            </a:xfrm>
            <a:grpFill/>
          </p:grpSpPr>
          <p:sp>
            <p:nvSpPr>
              <p:cNvPr id="27" name="矩形 3"/>
              <p:cNvSpPr/>
              <p:nvPr/>
            </p:nvSpPr>
            <p:spPr>
              <a:xfrm>
                <a:off x="914400" y="1828800"/>
                <a:ext cx="2362200" cy="1219200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solidFill>
                      <a:schemeClr val="accent3">
                        <a:lumMod val="65000"/>
                      </a:schemeClr>
                    </a:solidFill>
                    <a:ea typeface="Arial Unicode MS" pitchFamily="34" charset="-120"/>
                    <a:cs typeface="Arial Unicode MS" pitchFamily="34" charset="-120"/>
                  </a:rPr>
                  <a:t>Background and Preliminaries</a:t>
                </a:r>
              </a:p>
            </p:txBody>
          </p:sp>
          <p:sp>
            <p:nvSpPr>
              <p:cNvPr id="28" name="矩形 4"/>
              <p:cNvSpPr/>
              <p:nvPr/>
            </p:nvSpPr>
            <p:spPr>
              <a:xfrm>
                <a:off x="914400" y="3352800"/>
                <a:ext cx="2362200" cy="1219200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2400" b="1" kern="0" dirty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Hybrid single-mode trace signal selection (SMTS)</a:t>
                </a:r>
              </a:p>
            </p:txBody>
          </p:sp>
          <p:sp>
            <p:nvSpPr>
              <p:cNvPr id="29" name="Down Arrow 28"/>
              <p:cNvSpPr/>
              <p:nvPr/>
            </p:nvSpPr>
            <p:spPr>
              <a:xfrm>
                <a:off x="1981200" y="3048000"/>
                <a:ext cx="228600" cy="304800"/>
              </a:xfrm>
              <a:prstGeom prst="downArrow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b="1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Down Arrow 29"/>
              <p:cNvSpPr/>
              <p:nvPr/>
            </p:nvSpPr>
            <p:spPr>
              <a:xfrm>
                <a:off x="1981200" y="4572000"/>
                <a:ext cx="228600" cy="304800"/>
              </a:xfrm>
              <a:prstGeom prst="downArrow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b="1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矩形 4"/>
            <p:cNvSpPr/>
            <p:nvPr/>
          </p:nvSpPr>
          <p:spPr>
            <a:xfrm>
              <a:off x="533400" y="5046785"/>
              <a:ext cx="3048000" cy="152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accent3">
                      <a:lumMod val="65000"/>
                    </a:schemeClr>
                  </a:solidFill>
                  <a:ea typeface="Arial Unicode MS" pitchFamily="34" charset="-120"/>
                  <a:cs typeface="Arial Unicode MS" pitchFamily="34" charset="-120"/>
                </a:rPr>
                <a:t>Multi-mode trace signal selection (MMTS)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047" y="193584"/>
            <a:ext cx="8686800" cy="9906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Overview of Our Framework</a:t>
            </a:r>
          </a:p>
        </p:txBody>
      </p:sp>
      <p:sp>
        <p:nvSpPr>
          <p:cNvPr id="12291" name="Rectangle 20"/>
          <p:cNvSpPr>
            <a:spLocks noGrp="1" noChangeArrowheads="1"/>
          </p:cNvSpPr>
          <p:nvPr>
            <p:ph idx="1"/>
          </p:nvPr>
        </p:nvSpPr>
        <p:spPr>
          <a:xfrm>
            <a:off x="539262" y="4315259"/>
            <a:ext cx="8299938" cy="17483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Method (</a:t>
            </a:r>
            <a:r>
              <a:rPr lang="en-US" altLang="zh-TW" sz="2000" dirty="0" err="1">
                <a:latin typeface="Arial" pitchFamily="34" charset="0"/>
                <a:ea typeface="PMingLiU"/>
                <a:cs typeface="PMingLiU"/>
              </a:rPr>
              <a:t>i</a:t>
            </a:r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) </a:t>
            </a: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uses </a:t>
            </a:r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a “forward-greedy” </a:t>
            </a: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strategy to select the next trace signal guided by the metrics</a:t>
            </a:r>
            <a:endParaRPr lang="en-US" altLang="zh-TW" sz="2000" dirty="0">
              <a:latin typeface="Arial" pitchFamily="34" charset="0"/>
              <a:ea typeface="PMingLiU"/>
              <a:cs typeface="PMingLiU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</a:rPr>
              <a:t>ethod (ii) uses a non-greedy selection strategy by adding </a:t>
            </a:r>
            <a:r>
              <a:rPr lang="en-US" sz="2000" dirty="0">
                <a:latin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</a:rPr>
              <a:t>“island</a:t>
            </a:r>
            <a:r>
              <a:rPr lang="en-US" sz="2000" dirty="0">
                <a:latin typeface="Arial" pitchFamily="34" charset="0"/>
              </a:rPr>
              <a:t>” </a:t>
            </a:r>
            <a:r>
              <a:rPr lang="en-US" sz="2000" dirty="0" err="1">
                <a:latin typeface="Arial" pitchFamily="34" charset="0"/>
              </a:rPr>
              <a:t>flipflops</a:t>
            </a:r>
            <a:r>
              <a:rPr lang="en-US" sz="2000" dirty="0">
                <a:latin typeface="Arial" pitchFamily="34" charset="0"/>
              </a:rPr>
              <a:t> </a:t>
            </a:r>
            <a:endParaRPr lang="en-US" sz="2000" dirty="0" smtClean="0">
              <a:latin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36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47" name="TextBox 46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91832" y="1257300"/>
            <a:ext cx="5856767" cy="2965101"/>
            <a:chOff x="1991832" y="1257300"/>
            <a:chExt cx="5856767" cy="2965101"/>
          </a:xfrm>
        </p:grpSpPr>
        <p:grpSp>
          <p:nvGrpSpPr>
            <p:cNvPr id="45" name="Group 44"/>
            <p:cNvGrpSpPr/>
            <p:nvPr/>
          </p:nvGrpSpPr>
          <p:grpSpPr>
            <a:xfrm>
              <a:off x="1991832" y="1257300"/>
              <a:ext cx="5856767" cy="2965101"/>
              <a:chOff x="1992837" y="1487625"/>
              <a:chExt cx="5721406" cy="2957322"/>
            </a:xfrm>
          </p:grpSpPr>
          <p:sp>
            <p:nvSpPr>
              <p:cNvPr id="8" name="Rectangle 12"/>
              <p:cNvSpPr/>
              <p:nvPr/>
            </p:nvSpPr>
            <p:spPr bwMode="auto">
              <a:xfrm>
                <a:off x="2209209" y="1493100"/>
                <a:ext cx="2325294" cy="368527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Initialize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metrics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Rectangle 13"/>
              <p:cNvSpPr/>
              <p:nvPr/>
            </p:nvSpPr>
            <p:spPr bwMode="auto">
              <a:xfrm>
                <a:off x="2209209" y="2055376"/>
                <a:ext cx="2325294" cy="400953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 next trace signal</a:t>
                </a:r>
              </a:p>
            </p:txBody>
          </p:sp>
          <p:sp>
            <p:nvSpPr>
              <p:cNvPr id="10" name="Diamond 14"/>
              <p:cNvSpPr/>
              <p:nvPr/>
            </p:nvSpPr>
            <p:spPr bwMode="auto">
              <a:xfrm>
                <a:off x="2307609" y="3330401"/>
                <a:ext cx="2133059" cy="581247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Selected B 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traces?</a:t>
                </a:r>
              </a:p>
            </p:txBody>
          </p:sp>
          <p:sp>
            <p:nvSpPr>
              <p:cNvPr id="11" name="Rectangle 15"/>
              <p:cNvSpPr/>
              <p:nvPr/>
            </p:nvSpPr>
            <p:spPr bwMode="auto">
              <a:xfrm>
                <a:off x="2209209" y="4122032"/>
                <a:ext cx="2325294" cy="322915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Terminate</a:t>
                </a:r>
              </a:p>
            </p:txBody>
          </p:sp>
          <p:cxnSp>
            <p:nvCxnSpPr>
              <p:cNvPr id="12" name="Elbow Connector 16"/>
              <p:cNvCxnSpPr>
                <a:stCxn id="10" idx="1"/>
                <a:endCxn id="9" idx="1"/>
              </p:cNvCxnSpPr>
              <p:nvPr/>
            </p:nvCxnSpPr>
            <p:spPr bwMode="auto">
              <a:xfrm rot="10800000">
                <a:off x="2209209" y="2255853"/>
                <a:ext cx="98400" cy="1365173"/>
              </a:xfrm>
              <a:prstGeom prst="bentConnector3">
                <a:avLst>
                  <a:gd name="adj1" fmla="val 332317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13" name="TextBox 38"/>
              <p:cNvSpPr txBox="1">
                <a:spLocks noChangeArrowheads="1"/>
              </p:cNvSpPr>
              <p:nvPr/>
            </p:nvSpPr>
            <p:spPr bwMode="auto">
              <a:xfrm>
                <a:off x="1992837" y="3313980"/>
                <a:ext cx="629543" cy="379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No</a:t>
                </a:r>
              </a:p>
            </p:txBody>
          </p:sp>
          <p:sp>
            <p:nvSpPr>
              <p:cNvPr id="14" name="TextBox 39"/>
              <p:cNvSpPr txBox="1">
                <a:spLocks noChangeArrowheads="1"/>
              </p:cNvSpPr>
              <p:nvPr/>
            </p:nvSpPr>
            <p:spPr bwMode="auto">
              <a:xfrm>
                <a:off x="3463795" y="3843139"/>
                <a:ext cx="818406" cy="379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  <p:cxnSp>
            <p:nvCxnSpPr>
              <p:cNvPr id="15" name="Straight Arrow Connector 19"/>
              <p:cNvCxnSpPr>
                <a:stCxn id="10" idx="2"/>
                <a:endCxn id="11" idx="0"/>
              </p:cNvCxnSpPr>
              <p:nvPr/>
            </p:nvCxnSpPr>
            <p:spPr bwMode="auto">
              <a:xfrm flipH="1">
                <a:off x="3371857" y="3911649"/>
                <a:ext cx="2282" cy="210383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16" name="Rectangle 20"/>
              <p:cNvSpPr/>
              <p:nvPr/>
            </p:nvSpPr>
            <p:spPr bwMode="auto">
              <a:xfrm>
                <a:off x="5096616" y="1495759"/>
                <a:ext cx="2617627" cy="710413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Method (i)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forward-greedy selection </a:t>
                </a:r>
                <a:r>
                  <a:rPr kumimoji="0" lang="en-US" kern="0" dirty="0" smtClean="0">
                    <a:solidFill>
                      <a:sysClr val="windowText" lastClr="000000"/>
                    </a:solidFill>
                    <a:ea typeface="+mn-ea"/>
                    <a:cs typeface="Arial" pitchFamily="34" charset="0"/>
                  </a:rPr>
                  <a:t>guided by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r>
                  <a:rPr kumimoji="0" lang="en-US" kern="0" noProof="0" dirty="0" smtClean="0">
                    <a:solidFill>
                      <a:sysClr val="windowText" lastClr="000000"/>
                    </a:solidFill>
                    <a:ea typeface="+mn-ea"/>
                    <a:cs typeface="Arial" pitchFamily="34" charset="0"/>
                  </a:rPr>
                  <a:t>metrics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7" name="Rectangle 21"/>
              <p:cNvSpPr/>
              <p:nvPr/>
            </p:nvSpPr>
            <p:spPr bwMode="auto">
              <a:xfrm>
                <a:off x="5095782" y="3255767"/>
                <a:ext cx="2617627" cy="773651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Method (ii)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Consider adding an “island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” </a:t>
                </a:r>
                <a:r>
                  <a:rPr kumimoji="0" lang="en-US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flipflops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as the next trace signal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" name="Diamond 22"/>
              <p:cNvSpPr/>
              <p:nvPr/>
            </p:nvSpPr>
            <p:spPr bwMode="auto">
              <a:xfrm>
                <a:off x="5162600" y="2463280"/>
                <a:ext cx="2485659" cy="579901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Selected 8X traces?</a:t>
                </a:r>
              </a:p>
            </p:txBody>
          </p:sp>
          <p:cxnSp>
            <p:nvCxnSpPr>
              <p:cNvPr id="19" name="Straight Arrow Connector 23"/>
              <p:cNvCxnSpPr>
                <a:stCxn id="16" idx="2"/>
                <a:endCxn id="18" idx="0"/>
              </p:cNvCxnSpPr>
              <p:nvPr/>
            </p:nvCxnSpPr>
            <p:spPr bwMode="auto">
              <a:xfrm>
                <a:off x="6405430" y="2206172"/>
                <a:ext cx="0" cy="257108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0" name="Straight Arrow Connector 24"/>
              <p:cNvCxnSpPr>
                <a:stCxn id="18" idx="2"/>
                <a:endCxn id="17" idx="0"/>
              </p:cNvCxnSpPr>
              <p:nvPr/>
            </p:nvCxnSpPr>
            <p:spPr bwMode="auto">
              <a:xfrm flipH="1">
                <a:off x="6404596" y="3043181"/>
                <a:ext cx="834" cy="212586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1" name="Straight Arrow Connector 25"/>
              <p:cNvCxnSpPr>
                <a:stCxn id="8" idx="2"/>
                <a:endCxn id="9" idx="0"/>
              </p:cNvCxnSpPr>
              <p:nvPr/>
            </p:nvCxnSpPr>
            <p:spPr bwMode="auto">
              <a:xfrm>
                <a:off x="3371856" y="1861627"/>
                <a:ext cx="0" cy="19374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2" name="Straight Arrow Connector 26"/>
              <p:cNvCxnSpPr>
                <a:stCxn id="6" idx="2"/>
                <a:endCxn id="10" idx="0"/>
              </p:cNvCxnSpPr>
              <p:nvPr/>
            </p:nvCxnSpPr>
            <p:spPr bwMode="auto">
              <a:xfrm>
                <a:off x="3371856" y="3088704"/>
                <a:ext cx="2282" cy="241697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4" name="Straight Arrow Connector 28"/>
              <p:cNvCxnSpPr>
                <a:stCxn id="17" idx="2"/>
              </p:cNvCxnSpPr>
              <p:nvPr/>
            </p:nvCxnSpPr>
            <p:spPr bwMode="auto">
              <a:xfrm>
                <a:off x="6404596" y="4029418"/>
                <a:ext cx="834" cy="41552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25" name="TextBox 83"/>
              <p:cNvSpPr txBox="1">
                <a:spLocks noChangeArrowheads="1"/>
              </p:cNvSpPr>
              <p:nvPr/>
            </p:nvSpPr>
            <p:spPr bwMode="auto">
              <a:xfrm>
                <a:off x="4888754" y="2457847"/>
                <a:ext cx="629543" cy="379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No</a:t>
                </a:r>
              </a:p>
            </p:txBody>
          </p:sp>
          <p:sp>
            <p:nvSpPr>
              <p:cNvPr id="26" name="TextBox 85"/>
              <p:cNvSpPr txBox="1">
                <a:spLocks noChangeArrowheads="1"/>
              </p:cNvSpPr>
              <p:nvPr/>
            </p:nvSpPr>
            <p:spPr bwMode="auto">
              <a:xfrm>
                <a:off x="6459124" y="2932670"/>
                <a:ext cx="629543" cy="379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  <p:cxnSp>
            <p:nvCxnSpPr>
              <p:cNvPr id="27" name="Straight Connector 31"/>
              <p:cNvCxnSpPr/>
              <p:nvPr/>
            </p:nvCxnSpPr>
            <p:spPr bwMode="auto">
              <a:xfrm flipV="1">
                <a:off x="4534504" y="1487625"/>
                <a:ext cx="546735" cy="567751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  <p:cxnSp>
            <p:nvCxnSpPr>
              <p:cNvPr id="28" name="Straight Connector 32"/>
              <p:cNvCxnSpPr/>
              <p:nvPr/>
            </p:nvCxnSpPr>
            <p:spPr bwMode="auto">
              <a:xfrm>
                <a:off x="4534504" y="2442873"/>
                <a:ext cx="578032" cy="1586545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  <p:sp>
            <p:nvSpPr>
              <p:cNvPr id="6" name="Rectangle 10"/>
              <p:cNvSpPr/>
              <p:nvPr/>
            </p:nvSpPr>
            <p:spPr bwMode="auto">
              <a:xfrm>
                <a:off x="2209209" y="2716007"/>
                <a:ext cx="2325294" cy="372697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Update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metrics</a:t>
                </a:r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7" name="Straight Arrow Connector 11"/>
              <p:cNvCxnSpPr>
                <a:stCxn id="9" idx="2"/>
                <a:endCxn id="6" idx="0"/>
              </p:cNvCxnSpPr>
              <p:nvPr/>
            </p:nvCxnSpPr>
            <p:spPr bwMode="auto">
              <a:xfrm>
                <a:off x="3371856" y="2456329"/>
                <a:ext cx="0" cy="259678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</p:grpSp>
        <p:cxnSp>
          <p:nvCxnSpPr>
            <p:cNvPr id="52" name="Elbow Connector 51"/>
            <p:cNvCxnSpPr/>
            <p:nvPr/>
          </p:nvCxnSpPr>
          <p:spPr>
            <a:xfrm>
              <a:off x="5019592" y="2625656"/>
              <a:ext cx="1495508" cy="1388436"/>
            </a:xfrm>
            <a:prstGeom prst="bentConnector3">
              <a:avLst>
                <a:gd name="adj1" fmla="val 22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55" name="Elbow Connector 54"/>
            <p:cNvCxnSpPr/>
            <p:nvPr/>
          </p:nvCxnSpPr>
          <p:spPr>
            <a:xfrm rot="10800000" flipV="1">
              <a:off x="5008226" y="2520613"/>
              <a:ext cx="256529" cy="129188"/>
            </a:xfrm>
            <a:prstGeom prst="bentConnector3">
              <a:avLst>
                <a:gd name="adj1" fmla="val 964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73067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183380" y="5400674"/>
            <a:ext cx="4808220" cy="100012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3200" baseline="0">
                <a:solidFill>
                  <a:schemeClr val="tx1"/>
                </a:solidFill>
                <a:latin typeface="Arial (body)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8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4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»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defTabSz="914400"/>
            <a:r>
              <a:rPr kumimoji="0" lang="en-US" sz="2000" kern="0" dirty="0" smtClean="0">
                <a:latin typeface="Arial" panose="020B0604020202020204" pitchFamily="34" charset="0"/>
              </a:rPr>
              <a:t>A fast and high quality trace signal selection algorithm for multi-mode of operation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183380" y="3181350"/>
            <a:ext cx="4732020" cy="93345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3200" baseline="0">
                <a:solidFill>
                  <a:schemeClr val="tx1"/>
                </a:solidFill>
                <a:latin typeface="Arial (body)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8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4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»"/>
              <a:defRPr sz="2000" baseline="0">
                <a:solidFill>
                  <a:schemeClr val="tx1"/>
                </a:solidFill>
                <a:latin typeface="Arial (body)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defTabSz="914400"/>
            <a:r>
              <a:rPr kumimoji="0" lang="en-US" sz="2000" kern="0" dirty="0" smtClean="0">
                <a:latin typeface="Arial" panose="020B0604020202020204" pitchFamily="34" charset="0"/>
              </a:rPr>
              <a:t>A fast and high quality trace signal selection algorithm for a single-mode of operation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3380" y="1219200"/>
            <a:ext cx="4808220" cy="1409700"/>
          </a:xfrm>
          <a:solidFill>
            <a:schemeClr val="bg1"/>
          </a:solidFill>
          <a:ln w="50800">
            <a:noFill/>
          </a:ln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</a:rPr>
              <a:t>Challenges of post-silicon debug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Post-silicon debug using trace buffers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The trace signal selection problem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3400" y="1219200"/>
            <a:ext cx="3048000" cy="5351585"/>
            <a:chOff x="533400" y="1219200"/>
            <a:chExt cx="3048000" cy="5351585"/>
          </a:xfrm>
          <a:solidFill>
            <a:schemeClr val="accent5">
              <a:lumMod val="50000"/>
            </a:schemeClr>
          </a:solidFill>
        </p:grpSpPr>
        <p:grpSp>
          <p:nvGrpSpPr>
            <p:cNvPr id="9" name="Group 8"/>
            <p:cNvGrpSpPr/>
            <p:nvPr/>
          </p:nvGrpSpPr>
          <p:grpSpPr>
            <a:xfrm>
              <a:off x="533400" y="1219200"/>
              <a:ext cx="3048000" cy="3810000"/>
              <a:chOff x="914400" y="1828800"/>
              <a:chExt cx="2362200" cy="3048000"/>
            </a:xfrm>
            <a:grpFill/>
          </p:grpSpPr>
          <p:sp>
            <p:nvSpPr>
              <p:cNvPr id="4" name="矩形 3"/>
              <p:cNvSpPr/>
              <p:nvPr/>
            </p:nvSpPr>
            <p:spPr>
              <a:xfrm>
                <a:off x="914400" y="1828800"/>
                <a:ext cx="2362200" cy="1219200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2400" b="1" kern="0" dirty="0">
                    <a:solidFill>
                      <a:sysClr val="windowText" lastClr="000000"/>
                    </a:solidFill>
                    <a:latin typeface="Arial" pitchFamily="34" charset="0"/>
                    <a:ea typeface="Arial Unicode MS" pitchFamily="34" charset="-128"/>
                    <a:cs typeface="Arial" pitchFamily="34" charset="0"/>
                  </a:rPr>
                  <a:t>Background and Preliminaries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914400" y="3352800"/>
                <a:ext cx="2362200" cy="1219200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a typeface="Arial Unicode MS" pitchFamily="34" charset="-120"/>
                    <a:cs typeface="Arial Unicode MS" pitchFamily="34" charset="-120"/>
                  </a:rPr>
                  <a:t>Hybrid single-mode trace signal selection (SMTS)</a:t>
                </a: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981200" y="3048000"/>
                <a:ext cx="228600" cy="304800"/>
              </a:xfrm>
              <a:prstGeom prst="downArrow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400" b="1" kern="0">
                  <a:solidFill>
                    <a:sysClr val="windowText" lastClr="000000"/>
                  </a:solidFill>
                  <a:latin typeface="Arial" pitchFamily="34" charset="0"/>
                  <a:ea typeface="Arial Unicode MS" pitchFamily="34" charset="-128"/>
                  <a:cs typeface="Arial" pitchFamily="34" charset="0"/>
                </a:endParaRPr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1981200" y="4572000"/>
                <a:ext cx="228600" cy="304800"/>
              </a:xfrm>
              <a:prstGeom prst="downArrow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400" b="1" kern="0">
                  <a:solidFill>
                    <a:sysClr val="windowText" lastClr="000000"/>
                  </a:solidFill>
                  <a:latin typeface="Arial" pitchFamily="34" charset="0"/>
                  <a:ea typeface="Arial Unicode MS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533400" y="5046785"/>
              <a:ext cx="3048000" cy="152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ea typeface="Arial Unicode MS" pitchFamily="34" charset="-120"/>
                  <a:cs typeface="Arial Unicode MS" pitchFamily="34" charset="-120"/>
                </a:rPr>
                <a:t>Multi-mode trace signal selection (MMTS)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36" name="Rectangular Callout 35"/>
          <p:cNvSpPr/>
          <p:nvPr/>
        </p:nvSpPr>
        <p:spPr>
          <a:xfrm>
            <a:off x="4183380" y="1219200"/>
            <a:ext cx="4732020" cy="1100554"/>
          </a:xfrm>
          <a:prstGeom prst="wedgeRectCallout">
            <a:avLst>
              <a:gd name="adj1" fmla="val -62464"/>
              <a:gd name="adj2" fmla="val -301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4154060" y="3124200"/>
            <a:ext cx="4732020" cy="1104900"/>
          </a:xfrm>
          <a:prstGeom prst="wedgeRectCallout">
            <a:avLst>
              <a:gd name="adj1" fmla="val -61792"/>
              <a:gd name="adj2" fmla="val 71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20"/>
          <p:cNvSpPr/>
          <p:nvPr/>
        </p:nvSpPr>
        <p:spPr>
          <a:xfrm>
            <a:off x="4154060" y="5333999"/>
            <a:ext cx="4732020" cy="1066799"/>
          </a:xfrm>
          <a:prstGeom prst="wedgeRectCallout">
            <a:avLst>
              <a:gd name="adj1" fmla="val -62128"/>
              <a:gd name="adj2" fmla="val 56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4"/>
          <p:cNvSpPr/>
          <p:nvPr/>
        </p:nvSpPr>
        <p:spPr>
          <a:xfrm>
            <a:off x="533400" y="3124200"/>
            <a:ext cx="3048000" cy="15240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  <a:ea typeface="Arial Unicode MS" pitchFamily="34" charset="-120"/>
                <a:cs typeface="Arial Unicode MS" pitchFamily="34" charset="-120"/>
              </a:rPr>
              <a:t>Hybrid single-mode trace signal selection (SMTS)</a:t>
            </a:r>
          </a:p>
        </p:txBody>
      </p:sp>
      <p:sp>
        <p:nvSpPr>
          <p:cNvPr id="24" name="矩形 4"/>
          <p:cNvSpPr/>
          <p:nvPr/>
        </p:nvSpPr>
        <p:spPr>
          <a:xfrm>
            <a:off x="533400" y="5046785"/>
            <a:ext cx="3048000" cy="15240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  <a:ea typeface="Arial Unicode MS" pitchFamily="34" charset="-120"/>
                <a:cs typeface="Arial Unicode MS" pitchFamily="34" charset="-120"/>
              </a:rPr>
              <a:t>Multi-mode trace signal selection (MMTS)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952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763000" cy="990600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Contributions</a:t>
            </a:r>
          </a:p>
        </p:txBody>
      </p:sp>
      <p:sp>
        <p:nvSpPr>
          <p:cNvPr id="12291" name="Rectangle 20"/>
          <p:cNvSpPr>
            <a:spLocks noGrp="1" noChangeArrowheads="1"/>
          </p:cNvSpPr>
          <p:nvPr>
            <p:ph idx="1"/>
          </p:nvPr>
        </p:nvSpPr>
        <p:spPr>
          <a:xfrm>
            <a:off x="470350" y="1219200"/>
            <a:ext cx="8597450" cy="17526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A </a:t>
            </a:r>
            <a:r>
              <a:rPr lang="en-US" sz="2400" dirty="0">
                <a:latin typeface="Arial" pitchFamily="34" charset="0"/>
              </a:rPr>
              <a:t>new set of metrics </a:t>
            </a:r>
            <a:r>
              <a:rPr lang="en-US" sz="2400" dirty="0" smtClean="0">
                <a:latin typeface="Arial" pitchFamily="34" charset="0"/>
              </a:rPr>
              <a:t>are able to </a:t>
            </a:r>
            <a:r>
              <a:rPr lang="en-US" sz="2400" u="sng" dirty="0">
                <a:latin typeface="Arial" pitchFamily="34" charset="0"/>
              </a:rPr>
              <a:t>quickly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find a </a:t>
            </a:r>
            <a:r>
              <a:rPr lang="en-US" sz="2400" dirty="0">
                <a:latin typeface="Arial" pitchFamily="34" charset="0"/>
              </a:rPr>
              <a:t>small number of top trace signal candidates in order to select the best one as the next trace signal at each iteration of the </a:t>
            </a:r>
            <a:r>
              <a:rPr lang="en-US" sz="2400" dirty="0" smtClean="0">
                <a:latin typeface="Arial" pitchFamily="34" charset="0"/>
              </a:rPr>
              <a:t>algorithm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After identifying the top candidates, a few number of X-Simulations are used to accurately evaluate the SRR and select the best</a:t>
            </a:r>
          </a:p>
          <a:p>
            <a:pPr marL="741600" indent="-284400">
              <a:buFont typeface="Arial" panose="020B0604020202020204" pitchFamily="34" charset="0"/>
              <a:buChar char="‒"/>
            </a:pPr>
            <a:r>
              <a:rPr lang="en-US" sz="2000" dirty="0"/>
              <a:t>Metrics are computed fast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1800" dirty="0"/>
              <a:t>Metrics that </a:t>
            </a:r>
            <a:r>
              <a:rPr lang="en-US" sz="1800" u="sng" dirty="0"/>
              <a:t>do not require any X-Simulation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“Impact Weight” and “Restoration Demand”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sz="1800" dirty="0"/>
              <a:t>Metrics that require a </a:t>
            </a:r>
            <a:r>
              <a:rPr lang="en-US" sz="1800" u="sng" dirty="0"/>
              <a:t>small number of X-Simulations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“Reachability List” and “Restorability Rate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24" name="TextBox 23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Overview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0776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9208" y="138156"/>
            <a:ext cx="8382000" cy="9906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“Reachability List”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20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67932" y="1191399"/>
                <a:ext cx="4675504" cy="5334000"/>
              </a:xfrm>
            </p:spPr>
            <p:txBody>
              <a:bodyPr/>
              <a:lstStyle/>
              <a:p>
                <a:pP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: Reachability list of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flipflop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sz="2400" i="1" dirty="0" smtClean="0">
                    <a:latin typeface="Arial" pitchFamily="34" charset="0"/>
                    <a:cs typeface="Arial" pitchFamily="34" charset="0"/>
                  </a:rPr>
                  <a:t>f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taking value </a:t>
                </a:r>
                <a:r>
                  <a:rPr lang="en-US" sz="2400" i="1" dirty="0" smtClean="0">
                    <a:latin typeface="Arial" pitchFamily="34" charset="0"/>
                    <a:cs typeface="Arial" pitchFamily="34" charset="0"/>
                  </a:rPr>
                  <a:t>v </a:t>
                </a:r>
              </a:p>
              <a:p>
                <a:pPr lvl="1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Defined for </a:t>
                </a:r>
                <a:r>
                  <a:rPr lang="en-US" sz="2000" dirty="0"/>
                  <a:t>a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flipflop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f </a:t>
                </a:r>
                <a:r>
                  <a:rPr lang="en-US" sz="2000" dirty="0" smtClean="0"/>
                  <a:t>when it takes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value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v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= {0,1}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000" dirty="0" smtClean="0">
                    <a:latin typeface="Arial" pitchFamily="34" charset="0"/>
                    <a:ea typeface="+mn-ea"/>
                    <a:cs typeface="Arial" pitchFamily="34" charset="0"/>
                  </a:rPr>
                  <a:t>A set of the flipflops which can be directly restored by </a:t>
                </a:r>
                <a:r>
                  <a:rPr lang="en-US" sz="2000" i="1" dirty="0" smtClean="0">
                    <a:latin typeface="Arial" pitchFamily="34" charset="0"/>
                    <a:ea typeface="+mn-ea"/>
                    <a:cs typeface="Arial" pitchFamily="34" charset="0"/>
                  </a:rPr>
                  <a:t>f</a:t>
                </a:r>
                <a:r>
                  <a:rPr lang="en-US" sz="2000" dirty="0" smtClean="0">
                    <a:latin typeface="Arial" pitchFamily="34" charset="0"/>
                    <a:ea typeface="+mn-ea"/>
                    <a:cs typeface="Arial" pitchFamily="34" charset="0"/>
                  </a:rPr>
                  <a:t> taking value </a:t>
                </a:r>
                <a:r>
                  <a:rPr lang="en-US" sz="2000" i="1" dirty="0" smtClean="0">
                    <a:latin typeface="Arial" pitchFamily="34" charset="0"/>
                    <a:ea typeface="+mn-ea"/>
                    <a:cs typeface="Arial" pitchFamily="34" charset="0"/>
                  </a:rPr>
                  <a:t>v </a:t>
                </a:r>
                <a:r>
                  <a:rPr lang="en-US" sz="2000" dirty="0" smtClean="0">
                    <a:latin typeface="Arial" pitchFamily="34" charset="0"/>
                    <a:ea typeface="+mn-ea"/>
                    <a:cs typeface="Arial" pitchFamily="34" charset="0"/>
                  </a:rPr>
                  <a:t>(without the help of any other flipflop)</a:t>
                </a:r>
                <a:endParaRPr lang="en-US" altLang="zh-TW" sz="2000" dirty="0">
                  <a:latin typeface="Arial" pitchFamily="34" charset="0"/>
                  <a:ea typeface="+mn-ea"/>
                  <a:cs typeface="Arial" pitchFamily="34" charset="0"/>
                </a:endParaRPr>
              </a:p>
              <a:p>
                <a:r>
                  <a:rPr lang="en-US" altLang="zh-TW" sz="2400" dirty="0" smtClean="0">
                    <a:latin typeface="Arial" pitchFamily="34" charset="0"/>
                    <a:cs typeface="Arial" pitchFamily="34" charset="0"/>
                  </a:rPr>
                  <a:t>Computed using X-Simulation</a:t>
                </a:r>
              </a:p>
              <a:p>
                <a:pPr lvl="1"/>
                <a:r>
                  <a:rPr lang="en-US" altLang="zh-TW" sz="2000" dirty="0" smtClean="0">
                    <a:latin typeface="Arial" pitchFamily="34" charset="0"/>
                    <a:ea typeface="+mn-ea"/>
                    <a:cs typeface="Arial" pitchFamily="34" charset="0"/>
                  </a:rPr>
                  <a:t>As a pre-processing step before any signal is selected</a:t>
                </a:r>
              </a:p>
              <a:p>
                <a:pPr lvl="1"/>
                <a:r>
                  <a:rPr lang="en-US" altLang="zh-TW" sz="2000" dirty="0" smtClean="0">
                    <a:latin typeface="Arial" pitchFamily="34" charset="0"/>
                    <a:ea typeface="+mn-ea"/>
                    <a:cs typeface="Arial" pitchFamily="34" charset="0"/>
                  </a:rPr>
                  <a:t>Very </a:t>
                </a:r>
                <a:r>
                  <a:rPr lang="en-US" altLang="zh-TW" sz="2000" dirty="0">
                    <a:latin typeface="Arial" pitchFamily="34" charset="0"/>
                    <a:ea typeface="+mn-ea"/>
                    <a:cs typeface="Arial" pitchFamily="34" charset="0"/>
                  </a:rPr>
                  <a:t>fast per </a:t>
                </a:r>
                <a:r>
                  <a:rPr lang="en-US" altLang="zh-TW" sz="2000" dirty="0" smtClean="0">
                    <a:latin typeface="Arial" pitchFamily="34" charset="0"/>
                    <a:ea typeface="+mn-ea"/>
                    <a:cs typeface="Arial" pitchFamily="34" charset="0"/>
                  </a:rPr>
                  <a:t>flipflop</a:t>
                </a:r>
              </a:p>
            </p:txBody>
          </p:sp>
        </mc:Choice>
        <mc:Fallback xmlns="">
          <p:sp>
            <p:nvSpPr>
              <p:cNvPr id="12291" name="Rectangle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67932" y="1191399"/>
                <a:ext cx="4675504" cy="5334000"/>
              </a:xfrm>
              <a:blipFill rotWithShape="0">
                <a:blip r:embed="rId4"/>
                <a:stretch>
                  <a:fillRect l="-1695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34892" y="5434256"/>
                <a:ext cx="3985861" cy="406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pc="1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pc="10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pc="10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pc="100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= {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},</m:t>
                      </m:r>
                      <m:r>
                        <m:rPr>
                          <m:nor/>
                        </m:rPr>
                        <a:rPr lang="en-US" sz="2000" i="0" dirty="0" smtClean="0">
                          <a:cs typeface="Arial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i="1" spc="10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pc="10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pc="10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pc="100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= {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>
                          <a:cs typeface="Arial" pitchFamily="34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92" y="5434256"/>
                <a:ext cx="3985861" cy="406137"/>
              </a:xfrm>
              <a:prstGeom prst="rect">
                <a:avLst/>
              </a:prstGeom>
              <a:blipFill rotWithShape="0"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>
            <a:off x="5105400" y="3175109"/>
            <a:ext cx="3979392" cy="2223176"/>
            <a:chOff x="1974882" y="2698272"/>
            <a:chExt cx="3979392" cy="2449729"/>
          </a:xfrm>
        </p:grpSpPr>
        <p:grpSp>
          <p:nvGrpSpPr>
            <p:cNvPr id="60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61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62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61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57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8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62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53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4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49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0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64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45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46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65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8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43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4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77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91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2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84" name="Straight Connector 120"/>
            <p:cNvCxnSpPr>
              <a:endCxn id="142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21"/>
            <p:cNvCxnSpPr/>
            <p:nvPr/>
          </p:nvCxnSpPr>
          <p:spPr bwMode="auto">
            <a:xfrm flipH="1">
              <a:off x="2034276" y="4742947"/>
              <a:ext cx="1009696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795807" y="1274615"/>
            <a:ext cx="2936023" cy="1461754"/>
            <a:chOff x="5633420" y="1055096"/>
            <a:chExt cx="2751573" cy="1461754"/>
          </a:xfrm>
        </p:grpSpPr>
        <p:sp>
          <p:nvSpPr>
            <p:cNvPr id="104" name="TextBox 103"/>
            <p:cNvSpPr txBox="1"/>
            <p:nvPr/>
          </p:nvSpPr>
          <p:spPr>
            <a:xfrm>
              <a:off x="5633420" y="1055096"/>
              <a:ext cx="1352475" cy="44447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/>
                <a:t>Reachability List</a:t>
              </a:r>
            </a:p>
          </p:txBody>
        </p:sp>
        <p:cxnSp>
          <p:nvCxnSpPr>
            <p:cNvPr id="105" name="Straight Arrow Connector 25"/>
            <p:cNvCxnSpPr/>
            <p:nvPr/>
          </p:nvCxnSpPr>
          <p:spPr bwMode="auto">
            <a:xfrm>
              <a:off x="6823394" y="1494024"/>
              <a:ext cx="0" cy="20774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7037800" y="1055096"/>
              <a:ext cx="1347193" cy="44640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kumimoji="1" lang="en-US" kern="1200" dirty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Restorability Rate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51409" y="1702892"/>
              <a:ext cx="2033584" cy="305859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kumimoji="1" lang="en-US" b="1" kern="1200" dirty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Restoration Demand</a:t>
              </a:r>
            </a:p>
          </p:txBody>
        </p:sp>
        <p:cxnSp>
          <p:nvCxnSpPr>
            <p:cNvPr id="108" name="Straight Arrow Connector 25"/>
            <p:cNvCxnSpPr/>
            <p:nvPr/>
          </p:nvCxnSpPr>
          <p:spPr bwMode="auto">
            <a:xfrm>
              <a:off x="7448765" y="1494024"/>
              <a:ext cx="0" cy="20886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09" name="Straight Arrow Connector 25"/>
            <p:cNvCxnSpPr/>
            <p:nvPr/>
          </p:nvCxnSpPr>
          <p:spPr bwMode="auto">
            <a:xfrm>
              <a:off x="7078391" y="2008751"/>
              <a:ext cx="0" cy="21019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5945045" y="2221223"/>
              <a:ext cx="1553966" cy="29562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kumimoji="1" lang="en-US" kern="1200" dirty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Impact Weight</a:t>
              </a:r>
            </a:p>
          </p:txBody>
        </p:sp>
        <p:cxnSp>
          <p:nvCxnSpPr>
            <p:cNvPr id="111" name="Straight Arrow Connector 25"/>
            <p:cNvCxnSpPr/>
            <p:nvPr/>
          </p:nvCxnSpPr>
          <p:spPr bwMode="auto">
            <a:xfrm>
              <a:off x="6165242" y="1494024"/>
              <a:ext cx="0" cy="7249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101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79" name="TextBox 78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4056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15" y="6092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“Restorability Rate”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2707" y="1153465"/>
                <a:ext cx="5292224" cy="2925762"/>
              </a:xfrm>
            </p:spPr>
            <p:txBody>
              <a:bodyPr/>
              <a:lstStyle/>
              <a:p>
                <a:pP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/>
                  <a:t>R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estorability rate of flipflop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 f</a:t>
                </a:r>
              </a:p>
              <a:p>
                <a:pPr lvl="1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Computed for any untraced flipflop 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f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at each iteration</a:t>
                </a:r>
              </a:p>
              <a:p>
                <a:pPr lvl="1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Defined as the probability that </a:t>
                </a:r>
                <a:r>
                  <a:rPr lang="en-US" i="1" dirty="0" smtClean="0">
                    <a:latin typeface="Arial" pitchFamily="34" charset="0"/>
                    <a:cs typeface="Arial" pitchFamily="34" charset="0"/>
                  </a:rPr>
                  <a:t>f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can be restored using the trace signals </a:t>
                </a:r>
                <a:r>
                  <a:rPr lang="en-US" dirty="0" smtClean="0"/>
                  <a:t>select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ed so far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2707" y="1153465"/>
                <a:ext cx="5292224" cy="2925762"/>
              </a:xfrm>
              <a:blipFill rotWithShape="0">
                <a:blip r:embed="rId3"/>
                <a:stretch>
                  <a:fillRect l="-1152" t="-1667" r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25342"/>
              </p:ext>
            </p:extLst>
          </p:nvPr>
        </p:nvGraphicFramePr>
        <p:xfrm>
          <a:off x="919998" y="4312920"/>
          <a:ext cx="596580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3160"/>
                <a:gridCol w="1193160"/>
                <a:gridCol w="1193160"/>
                <a:gridCol w="1193160"/>
                <a:gridCol w="1193160"/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"/>
              <p:cNvSpPr/>
              <p:nvPr/>
            </p:nvSpPr>
            <p:spPr>
              <a:xfrm>
                <a:off x="6619814" y="4876619"/>
                <a:ext cx="2499247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14" y="4876619"/>
                <a:ext cx="2499247" cy="668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"/>
          <p:cNvSpPr/>
          <p:nvPr/>
        </p:nvSpPr>
        <p:spPr>
          <a:xfrm>
            <a:off x="3282198" y="5324197"/>
            <a:ext cx="2438400" cy="3290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Left Arrow 13"/>
          <p:cNvSpPr/>
          <p:nvPr/>
        </p:nvSpPr>
        <p:spPr>
          <a:xfrm rot="1656771">
            <a:off x="2971565" y="4901081"/>
            <a:ext cx="626872" cy="157433"/>
          </a:xfrm>
          <a:prstGeom prst="lef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Arrow 13"/>
          <p:cNvSpPr/>
          <p:nvPr/>
        </p:nvSpPr>
        <p:spPr>
          <a:xfrm rot="1656771">
            <a:off x="4193724" y="4901081"/>
            <a:ext cx="626872" cy="157433"/>
          </a:xfrm>
          <a:prstGeom prst="lef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Arrow 13"/>
          <p:cNvSpPr/>
          <p:nvPr/>
        </p:nvSpPr>
        <p:spPr>
          <a:xfrm rot="1656771">
            <a:off x="5412923" y="4919729"/>
            <a:ext cx="626872" cy="157433"/>
          </a:xfrm>
          <a:prstGeom prst="leftArrow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rved Right Arrow 25"/>
          <p:cNvSpPr/>
          <p:nvPr/>
        </p:nvSpPr>
        <p:spPr>
          <a:xfrm rot="18299610">
            <a:off x="3154061" y="4635250"/>
            <a:ext cx="244519" cy="1331059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Right Arrow 25"/>
          <p:cNvSpPr/>
          <p:nvPr/>
        </p:nvSpPr>
        <p:spPr>
          <a:xfrm rot="18299610">
            <a:off x="4330810" y="4648145"/>
            <a:ext cx="244519" cy="1331059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Right Arrow 162"/>
          <p:cNvSpPr/>
          <p:nvPr/>
        </p:nvSpPr>
        <p:spPr>
          <a:xfrm rot="18531331">
            <a:off x="2721115" y="5064290"/>
            <a:ext cx="387000" cy="1482075"/>
          </a:xfrm>
          <a:prstGeom prst="curved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2707" y="3221478"/>
                <a:ext cx="8352694" cy="1101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/>
                    <a:cs typeface="Arial" pitchFamily="34" charset="0"/>
                  </a:rPr>
                  <a:t>Requires </a:t>
                </a:r>
                <a:r>
                  <a:rPr lang="en-US" altLang="zh-TW" sz="2400" dirty="0" smtClean="0">
                    <a:ea typeface="PMingLiU"/>
                    <a:cs typeface="Arial" pitchFamily="34" charset="0"/>
                  </a:rPr>
                  <a:t>a </a:t>
                </a:r>
                <a:r>
                  <a:rPr lang="en-US" altLang="zh-TW" sz="2400" u="sng" dirty="0" smtClean="0">
                    <a:ea typeface="PMingLiU"/>
                    <a:cs typeface="Arial" pitchFamily="34" charset="0"/>
                  </a:rPr>
                  <a:t>small</a:t>
                </a:r>
                <a:r>
                  <a:rPr lang="en-US" altLang="zh-TW" sz="2400" dirty="0" smtClean="0">
                    <a:ea typeface="PMingLiU"/>
                    <a:cs typeface="Arial" pitchFamily="34" charset="0"/>
                  </a:rPr>
                  <a:t> number of X-Simulations</a:t>
                </a:r>
              </a:p>
              <a:p>
                <a:pPr marL="800100" lvl="1" indent="-342900">
                  <a:buClr>
                    <a:srgbClr val="800000"/>
                  </a:buClr>
                  <a:buFont typeface="Arial" panose="020B0604020202020204" pitchFamily="34" charset="0"/>
                  <a:buChar char="‒"/>
                </a:pPr>
                <a:r>
                  <a:rPr lang="en-US" altLang="zh-TW" sz="2000" dirty="0" smtClean="0">
                    <a:ea typeface="PMingLiU"/>
                  </a:rPr>
                  <a:t>At each </a:t>
                </a:r>
                <a:r>
                  <a:rPr lang="en-US" altLang="zh-TW" sz="2000" dirty="0">
                    <a:ea typeface="PMingLiU"/>
                  </a:rPr>
                  <a:t>iteration, </a:t>
                </a:r>
                <a:r>
                  <a:rPr lang="en-US" altLang="zh-TW" sz="2000" u="sng" dirty="0" smtClean="0">
                    <a:ea typeface="PMingLiU"/>
                  </a:rPr>
                  <a:t>all</a:t>
                </a:r>
                <a:r>
                  <a:rPr lang="en-US" altLang="zh-TW" sz="2000" dirty="0" smtClean="0">
                    <a:ea typeface="PMingLi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sz="2000" dirty="0">
                    <a:ea typeface="PMingLiU"/>
                  </a:rPr>
                  <a:t> values </a:t>
                </a:r>
                <a:r>
                  <a:rPr lang="en-US" altLang="zh-TW" sz="2000" dirty="0" smtClean="0">
                    <a:ea typeface="PMingLiU"/>
                  </a:rPr>
                  <a:t>are </a:t>
                </a:r>
                <a:r>
                  <a:rPr lang="en-US" altLang="zh-TW" sz="2000" dirty="0">
                    <a:ea typeface="PMingLiU"/>
                  </a:rPr>
                  <a:t>computed </a:t>
                </a:r>
                <a:r>
                  <a:rPr lang="en-US" altLang="zh-TW" sz="2000" dirty="0" smtClean="0">
                    <a:ea typeface="PMingLiU"/>
                  </a:rPr>
                  <a:t>using an observation window </a:t>
                </a:r>
                <a:r>
                  <a:rPr lang="en-US" altLang="zh-TW" sz="2000" dirty="0" smtClean="0">
                    <a:ea typeface="PMingLiU"/>
                    <a:cs typeface="Arial" panose="020B0604020202020204" pitchFamily="34" charset="0"/>
                  </a:rPr>
                  <a:t>of </a:t>
                </a:r>
                <a:r>
                  <a:rPr lang="en-US" altLang="zh-TW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64</a:t>
                </a:r>
                <a:r>
                  <a:rPr lang="en-US" altLang="zh-TW" sz="2000" dirty="0" smtClean="0">
                    <a:ea typeface="PMingLiU"/>
                    <a:cs typeface="Arial" panose="020B0604020202020204" pitchFamily="34" charset="0"/>
                  </a:rPr>
                  <a:t> </a:t>
                </a:r>
                <a:r>
                  <a:rPr lang="en-US" altLang="zh-TW" sz="2000" dirty="0" smtClean="0">
                    <a:ea typeface="PMingLiU"/>
                  </a:rPr>
                  <a:t>cycles instead of the entire capture window </a:t>
                </a:r>
                <a:endParaRPr lang="en-US" altLang="zh-TW" sz="2000" dirty="0">
                  <a:ea typeface="PMingLiU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" y="3221478"/>
                <a:ext cx="8352694" cy="1101840"/>
              </a:xfrm>
              <a:prstGeom prst="rect">
                <a:avLst/>
              </a:prstGeom>
              <a:blipFill rotWithShape="0">
                <a:blip r:embed="rId6"/>
                <a:stretch>
                  <a:fillRect l="-948" t="-3867" r="-1167" b="-9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79377" y="1204496"/>
            <a:ext cx="2936023" cy="1461754"/>
            <a:chOff x="5633420" y="1055096"/>
            <a:chExt cx="2751573" cy="1461754"/>
          </a:xfrm>
        </p:grpSpPr>
        <p:sp>
          <p:nvSpPr>
            <p:cNvPr id="53" name="TextBox 52"/>
            <p:cNvSpPr txBox="1"/>
            <p:nvPr/>
          </p:nvSpPr>
          <p:spPr>
            <a:xfrm>
              <a:off x="5633420" y="1055096"/>
              <a:ext cx="1352475" cy="44447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/>
                <a:t>Reachability List</a:t>
              </a:r>
            </a:p>
          </p:txBody>
        </p:sp>
        <p:cxnSp>
          <p:nvCxnSpPr>
            <p:cNvPr id="54" name="Straight Arrow Connector 25"/>
            <p:cNvCxnSpPr/>
            <p:nvPr/>
          </p:nvCxnSpPr>
          <p:spPr bwMode="auto">
            <a:xfrm>
              <a:off x="6823393" y="1516478"/>
              <a:ext cx="1" cy="18529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7037800" y="1055096"/>
              <a:ext cx="1347193" cy="44640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Restorability 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86699" y="1702892"/>
              <a:ext cx="1998294" cy="305859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kumimoji="1" lang="en-US" kern="1200" dirty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Restoration Demand</a:t>
              </a:r>
            </a:p>
          </p:txBody>
        </p:sp>
        <p:cxnSp>
          <p:nvCxnSpPr>
            <p:cNvPr id="57" name="Straight Arrow Connector 25"/>
            <p:cNvCxnSpPr/>
            <p:nvPr/>
          </p:nvCxnSpPr>
          <p:spPr bwMode="auto">
            <a:xfrm>
              <a:off x="7448765" y="1494024"/>
              <a:ext cx="0" cy="20886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58" name="Straight Arrow Connector 25"/>
            <p:cNvCxnSpPr/>
            <p:nvPr/>
          </p:nvCxnSpPr>
          <p:spPr bwMode="auto">
            <a:xfrm>
              <a:off x="7078391" y="2008751"/>
              <a:ext cx="0" cy="21019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5945046" y="2221223"/>
              <a:ext cx="1553966" cy="29562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kumimoji="1" lang="en-US" b="0" kern="1200" dirty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Impact Weight</a:t>
              </a:r>
            </a:p>
          </p:txBody>
        </p:sp>
        <p:cxnSp>
          <p:nvCxnSpPr>
            <p:cNvPr id="60" name="Straight Arrow Connector 25"/>
            <p:cNvCxnSpPr/>
            <p:nvPr/>
          </p:nvCxnSpPr>
          <p:spPr bwMode="auto">
            <a:xfrm>
              <a:off x="6165242" y="1516478"/>
              <a:ext cx="0" cy="70247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35" name="TextBox 34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814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078" y="140886"/>
            <a:ext cx="8382000" cy="990600"/>
          </a:xfrm>
        </p:spPr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“Restoration Demand”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20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49697" y="1181100"/>
                <a:ext cx="4711565" cy="4426339"/>
              </a:xfrm>
            </p:spPr>
            <p:txBody>
              <a:bodyPr/>
              <a:lstStyle/>
              <a:p>
                <a:pP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pc="100" smtClean="0">
                            <a:latin typeface="Cambria Math"/>
                            <a:ea typeface="PMingLiU"/>
                          </a:rPr>
                        </m:ctrlPr>
                      </m:sSubSupPr>
                      <m:e>
                        <m:r>
                          <a:rPr lang="en-US" altLang="zh-TW" sz="2400" i="1" spc="100">
                            <a:latin typeface="Cambria Math"/>
                            <a:ea typeface="PMingLiU"/>
                          </a:rPr>
                          <m:t>𝑑</m:t>
                        </m:r>
                      </m:e>
                      <m:sub>
                        <m:r>
                          <a:rPr lang="en-US" altLang="zh-TW" sz="2400" i="1" spc="100">
                            <a:latin typeface="Cambria Math"/>
                            <a:ea typeface="PMingLiU"/>
                          </a:rPr>
                          <m:t>𝑖</m:t>
                        </m:r>
                        <m:r>
                          <a:rPr lang="en-US" altLang="zh-TW" sz="2400" i="1" spc="100">
                            <a:latin typeface="Cambria Math"/>
                            <a:ea typeface="PMingLiU"/>
                          </a:rPr>
                          <m:t>,</m:t>
                        </m:r>
                        <m:r>
                          <a:rPr lang="en-US" altLang="zh-TW" sz="2400" i="1" spc="100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  <m:sup>
                        <m:r>
                          <a:rPr lang="en-US" altLang="zh-TW" sz="2400" i="1" spc="100">
                            <a:latin typeface="Cambria Math"/>
                            <a:ea typeface="PMingLiU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: Demand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of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untraced flipflop </a:t>
                </a:r>
                <a:r>
                  <a:rPr lang="en-US" sz="2400" i="1" dirty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u="sng" dirty="0">
                    <a:latin typeface="Arial" pitchFamily="34" charset="0"/>
                    <a:cs typeface="Arial" pitchFamily="34" charset="0"/>
                  </a:rPr>
                  <a:t>from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trace-candidate flipflop </a:t>
                </a:r>
                <a:r>
                  <a:rPr lang="en-US" sz="2400" i="1" dirty="0"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when </a:t>
                </a:r>
                <a:r>
                  <a:rPr lang="en-US" sz="2400" i="1" dirty="0"/>
                  <a:t>f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takes value </a:t>
                </a:r>
                <a:r>
                  <a:rPr lang="en-US" sz="2400" i="1" dirty="0" smtClean="0"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latin typeface="Cambria Math"/>
                            <a:ea typeface="PMingLiU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𝑑</m:t>
                        </m:r>
                      </m:e>
                      <m:sub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𝑖</m:t>
                        </m:r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,</m:t>
                        </m:r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  <m:sup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𝑣</m:t>
                        </m:r>
                      </m:sup>
                    </m:sSubSup>
                    <m:r>
                      <a:rPr lang="en-US" altLang="zh-TW" sz="2000" spc="100">
                        <a:latin typeface="Cambria Math"/>
                        <a:ea typeface="PMingLiU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TW" sz="2000" spc="100">
                        <a:latin typeface="Cambria Math"/>
                        <a:ea typeface="PMingLiU"/>
                      </a:rPr>
                      <m:t>min</m:t>
                    </m:r>
                    <m:d>
                      <m:dPr>
                        <m:ctrlPr>
                          <a:rPr lang="en-US" altLang="zh-TW" sz="2000" i="1" spc="100">
                            <a:latin typeface="Cambria Math"/>
                            <a:ea typeface="PMingLiU"/>
                          </a:rPr>
                        </m:ctrlPr>
                      </m:dPr>
                      <m:e>
                        <m:r>
                          <a:rPr lang="en-US" altLang="zh-TW" sz="2000" spc="100">
                            <a:latin typeface="Cambria Math"/>
                            <a:ea typeface="PMingLiU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000" i="1" spc="100">
                                <a:latin typeface="Cambria Math"/>
                                <a:ea typeface="PMingLiU"/>
                              </a:rPr>
                            </m:ctrlPr>
                          </m:sSubPr>
                          <m:e>
                            <m:r>
                              <a:rPr lang="en-US" altLang="zh-TW" sz="2000" i="1" spc="100">
                                <a:latin typeface="Cambria Math"/>
                                <a:ea typeface="PMingLiU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 spc="100">
                                <a:latin typeface="Cambria Math"/>
                                <a:ea typeface="PMingLiU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spc="100">
                            <a:latin typeface="Cambria Math"/>
                            <a:ea typeface="PMingLiU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000" i="1" spc="100">
                                <a:latin typeface="Cambria Math"/>
                                <a:ea typeface="PMingLiU"/>
                              </a:rPr>
                            </m:ctrlPr>
                          </m:sSubSupPr>
                          <m:e>
                            <m:r>
                              <a:rPr lang="en-US" altLang="zh-TW" sz="2000" i="1" spc="100">
                                <a:latin typeface="Cambria Math"/>
                                <a:ea typeface="PMingLiU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000" i="1" spc="100">
                                <a:latin typeface="Cambria Math"/>
                                <a:ea typeface="PMingLiU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sz="2000" i="1" spc="100">
                                <a:latin typeface="Cambria Math"/>
                                <a:ea typeface="PMingLiU"/>
                              </a:rPr>
                              <m:t>𝑣</m:t>
                            </m:r>
                          </m:sup>
                        </m:sSubSup>
                      </m:e>
                    </m:d>
                    <m:r>
                      <a:rPr lang="en-US" altLang="zh-TW" sz="2000" spc="100">
                        <a:latin typeface="Cambria Math"/>
                        <a:ea typeface="PMingLiU"/>
                      </a:rPr>
                      <m:t> </m:t>
                    </m:r>
                  </m:oMath>
                </a14:m>
                <a:endParaRPr lang="en-US" altLang="zh-TW" sz="2000" spc="100" dirty="0" smtClean="0">
                  <a:latin typeface="Arial" pitchFamily="34" charset="0"/>
                  <a:ea typeface="PMingLiU"/>
                  <a:cs typeface="Arial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TW" sz="1800" i="1" spc="10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1800" i="1" spc="10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TW" sz="1800" i="1" spc="10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bSup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sz="1800" i="1" spc="100">
                        <a:latin typeface="Cambria Math"/>
                        <a:ea typeface="Cambria Math"/>
                      </a:rPr>
                      <m:t>∈</m:t>
                    </m:r>
                    <m:sSubSup>
                      <m:sSubSupPr>
                        <m:ctrlPr>
                          <a:rPr lang="en-US" altLang="zh-TW" sz="1800" i="1" spc="10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sz="1800" i="1" spc="10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TW" sz="1800" i="1" spc="10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bSup>
                    <m:r>
                      <a:rPr lang="en-US" altLang="zh-TW" sz="1800" b="0" i="1" spc="1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zh-TW" sz="1800" b="0" i="1" spc="100" smtClean="0">
                        <a:latin typeface="Cambria Math" panose="02040503050406030204" pitchFamily="18" charset="0"/>
                        <a:ea typeface="Cambria Math"/>
                      </a:rPr>
                      <m:t>𝑜𝑟</m:t>
                    </m:r>
                    <m:r>
                      <a:rPr lang="en-US" altLang="zh-TW" sz="1800" b="0" i="1" spc="1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zh-TW" sz="1800" b="0" i="1" spc="100" smtClean="0">
                        <a:latin typeface="Cambria Math" panose="02040503050406030204" pitchFamily="18" charset="0"/>
                        <a:ea typeface="Cambria Math"/>
                      </a:rPr>
                      <m:t>𝑏𝑜𝑡h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0" spc="100" smtClean="0">
                        <a:latin typeface="Cambria Math"/>
                        <a:ea typeface="PMingLiU"/>
                      </a:rPr>
                      <m:t>1−</m:t>
                    </m:r>
                    <m:sSub>
                      <m:sSubPr>
                        <m:ctrlPr>
                          <a:rPr lang="en-US" altLang="zh-TW" sz="2000" i="1" spc="100">
                            <a:latin typeface="Cambria Math"/>
                            <a:ea typeface="PMingLiU"/>
                          </a:rPr>
                        </m:ctrlPr>
                      </m:sSubPr>
                      <m:e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𝑟</m:t>
                        </m:r>
                      </m:e>
                      <m:sub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pc="100" smtClean="0">
                        <a:latin typeface="Cambria Math" panose="02040503050406030204" pitchFamily="18" charset="0"/>
                        <a:ea typeface="PMingLiU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dirty="0"/>
                  <a:t>the amount that </a:t>
                </a:r>
                <a:r>
                  <a:rPr lang="en-US" sz="2000" i="1" dirty="0"/>
                  <a:t>i</a:t>
                </a:r>
                <a:r>
                  <a:rPr lang="en-US" sz="2000" dirty="0"/>
                  <a:t> needs to be fully </a:t>
                </a:r>
                <a:r>
                  <a:rPr lang="en-US" sz="2000" dirty="0" smtClean="0"/>
                  <a:t>restored</a:t>
                </a:r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pc="100">
                            <a:latin typeface="Cambria Math"/>
                            <a:ea typeface="PMingLiU"/>
                          </a:rPr>
                        </m:ctrlPr>
                      </m:sSubPr>
                      <m:e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𝑟</m:t>
                        </m:r>
                      </m:e>
                      <m:sub>
                        <m:r>
                          <a:rPr lang="en-US" altLang="zh-TW" sz="1800" i="1" spc="100">
                            <a:latin typeface="Cambria Math"/>
                            <a:ea typeface="PMingLiU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 smtClean="0"/>
                  <a:t>:</a:t>
                </a:r>
                <a:r>
                  <a:rPr lang="en-US" sz="1800" i="1" dirty="0" smtClean="0"/>
                  <a:t> </a:t>
                </a:r>
                <a:r>
                  <a:rPr lang="en-US" sz="1800" dirty="0" smtClean="0"/>
                  <a:t>restorability rate using traces selected so far</a:t>
                </a:r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latin typeface="Cambria Math"/>
                            <a:ea typeface="PMingLiU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𝑎</m:t>
                        </m:r>
                      </m:e>
                      <m:sub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  <m:sup>
                        <m:r>
                          <a:rPr lang="en-US" altLang="zh-TW" sz="2000" i="1" spc="100">
                            <a:latin typeface="Cambria Math"/>
                            <a:ea typeface="PMingLiU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: probability that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f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takes value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 v</a:t>
                </a:r>
              </a:p>
              <a:p>
                <a:pPr lvl="2"/>
                <a:r>
                  <a:rPr lang="en-US" sz="1800" dirty="0" smtClean="0"/>
                  <a:t>Upper bound on restoration that </a:t>
                </a:r>
                <a:r>
                  <a:rPr lang="en-US" sz="1800" i="1" dirty="0" smtClean="0"/>
                  <a:t>f </a:t>
                </a:r>
                <a:r>
                  <a:rPr lang="en-US" sz="1800" dirty="0" smtClean="0"/>
                  <a:t>can offer to </a:t>
                </a:r>
                <a:r>
                  <a:rPr lang="en-US" sz="1800" i="1" dirty="0" err="1" smtClean="0"/>
                  <a:t>i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12291" name="Rectangle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49697" y="1181100"/>
                <a:ext cx="4711565" cy="4426339"/>
              </a:xfrm>
              <a:blipFill rotWithShape="0">
                <a:blip r:embed="rId4"/>
                <a:stretch>
                  <a:fillRect l="-1294" t="-1102" r="-2070" b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34283" y="5926965"/>
                <a:ext cx="2795674" cy="395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800" i="1" spc="100" smtClean="0">
                              <a:latin typeface="Cambria Math"/>
                              <a:ea typeface="PMingLiU"/>
                            </a:rPr>
                          </m:ctrlPr>
                        </m:sSubSupPr>
                        <m:e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1800" b="0" i="1" spc="100" smtClean="0">
                              <a:latin typeface="Cambria Math"/>
                              <a:ea typeface="PMingLiU"/>
                            </a:rPr>
                            <m:t>3</m:t>
                          </m:r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,</m:t>
                          </m:r>
                          <m:r>
                            <a:rPr lang="en-US" altLang="zh-TW" sz="1800" b="0" i="1" spc="100" smtClean="0">
                              <a:latin typeface="Cambria Math"/>
                              <a:ea typeface="PMingLiU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1800" b="0" i="1" spc="100" smtClean="0">
                              <a:latin typeface="Cambria Math" panose="02040503050406030204" pitchFamily="18" charset="0"/>
                              <a:ea typeface="PMingLiU"/>
                            </a:rPr>
                            <m:t>1</m:t>
                          </m:r>
                        </m:sup>
                      </m:sSubSup>
                      <m:r>
                        <a:rPr lang="en-US" altLang="zh-TW" sz="1800" i="1">
                          <a:latin typeface="Cambria Math"/>
                          <a:ea typeface="PMingLiU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min</m:t>
                      </m:r>
                      <m:r>
                        <a:rPr lang="en-US" sz="1800" b="0" i="1" smtClean="0">
                          <a:latin typeface="Cambria Math"/>
                        </a:rPr>
                        <m:t>(1−</m:t>
                      </m:r>
                      <m:sSub>
                        <m:sSubPr>
                          <m:ctrlP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</m:ctrlPr>
                        </m:sSubPr>
                        <m:e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800" b="0" i="1" spc="100" smtClean="0">
                              <a:latin typeface="Cambria Math"/>
                              <a:ea typeface="PMingLiU"/>
                            </a:rPr>
                            <m:t>3</m:t>
                          </m:r>
                        </m:sub>
                      </m:sSub>
                      <m:r>
                        <a:rPr lang="en-US" altLang="zh-TW" sz="1800" b="0" i="1" spc="100" smtClean="0">
                          <a:latin typeface="Cambria Math"/>
                          <a:ea typeface="PMingLiU"/>
                        </a:rPr>
                        <m:t>,</m:t>
                      </m:r>
                      <m:sSubSup>
                        <m:sSubSupPr>
                          <m:ctrlP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</m:ctrlPr>
                        </m:sSubSupPr>
                        <m:e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800" i="1" spc="100">
                              <a:latin typeface="Cambria Math"/>
                              <a:ea typeface="PMingLiU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1800" b="0" i="1" spc="100" smtClean="0">
                              <a:latin typeface="Cambria Math" panose="02040503050406030204" pitchFamily="18" charset="0"/>
                              <a:ea typeface="PMingLiU"/>
                            </a:rPr>
                            <m:t>1</m:t>
                          </m:r>
                        </m:sup>
                      </m:sSubSup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18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83" y="5926965"/>
                <a:ext cx="2795674" cy="395173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/>
          <p:cNvGrpSpPr/>
          <p:nvPr/>
        </p:nvGrpSpPr>
        <p:grpSpPr>
          <a:xfrm>
            <a:off x="5261262" y="2897927"/>
            <a:ext cx="3822219" cy="2280523"/>
            <a:chOff x="1974882" y="2698272"/>
            <a:chExt cx="3979392" cy="2449729"/>
          </a:xfrm>
        </p:grpSpPr>
        <p:grpSp>
          <p:nvGrpSpPr>
            <p:cNvPr id="64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65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66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61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62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66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57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8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67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53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4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68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49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50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69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4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47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8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35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145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6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40" name="Straight Connector 120"/>
            <p:cNvCxnSpPr>
              <a:endCxn id="146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21"/>
            <p:cNvCxnSpPr/>
            <p:nvPr/>
          </p:nvCxnSpPr>
          <p:spPr bwMode="auto">
            <a:xfrm flipH="1">
              <a:off x="2034276" y="4742947"/>
              <a:ext cx="1009696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/>
          <p:cNvGrpSpPr/>
          <p:nvPr/>
        </p:nvGrpSpPr>
        <p:grpSpPr>
          <a:xfrm>
            <a:off x="5996212" y="5243710"/>
            <a:ext cx="2456220" cy="586255"/>
            <a:chOff x="5906244" y="4598323"/>
            <a:chExt cx="2399556" cy="586255"/>
          </a:xfrm>
        </p:grpSpPr>
        <p:grpSp>
          <p:nvGrpSpPr>
            <p:cNvPr id="170" name="组合 169"/>
            <p:cNvGrpSpPr/>
            <p:nvPr/>
          </p:nvGrpSpPr>
          <p:grpSpPr>
            <a:xfrm>
              <a:off x="5906244" y="4876801"/>
              <a:ext cx="2043734" cy="307777"/>
              <a:chOff x="5582022" y="4367824"/>
              <a:chExt cx="2043734" cy="307777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5582022" y="4419600"/>
                <a:ext cx="226935" cy="21359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937844" y="4367824"/>
                <a:ext cx="1687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Already-traced </a:t>
                </a:r>
                <a:endParaRPr lang="en-US" sz="1400" dirty="0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5906244" y="4598323"/>
              <a:ext cx="2399556" cy="523220"/>
              <a:chOff x="5582022" y="4367824"/>
              <a:chExt cx="2399556" cy="523220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5582022" y="4419601"/>
                <a:ext cx="226934" cy="2143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937845" y="4367824"/>
                <a:ext cx="20437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Trace-signal-candidate </a:t>
                </a:r>
                <a:endParaRPr lang="en-US" sz="14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101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795807" y="1274615"/>
            <a:ext cx="2936023" cy="1461754"/>
            <a:chOff x="5633420" y="1055096"/>
            <a:chExt cx="2751573" cy="1461754"/>
          </a:xfrm>
        </p:grpSpPr>
        <p:sp>
          <p:nvSpPr>
            <p:cNvPr id="105" name="TextBox 104"/>
            <p:cNvSpPr txBox="1"/>
            <p:nvPr/>
          </p:nvSpPr>
          <p:spPr>
            <a:xfrm>
              <a:off x="5633420" y="1055096"/>
              <a:ext cx="1352475" cy="44447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/>
                <a:t>Reachability List</a:t>
              </a:r>
            </a:p>
          </p:txBody>
        </p:sp>
        <p:cxnSp>
          <p:nvCxnSpPr>
            <p:cNvPr id="106" name="Straight Arrow Connector 25"/>
            <p:cNvCxnSpPr/>
            <p:nvPr/>
          </p:nvCxnSpPr>
          <p:spPr bwMode="auto">
            <a:xfrm>
              <a:off x="6823394" y="1494024"/>
              <a:ext cx="0" cy="20774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>
              <a:off x="7037800" y="1055096"/>
              <a:ext cx="1347193" cy="44640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Restorability 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339958" y="1702892"/>
              <a:ext cx="2045035" cy="305859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Restoration Demand</a:t>
              </a:r>
            </a:p>
          </p:txBody>
        </p:sp>
        <p:cxnSp>
          <p:nvCxnSpPr>
            <p:cNvPr id="109" name="Straight Arrow Connector 25"/>
            <p:cNvCxnSpPr/>
            <p:nvPr/>
          </p:nvCxnSpPr>
          <p:spPr bwMode="auto">
            <a:xfrm>
              <a:off x="7448765" y="1494024"/>
              <a:ext cx="0" cy="20886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10" name="Straight Arrow Connector 25"/>
            <p:cNvCxnSpPr/>
            <p:nvPr/>
          </p:nvCxnSpPr>
          <p:spPr bwMode="auto">
            <a:xfrm>
              <a:off x="7078391" y="2008751"/>
              <a:ext cx="0" cy="21019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5945045" y="2221223"/>
              <a:ext cx="1553966" cy="29562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kumimoji="1" lang="en-US" b="0" kern="1200" dirty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Impact Weight</a:t>
              </a:r>
            </a:p>
          </p:txBody>
        </p:sp>
        <p:cxnSp>
          <p:nvCxnSpPr>
            <p:cNvPr id="112" name="Straight Arrow Connector 25"/>
            <p:cNvCxnSpPr/>
            <p:nvPr/>
          </p:nvCxnSpPr>
          <p:spPr bwMode="auto">
            <a:xfrm>
              <a:off x="6165242" y="1494024"/>
              <a:ext cx="0" cy="7249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83" name="Group 82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85" name="TextBox 84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52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20"/>
              <p:cNvSpPr txBox="1">
                <a:spLocks noChangeArrowheads="1"/>
              </p:cNvSpPr>
              <p:nvPr/>
            </p:nvSpPr>
            <p:spPr bwMode="auto">
              <a:xfrm>
                <a:off x="559998" y="1181100"/>
                <a:ext cx="4888302" cy="126781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3200" baseline="0">
                    <a:solidFill>
                      <a:schemeClr val="tx1"/>
                    </a:solidFill>
                    <a:latin typeface="Arial (body)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8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24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0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»"/>
                  <a:defRPr sz="2000" baseline="0">
                    <a:solidFill>
                      <a:schemeClr val="tx1"/>
                    </a:solidFill>
                    <a:latin typeface="Arial (body)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/>
                            <a:ea typeface="PMingLiU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  <a:ea typeface="PMingLiU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  <a:ea typeface="PMingLiU"/>
                          </a:rPr>
                          <m:t>𝑓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  <a:ea typeface="PMingLiU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/>
                            <a:ea typeface="PMingLiU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/>
                            <a:ea typeface="PMingLiU"/>
                          </a:rPr>
                          <m:t>𝑣</m:t>
                        </m:r>
                        <m:r>
                          <a:rPr lang="en-US" altLang="zh-TW" sz="2400" i="1">
                            <a:latin typeface="Cambria Math"/>
                            <a:ea typeface="PMingLiU"/>
                          </a:rPr>
                          <m:t>=0,1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/>
                                <a:ea typeface="PMingLiU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∀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TW" sz="2400" i="1" spc="10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 spc="100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TW" sz="2400" i="1" spc="10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sz="2400" i="1" spc="10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sup>
                            </m:sSub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/>
                                    <a:ea typeface="PMingLiU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/>
                                    <a:ea typeface="PMingLiU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  <a:ea typeface="PMingLiU"/>
                                  </a:rPr>
                                  <m:t>𝑖</m:t>
                                </m:r>
                                <m:r>
                                  <a:rPr lang="en-US" altLang="zh-TW" sz="2400" i="1">
                                    <a:latin typeface="Cambria Math"/>
                                    <a:ea typeface="PMingLiU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/>
                                    <a:ea typeface="PMingLiU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/>
                                    <a:ea typeface="PMingLiU"/>
                                  </a:rPr>
                                  <m:t>𝑣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altLang="zh-TW" sz="2400" spc="100" dirty="0" smtClean="0">
                  <a:latin typeface="Arial" pitchFamily="34" charset="0"/>
                  <a:ea typeface="PMingLiU"/>
                  <a:cs typeface="Arial" pitchFamily="34" charset="0"/>
                </a:endParaRPr>
              </a:p>
              <a:p>
                <a:pPr lvl="1"/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Defined for any trace-candidate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</a:rPr>
                  <a:t>flipflop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1" name="Rectangl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998" y="1181100"/>
                <a:ext cx="4888302" cy="1267819"/>
              </a:xfrm>
              <a:prstGeom prst="rect">
                <a:avLst/>
              </a:prstGeom>
              <a:blipFill rotWithShape="0">
                <a:blip r:embed="rId4"/>
                <a:stretch>
                  <a:fillRect l="-1247" t="-47115" b="-81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PMingLiU"/>
                <a:cs typeface="PMingLiU"/>
              </a:rPr>
              <a:t>“</a:t>
            </a:r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Impact Weight”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48183" y="2819400"/>
            <a:ext cx="4071719" cy="3385744"/>
            <a:chOff x="5013073" y="1524000"/>
            <a:chExt cx="4071719" cy="3660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298982" y="4748754"/>
                  <a:ext cx="3313888" cy="4357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en-US" sz="2000" dirty="0" smtClean="0"/>
                    <a:t> </a:t>
                  </a:r>
                  <a:r>
                    <a:rPr lang="en-US" sz="20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5,2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000" dirty="0" smtClean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sz="2000" dirty="0" smtClean="0"/>
                    <a:t> </a:t>
                  </a:r>
                  <a:r>
                    <a:rPr lang="en-US" sz="20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latin typeface="Cambria Math"/>
                            </a:rPr>
                            <m:t>,2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982" y="4748754"/>
                  <a:ext cx="3313888" cy="43576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762" b="-349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1"/>
                <p:cNvSpPr/>
                <p:nvPr/>
              </p:nvSpPr>
              <p:spPr>
                <a:xfrm>
                  <a:off x="5013073" y="4319502"/>
                  <a:ext cx="3985861" cy="406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pc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pc="100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pc="10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pc="100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= {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},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cs typeface="Arial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000" i="1" spc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pc="10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pc="10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pc="100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= {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>
                            <a:cs typeface="Arial" pitchFamily="34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69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073" y="4319502"/>
                  <a:ext cx="3985861" cy="40613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22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/>
            <p:cNvGrpSpPr/>
            <p:nvPr/>
          </p:nvGrpSpPr>
          <p:grpSpPr>
            <a:xfrm>
              <a:off x="5105400" y="1524000"/>
              <a:ext cx="3979392" cy="2449729"/>
              <a:chOff x="1974882" y="2698272"/>
              <a:chExt cx="3979392" cy="2449729"/>
            </a:xfrm>
          </p:grpSpPr>
          <p:grpSp>
            <p:nvGrpSpPr>
              <p:cNvPr id="70" name="Group 98"/>
              <p:cNvGrpSpPr>
                <a:grpSpLocks/>
              </p:cNvGrpSpPr>
              <p:nvPr/>
            </p:nvGrpSpPr>
            <p:grpSpPr bwMode="auto">
              <a:xfrm>
                <a:off x="2271851" y="3429000"/>
                <a:ext cx="482023" cy="650256"/>
                <a:chOff x="3657600" y="1535668"/>
                <a:chExt cx="618417" cy="826191"/>
              </a:xfrm>
            </p:grpSpPr>
            <p:sp>
              <p:nvSpPr>
                <p:cNvPr id="118" name="Rectangle 144"/>
                <p:cNvSpPr/>
                <p:nvPr/>
              </p:nvSpPr>
              <p:spPr>
                <a:xfrm>
                  <a:off x="3657600" y="1604758"/>
                  <a:ext cx="609600" cy="75710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19" name="Straight Connector 145"/>
                <p:cNvCxnSpPr/>
                <p:nvPr/>
              </p:nvCxnSpPr>
              <p:spPr>
                <a:xfrm>
                  <a:off x="3657600" y="2060288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46"/>
                <p:cNvCxnSpPr/>
                <p:nvPr/>
              </p:nvCxnSpPr>
              <p:spPr>
                <a:xfrm flipH="1">
                  <a:off x="3657600" y="2133300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9065" y="15356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1</a:t>
                  </a:r>
                  <a:endParaRPr lang="en-US" i="1" baseline="-25000" dirty="0"/>
                </a:p>
              </p:txBody>
            </p:sp>
          </p:grpSp>
          <p:grpSp>
            <p:nvGrpSpPr>
              <p:cNvPr id="72" name="Group 38"/>
              <p:cNvGrpSpPr>
                <a:grpSpLocks/>
              </p:cNvGrpSpPr>
              <p:nvPr/>
            </p:nvGrpSpPr>
            <p:grpSpPr bwMode="auto">
              <a:xfrm>
                <a:off x="3578517" y="3417954"/>
                <a:ext cx="475151" cy="650718"/>
                <a:chOff x="5257800" y="1524000"/>
                <a:chExt cx="609600" cy="826777"/>
              </a:xfrm>
            </p:grpSpPr>
            <p:sp>
              <p:nvSpPr>
                <p:cNvPr id="114" name="Rectangle 140"/>
                <p:cNvSpPr/>
                <p:nvPr/>
              </p:nvSpPr>
              <p:spPr>
                <a:xfrm>
                  <a:off x="5257800" y="1593675"/>
                  <a:ext cx="609600" cy="75710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15" name="Straight Connector 141"/>
                <p:cNvCxnSpPr/>
                <p:nvPr/>
              </p:nvCxnSpPr>
              <p:spPr>
                <a:xfrm>
                  <a:off x="5257800" y="2049206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42"/>
                <p:cNvCxnSpPr/>
                <p:nvPr/>
              </p:nvCxnSpPr>
              <p:spPr>
                <a:xfrm flipH="1">
                  <a:off x="5257800" y="2122218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5"/>
                <p:cNvSpPr>
                  <a:spLocks noChangeArrowheads="1"/>
                </p:cNvSpPr>
                <p:nvPr/>
              </p:nvSpPr>
              <p:spPr bwMode="auto">
                <a:xfrm>
                  <a:off x="5511117" y="1524000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2</a:t>
                  </a:r>
                  <a:endParaRPr lang="en-US" i="1" baseline="-25000" dirty="0"/>
                </a:p>
              </p:txBody>
            </p:sp>
          </p:grpSp>
          <p:grpSp>
            <p:nvGrpSpPr>
              <p:cNvPr id="73" name="Group 21"/>
              <p:cNvGrpSpPr>
                <a:grpSpLocks/>
              </p:cNvGrpSpPr>
              <p:nvPr/>
            </p:nvGrpSpPr>
            <p:grpSpPr bwMode="auto">
              <a:xfrm>
                <a:off x="3637911" y="4497476"/>
                <a:ext cx="475151" cy="650525"/>
                <a:chOff x="5334000" y="2907268"/>
                <a:chExt cx="609600" cy="826532"/>
              </a:xfrm>
            </p:grpSpPr>
            <p:sp>
              <p:nvSpPr>
                <p:cNvPr id="110" name="Rectangle 136"/>
                <p:cNvSpPr/>
                <p:nvPr/>
              </p:nvSpPr>
              <p:spPr>
                <a:xfrm>
                  <a:off x="5334000" y="2976698"/>
                  <a:ext cx="609600" cy="7571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11" name="Straight Connector 137"/>
                <p:cNvCxnSpPr/>
                <p:nvPr/>
              </p:nvCxnSpPr>
              <p:spPr>
                <a:xfrm>
                  <a:off x="5334000" y="3432229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38"/>
                <p:cNvCxnSpPr/>
                <p:nvPr/>
              </p:nvCxnSpPr>
              <p:spPr>
                <a:xfrm flipH="1">
                  <a:off x="5334000" y="3505241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20"/>
                <p:cNvSpPr>
                  <a:spLocks noChangeArrowheads="1"/>
                </p:cNvSpPr>
                <p:nvPr/>
              </p:nvSpPr>
              <p:spPr bwMode="auto">
                <a:xfrm>
                  <a:off x="5606648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4</a:t>
                  </a:r>
                  <a:endParaRPr lang="en-US" i="1" baseline="-25000" dirty="0"/>
                </a:p>
              </p:txBody>
            </p:sp>
          </p:grpSp>
          <p:grpSp>
            <p:nvGrpSpPr>
              <p:cNvPr id="74" name="Group 22"/>
              <p:cNvGrpSpPr>
                <a:grpSpLocks/>
              </p:cNvGrpSpPr>
              <p:nvPr/>
            </p:nvGrpSpPr>
            <p:grpSpPr bwMode="auto">
              <a:xfrm>
                <a:off x="5241546" y="3921475"/>
                <a:ext cx="475151" cy="650525"/>
                <a:chOff x="5334000" y="2907268"/>
                <a:chExt cx="609600" cy="826532"/>
              </a:xfrm>
            </p:grpSpPr>
            <p:sp>
              <p:nvSpPr>
                <p:cNvPr id="106" name="Rectangle 132"/>
                <p:cNvSpPr/>
                <p:nvPr/>
              </p:nvSpPr>
              <p:spPr>
                <a:xfrm>
                  <a:off x="5334000" y="2977876"/>
                  <a:ext cx="609600" cy="75551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07" name="Straight Connector 133"/>
                <p:cNvCxnSpPr/>
                <p:nvPr/>
              </p:nvCxnSpPr>
              <p:spPr>
                <a:xfrm>
                  <a:off x="5334000" y="3431820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34"/>
                <p:cNvCxnSpPr/>
                <p:nvPr/>
              </p:nvCxnSpPr>
              <p:spPr>
                <a:xfrm flipH="1">
                  <a:off x="5334000" y="3504832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26"/>
                <p:cNvSpPr>
                  <a:spLocks noChangeArrowheads="1"/>
                </p:cNvSpPr>
                <p:nvPr/>
              </p:nvSpPr>
              <p:spPr bwMode="auto">
                <a:xfrm>
                  <a:off x="5606648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5</a:t>
                  </a:r>
                  <a:endParaRPr lang="en-US" i="1" baseline="-25000" dirty="0"/>
                </a:p>
              </p:txBody>
            </p:sp>
          </p:grpSp>
          <p:grpSp>
            <p:nvGrpSpPr>
              <p:cNvPr id="75" name="Group 27"/>
              <p:cNvGrpSpPr>
                <a:grpSpLocks/>
              </p:cNvGrpSpPr>
              <p:nvPr/>
            </p:nvGrpSpPr>
            <p:grpSpPr bwMode="auto">
              <a:xfrm>
                <a:off x="3578517" y="2698272"/>
                <a:ext cx="475151" cy="650845"/>
                <a:chOff x="5334000" y="2907268"/>
                <a:chExt cx="609600" cy="826939"/>
              </a:xfrm>
            </p:grpSpPr>
            <p:sp>
              <p:nvSpPr>
                <p:cNvPr id="102" name="Rectangle 128"/>
                <p:cNvSpPr/>
                <p:nvPr/>
              </p:nvSpPr>
              <p:spPr>
                <a:xfrm>
                  <a:off x="5334000" y="2977105"/>
                  <a:ext cx="609600" cy="7571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cxnSp>
              <p:nvCxnSpPr>
                <p:cNvPr id="103" name="Straight Connector 129"/>
                <p:cNvCxnSpPr/>
                <p:nvPr/>
              </p:nvCxnSpPr>
              <p:spPr>
                <a:xfrm>
                  <a:off x="5334000" y="3432637"/>
                  <a:ext cx="152400" cy="73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30"/>
                <p:cNvCxnSpPr/>
                <p:nvPr/>
              </p:nvCxnSpPr>
              <p:spPr>
                <a:xfrm flipH="1">
                  <a:off x="5334000" y="3505649"/>
                  <a:ext cx="152400" cy="761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31"/>
                <p:cNvSpPr>
                  <a:spLocks noChangeArrowheads="1"/>
                </p:cNvSpPr>
                <p:nvPr/>
              </p:nvSpPr>
              <p:spPr bwMode="auto">
                <a:xfrm>
                  <a:off x="5587317" y="2907268"/>
                  <a:ext cx="33695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i="1" dirty="0"/>
                    <a:t>f</a:t>
                  </a:r>
                  <a:r>
                    <a:rPr lang="en-US" b="1" i="1" baseline="-25000" dirty="0"/>
                    <a:t>3</a:t>
                  </a:r>
                  <a:endParaRPr lang="en-US" i="1" baseline="-25000" dirty="0"/>
                </a:p>
              </p:txBody>
            </p:sp>
          </p:grpSp>
          <p:cxnSp>
            <p:nvCxnSpPr>
              <p:cNvPr id="76" name="Straight Connector 103"/>
              <p:cNvCxnSpPr/>
              <p:nvPr/>
            </p:nvCxnSpPr>
            <p:spPr bwMode="auto">
              <a:xfrm flipH="1" flipV="1">
                <a:off x="2756277" y="3692427"/>
                <a:ext cx="831514" cy="1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104"/>
              <p:cNvCxnSpPr/>
              <p:nvPr/>
            </p:nvCxnSpPr>
            <p:spPr bwMode="auto">
              <a:xfrm flipH="1">
                <a:off x="1974882" y="3693677"/>
                <a:ext cx="2969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Arc 105"/>
              <p:cNvSpPr/>
              <p:nvPr/>
            </p:nvSpPr>
            <p:spPr bwMode="auto">
              <a:xfrm>
                <a:off x="4436017" y="4004846"/>
                <a:ext cx="593939" cy="351033"/>
              </a:xfrm>
              <a:prstGeom prst="arc">
                <a:avLst>
                  <a:gd name="adj1" fmla="val 15763142"/>
                  <a:gd name="adj2" fmla="val 57358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9" name="Straight Connector 106"/>
              <p:cNvCxnSpPr/>
              <p:nvPr/>
            </p:nvCxnSpPr>
            <p:spPr bwMode="auto">
              <a:xfrm>
                <a:off x="4707001" y="4012342"/>
                <a:ext cx="0" cy="3510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107"/>
              <p:cNvCxnSpPr/>
              <p:nvPr/>
            </p:nvCxnSpPr>
            <p:spPr bwMode="auto">
              <a:xfrm flipH="1">
                <a:off x="4062330" y="3693052"/>
                <a:ext cx="3650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08"/>
              <p:cNvCxnSpPr/>
              <p:nvPr/>
            </p:nvCxnSpPr>
            <p:spPr bwMode="auto">
              <a:xfrm flipH="1">
                <a:off x="4113062" y="4724400"/>
                <a:ext cx="3266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9"/>
              <p:cNvCxnSpPr/>
              <p:nvPr/>
            </p:nvCxnSpPr>
            <p:spPr bwMode="auto">
              <a:xfrm>
                <a:off x="4427355" y="3693677"/>
                <a:ext cx="0" cy="37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110"/>
              <p:cNvCxnSpPr/>
              <p:nvPr/>
            </p:nvCxnSpPr>
            <p:spPr bwMode="auto">
              <a:xfrm flipH="1">
                <a:off x="4436017" y="4298415"/>
                <a:ext cx="0" cy="4259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111"/>
              <p:cNvCxnSpPr/>
              <p:nvPr/>
            </p:nvCxnSpPr>
            <p:spPr bwMode="auto">
              <a:xfrm flipH="1">
                <a:off x="4427355" y="4064810"/>
                <a:ext cx="258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12"/>
              <p:cNvCxnSpPr/>
              <p:nvPr/>
            </p:nvCxnSpPr>
            <p:spPr bwMode="auto">
              <a:xfrm flipH="1">
                <a:off x="4439728" y="4304660"/>
                <a:ext cx="2586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113"/>
              <p:cNvCxnSpPr/>
              <p:nvPr/>
            </p:nvCxnSpPr>
            <p:spPr bwMode="auto">
              <a:xfrm flipH="1" flipV="1">
                <a:off x="5029956" y="4180987"/>
                <a:ext cx="211590" cy="37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9"/>
              <p:cNvGrpSpPr>
                <a:grpSpLocks/>
              </p:cNvGrpSpPr>
              <p:nvPr/>
            </p:nvGrpSpPr>
            <p:grpSpPr bwMode="auto">
              <a:xfrm>
                <a:off x="2747003" y="2772927"/>
                <a:ext cx="653333" cy="351273"/>
                <a:chOff x="1524000" y="1230086"/>
                <a:chExt cx="838200" cy="446314"/>
              </a:xfrm>
            </p:grpSpPr>
            <p:sp>
              <p:nvSpPr>
                <p:cNvPr id="100" name="Arc 126"/>
                <p:cNvSpPr/>
                <p:nvPr/>
              </p:nvSpPr>
              <p:spPr>
                <a:xfrm>
                  <a:off x="1524000" y="1230018"/>
                  <a:ext cx="838200" cy="446008"/>
                </a:xfrm>
                <a:prstGeom prst="arc">
                  <a:avLst>
                    <a:gd name="adj1" fmla="val 16079283"/>
                    <a:gd name="adj2" fmla="val 588721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01" name="Arc 127"/>
                <p:cNvSpPr/>
                <p:nvPr/>
              </p:nvSpPr>
              <p:spPr>
                <a:xfrm>
                  <a:off x="1817688" y="1230018"/>
                  <a:ext cx="190500" cy="446008"/>
                </a:xfrm>
                <a:prstGeom prst="arc">
                  <a:avLst>
                    <a:gd name="adj1" fmla="val 16079283"/>
                    <a:gd name="adj2" fmla="val 588721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88" name="Straight Connector 115"/>
              <p:cNvCxnSpPr/>
              <p:nvPr/>
            </p:nvCxnSpPr>
            <p:spPr bwMode="auto">
              <a:xfrm flipH="1" flipV="1">
                <a:off x="2865790" y="2841581"/>
                <a:ext cx="237576" cy="37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116"/>
              <p:cNvCxnSpPr/>
              <p:nvPr/>
            </p:nvCxnSpPr>
            <p:spPr bwMode="auto">
              <a:xfrm flipH="1" flipV="1">
                <a:off x="3400335" y="2944018"/>
                <a:ext cx="178182" cy="49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17"/>
              <p:cNvCxnSpPr/>
              <p:nvPr/>
            </p:nvCxnSpPr>
            <p:spPr bwMode="auto">
              <a:xfrm>
                <a:off x="2975917" y="3015499"/>
                <a:ext cx="0" cy="6931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18"/>
              <p:cNvCxnSpPr/>
              <p:nvPr/>
            </p:nvCxnSpPr>
            <p:spPr bwMode="auto">
              <a:xfrm flipH="1">
                <a:off x="2975917" y="3021470"/>
                <a:ext cx="1274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119"/>
              <p:cNvGrpSpPr/>
              <p:nvPr/>
            </p:nvGrpSpPr>
            <p:grpSpPr bwMode="auto">
              <a:xfrm>
                <a:off x="3039730" y="4572000"/>
                <a:ext cx="391678" cy="329854"/>
                <a:chOff x="2095500" y="4000500"/>
                <a:chExt cx="1172428" cy="838200"/>
              </a:xfrm>
              <a:noFill/>
            </p:grpSpPr>
            <p:sp>
              <p:nvSpPr>
                <p:cNvPr id="98" name="Isosceles Triangle 124"/>
                <p:cNvSpPr/>
                <p:nvPr/>
              </p:nvSpPr>
              <p:spPr>
                <a:xfrm rot="5400000">
                  <a:off x="2133600" y="3962400"/>
                  <a:ext cx="838200" cy="914400"/>
                </a:xfrm>
                <a:prstGeom prst="triangl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99" name="Oval 125"/>
                <p:cNvSpPr/>
                <p:nvPr/>
              </p:nvSpPr>
              <p:spPr>
                <a:xfrm>
                  <a:off x="3001229" y="4310742"/>
                  <a:ext cx="266699" cy="228599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93" name="Straight Connector 120"/>
              <p:cNvCxnSpPr>
                <a:endCxn id="99" idx="6"/>
              </p:cNvCxnSpPr>
              <p:nvPr/>
            </p:nvCxnSpPr>
            <p:spPr bwMode="auto">
              <a:xfrm flipH="1">
                <a:off x="3431270" y="4739200"/>
                <a:ext cx="2066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21"/>
              <p:cNvCxnSpPr/>
              <p:nvPr/>
            </p:nvCxnSpPr>
            <p:spPr bwMode="auto">
              <a:xfrm flipH="1">
                <a:off x="2034276" y="4742947"/>
                <a:ext cx="1009696" cy="49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122"/>
              <p:cNvCxnSpPr/>
              <p:nvPr/>
            </p:nvCxnSpPr>
            <p:spPr bwMode="auto">
              <a:xfrm flipV="1">
                <a:off x="2865791" y="2841582"/>
                <a:ext cx="0" cy="19063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4"/>
              <p:cNvCxnSpPr/>
              <p:nvPr/>
            </p:nvCxnSpPr>
            <p:spPr bwMode="auto">
              <a:xfrm flipH="1">
                <a:off x="5716698" y="4191000"/>
                <a:ext cx="2375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 bwMode="auto">
              <a:xfrm flipH="1">
                <a:off x="4059856" y="2971800"/>
                <a:ext cx="2165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Rectangle 20"/>
          <p:cNvSpPr txBox="1">
            <a:spLocks noChangeArrowheads="1"/>
          </p:cNvSpPr>
          <p:nvPr/>
        </p:nvSpPr>
        <p:spPr bwMode="auto">
          <a:xfrm>
            <a:off x="571500" y="2552700"/>
            <a:ext cx="4288984" cy="22765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3200" baseline="0">
                <a:solidFill>
                  <a:schemeClr val="tx1"/>
                </a:solidFill>
                <a:latin typeface="Arial (body)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800" baseline="0">
                <a:solidFill>
                  <a:schemeClr val="tx1"/>
                </a:solidFill>
                <a:latin typeface="Arial (body)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Char char="•"/>
              <a:defRPr sz="2400" baseline="0">
                <a:solidFill>
                  <a:schemeClr val="tx1"/>
                </a:solidFill>
                <a:latin typeface="Arial (body)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000" baseline="0">
                <a:solidFill>
                  <a:schemeClr val="tx1"/>
                </a:solidFill>
                <a:latin typeface="Arial (body)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»"/>
              <a:defRPr sz="2000" baseline="0">
                <a:solidFill>
                  <a:schemeClr val="tx1"/>
                </a:solidFill>
                <a:latin typeface="Arial (body)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At each iteration of our algorithm,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mpact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eights are computed to identify a small number of top candidates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Top candidate are the 5% with the highest impact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eights</a:t>
            </a:r>
          </a:p>
        </p:txBody>
      </p:sp>
      <p:grpSp>
        <p:nvGrpSpPr>
          <p:cNvPr id="134" name="组合 170"/>
          <p:cNvGrpSpPr/>
          <p:nvPr/>
        </p:nvGrpSpPr>
        <p:grpSpPr>
          <a:xfrm>
            <a:off x="5887056" y="5143500"/>
            <a:ext cx="2251104" cy="307777"/>
            <a:chOff x="5518891" y="4393943"/>
            <a:chExt cx="2199172" cy="334184"/>
          </a:xfrm>
        </p:grpSpPr>
        <p:sp>
          <p:nvSpPr>
            <p:cNvPr id="135" name="矩形 171"/>
            <p:cNvSpPr/>
            <p:nvPr/>
          </p:nvSpPr>
          <p:spPr>
            <a:xfrm>
              <a:off x="5518891" y="4419600"/>
              <a:ext cx="214573" cy="250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709275" y="4393943"/>
              <a:ext cx="2008788" cy="334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Trace-signal-candidate </a:t>
              </a:r>
              <a:endParaRPr lang="en-US" sz="14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141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795807" y="1274615"/>
            <a:ext cx="2936023" cy="1461754"/>
            <a:chOff x="5633420" y="1055096"/>
            <a:chExt cx="2751573" cy="1461754"/>
          </a:xfrm>
        </p:grpSpPr>
        <p:sp>
          <p:nvSpPr>
            <p:cNvPr id="145" name="TextBox 144"/>
            <p:cNvSpPr txBox="1"/>
            <p:nvPr/>
          </p:nvSpPr>
          <p:spPr>
            <a:xfrm>
              <a:off x="5633420" y="1055096"/>
              <a:ext cx="1352475" cy="44447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/>
                <a:t>Reachability List</a:t>
              </a:r>
            </a:p>
          </p:txBody>
        </p:sp>
        <p:cxnSp>
          <p:nvCxnSpPr>
            <p:cNvPr id="146" name="Straight Arrow Connector 25"/>
            <p:cNvCxnSpPr/>
            <p:nvPr/>
          </p:nvCxnSpPr>
          <p:spPr bwMode="auto">
            <a:xfrm>
              <a:off x="6823394" y="1494024"/>
              <a:ext cx="0" cy="20774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7037800" y="1055096"/>
              <a:ext cx="1347193" cy="44640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Restorability 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339958" y="1702892"/>
              <a:ext cx="2045035" cy="305859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Restoration Demand</a:t>
              </a:r>
            </a:p>
          </p:txBody>
        </p:sp>
        <p:cxnSp>
          <p:nvCxnSpPr>
            <p:cNvPr id="149" name="Straight Arrow Connector 25"/>
            <p:cNvCxnSpPr/>
            <p:nvPr/>
          </p:nvCxnSpPr>
          <p:spPr bwMode="auto">
            <a:xfrm>
              <a:off x="7448765" y="1494024"/>
              <a:ext cx="0" cy="20886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50" name="Straight Arrow Connector 25"/>
            <p:cNvCxnSpPr/>
            <p:nvPr/>
          </p:nvCxnSpPr>
          <p:spPr bwMode="auto">
            <a:xfrm>
              <a:off x="7078391" y="2008751"/>
              <a:ext cx="0" cy="21019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5945045" y="2221223"/>
              <a:ext cx="1553966" cy="29562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Impact Weight</a:t>
              </a:r>
            </a:p>
          </p:txBody>
        </p:sp>
        <p:cxnSp>
          <p:nvCxnSpPr>
            <p:cNvPr id="152" name="Straight Arrow Connector 25"/>
            <p:cNvCxnSpPr/>
            <p:nvPr/>
          </p:nvCxnSpPr>
          <p:spPr bwMode="auto">
            <a:xfrm>
              <a:off x="6165242" y="1501500"/>
              <a:ext cx="0" cy="7174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128" name="TextBox 127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4566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Trace Signal Selection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02366" y="1219200"/>
            <a:ext cx="3573544" cy="3467100"/>
          </a:xfrm>
        </p:spPr>
        <p:txBody>
          <a:bodyPr/>
          <a:lstStyle/>
          <a:p>
            <a:pPr>
              <a:buSzPct val="50000"/>
              <a:buFont typeface="Wingdings" pitchFamily="2" charset="2"/>
              <a:buChar char="l"/>
            </a:pPr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Method </a:t>
            </a:r>
            <a:r>
              <a:rPr lang="en-US" altLang="zh-TW" sz="2400" dirty="0">
                <a:latin typeface="Arial" pitchFamily="34" charset="0"/>
                <a:ea typeface="PMingLiU"/>
                <a:cs typeface="PMingLiU"/>
              </a:rPr>
              <a:t>(i): Select </a:t>
            </a:r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the next </a:t>
            </a:r>
            <a:r>
              <a:rPr lang="en-US" altLang="zh-TW" sz="2400" dirty="0">
                <a:latin typeface="Arial" pitchFamily="34" charset="0"/>
                <a:ea typeface="PMingLiU"/>
                <a:cs typeface="PMingLiU"/>
              </a:rPr>
              <a:t>trace </a:t>
            </a:r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signal from </a:t>
            </a:r>
            <a:r>
              <a:rPr lang="en-US" altLang="zh-TW" sz="2400" dirty="0">
                <a:latin typeface="Arial" pitchFamily="34" charset="0"/>
                <a:ea typeface="PMingLiU"/>
                <a:cs typeface="PMingLiU"/>
              </a:rPr>
              <a:t>the top candidates</a:t>
            </a:r>
          </a:p>
          <a:p>
            <a:pPr lvl="1">
              <a:buSzPct val="100000"/>
              <a:buFont typeface="Arial" pitchFamily="34" charset="0"/>
              <a:buChar char="̶"/>
            </a:pP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Use X-Simulation </a:t>
            </a:r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to measure SRR for each top </a:t>
            </a: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candidate</a:t>
            </a:r>
          </a:p>
          <a:p>
            <a:pPr lvl="1">
              <a:buSzPct val="100000"/>
              <a:buFont typeface="Arial" pitchFamily="34" charset="0"/>
              <a:buChar char="̶"/>
            </a:pP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The next trace signal is the one with the highest SRR among the top candidates</a:t>
            </a:r>
          </a:p>
          <a:p>
            <a:pPr lvl="1">
              <a:buSzPct val="100000"/>
              <a:buFont typeface="Arial" pitchFamily="34" charset="0"/>
              <a:buChar char="̶"/>
            </a:pPr>
            <a:endParaRPr lang="en-US" altLang="zh-TW" sz="2000" dirty="0" smtClean="0">
              <a:ea typeface="PMingLiU"/>
              <a:cs typeface="PMingLiU"/>
            </a:endParaRPr>
          </a:p>
        </p:txBody>
      </p: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4133322" y="1360536"/>
            <a:ext cx="4833051" cy="3231595"/>
            <a:chOff x="557506" y="1605376"/>
            <a:chExt cx="5435806" cy="3804824"/>
          </a:xfrm>
        </p:grpSpPr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557506" y="1605376"/>
              <a:ext cx="5435806" cy="3804824"/>
              <a:chOff x="557506" y="1605376"/>
              <a:chExt cx="5435806" cy="380482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62000" y="1605377"/>
                <a:ext cx="2209676" cy="604772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Initialize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metrics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0" y="2498123"/>
                <a:ext cx="2209676" cy="509624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the next      trace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signal</a:t>
                </a:r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762000" y="4156211"/>
                <a:ext cx="2209675" cy="685727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Selected B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traces?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61999" y="5029241"/>
                <a:ext cx="2209676" cy="38095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Terminate</a:t>
                </a:r>
              </a:p>
            </p:txBody>
          </p:sp>
          <p:cxnSp>
            <p:nvCxnSpPr>
              <p:cNvPr id="17" name="Elbow Connector 16"/>
              <p:cNvCxnSpPr>
                <a:stCxn id="15" idx="1"/>
                <a:endCxn id="14" idx="1"/>
              </p:cNvCxnSpPr>
              <p:nvPr/>
            </p:nvCxnSpPr>
            <p:spPr>
              <a:xfrm rot="10800000">
                <a:off x="762000" y="2752936"/>
                <a:ext cx="14284" cy="1746139"/>
              </a:xfrm>
              <a:prstGeom prst="bentConnector3">
                <a:avLst>
                  <a:gd name="adj1" fmla="val 180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18" name="TextBox 38"/>
              <p:cNvSpPr txBox="1">
                <a:spLocks noChangeArrowheads="1"/>
              </p:cNvSpPr>
              <p:nvPr/>
            </p:nvSpPr>
            <p:spPr bwMode="auto">
              <a:xfrm>
                <a:off x="557506" y="4147238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No</a:t>
                </a:r>
              </a:p>
            </p:txBody>
          </p:sp>
          <p:sp>
            <p:nvSpPr>
              <p:cNvPr id="19" name="TextBox 39"/>
              <p:cNvSpPr txBox="1">
                <a:spLocks noChangeArrowheads="1"/>
              </p:cNvSpPr>
              <p:nvPr/>
            </p:nvSpPr>
            <p:spPr bwMode="auto">
              <a:xfrm>
                <a:off x="1905000" y="4726211"/>
                <a:ext cx="777712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  <p:cxnSp>
            <p:nvCxnSpPr>
              <p:cNvPr id="20" name="Straight Arrow Connector 19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1866837" y="4841937"/>
                <a:ext cx="1" cy="187304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21" name="Rectangle 20"/>
              <p:cNvSpPr/>
              <p:nvPr/>
            </p:nvSpPr>
            <p:spPr>
              <a:xfrm>
                <a:off x="3505839" y="1605376"/>
                <a:ext cx="2487473" cy="83810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Method (</a:t>
                </a:r>
                <a:r>
                  <a:rPr kumimoji="0" 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i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Select guided by </a:t>
                </a:r>
                <a:r>
                  <a:rPr kumimoji="0" lang="en-US" sz="1400" kern="0" dirty="0" smtClean="0">
                    <a:solidFill>
                      <a:sysClr val="windowText" lastClr="000000"/>
                    </a:solidFill>
                    <a:ea typeface="+mn-ea"/>
                    <a:cs typeface="Arial" pitchFamily="34" charset="0"/>
                  </a:rPr>
                  <a:t>impact weight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505046" y="3810174"/>
                <a:ext cx="2487473" cy="912714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Method (ii)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Consider adding an “island” </a:t>
                </a: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flipflop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3" name="Diamond 22"/>
              <p:cNvSpPr/>
              <p:nvPr/>
            </p:nvSpPr>
            <p:spPr>
              <a:xfrm>
                <a:off x="3568542" y="2799045"/>
                <a:ext cx="2362067" cy="684138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Selected 8X traces?</a:t>
                </a: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3" idx="0"/>
              </p:cNvCxnSpPr>
              <p:nvPr/>
            </p:nvCxnSpPr>
            <p:spPr>
              <a:xfrm>
                <a:off x="4749576" y="2443485"/>
                <a:ext cx="0" cy="35556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5" name="Straight Arrow Connector 24"/>
              <p:cNvCxnSpPr>
                <a:stCxn id="23" idx="2"/>
                <a:endCxn id="22" idx="0"/>
              </p:cNvCxnSpPr>
              <p:nvPr/>
            </p:nvCxnSpPr>
            <p:spPr>
              <a:xfrm flipH="1">
                <a:off x="4749576" y="3483184"/>
                <a:ext cx="0" cy="3269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6" name="Straight Arrow Connector 25"/>
              <p:cNvCxnSpPr>
                <a:stCxn id="13" idx="2"/>
                <a:endCxn id="14" idx="0"/>
              </p:cNvCxnSpPr>
              <p:nvPr/>
            </p:nvCxnSpPr>
            <p:spPr>
              <a:xfrm>
                <a:off x="1866838" y="2210149"/>
                <a:ext cx="0" cy="287974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7" name="Straight Arrow Connector 26"/>
              <p:cNvCxnSpPr>
                <a:stCxn id="11" idx="2"/>
                <a:endCxn id="15" idx="0"/>
              </p:cNvCxnSpPr>
              <p:nvPr/>
            </p:nvCxnSpPr>
            <p:spPr>
              <a:xfrm>
                <a:off x="1866838" y="3962559"/>
                <a:ext cx="0" cy="19365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8" name="Elbow Connector 27"/>
              <p:cNvCxnSpPr/>
              <p:nvPr/>
            </p:nvCxnSpPr>
            <p:spPr>
              <a:xfrm rot="10800000" flipH="1" flipV="1">
                <a:off x="3597115" y="3148017"/>
                <a:ext cx="1158810" cy="1833363"/>
              </a:xfrm>
              <a:prstGeom prst="bentConnector4">
                <a:avLst>
                  <a:gd name="adj1" fmla="val -25066"/>
                  <a:gd name="adj2" fmla="val 10006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61128" y="4722888"/>
                <a:ext cx="0" cy="61112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30" name="TextBox 83"/>
              <p:cNvSpPr txBox="1">
                <a:spLocks noChangeArrowheads="1"/>
              </p:cNvSpPr>
              <p:nvPr/>
            </p:nvSpPr>
            <p:spPr bwMode="auto">
              <a:xfrm>
                <a:off x="3287959" y="2785646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No</a:t>
                </a:r>
              </a:p>
            </p:txBody>
          </p:sp>
          <p:sp>
            <p:nvSpPr>
              <p:cNvPr id="31" name="TextBox 85"/>
              <p:cNvSpPr txBox="1">
                <a:spLocks noChangeArrowheads="1"/>
              </p:cNvSpPr>
              <p:nvPr/>
            </p:nvSpPr>
            <p:spPr bwMode="auto">
              <a:xfrm>
                <a:off x="4800600" y="3429000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2971676" y="1605376"/>
                <a:ext cx="542894" cy="985730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971676" y="3048255"/>
                <a:ext cx="533370" cy="1674631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</p:grpSp>
        <p:sp>
          <p:nvSpPr>
            <p:cNvPr id="11" name="Rectangle 10"/>
            <p:cNvSpPr/>
            <p:nvPr/>
          </p:nvSpPr>
          <p:spPr>
            <a:xfrm>
              <a:off x="762000" y="3276832"/>
              <a:ext cx="2209676" cy="68572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Update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metrics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4" idx="2"/>
              <a:endCxn id="11" idx="0"/>
            </p:cNvCxnSpPr>
            <p:nvPr/>
          </p:nvCxnSpPr>
          <p:spPr>
            <a:xfrm>
              <a:off x="1866838" y="3007747"/>
              <a:ext cx="0" cy="2690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36" name="Rectangle 35"/>
          <p:cNvSpPr/>
          <p:nvPr/>
        </p:nvSpPr>
        <p:spPr>
          <a:xfrm>
            <a:off x="6667500" y="1295400"/>
            <a:ext cx="2383193" cy="842112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003" y="5105400"/>
            <a:ext cx="81743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To accelerate </a:t>
            </a:r>
            <a:r>
              <a:rPr lang="en-US" sz="2400" dirty="0" smtClean="0"/>
              <a:t>the process</a:t>
            </a:r>
          </a:p>
          <a:p>
            <a:pPr marL="800100" lvl="1" indent="-342900">
              <a:buClr>
                <a:srgbClr val="800000"/>
              </a:buClr>
              <a:buFont typeface="Arial" panose="020B0604020202020204" pitchFamily="34" charset="0"/>
              <a:buChar char="‒"/>
            </a:pPr>
            <a:r>
              <a:rPr lang="en-US" sz="2000" dirty="0"/>
              <a:t>Parallel execution of X-Simulation</a:t>
            </a:r>
            <a:endParaRPr lang="en-US" sz="2400" dirty="0"/>
          </a:p>
          <a:p>
            <a:pPr marL="800100" lvl="1" indent="-342900">
              <a:buClr>
                <a:srgbClr val="800000"/>
              </a:buClr>
              <a:buFont typeface="Arial" panose="020B0604020202020204" pitchFamily="34" charset="0"/>
              <a:buChar char="‒"/>
            </a:pPr>
            <a:r>
              <a:rPr lang="en-US" sz="2000" dirty="0" smtClean="0"/>
              <a:t>Incremental update of the metrics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52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51" name="TextBox 50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Selection Process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9882" y="4677909"/>
            <a:ext cx="5122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80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zh-TW" sz="2000" dirty="0">
                <a:ea typeface="PMingLiU"/>
                <a:cs typeface="PMingLiU"/>
              </a:rPr>
              <a:t>The number of </a:t>
            </a:r>
            <a:r>
              <a:rPr lang="en-US" altLang="zh-TW" sz="2000" dirty="0" smtClean="0">
                <a:ea typeface="PMingLiU"/>
                <a:cs typeface="PMingLiU"/>
              </a:rPr>
              <a:t>X-Simulations </a:t>
            </a:r>
            <a:r>
              <a:rPr lang="en-US" altLang="zh-TW" sz="2000" dirty="0">
                <a:ea typeface="PMingLiU"/>
                <a:cs typeface="PMingLiU"/>
              </a:rPr>
              <a:t>is few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19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Trace Signal Selection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399" y="1219200"/>
                <a:ext cx="3849487" cy="3657600"/>
              </a:xfrm>
            </p:spPr>
            <p:txBody>
              <a:bodyPr/>
              <a:lstStyle/>
              <a:p>
                <a:pPr>
                  <a:buSzPct val="50000"/>
                  <a:buFont typeface="Wingdings" pitchFamily="2" charset="2"/>
                  <a:buChar char="l"/>
                </a:pPr>
                <a:r>
                  <a:rPr lang="en-US" altLang="zh-TW" sz="2400" dirty="0">
                    <a:ea typeface="PMingLiU"/>
                    <a:cs typeface="PMingLiU"/>
                  </a:rPr>
                  <a:t>Method (ii): After every 8 </a:t>
                </a:r>
                <a:r>
                  <a:rPr lang="en-US" altLang="zh-TW" sz="2400" dirty="0" smtClean="0">
                    <a:ea typeface="PMingLiU"/>
                    <a:cs typeface="PMingLiU"/>
                  </a:rPr>
                  <a:t>trace signals are selected, </a:t>
                </a:r>
                <a:r>
                  <a:rPr lang="en-US" altLang="zh-TW" sz="2400" dirty="0">
                    <a:ea typeface="PMingLiU"/>
                    <a:cs typeface="PMingLiU"/>
                  </a:rPr>
                  <a:t>consider adding an “island” flipflop</a:t>
                </a:r>
              </a:p>
              <a:p>
                <a:pPr lvl="1">
                  <a:buSzPct val="100000"/>
                  <a:buFont typeface="Arial" pitchFamily="34" charset="0"/>
                  <a:buChar char="̶"/>
                </a:pPr>
                <a:r>
                  <a:rPr lang="en-US" altLang="zh-TW" sz="2000" dirty="0" smtClean="0">
                    <a:ea typeface="PMingLiU"/>
                    <a:cs typeface="PMingLiU"/>
                  </a:rPr>
                  <a:t>Flipflop </a:t>
                </a:r>
                <a:r>
                  <a:rPr lang="en-US" altLang="zh-TW" sz="2000" i="1" dirty="0">
                    <a:ea typeface="PMingLiU"/>
                    <a:cs typeface="PMingLiU"/>
                  </a:rPr>
                  <a:t>f </a:t>
                </a:r>
                <a:r>
                  <a:rPr lang="en-US" altLang="zh-TW" sz="2000" dirty="0">
                    <a:ea typeface="PMingLiU"/>
                    <a:cs typeface="PMingLiU"/>
                  </a:rPr>
                  <a:t>is an island </a:t>
                </a:r>
                <a:r>
                  <a:rPr lang="en-US" altLang="zh-TW" sz="2000" dirty="0" smtClean="0">
                    <a:ea typeface="PMingLiU"/>
                    <a:cs typeface="PMingLiU"/>
                  </a:rPr>
                  <a:t>   type </a:t>
                </a:r>
                <a:r>
                  <a:rPr lang="en-US" altLang="zh-TW" sz="2000" dirty="0">
                    <a:ea typeface="PMingLiU"/>
                    <a:cs typeface="PMingLiU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TW" sz="2000" dirty="0">
                  <a:ea typeface="PMingLiU"/>
                  <a:cs typeface="PMingLiU"/>
                </a:endParaRPr>
              </a:p>
              <a:p>
                <a:pPr lvl="2">
                  <a:buSzPct val="50000"/>
                  <a:buFont typeface="Wingdings" pitchFamily="2" charset="2"/>
                  <a:buChar char="l"/>
                </a:pPr>
                <a:r>
                  <a:rPr lang="en-US" altLang="zh-TW" sz="1800" dirty="0">
                    <a:ea typeface="PMingLiU"/>
                    <a:cs typeface="PMingLiU"/>
                  </a:rPr>
                  <a:t>These types of </a:t>
                </a:r>
                <a:r>
                  <a:rPr lang="en-US" altLang="zh-TW" sz="1800" dirty="0" err="1" smtClean="0">
                    <a:ea typeface="PMingLiU"/>
                    <a:cs typeface="PMingLiU"/>
                  </a:rPr>
                  <a:t>flipflops</a:t>
                </a:r>
                <a:r>
                  <a:rPr lang="en-US" altLang="zh-TW" sz="1800" dirty="0" smtClean="0">
                    <a:ea typeface="PMingLiU"/>
                    <a:cs typeface="PMingLiU"/>
                  </a:rPr>
                  <a:t> </a:t>
                </a:r>
                <a:r>
                  <a:rPr lang="en-US" altLang="zh-TW" sz="1800" dirty="0">
                    <a:ea typeface="PMingLiU"/>
                    <a:cs typeface="PMingLiU"/>
                  </a:rPr>
                  <a:t>will never be selected using Method (i</a:t>
                </a:r>
                <a:r>
                  <a:rPr lang="en-US" altLang="zh-TW" sz="1800" dirty="0" smtClean="0">
                    <a:ea typeface="PMingLiU"/>
                    <a:cs typeface="PMingLiU"/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399" y="1219200"/>
                <a:ext cx="3849487" cy="3657600"/>
              </a:xfrm>
              <a:blipFill rotWithShape="0">
                <a:blip r:embed="rId4"/>
                <a:stretch>
                  <a:fillRect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6473875" y="2194863"/>
            <a:ext cx="2589305" cy="2163959"/>
          </a:xfrm>
          <a:prstGeom prst="rect">
            <a:avLst/>
          </a:pr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1"/>
          <p:cNvSpPr>
            <a:spLocks noGrp="1"/>
          </p:cNvSpPr>
          <p:nvPr>
            <p:ph sz="half" idx="1"/>
          </p:nvPr>
        </p:nvSpPr>
        <p:spPr>
          <a:xfrm>
            <a:off x="533399" y="4797423"/>
            <a:ext cx="7620000" cy="1401371"/>
          </a:xfrm>
        </p:spPr>
        <p:txBody>
          <a:bodyPr/>
          <a:lstStyle/>
          <a:p>
            <a:pPr>
              <a:buSzPct val="50000"/>
              <a:buFont typeface="Wingdings" pitchFamily="2" charset="2"/>
              <a:buChar char="l"/>
            </a:pPr>
            <a:r>
              <a:rPr lang="en-US" altLang="zh-TW" sz="2400" dirty="0" smtClean="0">
                <a:ea typeface="PMingLiU"/>
                <a:cs typeface="PMingLiU"/>
              </a:rPr>
              <a:t>Use X-Simulation to measure SRR to identify the best island </a:t>
            </a:r>
            <a:r>
              <a:rPr lang="en-US" altLang="zh-TW" sz="2400" dirty="0" err="1" smtClean="0">
                <a:ea typeface="PMingLiU"/>
                <a:cs typeface="PMingLiU"/>
              </a:rPr>
              <a:t>flipflop</a:t>
            </a:r>
            <a:endParaRPr lang="en-US" altLang="zh-TW" sz="2400" dirty="0" smtClean="0">
              <a:ea typeface="PMingLiU"/>
              <a:cs typeface="PMingLiU"/>
            </a:endParaRPr>
          </a:p>
          <a:p>
            <a:pPr lvl="1">
              <a:buSzPct val="100000"/>
              <a:buFont typeface="Arial" pitchFamily="34" charset="0"/>
              <a:buChar char="̶"/>
            </a:pPr>
            <a:r>
              <a:rPr lang="en-US" altLang="zh-TW" sz="2000" dirty="0" smtClean="0">
                <a:ea typeface="PMingLiU"/>
                <a:cs typeface="PMingLiU"/>
              </a:rPr>
              <a:t>Few X-Simulations because the number of islands are small (17% of the flipflops for </a:t>
            </a:r>
            <a:r>
              <a:rPr lang="en-US" altLang="zh-TW" sz="2000" i="1" dirty="0" smtClean="0">
                <a:ea typeface="PMingLiU"/>
                <a:cs typeface="PMingLiU"/>
              </a:rPr>
              <a:t>S5378</a:t>
            </a:r>
            <a:r>
              <a:rPr lang="en-US" altLang="zh-TW" sz="2000" dirty="0" smtClean="0">
                <a:ea typeface="PMingLiU"/>
                <a:cs typeface="PMingLiU"/>
              </a:rPr>
              <a:t>)</a:t>
            </a:r>
          </a:p>
          <a:p>
            <a:pPr>
              <a:buSzPct val="50000"/>
              <a:buFont typeface="Wingdings" pitchFamily="2" charset="2"/>
              <a:buChar char="l"/>
            </a:pPr>
            <a:endParaRPr lang="en-US" altLang="zh-TW" sz="1800" dirty="0">
              <a:latin typeface="Arial" pitchFamily="34" charset="0"/>
              <a:ea typeface="PMingLiU"/>
              <a:cs typeface="PMingLiU"/>
            </a:endParaRPr>
          </a:p>
        </p:txBody>
      </p:sp>
      <p:grpSp>
        <p:nvGrpSpPr>
          <p:cNvPr id="62" name="Group 179"/>
          <p:cNvGrpSpPr>
            <a:grpSpLocks/>
          </p:cNvGrpSpPr>
          <p:nvPr/>
        </p:nvGrpSpPr>
        <p:grpSpPr bwMode="auto">
          <a:xfrm>
            <a:off x="4087363" y="1360536"/>
            <a:ext cx="4879010" cy="3231595"/>
            <a:chOff x="505815" y="1605376"/>
            <a:chExt cx="5487497" cy="3804824"/>
          </a:xfrm>
        </p:grpSpPr>
        <p:grpSp>
          <p:nvGrpSpPr>
            <p:cNvPr id="64" name="Group 107"/>
            <p:cNvGrpSpPr>
              <a:grpSpLocks/>
            </p:cNvGrpSpPr>
            <p:nvPr/>
          </p:nvGrpSpPr>
          <p:grpSpPr bwMode="auto">
            <a:xfrm>
              <a:off x="505815" y="1605376"/>
              <a:ext cx="5487497" cy="3804824"/>
              <a:chOff x="505815" y="1605376"/>
              <a:chExt cx="5487497" cy="3804824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62000" y="1605377"/>
                <a:ext cx="2209676" cy="604772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Initialize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metrics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62000" y="2498123"/>
                <a:ext cx="2209676" cy="509624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the next     trace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signal</a:t>
                </a:r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762000" y="4156211"/>
                <a:ext cx="2203327" cy="685727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Selected B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traces?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0" y="5029241"/>
                <a:ext cx="2209676" cy="38095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Terminate</a:t>
                </a:r>
              </a:p>
            </p:txBody>
          </p:sp>
          <p:cxnSp>
            <p:nvCxnSpPr>
              <p:cNvPr id="71" name="Elbow Connector 70"/>
              <p:cNvCxnSpPr>
                <a:stCxn id="69" idx="1"/>
                <a:endCxn id="68" idx="1"/>
              </p:cNvCxnSpPr>
              <p:nvPr/>
            </p:nvCxnSpPr>
            <p:spPr>
              <a:xfrm rot="10800000">
                <a:off x="762000" y="2752936"/>
                <a:ext cx="14284" cy="1746139"/>
              </a:xfrm>
              <a:prstGeom prst="bentConnector3">
                <a:avLst>
                  <a:gd name="adj1" fmla="val 180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72" name="TextBox 38"/>
              <p:cNvSpPr txBox="1">
                <a:spLocks noChangeArrowheads="1"/>
              </p:cNvSpPr>
              <p:nvPr/>
            </p:nvSpPr>
            <p:spPr bwMode="auto">
              <a:xfrm>
                <a:off x="505815" y="4157654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No</a:t>
                </a:r>
              </a:p>
            </p:txBody>
          </p:sp>
          <p:sp>
            <p:nvSpPr>
              <p:cNvPr id="73" name="TextBox 39"/>
              <p:cNvSpPr txBox="1">
                <a:spLocks noChangeArrowheads="1"/>
              </p:cNvSpPr>
              <p:nvPr/>
            </p:nvSpPr>
            <p:spPr bwMode="auto">
              <a:xfrm>
                <a:off x="1905000" y="4726211"/>
                <a:ext cx="777713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  <p:cxnSp>
            <p:nvCxnSpPr>
              <p:cNvPr id="74" name="Straight Arrow Connector 73"/>
              <p:cNvCxnSpPr>
                <a:stCxn id="69" idx="2"/>
                <a:endCxn id="70" idx="0"/>
              </p:cNvCxnSpPr>
              <p:nvPr/>
            </p:nvCxnSpPr>
            <p:spPr>
              <a:xfrm>
                <a:off x="1863664" y="4841937"/>
                <a:ext cx="3174" cy="187304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75" name="Rectangle 74"/>
              <p:cNvSpPr/>
              <p:nvPr/>
            </p:nvSpPr>
            <p:spPr>
              <a:xfrm>
                <a:off x="3505839" y="1605376"/>
                <a:ext cx="2487473" cy="83810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Method (</a:t>
                </a:r>
                <a:r>
                  <a:rPr kumimoji="0" lang="en-US" sz="1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i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Select guided by </a:t>
                </a:r>
                <a:r>
                  <a:rPr kumimoji="0" lang="en-US" sz="1400" kern="0" dirty="0" smtClean="0">
                    <a:solidFill>
                      <a:sysClr val="windowText" lastClr="000000"/>
                    </a:solidFill>
                    <a:ea typeface="+mn-ea"/>
                    <a:cs typeface="Arial" pitchFamily="34" charset="0"/>
                  </a:rPr>
                  <a:t>impact weight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505046" y="3810174"/>
                <a:ext cx="2487473" cy="912714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Method (ii)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 Consider adding an “island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” </a:t>
                </a: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flipflop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7" name="Diamond 76"/>
              <p:cNvSpPr/>
              <p:nvPr/>
            </p:nvSpPr>
            <p:spPr>
              <a:xfrm>
                <a:off x="3568542" y="2799046"/>
                <a:ext cx="2362067" cy="684138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Selected 8X traces?</a:t>
                </a:r>
              </a:p>
            </p:txBody>
          </p:sp>
          <p:cxnSp>
            <p:nvCxnSpPr>
              <p:cNvPr id="78" name="Straight Arrow Connector 77"/>
              <p:cNvCxnSpPr>
                <a:stCxn id="75" idx="2"/>
                <a:endCxn id="77" idx="0"/>
              </p:cNvCxnSpPr>
              <p:nvPr/>
            </p:nvCxnSpPr>
            <p:spPr>
              <a:xfrm>
                <a:off x="4749576" y="2443485"/>
                <a:ext cx="0" cy="35556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79" name="Straight Arrow Connector 78"/>
              <p:cNvCxnSpPr>
                <a:stCxn id="77" idx="2"/>
                <a:endCxn id="76" idx="0"/>
              </p:cNvCxnSpPr>
              <p:nvPr/>
            </p:nvCxnSpPr>
            <p:spPr>
              <a:xfrm flipH="1">
                <a:off x="4749576" y="3483184"/>
                <a:ext cx="0" cy="3269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80" name="Straight Arrow Connector 79"/>
              <p:cNvCxnSpPr>
                <a:stCxn id="67" idx="2"/>
                <a:endCxn id="68" idx="0"/>
              </p:cNvCxnSpPr>
              <p:nvPr/>
            </p:nvCxnSpPr>
            <p:spPr>
              <a:xfrm>
                <a:off x="1866838" y="2210149"/>
                <a:ext cx="0" cy="287974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81" name="Straight Arrow Connector 80"/>
              <p:cNvCxnSpPr>
                <a:stCxn id="65" idx="2"/>
                <a:endCxn id="69" idx="0"/>
              </p:cNvCxnSpPr>
              <p:nvPr/>
            </p:nvCxnSpPr>
            <p:spPr>
              <a:xfrm flipH="1">
                <a:off x="1863664" y="3962559"/>
                <a:ext cx="3174" cy="19365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82" name="Elbow Connector 81"/>
              <p:cNvCxnSpPr/>
              <p:nvPr/>
            </p:nvCxnSpPr>
            <p:spPr>
              <a:xfrm rot="10800000" flipH="1" flipV="1">
                <a:off x="3597115" y="3148017"/>
                <a:ext cx="1158810" cy="1833363"/>
              </a:xfrm>
              <a:prstGeom prst="bentConnector4">
                <a:avLst>
                  <a:gd name="adj1" fmla="val -25066"/>
                  <a:gd name="adj2" fmla="val 10006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83" name="Straight Arrow Connector 82"/>
              <p:cNvCxnSpPr>
                <a:stCxn id="76" idx="2"/>
              </p:cNvCxnSpPr>
              <p:nvPr/>
            </p:nvCxnSpPr>
            <p:spPr>
              <a:xfrm>
                <a:off x="4749576" y="4722888"/>
                <a:ext cx="0" cy="61112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3269421" y="2820994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No</a:t>
                </a:r>
              </a:p>
            </p:txBody>
          </p:sp>
          <p:sp>
            <p:nvSpPr>
              <p:cNvPr id="85" name="TextBox 85"/>
              <p:cNvSpPr txBox="1">
                <a:spLocks noChangeArrowheads="1"/>
              </p:cNvSpPr>
              <p:nvPr/>
            </p:nvSpPr>
            <p:spPr bwMode="auto">
              <a:xfrm>
                <a:off x="4800600" y="3429000"/>
                <a:ext cx="598241" cy="36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Yes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V="1">
                <a:off x="2971676" y="1605376"/>
                <a:ext cx="542894" cy="985730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971676" y="3048255"/>
                <a:ext cx="533370" cy="1674631"/>
              </a:xfrm>
              <a:prstGeom prst="line">
                <a:avLst/>
              </a:prstGeom>
              <a:noFill/>
              <a:ln w="22225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</p:cxnSp>
        </p:grpSp>
        <p:sp>
          <p:nvSpPr>
            <p:cNvPr id="65" name="Rectangle 64"/>
            <p:cNvSpPr/>
            <p:nvPr/>
          </p:nvSpPr>
          <p:spPr>
            <a:xfrm>
              <a:off x="762000" y="3276832"/>
              <a:ext cx="2209676" cy="685726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Update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metrics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66" name="Straight Arrow Connector 65"/>
            <p:cNvCxnSpPr>
              <a:stCxn id="68" idx="2"/>
              <a:endCxn id="65" idx="0"/>
            </p:cNvCxnSpPr>
            <p:nvPr/>
          </p:nvCxnSpPr>
          <p:spPr>
            <a:xfrm>
              <a:off x="1866838" y="3007747"/>
              <a:ext cx="0" cy="26908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42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50" name="TextBox 49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Selection Process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6041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Simulation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Simulation Setup</a:t>
            </a:r>
            <a:endParaRPr lang="en-US" altLang="zh-TW" sz="2400" dirty="0">
              <a:latin typeface="Arial" pitchFamily="34" charset="0"/>
              <a:ea typeface="PMingLiU"/>
              <a:cs typeface="PMingLiU"/>
            </a:endParaRPr>
          </a:p>
          <a:p>
            <a:pPr lvl="1"/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Use SRR to measure the restoration quality </a:t>
            </a:r>
          </a:p>
          <a:p>
            <a:pPr lvl="1"/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Experimented with trace buffers of size (8, 16, 32) X </a:t>
            </a: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4K</a:t>
            </a:r>
            <a:endParaRPr lang="en-US" altLang="zh-TW" sz="2000" dirty="0">
              <a:latin typeface="Arial" pitchFamily="34" charset="0"/>
              <a:ea typeface="PMingLiU"/>
              <a:cs typeface="PMingLiU"/>
            </a:endParaRPr>
          </a:p>
          <a:p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Comparison </a:t>
            </a:r>
            <a:r>
              <a:rPr lang="en-US" altLang="zh-TW" sz="2400" dirty="0">
                <a:latin typeface="Arial" pitchFamily="34" charset="0"/>
                <a:ea typeface="PMingLiU"/>
                <a:cs typeface="PMingLiU"/>
              </a:rPr>
              <a:t>made with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METR: Metric-based: </a:t>
            </a:r>
            <a:r>
              <a:rPr lang="en-US" altLang="zh-TW" sz="2000" i="1" dirty="0" err="1" smtClean="0">
                <a:latin typeface="Arial" pitchFamily="34" charset="0"/>
                <a:ea typeface="PMingLiU"/>
                <a:cs typeface="PMingLiU"/>
              </a:rPr>
              <a:t>Shojaei</a:t>
            </a:r>
            <a:r>
              <a:rPr lang="en-US" altLang="zh-TW" sz="2000" i="1" dirty="0" smtClean="0">
                <a:latin typeface="Arial" pitchFamily="34" charset="0"/>
                <a:ea typeface="PMingLiU"/>
                <a:cs typeface="PMingLiU"/>
              </a:rPr>
              <a:t> et al. [ICCAD’10]</a:t>
            </a:r>
          </a:p>
          <a:p>
            <a:pPr lvl="2"/>
            <a:r>
              <a:rPr lang="en-US" altLang="zh-TW" sz="1800" dirty="0" smtClean="0">
                <a:latin typeface="Arial" pitchFamily="34" charset="0"/>
                <a:ea typeface="PMingLiU"/>
                <a:cs typeface="PMingLiU"/>
              </a:rPr>
              <a:t>Mainly used for </a:t>
            </a:r>
            <a:r>
              <a:rPr lang="en-US" altLang="zh-TW" sz="1800" dirty="0">
                <a:latin typeface="Arial" pitchFamily="34" charset="0"/>
                <a:ea typeface="PMingLiU"/>
                <a:cs typeface="PMingLiU"/>
              </a:rPr>
              <a:t>runtime </a:t>
            </a:r>
            <a:r>
              <a:rPr lang="en-US" altLang="zh-TW" sz="1800" dirty="0" smtClean="0">
                <a:latin typeface="Arial" pitchFamily="34" charset="0"/>
                <a:ea typeface="PMingLiU"/>
                <a:cs typeface="PMingLiU"/>
              </a:rPr>
              <a:t>comparison</a:t>
            </a:r>
          </a:p>
          <a:p>
            <a:pPr lvl="2"/>
            <a:r>
              <a:rPr lang="en-US" altLang="zh-TW" sz="1800" dirty="0" smtClean="0">
                <a:latin typeface="Arial" pitchFamily="34" charset="0"/>
                <a:ea typeface="PMingLiU"/>
                <a:cs typeface="PMingLiU"/>
              </a:rPr>
              <a:t>One of the best </a:t>
            </a:r>
            <a:r>
              <a:rPr lang="en-US" altLang="zh-TW" sz="1800" dirty="0">
                <a:latin typeface="Arial" pitchFamily="34" charset="0"/>
                <a:ea typeface="PMingLiU"/>
                <a:cs typeface="PMingLiU"/>
              </a:rPr>
              <a:t>reported </a:t>
            </a:r>
            <a:r>
              <a:rPr lang="en-US" altLang="zh-TW" sz="1800" dirty="0" smtClean="0">
                <a:latin typeface="Arial" pitchFamily="34" charset="0"/>
                <a:ea typeface="PMingLiU"/>
                <a:cs typeface="PMingLiU"/>
              </a:rPr>
              <a:t>runtime</a:t>
            </a:r>
            <a:endParaRPr lang="en-US" altLang="zh-TW" sz="1800" dirty="0">
              <a:latin typeface="Arial" pitchFamily="34" charset="0"/>
              <a:ea typeface="PMingLiU"/>
              <a:cs typeface="PMingLiU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dirty="0" smtClean="0">
                <a:latin typeface="Arial" pitchFamily="34" charset="0"/>
                <a:ea typeface="PMingLiU"/>
                <a:cs typeface="PMingLiU"/>
              </a:rPr>
              <a:t>SIM</a:t>
            </a:r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: Simulation-based: </a:t>
            </a:r>
            <a:r>
              <a:rPr lang="en-US" sz="2000" i="1" dirty="0" smtClean="0">
                <a:latin typeface="Arial" pitchFamily="34" charset="0"/>
                <a:ea typeface="PMingLiU"/>
                <a:cs typeface="PMingLiU"/>
              </a:rPr>
              <a:t>Chatterjee </a:t>
            </a:r>
            <a:r>
              <a:rPr lang="en-US" sz="2000" i="1" dirty="0">
                <a:latin typeface="Arial" pitchFamily="34" charset="0"/>
                <a:ea typeface="PMingLiU"/>
                <a:cs typeface="PMingLiU"/>
              </a:rPr>
              <a:t>et </a:t>
            </a:r>
            <a:r>
              <a:rPr lang="en-US" sz="2000" i="1" dirty="0" smtClean="0">
                <a:latin typeface="Arial" pitchFamily="34" charset="0"/>
                <a:ea typeface="PMingLiU"/>
                <a:cs typeface="PMingLiU"/>
              </a:rPr>
              <a:t>al. [</a:t>
            </a:r>
            <a:r>
              <a:rPr lang="en-US" altLang="zh-TW" sz="2000" i="1" dirty="0" smtClean="0">
                <a:latin typeface="Arial" pitchFamily="34" charset="0"/>
                <a:ea typeface="PMingLiU"/>
                <a:cs typeface="PMingLiU"/>
              </a:rPr>
              <a:t>ICCAD’11</a:t>
            </a:r>
            <a:r>
              <a:rPr lang="en-US" altLang="zh-TW" sz="2000" i="1" dirty="0">
                <a:latin typeface="Arial" pitchFamily="34" charset="0"/>
                <a:ea typeface="PMingLiU"/>
                <a:cs typeface="PMingLiU"/>
              </a:rPr>
              <a:t>]</a:t>
            </a:r>
          </a:p>
          <a:p>
            <a:pPr lvl="2"/>
            <a:r>
              <a:rPr lang="en-US" altLang="zh-TW" sz="1800" dirty="0" smtClean="0">
                <a:latin typeface="Arial" pitchFamily="34" charset="0"/>
                <a:ea typeface="PMingLiU"/>
                <a:cs typeface="PMingLiU"/>
              </a:rPr>
              <a:t>Mainly used </a:t>
            </a:r>
            <a:r>
              <a:rPr lang="en-US" altLang="zh-TW" sz="1800" dirty="0">
                <a:latin typeface="Arial" pitchFamily="34" charset="0"/>
                <a:ea typeface="PMingLiU"/>
                <a:cs typeface="PMingLiU"/>
              </a:rPr>
              <a:t>to compare solution quality</a:t>
            </a:r>
          </a:p>
          <a:p>
            <a:pPr lvl="2"/>
            <a:r>
              <a:rPr lang="en-US" altLang="zh-TW" sz="1800" dirty="0">
                <a:latin typeface="Arial" pitchFamily="34" charset="0"/>
                <a:ea typeface="PMingLiU"/>
                <a:cs typeface="PMingLiU"/>
              </a:rPr>
              <a:t>Best reported solution </a:t>
            </a:r>
            <a:r>
              <a:rPr lang="en-US" altLang="zh-TW" sz="1800" dirty="0" smtClean="0">
                <a:latin typeface="Arial" pitchFamily="34" charset="0"/>
                <a:ea typeface="PMingLiU"/>
                <a:cs typeface="PMingLiU"/>
              </a:rPr>
              <a:t>quality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ea typeface="PMingLiU"/>
                <a:cs typeface="PMingLiU"/>
              </a:rPr>
              <a:t>Other </a:t>
            </a:r>
            <a:r>
              <a:rPr lang="en-US" altLang="zh-TW" sz="2000" dirty="0">
                <a:latin typeface="Arial" pitchFamily="34" charset="0"/>
                <a:ea typeface="PMingLiU"/>
                <a:cs typeface="PMingLiU"/>
              </a:rPr>
              <a:t>Metric-based: </a:t>
            </a:r>
            <a:endParaRPr lang="en-US" altLang="zh-TW" sz="2000" dirty="0" smtClean="0">
              <a:latin typeface="Arial" pitchFamily="34" charset="0"/>
              <a:ea typeface="PMingLiU"/>
              <a:cs typeface="PMingLiU"/>
            </a:endParaRPr>
          </a:p>
          <a:p>
            <a:pPr lvl="2"/>
            <a:r>
              <a:rPr lang="en-US" sz="1800" i="1" dirty="0" smtClean="0">
                <a:latin typeface="Arial" panose="020B0604020202020204" pitchFamily="34" charset="0"/>
              </a:rPr>
              <a:t>Liu </a:t>
            </a:r>
            <a:r>
              <a:rPr lang="en-US" sz="1800" i="1" dirty="0">
                <a:latin typeface="Arial" panose="020B0604020202020204" pitchFamily="34" charset="0"/>
              </a:rPr>
              <a:t>&amp; Xu [TCAD’12</a:t>
            </a:r>
            <a:r>
              <a:rPr lang="en-US" sz="1800" i="1" dirty="0" smtClean="0">
                <a:latin typeface="Arial" panose="020B0604020202020204" pitchFamily="34" charset="0"/>
              </a:rPr>
              <a:t>] </a:t>
            </a:r>
          </a:p>
          <a:p>
            <a:pPr lvl="2"/>
            <a:r>
              <a:rPr lang="en-US" sz="1800" i="1" dirty="0" err="1" smtClean="0">
                <a:latin typeface="Arial" panose="020B0604020202020204" pitchFamily="34" charset="0"/>
              </a:rPr>
              <a:t>Ko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</a:rPr>
              <a:t>&amp; </a:t>
            </a:r>
            <a:r>
              <a:rPr lang="en-US" sz="1800" i="1" dirty="0" err="1">
                <a:latin typeface="Arial" panose="020B0604020202020204" pitchFamily="34" charset="0"/>
              </a:rPr>
              <a:t>Nicolici</a:t>
            </a:r>
            <a:r>
              <a:rPr lang="en-US" sz="1800" i="1" dirty="0">
                <a:latin typeface="Arial" panose="020B0604020202020204" pitchFamily="34" charset="0"/>
              </a:rPr>
              <a:t> [TCAD’09</a:t>
            </a:r>
            <a:r>
              <a:rPr lang="en-US" sz="1800" i="1" dirty="0" smtClean="0">
                <a:latin typeface="Arial" panose="020B0604020202020204" pitchFamily="34" charset="0"/>
              </a:rPr>
              <a:t>] </a:t>
            </a:r>
          </a:p>
          <a:p>
            <a:pPr lvl="2"/>
            <a:r>
              <a:rPr lang="en-US" sz="1800" i="1" dirty="0" err="1" smtClean="0">
                <a:latin typeface="Arial" panose="020B0604020202020204" pitchFamily="34" charset="0"/>
              </a:rPr>
              <a:t>Basu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</a:rPr>
              <a:t>&amp; Mishra [TVLSI’13</a:t>
            </a:r>
            <a:r>
              <a:rPr lang="en-US" sz="1800" i="1" dirty="0" smtClean="0">
                <a:latin typeface="Arial" panose="020B0604020202020204" pitchFamily="34" charset="0"/>
              </a:rPr>
              <a:t>]</a:t>
            </a:r>
            <a:endParaRPr lang="en-US" altLang="zh-TW" sz="1800" i="1" dirty="0">
              <a:latin typeface="Arial" pitchFamily="34" charset="0"/>
              <a:ea typeface="PMingLiU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26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14" name="TextBox 13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9580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Comparison of SRR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95057"/>
              </p:ext>
            </p:extLst>
          </p:nvPr>
        </p:nvGraphicFramePr>
        <p:xfrm>
          <a:off x="502920" y="1219200"/>
          <a:ext cx="8366760" cy="493739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554480"/>
                <a:gridCol w="1554480"/>
              </a:tblGrid>
              <a:tr h="548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METR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.-METR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.-SIM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66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13.7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-0.7%</a:t>
                      </a:r>
                      <a:endParaRPr lang="en-US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+6.3%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-1.2%</a:t>
                      </a:r>
                      <a:endParaRPr lang="en-US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+12.7%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+2.4%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-4.5%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+16.7%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+4.3%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+17.2%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+3.0%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+5.9%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+0.0%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31.1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58.1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+97.4%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+5.7%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36.2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+97.4%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+5.8%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11.6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23.1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+101.7%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+1.3%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17.6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29.4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+192.0%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+74.5%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13.1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17.8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+129.8%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+12.9%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9.7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20.0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+80.4%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-12.5%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6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13.5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14.9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+77.8%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+31.1%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18.1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+71.3%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+2.2%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+146.5%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+6.7%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56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+69.0%</a:t>
                      </a:r>
                      <a:endParaRPr lang="en-US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10.0%</a:t>
                      </a:r>
                    </a:p>
                  </a:txBody>
                  <a:tcPr marL="9144" marR="9144" marT="0" marB="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17" name="TextBox 16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0605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Comparison of Runtime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296027"/>
              </p:ext>
            </p:extLst>
          </p:nvPr>
        </p:nvGraphicFramePr>
        <p:xfrm>
          <a:off x="492369" y="1201348"/>
          <a:ext cx="8382000" cy="4720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48507"/>
                <a:gridCol w="796829"/>
                <a:gridCol w="954486"/>
                <a:gridCol w="1209015"/>
                <a:gridCol w="1862805"/>
                <a:gridCol w="1255179"/>
                <a:gridCol w="125517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#DFF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METR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(sec)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hr:min:sec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(sec)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Impr.METR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(sec)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00:06:50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+3</a:t>
                      </a: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00:06:40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00:05:30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+38</a:t>
                      </a:r>
                    </a:p>
                  </a:txBody>
                  <a:tcPr marL="9144" marR="9144" marT="0" marB="0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00:07:28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-20</a:t>
                      </a: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00:06:05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-67</a:t>
                      </a: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00:04:10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-48</a:t>
                      </a:r>
                    </a:p>
                  </a:txBody>
                  <a:tcPr marL="9144" marR="9144" marT="0" marB="0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1728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07:13:00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-66</a:t>
                      </a: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07:12:00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-41</a:t>
                      </a: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07:11:00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+191</a:t>
                      </a: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1564</a:t>
                      </a:r>
                    </a:p>
                  </a:txBody>
                  <a:tcPr marL="9144" marR="9144" marT="0" marB="0" anchor="ctr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3690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50:05:00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434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+3255(8X)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7620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50:04:00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2508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+5112(3X)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13428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50:02:00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2521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+10907(5X)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1166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16:33:00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-114</a:t>
                      </a: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16:32:00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-601</a:t>
                      </a:r>
                    </a:p>
                  </a:txBody>
                  <a:tcPr marL="9144" marR="9144" marT="0" marB="0" horzOverflow="overflow">
                    <a:solidFill>
                      <a:schemeClr val="accent1"/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宋体" charset="-122"/>
                      </a:endParaRPr>
                    </a:p>
                  </a:txBody>
                  <a:tcPr marL="9144" marR="914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16:31:00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-389</a:t>
                      </a:r>
                    </a:p>
                  </a:txBody>
                  <a:tcPr marL="9144" marR="9144" marT="0" marB="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5124" y="5881926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00000"/>
              </a:buClr>
            </a:pPr>
            <a:r>
              <a:rPr lang="en-US" i="1" dirty="0" smtClean="0"/>
              <a:t>* </a:t>
            </a:r>
            <a:r>
              <a:rPr lang="en-US" i="1" dirty="0"/>
              <a:t>Ran </a:t>
            </a:r>
            <a:r>
              <a:rPr lang="en-US" i="1" dirty="0" smtClean="0"/>
              <a:t>SIM on </a:t>
            </a:r>
            <a:r>
              <a:rPr lang="en-US" i="1" dirty="0"/>
              <a:t>a quad-core machine using up to 8 threads</a:t>
            </a:r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endParaRPr lang="en-US" i="1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15" name="TextBox 14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858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Post-Silicon Debug (PSD)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 wrap="square"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operation of a few manufactured chips with real-world stimulus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Involves finding errors causing malfunctions</a:t>
            </a:r>
          </a:p>
          <a:p>
            <a:pPr marL="731520" lvl="1" indent="-27432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Fix through multiple rounds of Silicon Stepping/Revision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2920" y="2836891"/>
            <a:ext cx="84124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Has become significantly time-consuming and expensive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Tight Time-to-Market </a:t>
            </a:r>
            <a:r>
              <a:rPr kumimoji="0" lang="en-US" sz="2000" kern="0" dirty="0" smtClean="0">
                <a:cs typeface="Arial" panose="020B0604020202020204" pitchFamily="34" charset="0"/>
              </a:rPr>
              <a:t>requirement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kern="0" dirty="0" smtClean="0">
                <a:cs typeface="Arial" panose="020B0604020202020204" pitchFamily="34" charset="0"/>
              </a:rPr>
              <a:t>Formal verification and simulation tools do not scale as technology scales</a:t>
            </a:r>
            <a:endParaRPr kumimoji="0" lang="en-US" sz="2000" kern="0" dirty="0">
              <a:cs typeface="Arial" panose="020B0604020202020204" pitchFamily="34" charset="0"/>
            </a:endParaRP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kern="0" dirty="0" smtClean="0">
                <a:cs typeface="Arial" panose="020B0604020202020204" pitchFamily="34" charset="0"/>
              </a:rPr>
              <a:t>Poor visibility inside the chip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14" name="TextBox 13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PSD </a:t>
              </a:r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verview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20" y="0"/>
            <a:ext cx="8412480" cy="348323"/>
            <a:chOff x="502920" y="-9769"/>
            <a:chExt cx="8412480" cy="348323"/>
          </a:xfrm>
        </p:grpSpPr>
        <p:sp>
          <p:nvSpPr>
            <p:cNvPr id="32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40303" y="4004091"/>
            <a:ext cx="4098897" cy="2434809"/>
            <a:chOff x="4740303" y="3965907"/>
            <a:chExt cx="4098897" cy="2434809"/>
          </a:xfrm>
        </p:grpSpPr>
        <p:sp>
          <p:nvSpPr>
            <p:cNvPr id="55" name="TextBox 54"/>
            <p:cNvSpPr txBox="1"/>
            <p:nvPr/>
          </p:nvSpPr>
          <p:spPr>
            <a:xfrm>
              <a:off x="5203973" y="6092939"/>
              <a:ext cx="3406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Figure from </a:t>
              </a:r>
              <a:r>
                <a:rPr lang="en-US" sz="1400" i="1" dirty="0" err="1"/>
                <a:t>Abramovici</a:t>
              </a:r>
              <a:r>
                <a:rPr lang="en-US" sz="1400" i="1" dirty="0" smtClean="0"/>
                <a:t> et al. [DAC’06]</a:t>
              </a:r>
              <a:endParaRPr lang="en-US" sz="1400" i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0303" y="3965907"/>
              <a:ext cx="4098897" cy="216819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38452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839200" cy="990600"/>
          </a:xfrm>
        </p:spPr>
        <p:txBody>
          <a:bodyPr/>
          <a:lstStyle/>
          <a:p>
            <a:r>
              <a:rPr lang="en-US" sz="3200" spc="-70" dirty="0" smtClean="0">
                <a:latin typeface="Arial" panose="020B0604020202020204" pitchFamily="34" charset="0"/>
              </a:rPr>
              <a:t>Comparison with Other Metric-based Algorithms</a:t>
            </a:r>
            <a:endParaRPr lang="en-US" sz="3200" spc="-70" dirty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3446"/>
            <a:ext cx="8382000" cy="53340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Compared </a:t>
            </a:r>
            <a:r>
              <a:rPr lang="en-US" sz="2400" dirty="0">
                <a:latin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</a:rPr>
              <a:t>eparately because the control signals are set differently from one to another</a:t>
            </a:r>
          </a:p>
          <a:p>
            <a:pPr lvl="1"/>
            <a:r>
              <a:rPr lang="en-US" sz="2000" i="1" dirty="0" smtClean="0">
                <a:latin typeface="Arial" panose="020B0604020202020204" pitchFamily="34" charset="0"/>
              </a:rPr>
              <a:t>Liu </a:t>
            </a:r>
            <a:r>
              <a:rPr lang="en-US" sz="2000" i="1" dirty="0">
                <a:latin typeface="Arial" panose="020B0604020202020204" pitchFamily="34" charset="0"/>
              </a:rPr>
              <a:t>&amp; Xu [TCAD’12] </a:t>
            </a:r>
            <a:endParaRPr lang="en-US" sz="2000" i="1" dirty="0" smtClean="0">
              <a:latin typeface="Arial" panose="020B0604020202020204" pitchFamily="34" charset="0"/>
            </a:endParaRP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Ours has a </a:t>
            </a:r>
            <a:r>
              <a:rPr lang="en-US" sz="1800" dirty="0">
                <a:latin typeface="Arial" panose="020B0604020202020204" pitchFamily="34" charset="0"/>
              </a:rPr>
              <a:t>significant SRR improvement of </a:t>
            </a:r>
            <a:r>
              <a:rPr lang="en-US" sz="1800" dirty="0" smtClean="0">
                <a:latin typeface="Arial" panose="020B0604020202020204" pitchFamily="34" charset="0"/>
              </a:rPr>
              <a:t>on average </a:t>
            </a:r>
            <a:r>
              <a:rPr lang="en-US" sz="1800" dirty="0">
                <a:latin typeface="Arial" panose="020B0604020202020204" pitchFamily="34" charset="0"/>
              </a:rPr>
              <a:t>136.02%</a:t>
            </a:r>
            <a:endParaRPr lang="en-US" sz="1800" dirty="0" smtClean="0">
              <a:latin typeface="Arial" panose="020B0604020202020204" pitchFamily="34" charset="0"/>
            </a:endParaRPr>
          </a:p>
          <a:p>
            <a:pPr lvl="1"/>
            <a:r>
              <a:rPr lang="en-US" sz="2000" i="1" dirty="0" err="1" smtClean="0">
                <a:latin typeface="Arial" panose="020B0604020202020204" pitchFamily="34" charset="0"/>
              </a:rPr>
              <a:t>Ko</a:t>
            </a:r>
            <a:r>
              <a:rPr lang="en-US" sz="2000" i="1" dirty="0" smtClean="0">
                <a:latin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</a:rPr>
              <a:t>&amp; </a:t>
            </a:r>
            <a:r>
              <a:rPr lang="en-US" sz="2000" i="1" dirty="0" err="1">
                <a:latin typeface="Arial" panose="020B0604020202020204" pitchFamily="34" charset="0"/>
              </a:rPr>
              <a:t>Nicolici</a:t>
            </a:r>
            <a:r>
              <a:rPr lang="en-US" sz="2000" i="1" dirty="0">
                <a:latin typeface="Arial" panose="020B0604020202020204" pitchFamily="34" charset="0"/>
              </a:rPr>
              <a:t> [TCAD’09</a:t>
            </a:r>
            <a:r>
              <a:rPr lang="en-US" sz="2000" i="1" dirty="0" smtClean="0">
                <a:latin typeface="Arial" panose="020B0604020202020204" pitchFamily="34" charset="0"/>
              </a:rPr>
              <a:t>]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Ours has </a:t>
            </a:r>
            <a:r>
              <a:rPr lang="en-US" sz="1800" dirty="0">
                <a:latin typeface="Arial" panose="020B0604020202020204" pitchFamily="34" charset="0"/>
              </a:rPr>
              <a:t>a significant SRR improvement of on average 105.32</a:t>
            </a:r>
            <a:r>
              <a:rPr lang="en-US" sz="1800" dirty="0" smtClean="0">
                <a:latin typeface="Arial" panose="020B0604020202020204" pitchFamily="34" charset="0"/>
              </a:rPr>
              <a:t>%</a:t>
            </a:r>
            <a:endParaRPr lang="en-US" sz="1800" dirty="0">
              <a:latin typeface="Arial" panose="020B0604020202020204" pitchFamily="34" charset="0"/>
            </a:endParaRPr>
          </a:p>
          <a:p>
            <a:pPr lvl="1"/>
            <a:r>
              <a:rPr lang="en-US" sz="2000" i="1" dirty="0" err="1">
                <a:latin typeface="Arial" panose="020B0604020202020204" pitchFamily="34" charset="0"/>
              </a:rPr>
              <a:t>Basu</a:t>
            </a:r>
            <a:r>
              <a:rPr lang="en-US" sz="2000" i="1" dirty="0">
                <a:latin typeface="Arial" panose="020B0604020202020204" pitchFamily="34" charset="0"/>
              </a:rPr>
              <a:t> &amp; Mishra [TVLSI’13]</a:t>
            </a:r>
            <a:endParaRPr lang="en-US" altLang="zh-TW" sz="2000" i="1" dirty="0">
              <a:latin typeface="Arial" pitchFamily="34" charset="0"/>
              <a:ea typeface="PMingLiU"/>
            </a:endParaRPr>
          </a:p>
          <a:p>
            <a:pPr lvl="2"/>
            <a:r>
              <a:rPr lang="en-US" sz="1800" dirty="0" smtClean="0">
                <a:latin typeface="Arial" panose="020B0604020202020204" pitchFamily="34" charset="0"/>
              </a:rPr>
              <a:t>Ours has an SRR improvement of on average 6.5%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lvl="2"/>
            <a:r>
              <a:rPr lang="en-US" sz="1800" dirty="0">
                <a:latin typeface="Arial" panose="020B0604020202020204" pitchFamily="34" charset="0"/>
              </a:rPr>
              <a:t>R</a:t>
            </a:r>
            <a:r>
              <a:rPr lang="en-US" sz="1800" dirty="0" smtClean="0">
                <a:latin typeface="Arial" panose="020B0604020202020204" pitchFamily="34" charset="0"/>
              </a:rPr>
              <a:t>untimes of our approach are much better as </a:t>
            </a:r>
            <a:r>
              <a:rPr lang="en-US" sz="1800" i="1" dirty="0" err="1">
                <a:latin typeface="Arial" panose="020B0604020202020204" pitchFamily="34" charset="0"/>
              </a:rPr>
              <a:t>Basu</a:t>
            </a:r>
            <a:r>
              <a:rPr lang="en-US" sz="1800" i="1" dirty="0">
                <a:latin typeface="Arial" panose="020B0604020202020204" pitchFamily="34" charset="0"/>
              </a:rPr>
              <a:t> &amp; Mishra</a:t>
            </a:r>
            <a:r>
              <a:rPr lang="en-US" sz="1800" dirty="0" smtClean="0">
                <a:latin typeface="Arial" panose="020B0604020202020204" pitchFamily="34" charset="0"/>
              </a:rPr>
              <a:t> runs almost 5X longer on average</a:t>
            </a:r>
            <a:endParaRPr lang="en-US" sz="2800" dirty="0" smtClean="0">
              <a:latin typeface="Arial" panose="020B0604020202020204" pitchFamily="34" charset="0"/>
            </a:endParaRPr>
          </a:p>
        </p:txBody>
      </p:sp>
      <p:sp>
        <p:nvSpPr>
          <p:cNvPr id="9" name="动作按钮: 前进或下一项 3">
            <a:hlinkClick r:id="rId3" action="ppaction://hlinksldjump" highlightClick="1"/>
          </p:cNvPr>
          <p:cNvSpPr/>
          <p:nvPr/>
        </p:nvSpPr>
        <p:spPr>
          <a:xfrm>
            <a:off x="7961762" y="2130860"/>
            <a:ext cx="532276" cy="30637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动作按钮: 前进或下一项 3">
            <a:hlinkClick r:id="rId4" action="ppaction://hlinksldjump" highlightClick="1"/>
          </p:cNvPr>
          <p:cNvSpPr/>
          <p:nvPr/>
        </p:nvSpPr>
        <p:spPr>
          <a:xfrm>
            <a:off x="7976339" y="2760487"/>
            <a:ext cx="532276" cy="30637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动作按钮: 前进或下一项 3">
            <a:hlinkClick r:id="rId5" action="ppaction://hlinksldjump" highlightClick="1"/>
          </p:cNvPr>
          <p:cNvSpPr/>
          <p:nvPr/>
        </p:nvSpPr>
        <p:spPr>
          <a:xfrm>
            <a:off x="7979321" y="3467100"/>
            <a:ext cx="532276" cy="30637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28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22" name="TextBox 21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7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</a:rPr>
              <a:t>Identifying the Top Candidates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253" y="4292579"/>
            <a:ext cx="8610600" cy="1993922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Report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the Impact Weights in three iterations of </a:t>
            </a:r>
            <a:r>
              <a:rPr lang="en-US" sz="2400" i="1" dirty="0" smtClean="0">
                <a:latin typeface="Arial" pitchFamily="34" charset="0"/>
              </a:rPr>
              <a:t>S38417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Impact Weights of the top candidates close to each other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Impact Weights of the remaining signals much lower than the top candidates</a:t>
            </a:r>
          </a:p>
          <a:p>
            <a:pPr lvl="1"/>
            <a:r>
              <a:rPr lang="en-US" sz="2000" u="sng" dirty="0" smtClean="0">
                <a:latin typeface="Arial" pitchFamily="34" charset="0"/>
              </a:rPr>
              <a:t>Therefore, Impact Weight is able to identify the top candidates</a:t>
            </a:r>
            <a:endParaRPr lang="en-US" sz="2000" u="sng" dirty="0">
              <a:latin typeface="Arial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04088" y="1131277"/>
            <a:ext cx="8001000" cy="3124200"/>
            <a:chOff x="762000" y="1124032"/>
            <a:chExt cx="8001000" cy="2762168"/>
          </a:xfrm>
        </p:grpSpPr>
        <p:graphicFrame>
          <p:nvGraphicFramePr>
            <p:cNvPr id="3" name="图表 2"/>
            <p:cNvGraphicFramePr/>
            <p:nvPr>
              <p:extLst>
                <p:ext uri="{D42A27DB-BD31-4B8C-83A1-F6EECF244321}">
                  <p14:modId xmlns:p14="http://schemas.microsoft.com/office/powerpoint/2010/main" val="479825303"/>
                </p:ext>
              </p:extLst>
            </p:nvPr>
          </p:nvGraphicFramePr>
          <p:xfrm>
            <a:off x="762000" y="1124032"/>
            <a:ext cx="8001000" cy="2762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628900" y="2146111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tr</a:t>
              </a:r>
              <a:r>
                <a:rPr lang="en-US" b="1" dirty="0" smtClean="0"/>
                <a:t>. 1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0893" y="2133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tr</a:t>
              </a:r>
              <a:r>
                <a:rPr lang="en-US" b="1" dirty="0" smtClean="0"/>
                <a:t>. 2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96200" y="2133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I</a:t>
              </a:r>
              <a:r>
                <a:rPr lang="en-US" b="1" dirty="0" err="1" smtClean="0"/>
                <a:t>tr</a:t>
              </a:r>
              <a:r>
                <a:rPr lang="en-US" b="1" dirty="0" smtClean="0"/>
                <a:t>. 3</a:t>
              </a:r>
              <a:endParaRPr 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600200" y="1444389"/>
              <a:ext cx="2133600" cy="199007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943100" y="1386385"/>
              <a:ext cx="800100" cy="1204415"/>
              <a:chOff x="1943100" y="1462585"/>
              <a:chExt cx="800100" cy="1204415"/>
            </a:xfrm>
          </p:grpSpPr>
          <p:sp>
            <p:nvSpPr>
              <p:cNvPr id="8" name="上下箭头 7"/>
              <p:cNvSpPr/>
              <p:nvPr/>
            </p:nvSpPr>
            <p:spPr>
              <a:xfrm>
                <a:off x="2209800" y="1796773"/>
                <a:ext cx="228600" cy="506104"/>
              </a:xfrm>
              <a:prstGeom prst="up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81200" y="146258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/>
                  <a:t>67.8</a:t>
                </a:r>
                <a:endParaRPr lang="en-US" sz="1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43100" y="22976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/>
                  <a:t>3.7</a:t>
                </a:r>
                <a:endParaRPr lang="en-US" sz="1800" dirty="0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H="1">
                <a:off x="2133600" y="1796773"/>
                <a:ext cx="381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2133600" y="2323349"/>
                <a:ext cx="381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4389461" y="1386385"/>
              <a:ext cx="800100" cy="1204415"/>
              <a:chOff x="1943100" y="1462585"/>
              <a:chExt cx="800100" cy="1204415"/>
            </a:xfrm>
          </p:grpSpPr>
          <p:sp>
            <p:nvSpPr>
              <p:cNvPr id="31" name="上下箭头 30"/>
              <p:cNvSpPr/>
              <p:nvPr/>
            </p:nvSpPr>
            <p:spPr>
              <a:xfrm>
                <a:off x="2209800" y="1796773"/>
                <a:ext cx="228600" cy="506104"/>
              </a:xfrm>
              <a:prstGeom prst="up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81200" y="146258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/>
                  <a:t>44.5</a:t>
                </a:r>
                <a:endParaRPr lang="en-US" sz="1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43100" y="22976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/>
                  <a:t>9.0</a:t>
                </a:r>
                <a:endParaRPr lang="en-US" sz="1800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H="1">
                <a:off x="2133600" y="1796773"/>
                <a:ext cx="381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133600" y="2323349"/>
                <a:ext cx="381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880747" y="1981200"/>
              <a:ext cx="800100" cy="1204415"/>
              <a:chOff x="1943100" y="1462585"/>
              <a:chExt cx="800100" cy="1204415"/>
            </a:xfrm>
          </p:grpSpPr>
          <p:sp>
            <p:nvSpPr>
              <p:cNvPr id="37" name="上下箭头 36"/>
              <p:cNvSpPr/>
              <p:nvPr/>
            </p:nvSpPr>
            <p:spPr>
              <a:xfrm>
                <a:off x="2209800" y="1796773"/>
                <a:ext cx="228600" cy="506104"/>
              </a:xfrm>
              <a:prstGeom prst="up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81200" y="146258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/>
                  <a:t>31.6</a:t>
                </a:r>
                <a:endParaRPr lang="en-US" sz="1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943100" y="22976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4</a:t>
                </a:r>
                <a:r>
                  <a:rPr lang="en-US" sz="1800" dirty="0" smtClean="0"/>
                  <a:t>.0</a:t>
                </a:r>
                <a:endParaRPr lang="en-US" sz="1800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 flipH="1">
                <a:off x="2133600" y="1796773"/>
                <a:ext cx="381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133600" y="2323349"/>
                <a:ext cx="381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3124200" y="2743200"/>
              <a:ext cx="762000" cy="661109"/>
              <a:chOff x="3162300" y="2691691"/>
              <a:chExt cx="762000" cy="661109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162300" y="2691691"/>
                <a:ext cx="762000" cy="369332"/>
                <a:chOff x="1981200" y="1462585"/>
                <a:chExt cx="762000" cy="369332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1981200" y="1462585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 smtClean="0"/>
                    <a:t>3.0</a:t>
                  </a:r>
                  <a:endParaRPr lang="en-US" sz="1800" dirty="0"/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2133600" y="1796773"/>
                  <a:ext cx="381000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上箭头 28"/>
              <p:cNvSpPr/>
              <p:nvPr/>
            </p:nvSpPr>
            <p:spPr>
              <a:xfrm>
                <a:off x="3352800" y="3046694"/>
                <a:ext cx="304800" cy="306106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5562600" y="2743200"/>
              <a:ext cx="762000" cy="661109"/>
              <a:chOff x="3162300" y="2691691"/>
              <a:chExt cx="762000" cy="661109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3162300" y="2691691"/>
                <a:ext cx="762000" cy="369332"/>
                <a:chOff x="1981200" y="1462585"/>
                <a:chExt cx="762000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1981200" y="1462585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/>
                    <a:t>8</a:t>
                  </a:r>
                  <a:r>
                    <a:rPr lang="en-US" sz="1800" dirty="0" smtClean="0"/>
                    <a:t>.0</a:t>
                  </a:r>
                  <a:endParaRPr lang="en-US" sz="1800" dirty="0"/>
                </a:p>
              </p:txBody>
            </p:sp>
            <p:cxnSp>
              <p:nvCxnSpPr>
                <p:cNvPr id="66" name="直接连接符 65"/>
                <p:cNvCxnSpPr/>
                <p:nvPr/>
              </p:nvCxnSpPr>
              <p:spPr>
                <a:xfrm flipH="1">
                  <a:off x="2133600" y="1796773"/>
                  <a:ext cx="381000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上箭头 63"/>
              <p:cNvSpPr/>
              <p:nvPr/>
            </p:nvSpPr>
            <p:spPr>
              <a:xfrm>
                <a:off x="3352800" y="3046694"/>
                <a:ext cx="304800" cy="306106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001000" y="2743200"/>
              <a:ext cx="762000" cy="661109"/>
              <a:chOff x="3162300" y="2691691"/>
              <a:chExt cx="762000" cy="66110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3162300" y="2691691"/>
                <a:ext cx="762000" cy="369332"/>
                <a:chOff x="1981200" y="1462585"/>
                <a:chExt cx="762000" cy="369332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1981200" y="1462585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/>
                    <a:t>4</a:t>
                  </a:r>
                  <a:r>
                    <a:rPr lang="en-US" sz="1800" dirty="0" smtClean="0"/>
                    <a:t>.0</a:t>
                  </a:r>
                  <a:endParaRPr lang="en-US" sz="1800" dirty="0"/>
                </a:p>
              </p:txBody>
            </p:sp>
            <p:cxnSp>
              <p:nvCxnSpPr>
                <p:cNvPr id="71" name="直接连接符 70"/>
                <p:cNvCxnSpPr/>
                <p:nvPr/>
              </p:nvCxnSpPr>
              <p:spPr>
                <a:xfrm flipH="1">
                  <a:off x="2133600" y="1796773"/>
                  <a:ext cx="381000" cy="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上箭头 68"/>
              <p:cNvSpPr/>
              <p:nvPr/>
            </p:nvSpPr>
            <p:spPr>
              <a:xfrm>
                <a:off x="3352800" y="3046694"/>
                <a:ext cx="304800" cy="306106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3962400" y="1444389"/>
              <a:ext cx="2133600" cy="199007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465627" y="1414231"/>
              <a:ext cx="2133600" cy="2020236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86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50465" y="6430949"/>
            <a:ext cx="6772405" cy="341303"/>
            <a:chOff x="712439" y="6502556"/>
            <a:chExt cx="6772405" cy="341303"/>
          </a:xfrm>
        </p:grpSpPr>
        <p:sp>
          <p:nvSpPr>
            <p:cNvPr id="76" name="TextBox 75"/>
            <p:cNvSpPr txBox="1"/>
            <p:nvPr/>
          </p:nvSpPr>
          <p:spPr>
            <a:xfrm>
              <a:off x="5406353" y="6503414"/>
              <a:ext cx="207849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48295" y="6505305"/>
              <a:ext cx="195038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Selection Process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2439" y="6502556"/>
              <a:ext cx="134112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67527" y="6505305"/>
              <a:ext cx="10668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Metrics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9262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presented a </a:t>
            </a:r>
            <a:r>
              <a:rPr lang="en-US" sz="2400" dirty="0" smtClean="0">
                <a:latin typeface="Arial" pitchFamily="34" charset="0"/>
              </a:rPr>
              <a:t>hybrid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trace signal selection algorithm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Utilized a small number of </a:t>
            </a:r>
            <a:r>
              <a:rPr lang="en-US" sz="2000" dirty="0" smtClean="0">
                <a:latin typeface="Arial" pitchFamily="34" charset="0"/>
              </a:rPr>
              <a:t>X-</a:t>
            </a:r>
            <a:r>
              <a:rPr lang="en-US" sz="2000" dirty="0">
                <a:latin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imulations with quickly-evaluated metrics at each iteration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Had comparable 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etter solution quality</a:t>
            </a:r>
          </a:p>
          <a:p>
            <a:pPr lvl="2"/>
            <a:r>
              <a:rPr lang="en-US" sz="1800" dirty="0" smtClean="0">
                <a:latin typeface="Arial" pitchFamily="34" charset="0"/>
              </a:rPr>
              <a:t>Compared </a:t>
            </a:r>
            <a:r>
              <a:rPr lang="en-US" sz="1800" dirty="0">
                <a:latin typeface="Arial" pitchFamily="34" charset="0"/>
              </a:rPr>
              <a:t>to a simulation-based </a:t>
            </a:r>
            <a:r>
              <a:rPr lang="en-US" sz="1800" dirty="0" smtClean="0">
                <a:latin typeface="Arial" pitchFamily="34" charset="0"/>
              </a:rPr>
              <a:t>algorithm which had the </a:t>
            </a:r>
            <a:r>
              <a:rPr lang="en-US" sz="1800" dirty="0">
                <a:latin typeface="Arial" pitchFamily="34" charset="0"/>
              </a:rPr>
              <a:t>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est reported solution quality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Had similar runtime to a metric-based algorithm</a:t>
            </a:r>
          </a:p>
          <a:p>
            <a:pPr lvl="2"/>
            <a:r>
              <a:rPr lang="en-US" sz="1800" dirty="0" smtClean="0">
                <a:latin typeface="Arial" pitchFamily="34" charset="0"/>
              </a:rPr>
              <a:t>Which had one of the </a:t>
            </a:r>
            <a:r>
              <a:rPr lang="en-US" sz="1800" dirty="0">
                <a:latin typeface="Arial" pitchFamily="34" charset="0"/>
              </a:rPr>
              <a:t>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astest runtimes</a:t>
            </a:r>
            <a:endParaRPr lang="en-US" sz="1800" dirty="0">
              <a:latin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</a:rPr>
              <a:t>Our algorithm considered a single mode of operation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For example for benchmark S35932 with 4 different modes of operation</a:t>
            </a:r>
          </a:p>
          <a:p>
            <a:pPr lvl="2"/>
            <a:r>
              <a:rPr lang="en-US" sz="1600" dirty="0" smtClean="0">
                <a:latin typeface="Arial" pitchFamily="34" charset="0"/>
              </a:rPr>
              <a:t>We solve the SMTS problem for each mode and we measure the solution quality separately and report the average SRR value of all the modes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Next, we discuss the multi-mode trace signal selection problem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400" y="-9769"/>
            <a:ext cx="8382000" cy="354259"/>
            <a:chOff x="-1142445" y="-29932"/>
            <a:chExt cx="8382000" cy="354259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-114244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1315" y="-14227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Single-mode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6493" y="3044392"/>
            <a:ext cx="5074920" cy="2719499"/>
          </a:xfrm>
          <a:solidFill>
            <a:schemeClr val="bg1"/>
          </a:solidFill>
          <a:ln w="50800">
            <a:noFill/>
          </a:ln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A trace signal selection algorithm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Maximizes the restoration over all the operation modes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Avoids a purely greedy selection strategy</a:t>
            </a:r>
          </a:p>
          <a:p>
            <a:pPr lvl="1"/>
            <a:r>
              <a:rPr lang="en-US" sz="2000" dirty="0" smtClean="0">
                <a:latin typeface="Arial" pitchFamily="34" charset="0"/>
              </a:rPr>
              <a:t>Has a better solution quality than various algorithms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3974995" y="3044392"/>
            <a:ext cx="4940405" cy="2518208"/>
          </a:xfrm>
          <a:prstGeom prst="wedgeRectCallout">
            <a:avLst>
              <a:gd name="adj1" fmla="val -58031"/>
              <a:gd name="adj2" fmla="val 456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3400" y="1219200"/>
            <a:ext cx="3048000" cy="5351585"/>
            <a:chOff x="533400" y="1219200"/>
            <a:chExt cx="3048000" cy="5351585"/>
          </a:xfrm>
          <a:solidFill>
            <a:schemeClr val="accent5">
              <a:lumMod val="50000"/>
            </a:schemeClr>
          </a:solidFill>
        </p:grpSpPr>
        <p:grpSp>
          <p:nvGrpSpPr>
            <p:cNvPr id="22" name="Group 21"/>
            <p:cNvGrpSpPr/>
            <p:nvPr/>
          </p:nvGrpSpPr>
          <p:grpSpPr>
            <a:xfrm>
              <a:off x="533400" y="1219200"/>
              <a:ext cx="3048000" cy="3810000"/>
              <a:chOff x="914400" y="1828800"/>
              <a:chExt cx="2362200" cy="3048000"/>
            </a:xfrm>
            <a:grpFill/>
          </p:grpSpPr>
          <p:sp>
            <p:nvSpPr>
              <p:cNvPr id="24" name="矩形 3"/>
              <p:cNvSpPr/>
              <p:nvPr/>
            </p:nvSpPr>
            <p:spPr>
              <a:xfrm>
                <a:off x="914400" y="1828800"/>
                <a:ext cx="2362200" cy="1219200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solidFill>
                      <a:schemeClr val="accent3">
                        <a:lumMod val="65000"/>
                      </a:schemeClr>
                    </a:solidFill>
                    <a:ea typeface="Arial Unicode MS" pitchFamily="34" charset="-120"/>
                    <a:cs typeface="Arial Unicode MS" pitchFamily="34" charset="-120"/>
                  </a:rPr>
                  <a:t>Background and Preliminaries</a:t>
                </a:r>
              </a:p>
            </p:txBody>
          </p:sp>
          <p:sp>
            <p:nvSpPr>
              <p:cNvPr id="25" name="矩形 4"/>
              <p:cNvSpPr/>
              <p:nvPr/>
            </p:nvSpPr>
            <p:spPr>
              <a:xfrm>
                <a:off x="914400" y="3352800"/>
                <a:ext cx="2362200" cy="1219200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solidFill>
                      <a:schemeClr val="accent3">
                        <a:lumMod val="65000"/>
                      </a:schemeClr>
                    </a:solidFill>
                    <a:ea typeface="Arial Unicode MS" pitchFamily="34" charset="-120"/>
                    <a:cs typeface="Arial Unicode MS" pitchFamily="34" charset="-120"/>
                  </a:rPr>
                  <a:t>Hybrid single-mode trace signal selection (SMTS)</a:t>
                </a:r>
              </a:p>
            </p:txBody>
          </p:sp>
          <p:sp>
            <p:nvSpPr>
              <p:cNvPr id="26" name="Down Arrow 25"/>
              <p:cNvSpPr/>
              <p:nvPr/>
            </p:nvSpPr>
            <p:spPr>
              <a:xfrm>
                <a:off x="1981200" y="3048000"/>
                <a:ext cx="228600" cy="304800"/>
              </a:xfrm>
              <a:prstGeom prst="downArrow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400" b="1" kern="0">
                  <a:solidFill>
                    <a:sysClr val="windowText" lastClr="000000"/>
                  </a:solidFill>
                  <a:latin typeface="Arial" pitchFamily="34" charset="0"/>
                  <a:ea typeface="Arial Unicode MS" pitchFamily="34" charset="-128"/>
                  <a:cs typeface="Arial" pitchFamily="34" charset="0"/>
                </a:endParaRPr>
              </a:p>
            </p:txBody>
          </p:sp>
          <p:sp>
            <p:nvSpPr>
              <p:cNvPr id="27" name="Down Arrow 26"/>
              <p:cNvSpPr/>
              <p:nvPr/>
            </p:nvSpPr>
            <p:spPr>
              <a:xfrm>
                <a:off x="1981200" y="4572000"/>
                <a:ext cx="228600" cy="304800"/>
              </a:xfrm>
              <a:prstGeom prst="downArrow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en-US" sz="2400" b="1" kern="0">
                  <a:solidFill>
                    <a:sysClr val="windowText" lastClr="000000"/>
                  </a:solidFill>
                  <a:latin typeface="Arial" pitchFamily="34" charset="0"/>
                  <a:ea typeface="Arial Unicode MS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23" name="矩形 4"/>
            <p:cNvSpPr/>
            <p:nvPr/>
          </p:nvSpPr>
          <p:spPr>
            <a:xfrm>
              <a:off x="533400" y="5046785"/>
              <a:ext cx="3048000" cy="15240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2400" b="1" kern="0" dirty="0">
                  <a:solidFill>
                    <a:sysClr val="windowText" lastClr="000000"/>
                  </a:solidFill>
                  <a:cs typeface="Arial" pitchFamily="34" charset="0"/>
                </a:rPr>
                <a:t>Multi-mode trace signal selection (MMTS)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03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101"/>
            <a:ext cx="8915400" cy="990600"/>
          </a:xfrm>
        </p:spPr>
        <p:txBody>
          <a:bodyPr/>
          <a:lstStyle/>
          <a:p>
            <a:r>
              <a:rPr lang="en-US" sz="3200" spc="-50" dirty="0" smtClean="0">
                <a:latin typeface="Arial" panose="020B0604020202020204" pitchFamily="34" charset="0"/>
              </a:rPr>
              <a:t>Motivation for Multi-Mode Trace Signal Selection</a:t>
            </a:r>
            <a:endParaRPr lang="en-US" sz="3200" spc="-5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9936325"/>
                  </p:ext>
                </p:extLst>
              </p:nvPr>
            </p:nvGraphicFramePr>
            <p:xfrm>
              <a:off x="5410200" y="1333500"/>
              <a:ext cx="3352800" cy="1097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7600"/>
                    <a:gridCol w="1117600"/>
                    <a:gridCol w="1117600"/>
                  </a:tblGrid>
                  <a:tr h="20320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𝑆𝑅𝑅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𝑆𝑅𝑅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20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𝑆𝑀𝑇𝑆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17.0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20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𝑆𝑀𝑇𝑆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69936325"/>
                  </p:ext>
                </p:extLst>
              </p:nvPr>
            </p:nvGraphicFramePr>
            <p:xfrm>
              <a:off x="5410200" y="1333500"/>
              <a:ext cx="3352800" cy="1097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7600"/>
                    <a:gridCol w="1117600"/>
                    <a:gridCol w="11176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93" t="-1667" r="-10273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67" r="-2174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3" t="-100000" r="-20163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17.0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3" t="-203333" r="-20163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591625" y="1224938"/>
            <a:ext cx="4991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lvl="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Case study of S38584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6185" y="3886200"/>
                <a:ext cx="8153400" cy="2534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7472" indent="-347472">
                  <a:spcBef>
                    <a:spcPts val="480"/>
                  </a:spcBef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Observations</a:t>
                </a:r>
                <a:r>
                  <a:rPr lang="en-US" sz="2000" b="1" dirty="0" smtClean="0">
                    <a:cs typeface="Arial" panose="020B0604020202020204" pitchFamily="34" charset="0"/>
                  </a:rPr>
                  <a:t> </a:t>
                </a:r>
              </a:p>
              <a:p>
                <a:pPr marL="731520" lvl="1" indent="-274320">
                  <a:spcBef>
                    <a:spcPts val="480"/>
                  </a:spcBef>
                  <a:buClr>
                    <a:srgbClr val="800000"/>
                  </a:buClr>
                  <a:buFont typeface="Arial" panose="020B0604020202020204" pitchFamily="34" charset="0"/>
                  <a:buChar char="–"/>
                </a:pPr>
                <a:r>
                  <a:rPr lang="en-US" sz="1800" dirty="0" smtClean="0">
                    <a:cs typeface="Arial" panose="020B0604020202020204" pitchFamily="34" charset="0"/>
                  </a:rPr>
                  <a:t>SRR of SMTS solution in each mode is higher in that mode </a:t>
                </a:r>
              </a:p>
              <a:p>
                <a:pPr marL="1143000" lvl="2" indent="-228600">
                  <a:spcBef>
                    <a:spcPts val="480"/>
                  </a:spcBef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𝑆𝑀𝑇𝑆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 is almost doubled in mode 1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𝑆𝑅𝑅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𝑆𝑀𝑇𝑆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800" dirty="0" smtClean="0"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480"/>
                  </a:spcBef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This can be a problem during the debugging process since the operation mode when a bug occurs is not a-priori </a:t>
                </a:r>
                <a:r>
                  <a:rPr lang="en-US" dirty="0" smtClean="0">
                    <a:cs typeface="Arial" panose="020B0604020202020204" pitchFamily="34" charset="0"/>
                  </a:rPr>
                  <a:t>known</a:t>
                </a:r>
              </a:p>
              <a:p>
                <a:pPr marL="731520" lvl="1" indent="-274320">
                  <a:spcBef>
                    <a:spcPts val="480"/>
                  </a:spcBef>
                  <a:buClr>
                    <a:srgbClr val="800000"/>
                  </a:buClr>
                  <a:buFont typeface="Arial" panose="020B0604020202020204" pitchFamily="34" charset="0"/>
                  <a:buChar char="–"/>
                </a:pPr>
                <a:r>
                  <a:rPr lang="en-US" sz="1800" dirty="0" smtClean="0">
                    <a:cs typeface="Arial" panose="020B0604020202020204" pitchFamily="34" charset="0"/>
                  </a:rPr>
                  <a:t>Therefore </a:t>
                </a:r>
                <a:r>
                  <a:rPr lang="en-US" sz="1800" dirty="0">
                    <a:cs typeface="Arial" panose="020B0604020202020204" pitchFamily="34" charset="0"/>
                  </a:rPr>
                  <a:t>it is important to consider all the operation modes during the selection </a:t>
                </a:r>
                <a:r>
                  <a:rPr lang="en-US" sz="1800" dirty="0" smtClean="0">
                    <a:cs typeface="Arial" panose="020B0604020202020204" pitchFamily="34" charset="0"/>
                  </a:rPr>
                  <a:t>process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85" y="3886200"/>
                <a:ext cx="8153400" cy="2534027"/>
              </a:xfrm>
              <a:prstGeom prst="rect">
                <a:avLst/>
              </a:prstGeom>
              <a:blipFill rotWithShape="0">
                <a:blip r:embed="rId4"/>
                <a:stretch>
                  <a:fillRect l="-673" t="-1205" b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56185" y="3554968"/>
            <a:ext cx="819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3" indent="-274320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For each solution evaluated the SRR for modes 0 and 1</a:t>
            </a:r>
          </a:p>
        </p:txBody>
      </p:sp>
      <p:sp>
        <p:nvSpPr>
          <p:cNvPr id="3" name="Rectangle 2"/>
          <p:cNvSpPr/>
          <p:nvPr/>
        </p:nvSpPr>
        <p:spPr>
          <a:xfrm>
            <a:off x="656185" y="1614825"/>
            <a:ext cx="472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lvl="3" indent="-274320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Ran our single </a:t>
            </a:r>
            <a:r>
              <a:rPr lang="en-US" sz="1800" dirty="0">
                <a:cs typeface="Arial" panose="020B0604020202020204" pitchFamily="34" charset="0"/>
              </a:rPr>
              <a:t>mode trace selection </a:t>
            </a:r>
            <a:r>
              <a:rPr lang="en-US" sz="1800" dirty="0" smtClean="0">
                <a:cs typeface="Arial" panose="020B0604020202020204" pitchFamily="34" charset="0"/>
              </a:rPr>
              <a:t>procedure for two different modes of operation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0465" y="6430192"/>
            <a:ext cx="7388635" cy="353639"/>
            <a:chOff x="712439" y="6501799"/>
            <a:chExt cx="6837643" cy="353639"/>
          </a:xfrm>
        </p:grpSpPr>
        <p:sp>
          <p:nvSpPr>
            <p:cNvPr id="24" name="TextBox 23"/>
            <p:cNvSpPr txBox="1"/>
            <p:nvPr/>
          </p:nvSpPr>
          <p:spPr>
            <a:xfrm>
              <a:off x="5678079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8896" y="6511938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MMTS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95564" y="6516884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4921" y="2438400"/>
                <a:ext cx="8239480" cy="1141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4" indent="-342900">
                  <a:spcBef>
                    <a:spcPts val="480"/>
                  </a:spcBef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𝑆𝑀𝑇𝑆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: trace signals selected when </a:t>
                </a:r>
                <a:r>
                  <a:rPr lang="en-US" i="1" dirty="0">
                    <a:cs typeface="Arial" panose="020B0604020202020204" pitchFamily="34" charset="0"/>
                  </a:rPr>
                  <a:t>g35</a:t>
                </a:r>
                <a:r>
                  <a:rPr lang="en-US" dirty="0">
                    <a:cs typeface="Arial" panose="020B0604020202020204" pitchFamily="34" charset="0"/>
                  </a:rPr>
                  <a:t> is </a:t>
                </a:r>
                <a:r>
                  <a:rPr lang="en-US" dirty="0" smtClean="0">
                    <a:cs typeface="Arial" panose="020B0604020202020204" pitchFamily="34" charset="0"/>
                  </a:rPr>
                  <a:t>“0” </a:t>
                </a:r>
                <a:r>
                  <a:rPr lang="en-US" dirty="0">
                    <a:cs typeface="Arial" panose="020B0604020202020204" pitchFamily="34" charset="0"/>
                  </a:rPr>
                  <a:t>throughout the selection </a:t>
                </a:r>
                <a:r>
                  <a:rPr lang="en-US" dirty="0" smtClean="0">
                    <a:cs typeface="Arial" panose="020B0604020202020204" pitchFamily="34" charset="0"/>
                  </a:rPr>
                  <a:t>process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257300" lvl="4" indent="-342900">
                  <a:spcBef>
                    <a:spcPts val="480"/>
                  </a:spcBef>
                  <a:buClr>
                    <a:srgbClr val="8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𝑆𝑀𝑇𝑆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: trace signals selected when </a:t>
                </a:r>
                <a:r>
                  <a:rPr lang="en-US" i="1" dirty="0">
                    <a:cs typeface="Arial" panose="020B0604020202020204" pitchFamily="34" charset="0"/>
                  </a:rPr>
                  <a:t>g35</a:t>
                </a:r>
                <a:r>
                  <a:rPr lang="en-US" dirty="0">
                    <a:cs typeface="Arial" panose="020B0604020202020204" pitchFamily="34" charset="0"/>
                  </a:rPr>
                  <a:t> is </a:t>
                </a:r>
                <a:r>
                  <a:rPr lang="en-US" dirty="0" smtClean="0">
                    <a:cs typeface="Arial" panose="020B0604020202020204" pitchFamily="34" charset="0"/>
                  </a:rPr>
                  <a:t>“1” </a:t>
                </a:r>
                <a:r>
                  <a:rPr lang="en-US" dirty="0">
                    <a:cs typeface="Arial" panose="020B0604020202020204" pitchFamily="34" charset="0"/>
                  </a:rPr>
                  <a:t>throughout the selection process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1" y="2438400"/>
                <a:ext cx="8239480" cy="1141338"/>
              </a:xfrm>
              <a:prstGeom prst="rect">
                <a:avLst/>
              </a:prstGeom>
              <a:blipFill rotWithShape="0">
                <a:blip r:embed="rId5"/>
                <a:stretch>
                  <a:fillRect t="-1604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36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Extending the problem definition when considering multiple modes</a:t>
            </a:r>
          </a:p>
          <a:p>
            <a:r>
              <a:rPr lang="en-US" sz="2400" dirty="0" smtClean="0">
                <a:latin typeface="Arial" panose="020B0604020202020204" pitchFamily="34" charset="0"/>
              </a:rPr>
              <a:t>Mode Merging 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A procedure to reduce the number of modes by merging the modes with “</a:t>
            </a:r>
            <a:r>
              <a:rPr lang="en-US" sz="2000" dirty="0" smtClean="0">
                <a:latin typeface="Arial" panose="020B0604020202020204" pitchFamily="34" charset="0"/>
              </a:rPr>
              <a:t>similar </a:t>
            </a:r>
            <a:r>
              <a:rPr lang="en-US" sz="2000" dirty="0">
                <a:latin typeface="Arial" panose="020B0604020202020204" pitchFamily="34" charset="0"/>
              </a:rPr>
              <a:t>restoration </a:t>
            </a:r>
            <a:r>
              <a:rPr lang="en-US" sz="2000" dirty="0" smtClean="0">
                <a:latin typeface="Arial" panose="020B0604020202020204" pitchFamily="34" charset="0"/>
              </a:rPr>
              <a:t>maps”</a:t>
            </a:r>
          </a:p>
          <a:p>
            <a:r>
              <a:rPr lang="en-US" sz="2400" dirty="0" smtClean="0">
                <a:latin typeface="Arial" panose="020B0604020202020204" pitchFamily="34" charset="0"/>
              </a:rPr>
              <a:t>Algorithm 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A procedure based on perturbing</a:t>
            </a:r>
            <a:r>
              <a:rPr lang="en-US" sz="2000" dirty="0">
                <a:latin typeface="Arial" panose="020B0604020202020204" pitchFamily="34" charset="0"/>
              </a:rPr>
              <a:t> an initial </a:t>
            </a:r>
            <a:r>
              <a:rPr lang="en-US" sz="2000" dirty="0" smtClean="0">
                <a:latin typeface="Arial" panose="020B0604020202020204" pitchFamily="34" charset="0"/>
              </a:rPr>
              <a:t>single-mode optimized solution (selected </a:t>
            </a:r>
            <a:r>
              <a:rPr lang="en-US" sz="2000" dirty="0">
                <a:latin typeface="Arial" panose="020B0604020202020204" pitchFamily="34" charset="0"/>
              </a:rPr>
              <a:t>from a suitable “start” </a:t>
            </a:r>
            <a:r>
              <a:rPr lang="en-US" sz="2000" dirty="0" smtClean="0">
                <a:latin typeface="Arial" panose="020B0604020202020204" pitchFamily="34" charset="0"/>
              </a:rPr>
              <a:t>mode) to improve </a:t>
            </a:r>
            <a:r>
              <a:rPr lang="en-US" sz="2000" dirty="0">
                <a:latin typeface="Arial" panose="020B0604020202020204" pitchFamily="34" charset="0"/>
              </a:rPr>
              <a:t>the restorability over all the </a:t>
            </a:r>
            <a:r>
              <a:rPr lang="en-US" sz="2000" dirty="0" smtClean="0">
                <a:latin typeface="Arial" panose="020B0604020202020204" pitchFamily="34" charset="0"/>
              </a:rPr>
              <a:t>modes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Our algorithm can finish in reasonable runtime with solution quality close to a </a:t>
            </a:r>
            <a:r>
              <a:rPr lang="en-US" sz="2000" dirty="0">
                <a:latin typeface="Arial" panose="020B0604020202020204" pitchFamily="34" charset="0"/>
              </a:rPr>
              <a:t>reference case which defines an upper bound on the best attainable solution quality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311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08"/>
            <a:ext cx="8991600" cy="990600"/>
          </a:xfrm>
        </p:spPr>
        <p:txBody>
          <a:bodyPr/>
          <a:lstStyle/>
          <a:p>
            <a:r>
              <a:rPr lang="en-US" sz="36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Multi-mode Trace Signal Selection Problem</a:t>
            </a:r>
            <a:endParaRPr lang="en-US" sz="3600" spc="-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Arial" panose="020B0604020202020204" pitchFamily="34" charset="0"/>
                  </a:rPr>
                  <a:t>Multi-mode Trace Signal Selection problem (MMTS)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</a:rPr>
                  <a:t>Given a trace buffer of size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, and a set of control signals defining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operation modes, the Multi-mode Trace Signal Selection problem selects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flipflops, in order to maximize MSRR over a debugging window of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N</a:t>
                </a:r>
                <a:r>
                  <a:rPr 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</a:rPr>
                  <a:t>cycles</a:t>
                </a:r>
              </a:p>
              <a:p>
                <a:pPr lvl="1"/>
                <a:endParaRPr lang="en-US" sz="2000" dirty="0" smtClean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</a:rPr>
                  <a:t>Multi-mode State Restoration Ratio (MSRR) </a:t>
                </a:r>
              </a:p>
              <a:p>
                <a:pPr lvl="2"/>
                <a:r>
                  <a:rPr lang="en-US" sz="1800" dirty="0" smtClean="0">
                    <a:latin typeface="Arial" panose="020B0604020202020204" pitchFamily="34" charset="0"/>
                  </a:rPr>
                  <a:t>Defined as summation of State </a:t>
                </a:r>
                <a:r>
                  <a:rPr lang="en-US" sz="1800" dirty="0">
                    <a:latin typeface="Arial" panose="020B0604020202020204" pitchFamily="34" charset="0"/>
                  </a:rPr>
                  <a:t>R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estoration </a:t>
                </a:r>
                <a:r>
                  <a:rPr lang="en-US" sz="1800" dirty="0">
                    <a:latin typeface="Arial" panose="020B0604020202020204" pitchFamily="34" charset="0"/>
                  </a:rPr>
                  <a:t>R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atios (SRRs) of different modes obtained from a given set of selected trace signals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𝑀𝑆𝑅𝑅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𝑆𝑅𝑅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>
                    <a:latin typeface="Arial" panose="020B0604020202020204" pitchFamily="34" charset="0"/>
                  </a:rPr>
                  <a:t>	</a:t>
                </a:r>
                <a:endParaRPr lang="en-US" sz="1800" dirty="0">
                  <a:latin typeface="Arial" panose="020B0604020202020204" pitchFamily="34" charset="0"/>
                </a:endParaRPr>
              </a:p>
              <a:p>
                <a:endParaRPr lang="en-US" sz="2400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334000"/>
              </a:xfrm>
              <a:blipFill rotWithShape="0">
                <a:blip r:embed="rId3"/>
                <a:stretch>
                  <a:fillRect l="-937" t="-800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0465" y="6430192"/>
            <a:ext cx="7388635" cy="353639"/>
            <a:chOff x="712439" y="6501799"/>
            <a:chExt cx="6837643" cy="353639"/>
          </a:xfrm>
        </p:grpSpPr>
        <p:sp>
          <p:nvSpPr>
            <p:cNvPr id="19" name="TextBox 18"/>
            <p:cNvSpPr txBox="1"/>
            <p:nvPr/>
          </p:nvSpPr>
          <p:spPr>
            <a:xfrm>
              <a:off x="5678079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8896" y="6511938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MMTS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95564" y="6516884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866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6901" y="1191394"/>
            <a:ext cx="4927099" cy="34979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602"/>
            <a:ext cx="8382000" cy="990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 Merging: 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414" y="1317779"/>
            <a:ext cx="4005385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Restoration map for </a:t>
            </a:r>
            <a:r>
              <a:rPr lang="en-US" sz="2000" i="1" dirty="0" smtClean="0">
                <a:cs typeface="Arial" panose="020B0604020202020204" pitchFamily="34" charset="0"/>
              </a:rPr>
              <a:t>S35932</a:t>
            </a:r>
          </a:p>
          <a:p>
            <a:pPr marL="804672" lvl="1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cs typeface="Arial" panose="020B0604020202020204" pitchFamily="34" charset="0"/>
              </a:rPr>
              <a:t>Two control signals are set to </a:t>
            </a:r>
            <a:r>
              <a:rPr lang="en-US" sz="1800" dirty="0" smtClean="0">
                <a:cs typeface="Arial" panose="020B0604020202020204" pitchFamily="34" charset="0"/>
              </a:rPr>
              <a:t>four </a:t>
            </a:r>
            <a:r>
              <a:rPr lang="en-US" sz="1800" dirty="0">
                <a:cs typeface="Arial" panose="020B0604020202020204" pitchFamily="34" charset="0"/>
              </a:rPr>
              <a:t>values </a:t>
            </a:r>
            <a:r>
              <a:rPr lang="en-US" sz="1800" dirty="0" smtClean="0">
                <a:cs typeface="Arial" panose="020B0604020202020204" pitchFamily="34" charset="0"/>
              </a:rPr>
              <a:t>corresponding to four operation modes </a:t>
            </a:r>
          </a:p>
          <a:p>
            <a:pPr marL="804672" lvl="1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‒"/>
            </a:pPr>
            <a:r>
              <a:rPr lang="en-US" sz="1800" dirty="0" smtClean="0">
                <a:cs typeface="Arial" panose="020B0604020202020204" pitchFamily="34" charset="0"/>
              </a:rPr>
              <a:t>Four </a:t>
            </a:r>
            <a:r>
              <a:rPr lang="en-US" sz="1800" dirty="0">
                <a:cs typeface="Arial" panose="020B0604020202020204" pitchFamily="34" charset="0"/>
              </a:rPr>
              <a:t>restoration </a:t>
            </a:r>
            <a:r>
              <a:rPr lang="en-US" sz="1800" dirty="0" smtClean="0">
                <a:cs typeface="Arial" panose="020B0604020202020204" pitchFamily="34" charset="0"/>
              </a:rPr>
              <a:t>maps are generated when no trace signal is selected yet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959740"/>
            <a:ext cx="8305800" cy="1359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Observations</a:t>
            </a:r>
          </a:p>
          <a:p>
            <a:pPr marL="731520" lvl="1" indent="-274320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There are modes with </a:t>
            </a:r>
            <a:r>
              <a:rPr lang="en-US" sz="1800" dirty="0">
                <a:cs typeface="Arial" panose="020B0604020202020204" pitchFamily="34" charset="0"/>
              </a:rPr>
              <a:t>similar restoration maps </a:t>
            </a:r>
            <a:r>
              <a:rPr lang="en-US" sz="1800" dirty="0" smtClean="0">
                <a:cs typeface="Arial" panose="020B0604020202020204" pitchFamily="34" charset="0"/>
              </a:rPr>
              <a:t>and can </a:t>
            </a:r>
            <a:r>
              <a:rPr lang="en-US" sz="1800" dirty="0">
                <a:cs typeface="Arial" panose="020B0604020202020204" pitchFamily="34" charset="0"/>
              </a:rPr>
              <a:t>be merged into a single </a:t>
            </a:r>
            <a:r>
              <a:rPr lang="en-US" sz="1800" dirty="0" smtClean="0">
                <a:cs typeface="Arial" panose="020B0604020202020204" pitchFamily="34" charset="0"/>
              </a:rPr>
              <a:t>mode </a:t>
            </a:r>
          </a:p>
          <a:p>
            <a:pPr marL="731520" lvl="1" indent="-274320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In this case, modes 0 and 1 can be merged, so are modes 2 and 3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2318" y="3522197"/>
            <a:ext cx="4572000" cy="14234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In each restoration map</a:t>
            </a:r>
          </a:p>
          <a:p>
            <a:pPr marL="731520" lvl="1" indent="-274320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>
                <a:cs typeface="Arial" panose="020B0604020202020204" pitchFamily="34" charset="0"/>
              </a:rPr>
              <a:t>Green pixel: gate restored to 0</a:t>
            </a:r>
          </a:p>
          <a:p>
            <a:pPr marL="731520" lvl="1" indent="-274320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>
                <a:cs typeface="Arial" panose="020B0604020202020204" pitchFamily="34" charset="0"/>
              </a:rPr>
              <a:t>Black pixel: gate restored to 1 </a:t>
            </a:r>
          </a:p>
          <a:p>
            <a:pPr marL="731520" lvl="1" indent="-274320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>
                <a:cs typeface="Arial" panose="020B0604020202020204" pitchFamily="34" charset="0"/>
              </a:rPr>
              <a:t>Red pixel: unrestored gate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465" y="6430192"/>
            <a:ext cx="7388635" cy="353639"/>
            <a:chOff x="712439" y="6501799"/>
            <a:chExt cx="6837643" cy="353639"/>
          </a:xfrm>
        </p:grpSpPr>
        <p:sp>
          <p:nvSpPr>
            <p:cNvPr id="22" name="TextBox 21"/>
            <p:cNvSpPr txBox="1"/>
            <p:nvPr/>
          </p:nvSpPr>
          <p:spPr>
            <a:xfrm>
              <a:off x="5678079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28896" y="6511938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5564" y="6516884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09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 Merging: Procedure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4648200" y="1238371"/>
            <a:ext cx="4228785" cy="4572000"/>
          </a:xfrm>
        </p:spPr>
        <p:txBody>
          <a:bodyPr/>
          <a:lstStyle/>
          <a:p>
            <a:r>
              <a:rPr lang="en-US" sz="2400" dirty="0" smtClean="0"/>
              <a:t>Merging two modes</a:t>
            </a:r>
          </a:p>
          <a:p>
            <a:pPr lvl="1"/>
            <a:r>
              <a:rPr lang="en-US" sz="2000" dirty="0" smtClean="0"/>
              <a:t>Once two modes are merged, they are considered as one mode</a:t>
            </a:r>
          </a:p>
          <a:p>
            <a:pPr lvl="1"/>
            <a:r>
              <a:rPr lang="en-US" sz="2000" dirty="0" smtClean="0"/>
              <a:t>The values of the control signals will correspond to the values of one of the merged modes</a:t>
            </a:r>
          </a:p>
          <a:p>
            <a:pPr lvl="1"/>
            <a:r>
              <a:rPr lang="en-US" sz="2000" dirty="0" smtClean="0"/>
              <a:t>The rest of the modes are merged in the same way until no modes can be merged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/>
              <p:cNvSpPr/>
              <p:nvPr/>
            </p:nvSpPr>
            <p:spPr>
              <a:xfrm>
                <a:off x="653239" y="1265126"/>
                <a:ext cx="3862860" cy="384930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Consider two modes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sz="1800" kern="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Flowchart: Proces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9" y="1265126"/>
                <a:ext cx="3862860" cy="384930"/>
              </a:xfrm>
              <a:prstGeom prst="flowChartProcess">
                <a:avLst/>
              </a:prstGeom>
              <a:blipFill rotWithShape="0">
                <a:blip r:embed="rId3"/>
                <a:stretch>
                  <a:fillRect t="-5970" b="-14925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Process 10"/>
              <p:cNvSpPr/>
              <p:nvPr/>
            </p:nvSpPr>
            <p:spPr>
              <a:xfrm>
                <a:off x="644076" y="1852895"/>
                <a:ext cx="3875569" cy="604676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Measure the number of restored gates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) for each mode</a:t>
                </a:r>
                <a:endParaRPr kumimoji="0" lang="en-US" sz="1800" kern="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Flowchart: Proces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6" y="1852895"/>
                <a:ext cx="3875569" cy="604676"/>
              </a:xfrm>
              <a:prstGeom prst="flowChartProcess">
                <a:avLst/>
              </a:prstGeom>
              <a:blipFill rotWithShape="0">
                <a:blip r:embed="rId4"/>
                <a:stretch>
                  <a:fillRect t="-7767" b="-14563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flipH="1">
            <a:off x="2581861" y="1650056"/>
            <a:ext cx="2808" cy="20283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21" name="Straight Arrow Connector 20"/>
          <p:cNvCxnSpPr>
            <a:stCxn id="11" idx="2"/>
            <a:endCxn id="39" idx="0"/>
          </p:cNvCxnSpPr>
          <p:nvPr/>
        </p:nvCxnSpPr>
        <p:spPr>
          <a:xfrm>
            <a:off x="2581861" y="2457571"/>
            <a:ext cx="1063" cy="21740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amond 21"/>
              <p:cNvSpPr/>
              <p:nvPr/>
            </p:nvSpPr>
            <p:spPr>
              <a:xfrm>
                <a:off x="1327369" y="4501558"/>
                <a:ext cx="2514600" cy="684611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2" name="Diamond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69" y="4501558"/>
                <a:ext cx="2514600" cy="684611"/>
              </a:xfrm>
              <a:prstGeom prst="diamond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597678" y="5126015"/>
            <a:ext cx="41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686358" y="5415734"/>
            <a:ext cx="1796621" cy="642166"/>
          </a:xfrm>
          <a:prstGeom prst="flowChart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kern="0" dirty="0" smtClean="0">
                <a:solidFill>
                  <a:prstClr val="black"/>
                </a:solidFill>
                <a:cs typeface="Arial" panose="020B0604020202020204" pitchFamily="34" charset="0"/>
              </a:rPr>
              <a:t>Merge the two modes into one</a:t>
            </a:r>
            <a:endParaRPr kumimoji="0" lang="en-US" sz="18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Process 38"/>
              <p:cNvSpPr/>
              <p:nvPr/>
            </p:nvSpPr>
            <p:spPr>
              <a:xfrm>
                <a:off x="647546" y="2674980"/>
                <a:ext cx="3870756" cy="639720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Count the number of common gates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800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en-US" sz="1800" kern="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Flowchart: Process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6" y="2674980"/>
                <a:ext cx="3870756" cy="639720"/>
              </a:xfrm>
              <a:prstGeom prst="flowChartProcess">
                <a:avLst/>
              </a:prstGeom>
              <a:blipFill rotWithShape="0">
                <a:blip r:embed="rId6"/>
                <a:stretch>
                  <a:fillRect l="-469" t="-5505" r="-2034" b="-11009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Process 45"/>
              <p:cNvSpPr/>
              <p:nvPr/>
            </p:nvSpPr>
            <p:spPr>
              <a:xfrm>
                <a:off x="653239" y="3524371"/>
                <a:ext cx="3862860" cy="801889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Compute similarity ratio            </a:t>
                </a:r>
                <a:r>
                  <a:rPr lang="en-US" sz="180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𝑚𝑎𝑥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kumimoji="0" lang="en-US" sz="1800" kern="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Flowchart: Process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9" y="3524371"/>
                <a:ext cx="3862860" cy="801889"/>
              </a:xfrm>
              <a:prstGeom prst="flowChartProcess">
                <a:avLst/>
              </a:prstGeom>
              <a:blipFill rotWithShape="0">
                <a:blip r:embed="rId7"/>
                <a:stretch>
                  <a:fillRect t="-4412" r="-3918" b="-3676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39" idx="2"/>
            <a:endCxn id="46" idx="0"/>
          </p:cNvCxnSpPr>
          <p:nvPr/>
        </p:nvCxnSpPr>
        <p:spPr>
          <a:xfrm>
            <a:off x="2582924" y="3314700"/>
            <a:ext cx="1745" cy="2096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29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0465" y="6430192"/>
            <a:ext cx="7388635" cy="353639"/>
            <a:chOff x="712439" y="6501799"/>
            <a:chExt cx="6837643" cy="353639"/>
          </a:xfrm>
        </p:grpSpPr>
        <p:sp>
          <p:nvSpPr>
            <p:cNvPr id="40" name="TextBox 39"/>
            <p:cNvSpPr txBox="1"/>
            <p:nvPr/>
          </p:nvSpPr>
          <p:spPr>
            <a:xfrm>
              <a:off x="5678079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28896" y="6511938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95564" y="6516884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Mode Merging</a:t>
              </a:r>
            </a:p>
          </p:txBody>
        </p:sp>
      </p:grpSp>
      <p:cxnSp>
        <p:nvCxnSpPr>
          <p:cNvPr id="44" name="Straight Arrow Connector 43"/>
          <p:cNvCxnSpPr>
            <a:stCxn id="46" idx="2"/>
            <a:endCxn id="22" idx="0"/>
          </p:cNvCxnSpPr>
          <p:nvPr/>
        </p:nvCxnSpPr>
        <p:spPr>
          <a:xfrm>
            <a:off x="2584669" y="4326260"/>
            <a:ext cx="0" cy="17529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47" name="Straight Arrow Connector 46"/>
          <p:cNvCxnSpPr>
            <a:stCxn id="22" idx="2"/>
            <a:endCxn id="7" idx="0"/>
          </p:cNvCxnSpPr>
          <p:nvPr/>
        </p:nvCxnSpPr>
        <p:spPr>
          <a:xfrm>
            <a:off x="2584669" y="5186169"/>
            <a:ext cx="0" cy="22956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23348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953500" cy="990600"/>
          </a:xfrm>
        </p:spPr>
        <p:txBody>
          <a:bodyPr/>
          <a:lstStyle/>
          <a:p>
            <a:r>
              <a:rPr lang="en-US" sz="3200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IteM: Iterative Multi-mode Trace Signal Selection</a:t>
            </a:r>
            <a:endParaRPr lang="en-US" sz="3200" spc="-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752" y="1205804"/>
                <a:ext cx="4654548" cy="3174024"/>
              </a:xfrm>
            </p:spPr>
            <p:txBody>
              <a:bodyPr/>
              <a:lstStyle/>
              <a:p>
                <a:pPr marL="0" indent="0">
                  <a:buClr>
                    <a:srgbClr val="7E0000"/>
                  </a:buClr>
                  <a:buNone/>
                </a:pPr>
                <a:r>
                  <a:rPr kumimoji="1" lang="en-US" sz="2400" b="1" kern="1200" dirty="0" smtClean="0">
                    <a:latin typeface="Arial" panose="020B0604020202020204" pitchFamily="34" charset="0"/>
                  </a:rPr>
                  <a:t>Overview of our procedure:</a:t>
                </a:r>
              </a:p>
              <a:p>
                <a:pPr marL="457200" indent="-457200">
                  <a:buClr>
                    <a:srgbClr val="7E0000"/>
                  </a:buClr>
                  <a:buFont typeface="+mj-lt"/>
                  <a:buAutoNum type="arabicPeriod"/>
                </a:pPr>
                <a:r>
                  <a:rPr lang="en-US" sz="2000" dirty="0" smtClean="0">
                    <a:latin typeface="Arial" panose="020B0604020202020204" pitchFamily="34" charset="0"/>
                  </a:rPr>
                  <a:t>Identify a suitable start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endParaRPr lang="en-US" sz="1200" i="1" dirty="0" smtClean="0">
                  <a:latin typeface="Arial" panose="020B0604020202020204" pitchFamily="34" charset="0"/>
                </a:endParaRPr>
              </a:p>
              <a:p>
                <a:pPr marL="731520" lvl="1" indent="-274320">
                  <a:buClr>
                    <a:srgbClr val="7E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panose="020B0604020202020204" pitchFamily="34" charset="0"/>
                  </a:rPr>
                  <a:t>Compute </a:t>
                </a:r>
                <a:r>
                  <a:rPr lang="en-US" sz="1800" dirty="0">
                    <a:latin typeface="Arial" panose="020B0604020202020204" pitchFamily="34" charset="0"/>
                  </a:rPr>
                  <a:t>a set representing the union of the reachability lists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of </a:t>
                </a:r>
                <a:r>
                  <a:rPr lang="en-US" sz="1800" dirty="0">
                    <a:latin typeface="Arial" panose="020B0604020202020204" pitchFamily="34" charset="0"/>
                  </a:rPr>
                  <a:t>all the </a:t>
                </a:r>
                <a:r>
                  <a:rPr lang="en-US" sz="1800" dirty="0" err="1">
                    <a:latin typeface="Arial" panose="020B0604020202020204" pitchFamily="34" charset="0"/>
                  </a:rPr>
                  <a:t>flipflops</a:t>
                </a:r>
                <a:r>
                  <a:rPr lang="en-US" sz="1800" dirty="0">
                    <a:latin typeface="Arial" panose="020B0604020202020204" pitchFamily="34" charset="0"/>
                  </a:rPr>
                  <a:t> in that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mode</a:t>
                </a:r>
              </a:p>
              <a:p>
                <a:pPr marL="731520" lvl="1" indent="-274320">
                  <a:buClr>
                    <a:srgbClr val="7E0000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panose="020B0604020202020204" pitchFamily="34" charset="0"/>
                  </a:rPr>
                  <a:t>Pick the one with the largest set size among all modes of operation</a:t>
                </a:r>
                <a:endParaRPr lang="en-US" sz="1800" dirty="0">
                  <a:latin typeface="Arial" panose="020B0604020202020204" pitchFamily="34" charset="0"/>
                </a:endParaRPr>
              </a:p>
              <a:p>
                <a:pPr marL="457200" lvl="1" indent="-457200">
                  <a:buClr>
                    <a:srgbClr val="7E0000"/>
                  </a:buClr>
                  <a:buFont typeface="+mj-lt"/>
                  <a:buAutoNum type="arabicPeriod" startAt="2"/>
                </a:pPr>
                <a:r>
                  <a:rPr lang="en-US" sz="2000" dirty="0" smtClean="0">
                    <a:latin typeface="Arial" panose="020B0604020202020204" pitchFamily="34" charset="0"/>
                  </a:rPr>
                  <a:t>Generate an initial solution using    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our single mode algorithm</a:t>
                </a:r>
                <a:endParaRPr lang="en-US" sz="2000" dirty="0" smtClean="0">
                  <a:latin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 smtClean="0">
                    <a:latin typeface="Arial" panose="020B0604020202020204" pitchFamily="34" charset="0"/>
                  </a:rPr>
                  <a:t>Iteratively perturb the current solution to improve restoration over all the modes</a:t>
                </a:r>
                <a:endParaRPr lang="en-US" sz="2000" dirty="0">
                  <a:latin typeface="Arial" panose="020B0604020202020204" pitchFamily="34" charset="0"/>
                </a:endParaRPr>
              </a:p>
              <a:p>
                <a:pPr marL="731520" lvl="1" indent="-274320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panose="020B0604020202020204" pitchFamily="34" charset="0"/>
                  </a:rPr>
                  <a:t>Swap up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 smtClean="0">
                    <a:latin typeface="Arial" panose="020B0604020202020204" pitchFamily="34" charset="0"/>
                  </a:rPr>
                  <a:t> trace signals at each iteration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dirty="0" smtClean="0">
                    <a:latin typeface="Arial" panose="020B0604020202020204" pitchFamily="34" charset="0"/>
                  </a:rPr>
                  <a:t>Terminate when no improvement </a:t>
                </a:r>
                <a:r>
                  <a:rPr lang="en-US" sz="2000" dirty="0">
                    <a:latin typeface="Arial" panose="020B0604020202020204" pitchFamily="34" charset="0"/>
                  </a:rPr>
                  <a:t>in MSSR in 20 consecutive iterations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2" y="1205804"/>
                <a:ext cx="4654548" cy="3174024"/>
              </a:xfrm>
              <a:blipFill rotWithShape="0">
                <a:blip r:embed="rId3"/>
                <a:stretch>
                  <a:fillRect l="-2097" t="-1346" r="-2097" b="-6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5319929" y="1785536"/>
            <a:ext cx="3595471" cy="3352907"/>
            <a:chOff x="4953000" y="2291862"/>
            <a:chExt cx="3454401" cy="3352907"/>
          </a:xfrm>
          <a:solidFill>
            <a:schemeClr val="accent5">
              <a:lumMod val="50000"/>
            </a:schemeClr>
          </a:solidFill>
        </p:grpSpPr>
        <p:grpSp>
          <p:nvGrpSpPr>
            <p:cNvPr id="21" name="Group 20"/>
            <p:cNvGrpSpPr/>
            <p:nvPr/>
          </p:nvGrpSpPr>
          <p:grpSpPr>
            <a:xfrm>
              <a:off x="5181600" y="2291862"/>
              <a:ext cx="3225801" cy="3352907"/>
              <a:chOff x="5181600" y="2291862"/>
              <a:chExt cx="3225801" cy="3352907"/>
            </a:xfrm>
            <a:grpFill/>
          </p:grpSpPr>
          <p:grpSp>
            <p:nvGrpSpPr>
              <p:cNvPr id="6" name="Group 5"/>
              <p:cNvGrpSpPr/>
              <p:nvPr/>
            </p:nvGrpSpPr>
            <p:grpSpPr>
              <a:xfrm>
                <a:off x="5181600" y="2492693"/>
                <a:ext cx="3225801" cy="3152076"/>
                <a:chOff x="5588001" y="1981200"/>
                <a:chExt cx="3124200" cy="3152076"/>
              </a:xfrm>
              <a:grpFill/>
            </p:grpSpPr>
            <p:sp>
              <p:nvSpPr>
                <p:cNvPr id="5" name="Flowchart: Process 4"/>
                <p:cNvSpPr/>
                <p:nvPr/>
              </p:nvSpPr>
              <p:spPr>
                <a:xfrm>
                  <a:off x="5588001" y="1981200"/>
                  <a:ext cx="3124200" cy="648677"/>
                </a:xfrm>
                <a:prstGeom prst="flowChartProcess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342900" indent="-342900"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0000"/>
                    </a:buClr>
                    <a:buFont typeface="+mj-lt"/>
                    <a:buAutoNum type="arabicPeriod" startAt="2"/>
                  </a:pPr>
                  <a:r>
                    <a:rPr kumimoji="0" lang="en-US" sz="1800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Generate an initial solution</a:t>
                  </a:r>
                </a:p>
              </p:txBody>
            </p:sp>
            <p:sp>
              <p:nvSpPr>
                <p:cNvPr id="7" name="Flowchart: Terminator 6"/>
                <p:cNvSpPr/>
                <p:nvPr/>
              </p:nvSpPr>
              <p:spPr>
                <a:xfrm>
                  <a:off x="6228346" y="4821221"/>
                  <a:ext cx="1843515" cy="312055"/>
                </a:xfrm>
                <a:prstGeom prst="flowChartTerminator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342900" indent="-342900"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0000"/>
                    </a:buClr>
                    <a:buFont typeface="+mj-lt"/>
                    <a:buAutoNum type="arabicPeriod" startAt="4"/>
                  </a:pPr>
                  <a:r>
                    <a:rPr kumimoji="0" lang="en-US" sz="1800" kern="0" dirty="0" smtClean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Termination</a:t>
                  </a:r>
                  <a:endParaRPr kumimoji="0" lang="en-US" sz="1800" kern="0" dirty="0">
                    <a:solidFill>
                      <a:prstClr val="black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lowchart: Decision 7"/>
                <p:cNvSpPr/>
                <p:nvPr/>
              </p:nvSpPr>
              <p:spPr>
                <a:xfrm>
                  <a:off x="5588001" y="3696677"/>
                  <a:ext cx="3124200" cy="914400"/>
                </a:xfrm>
                <a:prstGeom prst="flowChartDecision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sz="1800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20 </a:t>
                  </a:r>
                  <a:r>
                    <a:rPr kumimoji="0" lang="en-US" sz="1800" kern="0" dirty="0" err="1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itr</a:t>
                  </a:r>
                  <a:r>
                    <a:rPr kumimoji="0" lang="en-US" sz="1800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. W/O improvement?</a:t>
                  </a:r>
                </a:p>
              </p:txBody>
            </p:sp>
            <p:sp>
              <p:nvSpPr>
                <p:cNvPr id="10" name="Flowchart: Process 9"/>
                <p:cNvSpPr/>
                <p:nvPr/>
              </p:nvSpPr>
              <p:spPr>
                <a:xfrm>
                  <a:off x="5588001" y="2847169"/>
                  <a:ext cx="3124199" cy="648677"/>
                </a:xfrm>
                <a:prstGeom prst="flowChartProcess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342900" indent="-342900" algn="ctr" defTabSz="914400" fontAlgn="auto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0000"/>
                    </a:buClr>
                    <a:buFont typeface="+mj-lt"/>
                    <a:buAutoNum type="arabicPeriod" startAt="3"/>
                  </a:pPr>
                  <a:r>
                    <a:rPr kumimoji="0" lang="en-US" sz="1800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:r>
                    <a:rPr kumimoji="0" lang="en-US" sz="1800" kern="0" dirty="0" smtClean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Iteratively perturb the solution</a:t>
                  </a:r>
                  <a:endParaRPr kumimoji="0" lang="en-US" sz="1800" kern="0" dirty="0">
                    <a:solidFill>
                      <a:prstClr val="black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3" name="Straight Arrow Connector 12"/>
              <p:cNvCxnSpPr>
                <a:endCxn id="5" idx="0"/>
              </p:cNvCxnSpPr>
              <p:nvPr/>
            </p:nvCxnSpPr>
            <p:spPr>
              <a:xfrm>
                <a:off x="6794500" y="2291862"/>
                <a:ext cx="1" cy="20083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14" name="Straight Arrow Connector 13"/>
              <p:cNvCxnSpPr>
                <a:stCxn id="5" idx="2"/>
                <a:endCxn id="10" idx="0"/>
              </p:cNvCxnSpPr>
              <p:nvPr/>
            </p:nvCxnSpPr>
            <p:spPr>
              <a:xfrm flipH="1">
                <a:off x="6794500" y="3141370"/>
                <a:ext cx="1" cy="21729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17" name="Straight Arrow Connector 16"/>
              <p:cNvCxnSpPr>
                <a:stCxn id="10" idx="2"/>
                <a:endCxn id="8" idx="0"/>
              </p:cNvCxnSpPr>
              <p:nvPr/>
            </p:nvCxnSpPr>
            <p:spPr>
              <a:xfrm>
                <a:off x="6794500" y="4007339"/>
                <a:ext cx="1" cy="20083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19" name="Straight Arrow Connector 18"/>
              <p:cNvCxnSpPr>
                <a:stCxn id="8" idx="2"/>
                <a:endCxn id="7" idx="0"/>
              </p:cNvCxnSpPr>
              <p:nvPr/>
            </p:nvCxnSpPr>
            <p:spPr>
              <a:xfrm>
                <a:off x="6794501" y="5122570"/>
                <a:ext cx="2" cy="210144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6902450" y="5049387"/>
              <a:ext cx="593576" cy="33855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tailEnd type="stealth" w="lg" len="lg"/>
            </a:ln>
            <a:effectLst/>
          </p:spPr>
          <p:txBody>
            <a:bodyPr rtlCol="0"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Arial Unicode MS" pitchFamily="34" charset="-128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r>
                <a:rPr lang="en-US" dirty="0"/>
                <a:t>Yes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3000" y="4333635"/>
              <a:ext cx="593576" cy="33855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tailEnd type="stealth" w="lg" len="lg"/>
            </a:ln>
            <a:effectLst/>
          </p:spPr>
          <p:txBody>
            <a:bodyPr rtlCol="0"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Arial Unicode MS" pitchFamily="34" charset="-128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r>
                <a:rPr lang="en-US" dirty="0"/>
                <a:t>No</a:t>
              </a:r>
            </a:p>
          </p:txBody>
        </p:sp>
        <p:cxnSp>
          <p:nvCxnSpPr>
            <p:cNvPr id="25" name="Elbow Connector 24"/>
            <p:cNvCxnSpPr>
              <a:stCxn id="8" idx="1"/>
              <a:endCxn id="10" idx="1"/>
            </p:cNvCxnSpPr>
            <p:nvPr/>
          </p:nvCxnSpPr>
          <p:spPr>
            <a:xfrm rot="10800000">
              <a:off x="5181600" y="3683002"/>
              <a:ext cx="12700" cy="982369"/>
            </a:xfrm>
            <a:prstGeom prst="bentConnector3">
              <a:avLst>
                <a:gd name="adj1" fmla="val 180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31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/>
              <p:cNvSpPr/>
              <p:nvPr/>
            </p:nvSpPr>
            <p:spPr>
              <a:xfrm>
                <a:off x="6388466" y="1313753"/>
                <a:ext cx="1685067" cy="463062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42900"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800000"/>
                  </a:buClr>
                  <a:buFont typeface="+mj-lt"/>
                  <a:buAutoNum type="arabicPeriod"/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cs typeface="Arial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ker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18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n-US" sz="18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𝑖𝑛𝑖𝑡</m:t>
                        </m:r>
                      </m:sub>
                    </m:sSub>
                  </m:oMath>
                </a14:m>
                <a:endParaRPr kumimoji="0" lang="en-US" sz="1800" kern="0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Flowchart: Proces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66" y="1313753"/>
                <a:ext cx="1685067" cy="463062"/>
              </a:xfrm>
              <a:prstGeom prst="flowChartProcess">
                <a:avLst/>
              </a:prstGeom>
              <a:blipFill rotWithShape="0">
                <a:blip r:embed="rId4"/>
                <a:stretch>
                  <a:fillRect b="-7595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650465" y="6430192"/>
            <a:ext cx="7388635" cy="353639"/>
            <a:chOff x="712439" y="6501799"/>
            <a:chExt cx="6837643" cy="353639"/>
          </a:xfrm>
        </p:grpSpPr>
        <p:sp>
          <p:nvSpPr>
            <p:cNvPr id="29" name="TextBox 28"/>
            <p:cNvSpPr txBox="1"/>
            <p:nvPr/>
          </p:nvSpPr>
          <p:spPr>
            <a:xfrm>
              <a:off x="5678079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8896" y="6511938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Algorithm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95564" y="6516884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88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Overview of </a:t>
            </a:r>
            <a:r>
              <a:rPr lang="en-US" dirty="0"/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echniques fo</a:t>
            </a:r>
            <a:r>
              <a:rPr lang="en-US" dirty="0" smtClean="0"/>
              <a:t>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PSD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219200"/>
            <a:ext cx="5638800" cy="5334000"/>
          </a:xfrm>
        </p:spPr>
        <p:txBody>
          <a:bodyPr/>
          <a:lstStyle/>
          <a:p>
            <a:pPr marL="0" indent="0" eaLnBrk="1" hangingPunct="1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Methods </a:t>
            </a:r>
            <a:r>
              <a:rPr lang="en-US" sz="2400" dirty="0" smtClean="0"/>
              <a:t>to increase visibility inside the chip during PSD:</a:t>
            </a:r>
            <a:endParaRPr lang="en-US" sz="2400" dirty="0"/>
          </a:p>
          <a:p>
            <a:pPr marL="347472" indent="-347472" eaLnBrk="1" hangingPunct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smtClean="0"/>
              <a:t>Manual probing, </a:t>
            </a:r>
            <a:r>
              <a:rPr lang="en-US" sz="2400" dirty="0"/>
              <a:t>e.g., </a:t>
            </a:r>
            <a:r>
              <a:rPr lang="en-US" sz="2400" i="1" dirty="0" err="1" smtClean="0"/>
              <a:t>Paniccia</a:t>
            </a:r>
            <a:r>
              <a:rPr lang="en-US" sz="2400" i="1" dirty="0" smtClean="0"/>
              <a:t> et al. [ITC’98]</a:t>
            </a:r>
          </a:p>
          <a:p>
            <a:pPr marL="347472" indent="-347472" eaLnBrk="1" hangingPunct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/>
              <a:t>Customized solutions for debugging microprocessors, e.g., </a:t>
            </a:r>
            <a:r>
              <a:rPr lang="en-US" sz="2400" i="1" dirty="0"/>
              <a:t>Park et al. [DAC’08]</a:t>
            </a:r>
          </a:p>
          <a:p>
            <a:pPr marL="347472" indent="-347472" eaLnBrk="1" hangingPunct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smtClean="0"/>
              <a:t>Recording the values of flipflops using:</a:t>
            </a:r>
            <a:endParaRPr lang="en-US" sz="2400" dirty="0"/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 smtClean="0"/>
              <a:t>Traditional Design-for-Test (DFT) </a:t>
            </a:r>
            <a:r>
              <a:rPr lang="en-US" sz="2000" dirty="0"/>
              <a:t>structures </a:t>
            </a:r>
            <a:r>
              <a:rPr lang="en-US" sz="2000" dirty="0" smtClean="0"/>
              <a:t>(e.g., scan </a:t>
            </a:r>
            <a:r>
              <a:rPr lang="en-US" sz="2000" dirty="0"/>
              <a:t>chains)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2000" dirty="0" smtClean="0"/>
              <a:t>Trace buffer-based solutions                 (i.e., Embedded Logic Analyzer (ELA))</a:t>
            </a:r>
          </a:p>
          <a:p>
            <a:endParaRPr lang="en-US" dirty="0"/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520976" y="1184620"/>
            <a:ext cx="2286000" cy="2410962"/>
            <a:chOff x="228600" y="1576936"/>
            <a:chExt cx="2286000" cy="2410210"/>
          </a:xfrm>
        </p:grpSpPr>
        <p:pic>
          <p:nvPicPr>
            <p:cNvPr id="6176" name="Picture 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" y="1576936"/>
              <a:ext cx="1752600" cy="147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7" name="TextBox 5"/>
            <p:cNvSpPr txBox="1">
              <a:spLocks noChangeArrowheads="1"/>
            </p:cNvSpPr>
            <p:nvPr/>
          </p:nvSpPr>
          <p:spPr bwMode="auto">
            <a:xfrm>
              <a:off x="228600" y="2971800"/>
              <a:ext cx="2286000" cy="1015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pitchFamily="34" charset="0"/>
                  <a:cs typeface="Arial" pitchFamily="34" charset="0"/>
                </a:rPr>
                <a:t>In pre-silicon every signal is </a:t>
              </a:r>
              <a:r>
                <a:rPr lang="en-US" i="1" dirty="0">
                  <a:latin typeface="Arial" pitchFamily="34" charset="0"/>
                  <a:cs typeface="Arial" pitchFamily="34" charset="0"/>
                </a:rPr>
                <a:t>observable</a:t>
              </a: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396295" y="4037029"/>
            <a:ext cx="2809899" cy="1907704"/>
            <a:chOff x="457199" y="4088231"/>
            <a:chExt cx="2809899" cy="2565677"/>
          </a:xfrm>
        </p:grpSpPr>
        <p:pic>
          <p:nvPicPr>
            <p:cNvPr id="6174" name="Picture 51" descr="Untitled-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19621">
              <a:off x="783508" y="4088231"/>
              <a:ext cx="173566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5" name="TextBox 7"/>
            <p:cNvSpPr txBox="1">
              <a:spLocks noChangeArrowheads="1"/>
            </p:cNvSpPr>
            <p:nvPr/>
          </p:nvSpPr>
          <p:spPr bwMode="auto">
            <a:xfrm>
              <a:off x="457199" y="5638472"/>
              <a:ext cx="2809899" cy="101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pitchFamily="34" charset="0"/>
                  <a:cs typeface="Arial" pitchFamily="34" charset="0"/>
                </a:rPr>
                <a:t>In post-silicon most internal signals become </a:t>
              </a:r>
              <a:r>
                <a:rPr lang="en-US" i="1" dirty="0" smtClean="0">
                  <a:latin typeface="Arial" pitchFamily="34" charset="0"/>
                  <a:cs typeface="Arial" pitchFamily="34" charset="0"/>
                </a:rPr>
                <a:t>inaccessible</a:t>
              </a:r>
              <a:endParaRPr lang="en-US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Down Arrow 21"/>
          <p:cNvSpPr>
            <a:spLocks noChangeArrowheads="1"/>
          </p:cNvSpPr>
          <p:nvPr/>
        </p:nvSpPr>
        <p:spPr bwMode="auto">
          <a:xfrm>
            <a:off x="1331431" y="3559900"/>
            <a:ext cx="381000" cy="371655"/>
          </a:xfrm>
          <a:prstGeom prst="downArrow">
            <a:avLst>
              <a:gd name="adj1" fmla="val 50000"/>
              <a:gd name="adj2" fmla="val 49998"/>
            </a:avLst>
          </a:prstGeom>
          <a:solidFill>
            <a:srgbClr val="99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cs typeface="Arial" pitchFamily="34" charset="0"/>
            </a:endParaRPr>
          </a:p>
        </p:txBody>
      </p:sp>
      <p:pic>
        <p:nvPicPr>
          <p:cNvPr id="60" name="Picture 10" descr="C:\Users\dpc\AppData\Local\Microsoft\Windows\Temporary Internet Files\Content.IE5\3WX6TQC1\MC90043485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44" y="3722391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" descr="C:\Users\dpc\AppData\Local\Microsoft\Windows\Temporary Internet Files\Content.IE5\3WX6TQC1\MC90043485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68" y="434683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0" descr="C:\Users\dpc\AppData\Local\Microsoft\Windows\Temporary Internet Files\Content.IE5\3WX6TQC1\MC90043485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6" y="3679032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0" descr="C:\Users\dpc\AppData\Local\Microsoft\Windows\Temporary Internet Files\Content.IE5\3WX6TQC1\MC90043485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8" y="430521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ight Arrow 63"/>
          <p:cNvSpPr/>
          <p:nvPr/>
        </p:nvSpPr>
        <p:spPr bwMode="auto">
          <a:xfrm rot="18935827">
            <a:off x="2340597" y="3696891"/>
            <a:ext cx="762000" cy="67252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23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32" name="TextBox 31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PSD </a:t>
              </a:r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verview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5326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override="childStyle">
                                        <p:cTn id="51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8" grpId="0" animBg="1"/>
      <p:bldP spid="6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839200" cy="990600"/>
          </a:xfrm>
        </p:spPr>
        <p:txBody>
          <a:bodyPr/>
          <a:lstStyle/>
          <a:p>
            <a:pPr marL="0" indent="0">
              <a:buClr>
                <a:srgbClr val="7E0000"/>
              </a:buClr>
              <a:buNone/>
            </a:pPr>
            <a:r>
              <a:rPr lang="en-US" dirty="0">
                <a:latin typeface="Arial" panose="020B0604020202020204" pitchFamily="34" charset="0"/>
              </a:rPr>
              <a:t>Overview of </a:t>
            </a:r>
            <a:r>
              <a:rPr lang="en-US" dirty="0" smtClean="0">
                <a:latin typeface="Arial" panose="020B0604020202020204" pitchFamily="34" charset="0"/>
              </a:rPr>
              <a:t>Swap </a:t>
            </a:r>
            <a:r>
              <a:rPr lang="en-US" dirty="0">
                <a:latin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</a:rPr>
              <a:t>One </a:t>
            </a:r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</a:rPr>
              <a:t>teration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3186" y="2741384"/>
            <a:ext cx="1074040" cy="57170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Swap r signals</a:t>
            </a:r>
          </a:p>
        </p:txBody>
      </p:sp>
      <p:cxnSp>
        <p:nvCxnSpPr>
          <p:cNvPr id="34" name="Straight Arrow Connector 33"/>
          <p:cNvCxnSpPr>
            <a:stCxn id="35" idx="0"/>
          </p:cNvCxnSpPr>
          <p:nvPr/>
        </p:nvCxnSpPr>
        <p:spPr>
          <a:xfrm flipV="1">
            <a:off x="6103572" y="3313089"/>
            <a:ext cx="4383" cy="4965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sp>
        <p:nvSpPr>
          <p:cNvPr id="35" name="Diamond 34"/>
          <p:cNvSpPr/>
          <p:nvPr/>
        </p:nvSpPr>
        <p:spPr>
          <a:xfrm>
            <a:off x="5351741" y="3809674"/>
            <a:ext cx="1503660" cy="684311"/>
          </a:xfrm>
          <a:prstGeom prst="diamond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r &gt; R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92418" y="4798783"/>
            <a:ext cx="900982" cy="262354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315700" y="1730849"/>
                <a:ext cx="1945689" cy="821561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Set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swap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to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DET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(deterministic);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radius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00" y="1730849"/>
                <a:ext cx="1945689" cy="821561"/>
              </a:xfrm>
              <a:prstGeom prst="rect">
                <a:avLst/>
              </a:prstGeom>
              <a:blipFill rotWithShape="0">
                <a:blip r:embed="rId3"/>
                <a:stretch>
                  <a:fillRect l="-1548" t="-7914" r="-1858" b="-15108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4399028" y="1285319"/>
            <a:ext cx="952713" cy="26235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39" name="Diamond 38"/>
          <p:cNvSpPr/>
          <p:nvPr/>
        </p:nvSpPr>
        <p:spPr>
          <a:xfrm>
            <a:off x="7018938" y="3715482"/>
            <a:ext cx="2033171" cy="872693"/>
          </a:xfrm>
          <a:prstGeom prst="diamond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Swap is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DET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871820" y="2400300"/>
                <a:ext cx="2180289" cy="970382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Set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swap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to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RAND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(random);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radius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820" y="2400300"/>
                <a:ext cx="2180289" cy="970382"/>
              </a:xfrm>
              <a:prstGeom prst="rect">
                <a:avLst/>
              </a:prstGeom>
              <a:blipFill rotWithShape="0">
                <a:blip r:embed="rId4"/>
                <a:stretch>
                  <a:fillRect l="-552" r="-3867" b="-5521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Diamond 40"/>
          <p:cNvSpPr/>
          <p:nvPr/>
        </p:nvSpPr>
        <p:spPr>
          <a:xfrm>
            <a:off x="4257532" y="3276274"/>
            <a:ext cx="1736180" cy="684311"/>
          </a:xfrm>
          <a:prstGeom prst="diamond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Accept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42" name="Elbow Connector 41"/>
          <p:cNvCxnSpPr>
            <a:stCxn id="33" idx="1"/>
            <a:endCxn id="41" idx="0"/>
          </p:cNvCxnSpPr>
          <p:nvPr/>
        </p:nvCxnSpPr>
        <p:spPr>
          <a:xfrm rot="10800000" flipV="1">
            <a:off x="5125622" y="3027236"/>
            <a:ext cx="287565" cy="24903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43" name="Elbow Connector 42"/>
          <p:cNvCxnSpPr>
            <a:stCxn id="41" idx="2"/>
            <a:endCxn id="35" idx="1"/>
          </p:cNvCxnSpPr>
          <p:nvPr/>
        </p:nvCxnSpPr>
        <p:spPr>
          <a:xfrm rot="16200000" flipH="1">
            <a:off x="5143059" y="3943147"/>
            <a:ext cx="191245" cy="22612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44" name="Straight Arrow Connector 43"/>
          <p:cNvCxnSpPr>
            <a:stCxn id="35" idx="3"/>
            <a:endCxn id="39" idx="1"/>
          </p:cNvCxnSpPr>
          <p:nvPr/>
        </p:nvCxnSpPr>
        <p:spPr>
          <a:xfrm flipV="1">
            <a:off x="6855402" y="4151829"/>
            <a:ext cx="163537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45" name="Elbow Connector 44"/>
          <p:cNvCxnSpPr>
            <a:stCxn id="40" idx="1"/>
            <a:endCxn id="33" idx="3"/>
          </p:cNvCxnSpPr>
          <p:nvPr/>
        </p:nvCxnSpPr>
        <p:spPr>
          <a:xfrm rot="10800000" flipV="1">
            <a:off x="6487226" y="2885491"/>
            <a:ext cx="384594" cy="14174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107955" y="3220357"/>
            <a:ext cx="53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r++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39718" y="3878115"/>
            <a:ext cx="60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42674" y="3546929"/>
            <a:ext cx="60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81532" y="3427183"/>
            <a:ext cx="60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05874" y="3819265"/>
            <a:ext cx="6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58892" y="4612631"/>
            <a:ext cx="6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N</a:t>
            </a:r>
          </a:p>
        </p:txBody>
      </p:sp>
      <p:cxnSp>
        <p:nvCxnSpPr>
          <p:cNvPr id="53" name="Elbow Connector 52"/>
          <p:cNvCxnSpPr>
            <a:stCxn id="39" idx="2"/>
            <a:endCxn id="58" idx="3"/>
          </p:cNvCxnSpPr>
          <p:nvPr/>
        </p:nvCxnSpPr>
        <p:spPr>
          <a:xfrm rot="5400000">
            <a:off x="7581704" y="4467583"/>
            <a:ext cx="333228" cy="57441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242200" y="4069879"/>
            <a:ext cx="6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55" name="Elbow Connector 54"/>
          <p:cNvCxnSpPr>
            <a:stCxn id="41" idx="1"/>
            <a:endCxn id="36" idx="1"/>
          </p:cNvCxnSpPr>
          <p:nvPr/>
        </p:nvCxnSpPr>
        <p:spPr>
          <a:xfrm rot="10800000" flipH="1" flipV="1">
            <a:off x="4257532" y="3618430"/>
            <a:ext cx="134886" cy="1311530"/>
          </a:xfrm>
          <a:prstGeom prst="bentConnector3">
            <a:avLst>
              <a:gd name="adj1" fmla="val -1303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>
            <a:off x="6012687" y="2549113"/>
            <a:ext cx="0" cy="19227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>
            <a:off x="4880340" y="1559422"/>
            <a:ext cx="0" cy="1714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5613739" y="4586823"/>
            <a:ext cx="1847371" cy="66916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swap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RAND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r=1 signal </a:t>
            </a:r>
          </a:p>
        </p:txBody>
      </p:sp>
      <p:cxnSp>
        <p:nvCxnSpPr>
          <p:cNvPr id="59" name="Straight Arrow Connector 58"/>
          <p:cNvCxnSpPr>
            <a:stCxn id="58" idx="1"/>
            <a:endCxn id="36" idx="3"/>
          </p:cNvCxnSpPr>
          <p:nvPr/>
        </p:nvCxnSpPr>
        <p:spPr>
          <a:xfrm flipH="1">
            <a:off x="5293399" y="4921403"/>
            <a:ext cx="320340" cy="855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V="1">
            <a:off x="8039197" y="3374530"/>
            <a:ext cx="0" cy="34479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8384" y="1189157"/>
                <a:ext cx="3798246" cy="3609626"/>
              </a:xfrm>
            </p:spPr>
            <p:txBody>
              <a:bodyPr/>
              <a:lstStyle/>
              <a:p>
                <a:pPr>
                  <a:buClr>
                    <a:srgbClr val="7E0000"/>
                  </a:buClr>
                </a:pPr>
                <a:r>
                  <a:rPr lang="en-US" sz="2000" dirty="0" smtClean="0">
                    <a:latin typeface="Arial" panose="020B0604020202020204" pitchFamily="34" charset="0"/>
                  </a:rPr>
                  <a:t>Initially perform swap </a:t>
                </a:r>
                <a:r>
                  <a:rPr lang="en-US" sz="2000" dirty="0">
                    <a:latin typeface="Arial" panose="020B0604020202020204" pitchFamily="34" charset="0"/>
                  </a:rPr>
                  <a:t>in a deterministic </a:t>
                </a:r>
                <a:r>
                  <a:rPr lang="en-US" sz="2000" dirty="0" smtClean="0">
                    <a:latin typeface="Arial" panose="020B0604020202020204" pitchFamily="34" charset="0"/>
                  </a:rPr>
                  <a:t>mode with radius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</a:rPr>
                  <a:t>gradually increased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 smtClean="0">
                    <a:latin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800" dirty="0" smtClean="0">
                    <a:latin typeface="Arial" panose="020B0604020202020204" pitchFamily="34" charset="0"/>
                  </a:rPr>
                  <a:t>)</a:t>
                </a:r>
              </a:p>
              <a:p>
                <a:pPr lvl="1">
                  <a:buClr>
                    <a:srgbClr val="7E0000"/>
                  </a:buClr>
                </a:pPr>
                <a:r>
                  <a:rPr lang="en-US" sz="1800" dirty="0" smtClean="0">
                    <a:latin typeface="Arial" panose="020B0604020202020204" pitchFamily="34" charset="0"/>
                  </a:rPr>
                  <a:t>Exit the loop whenever a solution is accepted</a:t>
                </a:r>
              </a:p>
              <a:p>
                <a:pPr marL="347472" indent="-347472">
                  <a:buClr>
                    <a:srgbClr val="7E0000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solution is accepted</a:t>
                </a:r>
              </a:p>
              <a:p>
                <a:pPr marL="804672" lvl="1" indent="-347472">
                  <a:buClr>
                    <a:srgbClr val="7E0000"/>
                  </a:buClr>
                  <a:buFont typeface="Arial" panose="020B0604020202020204" pitchFamily="34" charset="0"/>
                  <a:buChar char="‒"/>
                </a:pPr>
                <a:r>
                  <a:rPr lang="en-US" sz="1800" dirty="0"/>
                  <a:t>When there is an improvement in MSRR</a:t>
                </a:r>
              </a:p>
              <a:p>
                <a:pPr marL="804672" lvl="1" indent="-347472">
                  <a:buClr>
                    <a:srgbClr val="7E0000"/>
                  </a:buClr>
                  <a:buFont typeface="Arial" panose="020B0604020202020204" pitchFamily="34" charset="0"/>
                  <a:buChar char="‒"/>
                </a:pPr>
                <a:r>
                  <a:rPr lang="en-US" sz="1800" dirty="0"/>
                  <a:t>Uses a probabilistic acceptance criteria to probabilistically accept the swap when there is no improvement in MSRR</a:t>
                </a:r>
              </a:p>
              <a:p>
                <a:pPr>
                  <a:buClr>
                    <a:srgbClr val="7E0000"/>
                  </a:buClr>
                </a:pPr>
                <a:r>
                  <a:rPr lang="en-US" sz="2000" dirty="0" smtClean="0">
                    <a:latin typeface="Arial" panose="020B0604020202020204" pitchFamily="34" charset="0"/>
                  </a:rPr>
                  <a:t>If </a:t>
                </a:r>
                <a:r>
                  <a:rPr lang="en-US" sz="2000" dirty="0">
                    <a:latin typeface="Arial" panose="020B0604020202020204" pitchFamily="34" charset="0"/>
                  </a:rPr>
                  <a:t>no solution is accepted when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</a:rPr>
                  <a:t>, repeat with random swap</a:t>
                </a:r>
              </a:p>
              <a:p>
                <a:pPr>
                  <a:buClr>
                    <a:srgbClr val="7E0000"/>
                  </a:buClr>
                </a:pPr>
                <a:endParaRPr lang="en-US" sz="2000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384" y="1189157"/>
                <a:ext cx="3798246" cy="3609626"/>
              </a:xfrm>
              <a:blipFill rotWithShape="0">
                <a:blip r:embed="rId5"/>
                <a:stretch>
                  <a:fillRect l="-1445" t="-676" b="-49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66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50465" y="6430192"/>
            <a:ext cx="7388635" cy="353639"/>
            <a:chOff x="712439" y="6501799"/>
            <a:chExt cx="6837643" cy="353639"/>
          </a:xfrm>
        </p:grpSpPr>
        <p:sp>
          <p:nvSpPr>
            <p:cNvPr id="70" name="TextBox 69"/>
            <p:cNvSpPr txBox="1"/>
            <p:nvPr/>
          </p:nvSpPr>
          <p:spPr>
            <a:xfrm>
              <a:off x="5678079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28896" y="6511938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Algorithm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95564" y="6516884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35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9" grpId="0" animBg="1"/>
      <p:bldP spid="40" grpId="0" animBg="1"/>
      <p:bldP spid="41" grpId="0" animBg="1"/>
      <p:bldP spid="41" grpId="1" animBg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1" grpId="0"/>
      <p:bldP spid="52" grpId="0"/>
      <p:bldP spid="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/>
          <a:lstStyle/>
          <a:p>
            <a:r>
              <a:rPr lang="en-US" dirty="0" smtClean="0"/>
              <a:t>Features of Our Swapping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r>
              <a:rPr lang="en-US" sz="2400" dirty="0" smtClean="0"/>
              <a:t>Swapping procedure is non-greedy</a:t>
            </a:r>
          </a:p>
          <a:p>
            <a:pPr lvl="1"/>
            <a:r>
              <a:rPr lang="en-US" sz="2000" dirty="0" smtClean="0"/>
              <a:t>Perturbation radius is gradually increased in each iteration </a:t>
            </a:r>
          </a:p>
          <a:p>
            <a:pPr lvl="2"/>
            <a:r>
              <a:rPr lang="en-US" sz="1800" dirty="0" smtClean="0"/>
              <a:t>Makes small perturbation around the current solution</a:t>
            </a:r>
          </a:p>
          <a:p>
            <a:pPr lvl="2"/>
            <a:r>
              <a:rPr lang="en-US" sz="1800" dirty="0"/>
              <a:t>Allows not getting trapped in local minima by gradually increasing the radius</a:t>
            </a:r>
            <a:endParaRPr lang="en-US" sz="1800" dirty="0" smtClean="0"/>
          </a:p>
          <a:p>
            <a:pPr lvl="1"/>
            <a:r>
              <a:rPr lang="en-US" sz="2000" dirty="0" smtClean="0"/>
              <a:t>Probabilistic acceptance criteria</a:t>
            </a:r>
          </a:p>
          <a:p>
            <a:pPr lvl="2"/>
            <a:r>
              <a:rPr lang="en-US" sz="1800" dirty="0" smtClean="0"/>
              <a:t>Similar to simulated annealing</a:t>
            </a:r>
          </a:p>
          <a:p>
            <a:pPr lvl="2"/>
            <a:r>
              <a:rPr lang="en-US" sz="1800" dirty="0" smtClean="0"/>
              <a:t>Allows exploring the search space and accepting bad solutions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0465" y="6430192"/>
            <a:ext cx="7388635" cy="353639"/>
            <a:chOff x="712439" y="6501799"/>
            <a:chExt cx="6837643" cy="353639"/>
          </a:xfrm>
        </p:grpSpPr>
        <p:sp>
          <p:nvSpPr>
            <p:cNvPr id="5" name="TextBox 4"/>
            <p:cNvSpPr txBox="1"/>
            <p:nvPr/>
          </p:nvSpPr>
          <p:spPr>
            <a:xfrm>
              <a:off x="5678079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8896" y="6511938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Algorithm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5564" y="6516884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065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r Trace </a:t>
            </a:r>
            <a:r>
              <a:rPr lang="en-US" dirty="0"/>
              <a:t>S</a:t>
            </a:r>
            <a:r>
              <a:rPr lang="en-US" dirty="0" smtClean="0"/>
              <a:t>ignals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19200"/>
                <a:ext cx="8382000" cy="5334000"/>
              </a:xfrm>
            </p:spPr>
            <p:txBody>
              <a:bodyPr/>
              <a:lstStyle/>
              <a:p>
                <a:pPr marL="330570">
                  <a:buClr>
                    <a:srgbClr val="7E0000"/>
                  </a:buClr>
                  <a:buFont typeface="+mj-lt"/>
                  <a:buAutoNum type="arabicPeriod"/>
                </a:pPr>
                <a:r>
                  <a:rPr lang="en-US" sz="2400" dirty="0" smtClean="0">
                    <a:latin typeface="Arial" panose="020B0604020202020204" pitchFamily="34" charset="0"/>
                  </a:rPr>
                  <a:t>Eliminating </a:t>
                </a:r>
                <a:r>
                  <a:rPr lang="en-US" sz="2400" dirty="0">
                    <a:latin typeface="Arial" panose="020B0604020202020204" pitchFamily="34" charset="0"/>
                  </a:rPr>
                  <a:t>r trace signals which are least promising</a:t>
                </a:r>
                <a:endParaRPr lang="en-US" sz="1800" i="1" dirty="0">
                  <a:latin typeface="Arial" panose="020B0604020202020204" pitchFamily="34" charset="0"/>
                </a:endParaRPr>
              </a:p>
              <a:p>
                <a:pPr lvl="1">
                  <a:buClr>
                    <a:srgbClr val="7E0000"/>
                  </a:buClr>
                </a:pPr>
                <a:r>
                  <a:rPr lang="en-US" sz="2000" dirty="0" smtClean="0">
                    <a:latin typeface="Arial" panose="020B0604020202020204" pitchFamily="34" charset="0"/>
                  </a:rPr>
                  <a:t>Deterministic (DET) elimination: </a:t>
                </a:r>
              </a:p>
              <a:p>
                <a:pPr lvl="2">
                  <a:buClr>
                    <a:srgbClr val="7E0000"/>
                  </a:buClr>
                </a:pPr>
                <a:r>
                  <a:rPr lang="en-US" sz="1800" dirty="0" smtClean="0">
                    <a:latin typeface="Arial" panose="020B0604020202020204" pitchFamily="34" charset="0"/>
                  </a:rPr>
                  <a:t>Uses X-Simulations to evaluate </a:t>
                </a:r>
                <a:r>
                  <a:rPr lang="en-US" sz="1800" dirty="0">
                    <a:latin typeface="Arial" panose="020B0604020202020204" pitchFamily="34" charset="0"/>
                  </a:rPr>
                  <a:t>the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MSRR </a:t>
                </a:r>
                <a:r>
                  <a:rPr lang="en-US" sz="1800" dirty="0">
                    <a:latin typeface="Arial" panose="020B0604020202020204" pitchFamily="34" charset="0"/>
                  </a:rPr>
                  <a:t>of currently-selected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  trace signals</a:t>
                </a:r>
              </a:p>
              <a:p>
                <a:pPr lvl="2">
                  <a:buClr>
                    <a:srgbClr val="7E0000"/>
                  </a:buClr>
                </a:pPr>
                <a:r>
                  <a:rPr lang="en-US" sz="1800" dirty="0" smtClean="0">
                    <a:latin typeface="Arial" panose="020B0604020202020204" pitchFamily="34" charset="0"/>
                  </a:rPr>
                  <a:t>Eliminates 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r</a:t>
                </a:r>
                <a:r>
                  <a:rPr lang="en-US" sz="1800" dirty="0">
                    <a:latin typeface="Arial" panose="020B0604020202020204" pitchFamily="34" charset="0"/>
                  </a:rPr>
                  <a:t> trace signals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leading to the least MSRR</a:t>
                </a:r>
                <a:endParaRPr lang="en-US" sz="1800" dirty="0">
                  <a:latin typeface="Arial" panose="020B0604020202020204" pitchFamily="34" charset="0"/>
                </a:endParaRPr>
              </a:p>
              <a:p>
                <a:pPr lvl="1">
                  <a:buClr>
                    <a:srgbClr val="7E0000"/>
                  </a:buClr>
                </a:pPr>
                <a:r>
                  <a:rPr lang="en-US" sz="2000" dirty="0" smtClean="0">
                    <a:latin typeface="Arial" panose="020B0604020202020204" pitchFamily="34" charset="0"/>
                  </a:rPr>
                  <a:t>Random (RAND) elimination: </a:t>
                </a:r>
              </a:p>
              <a:p>
                <a:pPr lvl="2">
                  <a:buClr>
                    <a:srgbClr val="7E0000"/>
                  </a:buClr>
                </a:pPr>
                <a:r>
                  <a:rPr lang="en-US" sz="1800" dirty="0">
                    <a:latin typeface="Arial" panose="020B0604020202020204" pitchFamily="34" charset="0"/>
                  </a:rPr>
                  <a:t>R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andomly eliminates 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r</a:t>
                </a:r>
                <a:r>
                  <a:rPr lang="en-US" sz="1800" dirty="0">
                    <a:latin typeface="Arial" panose="020B0604020202020204" pitchFamily="34" charset="0"/>
                  </a:rPr>
                  <a:t> trace signals</a:t>
                </a:r>
                <a:endParaRPr lang="en-US" sz="1600" dirty="0">
                  <a:latin typeface="Arial" panose="020B0604020202020204" pitchFamily="34" charset="0"/>
                </a:endParaRPr>
              </a:p>
              <a:p>
                <a:pPr marL="330570">
                  <a:buClr>
                    <a:srgbClr val="7E0000"/>
                  </a:buClr>
                  <a:buFont typeface="+mj-lt"/>
                  <a:buAutoNum type="arabicPeriod"/>
                </a:pPr>
                <a:r>
                  <a:rPr lang="en-US" sz="2400" dirty="0" smtClean="0">
                    <a:latin typeface="Arial" panose="020B0604020202020204" pitchFamily="34" charset="0"/>
                  </a:rPr>
                  <a:t>Adding </a:t>
                </a:r>
                <a:r>
                  <a:rPr lang="en-US" sz="2400" dirty="0">
                    <a:latin typeface="Arial" panose="020B0604020202020204" pitchFamily="34" charset="0"/>
                  </a:rPr>
                  <a:t>r most promising trace </a:t>
                </a:r>
                <a:r>
                  <a:rPr lang="en-US" sz="2400" dirty="0" smtClean="0">
                    <a:latin typeface="Arial" panose="020B0604020202020204" pitchFamily="34" charset="0"/>
                  </a:rPr>
                  <a:t>signals </a:t>
                </a:r>
                <a:endParaRPr lang="en-US" sz="2200" dirty="0" smtClean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576"/>
                  </a:spcBef>
                  <a:buClr>
                    <a:srgbClr val="7E0000"/>
                  </a:buClr>
                  <a:buFont typeface="Arial" panose="020B0604020202020204" pitchFamily="34" charset="0"/>
                  <a:buChar char="‒"/>
                </a:pPr>
                <a:r>
                  <a:rPr lang="en-US" sz="2000" dirty="0" smtClean="0">
                    <a:latin typeface="Arial" panose="020B0604020202020204" pitchFamily="34" charset="0"/>
                  </a:rPr>
                  <a:t>Performed deterministically (both DET and RAND swaps)</a:t>
                </a:r>
              </a:p>
              <a:p>
                <a:pPr lvl="1">
                  <a:spcBef>
                    <a:spcPts val="576"/>
                  </a:spcBef>
                  <a:buClr>
                    <a:srgbClr val="7E0000"/>
                  </a:buClr>
                  <a:buFont typeface="Arial" panose="020B0604020202020204" pitchFamily="34" charset="0"/>
                  <a:buChar char="‒"/>
                </a:pPr>
                <a:r>
                  <a:rPr lang="en-US" sz="2000" dirty="0" smtClean="0">
                    <a:latin typeface="Arial" panose="020B0604020202020204" pitchFamily="34" charset="0"/>
                  </a:rPr>
                  <a:t>Similar to </a:t>
                </a:r>
                <a:r>
                  <a:rPr lang="en-US" sz="2000" dirty="0">
                    <a:latin typeface="Arial" panose="020B0604020202020204" pitchFamily="34" charset="0"/>
                  </a:rPr>
                  <a:t>our single-mode </a:t>
                </a:r>
                <a:r>
                  <a:rPr lang="en-US" sz="2000" dirty="0" smtClean="0">
                    <a:latin typeface="Arial" panose="020B0604020202020204" pitchFamily="34" charset="0"/>
                  </a:rPr>
                  <a:t>algorithm</a:t>
                </a:r>
              </a:p>
              <a:p>
                <a:pPr marL="1257300" lvl="2" indent="-342900">
                  <a:spcBef>
                    <a:spcPts val="576"/>
                  </a:spcBef>
                  <a:buClr>
                    <a:srgbClr val="7E0000"/>
                  </a:buClr>
                  <a:buFont typeface="+mj-lt"/>
                  <a:buAutoNum type="arabicParenR"/>
                </a:pPr>
                <a:r>
                  <a:rPr lang="en-US" sz="1800" dirty="0" smtClean="0">
                    <a:latin typeface="Arial" panose="020B0604020202020204" pitchFamily="34" charset="0"/>
                  </a:rPr>
                  <a:t>Identifies the </a:t>
                </a:r>
                <a:r>
                  <a:rPr lang="en-US" sz="1800" dirty="0">
                    <a:latin typeface="Arial" panose="020B0604020202020204" pitchFamily="34" charset="0"/>
                  </a:rPr>
                  <a:t>top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candidates using multi-mode restoration 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𝑀𝑊</m:t>
                        </m:r>
                      </m:e>
                      <m:sub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rial" panose="020B0604020202020204" pitchFamily="34" charset="0"/>
                  </a:rPr>
                  <a:t>, which I will discuss in the next slide</a:t>
                </a:r>
                <a:endParaRPr lang="en-US" sz="1800" dirty="0">
                  <a:latin typeface="Arial" panose="020B0604020202020204" pitchFamily="34" charset="0"/>
                </a:endParaRPr>
              </a:p>
              <a:p>
                <a:pPr marL="1257300" lvl="2" indent="-342900">
                  <a:spcBef>
                    <a:spcPts val="576"/>
                  </a:spcBef>
                  <a:buClr>
                    <a:srgbClr val="7E0000"/>
                  </a:buClr>
                  <a:buFont typeface="+mj-lt"/>
                  <a:buAutoNum type="arabicParenR"/>
                </a:pPr>
                <a:r>
                  <a:rPr lang="en-US" sz="1800" dirty="0" smtClean="0">
                    <a:latin typeface="Arial" panose="020B0604020202020204" pitchFamily="34" charset="0"/>
                  </a:rPr>
                  <a:t>Uses X-Simulation </a:t>
                </a:r>
                <a:r>
                  <a:rPr lang="en-US" sz="1800" dirty="0">
                    <a:latin typeface="Arial" panose="020B0604020202020204" pitchFamily="34" charset="0"/>
                  </a:rPr>
                  <a:t>to 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pick the r signals with the highest MSRR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19200"/>
                <a:ext cx="8382000" cy="5334000"/>
              </a:xfrm>
              <a:blipFill rotWithShape="0">
                <a:blip r:embed="rId3"/>
                <a:stretch>
                  <a:fillRect l="-945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0465" y="6443246"/>
            <a:ext cx="7349602" cy="338554"/>
            <a:chOff x="712439" y="6501799"/>
            <a:chExt cx="6801521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92774" y="6501799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Algorithm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9" y="6501799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7862" y="6501799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220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19200"/>
                <a:ext cx="8382000" cy="53340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latin typeface="Arial" panose="020B0604020202020204" pitchFamily="34" charset="0"/>
                  </a:rPr>
                  <a:t>Compute </a:t>
                </a:r>
                <a:r>
                  <a:rPr lang="en-US" altLang="zh-TW" sz="2400" dirty="0">
                    <a:latin typeface="Arial" panose="020B0604020202020204" pitchFamily="34" charset="0"/>
                  </a:rPr>
                  <a:t>our previous metrics </a:t>
                </a:r>
                <a:r>
                  <a:rPr lang="en-US" altLang="zh-TW" sz="2400" dirty="0" smtClean="0">
                    <a:latin typeface="Arial" panose="020B0604020202020204" pitchFamily="34" charset="0"/>
                  </a:rPr>
                  <a:t>for each mode of operation separately</a:t>
                </a:r>
              </a:p>
              <a:p>
                <a:pPr lvl="1">
                  <a:buClr>
                    <a:srgbClr val="7E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sz="200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000" spc="1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Arial" panose="020B0604020202020204" pitchFamily="34" charset="0"/>
                  </a:rPr>
                  <a:t>reachability list in mode </a:t>
                </a:r>
                <a:r>
                  <a:rPr lang="en-US" altLang="zh-TW" sz="2000" i="1" dirty="0" smtClean="0">
                    <a:latin typeface="Arial" panose="020B0604020202020204" pitchFamily="34" charset="0"/>
                  </a:rPr>
                  <a:t>m</a:t>
                </a:r>
              </a:p>
              <a:p>
                <a:pPr lvl="1">
                  <a:buClr>
                    <a:srgbClr val="7E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sz="2000" i="1" dirty="0" smtClean="0">
                    <a:latin typeface="Arial" panose="020B0604020202020204" pitchFamily="34" charset="0"/>
                  </a:rPr>
                  <a:t>: </a:t>
                </a:r>
                <a:r>
                  <a:rPr lang="en-US" altLang="zh-TW" sz="2000" dirty="0">
                    <a:latin typeface="Arial" panose="020B0604020202020204" pitchFamily="34" charset="0"/>
                  </a:rPr>
                  <a:t>restorability rate in mode </a:t>
                </a:r>
                <a:r>
                  <a:rPr lang="en-US" altLang="zh-TW" sz="2000" i="1" dirty="0">
                    <a:latin typeface="Arial" panose="020B0604020202020204" pitchFamily="34" charset="0"/>
                  </a:rPr>
                  <a:t>m</a:t>
                </a:r>
              </a:p>
              <a:p>
                <a:pPr lvl="1"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sz="2000" spc="1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zh-TW" sz="2000" dirty="0">
                    <a:latin typeface="Arial" panose="020B0604020202020204" pitchFamily="34" charset="0"/>
                  </a:rPr>
                  <a:t>restoration demand in mode </a:t>
                </a:r>
                <a:r>
                  <a:rPr lang="en-US" altLang="zh-TW" sz="2000" i="1" dirty="0">
                    <a:latin typeface="Arial" panose="020B0604020202020204" pitchFamily="34" charset="0"/>
                  </a:rPr>
                  <a:t>m</a:t>
                </a:r>
              </a:p>
              <a:p>
                <a:pPr marL="1131570" lvl="2" indent="-274320">
                  <a:spcBef>
                    <a:spcPts val="576"/>
                  </a:spcBef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  <m:r>
                      <a:rPr lang="en-US" altLang="zh-TW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𝑣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TW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altLang="zh-TW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TW" sz="1800" i="1" spc="10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731520" lvl="1" indent="-274320">
                  <a:spcBef>
                    <a:spcPts val="576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dirty="0">
                    <a:latin typeface="Arial" panose="020B0604020202020204" pitchFamily="34" charset="0"/>
                  </a:rPr>
                  <a:t>impact weight in mode </a:t>
                </a:r>
                <a:r>
                  <a:rPr lang="en-US" altLang="zh-TW" sz="2000" i="1" dirty="0">
                    <a:latin typeface="Arial" panose="020B0604020202020204" pitchFamily="34" charset="0"/>
                  </a:rPr>
                  <a:t>m</a:t>
                </a:r>
              </a:p>
              <a:p>
                <a:pPr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  <m:sup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  <m:r>
                      <a:rPr lang="en-US" altLang="zh-TW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=0,1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∀</m:t>
                            </m:r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𝐿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𝑣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sup>
                            </m:sSub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sz="18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𝑣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sz="18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altLang="zh-TW" sz="1800" i="1" spc="10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>
                    <a:latin typeface="Arial" panose="020B0604020202020204" pitchFamily="34" charset="0"/>
                  </a:rPr>
                  <a:t>Add the impact weights of all the modes</a:t>
                </a:r>
                <a:endParaRPr lang="en-US" altLang="zh-TW" sz="2400" dirty="0">
                  <a:latin typeface="Arial" panose="020B0604020202020204" pitchFamily="34" charset="0"/>
                </a:endParaRPr>
              </a:p>
              <a:p>
                <a:pPr marL="731520" lvl="1" indent="-274320"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𝑀𝑊</m:t>
                        </m:r>
                      </m:e>
                      <m:sub>
                        <m:r>
                          <a:rPr lang="en-US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spc="1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sz="2000" spc="100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</a:rPr>
                  <a:t>multi-mode impact weight of </a:t>
                </a:r>
                <a:r>
                  <a:rPr lang="en-US" sz="2000" dirty="0" err="1">
                    <a:latin typeface="Arial" panose="020B0604020202020204" pitchFamily="34" charset="0"/>
                  </a:rPr>
                  <a:t>flipflop</a:t>
                </a:r>
                <a:r>
                  <a:rPr 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sz="2000" i="1" dirty="0" smtClean="0">
                    <a:latin typeface="Arial" panose="020B0604020202020204" pitchFamily="34" charset="0"/>
                  </a:rPr>
                  <a:t>f</a:t>
                </a:r>
                <a:endParaRPr lang="en-US" sz="2000" i="1" dirty="0">
                  <a:latin typeface="Arial" panose="020B0604020202020204" pitchFamily="34" charset="0"/>
                </a:endParaRPr>
              </a:p>
              <a:p>
                <a:pPr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𝑀𝑊</m:t>
                        </m:r>
                      </m:e>
                      <m:sub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n-US" sz="1800" b="0" i="1" spc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</m:t>
                        </m:r>
                        <m:r>
                          <a:rPr lang="en-US" sz="1800" b="0" i="1" spc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dirty="0" smtClean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19200"/>
                <a:ext cx="8382000" cy="5334000"/>
              </a:xfrm>
              <a:blipFill rotWithShape="0">
                <a:blip r:embed="rId3"/>
                <a:stretch>
                  <a:fillRect l="-1018" t="-800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95300" y="114300"/>
                <a:ext cx="8382000" cy="990600"/>
              </a:xfrm>
            </p:spPr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</a:rPr>
                  <a:t>Multi-Mode Impact 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𝑀𝑊</m:t>
                        </m:r>
                      </m:e>
                      <m:sub>
                        <m:r>
                          <a:rPr lang="en-US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5300" y="114300"/>
                <a:ext cx="8382000" cy="990600"/>
              </a:xfrm>
              <a:blipFill rotWithShape="0">
                <a:blip r:embed="rId4"/>
                <a:stretch>
                  <a:fillRect l="-2545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50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0465" y="6430192"/>
            <a:ext cx="7349602" cy="347262"/>
            <a:chOff x="712439" y="6501799"/>
            <a:chExt cx="6801521" cy="347262"/>
          </a:xfrm>
        </p:grpSpPr>
        <p:sp>
          <p:nvSpPr>
            <p:cNvPr id="54" name="TextBox 53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Simulation Results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90914" y="6504742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Algorithm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75675" y="6509286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67400" y="1752600"/>
            <a:ext cx="2936023" cy="2476911"/>
            <a:chOff x="5751702" y="1996192"/>
            <a:chExt cx="2936023" cy="2476911"/>
          </a:xfrm>
        </p:grpSpPr>
        <p:sp>
          <p:nvSpPr>
            <p:cNvPr id="58" name="TextBox 57"/>
            <p:cNvSpPr txBox="1"/>
            <p:nvPr/>
          </p:nvSpPr>
          <p:spPr>
            <a:xfrm>
              <a:off x="5751702" y="1996192"/>
              <a:ext cx="1443137" cy="44447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/>
                <a:t>Reachability List</a:t>
              </a:r>
            </a:p>
          </p:txBody>
        </p:sp>
        <p:cxnSp>
          <p:nvCxnSpPr>
            <p:cNvPr id="59" name="Straight Arrow Connector 25"/>
            <p:cNvCxnSpPr/>
            <p:nvPr/>
          </p:nvCxnSpPr>
          <p:spPr bwMode="auto">
            <a:xfrm>
              <a:off x="7021444" y="2457574"/>
              <a:ext cx="1" cy="18529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7250224" y="1996192"/>
              <a:ext cx="1437501" cy="44640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Restorability Rate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05602" y="2643988"/>
              <a:ext cx="2182123" cy="305859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Restoration Demand</a:t>
              </a:r>
            </a:p>
          </p:txBody>
        </p:sp>
        <p:cxnSp>
          <p:nvCxnSpPr>
            <p:cNvPr id="62" name="Straight Arrow Connector 25"/>
            <p:cNvCxnSpPr/>
            <p:nvPr/>
          </p:nvCxnSpPr>
          <p:spPr bwMode="auto">
            <a:xfrm>
              <a:off x="7688738" y="2435120"/>
              <a:ext cx="1" cy="18529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293535" y="2974751"/>
              <a:ext cx="1" cy="18529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084217" y="3162319"/>
              <a:ext cx="1658135" cy="295627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GB"/>
              </a:defPPr>
              <a:lvl1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Arial" pitchFamily="34" charset="0"/>
                </a:defRPr>
              </a:lvl1pPr>
            </a:lstStyle>
            <a:p>
              <a:r>
                <a:rPr kumimoji="1" lang="en-US" kern="1200" dirty="0">
                  <a:solidFill>
                    <a:schemeClr val="tx1"/>
                  </a:solidFill>
                  <a:ea typeface="Arial Unicode MS" pitchFamily="34" charset="-120"/>
                  <a:cs typeface="Arial Unicode MS" pitchFamily="34" charset="-120"/>
                </a:rPr>
                <a:t>Impact Weight</a:t>
              </a:r>
            </a:p>
          </p:txBody>
        </p:sp>
        <p:cxnSp>
          <p:nvCxnSpPr>
            <p:cNvPr id="65" name="Straight Arrow Connector 25"/>
            <p:cNvCxnSpPr/>
            <p:nvPr/>
          </p:nvCxnSpPr>
          <p:spPr bwMode="auto">
            <a:xfrm>
              <a:off x="6319174" y="2458694"/>
              <a:ext cx="0" cy="70135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708159" y="3490421"/>
                  <a:ext cx="423174" cy="380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pc="10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b="0" i="1" spc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159" y="3490421"/>
                  <a:ext cx="423174" cy="3801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246"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058436" y="3490421"/>
                  <a:ext cx="423174" cy="378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pc="10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b="0" i="1" spc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436" y="3490421"/>
                  <a:ext cx="423174" cy="378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286"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646863" y="3520239"/>
                  <a:ext cx="423174" cy="379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pc="10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b="0" i="1" spc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𝑀</m:t>
                            </m:r>
                            <m:r>
                              <a:rPr lang="en-US" altLang="zh-TW" b="0" i="1" spc="1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863" y="3520239"/>
                  <a:ext cx="423174" cy="379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1014"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/>
            <p:cNvSpPr txBox="1"/>
            <p:nvPr/>
          </p:nvSpPr>
          <p:spPr>
            <a:xfrm>
              <a:off x="7380163" y="3512396"/>
              <a:ext cx="423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7251236" y="3369596"/>
              <a:ext cx="339760" cy="1213493"/>
            </a:xfrm>
            <a:prstGeom prst="leftBrace">
              <a:avLst>
                <a:gd name="adj1" fmla="val 8333"/>
                <a:gd name="adj2" fmla="val 4937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095601" y="4114800"/>
                  <a:ext cx="639147" cy="35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𝑀𝑊</m:t>
                            </m:r>
                          </m:e>
                          <m:sub>
                            <m:r>
                              <a:rPr lang="en-US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01" y="4114800"/>
                  <a:ext cx="639147" cy="35830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3567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itchFamily="34" charset="0"/>
                <a:ea typeface="PMingLiU"/>
                <a:cs typeface="PMingLiU"/>
              </a:rPr>
              <a:t>Simulation Setup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54" y="1219200"/>
            <a:ext cx="8430846" cy="5334000"/>
          </a:xfrm>
        </p:spPr>
        <p:txBody>
          <a:bodyPr/>
          <a:lstStyle/>
          <a:p>
            <a:r>
              <a:rPr lang="en-US" altLang="zh-TW" sz="2400" dirty="0" smtClean="0">
                <a:latin typeface="Arial" pitchFamily="34" charset="0"/>
                <a:ea typeface="PMingLiU"/>
              </a:rPr>
              <a:t>Simulation Setup</a:t>
            </a:r>
          </a:p>
          <a:p>
            <a:pPr lvl="1"/>
            <a:r>
              <a:rPr lang="en-US" altLang="zh-TW" sz="2000" dirty="0" smtClean="0">
                <a:latin typeface="Arial" pitchFamily="34" charset="0"/>
                <a:ea typeface="PMingLiU"/>
              </a:rPr>
              <a:t>Use MSRR </a:t>
            </a:r>
            <a:r>
              <a:rPr lang="en-US" altLang="zh-TW" sz="2000" dirty="0">
                <a:latin typeface="Arial" pitchFamily="34" charset="0"/>
                <a:ea typeface="PMingLiU"/>
              </a:rPr>
              <a:t>to measure the restoration </a:t>
            </a:r>
            <a:r>
              <a:rPr lang="en-US" altLang="zh-TW" sz="2000" dirty="0" smtClean="0">
                <a:latin typeface="Arial" pitchFamily="34" charset="0"/>
                <a:ea typeface="PMingLiU"/>
              </a:rPr>
              <a:t>quality</a:t>
            </a:r>
          </a:p>
          <a:p>
            <a:pPr lvl="1"/>
            <a:r>
              <a:rPr lang="en-US" altLang="zh-TW" sz="2000" dirty="0" smtClean="0">
                <a:latin typeface="Arial" pitchFamily="34" charset="0"/>
                <a:ea typeface="PMingLiU"/>
              </a:rPr>
              <a:t>Also compared with an upper bound on MSRR </a:t>
            </a:r>
            <a:endParaRPr lang="en-US" altLang="zh-TW" sz="2000" dirty="0">
              <a:latin typeface="Arial" pitchFamily="34" charset="0"/>
              <a:ea typeface="PMingLiU"/>
            </a:endParaRPr>
          </a:p>
          <a:p>
            <a:pPr lvl="1"/>
            <a:r>
              <a:rPr lang="en-US" altLang="zh-TW" sz="2000" dirty="0" smtClean="0">
                <a:latin typeface="Arial" pitchFamily="34" charset="0"/>
                <a:ea typeface="PMingLiU"/>
              </a:rPr>
              <a:t>Experimented </a:t>
            </a:r>
            <a:r>
              <a:rPr lang="en-US" altLang="zh-TW" sz="2000" dirty="0">
                <a:latin typeface="Arial" pitchFamily="34" charset="0"/>
                <a:ea typeface="PMingLiU"/>
              </a:rPr>
              <a:t>with trace buffers of size </a:t>
            </a:r>
            <a:r>
              <a:rPr lang="en-US" altLang="zh-TW" sz="2000" dirty="0" smtClean="0">
                <a:latin typeface="Arial" pitchFamily="34" charset="0"/>
                <a:ea typeface="PMingLiU"/>
              </a:rPr>
              <a:t>64 </a:t>
            </a:r>
            <a:r>
              <a:rPr lang="en-US" altLang="zh-TW" sz="2000" dirty="0">
                <a:latin typeface="Arial" pitchFamily="34" charset="0"/>
                <a:ea typeface="PMingLiU"/>
              </a:rPr>
              <a:t>X </a:t>
            </a:r>
            <a:r>
              <a:rPr lang="en-US" altLang="zh-TW" sz="2000" dirty="0" smtClean="0">
                <a:latin typeface="Arial" pitchFamily="34" charset="0"/>
                <a:ea typeface="PMingLiU"/>
              </a:rPr>
              <a:t>2K</a:t>
            </a:r>
            <a:endParaRPr lang="en-US" altLang="zh-TW" sz="2000" dirty="0">
              <a:latin typeface="Arial" pitchFamily="34" charset="0"/>
              <a:ea typeface="PMingLiU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0"/>
            <a:ext cx="8382000" cy="355431"/>
            <a:chOff x="-1142445" y="-37040"/>
            <a:chExt cx="8382000" cy="355431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0465" y="6430192"/>
            <a:ext cx="7349602" cy="347262"/>
            <a:chOff x="712439" y="6501799"/>
            <a:chExt cx="6801521" cy="347262"/>
          </a:xfrm>
        </p:grpSpPr>
        <p:sp>
          <p:nvSpPr>
            <p:cNvPr id="18" name="TextBox 17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0914" y="6504742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5675" y="6509286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675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Impact of Mode Merging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6949845"/>
                  </p:ext>
                </p:extLst>
              </p:nvPr>
            </p:nvGraphicFramePr>
            <p:xfrm>
              <a:off x="533401" y="1219200"/>
              <a:ext cx="7735824" cy="30764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89304"/>
                    <a:gridCol w="1289304"/>
                    <a:gridCol w="1289304"/>
                    <a:gridCol w="1289304"/>
                    <a:gridCol w="1289304"/>
                    <a:gridCol w="1289304"/>
                  </a:tblGrid>
                  <a:tr h="384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Bench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Suite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#FF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#Gates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𝒓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𝑔𝑒𝑑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S38584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ISCAS’89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1166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10552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S35932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ISCAS’89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1728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11032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IWLS’05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33888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IWLS’05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3020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119762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dsp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IWLS’05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3605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54730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DMA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ISPD’12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36556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des_perf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ISPD’12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8802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149066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6949845"/>
                  </p:ext>
                </p:extLst>
              </p:nvPr>
            </p:nvGraphicFramePr>
            <p:xfrm>
              <a:off x="533401" y="1219200"/>
              <a:ext cx="7735824" cy="30764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89304"/>
                    <a:gridCol w="1289304"/>
                    <a:gridCol w="1289304"/>
                    <a:gridCol w="1289304"/>
                    <a:gridCol w="1289304"/>
                    <a:gridCol w="1289304"/>
                  </a:tblGrid>
                  <a:tr h="38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Bench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Suite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#FF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#Gates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528" t="-7813" r="-1887" b="-709375"/>
                          </a:stretch>
                        </a:blipFill>
                      </a:tcPr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S38584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ISCAS’89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1166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10552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S35932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ISCAS’89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1728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11032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IWLS’05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1317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33888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IWLS’05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3020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119762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dsp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IWLS’05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3605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54730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DMA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ISPD’12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36556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8404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des_perf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ISPD’12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8802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149066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08000" y="4419600"/>
            <a:ext cx="822960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All benchmarks </a:t>
            </a:r>
            <a:r>
              <a:rPr lang="en-US" sz="2000" dirty="0"/>
              <a:t>(excluding </a:t>
            </a:r>
            <a:r>
              <a:rPr lang="en-US" sz="2000" i="1" dirty="0"/>
              <a:t>S38584</a:t>
            </a:r>
            <a:r>
              <a:rPr lang="en-US" sz="2000" dirty="0"/>
              <a:t> and </a:t>
            </a:r>
            <a:r>
              <a:rPr lang="en-US" sz="2000" i="1" dirty="0"/>
              <a:t>S35932</a:t>
            </a:r>
            <a:r>
              <a:rPr lang="en-US" sz="2000" dirty="0"/>
              <a:t>) are </a:t>
            </a:r>
            <a:r>
              <a:rPr lang="en-US" sz="2000" dirty="0" smtClean="0"/>
              <a:t>much larger compared to the ISCAS’89 used in prior works</a:t>
            </a:r>
          </a:p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In three benchmarks, the number of modes can be reduced by at least half and at most 4X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0465" y="6430192"/>
            <a:ext cx="7349602" cy="347262"/>
            <a:chOff x="712439" y="6501799"/>
            <a:chExt cx="6801521" cy="347262"/>
          </a:xfrm>
        </p:grpSpPr>
        <p:sp>
          <p:nvSpPr>
            <p:cNvPr id="15" name="TextBox 14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90914" y="6504742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75675" y="6509286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  <p:sp>
        <p:nvSpPr>
          <p:cNvPr id="18" name="矩形 1"/>
          <p:cNvSpPr/>
          <p:nvPr/>
        </p:nvSpPr>
        <p:spPr>
          <a:xfrm>
            <a:off x="5676899" y="1981200"/>
            <a:ext cx="2592325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"/>
          <p:cNvSpPr/>
          <p:nvPr/>
        </p:nvSpPr>
        <p:spPr>
          <a:xfrm>
            <a:off x="5676898" y="3116360"/>
            <a:ext cx="2592325" cy="3749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"/>
          <p:cNvSpPr/>
          <p:nvPr/>
        </p:nvSpPr>
        <p:spPr>
          <a:xfrm>
            <a:off x="5676898" y="3504882"/>
            <a:ext cx="2592325" cy="4194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877300" cy="990600"/>
          </a:xfrm>
        </p:spPr>
        <p:txBody>
          <a:bodyPr/>
          <a:lstStyle/>
          <a:p>
            <a:r>
              <a:rPr lang="en-US" sz="3200" spc="-70" dirty="0" smtClean="0"/>
              <a:t>Impact of Mode Merging on MSRR and Runtime</a:t>
            </a:r>
            <a:endParaRPr lang="en-US" sz="3200" spc="-7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9584" y="1295400"/>
            <a:ext cx="4545816" cy="5334000"/>
          </a:xfrm>
        </p:spPr>
        <p:txBody>
          <a:bodyPr/>
          <a:lstStyle/>
          <a:p>
            <a:pPr marL="347472" indent="-347472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MSRR </a:t>
            </a:r>
            <a:r>
              <a:rPr lang="en-US" sz="2400" dirty="0" smtClean="0"/>
              <a:t>Comparison</a:t>
            </a:r>
          </a:p>
          <a:p>
            <a:pPr marL="747522" lvl="1" indent="-347472">
              <a:spcBef>
                <a:spcPts val="480"/>
              </a:spcBef>
              <a:buFont typeface="Arial" panose="020B0604020202020204" pitchFamily="34" charset="0"/>
              <a:buChar char="‒"/>
            </a:pPr>
            <a:r>
              <a:rPr lang="en-US" sz="2000" dirty="0" smtClean="0"/>
              <a:t>MSRR for with/without </a:t>
            </a:r>
            <a:r>
              <a:rPr lang="en-US" sz="2000" dirty="0"/>
              <a:t>mode merging are similar</a:t>
            </a:r>
          </a:p>
          <a:p>
            <a:pPr marL="347472" indent="-347472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Runtime </a:t>
            </a:r>
            <a:r>
              <a:rPr lang="en-US" sz="2400" dirty="0" smtClean="0"/>
              <a:t>Comparison</a:t>
            </a:r>
          </a:p>
          <a:p>
            <a:pPr marL="747522" lvl="1" indent="-347472">
              <a:spcBef>
                <a:spcPts val="480"/>
              </a:spcBef>
              <a:buFont typeface="Arial" panose="020B0604020202020204" pitchFamily="34" charset="0"/>
              <a:buChar char="‒"/>
            </a:pPr>
            <a:r>
              <a:rPr lang="en-US" sz="2000" dirty="0" smtClean="0"/>
              <a:t>Runtime reduction </a:t>
            </a:r>
            <a:r>
              <a:rPr lang="en-US" sz="2000" dirty="0"/>
              <a:t>is </a:t>
            </a:r>
            <a:r>
              <a:rPr lang="en-US" sz="2000" dirty="0" smtClean="0"/>
              <a:t>significant</a:t>
            </a:r>
            <a:endParaRPr lang="en-US" sz="20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497308"/>
              </p:ext>
            </p:extLst>
          </p:nvPr>
        </p:nvGraphicFramePr>
        <p:xfrm>
          <a:off x="5614767" y="3354975"/>
          <a:ext cx="3237538" cy="232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629400" y="5684626"/>
            <a:ext cx="1447800" cy="627308"/>
            <a:chOff x="7315200" y="3064046"/>
            <a:chExt cx="1602900" cy="627308"/>
          </a:xfrm>
        </p:grpSpPr>
        <p:sp>
          <p:nvSpPr>
            <p:cNvPr id="15" name="Rectangle 14"/>
            <p:cNvSpPr/>
            <p:nvPr/>
          </p:nvSpPr>
          <p:spPr>
            <a:xfrm>
              <a:off x="7315200" y="31242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15200" y="3429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43800" y="3064046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 Merge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43800" y="3352800"/>
              <a:ext cx="1374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Merge</a:t>
              </a:r>
              <a:endParaRPr lang="en-US" dirty="0"/>
            </a:p>
          </p:txBody>
        </p:sp>
      </p:grp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568485"/>
              </p:ext>
            </p:extLst>
          </p:nvPr>
        </p:nvGraphicFramePr>
        <p:xfrm>
          <a:off x="5562600" y="1068689"/>
          <a:ext cx="3276600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23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0465" y="6430192"/>
            <a:ext cx="7349602" cy="347262"/>
            <a:chOff x="712439" y="6501799"/>
            <a:chExt cx="6801521" cy="347262"/>
          </a:xfrm>
        </p:grpSpPr>
        <p:sp>
          <p:nvSpPr>
            <p:cNvPr id="27" name="TextBox 26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90914" y="6504742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75675" y="6509286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383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96300" cy="5334000"/>
              </a:xfrm>
            </p:spPr>
            <p:txBody>
              <a:bodyPr/>
              <a:lstStyle/>
              <a:p>
                <a:r>
                  <a:rPr lang="en-US" altLang="zh-TW" sz="2400" dirty="0">
                    <a:latin typeface="Arial" pitchFamily="34" charset="0"/>
                    <a:ea typeface="PMingLiU"/>
                  </a:rPr>
                  <a:t>Comparison with other approaches including</a:t>
                </a:r>
              </a:p>
              <a:p>
                <a:pPr lvl="1"/>
                <a:r>
                  <a:rPr lang="en-US" sz="2000" b="1" dirty="0">
                    <a:latin typeface="Arial" panose="020B0604020202020204" pitchFamily="34" charset="0"/>
                  </a:rPr>
                  <a:t>RATS: </a:t>
                </a:r>
                <a:r>
                  <a:rPr lang="en-US" sz="2000" dirty="0">
                    <a:latin typeface="Arial" panose="020B0604020202020204" pitchFamily="34" charset="0"/>
                  </a:rPr>
                  <a:t>the </a:t>
                </a:r>
                <a:r>
                  <a:rPr lang="en-US" sz="2000" u="sng" dirty="0">
                    <a:latin typeface="Arial" panose="020B0604020202020204" pitchFamily="34" charset="0"/>
                  </a:rPr>
                  <a:t>single-mode</a:t>
                </a:r>
                <a:r>
                  <a:rPr lang="en-US" sz="2000" dirty="0">
                    <a:latin typeface="Arial" panose="020B0604020202020204" pitchFamily="34" charset="0"/>
                  </a:rPr>
                  <a:t> procedure of </a:t>
                </a:r>
                <a:r>
                  <a:rPr lang="en-US" sz="2000" i="1" dirty="0" err="1">
                    <a:latin typeface="Arial" panose="020B0604020202020204" pitchFamily="34" charset="0"/>
                  </a:rPr>
                  <a:t>Basu</a:t>
                </a:r>
                <a:r>
                  <a:rPr lang="en-US" sz="2000" i="1" dirty="0">
                    <a:latin typeface="Arial" panose="020B0604020202020204" pitchFamily="34" charset="0"/>
                  </a:rPr>
                  <a:t> &amp; Mishra [TVLSI’13]</a:t>
                </a:r>
                <a:endParaRPr lang="en-US" sz="200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2000" b="1" dirty="0" err="1">
                    <a:latin typeface="Arial" panose="020B0604020202020204" pitchFamily="34" charset="0"/>
                  </a:rPr>
                  <a:t>SimF</a:t>
                </a:r>
                <a:r>
                  <a:rPr lang="en-US" sz="2000" b="1" dirty="0">
                    <a:latin typeface="Arial" panose="020B0604020202020204" pitchFamily="34" charset="0"/>
                  </a:rPr>
                  <a:t>: </a:t>
                </a:r>
                <a:r>
                  <a:rPr lang="en-US" sz="2000" u="sng" dirty="0">
                    <a:latin typeface="Arial" panose="020B0604020202020204" pitchFamily="34" charset="0"/>
                  </a:rPr>
                  <a:t>single-mode</a:t>
                </a:r>
                <a:r>
                  <a:rPr lang="en-US" sz="2000" dirty="0">
                    <a:latin typeface="Arial" panose="020B0604020202020204" pitchFamily="34" charset="0"/>
                  </a:rPr>
                  <a:t> forward-greedy using X-Simulation </a:t>
                </a:r>
                <a:r>
                  <a:rPr lang="en-US" sz="2000" i="1" dirty="0">
                    <a:latin typeface="Arial" panose="020B0604020202020204" pitchFamily="34" charset="0"/>
                  </a:rPr>
                  <a:t>Chatterjee et al. [ICCAD’11]</a:t>
                </a:r>
              </a:p>
              <a:p>
                <a:pPr lvl="1"/>
                <a:r>
                  <a:rPr lang="en-US" sz="2000" b="1" dirty="0" smtClean="0">
                    <a:latin typeface="Arial" panose="020B0604020202020204" pitchFamily="34" charset="0"/>
                  </a:rPr>
                  <a:t>HYBR</a:t>
                </a:r>
                <a:r>
                  <a:rPr lang="en-US" sz="2000" b="1" dirty="0">
                    <a:latin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</a:rPr>
                  <a:t>our proposed </a:t>
                </a:r>
                <a:r>
                  <a:rPr lang="en-US" sz="2000" u="sng" dirty="0">
                    <a:latin typeface="Arial" panose="020B0604020202020204" pitchFamily="34" charset="0"/>
                  </a:rPr>
                  <a:t>single-mode</a:t>
                </a:r>
                <a:r>
                  <a:rPr lang="en-US" sz="2000" dirty="0">
                    <a:latin typeface="Arial" panose="020B0604020202020204" pitchFamily="34" charset="0"/>
                  </a:rPr>
                  <a:t> procedure</a:t>
                </a:r>
              </a:p>
              <a:p>
                <a:pPr lvl="1"/>
                <a:r>
                  <a:rPr lang="en-US" sz="2000" b="1" dirty="0">
                    <a:latin typeface="Arial" panose="020B0604020202020204" pitchFamily="34" charset="0"/>
                  </a:rPr>
                  <a:t>HYBRM: </a:t>
                </a:r>
                <a:r>
                  <a:rPr lang="en-US" sz="2000" dirty="0">
                    <a:latin typeface="Arial" panose="020B0604020202020204" pitchFamily="34" charset="0"/>
                  </a:rPr>
                  <a:t>simple extension of HYBR for </a:t>
                </a:r>
                <a:r>
                  <a:rPr lang="en-US" sz="2000" u="sng" dirty="0">
                    <a:latin typeface="Arial" panose="020B0604020202020204" pitchFamily="34" charset="0"/>
                  </a:rPr>
                  <a:t>multi-mode</a:t>
                </a:r>
                <a:r>
                  <a:rPr lang="en-US" sz="2000" dirty="0">
                    <a:latin typeface="Arial" panose="020B0604020202020204" pitchFamily="34" charset="0"/>
                  </a:rPr>
                  <a:t> signal selection</a:t>
                </a:r>
              </a:p>
              <a:p>
                <a:pPr lvl="2"/>
                <a:r>
                  <a:rPr lang="en-US" sz="1800" dirty="0">
                    <a:latin typeface="Arial" panose="020B0604020202020204" pitchFamily="34" charset="0"/>
                  </a:rPr>
                  <a:t>A</a:t>
                </a:r>
                <a:r>
                  <a:rPr lang="en-US" sz="1800" dirty="0" smtClean="0">
                    <a:latin typeface="Arial" panose="020B0604020202020204" pitchFamily="34" charset="0"/>
                  </a:rPr>
                  <a:t> forward </a:t>
                </a:r>
                <a:r>
                  <a:rPr lang="en-US" sz="1800" dirty="0">
                    <a:latin typeface="Arial" panose="020B0604020202020204" pitchFamily="34" charset="0"/>
                  </a:rPr>
                  <a:t>greedy strategy which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𝑀𝑊</m:t>
                        </m:r>
                      </m:e>
                      <m:sub>
                        <m:r>
                          <a:rPr lang="en-US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</a:rPr>
                  <a:t> to identify top candidates</a:t>
                </a:r>
              </a:p>
              <a:p>
                <a:pPr lvl="2"/>
                <a:r>
                  <a:rPr lang="en-US" sz="1800" dirty="0" smtClean="0">
                    <a:latin typeface="Arial" panose="020B0604020202020204" pitchFamily="34" charset="0"/>
                  </a:rPr>
                  <a:t>Then uses X-Simulations </a:t>
                </a:r>
                <a:r>
                  <a:rPr lang="en-US" sz="1800" dirty="0">
                    <a:latin typeface="Arial" panose="020B0604020202020204" pitchFamily="34" charset="0"/>
                  </a:rPr>
                  <a:t>to identify the next trace</a:t>
                </a:r>
              </a:p>
              <a:p>
                <a:pPr lvl="1"/>
                <a:r>
                  <a:rPr lang="en-US" sz="2000" b="1" dirty="0" err="1" smtClean="0">
                    <a:latin typeface="Arial" panose="020B0604020202020204" pitchFamily="34" charset="0"/>
                  </a:rPr>
                  <a:t>IteM</a:t>
                </a:r>
                <a:r>
                  <a:rPr lang="en-US" sz="2000" b="1" dirty="0">
                    <a:latin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</a:rPr>
                  <a:t>our proposed iterative </a:t>
                </a:r>
                <a:r>
                  <a:rPr lang="en-US" sz="2000" u="sng" dirty="0">
                    <a:latin typeface="Arial" panose="020B0604020202020204" pitchFamily="34" charset="0"/>
                  </a:rPr>
                  <a:t>multi-mode</a:t>
                </a:r>
                <a:r>
                  <a:rPr 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</a:rPr>
                  <a:t>selection algorithm</a:t>
                </a:r>
                <a:endParaRPr lang="en-US" sz="200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2000" b="1" dirty="0">
                    <a:latin typeface="Arial" panose="020B0604020202020204" pitchFamily="34" charset="0"/>
                  </a:rPr>
                  <a:t>REF: </a:t>
                </a:r>
                <a:r>
                  <a:rPr lang="en-US" sz="2000" dirty="0">
                    <a:latin typeface="Arial" panose="020B0604020202020204" pitchFamily="34" charset="0"/>
                  </a:rPr>
                  <a:t>upper bound on solution quality (MSRR</a:t>
                </a:r>
                <a:r>
                  <a:rPr lang="en-US" sz="2000" dirty="0" smtClean="0">
                    <a:latin typeface="Arial" panose="020B0604020202020204" pitchFamily="34" charset="0"/>
                  </a:rPr>
                  <a:t>)</a:t>
                </a:r>
                <a:r>
                  <a:rPr lang="en-US" sz="2000" dirty="0"/>
                  <a:t> computed by </a:t>
                </a:r>
                <a:endParaRPr lang="en-US" sz="2000" dirty="0" smtClean="0"/>
              </a:p>
              <a:p>
                <a:pPr lvl="2">
                  <a:buFont typeface="+mj-lt"/>
                  <a:buAutoNum type="arabicParenR"/>
                </a:pPr>
                <a:r>
                  <a:rPr lang="en-US" sz="1800" dirty="0" smtClean="0"/>
                  <a:t> </a:t>
                </a:r>
                <a:r>
                  <a:rPr lang="en-US" sz="1800" dirty="0"/>
                  <a:t>S</a:t>
                </a:r>
                <a:r>
                  <a:rPr lang="en-US" sz="1800" dirty="0" smtClean="0"/>
                  <a:t>olving </a:t>
                </a:r>
                <a:r>
                  <a:rPr lang="en-US" sz="1800" dirty="0"/>
                  <a:t>the SMTS for each mode separately by selecting different trace signals for each </a:t>
                </a:r>
                <a:r>
                  <a:rPr lang="en-US" sz="1800" dirty="0" smtClean="0"/>
                  <a:t>mode</a:t>
                </a:r>
              </a:p>
              <a:p>
                <a:pPr lvl="2">
                  <a:buFont typeface="+mj-lt"/>
                  <a:buAutoNum type="arabicParenR"/>
                </a:pPr>
                <a:r>
                  <a:rPr lang="en-US" sz="1800" dirty="0" smtClean="0"/>
                  <a:t>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dding </a:t>
                </a:r>
                <a:r>
                  <a:rPr lang="en-US" sz="1800" dirty="0"/>
                  <a:t>the SRRs corresponding to the single mode solutions over all the modes</a:t>
                </a:r>
                <a:endParaRPr 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96300" cy="5334000"/>
              </a:xfrm>
              <a:blipFill rotWithShape="0">
                <a:blip r:embed="rId3"/>
                <a:stretch>
                  <a:fillRect l="-933" t="-800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0465" y="6430192"/>
            <a:ext cx="7349602" cy="347262"/>
            <a:chOff x="712439" y="6501799"/>
            <a:chExt cx="6801521" cy="347262"/>
          </a:xfrm>
        </p:grpSpPr>
        <p:sp>
          <p:nvSpPr>
            <p:cNvPr id="9" name="TextBox 8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90914" y="6504742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675" y="6509286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565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</a:t>
            </a:r>
            <a:r>
              <a:rPr lang="en-US" dirty="0" smtClean="0">
                <a:latin typeface="Arial" panose="020B0604020202020204" pitchFamily="34" charset="0"/>
              </a:rPr>
              <a:t>MSRR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95390"/>
              </p:ext>
            </p:extLst>
          </p:nvPr>
        </p:nvGraphicFramePr>
        <p:xfrm>
          <a:off x="533400" y="1219200"/>
          <a:ext cx="8385048" cy="3456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7864"/>
                <a:gridCol w="1197864"/>
                <a:gridCol w="1197864"/>
                <a:gridCol w="1197864"/>
                <a:gridCol w="1197864"/>
                <a:gridCol w="1197864"/>
                <a:gridCol w="1197864"/>
              </a:tblGrid>
              <a:tr h="384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S38584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25.20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S35932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66.40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0.64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0.65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b17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7.90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0.62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b18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5.90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0.61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dsp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42.80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0.41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0.37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DMA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50.67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des_perf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77.60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1.00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0.71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0.93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4717544"/>
            <a:ext cx="8534400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REF column reports an upper bound on MSRR and the remaining columns are normalized with respect to REF</a:t>
            </a:r>
          </a:p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IteM </a:t>
            </a:r>
            <a:r>
              <a:rPr lang="en-US" sz="1800" dirty="0">
                <a:cs typeface="Arial" panose="020B0604020202020204" pitchFamily="34" charset="0"/>
              </a:rPr>
              <a:t>performs better </a:t>
            </a:r>
            <a:r>
              <a:rPr lang="en-US" sz="1800" dirty="0" smtClean="0">
                <a:cs typeface="Arial" panose="020B0604020202020204" pitchFamily="34" charset="0"/>
              </a:rPr>
              <a:t>than other methods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0465" y="6430192"/>
            <a:ext cx="7349602" cy="347262"/>
            <a:chOff x="712439" y="6501799"/>
            <a:chExt cx="6801521" cy="347262"/>
          </a:xfrm>
        </p:grpSpPr>
        <p:sp>
          <p:nvSpPr>
            <p:cNvPr id="15" name="TextBox 14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90914" y="6504742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5675" y="6509286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89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Runtime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772566"/>
              </p:ext>
            </p:extLst>
          </p:nvPr>
        </p:nvGraphicFramePr>
        <p:xfrm>
          <a:off x="533400" y="1219200"/>
          <a:ext cx="7187184" cy="3072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7864"/>
                <a:gridCol w="1197864"/>
                <a:gridCol w="1197864"/>
                <a:gridCol w="1197864"/>
                <a:gridCol w="1197864"/>
                <a:gridCol w="1197864"/>
              </a:tblGrid>
              <a:tr h="384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S38584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S35932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b17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&gt;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b18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&gt;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2151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dsp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&gt;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251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DMA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des_perf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&gt;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469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1" y="4343400"/>
            <a:ext cx="8381999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Runtime is reported in minutes</a:t>
            </a:r>
          </a:p>
          <a:p>
            <a:pPr marL="731520" lvl="1" indent="-274320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–"/>
            </a:pPr>
            <a:r>
              <a:rPr lang="en-US" dirty="0" smtClean="0">
                <a:cs typeface="Arial" panose="020B0604020202020204" pitchFamily="34" charset="0"/>
              </a:rPr>
              <a:t>RATS, although fast for the ISCAS’89 benchmarks, didn’t scale for the large benchmarks (took more than 24hrs)</a:t>
            </a:r>
          </a:p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RATS and </a:t>
            </a:r>
            <a:r>
              <a:rPr lang="en-US" sz="1800" dirty="0" err="1">
                <a:cs typeface="Arial" panose="020B0604020202020204" pitchFamily="34" charset="0"/>
              </a:rPr>
              <a:t>SimF</a:t>
            </a:r>
            <a:r>
              <a:rPr lang="en-US" sz="1800" dirty="0">
                <a:cs typeface="Arial" panose="020B0604020202020204" pitchFamily="34" charset="0"/>
              </a:rPr>
              <a:t> do not scale well over some benchmarks</a:t>
            </a:r>
          </a:p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Arial" panose="020B0604020202020204" pitchFamily="34" charset="0"/>
              </a:rPr>
              <a:t>The </a:t>
            </a:r>
            <a:r>
              <a:rPr lang="en-US" sz="1800" dirty="0">
                <a:cs typeface="Arial" panose="020B0604020202020204" pitchFamily="34" charset="0"/>
              </a:rPr>
              <a:t>runtime of IteM is reasonable given the large size of the </a:t>
            </a:r>
            <a:r>
              <a:rPr lang="en-US" sz="1800" dirty="0" smtClean="0">
                <a:cs typeface="Arial" panose="020B0604020202020204" pitchFamily="34" charset="0"/>
              </a:rPr>
              <a:t>benchmarks comparable to </a:t>
            </a:r>
            <a:r>
              <a:rPr lang="en-US" sz="1800" dirty="0" err="1" smtClean="0">
                <a:cs typeface="Arial" panose="020B0604020202020204" pitchFamily="34" charset="0"/>
              </a:rPr>
              <a:t>SimF</a:t>
            </a:r>
            <a:r>
              <a:rPr lang="en-US" sz="1800" dirty="0" smtClean="0">
                <a:cs typeface="Arial" panose="020B0604020202020204" pitchFamily="34" charset="0"/>
              </a:rPr>
              <a:t> and HYBRM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0465" y="6430192"/>
            <a:ext cx="7349602" cy="347262"/>
            <a:chOff x="712439" y="6501799"/>
            <a:chExt cx="6801521" cy="347262"/>
          </a:xfrm>
        </p:grpSpPr>
        <p:sp>
          <p:nvSpPr>
            <p:cNvPr id="15" name="TextBox 14"/>
            <p:cNvSpPr txBox="1"/>
            <p:nvPr/>
          </p:nvSpPr>
          <p:spPr>
            <a:xfrm>
              <a:off x="5641957" y="6501799"/>
              <a:ext cx="187200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Simulation Results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90914" y="6504742"/>
              <a:ext cx="115751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Algorithm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439" y="6510507"/>
              <a:ext cx="1960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MMTS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5675" y="6509286"/>
              <a:ext cx="1536461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Mode Merging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4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4953000" cy="53340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</a:rPr>
              <a:t>Use trace buffer technology</a:t>
            </a:r>
          </a:p>
          <a:p>
            <a:pPr marL="731520" lvl="1" indent="-27432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Trace buffer is embedded inside a Circuit-under-Debug (CUD)</a:t>
            </a:r>
          </a:p>
          <a:p>
            <a:pPr marL="731520" lvl="1" indent="-27432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Trigger an event in the CUD</a:t>
            </a:r>
          </a:p>
          <a:p>
            <a:pPr marL="731520" lvl="1" indent="-274320" eaLnBrk="1" hangingPunct="1">
              <a:buFont typeface="+mj-lt"/>
              <a:buAutoNum type="arabicPeriod"/>
            </a:pP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Real-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time capture values of a few selected </a:t>
            </a:r>
            <a:r>
              <a:rPr lang="en-US" altLang="zh-CN" sz="2400" dirty="0" err="1" smtClean="0">
                <a:latin typeface="Arial" panose="020B0604020202020204" pitchFamily="34" charset="0"/>
                <a:ea typeface="Gulim" pitchFamily="34" charset="-127"/>
              </a:rPr>
              <a:t>flipflops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 which are stored in on-chip buffers</a:t>
            </a:r>
          </a:p>
          <a:p>
            <a:pPr marL="731520" lvl="1" indent="-27432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Extract and analyze</a:t>
            </a:r>
          </a:p>
          <a:p>
            <a:pPr marL="914400" lvl="1" indent="-457200">
              <a:lnSpc>
                <a:spcPct val="110000"/>
              </a:lnSpc>
            </a:pPr>
            <a:endParaRPr lang="en-US" altLang="zh-CN" sz="2400" dirty="0" smtClean="0">
              <a:latin typeface="Arial" pitchFamily="34" charset="0"/>
              <a:ea typeface="Gulim" pitchFamily="34" charset="-127"/>
            </a:endParaRPr>
          </a:p>
          <a:p>
            <a:pPr marL="514350" indent="-457200">
              <a:lnSpc>
                <a:spcPct val="110000"/>
              </a:lnSpc>
            </a:pPr>
            <a:endParaRPr lang="en-US" altLang="zh-CN" sz="28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4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sz="2400" dirty="0" smtClean="0">
              <a:latin typeface="Arial" pitchFamily="34" charset="0"/>
              <a:ea typeface="Gulim" pitchFamily="34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5440" y="1323975"/>
            <a:ext cx="31813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25440" y="5269498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 </a:t>
            </a:r>
            <a:r>
              <a:rPr lang="en-US" i="1" dirty="0" smtClean="0"/>
              <a:t>Yang et al. [DATE’09]</a:t>
            </a:r>
            <a:endParaRPr lang="en-US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Debug using Trace Buffer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7254" y="6425661"/>
            <a:ext cx="7203788" cy="344599"/>
            <a:chOff x="461664" y="6491682"/>
            <a:chExt cx="6677194" cy="344599"/>
          </a:xfrm>
        </p:grpSpPr>
        <p:sp>
          <p:nvSpPr>
            <p:cNvPr id="18" name="TextBox 17"/>
            <p:cNvSpPr txBox="1"/>
            <p:nvPr/>
          </p:nvSpPr>
          <p:spPr>
            <a:xfrm>
              <a:off x="5538658" y="6497727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06346" y="6497727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PSD </a:t>
              </a:r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verview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MMTS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buClr>
                <a:srgbClr val="580000"/>
              </a:buClr>
            </a:pPr>
            <a:r>
              <a:rPr lang="en-US" sz="2400" dirty="0">
                <a:latin typeface="Arial" panose="020B0604020202020204" pitchFamily="34" charset="0"/>
              </a:rPr>
              <a:t>We proposed the multi-mode trace signal selection problem </a:t>
            </a:r>
            <a:r>
              <a:rPr lang="en-US" sz="2400" dirty="0" smtClean="0">
                <a:latin typeface="Arial" panose="020B0604020202020204" pitchFamily="34" charset="0"/>
              </a:rPr>
              <a:t>and algorithm</a:t>
            </a:r>
          </a:p>
          <a:p>
            <a:pPr>
              <a:buClr>
                <a:srgbClr val="580000"/>
              </a:buClr>
            </a:pPr>
            <a:r>
              <a:rPr lang="en-US" sz="2400" dirty="0" smtClean="0">
                <a:latin typeface="Arial" panose="020B0604020202020204" pitchFamily="34" charset="0"/>
              </a:rPr>
              <a:t>Experimental </a:t>
            </a:r>
            <a:r>
              <a:rPr lang="en-US" sz="2400" dirty="0">
                <a:latin typeface="Arial" panose="020B0604020202020204" pitchFamily="34" charset="0"/>
              </a:rPr>
              <a:t>results showed that </a:t>
            </a:r>
            <a:r>
              <a:rPr lang="en-US" sz="2400" dirty="0" smtClean="0">
                <a:latin typeface="Arial" panose="020B0604020202020204" pitchFamily="34" charset="0"/>
              </a:rPr>
              <a:t>our algorithm performed </a:t>
            </a:r>
            <a:r>
              <a:rPr lang="en-US" sz="2400" dirty="0">
                <a:latin typeface="Arial" panose="020B0604020202020204" pitchFamily="34" charset="0"/>
              </a:rPr>
              <a:t>better than various single-mode </a:t>
            </a:r>
            <a:r>
              <a:rPr lang="en-US" sz="2400" dirty="0" smtClean="0">
                <a:latin typeface="Arial" panose="020B0604020202020204" pitchFamily="34" charset="0"/>
              </a:rPr>
              <a:t>and </a:t>
            </a:r>
            <a:r>
              <a:rPr lang="en-US" sz="2400" dirty="0">
                <a:latin typeface="Arial" panose="020B0604020202020204" pitchFamily="34" charset="0"/>
              </a:rPr>
              <a:t>multi-mode algorithms, with a high solution quality comparable to the reference case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400" y="-16877"/>
            <a:ext cx="8382000" cy="355431"/>
            <a:chOff x="-1142445" y="-37040"/>
            <a:chExt cx="8382000" cy="355431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-1142445" y="-20163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1315" y="-3704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5075" y="-29932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627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54" y="1152769"/>
            <a:ext cx="8382000" cy="53340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We proposed a hybrid SMTS algorithm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Obtained the best solution quality with the best runtime</a:t>
            </a:r>
          </a:p>
          <a:p>
            <a:r>
              <a:rPr lang="en-US" sz="2400" dirty="0" smtClean="0">
                <a:latin typeface="Arial" panose="020B0604020202020204" pitchFamily="34" charset="0"/>
              </a:rPr>
              <a:t>First to study the MMTS problem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Showed that it achieved the best multi-mode restoration with reasonable runtime</a:t>
            </a:r>
          </a:p>
          <a:p>
            <a:r>
              <a:rPr lang="en-US" sz="2400" dirty="0" smtClean="0">
                <a:latin typeface="Arial" panose="020B0604020202020204" pitchFamily="34" charset="0"/>
              </a:rPr>
              <a:t>Also proposed a procedure for automated identification of control signals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They were fed into our single-mode and multi-mode trace signal selection problem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Correctly identified same control signals as </a:t>
            </a:r>
            <a:r>
              <a:rPr lang="en-US" sz="2000" i="1" dirty="0" err="1" smtClean="0">
                <a:latin typeface="Arial" panose="020B0604020202020204" pitchFamily="34" charset="0"/>
              </a:rPr>
              <a:t>Ko</a:t>
            </a:r>
            <a:r>
              <a:rPr lang="en-US" sz="2000" i="1" dirty="0" smtClean="0">
                <a:latin typeface="Arial" panose="020B0604020202020204" pitchFamily="34" charset="0"/>
              </a:rPr>
              <a:t> et al [PhD Thesis]</a:t>
            </a:r>
          </a:p>
        </p:txBody>
      </p:sp>
      <p:sp>
        <p:nvSpPr>
          <p:cNvPr id="4" name="动作按钮: 前进或下一项 3">
            <a:hlinkClick r:id="rId3" action="ppaction://hlinksldjump" highlightClick="1"/>
          </p:cNvPr>
          <p:cNvSpPr/>
          <p:nvPr/>
        </p:nvSpPr>
        <p:spPr>
          <a:xfrm>
            <a:off x="8229600" y="3528387"/>
            <a:ext cx="532276" cy="306372"/>
          </a:xfrm>
          <a:prstGeom prst="actionButtonForwardNex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0" y="1981200"/>
            <a:ext cx="6400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defTabSz="9144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  <a:defRPr/>
            </a:pPr>
            <a:r>
              <a:rPr lang="en-US" altLang="zh-TW" sz="4800" kern="0" dirty="0">
                <a:ea typeface="新細明體" pitchFamily="18" charset="-120"/>
                <a:cs typeface="Arial" pitchFamily="34" charset="0"/>
              </a:rPr>
              <a:t>Thank You</a:t>
            </a:r>
            <a:r>
              <a:rPr lang="en-US" altLang="zh-TW" sz="4800" kern="0" dirty="0" smtClean="0">
                <a:ea typeface="新細明體" pitchFamily="18" charset="-120"/>
                <a:cs typeface="Arial" pitchFamily="34" charset="0"/>
              </a:rPr>
              <a:t>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5257800"/>
            <a:ext cx="6934200" cy="1447800"/>
            <a:chOff x="720" y="3294"/>
            <a:chExt cx="4368" cy="912"/>
          </a:xfrm>
        </p:grpSpPr>
        <p:sp>
          <p:nvSpPr>
            <p:cNvPr id="27652" name="AutoShape 5"/>
            <p:cNvSpPr>
              <a:spLocks noChangeArrowheads="1"/>
            </p:cNvSpPr>
            <p:nvPr/>
          </p:nvSpPr>
          <p:spPr bwMode="auto">
            <a:xfrm rot="-5400000">
              <a:off x="3288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AutoShape 6"/>
            <p:cNvSpPr>
              <a:spLocks noChangeArrowheads="1"/>
            </p:cNvSpPr>
            <p:nvPr/>
          </p:nvSpPr>
          <p:spPr bwMode="auto">
            <a:xfrm rot="-5400000">
              <a:off x="3912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AutoShape 7"/>
            <p:cNvSpPr>
              <a:spLocks noChangeArrowheads="1"/>
            </p:cNvSpPr>
            <p:nvPr/>
          </p:nvSpPr>
          <p:spPr bwMode="auto">
            <a:xfrm rot="-5400000">
              <a:off x="4536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8"/>
            <p:cNvSpPr>
              <a:spLocks noChangeArrowheads="1"/>
            </p:cNvSpPr>
            <p:nvPr/>
          </p:nvSpPr>
          <p:spPr bwMode="auto">
            <a:xfrm>
              <a:off x="3984" y="3294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4608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0"/>
            <p:cNvSpPr>
              <a:spLocks noChangeArrowheads="1"/>
            </p:cNvSpPr>
            <p:nvPr/>
          </p:nvSpPr>
          <p:spPr bwMode="auto">
            <a:xfrm>
              <a:off x="4608" y="3534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4080" y="3486"/>
              <a:ext cx="144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AutoShape 12"/>
            <p:cNvSpPr>
              <a:spLocks noChangeArrowheads="1"/>
            </p:cNvSpPr>
            <p:nvPr/>
          </p:nvSpPr>
          <p:spPr bwMode="auto">
            <a:xfrm rot="-5400000">
              <a:off x="2664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13"/>
            <p:cNvSpPr>
              <a:spLocks noChangeArrowheads="1"/>
            </p:cNvSpPr>
            <p:nvPr/>
          </p:nvSpPr>
          <p:spPr bwMode="auto">
            <a:xfrm rot="-5400000">
              <a:off x="2040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Oval 14"/>
            <p:cNvSpPr>
              <a:spLocks noChangeArrowheads="1"/>
            </p:cNvSpPr>
            <p:nvPr/>
          </p:nvSpPr>
          <p:spPr bwMode="auto">
            <a:xfrm>
              <a:off x="2112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5"/>
            <p:cNvSpPr>
              <a:spLocks noChangeArrowheads="1"/>
            </p:cNvSpPr>
            <p:nvPr/>
          </p:nvSpPr>
          <p:spPr bwMode="auto">
            <a:xfrm>
              <a:off x="2208" y="3534"/>
              <a:ext cx="144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AutoShape 16"/>
            <p:cNvSpPr>
              <a:spLocks noChangeArrowheads="1"/>
            </p:cNvSpPr>
            <p:nvPr/>
          </p:nvSpPr>
          <p:spPr bwMode="auto">
            <a:xfrm rot="-5400000">
              <a:off x="1416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1488" y="3534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AutoShape 18"/>
            <p:cNvSpPr>
              <a:spLocks noChangeArrowheads="1"/>
            </p:cNvSpPr>
            <p:nvPr/>
          </p:nvSpPr>
          <p:spPr bwMode="auto">
            <a:xfrm rot="-5400000">
              <a:off x="792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Oval 19"/>
            <p:cNvSpPr>
              <a:spLocks noChangeArrowheads="1"/>
            </p:cNvSpPr>
            <p:nvPr/>
          </p:nvSpPr>
          <p:spPr bwMode="auto">
            <a:xfrm>
              <a:off x="1488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Oval 20"/>
            <p:cNvSpPr>
              <a:spLocks noChangeArrowheads="1"/>
            </p:cNvSpPr>
            <p:nvPr/>
          </p:nvSpPr>
          <p:spPr bwMode="auto">
            <a:xfrm>
              <a:off x="858" y="3510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Rectangle 21"/>
            <p:cNvSpPr>
              <a:spLocks noChangeArrowheads="1"/>
            </p:cNvSpPr>
            <p:nvPr/>
          </p:nvSpPr>
          <p:spPr bwMode="auto">
            <a:xfrm>
              <a:off x="2718" y="3642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2"/>
            <p:cNvSpPr>
              <a:spLocks noChangeArrowheads="1"/>
            </p:cNvSpPr>
            <p:nvPr/>
          </p:nvSpPr>
          <p:spPr bwMode="auto">
            <a:xfrm>
              <a:off x="2718" y="3450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 marL="342000" indent="-342000">
              <a:buFont typeface="+mj-lt"/>
              <a:buAutoNum type="arabicParenR"/>
            </a:pPr>
            <a:r>
              <a:rPr lang="en-US" sz="1800" dirty="0" smtClean="0">
                <a:latin typeface="Arial" panose="020B0604020202020204" pitchFamily="34" charset="0"/>
              </a:rPr>
              <a:t>K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</a:rPr>
              <a:t>Basu</a:t>
            </a:r>
            <a:r>
              <a:rPr lang="en-US" sz="1800" dirty="0">
                <a:latin typeface="Arial" panose="020B0604020202020204" pitchFamily="34" charset="0"/>
              </a:rPr>
              <a:t> and P. Mishra. </a:t>
            </a:r>
            <a:r>
              <a:rPr lang="en-US" sz="1800" b="1" dirty="0">
                <a:latin typeface="Arial" panose="020B0604020202020204" pitchFamily="34" charset="0"/>
              </a:rPr>
              <a:t>RATS: restoration-aware trace signal </a:t>
            </a:r>
            <a:r>
              <a:rPr lang="en-US" sz="1800" b="1" dirty="0" smtClean="0">
                <a:latin typeface="Arial" panose="020B0604020202020204" pitchFamily="34" charset="0"/>
              </a:rPr>
              <a:t>selection for </a:t>
            </a:r>
            <a:r>
              <a:rPr lang="en-US" sz="1800" b="1" dirty="0">
                <a:latin typeface="Arial" panose="020B0604020202020204" pitchFamily="34" charset="0"/>
              </a:rPr>
              <a:t>post-silicon validation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smtClean="0">
                <a:latin typeface="Arial" panose="020B0604020202020204" pitchFamily="34" charset="0"/>
              </a:rPr>
              <a:t>In </a:t>
            </a:r>
            <a:r>
              <a:rPr lang="en-US" sz="1800" i="1" dirty="0" smtClean="0">
                <a:latin typeface="Arial" panose="020B0604020202020204" pitchFamily="34" charset="0"/>
              </a:rPr>
              <a:t>IEEE </a:t>
            </a:r>
            <a:r>
              <a:rPr lang="en-US" sz="1800" i="1" dirty="0">
                <a:latin typeface="Arial" panose="020B0604020202020204" pitchFamily="34" charset="0"/>
              </a:rPr>
              <a:t>TVLSI, </a:t>
            </a:r>
            <a:r>
              <a:rPr lang="en-US" sz="1800" dirty="0" smtClean="0">
                <a:latin typeface="Arial" panose="020B0604020202020204" pitchFamily="34" charset="0"/>
              </a:rPr>
              <a:t>2013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1800" dirty="0">
                <a:latin typeface="Arial" panose="020B0604020202020204" pitchFamily="34" charset="0"/>
              </a:rPr>
              <a:t>D. Chatterjee, C. McCarter, and V. </a:t>
            </a:r>
            <a:r>
              <a:rPr lang="en-US" sz="1800" dirty="0" err="1">
                <a:latin typeface="Arial" panose="020B0604020202020204" pitchFamily="34" charset="0"/>
              </a:rPr>
              <a:t>Bertacco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b="1" dirty="0">
                <a:latin typeface="Arial" panose="020B0604020202020204" pitchFamily="34" charset="0"/>
              </a:rPr>
              <a:t>Simulation-based </a:t>
            </a:r>
            <a:r>
              <a:rPr lang="en-US" sz="1800" b="1" dirty="0" smtClean="0">
                <a:latin typeface="Arial" panose="020B0604020202020204" pitchFamily="34" charset="0"/>
              </a:rPr>
              <a:t>signal selection </a:t>
            </a:r>
            <a:r>
              <a:rPr lang="en-US" sz="1800" b="1" dirty="0">
                <a:latin typeface="Arial" panose="020B0604020202020204" pitchFamily="34" charset="0"/>
              </a:rPr>
              <a:t>for state restoration in silicon debug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smtClean="0">
                <a:latin typeface="Arial" panose="020B0604020202020204" pitchFamily="34" charset="0"/>
              </a:rPr>
              <a:t>In </a:t>
            </a:r>
            <a:r>
              <a:rPr lang="en-US" sz="1800" i="1" dirty="0" smtClean="0">
                <a:latin typeface="Arial" panose="020B0604020202020204" pitchFamily="34" charset="0"/>
              </a:rPr>
              <a:t>ICCAD, </a:t>
            </a:r>
            <a:r>
              <a:rPr lang="en-US" sz="1800" dirty="0" smtClean="0">
                <a:latin typeface="Arial" panose="020B0604020202020204" pitchFamily="34" charset="0"/>
              </a:rPr>
              <a:t>2011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1800" dirty="0" smtClean="0">
                <a:latin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</a:rPr>
              <a:t>. Li and A. Davoodi. </a:t>
            </a:r>
            <a:r>
              <a:rPr lang="en-US" sz="1800" b="1" dirty="0">
                <a:latin typeface="Arial" panose="020B0604020202020204" pitchFamily="34" charset="0"/>
              </a:rPr>
              <a:t>A hybrid approach for fast and accurate </a:t>
            </a:r>
            <a:r>
              <a:rPr lang="en-US" sz="1800" b="1" dirty="0" smtClean="0">
                <a:latin typeface="Arial" panose="020B0604020202020204" pitchFamily="34" charset="0"/>
              </a:rPr>
              <a:t>trace signal </a:t>
            </a:r>
            <a:r>
              <a:rPr lang="en-US" sz="1800" b="1" dirty="0">
                <a:latin typeface="Arial" panose="020B0604020202020204" pitchFamily="34" charset="0"/>
              </a:rPr>
              <a:t>selection for post-silicon debug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smtClean="0">
                <a:latin typeface="Arial" panose="020B0604020202020204" pitchFamily="34" charset="0"/>
              </a:rPr>
              <a:t>In </a:t>
            </a:r>
            <a:r>
              <a:rPr lang="en-US" sz="1800" i="1" dirty="0" smtClean="0">
                <a:latin typeface="Arial" panose="020B0604020202020204" pitchFamily="34" charset="0"/>
              </a:rPr>
              <a:t>DATE</a:t>
            </a:r>
            <a:r>
              <a:rPr lang="en-US" sz="1800" i="1" dirty="0">
                <a:latin typeface="Arial" panose="020B0604020202020204" pitchFamily="34" charset="0"/>
              </a:rPr>
              <a:t>, </a:t>
            </a:r>
            <a:r>
              <a:rPr lang="en-US" sz="1800" dirty="0" smtClean="0">
                <a:latin typeface="Arial" panose="020B0604020202020204" pitchFamily="34" charset="0"/>
              </a:rPr>
              <a:t>2013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1800" dirty="0" smtClean="0">
                <a:latin typeface="Arial" panose="020B0604020202020204" pitchFamily="34" charset="0"/>
              </a:rPr>
              <a:t>H</a:t>
            </a:r>
            <a:r>
              <a:rPr lang="en-US" sz="1800" dirty="0">
                <a:latin typeface="Arial" panose="020B0604020202020204" pitchFamily="34" charset="0"/>
              </a:rPr>
              <a:t>. F. </a:t>
            </a:r>
            <a:r>
              <a:rPr lang="en-US" sz="1800" dirty="0" err="1">
                <a:latin typeface="Arial" panose="020B0604020202020204" pitchFamily="34" charset="0"/>
              </a:rPr>
              <a:t>Ko</a:t>
            </a:r>
            <a:r>
              <a:rPr lang="en-US" sz="1800" dirty="0">
                <a:latin typeface="Arial" panose="020B0604020202020204" pitchFamily="34" charset="0"/>
              </a:rPr>
              <a:t> and N. </a:t>
            </a:r>
            <a:r>
              <a:rPr lang="en-US" sz="1800" dirty="0" err="1">
                <a:latin typeface="Arial" panose="020B0604020202020204" pitchFamily="34" charset="0"/>
              </a:rPr>
              <a:t>Nicolici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b="1" dirty="0">
                <a:latin typeface="Arial" panose="020B0604020202020204" pitchFamily="34" charset="0"/>
              </a:rPr>
              <a:t>Algorithms for state restoration and </a:t>
            </a:r>
            <a:r>
              <a:rPr lang="en-US" sz="1800" b="1" dirty="0" smtClean="0">
                <a:latin typeface="Arial" panose="020B0604020202020204" pitchFamily="34" charset="0"/>
              </a:rPr>
              <a:t>trace signal selection </a:t>
            </a:r>
            <a:r>
              <a:rPr lang="en-US" sz="1800" b="1" dirty="0">
                <a:latin typeface="Arial" panose="020B0604020202020204" pitchFamily="34" charset="0"/>
              </a:rPr>
              <a:t>for data acquisition in silicon debug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smtClean="0">
                <a:latin typeface="Arial" panose="020B0604020202020204" pitchFamily="34" charset="0"/>
              </a:rPr>
              <a:t>In </a:t>
            </a:r>
            <a:r>
              <a:rPr lang="en-US" sz="1800" i="1" dirty="0" smtClean="0">
                <a:latin typeface="Arial" panose="020B0604020202020204" pitchFamily="34" charset="0"/>
              </a:rPr>
              <a:t>IEEE </a:t>
            </a:r>
            <a:r>
              <a:rPr lang="en-US" sz="1800" i="1" dirty="0">
                <a:latin typeface="Arial" panose="020B0604020202020204" pitchFamily="34" charset="0"/>
              </a:rPr>
              <a:t>Trans. o</a:t>
            </a:r>
            <a:r>
              <a:rPr lang="en-US" sz="1800" i="1" dirty="0" smtClean="0">
                <a:latin typeface="Arial" panose="020B0604020202020204" pitchFamily="34" charset="0"/>
              </a:rPr>
              <a:t>n CAD</a:t>
            </a:r>
            <a:r>
              <a:rPr lang="en-US" sz="1800" i="1" dirty="0">
                <a:latin typeface="Arial" panose="020B0604020202020204" pitchFamily="34" charset="0"/>
              </a:rPr>
              <a:t>,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2009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1800" dirty="0" smtClean="0">
                <a:latin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</a:rPr>
              <a:t>. Liu and Q. </a:t>
            </a:r>
            <a:r>
              <a:rPr lang="en-US" sz="1800" dirty="0" err="1">
                <a:latin typeface="Arial" panose="020B0604020202020204" pitchFamily="34" charset="0"/>
              </a:rPr>
              <a:t>Xu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b="1" dirty="0">
                <a:latin typeface="Arial" panose="020B0604020202020204" pitchFamily="34" charset="0"/>
              </a:rPr>
              <a:t>On signal selection for visibility enhancement </a:t>
            </a:r>
            <a:r>
              <a:rPr lang="en-US" sz="1800" b="1" dirty="0" smtClean="0">
                <a:latin typeface="Arial" panose="020B0604020202020204" pitchFamily="34" charset="0"/>
              </a:rPr>
              <a:t>in trace-based </a:t>
            </a:r>
            <a:r>
              <a:rPr lang="en-US" sz="1800" b="1" dirty="0">
                <a:latin typeface="Arial" panose="020B0604020202020204" pitchFamily="34" charset="0"/>
              </a:rPr>
              <a:t>post-silicon validation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smtClean="0">
                <a:latin typeface="Arial" panose="020B0604020202020204" pitchFamily="34" charset="0"/>
              </a:rPr>
              <a:t>In </a:t>
            </a:r>
            <a:r>
              <a:rPr lang="en-US" sz="1800" i="1" dirty="0" smtClean="0">
                <a:latin typeface="Arial" panose="020B0604020202020204" pitchFamily="34" charset="0"/>
              </a:rPr>
              <a:t>IEEE </a:t>
            </a:r>
            <a:r>
              <a:rPr lang="en-US" sz="1800" i="1" dirty="0">
                <a:latin typeface="Arial" panose="020B0604020202020204" pitchFamily="34" charset="0"/>
              </a:rPr>
              <a:t>Trans. on CAD,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</a:rPr>
              <a:t>2012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1800" dirty="0" smtClean="0">
                <a:latin typeface="Arial" panose="020B0604020202020204" pitchFamily="34" charset="0"/>
              </a:rPr>
              <a:t>H</a:t>
            </a:r>
            <a:r>
              <a:rPr lang="en-US" sz="1800" dirty="0">
                <a:latin typeface="Arial" panose="020B0604020202020204" pitchFamily="34" charset="0"/>
              </a:rPr>
              <a:t>. F. </a:t>
            </a:r>
            <a:r>
              <a:rPr lang="en-US" sz="1800" dirty="0" err="1">
                <a:latin typeface="Arial" panose="020B0604020202020204" pitchFamily="34" charset="0"/>
              </a:rPr>
              <a:t>Ko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b="1" dirty="0">
                <a:latin typeface="Arial" panose="020B0604020202020204" pitchFamily="34" charset="0"/>
              </a:rPr>
              <a:t>New algorithms and architectures for post-silicon validation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i="1" dirty="0" smtClean="0">
                <a:latin typeface="Arial" panose="020B0604020202020204" pitchFamily="34" charset="0"/>
              </a:rPr>
              <a:t>PhD thesis</a:t>
            </a:r>
            <a:r>
              <a:rPr lang="en-US" sz="1800" dirty="0" smtClean="0">
                <a:latin typeface="Arial" panose="020B0604020202020204" pitchFamily="34" charset="0"/>
              </a:rPr>
              <a:t>, McMaster </a:t>
            </a:r>
            <a:r>
              <a:rPr lang="en-US" sz="1800" dirty="0">
                <a:latin typeface="Arial" panose="020B0604020202020204" pitchFamily="34" charset="0"/>
              </a:rPr>
              <a:t>University, 2009</a:t>
            </a:r>
            <a:r>
              <a:rPr lang="en-US" sz="1800" dirty="0" smtClean="0">
                <a:latin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</a:endParaRPr>
          </a:p>
          <a:p>
            <a:pPr marL="342000" indent="-342000">
              <a:buFont typeface="+mj-lt"/>
              <a:buAutoNum type="arabicParenR"/>
            </a:pPr>
            <a:r>
              <a:rPr lang="en-US" sz="1800" dirty="0" smtClean="0">
                <a:latin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</a:rPr>
              <a:t>Paniccia</a:t>
            </a:r>
            <a:r>
              <a:rPr lang="en-US" sz="1800" dirty="0">
                <a:latin typeface="Arial" panose="020B0604020202020204" pitchFamily="34" charset="0"/>
              </a:rPr>
              <a:t>, T. M. </a:t>
            </a:r>
            <a:r>
              <a:rPr lang="en-US" sz="1800" dirty="0" err="1">
                <a:latin typeface="Arial" panose="020B0604020202020204" pitchFamily="34" charset="0"/>
              </a:rPr>
              <a:t>Eiles</a:t>
            </a:r>
            <a:r>
              <a:rPr lang="en-US" sz="1800" dirty="0">
                <a:latin typeface="Arial" panose="020B0604020202020204" pitchFamily="34" charset="0"/>
              </a:rPr>
              <a:t>, V. R. M. Rao, and W. M. Yee. </a:t>
            </a:r>
            <a:r>
              <a:rPr lang="en-US" sz="1800" b="1" dirty="0">
                <a:latin typeface="Arial" panose="020B0604020202020204" pitchFamily="34" charset="0"/>
              </a:rPr>
              <a:t>Novel optical </a:t>
            </a:r>
            <a:r>
              <a:rPr lang="en-US" sz="1800" b="1" dirty="0" smtClean="0">
                <a:latin typeface="Arial" panose="020B0604020202020204" pitchFamily="34" charset="0"/>
              </a:rPr>
              <a:t>probing technique </a:t>
            </a:r>
            <a:r>
              <a:rPr lang="en-US" sz="1800" b="1" dirty="0">
                <a:latin typeface="Arial" panose="020B0604020202020204" pitchFamily="34" charset="0"/>
              </a:rPr>
              <a:t>for flip chip packaged microprocessors</a:t>
            </a:r>
            <a:r>
              <a:rPr lang="en-US" sz="1800" dirty="0">
                <a:latin typeface="Arial" panose="020B0604020202020204" pitchFamily="34" charset="0"/>
              </a:rPr>
              <a:t>. In </a:t>
            </a:r>
            <a:r>
              <a:rPr lang="en-US" sz="1800" i="1" dirty="0">
                <a:latin typeface="Arial" panose="020B0604020202020204" pitchFamily="34" charset="0"/>
              </a:rPr>
              <a:t>International </a:t>
            </a:r>
            <a:r>
              <a:rPr lang="en-US" sz="1800" i="1" dirty="0" smtClean="0">
                <a:latin typeface="Arial" panose="020B0604020202020204" pitchFamily="34" charset="0"/>
              </a:rPr>
              <a:t>Test Conference</a:t>
            </a:r>
            <a:r>
              <a:rPr lang="en-US" sz="1800" dirty="0" smtClean="0">
                <a:latin typeface="Arial" panose="020B0604020202020204" pitchFamily="34" charset="0"/>
              </a:rPr>
              <a:t>, pages </a:t>
            </a:r>
            <a:r>
              <a:rPr lang="en-US" sz="1800" dirty="0">
                <a:latin typeface="Arial" panose="020B0604020202020204" pitchFamily="34" charset="0"/>
              </a:rPr>
              <a:t>740–747, 1998</a:t>
            </a:r>
            <a:endParaRPr lang="en-US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81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765" y="612803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Apply simulation on all untraced </a:t>
            </a:r>
            <a:r>
              <a:rPr lang="en-US" sz="1800" dirty="0" err="1" smtClean="0"/>
              <a:t>flipflops</a:t>
            </a:r>
            <a:r>
              <a:rPr lang="en-US" sz="1800" dirty="0" smtClean="0"/>
              <a:t> to select the one with the highest SRR. Traces are selected using forward-greedy selection strategy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8100"/>
            <a:ext cx="8382000" cy="990600"/>
          </a:xfrm>
        </p:spPr>
        <p:txBody>
          <a:bodyPr/>
          <a:lstStyle/>
          <a:p>
            <a:r>
              <a:rPr lang="en-US" altLang="zh-TW" sz="3200" dirty="0" smtClean="0">
                <a:latin typeface="Arial" pitchFamily="34" charset="0"/>
                <a:ea typeface="PMingLiU"/>
                <a:cs typeface="PMingLiU"/>
              </a:rPr>
              <a:t>Comparison with Forward-greedy Selection Strategy Based on Pure </a:t>
            </a:r>
            <a:r>
              <a:rPr lang="en-US" altLang="zh-TW" sz="3200" dirty="0">
                <a:ea typeface="PMingLiU"/>
                <a:cs typeface="PMingLiU"/>
              </a:rPr>
              <a:t>S</a:t>
            </a:r>
            <a:r>
              <a:rPr lang="en-US" altLang="zh-TW" sz="3200" dirty="0" smtClean="0">
                <a:latin typeface="Arial" pitchFamily="34" charset="0"/>
                <a:ea typeface="PMingLiU"/>
                <a:cs typeface="PMingLiU"/>
              </a:rPr>
              <a:t>imulation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39088"/>
              </p:ext>
            </p:extLst>
          </p:nvPr>
        </p:nvGraphicFramePr>
        <p:xfrm>
          <a:off x="457200" y="1066800"/>
          <a:ext cx="8458200" cy="492796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29219"/>
                <a:gridCol w="1121541"/>
                <a:gridCol w="2096188"/>
                <a:gridCol w="1796450"/>
                <a:gridCol w="2014802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Forward Greedy W Simulation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+0.7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+1.3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5.9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+15.3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+2.9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+3.5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+2.4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+4.9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-0.2%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+25.4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+4.2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25.1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-4.4%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-10.6%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-2.8%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+2.8%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70735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765" y="612803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The difference is without using simulation among the top candidates and simply picking the one with the highest impact weight as the next trace signal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Impact of X-Simulation on SRR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27506"/>
              </p:ext>
            </p:extLst>
          </p:nvPr>
        </p:nvGraphicFramePr>
        <p:xfrm>
          <a:off x="457200" y="1066800"/>
          <a:ext cx="8458200" cy="492796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29219"/>
                <a:gridCol w="1121541"/>
                <a:gridCol w="2096188"/>
                <a:gridCol w="1796450"/>
                <a:gridCol w="2014802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 W/O Simulation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13.4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+1.5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+1.3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+5.0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9.4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+4.3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+11.5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+9.1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+94.3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+102.6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+107.1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+184.0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10.3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+192.2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5.9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+196.6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+31.1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14.8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+25.0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10.7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+63.6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+68.6%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351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765" y="612803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The difference is only without adding the island </a:t>
            </a:r>
            <a:r>
              <a:rPr lang="en-US" sz="1800" dirty="0" err="1" smtClean="0"/>
              <a:t>flipflops</a:t>
            </a:r>
            <a:r>
              <a:rPr lang="en-US" sz="1800" dirty="0" smtClean="0"/>
              <a:t> whenever 8 traces are selected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Impact of Island </a:t>
            </a:r>
            <a:r>
              <a:rPr lang="en-US" altLang="zh-TW" dirty="0" err="1" smtClean="0">
                <a:latin typeface="Arial" pitchFamily="34" charset="0"/>
                <a:ea typeface="PMingLiU"/>
                <a:cs typeface="PMingLiU"/>
              </a:rPr>
              <a:t>Flipflops</a:t>
            </a:r>
            <a:r>
              <a:rPr lang="en-US" altLang="zh-TW" dirty="0" smtClean="0">
                <a:latin typeface="Arial" pitchFamily="34" charset="0"/>
                <a:ea typeface="PMingLiU"/>
                <a:cs typeface="PMingLiU"/>
              </a:rPr>
              <a:t> on SRR 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33551"/>
              </p:ext>
            </p:extLst>
          </p:nvPr>
        </p:nvGraphicFramePr>
        <p:xfrm>
          <a:off x="457200" y="1066800"/>
          <a:ext cx="8458200" cy="492796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29219"/>
                <a:gridCol w="1121541"/>
                <a:gridCol w="2096188"/>
                <a:gridCol w="1796450"/>
                <a:gridCol w="2014802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 W/O    Islands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S5378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+8.8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8.0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+2.6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+2.4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S9234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+21.0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6.8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+4.6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+2.9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61.4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38.3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38.3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23.4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48.2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51.4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+6.6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28.7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+4.9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16.7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+4.8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+0.4</a:t>
                      </a: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+3.9%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10055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Correctly Identified </a:t>
            </a:r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C</a:t>
            </a:r>
            <a:r>
              <a:rPr lang="en-US" dirty="0" smtClean="0"/>
              <a:t>andidates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71600"/>
            <a:ext cx="5105400" cy="26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700" y="4076700"/>
            <a:ext cx="8343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Ran </a:t>
            </a:r>
            <a:r>
              <a:rPr lang="en-US" sz="2000" dirty="0"/>
              <a:t>on </a:t>
            </a:r>
            <a:r>
              <a:rPr lang="en-US" sz="2000" i="1" dirty="0" smtClean="0"/>
              <a:t>S38417 </a:t>
            </a: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each </a:t>
            </a:r>
            <a:r>
              <a:rPr lang="en-US" sz="2000" dirty="0" smtClean="0"/>
              <a:t>iteration, recorded </a:t>
            </a:r>
            <a:r>
              <a:rPr lang="en-US" sz="2000" dirty="0"/>
              <a:t>the indexes of </a:t>
            </a:r>
            <a:r>
              <a:rPr lang="en-US" sz="2000" dirty="0" smtClean="0"/>
              <a:t>the top </a:t>
            </a:r>
            <a:r>
              <a:rPr lang="en-US" sz="2000" dirty="0"/>
              <a:t>candidates identified using the impact weight </a:t>
            </a:r>
            <a:r>
              <a:rPr lang="en-US" sz="2000" dirty="0" smtClean="0"/>
              <a:t>metric</a:t>
            </a: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hen </a:t>
            </a:r>
            <a:r>
              <a:rPr lang="en-US" sz="2000" dirty="0"/>
              <a:t>applied a variation </a:t>
            </a:r>
            <a:r>
              <a:rPr lang="en-US" sz="2000" dirty="0" smtClean="0"/>
              <a:t>in </a:t>
            </a:r>
            <a:r>
              <a:rPr lang="en-US" sz="2000" dirty="0"/>
              <a:t>which the top candidates at each iteration are found using </a:t>
            </a:r>
            <a:r>
              <a:rPr lang="en-US" sz="2000" dirty="0" smtClean="0"/>
              <a:t>X-Simulation</a:t>
            </a: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Compared </a:t>
            </a:r>
            <a:r>
              <a:rPr lang="en-US" sz="2000" dirty="0"/>
              <a:t>the two </a:t>
            </a:r>
            <a:r>
              <a:rPr lang="en-US" sz="2000" dirty="0" smtClean="0"/>
              <a:t>sets </a:t>
            </a:r>
            <a:r>
              <a:rPr lang="en-US" sz="2000" dirty="0"/>
              <a:t>and </a:t>
            </a:r>
            <a:r>
              <a:rPr lang="en-US" sz="2000" dirty="0" smtClean="0"/>
              <a:t>reported </a:t>
            </a:r>
            <a:r>
              <a:rPr lang="en-US" sz="2000" dirty="0"/>
              <a:t>the percentage of </a:t>
            </a:r>
            <a:r>
              <a:rPr lang="en-US" sz="2000" dirty="0" err="1" smtClean="0"/>
              <a:t>flipflops</a:t>
            </a:r>
            <a:r>
              <a:rPr lang="en-US" sz="2000" dirty="0" smtClean="0"/>
              <a:t> which </a:t>
            </a:r>
            <a:r>
              <a:rPr lang="en-US" sz="2000" dirty="0"/>
              <a:t>are </a:t>
            </a:r>
            <a:r>
              <a:rPr lang="en-US" sz="2000" dirty="0" smtClean="0"/>
              <a:t>common, for </a:t>
            </a:r>
            <a:r>
              <a:rPr lang="en-US" sz="2000" dirty="0"/>
              <a:t>the same number of top </a:t>
            </a:r>
            <a:r>
              <a:rPr lang="en-US" sz="2000" dirty="0" smtClean="0"/>
              <a:t>candidates</a:t>
            </a:r>
          </a:p>
          <a:p>
            <a:pPr marL="285750" indent="-285750"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than 90% of the top </a:t>
            </a:r>
            <a:r>
              <a:rPr lang="en-US" sz="2000" dirty="0" smtClean="0"/>
              <a:t>candidates are </a:t>
            </a:r>
            <a:r>
              <a:rPr lang="en-US" sz="2000" dirty="0"/>
              <a:t>correctly identified</a:t>
            </a:r>
          </a:p>
        </p:txBody>
      </p:sp>
    </p:spTree>
    <p:extLst>
      <p:ext uri="{BB962C8B-B14F-4D97-AF65-F5344CB8AC3E}">
        <p14:creationId xmlns:p14="http://schemas.microsoft.com/office/powerpoint/2010/main" val="4286738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886515"/>
            <a:ext cx="4518196" cy="185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-76200"/>
            <a:ext cx="944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en-US" altLang="zh-TW" sz="3200" dirty="0" smtClean="0">
                <a:ea typeface="PMingLiU"/>
                <a:cs typeface="PMingLiU"/>
              </a:rPr>
              <a:t>Impact of Signal Correlation On </a:t>
            </a:r>
            <a:r>
              <a:rPr lang="en-US" altLang="zh-TW" sz="3200" dirty="0">
                <a:ea typeface="PMingLiU"/>
                <a:cs typeface="PMingLiU"/>
              </a:rPr>
              <a:t>T</a:t>
            </a:r>
            <a:r>
              <a:rPr lang="en-US" altLang="zh-TW" sz="3200" dirty="0" smtClean="0">
                <a:ea typeface="PMingLiU"/>
                <a:cs typeface="PMingLiU"/>
              </a:rPr>
              <a:t>he Accuracy       of Metric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9"/>
              <p:cNvSpPr txBox="1">
                <a:spLocks/>
              </p:cNvSpPr>
              <p:nvPr/>
            </p:nvSpPr>
            <p:spPr>
              <a:xfrm>
                <a:off x="533400" y="1219200"/>
                <a:ext cx="7962900" cy="5334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3200" baseline="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8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24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0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»"/>
                  <a:defRPr sz="20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defTabSz="914400"/>
                <a:r>
                  <a:rPr kumimoji="0" lang="en-US" sz="2400" kern="0" dirty="0" smtClean="0"/>
                  <a:t>Compute the “visibility” metric for the output pin of an AND gate</a:t>
                </a:r>
              </a:p>
              <a:p>
                <a:pPr lvl="1" defTabSz="914400"/>
                <a:r>
                  <a:rPr kumimoji="0" lang="en-US" sz="2000" kern="0" dirty="0"/>
                  <a:t>B</a:t>
                </a:r>
                <a:r>
                  <a:rPr kumimoji="0" lang="en-US" sz="2000" kern="0" dirty="0" smtClean="0"/>
                  <a:t>ased on two input pins, each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i="1" kern="0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000" b="0" i="1" kern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sz="20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000" i="1" kern="0" dirty="0" smtClean="0">
                        <a:latin typeface="Cambria Math" panose="02040503050406030204" pitchFamily="18" charset="0"/>
                      </a:rPr>
                      <m:t>= 0.5</m:t>
                    </m:r>
                  </m:oMath>
                </a14:m>
                <a:endParaRPr kumimoji="0" lang="en-US" sz="2000" kern="0" dirty="0" smtClean="0"/>
              </a:p>
              <a:p>
                <a:pPr lvl="1" defTabSz="914400"/>
                <a:r>
                  <a:rPr kumimoji="0" lang="en-US" sz="2000" kern="0" dirty="0" smtClean="0"/>
                  <a:t>But actual restored values for the two pins are interleaved</a:t>
                </a:r>
              </a:p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kern="0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400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0" lang="en-US" sz="2400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2400" kern="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sz="2400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kern="0" dirty="0" smtClean="0"/>
                  <a:t> should </a:t>
                </a:r>
                <a:r>
                  <a:rPr kumimoji="0" lang="en-US" sz="2400" kern="0" dirty="0"/>
                  <a:t>actually </a:t>
                </a:r>
                <a:r>
                  <a:rPr kumimoji="0" lang="en-US" sz="2400" kern="0" dirty="0" smtClean="0"/>
                  <a:t>be 0 but computed as 0.25  </a:t>
                </a:r>
                <a:endParaRPr kumimoji="0" lang="en-US" sz="2400" kern="0" dirty="0"/>
              </a:p>
            </p:txBody>
          </p:sp>
        </mc:Choice>
        <mc:Fallback xmlns="">
          <p:sp>
            <p:nvSpPr>
              <p:cNvPr id="6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7962900" cy="5334000"/>
              </a:xfrm>
              <a:prstGeom prst="rect">
                <a:avLst/>
              </a:prstGeom>
              <a:blipFill rotWithShape="0">
                <a:blip r:embed="rId5"/>
                <a:stretch>
                  <a:fillRect l="-1149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942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Computation of “Restorability Rate”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648200" cy="53340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 smtClean="0">
                <a:ea typeface="PMingLiU"/>
              </a:rPr>
              <a:t>Based on X-Simulation for an observation window of n=64 cycles</a:t>
            </a:r>
          </a:p>
          <a:p>
            <a:pPr marL="742950" lvl="2" indent="-342900">
              <a:buFont typeface="Arial" pitchFamily="34" charset="0"/>
              <a:buChar char="̶"/>
            </a:pPr>
            <a:r>
              <a:rPr lang="en-US" altLang="zh-TW" dirty="0">
                <a:ea typeface="PMingLiU"/>
              </a:rPr>
              <a:t>A</a:t>
            </a:r>
            <a:r>
              <a:rPr lang="en-US" altLang="zh-TW" dirty="0" smtClean="0">
                <a:ea typeface="PMingLiU"/>
              </a:rPr>
              <a:t>t each call of X-Simulation, the previously-restored signals and the trace signals selected from the current iteration are used to restore new signals</a:t>
            </a:r>
          </a:p>
          <a:p>
            <a:pPr marL="742950" lvl="2" indent="-342900">
              <a:buFont typeface="Arial" pitchFamily="34" charset="0"/>
              <a:buChar char="̶"/>
            </a:pPr>
            <a:r>
              <a:rPr lang="en-US" altLang="zh-TW" dirty="0" smtClean="0">
                <a:ea typeface="PMingLiU"/>
              </a:rPr>
              <a:t>Runtime complexity of the algorithm dominated by the 64 calls to X-Simulations</a:t>
            </a:r>
            <a:endParaRPr lang="en-US" altLang="zh-TW" dirty="0">
              <a:ea typeface="PMingLiU"/>
            </a:endParaRPr>
          </a:p>
          <a:p>
            <a:pPr marL="742950" lvl="2" indent="-342900">
              <a:buFont typeface="Arial" pitchFamily="34" charset="0"/>
              <a:buChar char="̶"/>
            </a:pPr>
            <a:r>
              <a:rPr lang="en-US" altLang="zh-TW" dirty="0" smtClean="0">
                <a:solidFill>
                  <a:srgbClr val="000099"/>
                </a:solidFill>
                <a:ea typeface="PMingLiU"/>
              </a:rPr>
              <a:t>However, the </a:t>
            </a:r>
            <a:r>
              <a:rPr lang="en-US" altLang="zh-TW" dirty="0">
                <a:solidFill>
                  <a:srgbClr val="000099"/>
                </a:solidFill>
                <a:ea typeface="PMingLiU"/>
              </a:rPr>
              <a:t>restorability rates of </a:t>
            </a:r>
            <a:r>
              <a:rPr lang="en-US" altLang="zh-TW" u="sng" dirty="0">
                <a:solidFill>
                  <a:srgbClr val="000099"/>
                </a:solidFill>
                <a:ea typeface="PMingLiU"/>
              </a:rPr>
              <a:t>all</a:t>
            </a:r>
            <a:r>
              <a:rPr lang="en-US" altLang="zh-TW" dirty="0">
                <a:solidFill>
                  <a:srgbClr val="000099"/>
                </a:solidFill>
                <a:ea typeface="PMingLiU"/>
              </a:rPr>
              <a:t> the untraced flipflops are computed within one call of the algorithm</a:t>
            </a:r>
          </a:p>
          <a:p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257800" y="1143000"/>
            <a:ext cx="3733800" cy="3348335"/>
            <a:chOff x="5334000" y="3048000"/>
            <a:chExt cx="3810000" cy="3348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410200" y="3195935"/>
                  <a:ext cx="3733800" cy="30978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ea typeface="Cambria Math" pitchFamily="18" charset="0"/>
                      <a:cs typeface="Arial" pitchFamily="34" charset="0"/>
                    </a:rPr>
                    <a:t>Alg: Restorability Rate </a:t>
                  </a:r>
                </a:p>
                <a:p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1: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=0</m:t>
                      </m:r>
                      <m:r>
                        <a:rPr lang="en-US" sz="2000" b="0" i="0" smtClean="0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𝐹</m:t>
                      </m:r>
                      <m:r>
                        <a:rPr lang="en-US" sz="2000" b="0" i="0" smtClean="0">
                          <a:latin typeface="Cambria Math"/>
                          <a:ea typeface="Cambria Math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itchFamily="18" charset="0"/>
                              <a:ea typeface="Cambria Math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itchFamily="18" charset="0"/>
                              <a:ea typeface="Cambria Math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∅</m:t>
                      </m:r>
                    </m:oMath>
                  </a14:m>
                  <a:endParaRPr lang="en-US" sz="2000" b="0" dirty="0" smtClean="0">
                    <a:latin typeface="Cambria Math" pitchFamily="18" charset="0"/>
                    <a:ea typeface="Cambria Math" pitchFamily="18" charset="0"/>
                  </a:endParaRPr>
                </a:p>
                <a:p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2: for n = 1 to 64 do</a:t>
                  </a:r>
                </a:p>
                <a:p>
                  <a:r>
                    <a:rPr lang="en-US" sz="2000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3: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R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=X-Simulation(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itchFamily="18" charset="0"/>
                              <a:ea typeface="Cambria Math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itchFamily="18" charset="0"/>
                              <a:ea typeface="Cambria Math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itchFamily="18" charset="0"/>
                              <a:ea typeface="Cambria Math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US" sz="2000" smtClean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itchFamily="18" charset="0"/>
                              <a:ea typeface="Cambria Math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itchFamily="18" charset="0"/>
                              <a:ea typeface="Cambria Math" pitchFamily="18" charset="0"/>
                            </a:rPr>
                            <m:t>R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rPr>
                    <a:t>)</a:t>
                  </a:r>
                </a:p>
                <a:p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4:</a:t>
                  </a:r>
                  <a:r>
                    <a:rPr lang="en-US" sz="2000" dirty="0">
                      <a:latin typeface="Cambria Math" pitchFamily="18" charset="0"/>
                      <a:ea typeface="Cambria Math" pitchFamily="18" charset="0"/>
                    </a:rPr>
                    <a:t>	</a:t>
                  </a:r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for each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𝐹</m:t>
                      </m:r>
                    </m:oMath>
                  </a14:m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 do</a:t>
                  </a:r>
                </a:p>
                <a:p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5:</a:t>
                  </a:r>
                  <a:r>
                    <a:rPr lang="en-US" sz="2000" dirty="0">
                      <a:latin typeface="Cambria Math" pitchFamily="18" charset="0"/>
                      <a:ea typeface="Cambria Math" pitchFamily="18" charset="0"/>
                    </a:rPr>
                    <a:t>	</a:t>
                  </a:r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+1 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𝑖𝑓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itchFamily="18" charset="0"/>
                          <a:ea typeface="Cambria Math" pitchFamily="18" charset="0"/>
                        </a:rPr>
                        <m:t>𝑖𝑛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itchFamily="18" charset="0"/>
                              <a:ea typeface="Cambria Math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itchFamily="18" charset="0"/>
                              <a:ea typeface="Cambria Math" pitchFamily="18" charset="0"/>
                            </a:rPr>
                            <m:t>𝑅</m:t>
                          </m:r>
                        </m:sub>
                      </m:sSub>
                    </m:oMath>
                  </a14:m>
                  <a:endParaRPr lang="en-US" sz="2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6:	end for</a:t>
                  </a:r>
                </a:p>
                <a:p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7: end for</a:t>
                  </a:r>
                </a:p>
                <a:p>
                  <a:r>
                    <a:rPr lang="en-US" sz="2000" dirty="0" smtClean="0">
                      <a:latin typeface="Cambria Math" pitchFamily="18" charset="0"/>
                      <a:ea typeface="Cambria Math" pitchFamily="18" charset="0"/>
                    </a:rPr>
                    <a:t>8: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∀</m:t>
                      </m:r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itchFamily="18" charset="0"/>
                          <a:ea typeface="Cambria Math" pitchFamily="18" charset="0"/>
                        </a:rPr>
                        <m:t>𝐹</m:t>
                      </m:r>
                    </m:oMath>
                  </a14:m>
                  <a:endParaRPr lang="en-US" sz="2000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195935"/>
                  <a:ext cx="3733800" cy="3097899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l="-2447" t="-1378" b="-1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5334000" y="3048000"/>
              <a:ext cx="3733800" cy="3348335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953000" y="4567535"/>
                <a:ext cx="4038600" cy="16060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i="1" dirty="0"/>
                  <a:t> </a:t>
                </a:r>
                <a:r>
                  <a:rPr lang="en-US" sz="2000" i="1" dirty="0" smtClean="0"/>
                  <a:t>: </a:t>
                </a:r>
                <a:r>
                  <a:rPr lang="en-US" sz="2000" dirty="0" smtClean="0"/>
                  <a:t>restorability rate of flipflop</a:t>
                </a:r>
                <a:r>
                  <a:rPr lang="en-US" sz="2000" i="1" dirty="0" smtClean="0"/>
                  <a:t> f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itchFamily="18" charset="0"/>
                            <a:ea typeface="Cambria Math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itchFamily="18" charset="0"/>
                            <a:ea typeface="Cambria Math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i="0">
                            <a:latin typeface="Cambria Math" pitchFamily="18" charset="0"/>
                            <a:ea typeface="Cambria Math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sz="2000" dirty="0" smtClean="0"/>
                  <a:t>: trace signals at cycle 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itchFamily="18" charset="0"/>
                            <a:ea typeface="Cambria Math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itchFamily="18" charset="0"/>
                            <a:ea typeface="Cambria Math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2000" dirty="0" smtClean="0"/>
                  <a:t>: the set of restored signals</a:t>
                </a:r>
              </a:p>
            </p:txBody>
          </p:sp>
        </mc:Choice>
        <mc:Fallback xmlns="">
          <p:sp>
            <p:nvSpPr>
              <p:cNvPr id="12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53000" y="4567535"/>
                <a:ext cx="4038600" cy="1606060"/>
              </a:xfrm>
              <a:blipFill rotWithShape="0">
                <a:blip r:embed="rId4"/>
                <a:stretch>
                  <a:fillRect l="-1511" t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"/>
          <p:cNvSpPr/>
          <p:nvPr/>
        </p:nvSpPr>
        <p:spPr>
          <a:xfrm>
            <a:off x="5410200" y="2057400"/>
            <a:ext cx="3505200" cy="617034"/>
          </a:xfrm>
          <a:prstGeom prst="rect">
            <a:avLst/>
          </a:prstGeom>
          <a:noFill/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/>
        </p:nvSpPr>
        <p:spPr>
          <a:xfrm>
            <a:off x="5410200" y="3886200"/>
            <a:ext cx="3505200" cy="508362"/>
          </a:xfrm>
          <a:prstGeom prst="rect">
            <a:avLst/>
          </a:prstGeom>
          <a:noFill/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3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Trace Buffer as A Part of ELA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659464" y="1219200"/>
            <a:ext cx="6032197" cy="2933700"/>
            <a:chOff x="1032842" y="2132903"/>
            <a:chExt cx="6527938" cy="3734497"/>
          </a:xfrm>
        </p:grpSpPr>
        <p:sp>
          <p:nvSpPr>
            <p:cNvPr id="30" name="矩形 29"/>
            <p:cNvSpPr/>
            <p:nvPr/>
          </p:nvSpPr>
          <p:spPr>
            <a:xfrm>
              <a:off x="1032842" y="2132903"/>
              <a:ext cx="6510958" cy="373449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6049" y="2209800"/>
              <a:ext cx="3790951" cy="5334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Control Unit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286000" y="3048000"/>
              <a:ext cx="1143000" cy="8763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Trigger Unit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943100" y="4495800"/>
              <a:ext cx="1562100" cy="12192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Sampling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Unit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79531" y="3492776"/>
              <a:ext cx="1143000" cy="8763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Offload Unit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98165" y="4667250"/>
              <a:ext cx="1143000" cy="8763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Assertion Checker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6" name="肘形连接符 35"/>
            <p:cNvCxnSpPr/>
            <p:nvPr/>
          </p:nvCxnSpPr>
          <p:spPr>
            <a:xfrm rot="5400000">
              <a:off x="3048001" y="2819403"/>
              <a:ext cx="1752602" cy="1600196"/>
            </a:xfrm>
            <a:prstGeom prst="bentConnector3">
              <a:avLst>
                <a:gd name="adj1" fmla="val 74952"/>
              </a:avLst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37" name="肘形连接符 36"/>
            <p:cNvCxnSpPr>
              <a:endCxn id="32" idx="3"/>
            </p:cNvCxnSpPr>
            <p:nvPr/>
          </p:nvCxnSpPr>
          <p:spPr>
            <a:xfrm rot="5400000">
              <a:off x="3171825" y="3000375"/>
              <a:ext cx="742950" cy="228600"/>
            </a:xfrm>
            <a:prstGeom prst="bentConnector2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38" name="肘形连接符 37"/>
            <p:cNvCxnSpPr>
              <a:endCxn id="34" idx="1"/>
            </p:cNvCxnSpPr>
            <p:nvPr/>
          </p:nvCxnSpPr>
          <p:spPr>
            <a:xfrm flipV="1">
              <a:off x="3426931" y="3930926"/>
              <a:ext cx="1752600" cy="876300"/>
            </a:xfrm>
            <a:prstGeom prst="bentConnector3">
              <a:avLst>
                <a:gd name="adj1" fmla="val 81758"/>
              </a:avLst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>
            <a:xfrm flipH="1">
              <a:off x="5334000" y="2743200"/>
              <a:ext cx="2069" cy="749576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>
            <a:xfrm flipV="1">
              <a:off x="3466066" y="5228401"/>
              <a:ext cx="1713465" cy="9937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tailEnd type="arrow"/>
            </a:ln>
            <a:effectLst/>
          </p:spPr>
        </p:cxnSp>
        <p:sp>
          <p:nvSpPr>
            <p:cNvPr id="41" name="右箭头 40"/>
            <p:cNvSpPr/>
            <p:nvPr/>
          </p:nvSpPr>
          <p:spPr>
            <a:xfrm>
              <a:off x="1143001" y="3333750"/>
              <a:ext cx="1143000" cy="285749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6322531" y="4012583"/>
              <a:ext cx="1045265" cy="284093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1143000" y="4962525"/>
              <a:ext cx="773596" cy="265876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>
              <a:off x="6341165" y="4962525"/>
              <a:ext cx="1028700" cy="275813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982234" y="4557019"/>
              <a:ext cx="1483832" cy="475478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Trace Buffer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39002" y="2691475"/>
              <a:ext cx="971550" cy="636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Trigger signals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11653" y="2826956"/>
              <a:ext cx="1238250" cy="636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Trigger condition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5200" y="5191094"/>
              <a:ext cx="1371600" cy="36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Traced data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39069" y="3375709"/>
              <a:ext cx="1371600" cy="636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Off-chip analysis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89180" y="4326530"/>
              <a:ext cx="1371600" cy="6368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Assertion flags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122" y="2791508"/>
              <a:ext cx="1829628" cy="636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Synchronization data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2842" y="4296676"/>
              <a:ext cx="971550" cy="636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Trace signals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Content Placeholder 3"/>
          <p:cNvSpPr>
            <a:spLocks noGrp="1"/>
          </p:cNvSpPr>
          <p:nvPr>
            <p:ph idx="1"/>
          </p:nvPr>
        </p:nvSpPr>
        <p:spPr>
          <a:xfrm>
            <a:off x="620864" y="4244047"/>
            <a:ext cx="8382000" cy="166905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On-chip ELA captures the values of the trace signals during real-time operation and stores them inside the trace </a:t>
            </a:r>
            <a:r>
              <a:rPr lang="en-US" altLang="zh-CN" sz="2000" dirty="0">
                <a:latin typeface="Arial" pitchFamily="34" charset="0"/>
                <a:ea typeface="Gulim" pitchFamily="34" charset="-127"/>
              </a:rPr>
              <a:t>b</a:t>
            </a: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uffer which are then extracted off-chip and analyzed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Only a few </a:t>
            </a:r>
            <a:r>
              <a:rPr lang="en-US" altLang="zh-CN" sz="2000" dirty="0" err="1" smtClean="0">
                <a:latin typeface="Arial" pitchFamily="34" charset="0"/>
                <a:ea typeface="Gulim" pitchFamily="34" charset="-127"/>
              </a:rPr>
              <a:t>flipflops</a:t>
            </a: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 </a:t>
            </a:r>
            <a:r>
              <a:rPr lang="en-US" altLang="zh-CN" sz="2000" dirty="0">
                <a:latin typeface="Arial" pitchFamily="34" charset="0"/>
                <a:ea typeface="Gulim" pitchFamily="34" charset="-127"/>
              </a:rPr>
              <a:t>c</a:t>
            </a:r>
            <a:r>
              <a:rPr lang="en-US" altLang="zh-CN" sz="2000" dirty="0" smtClean="0">
                <a:latin typeface="Arial" pitchFamily="34" charset="0"/>
                <a:ea typeface="Gulim" pitchFamily="34" charset="-127"/>
              </a:rPr>
              <a:t>ould be selected beforehand as trace signals. They should be able to restore the values of the remaining signals inside the chip as much as possible</a:t>
            </a:r>
            <a:endParaRPr lang="en-US" altLang="zh-CN" sz="1800" dirty="0" smtClean="0">
              <a:latin typeface="Arial" pitchFamily="34" charset="0"/>
              <a:ea typeface="Gulim" pitchFamily="34" charset="-127"/>
            </a:endParaRPr>
          </a:p>
          <a:p>
            <a:pPr marL="514350" indent="-457200">
              <a:lnSpc>
                <a:spcPct val="110000"/>
              </a:lnSpc>
            </a:pPr>
            <a:endParaRPr lang="en-US" altLang="zh-CN" sz="20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18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sz="1800" dirty="0" smtClean="0">
              <a:latin typeface="Arial" pitchFamily="34" charset="0"/>
              <a:ea typeface="Gulim" pitchFamily="34" charset="-127"/>
            </a:endParaRPr>
          </a:p>
        </p:txBody>
      </p:sp>
      <p:cxnSp>
        <p:nvCxnSpPr>
          <p:cNvPr id="4" name="肘形连接符 3"/>
          <p:cNvCxnSpPr/>
          <p:nvPr/>
        </p:nvCxnSpPr>
        <p:spPr>
          <a:xfrm flipV="1">
            <a:off x="3886087" y="1698630"/>
            <a:ext cx="1066913" cy="777870"/>
          </a:xfrm>
          <a:prstGeom prst="bentConnector2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60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64" name="TextBox 63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PSD </a:t>
              </a:r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dirty="0" smtClean="0">
                  <a:solidFill>
                    <a:schemeClr val="tx1"/>
                  </a:solidFill>
                </a:rPr>
                <a:t>verview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Restoration using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22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</a:rPr>
              <a:t>Comparison of SRR with </a:t>
            </a:r>
            <a:r>
              <a:rPr lang="en-US" sz="3600" dirty="0">
                <a:latin typeface="Arial" panose="020B0604020202020204" pitchFamily="34" charset="0"/>
              </a:rPr>
              <a:t>Liu &amp; Xu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68563"/>
              </p:ext>
            </p:extLst>
          </p:nvPr>
        </p:nvGraphicFramePr>
        <p:xfrm>
          <a:off x="533400" y="1219200"/>
          <a:ext cx="8382000" cy="346709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16343"/>
                <a:gridCol w="1111437"/>
                <a:gridCol w="2077304"/>
                <a:gridCol w="1780266"/>
                <a:gridCol w="1996650"/>
              </a:tblGrid>
              <a:tr h="647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Liu &amp; Xu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13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19.2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83.0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+331.4%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81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45.0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+222.4%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81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8.7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23.0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+165.0%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813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64.0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96.0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+50.0%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38.1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67.0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+75.7%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21.1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44.0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+108.9%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38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18.6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52.0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+179.3%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81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18.6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30.9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+65.9%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813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14.2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17.9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+25.7%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869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+136.0%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006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For S38584, “g35” is set to “1”</a:t>
            </a:r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For S35932, “RESET” is set to “1” while “TM0” and “TM1” can randomly change</a:t>
            </a:r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S38417 does not have any control signal </a:t>
            </a:r>
          </a:p>
        </p:txBody>
      </p:sp>
    </p:spTree>
    <p:extLst>
      <p:ext uri="{BB962C8B-B14F-4D97-AF65-F5344CB8AC3E}">
        <p14:creationId xmlns:p14="http://schemas.microsoft.com/office/powerpoint/2010/main" val="1784357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601" y="616322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/>
              <a:t>“-R” case every signal is randomly changed </a:t>
            </a:r>
            <a:r>
              <a:rPr lang="en-US" sz="1800" dirty="0" smtClean="0"/>
              <a:t>for benchmarks excluding S38417 </a:t>
            </a:r>
            <a:endParaRPr lang="en-US" sz="1800" dirty="0"/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“-D” case for S35932, average the 4 modes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Comparison </a:t>
            </a:r>
            <a:r>
              <a:rPr lang="en-US" sz="3600" dirty="0" smtClean="0">
                <a:latin typeface="Arial" panose="020B0604020202020204" pitchFamily="34" charset="0"/>
              </a:rPr>
              <a:t>of SRR with </a:t>
            </a:r>
            <a:r>
              <a:rPr lang="en-US" sz="3600" dirty="0" err="1">
                <a:latin typeface="Arial" panose="020B0604020202020204" pitchFamily="34" charset="0"/>
              </a:rPr>
              <a:t>Ko</a:t>
            </a:r>
            <a:r>
              <a:rPr lang="en-US" sz="3600" dirty="0">
                <a:latin typeface="Arial" panose="020B0604020202020204" pitchFamily="34" charset="0"/>
              </a:rPr>
              <a:t> &amp; </a:t>
            </a:r>
            <a:r>
              <a:rPr lang="en-US" sz="3600" dirty="0" err="1">
                <a:latin typeface="Arial" panose="020B0604020202020204" pitchFamily="34" charset="0"/>
              </a:rPr>
              <a:t>Nicolici</a:t>
            </a:r>
            <a:endParaRPr lang="en-US" sz="3600" dirty="0"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4172"/>
              </p:ext>
            </p:extLst>
          </p:nvPr>
        </p:nvGraphicFramePr>
        <p:xfrm>
          <a:off x="495300" y="1206135"/>
          <a:ext cx="8458200" cy="492796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29219"/>
                <a:gridCol w="1121541"/>
                <a:gridCol w="2096188"/>
                <a:gridCol w="1796450"/>
                <a:gridCol w="2014802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Ko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&amp; 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Nicolici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S38584-R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127.2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160.3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+26.0%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65.6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84.1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+28.3%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37.4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+15.2%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S35932-R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254.9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256.0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+0.5%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127.8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128.8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+0.8%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64.6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64.7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+0.2%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S38584-D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83.3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+338.5%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45.1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+327.5%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23.2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+267.3%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S35932-D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41.5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62.8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+51.5%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39.3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42.3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+7.7%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24.8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27.7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+11.8%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19.6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52.1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+165.7%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30.8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+174.2%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6.73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+164.8%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+105.3%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8601" y="6163222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/>
              <a:t>“-R” case every signal is randomly changed </a:t>
            </a:r>
            <a:r>
              <a:rPr lang="en-US" sz="1800" dirty="0" smtClean="0"/>
              <a:t>for benchmarks excluding S38417 </a:t>
            </a:r>
            <a:endParaRPr lang="en-US" sz="1800" dirty="0"/>
          </a:p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“-D” case is same as </a:t>
            </a:r>
            <a:r>
              <a:rPr lang="en-US" sz="1800" dirty="0"/>
              <a:t>Liu &amp; </a:t>
            </a:r>
            <a:r>
              <a:rPr lang="en-US" sz="1800" dirty="0" smtClean="0"/>
              <a:t>Xu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</a:rPr>
              <a:t>Comparison of SRR with </a:t>
            </a:r>
            <a:r>
              <a:rPr lang="en-US" sz="3600" dirty="0" err="1">
                <a:latin typeface="Arial" panose="020B0604020202020204" pitchFamily="34" charset="0"/>
              </a:rPr>
              <a:t>Basu</a:t>
            </a:r>
            <a:r>
              <a:rPr lang="en-US" sz="3600" dirty="0">
                <a:latin typeface="Arial" panose="020B0604020202020204" pitchFamily="34" charset="0"/>
              </a:rPr>
              <a:t> &amp; </a:t>
            </a:r>
            <a:r>
              <a:rPr lang="en-US" sz="3600" dirty="0" smtClean="0">
                <a:latin typeface="Arial" panose="020B0604020202020204" pitchFamily="34" charset="0"/>
              </a:rPr>
              <a:t>Mishra</a:t>
            </a:r>
            <a:endParaRPr lang="en-US" sz="36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728"/>
              </p:ext>
            </p:extLst>
          </p:nvPr>
        </p:nvGraphicFramePr>
        <p:xfrm>
          <a:off x="495300" y="1206135"/>
          <a:ext cx="8458200" cy="492796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29219"/>
                <a:gridCol w="1121541"/>
                <a:gridCol w="2096188"/>
                <a:gridCol w="1796450"/>
                <a:gridCol w="2014802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Basu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&amp; Mishra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Improvement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S38584-R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+0.6%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+1.2%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0.0%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S35932-R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188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+2.1%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+3.1%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+4.0%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S38584-D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+6.4%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+12.5%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+15.0%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S35932-D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+1.1%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+11.7%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+25.7%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-5.5%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+6.9%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+12.5%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+6.5%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100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3765" y="61722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1800" dirty="0" smtClean="0"/>
              <a:t>Runtime shown in seconds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/>
          <a:lstStyle/>
          <a:p>
            <a:r>
              <a:rPr lang="en-US" sz="3600" spc="-90" dirty="0" smtClean="0">
                <a:latin typeface="Arial" panose="020B0604020202020204" pitchFamily="34" charset="0"/>
              </a:rPr>
              <a:t>Comparison of Runtime with </a:t>
            </a:r>
            <a:r>
              <a:rPr lang="en-US" sz="3600" spc="-90" dirty="0" err="1">
                <a:latin typeface="Arial" panose="020B0604020202020204" pitchFamily="34" charset="0"/>
              </a:rPr>
              <a:t>Basu</a:t>
            </a:r>
            <a:r>
              <a:rPr lang="en-US" sz="3600" spc="-90" dirty="0">
                <a:latin typeface="Arial" panose="020B0604020202020204" pitchFamily="34" charset="0"/>
              </a:rPr>
              <a:t> &amp; </a:t>
            </a:r>
            <a:r>
              <a:rPr lang="en-US" sz="3600" spc="-90" dirty="0" smtClean="0">
                <a:latin typeface="Arial" panose="020B0604020202020204" pitchFamily="34" charset="0"/>
              </a:rPr>
              <a:t>Mishra</a:t>
            </a:r>
            <a:endParaRPr lang="en-US" sz="3600" spc="-9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26369"/>
              </p:ext>
            </p:extLst>
          </p:nvPr>
        </p:nvGraphicFramePr>
        <p:xfrm>
          <a:off x="533400" y="1219200"/>
          <a:ext cx="8382000" cy="492796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16343"/>
                <a:gridCol w="1111437"/>
                <a:gridCol w="2077303"/>
                <a:gridCol w="1780266"/>
                <a:gridCol w="1996651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#Traces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Basu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&amp; Mishra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Ours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Basu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&amp; Mishra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Ours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S38584-R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5.8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S35932-R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336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7.8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378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5.6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3.7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S38584-D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9.2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354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6.4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217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S35932-D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345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8.4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389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6.7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89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S38417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256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2.2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649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443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68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4.98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85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"/>
            <a:ext cx="84582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</a:rPr>
              <a:t>Experimental Results for Control Signal Identification</a:t>
            </a:r>
            <a:endParaRPr lang="en-US" sz="3600" dirty="0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16316"/>
              </p:ext>
            </p:extLst>
          </p:nvPr>
        </p:nvGraphicFramePr>
        <p:xfrm>
          <a:off x="533400" y="1219201"/>
          <a:ext cx="6858000" cy="392429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03467"/>
                <a:gridCol w="1101333"/>
                <a:gridCol w="1038500"/>
                <a:gridCol w="1638300"/>
                <a:gridCol w="1676400"/>
              </a:tblGrid>
              <a:tr h="56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Circuit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#PIs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#Control  Signals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%Candidates</a:t>
                      </a:r>
                    </a:p>
                  </a:txBody>
                  <a:tcPr marL="9144" marR="9144" marT="0" marB="0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Runtime(sec)</a:t>
                      </a:r>
                    </a:p>
                  </a:txBody>
                  <a:tcPr marL="9144" marR="9144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S38584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5.3%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2.19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S35932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8.6%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2.35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b17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16.2%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0.76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b18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2.8%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1.62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dsp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586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0.9%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8.49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dMA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682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1.8%</a:t>
                      </a:r>
                    </a:p>
                  </a:txBody>
                  <a:tcPr marL="9144" marR="9144" marT="0" marB="0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6.63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des_perf</a:t>
                      </a:r>
                      <a:endParaRPr kumimoji="0" lang="en-US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charset="-122"/>
                        <a:cs typeface="Arial" pitchFamily="34" charset="0"/>
                      </a:endParaRP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0.4%</a:t>
                      </a:r>
                    </a:p>
                  </a:txBody>
                  <a:tcPr marL="9144" marR="9144" marT="0" marB="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11.55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19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charset="-122"/>
                          <a:cs typeface="Arial" pitchFamily="34" charset="0"/>
                        </a:rPr>
                        <a:t>Avg.</a:t>
                      </a:r>
                    </a:p>
                  </a:txBody>
                  <a:tcPr marL="9144" marR="91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235</a:t>
                      </a: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1.86</a:t>
                      </a: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5.1%</a:t>
                      </a:r>
                    </a:p>
                  </a:txBody>
                  <a:tcPr marL="9144" marR="9144"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4.80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4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Accelerating the Selection Process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</a:rPr>
              <a:t>Incremental </a:t>
            </a:r>
            <a:r>
              <a:rPr lang="en-US" sz="2400" dirty="0">
                <a:latin typeface="Arial" panose="020B0604020202020204" pitchFamily="34" charset="0"/>
              </a:rPr>
              <a:t>update of </a:t>
            </a:r>
            <a:r>
              <a:rPr lang="en-US" sz="2400" dirty="0" smtClean="0">
                <a:latin typeface="Arial" panose="020B0604020202020204" pitchFamily="34" charset="0"/>
              </a:rPr>
              <a:t>the restoration map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New signal values only restored at cycles which are previously unknown; already restored values remain unchanged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</a:rPr>
              <a:t>emporarily store the restoration map after a new trace is selected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At each iteration, performed X-Simulation based on the value of new trace signals and the temporary restoration map; restoration effort is saved for already restored signal values</a:t>
            </a:r>
          </a:p>
          <a:p>
            <a:r>
              <a:rPr lang="en-US" sz="2400" dirty="0" smtClean="0">
                <a:latin typeface="Arial" panose="020B0604020202020204" pitchFamily="34" charset="0"/>
              </a:rPr>
              <a:t>Parallel </a:t>
            </a:r>
            <a:r>
              <a:rPr lang="en-US" sz="2400" dirty="0">
                <a:latin typeface="Arial" panose="020B0604020202020204" pitchFamily="34" charset="0"/>
              </a:rPr>
              <a:t>X-Simulation </a:t>
            </a:r>
            <a:r>
              <a:rPr lang="en-US" sz="2400" dirty="0" smtClean="0">
                <a:latin typeface="Arial" panose="020B0604020202020204" pitchFamily="34" charset="0"/>
              </a:rPr>
              <a:t>on </a:t>
            </a:r>
            <a:r>
              <a:rPr lang="en-US" sz="2400" dirty="0">
                <a:latin typeface="Arial" panose="020B0604020202020204" pitchFamily="34" charset="0"/>
              </a:rPr>
              <a:t>multiple </a:t>
            </a:r>
            <a:r>
              <a:rPr lang="en-US" sz="2400" dirty="0" smtClean="0">
                <a:latin typeface="Arial" panose="020B0604020202020204" pitchFamily="34" charset="0"/>
              </a:rPr>
              <a:t>candidates</a:t>
            </a:r>
            <a:endParaRPr lang="en-US" sz="2400" dirty="0">
              <a:latin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Make multiple copies of the circuit, with each one attached to one set of candidate trace signals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Apply X-Simulation to each set simultaneously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After obtaining the SRR, reuse the memory of each copy and attach them to new candidate trace sets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</a:rPr>
              <a:t>The idea of using extra “memory to trade for speed”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1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960"/>
            <a:ext cx="8572500" cy="990600"/>
          </a:xfrm>
        </p:spPr>
        <p:txBody>
          <a:bodyPr/>
          <a:lstStyle/>
          <a:p>
            <a:r>
              <a:rPr lang="en-US" dirty="0" smtClean="0"/>
              <a:t>Multi-Mode Metrics: Reachability List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36987" y="3095711"/>
            <a:ext cx="4482613" cy="1894859"/>
            <a:chOff x="2949507" y="1078468"/>
            <a:chExt cx="4489741" cy="2198132"/>
          </a:xfrm>
        </p:grpSpPr>
        <p:sp>
          <p:nvSpPr>
            <p:cNvPr id="4" name="Rectangle 3"/>
            <p:cNvSpPr/>
            <p:nvPr/>
          </p:nvSpPr>
          <p:spPr>
            <a:xfrm>
              <a:off x="3320648" y="2373852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320648" y="2945424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3320648" y="3019036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557425" y="2309336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1</a:t>
              </a:r>
              <a:endParaRPr lang="en-US" i="1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1048" y="1983788"/>
              <a:ext cx="609600" cy="756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601048" y="2469340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01048" y="2542952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813709" y="1916668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/>
                <a:t>3</a:t>
              </a:r>
              <a:endParaRPr lang="en-US" i="1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1148176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2800" y="1678988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52800" y="1752600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557425" y="1078468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2</a:t>
              </a:r>
              <a:endParaRPr lang="en-US" i="1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3930248" y="2740612"/>
              <a:ext cx="464364" cy="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2971800" y="2746119"/>
              <a:ext cx="348848" cy="3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3962400" y="1296182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256316" y="129540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3962400" y="1445994"/>
              <a:ext cx="457202" cy="1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56316" y="1611086"/>
              <a:ext cx="0" cy="5225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256316" y="1611086"/>
              <a:ext cx="163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971800" y="1447800"/>
              <a:ext cx="381000" cy="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463688" y="2304144"/>
              <a:ext cx="13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0"/>
              <a:endCxn id="26" idx="2"/>
            </p:cNvCxnSpPr>
            <p:nvPr/>
          </p:nvCxnSpPr>
          <p:spPr>
            <a:xfrm>
              <a:off x="4394612" y="2438400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3939140" y="2438400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/>
            <p:nvPr/>
          </p:nvCxnSpPr>
          <p:spPr>
            <a:xfrm rot="16200000" flipV="1">
              <a:off x="4086027" y="2303891"/>
              <a:ext cx="464629" cy="124048"/>
            </a:xfrm>
            <a:prstGeom prst="bentConnector3">
              <a:avLst>
                <a:gd name="adj1" fmla="val 7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>
              <a:off x="4909458" y="1883198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5194144" y="1883198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117337" y="188276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Elbow Connector 30"/>
            <p:cNvCxnSpPr/>
            <p:nvPr/>
          </p:nvCxnSpPr>
          <p:spPr>
            <a:xfrm>
              <a:off x="4800600" y="1518166"/>
              <a:ext cx="584044" cy="463034"/>
            </a:xfrm>
            <a:prstGeom prst="bentConnector3">
              <a:avLst>
                <a:gd name="adj1" fmla="val 540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4850084" y="2203184"/>
              <a:ext cx="529092" cy="470292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10648" y="2304142"/>
              <a:ext cx="2286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033010" y="2091179"/>
              <a:ext cx="1219200" cy="3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49507" y="1658698"/>
              <a:ext cx="2792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c</a:t>
              </a:r>
              <a:endParaRPr lang="en-US" b="1" i="1" baseline="-25000" dirty="0"/>
            </a:p>
          </p:txBody>
        </p:sp>
        <p:sp>
          <p:nvSpPr>
            <p:cNvPr id="36" name="Arc 35"/>
            <p:cNvSpPr/>
            <p:nvPr/>
          </p:nvSpPr>
          <p:spPr>
            <a:xfrm>
              <a:off x="5539432" y="2066074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995012" y="2066074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>
              <a:off x="5747658" y="2105526"/>
              <a:ext cx="247246" cy="9260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5400000" flipH="1" flipV="1">
              <a:off x="5298699" y="2593599"/>
              <a:ext cx="838270" cy="527732"/>
            </a:xfrm>
            <a:prstGeom prst="bentConnector3">
              <a:avLst>
                <a:gd name="adj1" fmla="val 100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>
              <a:off x="4191000" y="2746119"/>
              <a:ext cx="1262968" cy="530481"/>
            </a:xfrm>
            <a:prstGeom prst="bentConnector3">
              <a:avLst>
                <a:gd name="adj1" fmla="val -6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93969" y="1247411"/>
                <a:ext cx="8382000" cy="5334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3200" baseline="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8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Char char="•"/>
                  <a:defRPr sz="24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–"/>
                  <a:defRPr sz="20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pitchFamily="34" charset="0"/>
                  <a:buChar char="»"/>
                  <a:defRPr sz="2000" baseline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800000"/>
                  </a:buClr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defTabSz="9144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i="1" kern="0" spc="100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TW" sz="24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kumimoji="0" lang="en-US" altLang="zh-TW" sz="2400" i="1" kern="0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4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0" lang="en-US" altLang="zh-TW" sz="24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kumimoji="0" lang="en-US" altLang="zh-TW" sz="24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kumimoji="0" lang="en-US" altLang="zh-TW" sz="2400" kern="0" spc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0" lang="en-US" altLang="zh-TW" sz="2400" kern="0" spc="100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0" lang="en-US" altLang="zh-TW" sz="2400" kern="0" dirty="0"/>
                  <a:t>reachability list in mode </a:t>
                </a:r>
                <a:r>
                  <a:rPr kumimoji="0" lang="en-US" altLang="zh-TW" sz="2400" i="1" kern="0" dirty="0"/>
                  <a:t>m</a:t>
                </a:r>
              </a:p>
              <a:p>
                <a:pPr lvl="1" defTabSz="914400">
                  <a:buClr>
                    <a:srgbClr val="7E0000"/>
                  </a:buClr>
                </a:pPr>
                <a:r>
                  <a:rPr kumimoji="0" lang="en-US" sz="2000" kern="0" dirty="0" smtClean="0"/>
                  <a:t>Defined for a specific mode </a:t>
                </a:r>
                <a:r>
                  <a:rPr kumimoji="0" lang="en-US" altLang="zh-TW" sz="2000" i="1" kern="0" dirty="0"/>
                  <a:t>m</a:t>
                </a:r>
                <a:endParaRPr kumimoji="0" lang="en-US" sz="2000" kern="0" dirty="0" smtClean="0"/>
              </a:p>
              <a:p>
                <a:pPr lvl="1" defTabSz="914400">
                  <a:buClr>
                    <a:srgbClr val="7E0000"/>
                  </a:buClr>
                </a:pPr>
                <a:r>
                  <a:rPr kumimoji="0" lang="en-US" sz="2000" kern="0" dirty="0" smtClean="0"/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p>
                        </m:sSubSup>
                      </m:sub>
                      <m:sup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=0</m:t>
                        </m:r>
                      </m:sup>
                    </m:sSubSup>
                    <m:r>
                      <a:rPr kumimoji="0" lang="en-US" altLang="zh-TW" sz="2000" i="1" kern="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kern="0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p>
                        </m:sSubSup>
                      </m:sub>
                      <m:sup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=0</m:t>
                        </m:r>
                      </m:sup>
                    </m:sSubSup>
                    <m:r>
                      <a:rPr kumimoji="0" lang="en-US" altLang="zh-TW" sz="2000" i="1" kern="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kumimoji="0" lang="en-US" altLang="zh-TW" sz="2000" i="1" kern="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sSubSup>
                      <m:sSubSupPr>
                        <m:ctrlPr>
                          <a:rPr kumimoji="0" lang="en-US" altLang="zh-TW" sz="2000" i="1" kern="0" spc="10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kumimoji="0" lang="en-US" altLang="zh-TW" sz="2000" i="1" kern="0" spc="10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p>
                        </m:sSubSup>
                      </m:sub>
                      <m:sup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p>
                    </m:sSubSup>
                    <m:r>
                      <a:rPr kumimoji="0" lang="en-US" altLang="zh-TW" sz="2000" i="1" kern="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kumimoji="0" lang="en-US" altLang="zh-TW" sz="2000" i="1" kern="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sz="2000" kern="0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kumimoji="0" lang="en-US" altLang="zh-TW" sz="2000" i="1" kern="0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p>
                        </m:sSubSup>
                      </m:sub>
                      <m:sup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p>
                    </m:sSubSup>
                    <m:r>
                      <a:rPr kumimoji="0" lang="en-US" altLang="zh-TW" sz="2000" i="1" kern="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kumimoji="0" lang="en-US" altLang="zh-TW" sz="2000" i="1" kern="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kumimoji="0" lang="en-US" altLang="zh-TW" sz="2000" i="1" kern="0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endParaRPr kumimoji="0" lang="en-US" sz="2000" kern="0" dirty="0"/>
              </a:p>
              <a:p>
                <a:pPr marL="457200" lvl="1" indent="0" defTabSz="914400">
                  <a:buClr>
                    <a:srgbClr val="7E0000"/>
                  </a:buClr>
                  <a:buFont typeface="Arial" pitchFamily="34" charset="0"/>
                  <a:buNone/>
                </a:pPr>
                <a:endParaRPr kumimoji="0" lang="en-US" sz="2000" kern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969" y="1247411"/>
                <a:ext cx="8382000" cy="5334000"/>
              </a:xfrm>
              <a:blipFill rotWithShape="0">
                <a:blip r:embed="rId3"/>
                <a:stretch>
                  <a:fillRect l="-945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1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Overview of Trace Buffer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5181600" cy="28956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</a:rPr>
              <a:t>Trace buffer is an on-chip buffer of size </a:t>
            </a:r>
            <a:r>
              <a:rPr lang="en-US" sz="2400" i="1" dirty="0" err="1" smtClean="0">
                <a:latin typeface="Arial" pitchFamily="34" charset="0"/>
              </a:rPr>
              <a:t>BxM</a:t>
            </a:r>
            <a:endParaRPr lang="en-US" sz="2400" i="1" dirty="0" smtClean="0">
              <a:latin typeface="Arial" pitchFamily="34" charset="0"/>
            </a:endParaRPr>
          </a:p>
          <a:p>
            <a:pPr lvl="1"/>
            <a:r>
              <a:rPr lang="en-US" sz="2000" i="1" dirty="0" smtClean="0">
                <a:latin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</a:rPr>
              <a:t> is the buffer bandwidth and identifies the number of signals which can be traced</a:t>
            </a:r>
          </a:p>
          <a:p>
            <a:pPr lvl="1"/>
            <a:r>
              <a:rPr lang="en-US" sz="2000" i="1" dirty="0" smtClean="0">
                <a:latin typeface="Arial" pitchFamily="34" charset="0"/>
              </a:rPr>
              <a:t>M</a:t>
            </a:r>
            <a:r>
              <a:rPr lang="en-US" sz="2000" dirty="0" smtClean="0">
                <a:latin typeface="Arial" pitchFamily="34" charset="0"/>
              </a:rPr>
              <a:t> is the depth of buffer and is equal to the number of clock cycles when the trace signals are captured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676328" y="1274418"/>
            <a:ext cx="3026594" cy="2438159"/>
            <a:chOff x="5660206" y="1028941"/>
            <a:chExt cx="3026594" cy="24381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248400" y="1828800"/>
              <a:ext cx="2438400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629400" y="1524000"/>
              <a:ext cx="0" cy="19050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48400" y="1828800"/>
                  <a:ext cx="381000" cy="339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1828800"/>
                  <a:ext cx="381000" cy="3395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48400" y="2057400"/>
                  <a:ext cx="381000" cy="339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057400"/>
                  <a:ext cx="381000" cy="3395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130156" y="3128546"/>
              <a:ext cx="546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M-1</a:t>
              </a:r>
              <a:endParaRPr lang="en-US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74713" y="2396917"/>
              <a:ext cx="430887" cy="34628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4713" y="2958726"/>
              <a:ext cx="430887" cy="34628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48400" y="2632283"/>
                  <a:ext cx="381000" cy="339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632283"/>
                  <a:ext cx="381000" cy="3395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/>
            <p:cNvCxnSpPr/>
            <p:nvPr/>
          </p:nvCxnSpPr>
          <p:spPr>
            <a:xfrm>
              <a:off x="6629400" y="2667000"/>
              <a:ext cx="2057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629400" y="2971800"/>
              <a:ext cx="2057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左大括号 22"/>
            <p:cNvSpPr/>
            <p:nvPr/>
          </p:nvSpPr>
          <p:spPr>
            <a:xfrm>
              <a:off x="5936251" y="1821714"/>
              <a:ext cx="304800" cy="1556982"/>
            </a:xfrm>
            <a:prstGeom prst="leftBrace">
              <a:avLst/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7543800" y="381000"/>
              <a:ext cx="228600" cy="2057400"/>
            </a:xfrm>
            <a:prstGeom prst="leftBrace">
              <a:avLst>
                <a:gd name="adj1" fmla="val 8333"/>
                <a:gd name="adj2" fmla="val 48508"/>
              </a:avLst>
            </a:prstGeom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60206" y="2437428"/>
              <a:ext cx="3561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M</a:t>
              </a:r>
              <a:endParaRPr lang="en-US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518432" y="1028941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B</a:t>
              </a:r>
              <a:endParaRPr lang="en-US" b="1" dirty="0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010400" y="2912477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391400" y="2912477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772400" y="2912477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05800" y="2912477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686800" y="2912477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72400" y="287776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6678258" y="291247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1</a:t>
            </a:r>
            <a:endParaRPr 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7059258" y="291247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0</a:t>
            </a:r>
            <a:endParaRPr 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7397720" y="291247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0</a:t>
            </a:r>
            <a:endParaRPr 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8341942" y="29073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1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69309" y="4152224"/>
            <a:ext cx="7957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2400" dirty="0" smtClean="0">
                <a:ea typeface="+mn-ea"/>
                <a:cs typeface="Arial" pitchFamily="34" charset="0"/>
              </a:rPr>
              <a:t>“Capture </a:t>
            </a:r>
            <a:r>
              <a:rPr lang="en-US" sz="2400" dirty="0"/>
              <a:t>window” has a size of </a:t>
            </a:r>
            <a:r>
              <a:rPr lang="en-US" sz="2400" i="1" dirty="0" err="1" smtClean="0"/>
              <a:t>BxM</a:t>
            </a:r>
            <a:endParaRPr lang="en-US" sz="2400" i="1" dirty="0" smtClean="0"/>
          </a:p>
          <a:p>
            <a:pPr marL="342900" indent="-342900">
              <a:buClr>
                <a:srgbClr val="800000"/>
              </a:buClr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“Observation </a:t>
            </a:r>
            <a:r>
              <a:rPr lang="en-US" sz="2400" dirty="0"/>
              <a:t>window” has a size of </a:t>
            </a:r>
            <a:r>
              <a:rPr lang="en-US" sz="2400" i="1" dirty="0" err="1" smtClean="0"/>
              <a:t>BxN</a:t>
            </a:r>
            <a:r>
              <a:rPr lang="en-US" sz="2400" i="1" dirty="0" smtClean="0"/>
              <a:t> where N &lt;&lt; M</a:t>
            </a:r>
            <a:endParaRPr lang="en-US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49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59832" y="1720589"/>
                <a:ext cx="381000" cy="33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32" y="1720589"/>
                <a:ext cx="381000" cy="3395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006566" y="1738429"/>
                <a:ext cx="381000" cy="33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566" y="1738429"/>
                <a:ext cx="381000" cy="3395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 rot="16200000">
            <a:off x="7247297" y="1697479"/>
            <a:ext cx="430887" cy="3462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543800" y="1725565"/>
                <a:ext cx="381000" cy="33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725565"/>
                <a:ext cx="381000" cy="33951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 rot="16200000">
            <a:off x="7841015" y="1704383"/>
            <a:ext cx="430887" cy="3462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185066" y="1729973"/>
                <a:ext cx="381000" cy="33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066" y="1729973"/>
                <a:ext cx="381000" cy="339517"/>
              </a:xfrm>
              <a:prstGeom prst="rect">
                <a:avLst/>
              </a:prstGeom>
              <a:blipFill rotWithShape="0">
                <a:blip r:embed="rId9"/>
                <a:stretch>
                  <a:fillRect r="-4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74" name="TextBox 73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Restoration using TB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686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Restoration </a:t>
            </a:r>
            <a:r>
              <a:rPr lang="en-US" dirty="0"/>
              <a:t>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sing Trace Signals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33399" y="1219200"/>
            <a:ext cx="4961192" cy="5334000"/>
          </a:xfrm>
        </p:spPr>
        <p:txBody>
          <a:bodyPr/>
          <a:lstStyle/>
          <a:p>
            <a:r>
              <a:rPr lang="en-US" sz="2400" dirty="0" smtClean="0"/>
              <a:t>Restoration using “X-Simulation”</a:t>
            </a:r>
          </a:p>
          <a:p>
            <a:pPr lvl="1"/>
            <a:r>
              <a:rPr lang="en-US" sz="2000" dirty="0" smtClean="0"/>
              <a:t>At each cycle of the capture window, forward and backward restoration steps are applied iteratively until no more signals   can be restored</a:t>
            </a:r>
            <a:endParaRPr lang="en-US" sz="2000" dirty="0"/>
          </a:p>
        </p:txBody>
      </p:sp>
      <p:grpSp>
        <p:nvGrpSpPr>
          <p:cNvPr id="68" name="Group 17"/>
          <p:cNvGrpSpPr/>
          <p:nvPr/>
        </p:nvGrpSpPr>
        <p:grpSpPr>
          <a:xfrm>
            <a:off x="6960680" y="1548825"/>
            <a:ext cx="1848535" cy="1151929"/>
            <a:chOff x="6960680" y="1548825"/>
            <a:chExt cx="1848535" cy="1151929"/>
          </a:xfrm>
        </p:grpSpPr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7315200" y="1548825"/>
              <a:ext cx="149401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cs typeface="Arial" pitchFamily="34" charset="0"/>
                </a:rPr>
                <a:t>Forward </a:t>
              </a:r>
            </a:p>
            <a:p>
              <a:r>
                <a:rPr lang="en-US" dirty="0" smtClean="0">
                  <a:cs typeface="Arial" pitchFamily="34" charset="0"/>
                </a:rPr>
                <a:t>Restoration</a:t>
              </a:r>
              <a:endParaRPr lang="en-US" dirty="0">
                <a:cs typeface="Arial" pitchFamily="34" charset="0"/>
              </a:endParaRPr>
            </a:p>
          </p:txBody>
        </p:sp>
        <p:grpSp>
          <p:nvGrpSpPr>
            <p:cNvPr id="73" name="Group 7"/>
            <p:cNvGrpSpPr/>
            <p:nvPr/>
          </p:nvGrpSpPr>
          <p:grpSpPr>
            <a:xfrm>
              <a:off x="6960680" y="2144019"/>
              <a:ext cx="1802320" cy="556735"/>
              <a:chOff x="6960680" y="2144019"/>
              <a:chExt cx="1802320" cy="556735"/>
            </a:xfrm>
          </p:grpSpPr>
          <p:sp>
            <p:nvSpPr>
              <p:cNvPr id="74" name="Curved Right Arrow 2"/>
              <p:cNvSpPr/>
              <p:nvPr/>
            </p:nvSpPr>
            <p:spPr>
              <a:xfrm rot="6288581" flipV="1">
                <a:off x="7751224" y="1533814"/>
                <a:ext cx="288132" cy="1508542"/>
              </a:xfrm>
              <a:prstGeom prst="curvedRightArrow">
                <a:avLst/>
              </a:prstGeom>
              <a:solidFill>
                <a:srgbClr val="92D05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960680" y="2176046"/>
                <a:ext cx="278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0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484680" y="2362200"/>
                <a:ext cx="278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0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77" name="Group 12"/>
          <p:cNvGrpSpPr/>
          <p:nvPr/>
        </p:nvGrpSpPr>
        <p:grpSpPr>
          <a:xfrm>
            <a:off x="4800600" y="2785646"/>
            <a:ext cx="2133600" cy="1024354"/>
            <a:chOff x="4800600" y="2785646"/>
            <a:chExt cx="2133600" cy="1024354"/>
          </a:xfrm>
        </p:grpSpPr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800600" y="3225225"/>
              <a:ext cx="12330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cs typeface="Arial" pitchFamily="34" charset="0"/>
                </a:rPr>
                <a:t>Backward </a:t>
              </a:r>
            </a:p>
            <a:p>
              <a:r>
                <a:rPr lang="en-US" dirty="0" smtClean="0">
                  <a:cs typeface="Arial" pitchFamily="34" charset="0"/>
                </a:rPr>
                <a:t>Restoration</a:t>
              </a:r>
              <a:endParaRPr lang="en-US" dirty="0">
                <a:cs typeface="Arial" pitchFamily="34" charset="0"/>
              </a:endParaRPr>
            </a:p>
          </p:txBody>
        </p:sp>
        <p:grpSp>
          <p:nvGrpSpPr>
            <p:cNvPr id="79" name="Group 1"/>
            <p:cNvGrpSpPr/>
            <p:nvPr/>
          </p:nvGrpSpPr>
          <p:grpSpPr>
            <a:xfrm>
              <a:off x="5208080" y="2785646"/>
              <a:ext cx="1726120" cy="488106"/>
              <a:chOff x="5208080" y="2785646"/>
              <a:chExt cx="1726120" cy="488106"/>
            </a:xfrm>
          </p:grpSpPr>
          <p:sp>
            <p:nvSpPr>
              <p:cNvPr id="84" name="Curved Right Arrow 148"/>
              <p:cNvSpPr/>
              <p:nvPr/>
            </p:nvSpPr>
            <p:spPr>
              <a:xfrm rot="16200000" flipV="1">
                <a:off x="5886869" y="2450996"/>
                <a:ext cx="366031" cy="1279481"/>
              </a:xfrm>
              <a:prstGeom prst="curvedRightArrow">
                <a:avLst/>
              </a:prstGeom>
              <a:solidFill>
                <a:srgbClr val="7030A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208080" y="2785646"/>
                <a:ext cx="278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0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655880" y="2785646"/>
                <a:ext cx="278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0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7761043" y="3696623"/>
            <a:ext cx="188216" cy="205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7987980" y="3673577"/>
            <a:ext cx="146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Traced flipflop </a:t>
            </a:r>
            <a:endParaRPr lang="en-US" sz="12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4800600" y="1452448"/>
            <a:ext cx="4114800" cy="2449729"/>
            <a:chOff x="1839474" y="2698272"/>
            <a:chExt cx="4114800" cy="2449729"/>
          </a:xfrm>
        </p:grpSpPr>
        <p:grpSp>
          <p:nvGrpSpPr>
            <p:cNvPr id="92" name="Group 98"/>
            <p:cNvGrpSpPr>
              <a:grpSpLocks/>
            </p:cNvGrpSpPr>
            <p:nvPr/>
          </p:nvGrpSpPr>
          <p:grpSpPr bwMode="auto">
            <a:xfrm>
              <a:off x="2271851" y="3429000"/>
              <a:ext cx="482023" cy="650256"/>
              <a:chOff x="3657600" y="1535668"/>
              <a:chExt cx="618417" cy="826191"/>
            </a:xfrm>
          </p:grpSpPr>
          <p:sp>
            <p:nvSpPr>
              <p:cNvPr id="191" name="Rectangle 144"/>
              <p:cNvSpPr/>
              <p:nvPr/>
            </p:nvSpPr>
            <p:spPr>
              <a:xfrm>
                <a:off x="3657600" y="1604758"/>
                <a:ext cx="609600" cy="757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92" name="Straight Connector 145"/>
              <p:cNvCxnSpPr/>
              <p:nvPr/>
            </p:nvCxnSpPr>
            <p:spPr>
              <a:xfrm>
                <a:off x="3657600" y="2060288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46"/>
              <p:cNvCxnSpPr/>
              <p:nvPr/>
            </p:nvCxnSpPr>
            <p:spPr>
              <a:xfrm flipH="1">
                <a:off x="3657600" y="2133300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tangle 11"/>
              <p:cNvSpPr>
                <a:spLocks noChangeArrowheads="1"/>
              </p:cNvSpPr>
              <p:nvPr/>
            </p:nvSpPr>
            <p:spPr bwMode="auto">
              <a:xfrm>
                <a:off x="3939065" y="15356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1</a:t>
                </a:r>
                <a:endParaRPr lang="en-US" i="1" baseline="-25000" dirty="0"/>
              </a:p>
            </p:txBody>
          </p:sp>
        </p:grpSp>
        <p:grpSp>
          <p:nvGrpSpPr>
            <p:cNvPr id="93" name="Group 38"/>
            <p:cNvGrpSpPr>
              <a:grpSpLocks/>
            </p:cNvGrpSpPr>
            <p:nvPr/>
          </p:nvGrpSpPr>
          <p:grpSpPr bwMode="auto">
            <a:xfrm>
              <a:off x="3578517" y="3417954"/>
              <a:ext cx="475151" cy="650718"/>
              <a:chOff x="5257800" y="1524000"/>
              <a:chExt cx="609600" cy="826777"/>
            </a:xfrm>
          </p:grpSpPr>
          <p:sp>
            <p:nvSpPr>
              <p:cNvPr id="187" name="Rectangle 140"/>
              <p:cNvSpPr/>
              <p:nvPr/>
            </p:nvSpPr>
            <p:spPr>
              <a:xfrm>
                <a:off x="5257800" y="1593675"/>
                <a:ext cx="609600" cy="75710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88" name="Straight Connector 141"/>
              <p:cNvCxnSpPr/>
              <p:nvPr/>
            </p:nvCxnSpPr>
            <p:spPr>
              <a:xfrm>
                <a:off x="5257800" y="2049206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2"/>
              <p:cNvCxnSpPr/>
              <p:nvPr/>
            </p:nvCxnSpPr>
            <p:spPr>
              <a:xfrm flipH="1">
                <a:off x="5257800" y="2122218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5"/>
              <p:cNvSpPr>
                <a:spLocks noChangeArrowheads="1"/>
              </p:cNvSpPr>
              <p:nvPr/>
            </p:nvSpPr>
            <p:spPr bwMode="auto">
              <a:xfrm>
                <a:off x="5511117" y="152400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2</a:t>
                </a:r>
                <a:endParaRPr lang="en-US" i="1" baseline="-25000" dirty="0"/>
              </a:p>
            </p:txBody>
          </p:sp>
        </p:grpSp>
        <p:grpSp>
          <p:nvGrpSpPr>
            <p:cNvPr id="94" name="Group 21"/>
            <p:cNvGrpSpPr>
              <a:grpSpLocks/>
            </p:cNvGrpSpPr>
            <p:nvPr/>
          </p:nvGrpSpPr>
          <p:grpSpPr bwMode="auto">
            <a:xfrm>
              <a:off x="3637911" y="4497476"/>
              <a:ext cx="475151" cy="650525"/>
              <a:chOff x="5334000" y="2907268"/>
              <a:chExt cx="609600" cy="826532"/>
            </a:xfrm>
          </p:grpSpPr>
          <p:sp>
            <p:nvSpPr>
              <p:cNvPr id="183" name="Rectangle 136"/>
              <p:cNvSpPr/>
              <p:nvPr/>
            </p:nvSpPr>
            <p:spPr>
              <a:xfrm>
                <a:off x="5334000" y="2976698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84" name="Straight Connector 137"/>
              <p:cNvCxnSpPr/>
              <p:nvPr/>
            </p:nvCxnSpPr>
            <p:spPr>
              <a:xfrm>
                <a:off x="5334000" y="3432229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38"/>
              <p:cNvCxnSpPr/>
              <p:nvPr/>
            </p:nvCxnSpPr>
            <p:spPr>
              <a:xfrm flipH="1">
                <a:off x="5334000" y="3505241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20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4</a:t>
                </a:r>
                <a:endParaRPr lang="en-US" i="1" baseline="-25000" dirty="0"/>
              </a:p>
            </p:txBody>
          </p:sp>
        </p:grpSp>
        <p:grpSp>
          <p:nvGrpSpPr>
            <p:cNvPr id="96" name="Group 22"/>
            <p:cNvGrpSpPr>
              <a:grpSpLocks/>
            </p:cNvGrpSpPr>
            <p:nvPr/>
          </p:nvGrpSpPr>
          <p:grpSpPr bwMode="auto">
            <a:xfrm>
              <a:off x="5241546" y="3921475"/>
              <a:ext cx="475151" cy="650525"/>
              <a:chOff x="5334000" y="2907268"/>
              <a:chExt cx="609600" cy="826532"/>
            </a:xfrm>
          </p:grpSpPr>
          <p:sp>
            <p:nvSpPr>
              <p:cNvPr id="179" name="Rectangle 132"/>
              <p:cNvSpPr/>
              <p:nvPr/>
            </p:nvSpPr>
            <p:spPr>
              <a:xfrm>
                <a:off x="5334000" y="2977876"/>
                <a:ext cx="609600" cy="7555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80" name="Straight Connector 133"/>
              <p:cNvCxnSpPr/>
              <p:nvPr/>
            </p:nvCxnSpPr>
            <p:spPr>
              <a:xfrm>
                <a:off x="5334000" y="3431820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34"/>
              <p:cNvCxnSpPr/>
              <p:nvPr/>
            </p:nvCxnSpPr>
            <p:spPr>
              <a:xfrm flipH="1">
                <a:off x="5334000" y="3504832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5606648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5</a:t>
                </a:r>
                <a:endParaRPr lang="en-US" i="1" baseline="-25000" dirty="0"/>
              </a:p>
            </p:txBody>
          </p:sp>
        </p:grpSp>
        <p:grpSp>
          <p:nvGrpSpPr>
            <p:cNvPr id="98" name="Group 27"/>
            <p:cNvGrpSpPr>
              <a:grpSpLocks/>
            </p:cNvGrpSpPr>
            <p:nvPr/>
          </p:nvGrpSpPr>
          <p:grpSpPr bwMode="auto">
            <a:xfrm>
              <a:off x="3578517" y="2698272"/>
              <a:ext cx="475151" cy="650845"/>
              <a:chOff x="5334000" y="2907268"/>
              <a:chExt cx="609600" cy="826939"/>
            </a:xfrm>
          </p:grpSpPr>
          <p:sp>
            <p:nvSpPr>
              <p:cNvPr id="175" name="Rectangle 128"/>
              <p:cNvSpPr/>
              <p:nvPr/>
            </p:nvSpPr>
            <p:spPr>
              <a:xfrm>
                <a:off x="5334000" y="2977105"/>
                <a:ext cx="609600" cy="757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76" name="Straight Connector 129"/>
              <p:cNvCxnSpPr/>
              <p:nvPr/>
            </p:nvCxnSpPr>
            <p:spPr>
              <a:xfrm>
                <a:off x="5334000" y="3432637"/>
                <a:ext cx="152400" cy="73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30"/>
              <p:cNvCxnSpPr/>
              <p:nvPr/>
            </p:nvCxnSpPr>
            <p:spPr>
              <a:xfrm flipH="1">
                <a:off x="5334000" y="3505649"/>
                <a:ext cx="152400" cy="76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Rectangle 31"/>
              <p:cNvSpPr>
                <a:spLocks noChangeArrowheads="1"/>
              </p:cNvSpPr>
              <p:nvPr/>
            </p:nvSpPr>
            <p:spPr bwMode="auto">
              <a:xfrm>
                <a:off x="5587317" y="290726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f</a:t>
                </a:r>
                <a:r>
                  <a:rPr lang="en-US" b="1" i="1" baseline="-25000" dirty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49" name="Straight Connector 103"/>
            <p:cNvCxnSpPr/>
            <p:nvPr/>
          </p:nvCxnSpPr>
          <p:spPr bwMode="auto">
            <a:xfrm flipH="1" flipV="1">
              <a:off x="2756277" y="3692427"/>
              <a:ext cx="831514" cy="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04"/>
            <p:cNvCxnSpPr/>
            <p:nvPr/>
          </p:nvCxnSpPr>
          <p:spPr bwMode="auto">
            <a:xfrm flipH="1">
              <a:off x="1974882" y="3693677"/>
              <a:ext cx="296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105"/>
            <p:cNvSpPr/>
            <p:nvPr/>
          </p:nvSpPr>
          <p:spPr bwMode="auto">
            <a:xfrm>
              <a:off x="4436017" y="4004846"/>
              <a:ext cx="593939" cy="351033"/>
            </a:xfrm>
            <a:prstGeom prst="arc">
              <a:avLst>
                <a:gd name="adj1" fmla="val 15763142"/>
                <a:gd name="adj2" fmla="val 5735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2" name="Straight Connector 106"/>
            <p:cNvCxnSpPr/>
            <p:nvPr/>
          </p:nvCxnSpPr>
          <p:spPr bwMode="auto">
            <a:xfrm>
              <a:off x="4707001" y="4012342"/>
              <a:ext cx="0" cy="351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07"/>
            <p:cNvCxnSpPr/>
            <p:nvPr/>
          </p:nvCxnSpPr>
          <p:spPr bwMode="auto">
            <a:xfrm flipH="1">
              <a:off x="4062330" y="3693052"/>
              <a:ext cx="36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08"/>
            <p:cNvCxnSpPr/>
            <p:nvPr/>
          </p:nvCxnSpPr>
          <p:spPr bwMode="auto">
            <a:xfrm flipH="1">
              <a:off x="4113062" y="4724400"/>
              <a:ext cx="326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09"/>
            <p:cNvCxnSpPr/>
            <p:nvPr/>
          </p:nvCxnSpPr>
          <p:spPr bwMode="auto">
            <a:xfrm>
              <a:off x="4427355" y="3693677"/>
              <a:ext cx="0" cy="37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10"/>
            <p:cNvCxnSpPr/>
            <p:nvPr/>
          </p:nvCxnSpPr>
          <p:spPr bwMode="auto">
            <a:xfrm flipH="1">
              <a:off x="4436017" y="4298415"/>
              <a:ext cx="0" cy="4259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1"/>
            <p:cNvCxnSpPr/>
            <p:nvPr/>
          </p:nvCxnSpPr>
          <p:spPr bwMode="auto">
            <a:xfrm flipH="1">
              <a:off x="4427355" y="406481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12"/>
            <p:cNvCxnSpPr/>
            <p:nvPr/>
          </p:nvCxnSpPr>
          <p:spPr bwMode="auto">
            <a:xfrm flipH="1">
              <a:off x="4439728" y="4304660"/>
              <a:ext cx="2586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13"/>
            <p:cNvCxnSpPr/>
            <p:nvPr/>
          </p:nvCxnSpPr>
          <p:spPr bwMode="auto">
            <a:xfrm flipH="1" flipV="1">
              <a:off x="5029956" y="4180987"/>
              <a:ext cx="211590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89"/>
            <p:cNvGrpSpPr>
              <a:grpSpLocks/>
            </p:cNvGrpSpPr>
            <p:nvPr/>
          </p:nvGrpSpPr>
          <p:grpSpPr bwMode="auto">
            <a:xfrm>
              <a:off x="2747003" y="2772927"/>
              <a:ext cx="653333" cy="351273"/>
              <a:chOff x="1524000" y="1230086"/>
              <a:chExt cx="838200" cy="446314"/>
            </a:xfrm>
          </p:grpSpPr>
          <p:sp>
            <p:nvSpPr>
              <p:cNvPr id="173" name="Arc 126"/>
              <p:cNvSpPr/>
              <p:nvPr/>
            </p:nvSpPr>
            <p:spPr>
              <a:xfrm>
                <a:off x="1524000" y="1230018"/>
                <a:ext cx="8382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4" name="Arc 127"/>
              <p:cNvSpPr/>
              <p:nvPr/>
            </p:nvSpPr>
            <p:spPr>
              <a:xfrm>
                <a:off x="1817688" y="1230018"/>
                <a:ext cx="190500" cy="446008"/>
              </a:xfrm>
              <a:prstGeom prst="arc">
                <a:avLst>
                  <a:gd name="adj1" fmla="val 16079283"/>
                  <a:gd name="adj2" fmla="val 58872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61" name="Straight Connector 115"/>
            <p:cNvCxnSpPr/>
            <p:nvPr/>
          </p:nvCxnSpPr>
          <p:spPr bwMode="auto">
            <a:xfrm flipH="1" flipV="1">
              <a:off x="2865790" y="2841581"/>
              <a:ext cx="237576" cy="37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16"/>
            <p:cNvCxnSpPr/>
            <p:nvPr/>
          </p:nvCxnSpPr>
          <p:spPr bwMode="auto">
            <a:xfrm flipH="1" flipV="1">
              <a:off x="3400335" y="2944018"/>
              <a:ext cx="178182" cy="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17"/>
            <p:cNvCxnSpPr/>
            <p:nvPr/>
          </p:nvCxnSpPr>
          <p:spPr bwMode="auto">
            <a:xfrm>
              <a:off x="2975917" y="3015499"/>
              <a:ext cx="0" cy="693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18"/>
            <p:cNvCxnSpPr/>
            <p:nvPr/>
          </p:nvCxnSpPr>
          <p:spPr bwMode="auto">
            <a:xfrm flipH="1">
              <a:off x="2975917" y="3021470"/>
              <a:ext cx="127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19"/>
            <p:cNvGrpSpPr/>
            <p:nvPr/>
          </p:nvGrpSpPr>
          <p:grpSpPr bwMode="auto">
            <a:xfrm>
              <a:off x="3039730" y="4572000"/>
              <a:ext cx="391678" cy="329854"/>
              <a:chOff x="2095500" y="4000500"/>
              <a:chExt cx="1172428" cy="838200"/>
            </a:xfrm>
            <a:noFill/>
          </p:grpSpPr>
          <p:sp>
            <p:nvSpPr>
              <p:cNvPr id="171" name="Isosceles Triangle 124"/>
              <p:cNvSpPr/>
              <p:nvPr/>
            </p:nvSpPr>
            <p:spPr>
              <a:xfrm rot="5400000">
                <a:off x="2133600" y="3962400"/>
                <a:ext cx="838200" cy="91440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2" name="Oval 125"/>
              <p:cNvSpPr/>
              <p:nvPr/>
            </p:nvSpPr>
            <p:spPr>
              <a:xfrm>
                <a:off x="3001229" y="4310742"/>
                <a:ext cx="266699" cy="228599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166" name="Straight Connector 120"/>
            <p:cNvCxnSpPr>
              <a:endCxn id="172" idx="6"/>
            </p:cNvCxnSpPr>
            <p:nvPr/>
          </p:nvCxnSpPr>
          <p:spPr bwMode="auto">
            <a:xfrm flipH="1">
              <a:off x="3431270" y="4739200"/>
              <a:ext cx="2066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21"/>
            <p:cNvCxnSpPr>
              <a:endCxn id="78" idx="1"/>
            </p:cNvCxnSpPr>
            <p:nvPr/>
          </p:nvCxnSpPr>
          <p:spPr bwMode="auto">
            <a:xfrm flipH="1">
              <a:off x="1839474" y="4742947"/>
              <a:ext cx="1204498" cy="204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22"/>
            <p:cNvCxnSpPr/>
            <p:nvPr/>
          </p:nvCxnSpPr>
          <p:spPr bwMode="auto">
            <a:xfrm flipV="1">
              <a:off x="2865791" y="2841582"/>
              <a:ext cx="0" cy="19063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94"/>
            <p:cNvCxnSpPr/>
            <p:nvPr/>
          </p:nvCxnSpPr>
          <p:spPr bwMode="auto">
            <a:xfrm flipH="1">
              <a:off x="5716698" y="4191000"/>
              <a:ext cx="2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96"/>
            <p:cNvCxnSpPr/>
            <p:nvPr/>
          </p:nvCxnSpPr>
          <p:spPr bwMode="auto">
            <a:xfrm flipH="1">
              <a:off x="4059856" y="2971800"/>
              <a:ext cx="2165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15828"/>
              </p:ext>
            </p:extLst>
          </p:nvPr>
        </p:nvGraphicFramePr>
        <p:xfrm>
          <a:off x="1638300" y="3945272"/>
          <a:ext cx="4754831" cy="22799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231"/>
                <a:gridCol w="914400"/>
                <a:gridCol w="914400"/>
                <a:gridCol w="914400"/>
                <a:gridCol w="914400"/>
              </a:tblGrid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3232852" y="4594464"/>
            <a:ext cx="2607347" cy="186303"/>
            <a:chOff x="3164321" y="4907394"/>
            <a:chExt cx="2607347" cy="186303"/>
          </a:xfrm>
        </p:grpSpPr>
        <p:grpSp>
          <p:nvGrpSpPr>
            <p:cNvPr id="100" name="Group 99"/>
            <p:cNvGrpSpPr/>
            <p:nvPr/>
          </p:nvGrpSpPr>
          <p:grpSpPr>
            <a:xfrm>
              <a:off x="4119017" y="4907394"/>
              <a:ext cx="1652651" cy="186303"/>
              <a:chOff x="4764208" y="4762566"/>
              <a:chExt cx="1652651" cy="186303"/>
            </a:xfrm>
          </p:grpSpPr>
          <p:sp>
            <p:nvSpPr>
              <p:cNvPr id="102" name="Left Arrow 101"/>
              <p:cNvSpPr/>
              <p:nvPr/>
            </p:nvSpPr>
            <p:spPr>
              <a:xfrm rot="1656771">
                <a:off x="4764208" y="4762566"/>
                <a:ext cx="626872" cy="182295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Left Arrow 102"/>
              <p:cNvSpPr/>
              <p:nvPr/>
            </p:nvSpPr>
            <p:spPr>
              <a:xfrm rot="1656771">
                <a:off x="5789987" y="4766574"/>
                <a:ext cx="626872" cy="182295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Left Arrow 100"/>
            <p:cNvSpPr/>
            <p:nvPr/>
          </p:nvSpPr>
          <p:spPr>
            <a:xfrm rot="1656771">
              <a:off x="3164321" y="4907395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Curved Right Arrow 104"/>
          <p:cNvSpPr/>
          <p:nvPr/>
        </p:nvSpPr>
        <p:spPr>
          <a:xfrm rot="19212034">
            <a:off x="3238500" y="4870304"/>
            <a:ext cx="335666" cy="1437168"/>
          </a:xfrm>
          <a:prstGeom prst="curvedRightArrow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116257" y="4930725"/>
            <a:ext cx="1864411" cy="349577"/>
            <a:chOff x="3154357" y="5100253"/>
            <a:chExt cx="1864411" cy="349577"/>
          </a:xfrm>
        </p:grpSpPr>
        <p:sp>
          <p:nvSpPr>
            <p:cNvPr id="108" name="Curved Right Arrow 107"/>
            <p:cNvSpPr/>
            <p:nvPr/>
          </p:nvSpPr>
          <p:spPr>
            <a:xfrm rot="18434223">
              <a:off x="3463041" y="4791569"/>
              <a:ext cx="342043" cy="959412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Curved Right Arrow 108"/>
            <p:cNvSpPr/>
            <p:nvPr/>
          </p:nvSpPr>
          <p:spPr>
            <a:xfrm rot="18434223">
              <a:off x="4368040" y="4799103"/>
              <a:ext cx="342043" cy="959412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136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116" name="TextBox 115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Restoration using TB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065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Restoration </a:t>
            </a:r>
            <a:r>
              <a:rPr lang="en-US" dirty="0" smtClean="0">
                <a:latin typeface="Arial" pitchFamily="34" charset="0"/>
              </a:rPr>
              <a:t>using Trace </a:t>
            </a:r>
            <a:r>
              <a:rPr lang="en-US" dirty="0">
                <a:latin typeface="Arial" pitchFamily="34" charset="0"/>
              </a:rPr>
              <a:t>Signals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</p:spPr>
            <p:txBody>
              <a:bodyPr/>
              <a:lstStyle/>
              <a:p>
                <a:pPr eaLnBrk="1" hangingPunct="1">
                  <a:spcAft>
                    <a:spcPts val="500"/>
                  </a:spcAft>
                </a:pPr>
                <a:r>
                  <a:rPr lang="en-US" sz="2400" dirty="0" smtClean="0">
                    <a:latin typeface="Arial" pitchFamily="34" charset="0"/>
                  </a:rPr>
                  <a:t>Quality of restoration is measured by the metric               State </a:t>
                </a:r>
                <a:r>
                  <a:rPr lang="en-US" sz="2400" dirty="0">
                    <a:latin typeface="Arial" pitchFamily="34" charset="0"/>
                  </a:rPr>
                  <a:t>Restoration Ratio (</a:t>
                </a:r>
                <a:r>
                  <a:rPr lang="en-US" sz="2400" dirty="0" smtClean="0">
                    <a:latin typeface="Arial" pitchFamily="34" charset="0"/>
                  </a:rPr>
                  <a:t>SRR) </a:t>
                </a:r>
              </a:p>
              <a:p>
                <a:pPr lvl="1" eaLnBrk="1" hangingPunct="1">
                  <a:spcAft>
                    <a:spcPts val="500"/>
                  </a:spcAft>
                </a:pPr>
                <a:r>
                  <a:rPr lang="en-US" sz="2000" dirty="0">
                    <a:latin typeface="Arial" pitchFamily="34" charset="0"/>
                  </a:rPr>
                  <a:t>Measured within </a:t>
                </a:r>
                <a:r>
                  <a:rPr lang="en-US" sz="2000" dirty="0" smtClean="0">
                    <a:latin typeface="Arial" pitchFamily="34" charset="0"/>
                  </a:rPr>
                  <a:t>the </a:t>
                </a:r>
                <a:r>
                  <a:rPr lang="en-US" sz="2000" dirty="0">
                    <a:latin typeface="Arial" pitchFamily="34" charset="0"/>
                  </a:rPr>
                  <a:t>capture </a:t>
                </a:r>
                <a:r>
                  <a:rPr lang="en-US" sz="2000" dirty="0" smtClean="0">
                    <a:latin typeface="Arial" pitchFamily="34" charset="0"/>
                  </a:rPr>
                  <a:t>window</a:t>
                </a:r>
                <a:endParaRPr lang="en-US" sz="2000" dirty="0">
                  <a:latin typeface="Arial" pitchFamily="34" charset="0"/>
                </a:endParaRPr>
              </a:p>
              <a:p>
                <a:pPr marL="0" indent="0" eaLnBrk="1" hangingPunct="1">
                  <a:spcAft>
                    <a:spcPts val="500"/>
                  </a:spcAft>
                  <a:buNone/>
                </a:pPr>
                <a:r>
                  <a:rPr lang="en-US" sz="2400" dirty="0">
                    <a:latin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𝑆𝑅𝑅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+#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𝑟𝑒𝑠𝑡𝑜𝑟𝑒𝑑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𝑠𝑖𝑔𝑛𝑎𝑙𝑠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𝑀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4+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=2.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>
                  <a:latin typeface="Arial" pitchFamily="34" charset="0"/>
                </a:endParaRPr>
              </a:p>
              <a:p>
                <a:pPr lvl="1" eaLnBrk="1" hangingPunct="1">
                  <a:spcAft>
                    <a:spcPts val="500"/>
                  </a:spcAft>
                </a:pPr>
                <a:r>
                  <a:rPr lang="en-US" sz="2000" dirty="0" smtClean="0">
                    <a:latin typeface="Arial" pitchFamily="34" charset="0"/>
                  </a:rPr>
                  <a:t>Widely used by </a:t>
                </a:r>
                <a:r>
                  <a:rPr lang="en-US" sz="2000" i="1" dirty="0" err="1">
                    <a:latin typeface="Arial" pitchFamily="34" charset="0"/>
                  </a:rPr>
                  <a:t>Prabhakar</a:t>
                </a:r>
                <a:r>
                  <a:rPr lang="en-US" sz="2000" i="1" dirty="0">
                    <a:latin typeface="Arial" pitchFamily="34" charset="0"/>
                  </a:rPr>
                  <a:t> &amp; Xiao [ATS’09], </a:t>
                </a:r>
                <a:r>
                  <a:rPr lang="en-US" sz="2000" i="1" dirty="0" err="1">
                    <a:latin typeface="Arial" pitchFamily="34" charset="0"/>
                  </a:rPr>
                  <a:t>Ko</a:t>
                </a:r>
                <a:r>
                  <a:rPr lang="en-US" sz="2000" i="1" dirty="0">
                    <a:latin typeface="Arial" pitchFamily="34" charset="0"/>
                  </a:rPr>
                  <a:t> </a:t>
                </a:r>
                <a:r>
                  <a:rPr lang="en-US" sz="2000" i="1" dirty="0" smtClean="0">
                    <a:latin typeface="Arial" pitchFamily="34" charset="0"/>
                  </a:rPr>
                  <a:t>&amp; </a:t>
                </a:r>
                <a:r>
                  <a:rPr lang="en-US" sz="2000" i="1" dirty="0" err="1" smtClean="0">
                    <a:latin typeface="Arial" pitchFamily="34" charset="0"/>
                  </a:rPr>
                  <a:t>Nicolici</a:t>
                </a:r>
                <a:r>
                  <a:rPr lang="en-US" sz="2000" i="1" dirty="0" smtClean="0">
                    <a:latin typeface="Arial" pitchFamily="34" charset="0"/>
                  </a:rPr>
                  <a:t> [TCAD’09], </a:t>
                </a:r>
                <a:r>
                  <a:rPr lang="en-US" sz="2000" i="1" dirty="0">
                    <a:latin typeface="Arial" pitchFamily="34" charset="0"/>
                  </a:rPr>
                  <a:t>Chatterjee et al. [ICCAD’11]</a:t>
                </a:r>
                <a:r>
                  <a:rPr lang="en-US" sz="2000" dirty="0">
                    <a:latin typeface="Arial" pitchFamily="34" charset="0"/>
                  </a:rPr>
                  <a:t>, </a:t>
                </a:r>
                <a:r>
                  <a:rPr lang="en-US" sz="2000" i="1" dirty="0" smtClean="0">
                    <a:latin typeface="Arial" pitchFamily="34" charset="0"/>
                  </a:rPr>
                  <a:t>Liu &amp; Xu [TCAD’12], </a:t>
                </a:r>
                <a:r>
                  <a:rPr lang="en-US" sz="2000" i="1" dirty="0" err="1" smtClean="0">
                    <a:latin typeface="Arial" pitchFamily="34" charset="0"/>
                  </a:rPr>
                  <a:t>Basu</a:t>
                </a:r>
                <a:r>
                  <a:rPr lang="en-US" sz="2000" i="1" dirty="0" smtClean="0">
                    <a:latin typeface="Arial" pitchFamily="34" charset="0"/>
                  </a:rPr>
                  <a:t> &amp; Mishra [TVLSI’13] , </a:t>
                </a:r>
                <a:r>
                  <a:rPr lang="en-US" sz="2000" dirty="0" smtClean="0">
                    <a:latin typeface="Arial" pitchFamily="34" charset="0"/>
                  </a:rPr>
                  <a:t>etc.</a:t>
                </a:r>
              </a:p>
              <a:p>
                <a:pPr lvl="1" eaLnBrk="1" hangingPunct="1">
                  <a:spcAft>
                    <a:spcPts val="500"/>
                  </a:spcAft>
                </a:pPr>
                <a:endParaRPr lang="en-US" sz="2000" dirty="0" smtClean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  <a:blipFill rotWithShape="0">
                <a:blip r:embed="rId4"/>
                <a:stretch>
                  <a:fillRect l="-945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076057" y="4384605"/>
            <a:ext cx="1219200" cy="386687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371695" y="4669429"/>
            <a:ext cx="230021" cy="265779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601716" y="4608365"/>
            <a:ext cx="195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</a:t>
            </a:r>
            <a:r>
              <a:rPr lang="en-US" sz="1800" dirty="0" smtClean="0"/>
              <a:t>estored signal</a:t>
            </a:r>
            <a:endParaRPr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65873"/>
              </p:ext>
            </p:extLst>
          </p:nvPr>
        </p:nvGraphicFramePr>
        <p:xfrm>
          <a:off x="1098259" y="4152900"/>
          <a:ext cx="4754831" cy="1898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231"/>
                <a:gridCol w="914400"/>
                <a:gridCol w="914400"/>
                <a:gridCol w="914400"/>
                <a:gridCol w="914400"/>
              </a:tblGrid>
              <a:tr h="3198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5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5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15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5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5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199198" y="4459480"/>
            <a:ext cx="2743200" cy="31181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1"/>
          <p:cNvSpPr/>
          <p:nvPr/>
        </p:nvSpPr>
        <p:spPr>
          <a:xfrm>
            <a:off x="3124200" y="5107180"/>
            <a:ext cx="1828800" cy="30302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1"/>
          <p:cNvSpPr/>
          <p:nvPr/>
        </p:nvSpPr>
        <p:spPr>
          <a:xfrm>
            <a:off x="3124200" y="5753100"/>
            <a:ext cx="914400" cy="29874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502920" y="-9769"/>
            <a:ext cx="8412480" cy="348323"/>
            <a:chOff x="502920" y="-9769"/>
            <a:chExt cx="8412480" cy="348323"/>
          </a:xfrm>
        </p:grpSpPr>
        <p:sp>
          <p:nvSpPr>
            <p:cNvPr id="40" name="TextBox 14"/>
            <p:cNvSpPr txBox="1">
              <a:spLocks noChangeArrowheads="1"/>
            </p:cNvSpPr>
            <p:nvPr/>
          </p:nvSpPr>
          <p:spPr bwMode="auto">
            <a:xfrm>
              <a:off x="502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sz="1600" b="1" dirty="0" smtClean="0">
                  <a:ea typeface="Arial Unicode MS" pitchFamily="34" charset="-120"/>
                  <a:cs typeface="Arial Unicode MS" pitchFamily="34" charset="-120"/>
                </a:rPr>
                <a:t>Preliminaries</a:t>
              </a:r>
              <a:endParaRPr lang="en-US" sz="1600" b="1" dirty="0"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1920" y="0"/>
              <a:ext cx="155448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 smtClean="0"/>
                <a:t>Single-mode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60920" y="-9769"/>
              <a:ext cx="155448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rPr>
                <a:t>Multi-mode</a:t>
              </a:r>
              <a:endParaRPr lang="en-US" sz="1600" b="1" dirty="0">
                <a:solidFill>
                  <a:schemeClr val="bg2"/>
                </a:solidFill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7254" y="6421490"/>
            <a:ext cx="7203788" cy="342725"/>
            <a:chOff x="461664" y="6487511"/>
            <a:chExt cx="6677194" cy="342725"/>
          </a:xfrm>
        </p:grpSpPr>
        <p:sp>
          <p:nvSpPr>
            <p:cNvPr id="27" name="TextBox 26"/>
            <p:cNvSpPr txBox="1"/>
            <p:nvPr/>
          </p:nvSpPr>
          <p:spPr>
            <a:xfrm>
              <a:off x="5538658" y="6487511"/>
              <a:ext cx="1600200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Control Signals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06346" y="6487511"/>
              <a:ext cx="114792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 anchor="ctr" anchorCtr="1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Prior Work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664" y="6491682"/>
              <a:ext cx="160347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/>
                <a:t>PSD Overview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8944" y="6491682"/>
              <a:ext cx="2136189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extLst/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ctr" eaLnBrk="1" hangingPunct="1">
                <a:defRPr sz="1600" b="1">
                  <a:solidFill>
                    <a:schemeClr val="bg2"/>
                  </a:solidFill>
                  <a:ea typeface="Arial Unicode MS" pitchFamily="34" charset="-120"/>
                  <a:cs typeface="Arial Unicode MS" pitchFamily="34" charset="-120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Restoration using TB</a:t>
              </a:r>
            </a:p>
          </p:txBody>
        </p:sp>
      </p:grpSp>
      <p:sp>
        <p:nvSpPr>
          <p:cNvPr id="20" name="矩形 88"/>
          <p:cNvSpPr/>
          <p:nvPr/>
        </p:nvSpPr>
        <p:spPr>
          <a:xfrm>
            <a:off x="6371695" y="4306143"/>
            <a:ext cx="230021" cy="2657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6601716" y="4246105"/>
            <a:ext cx="17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</a:t>
            </a:r>
            <a:r>
              <a:rPr lang="en-US" sz="1800" dirty="0" smtClean="0"/>
              <a:t>race flipflop 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4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2.3|1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0.8|5.9|7.6|36|24.9|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5.1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7.6|25|4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7.6|25|4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.7|6.3|1.2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7185</Words>
  <Application>Microsoft Office PowerPoint</Application>
  <PresentationFormat>On-screen Show (4:3)</PresentationFormat>
  <Paragraphs>2065</Paragraphs>
  <Slides>66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1_352</vt:lpstr>
      <vt:lpstr>Custom Design</vt:lpstr>
      <vt:lpstr>Trace Signal Selection  for Post-Silicon Debug</vt:lpstr>
      <vt:lpstr>Outline</vt:lpstr>
      <vt:lpstr>Post-Silicon Debug (PSD)</vt:lpstr>
      <vt:lpstr>Overview of Techniques for PSD</vt:lpstr>
      <vt:lpstr>Debug using Trace Buffer</vt:lpstr>
      <vt:lpstr>Trace Buffer as A Part of ELA</vt:lpstr>
      <vt:lpstr>Overview of Trace Buffer</vt:lpstr>
      <vt:lpstr>Restoration using Trace Signals</vt:lpstr>
      <vt:lpstr>Restoration using Trace Signals</vt:lpstr>
      <vt:lpstr>Trace Signal Selection Problem</vt:lpstr>
      <vt:lpstr>Existing Trace Signal Selection Algorithms</vt:lpstr>
      <vt:lpstr>Measuring SRR in Simulation-based Techniques</vt:lpstr>
      <vt:lpstr>Metric-based Approximation of SRR</vt:lpstr>
      <vt:lpstr>Comparison</vt:lpstr>
      <vt:lpstr>Impact of Control Signals</vt:lpstr>
      <vt:lpstr>Considering Control Signals During Selection</vt:lpstr>
      <vt:lpstr>Contributions</vt:lpstr>
      <vt:lpstr>Outline</vt:lpstr>
      <vt:lpstr>Overview of Our Framework</vt:lpstr>
      <vt:lpstr>Contributions</vt:lpstr>
      <vt:lpstr>“Reachability List” </vt:lpstr>
      <vt:lpstr>“Restorability Rate”</vt:lpstr>
      <vt:lpstr>“Restoration Demand”</vt:lpstr>
      <vt:lpstr>“Impact Weight”</vt:lpstr>
      <vt:lpstr>Trace Signal Selection Process</vt:lpstr>
      <vt:lpstr>Trace Signal Selection Process</vt:lpstr>
      <vt:lpstr>Simulation Setup</vt:lpstr>
      <vt:lpstr>Comparison of SRR</vt:lpstr>
      <vt:lpstr>Comparison of Runtime</vt:lpstr>
      <vt:lpstr>Comparison with Other Metric-based Algorithms</vt:lpstr>
      <vt:lpstr>Identifying the Top Candidates</vt:lpstr>
      <vt:lpstr>Summary</vt:lpstr>
      <vt:lpstr>Outline</vt:lpstr>
      <vt:lpstr>Motivation for Multi-Mode Trace Signal Selection</vt:lpstr>
      <vt:lpstr>Contributions</vt:lpstr>
      <vt:lpstr>Multi-mode Trace Signal Selection Problem</vt:lpstr>
      <vt:lpstr>Mode Merging: Motivation</vt:lpstr>
      <vt:lpstr>Mode Merging: Procedure</vt:lpstr>
      <vt:lpstr>IteM: Iterative Multi-mode Trace Signal Selection</vt:lpstr>
      <vt:lpstr>Overview of Swap in One Iteration</vt:lpstr>
      <vt:lpstr>Features of Our Swapping Procedure</vt:lpstr>
      <vt:lpstr>Swapping r Trace Signals</vt:lpstr>
      <vt:lpstr>Multi-Mode Impact Weight: 〖MW〗_f</vt:lpstr>
      <vt:lpstr>Simulation Setup</vt:lpstr>
      <vt:lpstr>Impact of Mode Merging</vt:lpstr>
      <vt:lpstr>Impact of Mode Merging on MSRR and Runtime</vt:lpstr>
      <vt:lpstr>Implemented Approaches</vt:lpstr>
      <vt:lpstr>Comparison of MSRR</vt:lpstr>
      <vt:lpstr>Comparison of Runtime</vt:lpstr>
      <vt:lpstr>Summary of MMTS</vt:lpstr>
      <vt:lpstr>Conclusions</vt:lpstr>
      <vt:lpstr>PowerPoint Presentation</vt:lpstr>
      <vt:lpstr>References</vt:lpstr>
      <vt:lpstr>Comparison with Forward-greedy Selection Strategy Based on Pure Simulation</vt:lpstr>
      <vt:lpstr>Impact of X-Simulation on SRR</vt:lpstr>
      <vt:lpstr>Impact of Island Flipflops on SRR </vt:lpstr>
      <vt:lpstr>Correctly Identified Top Candidates</vt:lpstr>
      <vt:lpstr>PowerPoint Presentation</vt:lpstr>
      <vt:lpstr>Computation of “Restorability Rate”</vt:lpstr>
      <vt:lpstr>Comparison of SRR with Liu &amp; Xu</vt:lpstr>
      <vt:lpstr>Comparison of SRR with Ko &amp; Nicolici</vt:lpstr>
      <vt:lpstr>Comparison of SRR with Basu &amp; Mishra</vt:lpstr>
      <vt:lpstr>Comparison of Runtime with Basu &amp; Mishra</vt:lpstr>
      <vt:lpstr>Experimental Results for Control Signal Identification</vt:lpstr>
      <vt:lpstr>Accelerating the Selection Process</vt:lpstr>
      <vt:lpstr>Multi-Mode Metrics: Reachability List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2015-03-06T22:21:02Z</dcterms:modified>
</cp:coreProperties>
</file>