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52" r:id="rId1"/>
  </p:sldMasterIdLst>
  <p:notesMasterIdLst>
    <p:notesMasterId r:id="rId29"/>
  </p:notesMasterIdLst>
  <p:handoutMasterIdLst>
    <p:handoutMasterId r:id="rId30"/>
  </p:handoutMasterIdLst>
  <p:sldIdLst>
    <p:sldId id="256" r:id="rId2"/>
    <p:sldId id="375" r:id="rId3"/>
    <p:sldId id="273" r:id="rId4"/>
    <p:sldId id="322" r:id="rId5"/>
    <p:sldId id="323" r:id="rId6"/>
    <p:sldId id="326" r:id="rId7"/>
    <p:sldId id="391" r:id="rId8"/>
    <p:sldId id="412" r:id="rId9"/>
    <p:sldId id="376" r:id="rId10"/>
    <p:sldId id="399" r:id="rId11"/>
    <p:sldId id="397" r:id="rId12"/>
    <p:sldId id="390" r:id="rId13"/>
    <p:sldId id="403" r:id="rId14"/>
    <p:sldId id="406" r:id="rId15"/>
    <p:sldId id="405" r:id="rId16"/>
    <p:sldId id="413" r:id="rId17"/>
    <p:sldId id="415" r:id="rId18"/>
    <p:sldId id="392" r:id="rId19"/>
    <p:sldId id="417" r:id="rId20"/>
    <p:sldId id="396" r:id="rId21"/>
    <p:sldId id="409" r:id="rId22"/>
    <p:sldId id="394" r:id="rId23"/>
    <p:sldId id="395" r:id="rId24"/>
    <p:sldId id="377" r:id="rId25"/>
    <p:sldId id="410" r:id="rId26"/>
    <p:sldId id="321" r:id="rId27"/>
    <p:sldId id="411" r:id="rId28"/>
  </p:sldIdLst>
  <p:sldSz cx="9144000" cy="6858000" type="screen4x3"/>
  <p:notesSz cx="7315200" cy="96012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1pPr>
    <a:lvl2pPr marL="4572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2pPr>
    <a:lvl3pPr marL="9144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3pPr>
    <a:lvl4pPr marL="13716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4pPr>
    <a:lvl5pPr marL="1828800" algn="l" defTabSz="457200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pitchFamily="34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EC4C"/>
    <a:srgbClr val="580000"/>
    <a:srgbClr val="DDDDDD"/>
    <a:srgbClr val="969696"/>
    <a:srgbClr val="800000"/>
    <a:srgbClr val="000099"/>
    <a:srgbClr val="C0C0C0"/>
    <a:srgbClr val="7E0000"/>
    <a:srgbClr val="777777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6485" autoAdjust="0"/>
  </p:normalViewPr>
  <p:slideViewPr>
    <p:cSldViewPr>
      <p:cViewPr>
        <p:scale>
          <a:sx n="104" d="100"/>
          <a:sy n="104" d="100"/>
        </p:scale>
        <p:origin x="-84" y="-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-46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3504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2.bin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rPr lang="en-US" b="0">
                <a:latin typeface="Arial" panose="020B0604020202020204" pitchFamily="34" charset="0"/>
                <a:cs typeface="Arial" panose="020B0604020202020204" pitchFamily="34" charset="0"/>
              </a:rPr>
              <a:t>Runtime </a:t>
            </a:r>
            <a:r>
              <a:rPr lang="en-US" b="0" baseline="0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endParaRPr lang="en-US" b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W Merge</c:v>
          </c:tx>
          <c:invertIfNegative val="0"/>
          <c:cat>
            <c:strRef>
              <c:f>'I:\Users\Paul\Desktop\[final_results.xlsx]Sheet1'!$A$21:$A$23</c:f>
              <c:strCache>
                <c:ptCount val="3"/>
                <c:pt idx="0">
                  <c:v>S35392</c:v>
                </c:pt>
                <c:pt idx="1">
                  <c:v>dsp</c:v>
                </c:pt>
                <c:pt idx="2">
                  <c:v>DMA</c:v>
                </c:pt>
              </c:strCache>
            </c:strRef>
          </c:cat>
          <c:val>
            <c:numRef>
              <c:f>'I:\Users\Paul\Desktop\[final_results.xlsx]Sheet1'!$F$21:$F$23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ser>
          <c:idx val="1"/>
          <c:order val="1"/>
          <c:tx>
            <c:v>W/O Merge</c:v>
          </c:tx>
          <c:invertIfNegative val="0"/>
          <c:cat>
            <c:strRef>
              <c:f>'I:\Users\Paul\Desktop\[final_results.xlsx]Sheet1'!$A$21:$A$23</c:f>
              <c:strCache>
                <c:ptCount val="3"/>
                <c:pt idx="0">
                  <c:v>S35392</c:v>
                </c:pt>
                <c:pt idx="1">
                  <c:v>dsp</c:v>
                </c:pt>
                <c:pt idx="2">
                  <c:v>DMA</c:v>
                </c:pt>
              </c:strCache>
            </c:strRef>
          </c:cat>
          <c:val>
            <c:numRef>
              <c:f>'I:\Users\Paul\Desktop\[final_results.xlsx]Sheet1'!$G$21:$G$23</c:f>
              <c:numCache>
                <c:formatCode>General</c:formatCode>
                <c:ptCount val="3"/>
                <c:pt idx="0">
                  <c:v>1.56640625</c:v>
                </c:pt>
                <c:pt idx="1">
                  <c:v>4.7192620221126944</c:v>
                </c:pt>
                <c:pt idx="2">
                  <c:v>1.7679065848079933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605376"/>
        <c:axId val="123606912"/>
      </c:barChart>
      <c:catAx>
        <c:axId val="1236053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3606912"/>
        <c:crosses val="autoZero"/>
        <c:auto val="1"/>
        <c:lblAlgn val="ctr"/>
        <c:lblOffset val="100"/>
        <c:noMultiLvlLbl val="0"/>
      </c:catAx>
      <c:valAx>
        <c:axId val="123606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60537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rPr lang="en-US" b="0">
                <a:latin typeface="Arial" panose="020B0604020202020204" pitchFamily="34" charset="0"/>
                <a:cs typeface="Arial" panose="020B0604020202020204" pitchFamily="34" charset="0"/>
              </a:rPr>
              <a:t>MSRR Comparison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W Merge</c:v>
          </c:tx>
          <c:invertIfNegative val="0"/>
          <c:cat>
            <c:strRef>
              <c:f>'I:\Users\Paul\Desktop\[final_results.xlsx]Sheet1'!$A$21:$A$23</c:f>
              <c:strCache>
                <c:ptCount val="3"/>
                <c:pt idx="0">
                  <c:v>S35392</c:v>
                </c:pt>
                <c:pt idx="1">
                  <c:v>dsp</c:v>
                </c:pt>
                <c:pt idx="2">
                  <c:v>DMA</c:v>
                </c:pt>
              </c:strCache>
            </c:strRef>
          </c:cat>
          <c:val>
            <c:numRef>
              <c:f>[results.xlsx]Sheet2!$D$21:$D$23</c:f>
              <c:numCache>
                <c:formatCode>General</c:formatCode>
                <c:ptCount val="3"/>
                <c:pt idx="0">
                  <c:v>60.6</c:v>
                </c:pt>
                <c:pt idx="1">
                  <c:v>36.200000000000003</c:v>
                </c:pt>
                <c:pt idx="2">
                  <c:v>46.5</c:v>
                </c:pt>
              </c:numCache>
            </c:numRef>
          </c:val>
        </c:ser>
        <c:ser>
          <c:idx val="1"/>
          <c:order val="1"/>
          <c:tx>
            <c:v>W/O Merge</c:v>
          </c:tx>
          <c:invertIfNegative val="0"/>
          <c:cat>
            <c:strRef>
              <c:f>'I:\Users\Paul\Desktop\[final_results.xlsx]Sheet1'!$A$21:$A$23</c:f>
              <c:strCache>
                <c:ptCount val="3"/>
                <c:pt idx="0">
                  <c:v>S35392</c:v>
                </c:pt>
                <c:pt idx="1">
                  <c:v>dsp</c:v>
                </c:pt>
                <c:pt idx="2">
                  <c:v>DMA</c:v>
                </c:pt>
              </c:strCache>
            </c:strRef>
          </c:cat>
          <c:val>
            <c:numRef>
              <c:f>[results.xlsx]Sheet2!$E$21:$E$23</c:f>
              <c:numCache>
                <c:formatCode>General</c:formatCode>
                <c:ptCount val="3"/>
                <c:pt idx="0">
                  <c:v>62.8</c:v>
                </c:pt>
                <c:pt idx="1">
                  <c:v>39.4</c:v>
                </c:pt>
                <c:pt idx="2">
                  <c:v>47.7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8865664"/>
        <c:axId val="158867456"/>
      </c:barChart>
      <c:catAx>
        <c:axId val="158865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58867456"/>
        <c:crosses val="autoZero"/>
        <c:auto val="1"/>
        <c:lblAlgn val="ctr"/>
        <c:lblOffset val="100"/>
        <c:noMultiLvlLbl val="0"/>
      </c:catAx>
      <c:valAx>
        <c:axId val="158867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886566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defTabSz="457550">
              <a:defRPr sz="12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 defTabSz="457550">
              <a:defRPr sz="12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FF97A5BD-8F07-41BD-9C93-794CD1EE2FEE}" type="datetimeFigureOut">
              <a:rPr lang="zh-TW" altLang="en-US"/>
              <a:pPr>
                <a:defRPr/>
              </a:pPr>
              <a:t>2015/3/6</a:t>
            </a:fld>
            <a:endParaRPr lang="en-US" altLang="zh-TW"/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defTabSz="457550">
              <a:defRPr sz="12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r>
              <a:rPr lang="en-US" altLang="zh-TW" smtClean="0"/>
              <a:t>hoho</a:t>
            </a:r>
            <a:endParaRPr lang="en-US" altLang="zh-TW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defTabSz="457550">
              <a:defRPr sz="1200">
                <a:latin typeface="Arial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46BA8C2C-0AC7-4E98-A742-2851212BE95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707165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lIns="91434" tIns="45717" rIns="91434" bIns="45717" anchor="ctr"/>
          <a:lstStyle/>
          <a:p>
            <a:pPr defTabSz="457550">
              <a:defRPr/>
            </a:pPr>
            <a:endParaRPr kumimoji="0" lang="en-US" altLang="zh-TW" sz="1800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1434" tIns="45717" rIns="91434" bIns="45717" anchor="ctr"/>
          <a:lstStyle/>
          <a:p>
            <a:pPr defTabSz="457550">
              <a:defRPr/>
            </a:pPr>
            <a:endParaRPr kumimoji="0" lang="en-US" altLang="zh-TW" sz="1800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1434" tIns="45717" rIns="91434" bIns="45717" anchor="ctr"/>
          <a:lstStyle/>
          <a:p>
            <a:pPr defTabSz="457550">
              <a:defRPr/>
            </a:pPr>
            <a:endParaRPr kumimoji="0" lang="en-US" altLang="zh-TW" sz="1800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1434" tIns="45717" rIns="91434" bIns="45717" anchor="ctr"/>
          <a:lstStyle/>
          <a:p>
            <a:pPr defTabSz="457550">
              <a:defRPr/>
            </a:pPr>
            <a:endParaRPr kumimoji="0" lang="en-US" altLang="zh-TW" sz="1800" dirty="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173413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4674" tIns="47517" rIns="94674" bIns="47517" numCol="1" anchor="t" anchorCtr="0" compatLnSpc="1">
            <a:prstTxWarp prst="textNoShape">
              <a:avLst/>
            </a:prstTxWarp>
          </a:bodyPr>
          <a:lstStyle>
            <a:lvl1pPr defTabSz="457550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723063" algn="l"/>
                <a:tab pos="1447796" algn="l"/>
                <a:tab pos="2170859" algn="l"/>
                <a:tab pos="2895591" algn="l"/>
              </a:tabLst>
              <a:defRPr kumimoji="0" sz="12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135438" y="0"/>
            <a:ext cx="3173412" cy="4714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4674" tIns="47517" rIns="94674" bIns="47517" numCol="1" anchor="t" anchorCtr="0" compatLnSpc="1">
            <a:prstTxWarp prst="textNoShape">
              <a:avLst/>
            </a:prstTxWarp>
          </a:bodyPr>
          <a:lstStyle>
            <a:lvl1pPr algn="r" defTabSz="457550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723063" algn="l"/>
                <a:tab pos="1447796" algn="l"/>
                <a:tab pos="2170859" algn="l"/>
                <a:tab pos="2895591" algn="l"/>
              </a:tabLst>
              <a:defRPr kumimoji="0" sz="12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2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44600" y="708025"/>
            <a:ext cx="4819650" cy="36147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54088" y="4564063"/>
            <a:ext cx="5400675" cy="432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4674" tIns="47517" rIns="94674" bIns="47517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TW" noProof="0" smtClean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9129713"/>
            <a:ext cx="3173413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4674" tIns="47517" rIns="94674" bIns="47517" numCol="1" anchor="b" anchorCtr="0" compatLnSpc="1">
            <a:prstTxWarp prst="textNoShape">
              <a:avLst/>
            </a:prstTxWarp>
          </a:bodyPr>
          <a:lstStyle>
            <a:lvl1pPr defTabSz="457550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723063" algn="l"/>
                <a:tab pos="1447796" algn="l"/>
                <a:tab pos="2170859" algn="l"/>
                <a:tab pos="2895591" algn="l"/>
              </a:tabLst>
              <a:defRPr kumimoji="0" sz="12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r>
              <a:rPr lang="en-US" altLang="zh-TW" smtClean="0"/>
              <a:t>hoho</a:t>
            </a:r>
            <a:endParaRPr lang="en-US" altLang="zh-TW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35438" y="9129713"/>
            <a:ext cx="3173412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4674" tIns="47517" rIns="94674" bIns="47517" numCol="1" anchor="b" anchorCtr="0" compatLnSpc="1">
            <a:prstTxWarp prst="textNoShape">
              <a:avLst/>
            </a:prstTxWarp>
          </a:bodyPr>
          <a:lstStyle>
            <a:lvl1pPr algn="r" defTabSz="457550">
              <a:buClr>
                <a:srgbClr val="000000"/>
              </a:buClr>
              <a:buSzPct val="100000"/>
              <a:buFont typeface="Tahoma" pitchFamily="34" charset="0"/>
              <a:buNone/>
              <a:tabLst>
                <a:tab pos="723063" algn="l"/>
                <a:tab pos="1447796" algn="l"/>
                <a:tab pos="2170859" algn="l"/>
                <a:tab pos="2895591" algn="l"/>
              </a:tabLst>
              <a:defRPr kumimoji="0" sz="1200">
                <a:solidFill>
                  <a:srgbClr val="000000"/>
                </a:solidFill>
                <a:latin typeface="Tahoma" pitchFamily="34" charset="0"/>
                <a:ea typeface="Arial Unicode MS" pitchFamily="34" charset="-120"/>
                <a:cs typeface="Arial Unicode MS" pitchFamily="34" charset="-120"/>
              </a:defRPr>
            </a:lvl1pPr>
          </a:lstStyle>
          <a:p>
            <a:pPr>
              <a:defRPr/>
            </a:pPr>
            <a:fld id="{4C9AB846-A3ED-4959-9748-78EBE021073F}" type="slidenum">
              <a:rPr lang="zh-TW" altLang="en-GB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28925750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244600" y="708025"/>
            <a:ext cx="4826000" cy="36210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4" tIns="45717" rIns="91434" bIns="45717" anchor="ctr"/>
          <a:lstStyle/>
          <a:p>
            <a:endParaRPr kumimoji="0" lang="en-US" altLang="zh-TW" sz="180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body"/>
          </p:nvPr>
        </p:nvSpPr>
        <p:spPr>
          <a:xfrm>
            <a:off x="954088" y="4564063"/>
            <a:ext cx="5402262" cy="4325937"/>
          </a:xfrm>
          <a:noFill/>
          <a:ln/>
        </p:spPr>
        <p:txBody>
          <a:bodyPr wrap="none" anchor="ctr"/>
          <a:lstStyle/>
          <a:p>
            <a:r>
              <a:rPr lang="en-US" altLang="zh-TW" smtClean="0">
                <a:cs typeface="PMingLiU"/>
              </a:rPr>
              <a:t>Title?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hoho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9881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hoho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139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hoho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496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hoho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0353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hoho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429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hoho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520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hoho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2941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hoho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88674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hoho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0444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hoho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0444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hoho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1339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 rot="16200000">
            <a:off x="-3200400" y="3200400"/>
            <a:ext cx="6858000" cy="4572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en-US" sz="1400" b="1" dirty="0">
              <a:solidFill>
                <a:schemeClr val="bg1"/>
              </a:solidFill>
              <a:latin typeface="Tahoma" pitchFamily="34" charset="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09600" y="2895600"/>
            <a:ext cx="8305800" cy="0"/>
          </a:xfrm>
          <a:prstGeom prst="line">
            <a:avLst/>
          </a:prstGeom>
          <a:noFill/>
          <a:ln w="50800">
            <a:solidFill>
              <a:srgbClr val="8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kumimoji="0" lang="en-US" sz="1800">
              <a:latin typeface="Arial" charset="0"/>
              <a:cs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55725" y="6361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kumimoji="0" lang="en-US" altLang="zh-TW" sz="1800">
              <a:latin typeface="Arial" charset="0"/>
              <a:ea typeface="Arial Unicode MS" pitchFamily="34" charset="-120"/>
              <a:cs typeface="Arial" charset="0"/>
            </a:endParaRPr>
          </a:p>
        </p:txBody>
      </p:sp>
      <p:pic>
        <p:nvPicPr>
          <p:cNvPr id="7" name="Picture 7" descr="U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302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371600"/>
            <a:ext cx="7772400" cy="1470025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858000" cy="2667000"/>
          </a:xfrm>
        </p:spPr>
        <p:txBody>
          <a:bodyPr/>
          <a:lstStyle>
            <a:lvl1pPr marL="0" indent="0" algn="ctr">
              <a:buFontTx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382000" cy="990600"/>
          </a:xfrm>
        </p:spPr>
        <p:txBody>
          <a:bodyPr/>
          <a:lstStyle>
            <a:lvl1pPr>
              <a:defRPr sz="40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382000" cy="53340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1520" indent="-274320"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114800" cy="5334000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1520" indent="-274320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19200"/>
            <a:ext cx="4114800" cy="5334000"/>
          </a:xfr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1520" indent="-274320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1520" indent="-274320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1520" indent="-274320"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 rot="-5400000">
            <a:off x="-3200400" y="3200400"/>
            <a:ext cx="6858000" cy="457200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en-US" sz="1400" b="1" dirty="0">
              <a:solidFill>
                <a:schemeClr val="bg1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-76200"/>
            <a:ext cx="8382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382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0" y="64770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fld id="{16CDE366-2E5F-445B-A324-D6B020B87588}" type="slidenum">
              <a:rPr kumimoji="0" lang="en-US" altLang="zh-TW" sz="1400" b="1">
                <a:solidFill>
                  <a:schemeClr val="bg1"/>
                </a:solidFill>
                <a:latin typeface="Arial" charset="0"/>
                <a:ea typeface="Arial Unicode MS" pitchFamily="34" charset="-120"/>
                <a:cs typeface="Arial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kumimoji="0" lang="en-US" altLang="zh-TW" sz="1400" b="1">
              <a:solidFill>
                <a:schemeClr val="bg1"/>
              </a:solidFill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355725" y="6361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kumimoji="0" lang="en-US" altLang="zh-TW" sz="1800">
              <a:latin typeface="Arial" charset="0"/>
              <a:ea typeface="Arial Unicode MS" pitchFamily="34" charset="-120"/>
              <a:cs typeface="Arial" charset="0"/>
            </a:endParaRPr>
          </a:p>
        </p:txBody>
      </p:sp>
      <p:sp>
        <p:nvSpPr>
          <p:cNvPr id="23" name="Text Box 40"/>
          <p:cNvSpPr txBox="1">
            <a:spLocks noChangeArrowheads="1"/>
          </p:cNvSpPr>
          <p:nvPr userDrawn="1"/>
        </p:nvSpPr>
        <p:spPr bwMode="auto">
          <a:xfrm>
            <a:off x="381000" y="843442"/>
            <a:ext cx="8545033" cy="214561"/>
          </a:xfrm>
          <a:prstGeom prst="rect">
            <a:avLst/>
          </a:prstGeom>
          <a:solidFill>
            <a:srgbClr val="8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82945" tIns="41473" rIns="82945" bIns="41473">
            <a:spAutoFit/>
          </a:bodyPr>
          <a:lstStyle/>
          <a:p>
            <a:pPr algn="ctr" defTabSz="828675">
              <a:lnSpc>
                <a:spcPct val="85000"/>
              </a:lnSpc>
              <a:spcBef>
                <a:spcPct val="50000"/>
              </a:spcBef>
            </a:pPr>
            <a:endParaRPr lang="en-US" sz="1000" b="1" dirty="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4" r:id="rId2"/>
    <p:sldLayoutId id="2147483726" r:id="rId3"/>
    <p:sldLayoutId id="2147483737" r:id="rId4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aseline="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Char char="•"/>
        <a:defRPr sz="3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31520" indent="-27432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itchFamily="34" charset="0"/>
        <a:buChar char="–"/>
        <a:defRPr sz="2800" baseline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Char char="•"/>
        <a:defRPr sz="2400" baseline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itchFamily="34" charset="0"/>
        <a:buChar char="–"/>
        <a:defRPr sz="2000" baseline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00000"/>
        </a:buClr>
        <a:buFont typeface="Arial" pitchFamily="34" charset="0"/>
        <a:buChar char="»"/>
        <a:defRPr sz="2000" baseline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00000"/>
        </a:buClr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ctrTitle"/>
          </p:nvPr>
        </p:nvSpPr>
        <p:spPr>
          <a:xfrm>
            <a:off x="0" y="1143000"/>
            <a:ext cx="9448800" cy="1470025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Multi-Mode Trace Signal Selection for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Post-Silicon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Debug</a:t>
            </a:r>
            <a:endParaRPr lang="en-GB" altLang="zh-TW" sz="3600" b="1" dirty="0" smtClean="0">
              <a:latin typeface="Arial" panose="020B0604020202020204" pitchFamily="34" charset="0"/>
              <a:ea typeface="PMingLiU"/>
              <a:cs typeface="Arial" panose="020B0604020202020204" pitchFamily="34" charset="0"/>
            </a:endParaRPr>
          </a:p>
        </p:txBody>
      </p:sp>
      <p:sp>
        <p:nvSpPr>
          <p:cNvPr id="10243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200400"/>
            <a:ext cx="7315200" cy="2667000"/>
          </a:xfrm>
        </p:spPr>
        <p:txBody>
          <a:bodyPr/>
          <a:lstStyle/>
          <a:p>
            <a:pPr eaLnBrk="1" hangingPunct="1"/>
            <a:r>
              <a:rPr lang="en-US" altLang="zh-TW" sz="2400" b="1" dirty="0" smtClean="0">
                <a:latin typeface="Arial" pitchFamily="34" charset="0"/>
                <a:ea typeface="PMingLiU"/>
                <a:cs typeface="PMingLiU"/>
              </a:rPr>
              <a:t>Min Li </a:t>
            </a:r>
            <a:r>
              <a:rPr lang="en-US" altLang="zh-TW" sz="2400" dirty="0" smtClean="0">
                <a:latin typeface="Arial" pitchFamily="34" charset="0"/>
                <a:ea typeface="PMingLiU"/>
                <a:cs typeface="PMingLiU"/>
              </a:rPr>
              <a:t>and </a:t>
            </a:r>
            <a:r>
              <a:rPr lang="en-US" altLang="zh-TW" sz="2400" b="1" dirty="0" err="1" smtClean="0">
                <a:latin typeface="Arial" pitchFamily="34" charset="0"/>
                <a:ea typeface="PMingLiU"/>
                <a:cs typeface="PMingLiU"/>
              </a:rPr>
              <a:t>Azadeh</a:t>
            </a:r>
            <a:r>
              <a:rPr lang="en-US" altLang="zh-TW" sz="2400" b="1" dirty="0" smtClean="0">
                <a:latin typeface="Arial" pitchFamily="34" charset="0"/>
                <a:ea typeface="PMingLiU"/>
                <a:cs typeface="PMingLiU"/>
              </a:rPr>
              <a:t> Davoodi</a:t>
            </a:r>
          </a:p>
          <a:p>
            <a:pPr eaLnBrk="1" hangingPunct="1"/>
            <a:r>
              <a:rPr lang="en-US" altLang="zh-TW" sz="2400" dirty="0" smtClean="0">
                <a:latin typeface="Arial" pitchFamily="34" charset="0"/>
                <a:ea typeface="PMingLiU"/>
                <a:cs typeface="PMingLiU"/>
              </a:rPr>
              <a:t>Department of Electrical and Computer Engineering </a:t>
            </a:r>
          </a:p>
          <a:p>
            <a:pPr eaLnBrk="1" hangingPunct="1"/>
            <a:r>
              <a:rPr lang="en-US" altLang="zh-TW" sz="2400" dirty="0" smtClean="0">
                <a:latin typeface="Arial" pitchFamily="34" charset="0"/>
                <a:ea typeface="PMingLiU"/>
                <a:cs typeface="PMingLiU"/>
              </a:rPr>
              <a:t>University of Wisconsin-Madison</a:t>
            </a:r>
          </a:p>
          <a:p>
            <a:pPr eaLnBrk="1" hangingPunct="1"/>
            <a:endParaRPr lang="en-US" altLang="zh-TW" sz="2400" dirty="0" smtClean="0">
              <a:latin typeface="Arial" pitchFamily="34" charset="0"/>
              <a:ea typeface="PMingLiU"/>
              <a:cs typeface="PMingLiU"/>
            </a:endParaRPr>
          </a:p>
        </p:txBody>
      </p:sp>
      <p:pic>
        <p:nvPicPr>
          <p:cNvPr id="10244" name="Picture 14" descr="founta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5600700"/>
            <a:ext cx="14478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15"/>
          <p:cNvSpPr>
            <a:spLocks noChangeArrowheads="1"/>
          </p:cNvSpPr>
          <p:nvPr/>
        </p:nvSpPr>
        <p:spPr bwMode="auto">
          <a:xfrm>
            <a:off x="2057400" y="5694531"/>
            <a:ext cx="4010457" cy="10156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0" lang="en-US" altLang="zh-TW" sz="1800" b="1" dirty="0"/>
              <a:t> </a:t>
            </a:r>
            <a:r>
              <a:rPr kumimoji="0" lang="en-US" altLang="zh-TW" sz="2400" b="1" dirty="0"/>
              <a:t>W</a:t>
            </a:r>
            <a:r>
              <a:rPr kumimoji="0" lang="en-US" altLang="zh-TW" sz="1800" b="1" dirty="0"/>
              <a:t>ISCAD</a:t>
            </a:r>
            <a:r>
              <a:rPr kumimoji="0" lang="en-US" altLang="zh-TW" sz="1800" dirty="0"/>
              <a:t/>
            </a:r>
            <a:br>
              <a:rPr kumimoji="0" lang="en-US" altLang="zh-TW" sz="1800" dirty="0"/>
            </a:br>
            <a:r>
              <a:rPr kumimoji="0" lang="en-US" altLang="zh-TW" sz="1800" dirty="0"/>
              <a:t> </a:t>
            </a:r>
            <a:r>
              <a:rPr kumimoji="0" lang="en-US" altLang="zh-TW" sz="1800" b="1" dirty="0" smtClean="0"/>
              <a:t>Electronic Design </a:t>
            </a:r>
            <a:r>
              <a:rPr kumimoji="0" lang="en-US" altLang="zh-TW" sz="1800" b="1" dirty="0"/>
              <a:t>Automation Lab</a:t>
            </a:r>
            <a:r>
              <a:rPr kumimoji="0" lang="en-US" altLang="zh-TW" sz="1800" dirty="0"/>
              <a:t/>
            </a:r>
            <a:br>
              <a:rPr kumimoji="0" lang="en-US" altLang="zh-TW" sz="1800" dirty="0"/>
            </a:br>
            <a:r>
              <a:rPr kumimoji="0" lang="en-US" altLang="zh-TW" sz="1800" dirty="0"/>
              <a:t> http://</a:t>
            </a:r>
            <a:r>
              <a:rPr kumimoji="0" lang="en-US" altLang="zh-TW" sz="1800" dirty="0" smtClean="0"/>
              <a:t>wiscad.ece.wisc.edu/</a:t>
            </a:r>
            <a:endParaRPr kumimoji="0" lang="en-US" altLang="zh-TW" sz="1800" dirty="0"/>
          </a:p>
        </p:txBody>
      </p:sp>
      <p:pic>
        <p:nvPicPr>
          <p:cNvPr id="6" name="Picture 2" descr="http://homepages.cae.wisc.edu/~adavoodi/pictures/ns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5600700"/>
            <a:ext cx="98107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Contributions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610600" cy="5334000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new metric and problem definition whe</a:t>
            </a:r>
            <a:r>
              <a:rPr lang="en-US" sz="2400" dirty="0" smtClean="0"/>
              <a:t>n considering multiple modes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Multi-mode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tate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estoration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atio (MSRR) 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Multi-Mode Trace Selection problem (MMTS)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Algorithms for solving MMTS including</a:t>
            </a: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procedure to reduce the number of modes by merging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modes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“similar” restoration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maps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procedure based on perturbing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 initial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single-mode optimized solution (selected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from a suitable “start”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mode) to improve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restorability over all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modes</a:t>
            </a:r>
          </a:p>
        </p:txBody>
      </p:sp>
    </p:spTree>
    <p:extLst>
      <p:ext uri="{BB962C8B-B14F-4D97-AF65-F5344CB8AC3E}">
        <p14:creationId xmlns:p14="http://schemas.microsoft.com/office/powerpoint/2010/main" val="3570722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458200" cy="9906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Multi-mode Trace Selection Problem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Multi-mode State Restoration Ratio (MSRR) </a:t>
                </a:r>
              </a:p>
              <a:p>
                <a:pPr lvl="1"/>
                <a:r>
                  <a:rPr lang="en-US" sz="2000" dirty="0" smtClean="0"/>
                  <a:t>Defined as summation of state restoration ratios (SRRs) of different modes obtained from a given set of selected trace signals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𝑀𝑆𝑅𝑅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𝑆𝑅𝑅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 smtClean="0"/>
                  <a:t>Multi-mode Trace </a:t>
                </a:r>
                <a:r>
                  <a:rPr lang="en-US" sz="2400" dirty="0"/>
                  <a:t>S</a:t>
                </a:r>
                <a:r>
                  <a:rPr lang="en-US" sz="2400" dirty="0" smtClean="0"/>
                  <a:t>election problem (MMTS)</a:t>
                </a:r>
                <a:endParaRPr lang="en-US" sz="2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Given a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trace buffer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a set of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control signals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defining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operating modes, the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Multi-mode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Trace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Selection (MMTS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 problem selects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state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elements,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order to maximize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MSRR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18" t="-800" r="-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591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9600" y="1066801"/>
            <a:ext cx="4927099" cy="349792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 Merging: Motivation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2618" y="1066800"/>
            <a:ext cx="4135582" cy="3706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472" indent="-347472">
              <a:spcBef>
                <a:spcPts val="480"/>
              </a:spcBef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anose="020B0604020202020204" pitchFamily="34" charset="0"/>
              </a:rPr>
              <a:t>For S35932 we plotted four restoration </a:t>
            </a:r>
            <a:r>
              <a:rPr lang="en-US" sz="2000" dirty="0">
                <a:cs typeface="Arial" panose="020B0604020202020204" pitchFamily="34" charset="0"/>
              </a:rPr>
              <a:t>maps </a:t>
            </a:r>
            <a:r>
              <a:rPr lang="en-US" sz="2000" dirty="0" smtClean="0">
                <a:cs typeface="Arial" panose="020B0604020202020204" pitchFamily="34" charset="0"/>
              </a:rPr>
              <a:t>when each of its four operation modes are set to the corresponding values (when no trace signal is selected yet)</a:t>
            </a:r>
          </a:p>
          <a:p>
            <a:pPr marL="347472" indent="-347472">
              <a:spcBef>
                <a:spcPts val="480"/>
              </a:spcBef>
              <a:buClr>
                <a:srgbClr val="800000"/>
              </a:buClr>
              <a:buFont typeface="Arial" panose="020B0604020202020204" pitchFamily="34" charset="0"/>
              <a:buChar char="•"/>
            </a:pPr>
            <a:endParaRPr lang="en-US" sz="2000" dirty="0" smtClean="0">
              <a:cs typeface="Arial" panose="020B0604020202020204" pitchFamily="34" charset="0"/>
            </a:endParaRPr>
          </a:p>
          <a:p>
            <a:pPr marL="347472" indent="-347472">
              <a:spcBef>
                <a:spcPts val="480"/>
              </a:spcBef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anose="020B0604020202020204" pitchFamily="34" charset="0"/>
              </a:rPr>
              <a:t>In each restoration map</a:t>
            </a:r>
          </a:p>
          <a:p>
            <a:pPr marL="804672" lvl="1" indent="-347472">
              <a:spcBef>
                <a:spcPts val="480"/>
              </a:spcBef>
              <a:buClr>
                <a:srgbClr val="800000"/>
              </a:buClr>
              <a:buFont typeface="Arial" panose="020B0604020202020204" pitchFamily="34" charset="0"/>
              <a:buChar char="–"/>
            </a:pPr>
            <a:r>
              <a:rPr lang="en-US" sz="1800" dirty="0" smtClean="0">
                <a:cs typeface="Arial" panose="020B0604020202020204" pitchFamily="34" charset="0"/>
              </a:rPr>
              <a:t>Green pixel: gate restored to 0</a:t>
            </a:r>
          </a:p>
          <a:p>
            <a:pPr marL="804672" lvl="1" indent="-347472">
              <a:spcBef>
                <a:spcPts val="480"/>
              </a:spcBef>
              <a:buClr>
                <a:srgbClr val="800000"/>
              </a:buClr>
              <a:buFont typeface="Arial" panose="020B0604020202020204" pitchFamily="34" charset="0"/>
              <a:buChar char="–"/>
            </a:pPr>
            <a:r>
              <a:rPr lang="en-US" sz="1800" dirty="0" smtClean="0">
                <a:cs typeface="Arial" panose="020B0604020202020204" pitchFamily="34" charset="0"/>
              </a:rPr>
              <a:t>Black pixel: gate restored to 1 </a:t>
            </a:r>
          </a:p>
          <a:p>
            <a:pPr marL="804672" lvl="1" indent="-347472">
              <a:spcBef>
                <a:spcPts val="480"/>
              </a:spcBef>
              <a:buClr>
                <a:srgbClr val="800000"/>
              </a:buClr>
              <a:buFont typeface="Arial" panose="020B0604020202020204" pitchFamily="34" charset="0"/>
              <a:buChar char="–"/>
            </a:pPr>
            <a:r>
              <a:rPr lang="en-US" sz="1800" dirty="0" smtClean="0">
                <a:cs typeface="Arial" panose="020B0604020202020204" pitchFamily="34" charset="0"/>
              </a:rPr>
              <a:t>Red pixel: unrestored gate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4861252"/>
            <a:ext cx="8305800" cy="1082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472" indent="-347472">
              <a:spcBef>
                <a:spcPts val="480"/>
              </a:spcBef>
              <a:buClr>
                <a:srgbClr val="80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anose="020B0604020202020204" pitchFamily="34" charset="0"/>
              </a:rPr>
              <a:t>Observations</a:t>
            </a:r>
          </a:p>
          <a:p>
            <a:pPr marL="804672" lvl="1" indent="-347472">
              <a:spcBef>
                <a:spcPts val="480"/>
              </a:spcBef>
              <a:buClr>
                <a:srgbClr val="800000"/>
              </a:buClr>
              <a:buFont typeface="Arial" panose="020B0604020202020204" pitchFamily="34" charset="0"/>
              <a:buChar char="–"/>
            </a:pPr>
            <a:r>
              <a:rPr lang="en-US" sz="1800" dirty="0" smtClean="0">
                <a:cs typeface="Arial" panose="020B0604020202020204" pitchFamily="34" charset="0"/>
              </a:rPr>
              <a:t>Modes with </a:t>
            </a:r>
            <a:r>
              <a:rPr lang="en-US" sz="1800" dirty="0">
                <a:cs typeface="Arial" panose="020B0604020202020204" pitchFamily="34" charset="0"/>
              </a:rPr>
              <a:t>similar restoration maps can be merged into a single </a:t>
            </a:r>
            <a:r>
              <a:rPr lang="en-US" sz="1800" dirty="0" smtClean="0">
                <a:cs typeface="Arial" panose="020B0604020202020204" pitchFamily="34" charset="0"/>
              </a:rPr>
              <a:t>mode </a:t>
            </a:r>
          </a:p>
          <a:p>
            <a:pPr marL="804672" lvl="1" indent="-347472">
              <a:spcBef>
                <a:spcPts val="480"/>
              </a:spcBef>
              <a:buClr>
                <a:srgbClr val="800000"/>
              </a:buClr>
              <a:buFont typeface="Arial" panose="020B0604020202020204" pitchFamily="34" charset="0"/>
              <a:buChar char="–"/>
            </a:pPr>
            <a:r>
              <a:rPr lang="en-US" sz="1800" dirty="0" smtClean="0">
                <a:cs typeface="Arial" panose="020B0604020202020204" pitchFamily="34" charset="0"/>
              </a:rPr>
              <a:t>In this case, modes 0 and 1 can be merged, so is modes 2 and 3c</a:t>
            </a:r>
            <a:endParaRPr lang="en-US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696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382000" cy="9906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 Merging: Procedure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Process 9"/>
              <p:cNvSpPr/>
              <p:nvPr/>
            </p:nvSpPr>
            <p:spPr>
              <a:xfrm>
                <a:off x="1821000" y="1143000"/>
                <a:ext cx="5570400" cy="609600"/>
              </a:xfrm>
              <a:prstGeom prst="flowChartProcess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sz="1800" kern="0" dirty="0" smtClean="0">
                    <a:solidFill>
                      <a:prstClr val="black"/>
                    </a:solidFill>
                    <a:latin typeface="Calibri"/>
                    <a:ea typeface="Arial Unicode MS" pitchFamily="34" charset="-128"/>
                    <a:cs typeface="Arial Unicode MS" pitchFamily="34" charset="-128"/>
                  </a:rPr>
                  <a:t>Consider any two modes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1800" kern="0" dirty="0" smtClean="0">
                    <a:solidFill>
                      <a:prstClr val="black"/>
                    </a:solidFill>
                    <a:latin typeface="Calibri"/>
                    <a:ea typeface="Arial Unicode MS" pitchFamily="34" charset="-128"/>
                    <a:cs typeface="Arial Unicode MS" pitchFamily="34" charset="-128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kumimoji="0" lang="en-US" sz="18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0" name="Flowchart: Process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000" y="1143000"/>
                <a:ext cx="5570400" cy="609600"/>
              </a:xfrm>
              <a:prstGeom prst="flowChartProcess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owchart: Process 10"/>
              <p:cNvSpPr/>
              <p:nvPr/>
            </p:nvSpPr>
            <p:spPr>
              <a:xfrm>
                <a:off x="1802674" y="2057400"/>
                <a:ext cx="5588726" cy="609600"/>
              </a:xfrm>
              <a:prstGeom prst="flowChartProcess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sz="1800" kern="0" dirty="0" smtClean="0">
                    <a:solidFill>
                      <a:prstClr val="black"/>
                    </a:solidFill>
                    <a:latin typeface="Calibri"/>
                    <a:ea typeface="Arial Unicode MS" pitchFamily="34" charset="-128"/>
                    <a:cs typeface="Arial Unicode MS" pitchFamily="34" charset="-128"/>
                  </a:rPr>
                  <a:t>Measure the number of restored gates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1800" kern="0" dirty="0" smtClean="0">
                    <a:solidFill>
                      <a:prstClr val="black"/>
                    </a:solidFill>
                    <a:latin typeface="Calibri"/>
                    <a:ea typeface="Arial Unicode MS" pitchFamily="34" charset="-128"/>
                    <a:cs typeface="Arial Unicode MS" pitchFamily="34" charset="-128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1800" kern="0" dirty="0" smtClean="0">
                    <a:solidFill>
                      <a:prstClr val="black"/>
                    </a:solidFill>
                    <a:latin typeface="Calibri"/>
                    <a:ea typeface="Arial Unicode MS" pitchFamily="34" charset="-128"/>
                    <a:cs typeface="Arial Unicode MS" pitchFamily="34" charset="-128"/>
                  </a:rPr>
                  <a:t>) for each mode</a:t>
                </a:r>
                <a:endParaRPr kumimoji="0" lang="en-US" sz="18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1" name="Flowchart: Proces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674" y="2057400"/>
                <a:ext cx="5588726" cy="609600"/>
              </a:xfrm>
              <a:prstGeom prst="flowChartProcess">
                <a:avLst/>
              </a:prstGeom>
              <a:blipFill rotWithShape="1">
                <a:blip r:embed="rId3"/>
                <a:stretch>
                  <a:fillRect t="-6731" b="-17308"/>
                </a:stretch>
              </a:blip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Elbow Connector 17"/>
          <p:cNvCxnSpPr>
            <a:endCxn id="76" idx="0"/>
          </p:cNvCxnSpPr>
          <p:nvPr/>
        </p:nvCxnSpPr>
        <p:spPr>
          <a:xfrm>
            <a:off x="6072535" y="5143458"/>
            <a:ext cx="709265" cy="35035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 flipH="1">
            <a:off x="4597037" y="1752600"/>
            <a:ext cx="9163" cy="30480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cxnSp>
        <p:nvCxnSpPr>
          <p:cNvPr id="21" name="Straight Arrow Connector 20"/>
          <p:cNvCxnSpPr>
            <a:stCxn id="11" idx="2"/>
            <a:endCxn id="39" idx="0"/>
          </p:cNvCxnSpPr>
          <p:nvPr/>
        </p:nvCxnSpPr>
        <p:spPr>
          <a:xfrm>
            <a:off x="4597037" y="2667000"/>
            <a:ext cx="3470" cy="29736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Diamond 21"/>
              <p:cNvSpPr/>
              <p:nvPr/>
            </p:nvSpPr>
            <p:spPr>
              <a:xfrm>
                <a:off x="3200400" y="4758999"/>
                <a:ext cx="2893982" cy="767100"/>
              </a:xfrm>
              <a:prstGeom prst="diamond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>
                    <a:cs typeface="Arial" panose="020B0604020202020204" pitchFamily="34" charset="0"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?</a:t>
                </a:r>
              </a:p>
            </p:txBody>
          </p:sp>
        </mc:Choice>
        <mc:Fallback xmlns="">
          <p:sp>
            <p:nvSpPr>
              <p:cNvPr id="22" name="Diamond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758999"/>
                <a:ext cx="2893982" cy="767100"/>
              </a:xfrm>
              <a:prstGeom prst="diamond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362200" y="5436182"/>
            <a:ext cx="598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37336" y="541802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kern="0" dirty="0">
                <a:solidFill>
                  <a:prstClr val="black"/>
                </a:solidFill>
                <a:latin typeface="Calibri"/>
              </a:rPr>
              <a:t>N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1219200" y="5493815"/>
            <a:ext cx="2362200" cy="975754"/>
          </a:xfrm>
          <a:prstGeom prst="flowChartProcess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kern="0" dirty="0" smtClean="0">
                <a:solidFill>
                  <a:prstClr val="black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Merged the two modes (into one of the modes)</a:t>
            </a:r>
            <a:endParaRPr kumimoji="0" lang="en-US" sz="1800" kern="0" dirty="0">
              <a:solidFill>
                <a:prstClr val="black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Flowchart: Process 38"/>
              <p:cNvSpPr/>
              <p:nvPr/>
            </p:nvSpPr>
            <p:spPr>
              <a:xfrm>
                <a:off x="1809614" y="2964369"/>
                <a:ext cx="5581786" cy="609600"/>
              </a:xfrm>
              <a:prstGeom prst="flowChartProcess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sz="1800" kern="0" dirty="0" smtClean="0">
                    <a:solidFill>
                      <a:prstClr val="black"/>
                    </a:solidFill>
                    <a:latin typeface="Calibri"/>
                    <a:ea typeface="Arial Unicode MS" pitchFamily="34" charset="-128"/>
                    <a:cs typeface="Arial Unicode MS" pitchFamily="34" charset="-128"/>
                  </a:rPr>
                  <a:t>Count the number of common gates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1800" kern="0" dirty="0">
                    <a:solidFill>
                      <a:prstClr val="black"/>
                    </a:solidFill>
                    <a:latin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1800" kern="0" dirty="0" smtClean="0">
                    <a:solidFill>
                      <a:prstClr val="black"/>
                    </a:solidFill>
                    <a:latin typeface="Calibri"/>
                    <a:ea typeface="Arial Unicode MS" pitchFamily="34" charset="-128"/>
                    <a:cs typeface="Arial Unicode MS" pitchFamily="34" charset="-128"/>
                  </a:rPr>
                  <a:t> </a:t>
                </a:r>
                <a:r>
                  <a:rPr kumimoji="0" lang="en-US" sz="1800" kern="0" dirty="0" smtClean="0">
                    <a:solidFill>
                      <a:prstClr val="black"/>
                    </a:solidFill>
                    <a:latin typeface="Calibri"/>
                  </a:rPr>
                  <a:t>denoted by</a:t>
                </a:r>
                <a:r>
                  <a:rPr kumimoji="0" lang="en-US" sz="1800" kern="0" dirty="0" smtClean="0">
                    <a:solidFill>
                      <a:prstClr val="black"/>
                    </a:solidFill>
                    <a:latin typeface="Calibri"/>
                    <a:ea typeface="Arial Unicode MS" pitchFamily="34" charset="-128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endParaRPr kumimoji="0" lang="en-US" sz="18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9" name="Flowchart: Process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614" y="2964369"/>
                <a:ext cx="5581786" cy="609600"/>
              </a:xfrm>
              <a:prstGeom prst="flowChartProcess">
                <a:avLst/>
              </a:prstGeom>
              <a:blipFill rotWithShape="1">
                <a:blip r:embed="rId5"/>
                <a:stretch>
                  <a:fillRect l="-761" t="-7692" r="-1304" b="-16346"/>
                </a:stretch>
              </a:blip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Flowchart: Process 45"/>
              <p:cNvSpPr/>
              <p:nvPr/>
            </p:nvSpPr>
            <p:spPr>
              <a:xfrm>
                <a:off x="1821000" y="3878769"/>
                <a:ext cx="5570400" cy="609600"/>
              </a:xfrm>
              <a:prstGeom prst="flowChartProcess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sz="1800" kern="0" dirty="0" smtClean="0">
                    <a:solidFill>
                      <a:prstClr val="black"/>
                    </a:solidFill>
                    <a:latin typeface="Calibri"/>
                  </a:rPr>
                  <a:t>Compute similarity ratio </a:t>
                </a:r>
                <a:r>
                  <a:rPr lang="en-US" sz="1800" dirty="0" smtClean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sz="18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a:rPr lang="en-US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𝑚𝑎𝑥</m:t>
                            </m:r>
                          </m:fNam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kumimoji="0" lang="en-US" sz="1800" kern="0" dirty="0">
                  <a:solidFill>
                    <a:prstClr val="black"/>
                  </a:solidFill>
                  <a:latin typeface="Calibri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46" name="Flowchart: Process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000" y="3878769"/>
                <a:ext cx="5570400" cy="609600"/>
              </a:xfrm>
              <a:prstGeom prst="flowChartProcess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 flipH="1">
            <a:off x="4637201" y="3573968"/>
            <a:ext cx="1604" cy="29736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cxnSp>
        <p:nvCxnSpPr>
          <p:cNvPr id="69" name="Straight Arrow Connector 68"/>
          <p:cNvCxnSpPr/>
          <p:nvPr/>
        </p:nvCxnSpPr>
        <p:spPr>
          <a:xfrm flipH="1">
            <a:off x="4644956" y="4488369"/>
            <a:ext cx="1" cy="27063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  <p:sp>
        <p:nvSpPr>
          <p:cNvPr id="76" name="Flowchart: Process 75"/>
          <p:cNvSpPr/>
          <p:nvPr/>
        </p:nvSpPr>
        <p:spPr>
          <a:xfrm>
            <a:off x="5867400" y="5493815"/>
            <a:ext cx="1828800" cy="975754"/>
          </a:xfrm>
          <a:prstGeom prst="flowChartProcess">
            <a:avLst/>
          </a:prstGeom>
          <a:solidFill>
            <a:srgbClr val="1F497D">
              <a:lumMod val="20000"/>
              <a:lumOff val="80000"/>
            </a:srgbClr>
          </a:solidFill>
          <a:ln w="25400" cap="flat" cmpd="sng" algn="ctr">
            <a:solidFill>
              <a:srgbClr val="1F497D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kumimoji="0" lang="en-US" sz="1800" kern="0" dirty="0" smtClean="0">
                <a:solidFill>
                  <a:prstClr val="black"/>
                </a:solidFill>
                <a:latin typeface="Calibri"/>
                <a:ea typeface="Arial Unicode MS" pitchFamily="34" charset="-128"/>
                <a:cs typeface="Arial Unicode MS" pitchFamily="34" charset="-128"/>
              </a:rPr>
              <a:t>Can’t merge the two modes</a:t>
            </a:r>
            <a:endParaRPr kumimoji="0" lang="en-US" sz="1800" kern="0" dirty="0">
              <a:solidFill>
                <a:prstClr val="black"/>
              </a:solidFill>
              <a:latin typeface="Calibri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2" name="Elbow Connector 31"/>
          <p:cNvCxnSpPr>
            <a:endCxn id="7" idx="0"/>
          </p:cNvCxnSpPr>
          <p:nvPr/>
        </p:nvCxnSpPr>
        <p:spPr>
          <a:xfrm rot="10800000" flipV="1">
            <a:off x="2400300" y="5143457"/>
            <a:ext cx="876300" cy="350358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746467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26" grpId="0"/>
      <p:bldP spid="27" grpId="0"/>
      <p:bldP spid="7" grpId="0" animBg="1"/>
      <p:bldP spid="39" grpId="0" animBg="1"/>
      <p:bldP spid="46" grpId="0" animBg="1"/>
      <p:bldP spid="7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43000"/>
                <a:ext cx="8382000" cy="5334000"/>
              </a:xfrm>
            </p:spPr>
            <p:txBody>
              <a:bodyPr/>
              <a:lstStyle/>
              <a:p>
                <a:pPr>
                  <a:buClr>
                    <a:srgbClr val="7E0000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1" i="1" spc="10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TW" sz="2400" b="1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𝑳</m:t>
                        </m:r>
                      </m:e>
                      <m:sub>
                        <m:sSup>
                          <m:sSupPr>
                            <m:ctrlPr>
                              <a:rPr lang="en-US" altLang="zh-TW" sz="2400" b="1" i="1" spc="1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altLang="zh-TW" sz="2400" b="1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𝒗</m:t>
                            </m:r>
                          </m:sup>
                        </m:sSup>
                      </m:sub>
                      <m:sup>
                        <m:r>
                          <a:rPr lang="en-US" altLang="zh-TW" sz="2400" b="1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𝒎</m:t>
                        </m:r>
                      </m:sup>
                    </m:sSubSup>
                    <m:r>
                      <a:rPr lang="en-US" altLang="zh-TW" sz="2400" b="1" i="0" spc="10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:</m:t>
                    </m:r>
                  </m:oMath>
                </a14:m>
                <a:r>
                  <a:rPr lang="en-US" altLang="zh-TW" sz="2400" b="1" spc="100" dirty="0" smtClean="0">
                    <a:solidFill>
                      <a:srgbClr val="000000"/>
                    </a:solidFill>
                    <a:ea typeface="Cambria Math"/>
                  </a:rPr>
                  <a:t> reachability list in </a:t>
                </a:r>
                <a:r>
                  <a:rPr lang="en-US" altLang="zh-TW" sz="2400" b="1" spc="100" dirty="0">
                    <a:solidFill>
                      <a:srgbClr val="000000"/>
                    </a:solidFill>
                    <a:ea typeface="Cambria Math"/>
                  </a:rPr>
                  <a:t>mode </a:t>
                </a:r>
                <a:endParaRPr lang="en-US" altLang="zh-TW" sz="2400" b="1" spc="1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buClr>
                    <a:srgbClr val="7E0000"/>
                  </a:buClr>
                </a:pPr>
                <a:r>
                  <a:rPr lang="en-US" sz="2000" dirty="0" smtClean="0"/>
                  <a:t>The set </a:t>
                </a:r>
                <a:r>
                  <a:rPr lang="en-US" sz="2000" dirty="0"/>
                  <a:t>of state elements which can be restored </a:t>
                </a:r>
                <a:r>
                  <a:rPr lang="en-US" sz="2000" dirty="0" smtClean="0"/>
                  <a:t>solely by </a:t>
                </a:r>
                <a:r>
                  <a:rPr lang="en-US" sz="2000" dirty="0" err="1" smtClean="0"/>
                  <a:t>flipflop</a:t>
                </a:r>
                <a:r>
                  <a:rPr lang="en-US" sz="2000" dirty="0" smtClean="0"/>
                  <a:t> </a:t>
                </a:r>
                <a:r>
                  <a:rPr lang="en-US" sz="2000" i="1" dirty="0" smtClean="0"/>
                  <a:t>f</a:t>
                </a:r>
                <a:r>
                  <a:rPr lang="en-US" sz="2000" dirty="0" smtClean="0"/>
                  <a:t> when </a:t>
                </a:r>
                <a:r>
                  <a:rPr lang="en-US" sz="2000" i="1" dirty="0"/>
                  <a:t>f </a:t>
                </a:r>
                <a:r>
                  <a:rPr lang="en-US" sz="2000" dirty="0" smtClean="0"/>
                  <a:t>takes value </a:t>
                </a:r>
                <a:r>
                  <a:rPr lang="en-US" sz="2000" i="1" dirty="0" smtClean="0"/>
                  <a:t>v </a:t>
                </a:r>
                <a:r>
                  <a:rPr lang="en-US" sz="2000" dirty="0" smtClean="0"/>
                  <a:t>(0 or 1) and control signals take constant values corresponding to mode </a:t>
                </a:r>
                <a:r>
                  <a:rPr lang="en-US" sz="2000" i="1" dirty="0" smtClean="0"/>
                  <a:t>m</a:t>
                </a:r>
              </a:p>
              <a:p>
                <a:pPr lvl="1">
                  <a:buClr>
                    <a:srgbClr val="7E0000"/>
                  </a:buClr>
                </a:pPr>
                <a:r>
                  <a:rPr lang="en-US" sz="2000" dirty="0" smtClean="0"/>
                  <a:t>Example 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sSubSup>
                          <m:sSubSupPr>
                            <m:ctrlP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sup>
                        </m:sSubSup>
                      </m:sub>
                      <m:sup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𝑐</m:t>
                        </m:r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=0</m:t>
                        </m:r>
                      </m:sup>
                    </m:sSubSup>
                    <m:r>
                      <a:rPr lang="en-US" altLang="zh-TW" sz="2000" i="1" spc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altLang="zh-TW" sz="2000" i="1" spc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TW" sz="18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sSubSup>
                          <m:sSubSupPr>
                            <m:ctrlPr>
                              <a:rPr lang="en-US" altLang="zh-TW" sz="1800" i="1" spc="1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18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18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18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p>
                        </m:sSubSup>
                      </m:sub>
                      <m:sup>
                        <m:r>
                          <a:rPr lang="en-US" altLang="zh-TW" sz="18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𝑐</m:t>
                        </m:r>
                        <m:r>
                          <a:rPr lang="en-US" altLang="zh-TW" sz="18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=0</m:t>
                        </m:r>
                      </m:sup>
                    </m:sSubSup>
                    <m:r>
                      <a:rPr lang="en-US" altLang="zh-TW" sz="1800" i="1" spc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18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800" i="1" spc="1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8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18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8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1800" i="1" spc="1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8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18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TW" sz="2000" b="0" i="1" spc="10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   </m:t>
                        </m:r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sSubSup>
                          <m:sSubSupPr>
                            <m:ctrlP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sup>
                        </m:sSubSup>
                      </m:sub>
                      <m:sup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𝑐</m:t>
                        </m:r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=1</m:t>
                        </m:r>
                      </m:sup>
                    </m:sSubSup>
                    <m:r>
                      <a:rPr lang="en-US" altLang="zh-TW" sz="2000" i="1" spc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altLang="zh-TW" sz="2000" i="1" spc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sSubSup>
                          <m:sSubSupPr>
                            <m:ctrlP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p>
                        </m:sSubSup>
                      </m:sub>
                      <m:sup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𝑐</m:t>
                        </m:r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=1</m:t>
                        </m:r>
                      </m:sup>
                    </m:sSubSup>
                    <m:r>
                      <a:rPr lang="en-US" altLang="zh-TW" sz="2000" i="1" spc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={</m:t>
                    </m:r>
                    <m:sSub>
                      <m:sSubPr>
                        <m:ctrlP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2000" i="1" spc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457200" lvl="1" indent="0">
                  <a:buClr>
                    <a:srgbClr val="7E0000"/>
                  </a:buClr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43000"/>
                <a:ext cx="8382000" cy="5334000"/>
              </a:xfrm>
              <a:blipFill rotWithShape="1">
                <a:blip r:embed="rId2"/>
                <a:stretch>
                  <a:fillRect l="-1018" t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382000" cy="9906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MMTS Procedure: Metrics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514963" y="3396744"/>
            <a:ext cx="4482613" cy="1894859"/>
            <a:chOff x="2949507" y="1078468"/>
            <a:chExt cx="4489741" cy="2198132"/>
          </a:xfrm>
        </p:grpSpPr>
        <p:sp>
          <p:nvSpPr>
            <p:cNvPr id="6" name="Rectangle 5"/>
            <p:cNvSpPr/>
            <p:nvPr/>
          </p:nvSpPr>
          <p:spPr>
            <a:xfrm>
              <a:off x="3320648" y="2373852"/>
              <a:ext cx="609600" cy="7568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320648" y="2945424"/>
              <a:ext cx="152400" cy="73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320648" y="3019036"/>
              <a:ext cx="15240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557425" y="2309336"/>
              <a:ext cx="3369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f</a:t>
              </a:r>
              <a:r>
                <a:rPr lang="en-US" b="1" i="1" baseline="-25000" dirty="0" smtClean="0"/>
                <a:t>1</a:t>
              </a:r>
              <a:endParaRPr lang="en-US" i="1" baseline="-25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01048" y="1983788"/>
              <a:ext cx="609600" cy="756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601048" y="2469340"/>
              <a:ext cx="152400" cy="73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601048" y="2542952"/>
              <a:ext cx="15240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813709" y="1916668"/>
              <a:ext cx="3369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f</a:t>
              </a:r>
              <a:r>
                <a:rPr lang="en-US" b="1" i="1" baseline="-25000" dirty="0"/>
                <a:t>3</a:t>
              </a:r>
              <a:endParaRPr lang="en-US" i="1" baseline="-25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52800" y="1148176"/>
              <a:ext cx="609600" cy="7568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352800" y="1678988"/>
              <a:ext cx="152400" cy="73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3352800" y="1752600"/>
              <a:ext cx="15240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557425" y="1078468"/>
              <a:ext cx="3369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f</a:t>
              </a:r>
              <a:r>
                <a:rPr lang="en-US" b="1" i="1" baseline="-25000" dirty="0" smtClean="0"/>
                <a:t>2</a:t>
              </a:r>
              <a:endParaRPr lang="en-US" i="1" baseline="-250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3930248" y="2740612"/>
              <a:ext cx="464364" cy="2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2971800" y="2746119"/>
              <a:ext cx="348848" cy="35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/>
            <p:cNvSpPr/>
            <p:nvPr/>
          </p:nvSpPr>
          <p:spPr>
            <a:xfrm>
              <a:off x="3962400" y="1296182"/>
              <a:ext cx="838200" cy="445532"/>
            </a:xfrm>
            <a:prstGeom prst="arc">
              <a:avLst>
                <a:gd name="adj1" fmla="val 16079283"/>
                <a:gd name="adj2" fmla="val 588721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/>
            <p:cNvSpPr/>
            <p:nvPr/>
          </p:nvSpPr>
          <p:spPr>
            <a:xfrm>
              <a:off x="4256316" y="1295400"/>
              <a:ext cx="190500" cy="445532"/>
            </a:xfrm>
            <a:prstGeom prst="arc">
              <a:avLst>
                <a:gd name="adj1" fmla="val 16079283"/>
                <a:gd name="adj2" fmla="val 588721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 flipV="1">
              <a:off x="3962400" y="1445994"/>
              <a:ext cx="457202" cy="18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56316" y="1611086"/>
              <a:ext cx="0" cy="5225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4256316" y="1611086"/>
              <a:ext cx="16328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971800" y="1447800"/>
              <a:ext cx="381000" cy="7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6463688" y="2304144"/>
              <a:ext cx="1373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8" idx="0"/>
              <a:endCxn id="28" idx="2"/>
            </p:cNvCxnSpPr>
            <p:nvPr/>
          </p:nvCxnSpPr>
          <p:spPr>
            <a:xfrm>
              <a:off x="4394612" y="2438400"/>
              <a:ext cx="2152" cy="476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/>
            <p:cNvSpPr/>
            <p:nvPr/>
          </p:nvSpPr>
          <p:spPr>
            <a:xfrm>
              <a:off x="3939140" y="2438400"/>
              <a:ext cx="910944" cy="476140"/>
            </a:xfrm>
            <a:prstGeom prst="arc">
              <a:avLst>
                <a:gd name="adj1" fmla="val 16200000"/>
                <a:gd name="adj2" fmla="val 536892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Elbow Connector 28"/>
            <p:cNvCxnSpPr/>
            <p:nvPr/>
          </p:nvCxnSpPr>
          <p:spPr>
            <a:xfrm rot="16200000" flipV="1">
              <a:off x="4086027" y="2303891"/>
              <a:ext cx="464629" cy="124048"/>
            </a:xfrm>
            <a:prstGeom prst="bentConnector3">
              <a:avLst>
                <a:gd name="adj1" fmla="val 79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>
              <a:off x="4909458" y="1883198"/>
              <a:ext cx="838200" cy="445532"/>
            </a:xfrm>
            <a:prstGeom prst="arc">
              <a:avLst>
                <a:gd name="adj1" fmla="val 16079283"/>
                <a:gd name="adj2" fmla="val 588721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>
              <a:off x="5194144" y="1883198"/>
              <a:ext cx="190500" cy="445532"/>
            </a:xfrm>
            <a:prstGeom prst="arc">
              <a:avLst>
                <a:gd name="adj1" fmla="val 16079283"/>
                <a:gd name="adj2" fmla="val 588721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/>
            <p:cNvSpPr/>
            <p:nvPr/>
          </p:nvSpPr>
          <p:spPr>
            <a:xfrm>
              <a:off x="5117337" y="1882760"/>
              <a:ext cx="190500" cy="445532"/>
            </a:xfrm>
            <a:prstGeom prst="arc">
              <a:avLst>
                <a:gd name="adj1" fmla="val 16079283"/>
                <a:gd name="adj2" fmla="val 588721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Elbow Connector 32"/>
            <p:cNvCxnSpPr/>
            <p:nvPr/>
          </p:nvCxnSpPr>
          <p:spPr>
            <a:xfrm>
              <a:off x="4800600" y="1518166"/>
              <a:ext cx="584044" cy="463034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/>
            <p:nvPr/>
          </p:nvCxnSpPr>
          <p:spPr>
            <a:xfrm flipV="1">
              <a:off x="4850084" y="2203184"/>
              <a:ext cx="529092" cy="470292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7210648" y="2304142"/>
              <a:ext cx="2286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3033010" y="2091179"/>
              <a:ext cx="1219200" cy="35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2949507" y="1658698"/>
              <a:ext cx="2792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c</a:t>
              </a:r>
              <a:endParaRPr lang="en-US" b="1" i="1" baseline="-25000" dirty="0"/>
            </a:p>
          </p:txBody>
        </p:sp>
        <p:sp>
          <p:nvSpPr>
            <p:cNvPr id="40" name="Arc 39"/>
            <p:cNvSpPr/>
            <p:nvPr/>
          </p:nvSpPr>
          <p:spPr>
            <a:xfrm>
              <a:off x="5539432" y="2066074"/>
              <a:ext cx="910944" cy="476140"/>
            </a:xfrm>
            <a:prstGeom prst="arc">
              <a:avLst>
                <a:gd name="adj1" fmla="val 16200000"/>
                <a:gd name="adj2" fmla="val 536892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995012" y="2066074"/>
              <a:ext cx="2152" cy="476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>
              <a:off x="5747658" y="2105526"/>
              <a:ext cx="247246" cy="92606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rot="5400000" flipH="1" flipV="1">
              <a:off x="5298699" y="2593599"/>
              <a:ext cx="838270" cy="527732"/>
            </a:xfrm>
            <a:prstGeom prst="bentConnector3">
              <a:avLst>
                <a:gd name="adj1" fmla="val 10090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/>
            <p:nvPr/>
          </p:nvCxnSpPr>
          <p:spPr>
            <a:xfrm>
              <a:off x="4191000" y="2746119"/>
              <a:ext cx="1262968" cy="530481"/>
            </a:xfrm>
            <a:prstGeom prst="bentConnector3">
              <a:avLst>
                <a:gd name="adj1" fmla="val -68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310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MMTS Procedure: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90550" y="1143000"/>
                <a:ext cx="8267700" cy="3987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576"/>
                  </a:spcBef>
                  <a:buClr>
                    <a:srgbClr val="58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1" i="1" spc="10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TW" sz="2400" b="1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a:rPr lang="en-US" altLang="zh-TW" sz="2400" b="1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𝒅</m:t>
                        </m:r>
                      </m:e>
                      <m:sub>
                        <m:r>
                          <a:rPr lang="en-US" altLang="zh-TW" sz="2400" b="1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𝒊</m:t>
                        </m:r>
                        <m:r>
                          <a:rPr lang="en-US" altLang="zh-TW" sz="2400" b="1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b="1" i="1" spc="1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b="1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altLang="zh-TW" sz="2400" b="1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𝒗</m:t>
                            </m:r>
                          </m:sup>
                        </m:sSup>
                      </m:sub>
                      <m:sup>
                        <m:r>
                          <a:rPr lang="en-US" altLang="zh-TW" sz="2400" b="1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𝒎</m:t>
                        </m:r>
                      </m:sup>
                    </m:sSubSup>
                  </m:oMath>
                </a14:m>
                <a:r>
                  <a:rPr lang="en-US" altLang="zh-TW" sz="2400" b="1" spc="100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: </a:t>
                </a:r>
                <a:r>
                  <a:rPr lang="en-US" altLang="zh-TW" sz="2400" b="1" spc="100" dirty="0" smtClean="0">
                    <a:solidFill>
                      <a:srgbClr val="000000"/>
                    </a:solidFill>
                    <a:ea typeface="Cambria Math"/>
                    <a:cs typeface="Arial" panose="020B0604020202020204" pitchFamily="34" charset="0"/>
                  </a:rPr>
                  <a:t>restoration </a:t>
                </a:r>
                <a:r>
                  <a:rPr lang="en-US" altLang="zh-TW" sz="2400" b="1" spc="100" dirty="0">
                    <a:solidFill>
                      <a:srgbClr val="000000"/>
                    </a:solidFill>
                    <a:ea typeface="Cambria Math"/>
                    <a:cs typeface="Arial" panose="020B0604020202020204" pitchFamily="34" charset="0"/>
                  </a:rPr>
                  <a:t>d</a:t>
                </a:r>
                <a:r>
                  <a:rPr lang="en-US" altLang="zh-TW" sz="2400" b="1" spc="100" dirty="0" smtClean="0">
                    <a:solidFill>
                      <a:srgbClr val="000000"/>
                    </a:solidFill>
                    <a:ea typeface="Cambria Math"/>
                    <a:cs typeface="Arial" panose="020B0604020202020204" pitchFamily="34" charset="0"/>
                  </a:rPr>
                  <a:t>emand in mode </a:t>
                </a:r>
                <a:r>
                  <a:rPr lang="en-US" altLang="zh-TW" sz="2400" b="1" spc="100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</a:t>
                </a:r>
              </a:p>
              <a:p>
                <a:pPr marL="800100" lvl="1" indent="-342900">
                  <a:spcBef>
                    <a:spcPts val="576"/>
                  </a:spcBef>
                  <a:buClr>
                    <a:srgbClr val="580000"/>
                  </a:buClr>
                  <a:buFont typeface="Arial" panose="020B0604020202020204" pitchFamily="34" charset="0"/>
                  <a:buChar char="–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𝑣</m:t>
                            </m:r>
                          </m:sup>
                        </m:sSup>
                      </m:sub>
                      <m:sup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</m:sup>
                    </m:sSubSup>
                    <m:r>
                      <a:rPr lang="en-US" altLang="zh-TW" sz="2000" i="1" spc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func>
                      <m:funcPr>
                        <m:ctrlP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altLang="zh-TW" sz="2000" i="1" spc="10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 spc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TW" sz="2000" i="1" spc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sz="2000" i="1" spc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𝑚</m:t>
                                </m:r>
                              </m:sup>
                            </m:sSubSup>
                            <m: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TW" sz="2000" i="1" spc="100">
                                    <a:solidFill>
                                      <a:srgbClr val="00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 spc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𝑎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TW" sz="2000" i="1" spc="10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i="1" spc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TW" sz="2000" i="1" spc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𝑣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zh-TW" sz="2000" i="1" spc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𝑚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altLang="zh-TW" sz="2000" i="1" spc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a:rPr lang="en-US" altLang="zh-TW" sz="2000" i="1" spc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i="1" spc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TW" sz="2000" i="1" spc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sSup>
                          <m:sSupPr>
                            <m:ctrlP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𝑣</m:t>
                            </m:r>
                          </m:sup>
                        </m:sSup>
                      </m:sub>
                      <m:sup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</m:sup>
                    </m:sSubSup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1143000" lvl="1" indent="-228600">
                  <a:spcBef>
                    <a:spcPts val="576"/>
                  </a:spcBef>
                  <a:buClr>
                    <a:srgbClr val="58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:  </a:t>
                </a:r>
                <a:r>
                  <a:rPr lang="en-US" sz="200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restoration rate of </a:t>
                </a:r>
                <a:r>
                  <a:rPr lang="en-US" sz="200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flipflop</a:t>
                </a:r>
                <a:r>
                  <a:rPr lang="en-US" sz="200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000" i="1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in mode </a:t>
                </a:r>
                <a:r>
                  <a:rPr lang="en-US" sz="2000" i="1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m </a:t>
                </a:r>
                <a:r>
                  <a:rPr lang="en-US" sz="200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using the traces selected so far</a:t>
                </a:r>
                <a:endParaRPr lang="en-US" sz="2000" i="1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1143000" lvl="1" indent="-228600">
                  <a:spcBef>
                    <a:spcPts val="576"/>
                  </a:spcBef>
                  <a:buClr>
                    <a:srgbClr val="58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𝑣</m:t>
                            </m:r>
                          </m:sup>
                        </m:sSup>
                      </m:sub>
                      <m:sup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sz="2000" i="1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:</a:t>
                </a:r>
                <a:r>
                  <a:rPr lang="en-US" sz="200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rate that </a:t>
                </a:r>
                <a:r>
                  <a:rPr lang="en-US" sz="2000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flipflop</a:t>
                </a:r>
                <a:r>
                  <a:rPr lang="en-US" sz="200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000" i="1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f </a:t>
                </a:r>
                <a:r>
                  <a:rPr lang="en-US" sz="200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takes value</a:t>
                </a:r>
                <a:r>
                  <a:rPr lang="en-US" sz="2000" i="1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v </a:t>
                </a:r>
                <a:r>
                  <a:rPr lang="en-US" sz="200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in mode </a:t>
                </a:r>
                <a:r>
                  <a:rPr lang="en-US" sz="2000" i="1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m</a:t>
                </a:r>
                <a:endParaRPr lang="en-US" sz="2000" i="1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800100" lvl="1" indent="-342900">
                  <a:spcBef>
                    <a:spcPts val="576"/>
                  </a:spcBef>
                  <a:buClr>
                    <a:srgbClr val="580000"/>
                  </a:buClr>
                  <a:buFont typeface="Arial" panose="020B0604020202020204" pitchFamily="34" charset="0"/>
                  <a:buChar char="–"/>
                </a:pPr>
                <a:endParaRPr lang="en-US" sz="2000" dirty="0" smtClean="0">
                  <a:cs typeface="Arial" panose="020B0604020202020204" pitchFamily="34" charset="0"/>
                </a:endParaRPr>
              </a:p>
              <a:p>
                <a:pPr marL="800100" lvl="1" indent="-342900">
                  <a:spcBef>
                    <a:spcPts val="576"/>
                  </a:spcBef>
                  <a:buClr>
                    <a:srgbClr val="580000"/>
                  </a:buClr>
                  <a:buFont typeface="Arial" panose="020B0604020202020204" pitchFamily="34" charset="0"/>
                  <a:buChar char="–"/>
                </a:pPr>
                <a:r>
                  <a:rPr lang="en-US" sz="2000" dirty="0" smtClean="0">
                    <a:cs typeface="Arial" panose="020B0604020202020204" pitchFamily="34" charset="0"/>
                  </a:rPr>
                  <a:t>Approximates </a:t>
                </a:r>
                <a:r>
                  <a:rPr lang="en-US" sz="2000" dirty="0">
                    <a:cs typeface="Arial" panose="020B0604020202020204" pitchFamily="34" charset="0"/>
                  </a:rPr>
                  <a:t>how much of </a:t>
                </a:r>
                <a:r>
                  <a:rPr lang="en-US" sz="2000" dirty="0" smtClean="0">
                    <a:cs typeface="Arial" panose="020B0604020202020204" pitchFamily="34" charset="0"/>
                  </a:rPr>
                  <a:t>the restoration of </a:t>
                </a:r>
                <a:r>
                  <a:rPr lang="en-US" sz="2000" dirty="0" err="1" smtClean="0">
                    <a:cs typeface="Arial" panose="020B0604020202020204" pitchFamily="34" charset="0"/>
                  </a:rPr>
                  <a:t>flipflop</a:t>
                </a:r>
                <a:r>
                  <a:rPr lang="en-US" sz="2000" dirty="0" smtClean="0">
                    <a:cs typeface="Arial" panose="020B0604020202020204" pitchFamily="34" charset="0"/>
                  </a:rPr>
                  <a:t> </a:t>
                </a:r>
                <a:r>
                  <a:rPr lang="en-US" sz="2000" i="1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 smtClean="0"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cs typeface="Arial" panose="020B0604020202020204" pitchFamily="34" charset="0"/>
                  </a:rPr>
                  <a:t>can be provided </a:t>
                </a:r>
                <a:r>
                  <a:rPr lang="en-US" sz="2000" dirty="0" smtClean="0">
                    <a:cs typeface="Arial" panose="020B0604020202020204" pitchFamily="34" charset="0"/>
                  </a:rPr>
                  <a:t>by </a:t>
                </a:r>
                <a:r>
                  <a:rPr lang="en-US" sz="2000" dirty="0" err="1" smtClean="0">
                    <a:cs typeface="Arial" panose="020B0604020202020204" pitchFamily="34" charset="0"/>
                  </a:rPr>
                  <a:t>flipflop</a:t>
                </a:r>
                <a:r>
                  <a:rPr lang="en-US" sz="2000" dirty="0" smtClean="0">
                    <a:cs typeface="Arial" panose="020B0604020202020204" pitchFamily="34" charset="0"/>
                  </a:rPr>
                  <a:t> </a:t>
                </a:r>
                <a:r>
                  <a:rPr lang="en-US" sz="2000" i="1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f</a:t>
                </a:r>
                <a:r>
                  <a:rPr lang="en-US" sz="200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when </a:t>
                </a:r>
                <a:r>
                  <a:rPr lang="en-US" sz="2000" i="1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f</a:t>
                </a:r>
                <a:r>
                  <a:rPr lang="en-US" sz="200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takes value </a:t>
                </a:r>
                <a:r>
                  <a:rPr lang="en-US" sz="2000" i="1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v</a:t>
                </a:r>
                <a:endParaRPr lang="en-US" sz="2000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1143000" lvl="1" indent="-228600">
                  <a:spcBef>
                    <a:spcPts val="576"/>
                  </a:spcBef>
                  <a:buClr>
                    <a:srgbClr val="58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000" i="1" spc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1−</m:t>
                    </m:r>
                    <m:sSubSup>
                      <m:sSubSupPr>
                        <m:ctrlP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: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how much more is needed for </a:t>
                </a:r>
                <a:r>
                  <a:rPr lang="en-US" sz="200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full </a:t>
                </a:r>
                <a:r>
                  <a:rPr lang="en-US" sz="20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restoration of </a:t>
                </a:r>
                <a:r>
                  <a:rPr lang="en-US" sz="2000" i="1" dirty="0" err="1">
                    <a:ea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endParaRPr lang="en-US" sz="20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1143000" lvl="1" indent="-228600">
                  <a:spcBef>
                    <a:spcPts val="576"/>
                  </a:spcBef>
                  <a:buClr>
                    <a:srgbClr val="58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𝑣</m:t>
                            </m:r>
                          </m:sup>
                        </m:sSup>
                      </m:sub>
                      <m:sup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: how much </a:t>
                </a:r>
                <a:r>
                  <a:rPr lang="en-US" sz="2000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f</a:t>
                </a:r>
                <a:r>
                  <a:rPr lang="en-US" sz="20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can offer to the restoration of </a:t>
                </a:r>
                <a:r>
                  <a:rPr lang="en-US" sz="2000" i="1" dirty="0" err="1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endParaRPr lang="en-US" sz="2000" i="1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0" y="1143000"/>
                <a:ext cx="8267700" cy="3987502"/>
              </a:xfrm>
              <a:prstGeom prst="rect">
                <a:avLst/>
              </a:prstGeom>
              <a:blipFill rotWithShape="1">
                <a:blip r:embed="rId3"/>
                <a:stretch>
                  <a:fillRect l="-1032" t="-1376" b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35200" y="2496974"/>
            <a:ext cx="7772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580000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580000"/>
              </a:buClr>
              <a:buFont typeface="Arial" panose="020B0604020202020204" pitchFamily="34" charset="0"/>
              <a:buChar char="•"/>
            </a:pPr>
            <a:endParaRPr lang="en-US" altLang="zh-TW" sz="2400" spc="1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664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MMTS Procedure: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90550" y="1143000"/>
                <a:ext cx="8267700" cy="48517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576"/>
                  </a:spcBef>
                  <a:buClr>
                    <a:srgbClr val="58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1" i="1" spc="100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TW" sz="2400" b="1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𝑾</m:t>
                        </m:r>
                      </m:e>
                      <m:sub>
                        <m:r>
                          <a:rPr lang="en-US" altLang="zh-TW" sz="2400" b="1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𝒇</m:t>
                        </m:r>
                      </m:sub>
                      <m:sup>
                        <m:r>
                          <a:rPr lang="en-US" altLang="zh-TW" sz="2400" b="1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𝒎</m:t>
                        </m:r>
                      </m:sup>
                    </m:sSubSup>
                    <m:r>
                      <a:rPr lang="en-US" altLang="zh-TW" sz="2400" b="1" i="1" spc="10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: </m:t>
                    </m:r>
                  </m:oMath>
                </a14:m>
                <a:r>
                  <a:rPr lang="en-US" altLang="zh-TW" sz="2400" b="1" spc="100" dirty="0" smtClean="0">
                    <a:solidFill>
                      <a:srgbClr val="000000"/>
                    </a:solidFill>
                    <a:ea typeface="Cambria Math"/>
                    <a:cs typeface="Arial" panose="020B0604020202020204" pitchFamily="34" charset="0"/>
                  </a:rPr>
                  <a:t>Impact </a:t>
                </a:r>
                <a:r>
                  <a:rPr lang="en-US" altLang="zh-TW" sz="2400" b="1" spc="100" dirty="0">
                    <a:solidFill>
                      <a:srgbClr val="000000"/>
                    </a:solidFill>
                    <a:ea typeface="Cambria Math"/>
                    <a:cs typeface="Arial" panose="020B0604020202020204" pitchFamily="34" charset="0"/>
                  </a:rPr>
                  <a:t>Weight in </a:t>
                </a:r>
                <a:r>
                  <a:rPr lang="en-US" altLang="zh-TW" sz="2400" b="1" spc="100" dirty="0" smtClean="0">
                    <a:solidFill>
                      <a:srgbClr val="000000"/>
                    </a:solidFill>
                    <a:ea typeface="Cambria Math"/>
                    <a:cs typeface="Arial" panose="020B0604020202020204" pitchFamily="34" charset="0"/>
                  </a:rPr>
                  <a:t>mode</a:t>
                </a:r>
                <a:r>
                  <a:rPr lang="en-US" altLang="zh-TW" sz="2400" b="1" i="1" spc="100" dirty="0" smtClean="0">
                    <a:solidFill>
                      <a:srgbClr val="000000"/>
                    </a:solidFill>
                    <a:ea typeface="Cambria Math"/>
                    <a:cs typeface="Arial" panose="020B0604020202020204" pitchFamily="34" charset="0"/>
                  </a:rPr>
                  <a:t> m</a:t>
                </a:r>
                <a:endParaRPr lang="en-US" altLang="zh-TW" sz="2400" b="1" spc="1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731520" indent="-274320">
                  <a:spcBef>
                    <a:spcPts val="480"/>
                  </a:spcBef>
                  <a:buClr>
                    <a:srgbClr val="580000"/>
                  </a:buClr>
                  <a:buFont typeface="Arial" panose="020B0604020202020204" pitchFamily="34" charset="0"/>
                  <a:buChar char="‒"/>
                </a:pPr>
                <a:r>
                  <a:rPr lang="en-US" sz="2000" dirty="0">
                    <a:cs typeface="Arial" panose="020B0604020202020204" pitchFamily="34" charset="0"/>
                  </a:rPr>
                  <a:t>The impact weight reflects how much </a:t>
                </a:r>
                <a:r>
                  <a:rPr lang="en-US" sz="2000" dirty="0" err="1" smtClean="0">
                    <a:cs typeface="Arial" panose="020B0604020202020204" pitchFamily="34" charset="0"/>
                  </a:rPr>
                  <a:t>flipflop</a:t>
                </a:r>
                <a:r>
                  <a:rPr lang="en-US" sz="2000" dirty="0" smtClean="0">
                    <a:cs typeface="Arial" panose="020B0604020202020204" pitchFamily="34" charset="0"/>
                  </a:rPr>
                  <a:t> </a:t>
                </a:r>
                <a:r>
                  <a:rPr lang="en-US" sz="2000" i="1" dirty="0" smtClean="0">
                    <a:cs typeface="Arial" panose="020B0604020202020204" pitchFamily="34" charset="0"/>
                  </a:rPr>
                  <a:t>f</a:t>
                </a:r>
                <a:r>
                  <a:rPr lang="en-US" sz="2000" dirty="0" smtClean="0"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cs typeface="Arial" panose="020B0604020202020204" pitchFamily="34" charset="0"/>
                  </a:rPr>
                  <a:t>can contribute to restoring the remaining untraced elements </a:t>
                </a:r>
                <a:r>
                  <a:rPr lang="en-US" sz="2000" dirty="0" smtClean="0">
                    <a:cs typeface="Arial" panose="020B0604020202020204" pitchFamily="34" charset="0"/>
                  </a:rPr>
                  <a:t>in its reachability list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sSup>
                          <m:sSupPr>
                            <m:ctrlP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TW" sz="2000" i="1" spc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𝑣</m:t>
                            </m:r>
                          </m:sup>
                        </m:sSup>
                      </m:sub>
                      <m:sup>
                        <m:r>
                          <a:rPr lang="en-US" altLang="zh-TW" sz="2000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</m:sup>
                    </m:sSubSup>
                  </m:oMath>
                </a14:m>
                <a:endParaRPr lang="en-US" sz="2000" dirty="0" smtClean="0">
                  <a:cs typeface="Arial" panose="020B0604020202020204" pitchFamily="34" charset="0"/>
                </a:endParaRPr>
              </a:p>
              <a:p>
                <a:pPr marL="914400" lvl="1">
                  <a:spcBef>
                    <a:spcPts val="480"/>
                  </a:spcBef>
                  <a:buClr>
                    <a:srgbClr val="58000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000" i="1" spc="10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altLang="zh-TW" sz="2000" i="1" spc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000" i="1" spc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</m:sub>
                        <m:sup>
                          <m:r>
                            <a:rPr lang="en-US" altLang="zh-TW" sz="2000" i="1" spc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𝑚</m:t>
                          </m:r>
                        </m:sup>
                      </m:sSubSup>
                      <m:r>
                        <a:rPr lang="en-US" altLang="zh-TW" sz="2000" i="1" spc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000" i="1" spc="10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000" i="1" spc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𝑣</m:t>
                          </m:r>
                          <m:r>
                            <a:rPr lang="en-US" altLang="zh-TW" sz="2000" i="1" spc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=0,1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000" i="1" spc="10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TW" sz="2000" i="1" spc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∀</m:t>
                              </m:r>
                              <m:r>
                                <a:rPr lang="en-US" altLang="zh-TW" sz="2000" i="1" spc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altLang="zh-TW" sz="2000" i="1" spc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TW" sz="2000" i="1" spc="1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i="1" spc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TW" sz="2000" i="1" spc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i="1" spc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TW" sz="2000" i="1" spc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𝑣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zh-TW" sz="2000" i="1" spc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𝑚</m:t>
                                  </m:r>
                                </m:sup>
                              </m:sSubSup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TW" sz="2000" i="1" spc="10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000" i="1" spc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TW" sz="2000" i="1" spc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  <m:r>
                                    <a:rPr lang="en-US" altLang="zh-TW" sz="2000" i="1" spc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TW" sz="2000" i="1" spc="10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i="1" spc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TW" sz="2000" i="1" spc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𝑣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zh-TW" sz="2000" i="1" spc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2000" i="1" spc="1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/>
                </a:endParaRPr>
              </a:p>
              <a:p>
                <a:pPr marL="342900" indent="-342900">
                  <a:spcBef>
                    <a:spcPts val="480"/>
                  </a:spcBef>
                  <a:buClr>
                    <a:srgbClr val="580000"/>
                  </a:buClr>
                  <a:buFont typeface="Arial" panose="020B0604020202020204" pitchFamily="34" charset="0"/>
                  <a:buChar char="•"/>
                </a:pPr>
                <a:endParaRPr lang="en-US" sz="2400" spc="100" dirty="0" smtClean="0">
                  <a:solidFill>
                    <a:srgbClr val="000000"/>
                  </a:solidFill>
                  <a:ea typeface="Cambria Math"/>
                  <a:cs typeface="Arial" panose="020B0604020202020204" pitchFamily="34" charset="0"/>
                </a:endParaRPr>
              </a:p>
              <a:p>
                <a:pPr marL="342900" indent="-342900">
                  <a:spcBef>
                    <a:spcPts val="480"/>
                  </a:spcBef>
                  <a:buClr>
                    <a:srgbClr val="58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pc="1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1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𝑴𝑾</m:t>
                        </m:r>
                      </m:e>
                      <m:sub>
                        <m:r>
                          <a:rPr lang="en-US" sz="2400" b="1" i="1" spc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𝒇</m:t>
                        </m:r>
                      </m:sub>
                    </m:sSub>
                    <m:r>
                      <a:rPr lang="en-US" sz="2400" b="1" i="1" spc="10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b="1" spc="100" dirty="0" smtClean="0">
                    <a:solidFill>
                      <a:srgbClr val="000000"/>
                    </a:solidFill>
                    <a:ea typeface="Cambria Math"/>
                    <a:cs typeface="Arial" panose="020B0604020202020204" pitchFamily="34" charset="0"/>
                  </a:rPr>
                  <a:t>: Multi-mode </a:t>
                </a:r>
                <a:r>
                  <a:rPr lang="en-US" sz="2400" b="1" spc="100" dirty="0">
                    <a:solidFill>
                      <a:srgbClr val="000000"/>
                    </a:solidFill>
                    <a:ea typeface="Cambria Math"/>
                    <a:cs typeface="Arial" panose="020B0604020202020204" pitchFamily="34" charset="0"/>
                  </a:rPr>
                  <a:t>impact weight </a:t>
                </a:r>
                <a:r>
                  <a:rPr lang="en-US" sz="2400" b="1" dirty="0">
                    <a:cs typeface="Arial" panose="020B0604020202020204" pitchFamily="34" charset="0"/>
                  </a:rPr>
                  <a:t>of state element </a:t>
                </a:r>
                <a:r>
                  <a:rPr lang="en-US" sz="2400" b="1" i="1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f</a:t>
                </a:r>
                <a:endParaRPr lang="en-US" sz="2400" b="1" i="1" dirty="0" smtClean="0">
                  <a:cs typeface="Arial" panose="020B0604020202020204" pitchFamily="34" charset="0"/>
                </a:endParaRPr>
              </a:p>
              <a:p>
                <a:pPr marL="800100" lvl="1" indent="-342900">
                  <a:spcBef>
                    <a:spcPts val="480"/>
                  </a:spcBef>
                  <a:buClr>
                    <a:srgbClr val="580000"/>
                  </a:buClr>
                  <a:buFont typeface="Arial" panose="020B0604020202020204" pitchFamily="34" charset="0"/>
                  <a:buChar char="‒"/>
                </a:pPr>
                <a:r>
                  <a:rPr lang="en-US" sz="2000" dirty="0" smtClean="0">
                    <a:cs typeface="Arial" panose="020B0604020202020204" pitchFamily="34" charset="0"/>
                  </a:rPr>
                  <a:t>Measures the contribution of </a:t>
                </a:r>
                <a:r>
                  <a:rPr lang="en-US" sz="2000" i="1" dirty="0" smtClean="0">
                    <a:cs typeface="Arial" panose="020B0604020202020204" pitchFamily="34" charset="0"/>
                  </a:rPr>
                  <a:t>f</a:t>
                </a:r>
                <a:r>
                  <a:rPr lang="en-US" sz="2000" dirty="0" smtClean="0">
                    <a:cs typeface="Arial" panose="020B0604020202020204" pitchFamily="34" charset="0"/>
                  </a:rPr>
                  <a:t> to MSRR if it is selected as a trace signal</a:t>
                </a:r>
                <a:endParaRPr lang="en-US" sz="2000" dirty="0">
                  <a:cs typeface="Arial" panose="020B0604020202020204" pitchFamily="34" charset="0"/>
                </a:endParaRPr>
              </a:p>
              <a:p>
                <a:pPr lvl="1">
                  <a:spcBef>
                    <a:spcPts val="48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pc="10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 spc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𝑀𝑊</m:t>
                          </m:r>
                        </m:e>
                        <m:sub>
                          <m:r>
                            <a:rPr lang="en-US" sz="2000" i="1" spc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</m:sub>
                      </m:sSub>
                      <m:r>
                        <a:rPr lang="en-US" sz="2000" i="1" spc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 spc="10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 spc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𝑚</m:t>
                          </m:r>
                          <m:r>
                            <a:rPr lang="en-US" sz="2000" i="1" spc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 spc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sz="2000" i="1" spc="10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TW" sz="2000" i="1" spc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000" i="1" spc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altLang="zh-TW" sz="2000" i="1" spc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8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0" y="1143000"/>
                <a:ext cx="8267700" cy="4851713"/>
              </a:xfrm>
              <a:prstGeom prst="rect">
                <a:avLst/>
              </a:prstGeom>
              <a:blipFill rotWithShape="1">
                <a:blip r:embed="rId3"/>
                <a:stretch>
                  <a:fillRect l="-1032" t="-1006" r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35200" y="2496974"/>
            <a:ext cx="7772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580000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580000"/>
              </a:buClr>
              <a:buFont typeface="Arial" panose="020B0604020202020204" pitchFamily="34" charset="0"/>
              <a:buChar char="•"/>
            </a:pPr>
            <a:endParaRPr lang="en-US" altLang="zh-TW" sz="2400" spc="100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789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Iterative Multi-mode Trace Selection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610600" cy="5334000"/>
          </a:xfrm>
        </p:spPr>
        <p:txBody>
          <a:bodyPr/>
          <a:lstStyle/>
          <a:p>
            <a:pPr marL="0" indent="0">
              <a:buClr>
                <a:srgbClr val="7E0000"/>
              </a:buClr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Overview of our procedure:</a:t>
            </a:r>
          </a:p>
          <a:p>
            <a:pPr marL="457200" indent="-457200">
              <a:buClr>
                <a:srgbClr val="7E0000"/>
              </a:buClr>
              <a:buFont typeface="+mj-lt"/>
              <a:buAutoNum type="arabicPeriod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a suitable start mode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600" i="1" dirty="0" err="1" smtClean="0"/>
              <a:t>init</a:t>
            </a:r>
            <a:endParaRPr lang="en-US" sz="1600" i="1" dirty="0"/>
          </a:p>
          <a:p>
            <a:pPr marL="754380" lvl="2" indent="-342900">
              <a:buClr>
                <a:srgbClr val="7E0000"/>
              </a:buClr>
              <a:buFont typeface="Arial" panose="020B0604020202020204" pitchFamily="34" charset="0"/>
              <a:buChar char="–"/>
            </a:pPr>
            <a:r>
              <a:rPr lang="en-US" sz="1800" dirty="0" smtClean="0"/>
              <a:t>For each mode compute a set representing the union of the reachability lists for all the </a:t>
            </a:r>
            <a:r>
              <a:rPr lang="en-US" sz="1800" dirty="0" err="1" smtClean="0"/>
              <a:t>flipflops</a:t>
            </a:r>
            <a:r>
              <a:rPr lang="en-US" sz="1800" dirty="0" smtClean="0"/>
              <a:t> in that mode, and then let the start mode to be the one which has the highest size for this set</a:t>
            </a:r>
          </a:p>
          <a:p>
            <a:pPr marL="457200" indent="-457200">
              <a:buClr>
                <a:srgbClr val="7E0000"/>
              </a:buClr>
              <a:buFont typeface="+mj-lt"/>
              <a:buAutoNum type="arabicPeriod" startAt="2"/>
            </a:pPr>
            <a:r>
              <a:rPr lang="en-US" sz="2000" dirty="0" smtClean="0"/>
              <a:t>Find an initial solution to maximize the SRR in mode </a:t>
            </a:r>
            <a:r>
              <a:rPr lang="en-US" sz="2000" i="1" dirty="0" err="1" smtClean="0"/>
              <a:t>m</a:t>
            </a:r>
            <a:r>
              <a:rPr lang="en-US" sz="1600" i="1" dirty="0" err="1" smtClean="0"/>
              <a:t>init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‒"/>
            </a:pPr>
            <a:r>
              <a:rPr lang="en-US" sz="1800" dirty="0" smtClean="0"/>
              <a:t>Generated using </a:t>
            </a:r>
            <a:r>
              <a:rPr lang="en-US" altLang="zh-CN" sz="1800" i="1" dirty="0" smtClean="0"/>
              <a:t>Li </a:t>
            </a:r>
            <a:r>
              <a:rPr lang="en-US" altLang="zh-CN" sz="1800" i="1" dirty="0"/>
              <a:t>&amp; Davoodi [</a:t>
            </a:r>
            <a:r>
              <a:rPr lang="en-US" altLang="zh-CN" sz="1800" i="1" dirty="0" smtClean="0"/>
              <a:t>DATE’13]</a:t>
            </a:r>
            <a:endParaRPr lang="en-US" sz="1800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Iteratively perturb the current solution for better multi-mode restoration </a:t>
            </a:r>
          </a:p>
          <a:p>
            <a:pPr lvl="1"/>
            <a:r>
              <a:rPr lang="en-US" sz="1800" dirty="0" smtClean="0"/>
              <a:t>Has a </a:t>
            </a:r>
            <a:r>
              <a:rPr lang="en-US" sz="1800" dirty="0"/>
              <a:t>a non-greedy </a:t>
            </a:r>
            <a:r>
              <a:rPr lang="en-US" sz="1800" dirty="0" smtClean="0"/>
              <a:t>nature</a:t>
            </a:r>
          </a:p>
          <a:p>
            <a:pPr lvl="1"/>
            <a:r>
              <a:rPr lang="en-US" sz="1800" dirty="0" smtClean="0"/>
              <a:t>Is based </a:t>
            </a:r>
            <a:r>
              <a:rPr lang="en-US" sz="1800" dirty="0"/>
              <a:t>on a gradually-increasing perturbation radius </a:t>
            </a:r>
            <a:r>
              <a:rPr lang="en-US" sz="1800" i="1" dirty="0" smtClean="0"/>
              <a:t>r</a:t>
            </a:r>
            <a:r>
              <a:rPr lang="en-US" sz="1800" dirty="0" smtClean="0"/>
              <a:t> within </a:t>
            </a:r>
            <a:r>
              <a:rPr lang="en-US" sz="1800" dirty="0"/>
              <a:t>each </a:t>
            </a:r>
            <a:r>
              <a:rPr lang="en-US" sz="1800" dirty="0" smtClean="0"/>
              <a:t>iteration</a:t>
            </a:r>
            <a:endParaRPr lang="en-US" sz="1800" dirty="0"/>
          </a:p>
          <a:p>
            <a:pPr lvl="1"/>
            <a:r>
              <a:rPr lang="en-US" sz="1800" dirty="0" smtClean="0"/>
              <a:t>Specifically</a:t>
            </a:r>
            <a:r>
              <a:rPr lang="en-US" sz="1800" dirty="0"/>
              <a:t>, at each iteration, up to </a:t>
            </a:r>
            <a:r>
              <a:rPr lang="en-US" sz="1800" i="1" dirty="0" smtClean="0"/>
              <a:t>R=3</a:t>
            </a:r>
            <a:r>
              <a:rPr lang="en-US" sz="1800" dirty="0" smtClean="0"/>
              <a:t> </a:t>
            </a:r>
            <a:r>
              <a:rPr lang="en-US" sz="1800" dirty="0"/>
              <a:t>number of trace </a:t>
            </a:r>
            <a:r>
              <a:rPr lang="en-US" sz="1800" dirty="0" smtClean="0"/>
              <a:t>signals in </a:t>
            </a:r>
            <a:r>
              <a:rPr lang="en-US" sz="1800" dirty="0"/>
              <a:t>the current solution may be </a:t>
            </a:r>
            <a:r>
              <a:rPr lang="en-US" sz="1800" dirty="0" smtClean="0"/>
              <a:t>swapped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The process terminates </a:t>
            </a:r>
            <a:r>
              <a:rPr lang="en-US" sz="2000" dirty="0" smtClean="0"/>
              <a:t>upon observing </a:t>
            </a:r>
            <a:r>
              <a:rPr lang="en-US" sz="2000" dirty="0"/>
              <a:t>no improvements in MSSR in 20 consecutive iterations</a:t>
            </a:r>
          </a:p>
        </p:txBody>
      </p:sp>
    </p:spTree>
    <p:extLst>
      <p:ext uri="{BB962C8B-B14F-4D97-AF65-F5344CB8AC3E}">
        <p14:creationId xmlns:p14="http://schemas.microsoft.com/office/powerpoint/2010/main" val="3700821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IteM</a:t>
            </a:r>
            <a:r>
              <a:rPr lang="en-US" dirty="0"/>
              <a:t>: </a:t>
            </a:r>
            <a:r>
              <a:rPr lang="en-US" sz="3200" dirty="0"/>
              <a:t>Iterative Multi-mode Trace Selection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343400" y="1295400"/>
            <a:ext cx="4800600" cy="3962400"/>
            <a:chOff x="386014" y="1443331"/>
            <a:chExt cx="4999227" cy="3962400"/>
          </a:xfrm>
        </p:grpSpPr>
        <p:grpSp>
          <p:nvGrpSpPr>
            <p:cNvPr id="6" name="Group 5"/>
            <p:cNvGrpSpPr/>
            <p:nvPr/>
          </p:nvGrpSpPr>
          <p:grpSpPr>
            <a:xfrm>
              <a:off x="386014" y="1443331"/>
              <a:ext cx="4999227" cy="3962400"/>
              <a:chOff x="386014" y="1443331"/>
              <a:chExt cx="4999227" cy="39624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833814" y="2891132"/>
                <a:ext cx="1118479" cy="571705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Swap r signals</a:t>
                </a:r>
              </a:p>
            </p:txBody>
          </p:sp>
          <p:cxnSp>
            <p:nvCxnSpPr>
              <p:cNvPr id="34" name="Straight Arrow Connector 33"/>
              <p:cNvCxnSpPr>
                <a:stCxn id="35" idx="0"/>
              </p:cNvCxnSpPr>
              <p:nvPr/>
            </p:nvCxnSpPr>
            <p:spPr>
              <a:xfrm flipV="1">
                <a:off x="2552765" y="3462837"/>
                <a:ext cx="4564" cy="496585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sp>
            <p:nvSpPr>
              <p:cNvPr id="35" name="Diamond 34"/>
              <p:cNvSpPr/>
              <p:nvPr/>
            </p:nvSpPr>
            <p:spPr>
              <a:xfrm>
                <a:off x="1769827" y="3959422"/>
                <a:ext cx="1565875" cy="684311"/>
              </a:xfrm>
              <a:prstGeom prst="diamond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r &gt; R</a:t>
                </a:r>
                <a:endParaRPr kumimoji="0" lang="en-US" sz="18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?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70811" y="4948531"/>
                <a:ext cx="938260" cy="262354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DONE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90919" y="1880597"/>
                <a:ext cx="2026193" cy="821561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Set </a:t>
                </a: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swap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to </a:t>
                </a: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DET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(deterministic);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radius r=1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817268" y="1443331"/>
                <a:ext cx="926351" cy="262355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START</a:t>
                </a:r>
              </a:p>
            </p:txBody>
          </p:sp>
          <p:sp>
            <p:nvSpPr>
              <p:cNvPr id="39" name="Diamond 38"/>
              <p:cNvSpPr/>
              <p:nvPr/>
            </p:nvSpPr>
            <p:spPr>
              <a:xfrm>
                <a:off x="3506005" y="3865230"/>
                <a:ext cx="1879236" cy="872693"/>
              </a:xfrm>
              <a:prstGeom prst="diamond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Swap is </a:t>
                </a: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DET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? 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352800" y="2281531"/>
                <a:ext cx="1757614" cy="1238899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Set </a:t>
                </a: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swap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to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RAND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(random);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radius r=1</a:t>
                </a:r>
              </a:p>
            </p:txBody>
          </p:sp>
          <p:sp>
            <p:nvSpPr>
              <p:cNvPr id="41" name="Diamond 40"/>
              <p:cNvSpPr/>
              <p:nvPr/>
            </p:nvSpPr>
            <p:spPr>
              <a:xfrm>
                <a:off x="630344" y="3426022"/>
                <a:ext cx="1710139" cy="684311"/>
              </a:xfrm>
              <a:prstGeom prst="diamond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Accept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?</a:t>
                </a:r>
              </a:p>
            </p:txBody>
          </p:sp>
          <p:cxnSp>
            <p:nvCxnSpPr>
              <p:cNvPr id="42" name="Elbow Connector 41"/>
              <p:cNvCxnSpPr>
                <a:stCxn id="33" idx="1"/>
                <a:endCxn id="41" idx="0"/>
              </p:cNvCxnSpPr>
              <p:nvPr/>
            </p:nvCxnSpPr>
            <p:spPr>
              <a:xfrm rot="10800000" flipV="1">
                <a:off x="1485414" y="3176984"/>
                <a:ext cx="348400" cy="249037"/>
              </a:xfrm>
              <a:prstGeom prst="bentConnector2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cxnSp>
            <p:nvCxnSpPr>
              <p:cNvPr id="43" name="Elbow Connector 42"/>
              <p:cNvCxnSpPr>
                <a:stCxn id="41" idx="2"/>
                <a:endCxn id="35" idx="1"/>
              </p:cNvCxnSpPr>
              <p:nvPr/>
            </p:nvCxnSpPr>
            <p:spPr>
              <a:xfrm rot="16200000" flipH="1">
                <a:off x="1531998" y="4063748"/>
                <a:ext cx="191245" cy="284413"/>
              </a:xfrm>
              <a:prstGeom prst="bentConnector2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cxnSp>
            <p:nvCxnSpPr>
              <p:cNvPr id="44" name="Straight Arrow Connector 43"/>
              <p:cNvCxnSpPr>
                <a:stCxn id="35" idx="3"/>
                <a:endCxn id="39" idx="1"/>
              </p:cNvCxnSpPr>
              <p:nvPr/>
            </p:nvCxnSpPr>
            <p:spPr>
              <a:xfrm flipV="1">
                <a:off x="3335702" y="4301577"/>
                <a:ext cx="170303" cy="1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cxnSp>
            <p:nvCxnSpPr>
              <p:cNvPr id="45" name="Elbow Connector 44"/>
              <p:cNvCxnSpPr>
                <a:stCxn id="40" idx="1"/>
                <a:endCxn id="33" idx="3"/>
              </p:cNvCxnSpPr>
              <p:nvPr/>
            </p:nvCxnSpPr>
            <p:spPr>
              <a:xfrm rot="10800000" flipV="1">
                <a:off x="2952294" y="2900981"/>
                <a:ext cx="400507" cy="276004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sp>
            <p:nvSpPr>
              <p:cNvPr id="47" name="TextBox 46"/>
              <p:cNvSpPr txBox="1"/>
              <p:nvPr/>
            </p:nvSpPr>
            <p:spPr>
              <a:xfrm>
                <a:off x="2557329" y="3370105"/>
                <a:ext cx="5592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r++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182178" y="4000377"/>
                <a:ext cx="6272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N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489347" y="3696677"/>
                <a:ext cx="6272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N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196014" y="3576931"/>
                <a:ext cx="6272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Y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167557" y="4000379"/>
                <a:ext cx="6331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Y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172437" y="4762379"/>
                <a:ext cx="6331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N</a:t>
                </a:r>
              </a:p>
            </p:txBody>
          </p:sp>
          <p:cxnSp>
            <p:nvCxnSpPr>
              <p:cNvPr id="53" name="Elbow Connector 52"/>
              <p:cNvCxnSpPr>
                <a:stCxn id="39" idx="2"/>
                <a:endCxn id="58" idx="3"/>
              </p:cNvCxnSpPr>
              <p:nvPr/>
            </p:nvCxnSpPr>
            <p:spPr>
              <a:xfrm rot="5400000">
                <a:off x="4039434" y="4664962"/>
                <a:ext cx="333228" cy="479151"/>
              </a:xfrm>
              <a:prstGeom prst="bentConnector2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sp>
            <p:nvSpPr>
              <p:cNvPr id="54" name="TextBox 53"/>
              <p:cNvSpPr txBox="1"/>
              <p:nvPr/>
            </p:nvSpPr>
            <p:spPr>
              <a:xfrm>
                <a:off x="386014" y="3695579"/>
                <a:ext cx="6331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Y</a:t>
                </a:r>
              </a:p>
            </p:txBody>
          </p:sp>
          <p:cxnSp>
            <p:nvCxnSpPr>
              <p:cNvPr id="55" name="Elbow Connector 54"/>
              <p:cNvCxnSpPr>
                <a:stCxn id="41" idx="1"/>
                <a:endCxn id="36" idx="1"/>
              </p:cNvCxnSpPr>
              <p:nvPr/>
            </p:nvCxnSpPr>
            <p:spPr>
              <a:xfrm rot="10800000" flipH="1" flipV="1">
                <a:off x="630343" y="3768178"/>
                <a:ext cx="140467" cy="1311530"/>
              </a:xfrm>
              <a:prstGeom prst="bentConnector3">
                <a:avLst>
                  <a:gd name="adj1" fmla="val -162743"/>
                </a:avLst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2458120" y="2698861"/>
                <a:ext cx="0" cy="192272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1278921" y="1709170"/>
                <a:ext cx="0" cy="171427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  <p:sp>
            <p:nvSpPr>
              <p:cNvPr id="58" name="Rectangle 57"/>
              <p:cNvSpPr/>
              <p:nvPr/>
            </p:nvSpPr>
            <p:spPr>
              <a:xfrm>
                <a:off x="2042665" y="4736571"/>
                <a:ext cx="1923807" cy="669160"/>
              </a:xfrm>
              <a:prstGeom prst="rect">
                <a:avLst/>
              </a:prstGeom>
              <a:solidFill>
                <a:srgbClr val="1F497D">
                  <a:lumMod val="20000"/>
                  <a:lumOff val="80000"/>
                </a:srgbClr>
              </a:solidFill>
              <a:ln w="25400" cap="flat" cmpd="sng" algn="ctr">
                <a:solidFill>
                  <a:srgbClr val="1F497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swap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</a:t>
                </a: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RAND</a:t>
                </a: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  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r=1 signal </a:t>
                </a:r>
              </a:p>
            </p:txBody>
          </p:sp>
          <p:cxnSp>
            <p:nvCxnSpPr>
              <p:cNvPr id="59" name="Straight Arrow Connector 58"/>
              <p:cNvCxnSpPr>
                <a:stCxn id="58" idx="1"/>
                <a:endCxn id="36" idx="3"/>
              </p:cNvCxnSpPr>
              <p:nvPr/>
            </p:nvCxnSpPr>
            <p:spPr>
              <a:xfrm flipH="1">
                <a:off x="1709071" y="5071151"/>
                <a:ext cx="333594" cy="8557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tailEnd type="stealth" w="lg" len="lg"/>
              </a:ln>
              <a:effectLst/>
            </p:spPr>
          </p:cxnSp>
        </p:grpSp>
        <p:cxnSp>
          <p:nvCxnSpPr>
            <p:cNvPr id="60" name="Straight Arrow Connector 59"/>
            <p:cNvCxnSpPr/>
            <p:nvPr/>
          </p:nvCxnSpPr>
          <p:spPr>
            <a:xfrm flipV="1">
              <a:off x="4445624" y="3520432"/>
              <a:ext cx="0" cy="344798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tailEnd type="stealth" w="lg" len="lg"/>
            </a:ln>
            <a:effectLst/>
          </p:spPr>
        </p:cxnSp>
      </p:grpSp>
      <p:sp>
        <p:nvSpPr>
          <p:cNvPr id="62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4015950" cy="5334000"/>
          </a:xfrm>
        </p:spPr>
        <p:txBody>
          <a:bodyPr/>
          <a:lstStyle/>
          <a:p>
            <a:pPr marL="0" indent="0">
              <a:buClr>
                <a:srgbClr val="7E0000"/>
              </a:buClr>
              <a:buNone/>
            </a:pPr>
            <a:r>
              <a:rPr lang="en-US" sz="2400" b="1" dirty="0"/>
              <a:t>Overview of swap for R trace signals:</a:t>
            </a:r>
          </a:p>
          <a:p>
            <a:pPr>
              <a:buClr>
                <a:srgbClr val="7E0000"/>
              </a:buClr>
            </a:pPr>
            <a:r>
              <a:rPr lang="en-US" sz="2400" dirty="0" smtClean="0"/>
              <a:t>Gradually increases the perturbation radius from r=1 to r=R</a:t>
            </a:r>
          </a:p>
          <a:p>
            <a:pPr>
              <a:buClr>
                <a:srgbClr val="7E0000"/>
              </a:buClr>
            </a:pPr>
            <a:r>
              <a:rPr lang="en-US" sz="2400" dirty="0" smtClean="0"/>
              <a:t>Uses </a:t>
            </a:r>
            <a:r>
              <a:rPr lang="en-US" sz="2400" dirty="0"/>
              <a:t>a probabilistic acceptance criteria similar to simulated annealing to probabilistically accept the swaps when there is no improvement in </a:t>
            </a:r>
            <a:r>
              <a:rPr lang="en-US" sz="2400" dirty="0" smtClean="0"/>
              <a:t>MSRR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9723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Iterative Multi-mode Trace Selection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066800"/>
                <a:ext cx="8458200" cy="5334000"/>
              </a:xfrm>
            </p:spPr>
            <p:txBody>
              <a:bodyPr/>
              <a:lstStyle/>
              <a:p>
                <a:pPr marL="0" indent="0">
                  <a:buClr>
                    <a:srgbClr val="7E0000"/>
                  </a:buClr>
                  <a:buNone/>
                </a:pPr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Overview of swap for </a:t>
                </a:r>
                <a:r>
                  <a:rPr lang="en-US" sz="2400" dirty="0"/>
                  <a:t>r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  <a:ea typeface="Cambria Math"/>
                      </a:rPr>
                      <m:t>R</m:t>
                    </m:r>
                    <m:r>
                      <a:rPr lang="en-US" sz="240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trace signals:</a:t>
                </a:r>
              </a:p>
              <a:p>
                <a:pPr>
                  <a:buClr>
                    <a:srgbClr val="7E0000"/>
                  </a:buClr>
                </a:pPr>
                <a:r>
                  <a:rPr lang="en-US" sz="2400" dirty="0" smtClean="0"/>
                  <a:t>C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onsists of the following two basic steps:</a:t>
                </a:r>
              </a:p>
              <a:p>
                <a:pPr marL="730620" lvl="1" indent="-342000">
                  <a:buClr>
                    <a:srgbClr val="7E0000"/>
                  </a:buClr>
                  <a:buFont typeface="+mj-lt"/>
                  <a:buAutoNum type="arabicPeriod"/>
                </a:pPr>
                <a:r>
                  <a:rPr lang="en-US" sz="2000" dirty="0" smtClean="0"/>
                  <a:t>Eliminate r trace signals which are least promising</a:t>
                </a:r>
                <a:endParaRPr lang="en-US" sz="1400" i="1" dirty="0" smtClean="0"/>
              </a:p>
              <a:p>
                <a:pPr lvl="2" indent="-342900">
                  <a:buClr>
                    <a:srgbClr val="7E0000"/>
                  </a:buClr>
                </a:pPr>
                <a:r>
                  <a:rPr lang="en-US" sz="1600" dirty="0" smtClean="0"/>
                  <a:t>Evaluate how much each currently-selected trace signal contributes to MSRR using simulation and eliminate r trace signals </a:t>
                </a:r>
                <a:r>
                  <a:rPr lang="en-US" sz="1600" dirty="0"/>
                  <a:t>with the least </a:t>
                </a:r>
                <a:r>
                  <a:rPr lang="en-US" sz="1600" dirty="0" smtClean="0"/>
                  <a:t>contribution</a:t>
                </a:r>
              </a:p>
              <a:p>
                <a:pPr lvl="2" indent="-342900">
                  <a:buClr>
                    <a:srgbClr val="7E0000"/>
                  </a:buClr>
                </a:pPr>
                <a:r>
                  <a:rPr lang="en-US" sz="1600" dirty="0" smtClean="0"/>
                  <a:t>If the above deterministic elimination does </a:t>
                </a:r>
                <a:r>
                  <a:rPr lang="en-US" sz="1600" dirty="0"/>
                  <a:t>not lead to </a:t>
                </a:r>
                <a:r>
                  <a:rPr lang="en-US" sz="1600" dirty="0" smtClean="0"/>
                  <a:t>improvement, randomly eliminate r trace signals</a:t>
                </a:r>
              </a:p>
              <a:p>
                <a:pPr lvl="2" indent="-342900">
                  <a:buClr>
                    <a:srgbClr val="7E0000"/>
                  </a:buClr>
                </a:pPr>
                <a:endParaRPr lang="en-US" sz="1600" dirty="0"/>
              </a:p>
              <a:p>
                <a:pPr marL="730620" lvl="1" indent="-342000">
                  <a:buClr>
                    <a:srgbClr val="7E0000"/>
                  </a:buClr>
                  <a:buFont typeface="+mj-lt"/>
                  <a:buAutoNum type="arabicPeriod"/>
                </a:pPr>
                <a:r>
                  <a:rPr lang="en-US" sz="2000" dirty="0" smtClean="0"/>
                  <a:t>Add </a:t>
                </a:r>
                <a:r>
                  <a:rPr lang="en-US" sz="2000" dirty="0"/>
                  <a:t>r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most promising trace signal </a:t>
                </a:r>
                <a:endParaRPr lang="en-US" sz="2000" dirty="0" smtClean="0"/>
              </a:p>
              <a:p>
                <a:pPr lvl="2" indent="-342900">
                  <a:buClr>
                    <a:srgbClr val="7E0000"/>
                  </a:buClr>
                </a:pPr>
                <a:r>
                  <a:rPr lang="en-US" sz="1600" dirty="0" smtClean="0"/>
                  <a:t>Identify </a:t>
                </a:r>
                <a:r>
                  <a:rPr lang="en-US" sz="1600" dirty="0"/>
                  <a:t>the top </a:t>
                </a:r>
                <a:r>
                  <a:rPr lang="en-US" sz="1600" dirty="0">
                    <a:ea typeface="Cambria Math" panose="02040503050406030204" pitchFamily="18" charset="0"/>
                  </a:rPr>
                  <a:t>3% </a:t>
                </a:r>
                <a:r>
                  <a:rPr lang="en-US" sz="1600" dirty="0"/>
                  <a:t>of the </a:t>
                </a:r>
                <a:r>
                  <a:rPr lang="en-US" sz="1600" dirty="0" err="1" smtClean="0"/>
                  <a:t>flipflops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with the </a:t>
                </a:r>
                <a:r>
                  <a:rPr lang="en-US" sz="1600" dirty="0" smtClean="0"/>
                  <a:t>highest value of the proposed multi-weight impact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𝑀𝑊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pPr lvl="2" indent="-342900">
                  <a:buClr>
                    <a:srgbClr val="7E0000"/>
                  </a:buClr>
                </a:pPr>
                <a:r>
                  <a:rPr lang="en-US" sz="1600" dirty="0" smtClean="0"/>
                  <a:t>Use simulation to compute MSRR for the identified top </a:t>
                </a:r>
                <a:r>
                  <a:rPr lang="en-US" sz="1600" dirty="0" err="1" smtClean="0"/>
                  <a:t>flipflops</a:t>
                </a:r>
                <a:r>
                  <a:rPr lang="en-US" sz="1600" dirty="0" smtClean="0"/>
                  <a:t> and pick the one with the highest MSRR as the trace signal to add</a:t>
                </a:r>
              </a:p>
              <a:p>
                <a:pPr lvl="2" indent="-342900">
                  <a:buClr>
                    <a:srgbClr val="7E0000"/>
                  </a:buClr>
                </a:pPr>
                <a:r>
                  <a:rPr lang="en-US" sz="1600" dirty="0" smtClean="0"/>
                  <a:t>The above procedure is </a:t>
                </a:r>
                <a:r>
                  <a:rPr lang="en-US" sz="1600" dirty="0"/>
                  <a:t>similar to </a:t>
                </a:r>
                <a:r>
                  <a:rPr lang="en-US" sz="1600" i="1" dirty="0"/>
                  <a:t>Li &amp; </a:t>
                </a:r>
                <a:r>
                  <a:rPr lang="en-US" sz="1600" i="1" dirty="0" err="1"/>
                  <a:t>Davoodi</a:t>
                </a:r>
                <a:r>
                  <a:rPr lang="en-US" sz="1600" i="1" dirty="0"/>
                  <a:t> [DATE’13]</a:t>
                </a:r>
              </a:p>
              <a:p>
                <a:pPr lvl="2" indent="-342900">
                  <a:buClr>
                    <a:srgbClr val="7E0000"/>
                  </a:buClr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066800"/>
                <a:ext cx="8458200" cy="5334000"/>
              </a:xfrm>
              <a:blipFill rotWithShape="1">
                <a:blip r:embed="rId2"/>
                <a:stretch>
                  <a:fillRect l="-1154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931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458200" cy="5334000"/>
          </a:xfrm>
        </p:spPr>
        <p:txBody>
          <a:bodyPr/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Preliminaries</a:t>
            </a:r>
          </a:p>
          <a:p>
            <a:pPr marL="731520" lvl="1" indent="-27432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Overview of post-silicon debug (PSD) using trace buffers </a:t>
            </a:r>
          </a:p>
          <a:p>
            <a:pPr marL="731520" lvl="1" indent="-27432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Review of restoration process and previous works</a:t>
            </a:r>
          </a:p>
          <a:p>
            <a:r>
              <a:rPr lang="en-US" sz="2800" dirty="0" smtClean="0">
                <a:latin typeface="Arial" pitchFamily="34" charset="0"/>
                <a:cs typeface="Arial" panose="020B0604020202020204" pitchFamily="34" charset="0"/>
              </a:rPr>
              <a:t>Intro</a:t>
            </a:r>
            <a:r>
              <a:rPr lang="en-US" sz="2800" dirty="0" smtClean="0"/>
              <a:t>duction</a:t>
            </a:r>
            <a:r>
              <a:rPr lang="en-US" sz="2800" dirty="0" smtClean="0">
                <a:latin typeface="Arial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/>
              <a:t>to restoration using</a:t>
            </a:r>
            <a:r>
              <a:rPr lang="en-US" sz="2800" dirty="0" smtClean="0">
                <a:latin typeface="Arial" pitchFamily="34" charset="0"/>
                <a:cs typeface="Arial" panose="020B0604020202020204" pitchFamily="34" charset="0"/>
              </a:rPr>
              <a:t> control signals and operation modes</a:t>
            </a:r>
          </a:p>
          <a:p>
            <a:r>
              <a:rPr lang="en-US" sz="2800" dirty="0" smtClean="0">
                <a:latin typeface="Arial" pitchFamily="34" charset="0"/>
                <a:cs typeface="Arial" panose="020B0604020202020204" pitchFamily="34" charset="0"/>
              </a:rPr>
              <a:t>Motivation of multi-mode trace selection (MMTS)</a:t>
            </a:r>
          </a:p>
          <a:p>
            <a:r>
              <a:rPr lang="en-US" sz="2800" dirty="0" smtClean="0">
                <a:latin typeface="Arial" pitchFamily="34" charset="0"/>
                <a:cs typeface="Arial" panose="020B0604020202020204" pitchFamily="34" charset="0"/>
              </a:rPr>
              <a:t>An iterative MMTS algorithm</a:t>
            </a:r>
          </a:p>
          <a:p>
            <a:pPr marL="731520" lvl="1" indent="-27432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New metrics for trace signal selection</a:t>
            </a:r>
          </a:p>
          <a:p>
            <a:pPr marL="731520" lvl="1" indent="-27432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Mode merging and iterative selection process</a:t>
            </a:r>
          </a:p>
          <a:p>
            <a:r>
              <a:rPr lang="en-US" sz="2800" dirty="0" smtClean="0">
                <a:latin typeface="Arial" pitchFamily="34" charset="0"/>
                <a:cs typeface="Arial" panose="020B0604020202020204" pitchFamily="34" charset="0"/>
              </a:rPr>
              <a:t>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3741393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13714816"/>
                  </p:ext>
                </p:extLst>
              </p:nvPr>
            </p:nvGraphicFramePr>
            <p:xfrm>
              <a:off x="892626" y="1508041"/>
              <a:ext cx="7184574" cy="30124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97429"/>
                    <a:gridCol w="1197429"/>
                    <a:gridCol w="1197429"/>
                    <a:gridCol w="1197429"/>
                    <a:gridCol w="1197429"/>
                    <a:gridCol w="1197429"/>
                  </a:tblGrid>
                  <a:tr h="3749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Bench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#FF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#Gates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𝑚𝑒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𝒓</m:t>
                                    </m:r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𝑔𝑒𝑑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Suite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490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S38584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1166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10552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ISCAS89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490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S35932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1728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11032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4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ISCAS89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490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b17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1317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33888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4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4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IWLS05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490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b18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3020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119762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IWLS05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490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dsp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3605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54730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IWLS05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490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DMA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2192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36556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4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ISPD12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490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des_perf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8802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149066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ISPD12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13714816"/>
                  </p:ext>
                </p:extLst>
              </p:nvPr>
            </p:nvGraphicFramePr>
            <p:xfrm>
              <a:off x="892626" y="1508041"/>
              <a:ext cx="7184574" cy="30124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97429"/>
                    <a:gridCol w="1197429"/>
                    <a:gridCol w="1197429"/>
                    <a:gridCol w="1197429"/>
                    <a:gridCol w="1197429"/>
                    <a:gridCol w="1197429"/>
                  </a:tblGrid>
                  <a:tr h="3881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Bench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#FF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#Gates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98985" t="-7813" r="-99492" b="-695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Suite</a:t>
                          </a:r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490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S38584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1166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10552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ISCAS89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490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S35932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1728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11032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4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ISCAS89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490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b17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1317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33888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4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4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IWLS05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490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b18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3020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119762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IWLS05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490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dsp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3605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54730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IWLS05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490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DMA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2192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36556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8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4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ISPD12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374904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des_perf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8802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149066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ISPD12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533400" y="4556041"/>
            <a:ext cx="8229600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7472">
              <a:spcBef>
                <a:spcPts val="480"/>
              </a:spcBef>
              <a:buClr>
                <a:srgbClr val="580000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All benchmarks </a:t>
            </a:r>
            <a:r>
              <a:rPr lang="en-US" sz="2000" dirty="0"/>
              <a:t>(excluding S38584 and S35932) are </a:t>
            </a:r>
            <a:r>
              <a:rPr lang="en-US" sz="2000" dirty="0" smtClean="0"/>
              <a:t>much larger compared to the ISCAS’89 used in prior works</a:t>
            </a:r>
          </a:p>
          <a:p>
            <a:pPr marL="347472" indent="-347472">
              <a:spcBef>
                <a:spcPts val="480"/>
              </a:spcBef>
              <a:buClr>
                <a:srgbClr val="580000"/>
              </a:buClr>
              <a:buFont typeface="Arial" panose="020B0604020202020204" pitchFamily="34" charset="0"/>
              <a:buChar char="•"/>
            </a:pPr>
            <a:r>
              <a:rPr lang="en-US" sz="2000" dirty="0" err="1" smtClean="0"/>
              <a:t>dsp</a:t>
            </a:r>
            <a:r>
              <a:rPr lang="en-US" sz="2000" dirty="0" smtClean="0"/>
              <a:t> has the maximum reduction in the number of modes, from 8 to 2, due to mode merging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0668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Benchmark Information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80118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Implemented Approaches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382000" cy="5334000"/>
          </a:xfrm>
        </p:spPr>
        <p:txBody>
          <a:bodyPr/>
          <a:lstStyle/>
          <a:p>
            <a:r>
              <a:rPr lang="en-US" sz="2400" b="1" dirty="0" smtClean="0"/>
              <a:t>RATS: </a:t>
            </a:r>
            <a:r>
              <a:rPr lang="en-US" sz="2400" dirty="0" smtClean="0"/>
              <a:t>implemented the single-mode procedure of </a:t>
            </a:r>
            <a:r>
              <a:rPr lang="en-US" sz="2400" i="1" dirty="0" err="1" smtClean="0"/>
              <a:t>Basu</a:t>
            </a:r>
            <a:r>
              <a:rPr lang="en-US" sz="2400" i="1" dirty="0" smtClean="0"/>
              <a:t> </a:t>
            </a:r>
            <a:r>
              <a:rPr lang="en-US" sz="2400" i="1" dirty="0"/>
              <a:t>&amp; Mishra [VLSI’11]</a:t>
            </a:r>
            <a:endParaRPr lang="en-US" sz="2400" dirty="0" smtClean="0"/>
          </a:p>
          <a:p>
            <a:r>
              <a:rPr lang="en-US" sz="2400" b="1" dirty="0" smtClean="0"/>
              <a:t>HYBR: </a:t>
            </a:r>
            <a:r>
              <a:rPr lang="en-US" sz="2400" dirty="0" smtClean="0"/>
              <a:t>single-mode </a:t>
            </a:r>
            <a:r>
              <a:rPr lang="en-US" sz="2400" dirty="0"/>
              <a:t>procedure of </a:t>
            </a:r>
            <a:r>
              <a:rPr lang="en-US" sz="2400" dirty="0" smtClean="0"/>
              <a:t> </a:t>
            </a:r>
            <a:r>
              <a:rPr lang="en-US" altLang="zh-CN" sz="2400" i="1" dirty="0" smtClean="0"/>
              <a:t>Li </a:t>
            </a:r>
            <a:r>
              <a:rPr lang="en-US" altLang="zh-CN" sz="2400" i="1" dirty="0"/>
              <a:t>&amp; Davoodi [DATE’13</a:t>
            </a:r>
            <a:r>
              <a:rPr lang="en-US" altLang="zh-CN" sz="2400" i="1" dirty="0" smtClean="0"/>
              <a:t>] </a:t>
            </a:r>
            <a:r>
              <a:rPr lang="en-US" altLang="zh-CN" sz="2400" dirty="0" smtClean="0"/>
              <a:t>(our previous work)</a:t>
            </a:r>
            <a:endParaRPr lang="en-US" sz="2400" dirty="0"/>
          </a:p>
          <a:p>
            <a:r>
              <a:rPr lang="en-US" sz="2400" b="1" dirty="0" err="1" smtClean="0"/>
              <a:t>SimF</a:t>
            </a:r>
            <a:r>
              <a:rPr lang="en-US" sz="2400" b="1" dirty="0" smtClean="0"/>
              <a:t>: </a:t>
            </a:r>
            <a:r>
              <a:rPr lang="en-US" sz="2400" dirty="0"/>
              <a:t>s</a:t>
            </a:r>
            <a:r>
              <a:rPr lang="en-US" sz="2400" dirty="0" smtClean="0"/>
              <a:t>ingle-mode forward-greedy selection based on  simulation</a:t>
            </a:r>
            <a:endParaRPr lang="en-US" sz="2400" dirty="0"/>
          </a:p>
          <a:p>
            <a:r>
              <a:rPr lang="en-US" sz="2400" b="1" dirty="0" smtClean="0"/>
              <a:t>HYBRM: </a:t>
            </a:r>
            <a:r>
              <a:rPr lang="en-US" sz="2400" dirty="0" smtClean="0"/>
              <a:t>simple extension </a:t>
            </a:r>
            <a:r>
              <a:rPr lang="en-US" sz="2400" dirty="0"/>
              <a:t>of HYBR for multi-mode signal </a:t>
            </a:r>
            <a:r>
              <a:rPr lang="en-US" sz="2400" dirty="0" smtClean="0"/>
              <a:t>selection</a:t>
            </a:r>
            <a:endParaRPr lang="en-US" sz="2400" dirty="0"/>
          </a:p>
          <a:p>
            <a:r>
              <a:rPr lang="en-US" sz="2400" b="1" dirty="0" err="1" smtClean="0"/>
              <a:t>IteM</a:t>
            </a:r>
            <a:r>
              <a:rPr lang="en-US" sz="2400" b="1" dirty="0" smtClean="0"/>
              <a:t>: </a:t>
            </a: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proposed </a:t>
            </a:r>
            <a:r>
              <a:rPr lang="en-US" sz="2400" dirty="0" smtClean="0"/>
              <a:t>iterative multi-mode </a:t>
            </a:r>
            <a:r>
              <a:rPr lang="en-US" sz="2400" dirty="0"/>
              <a:t>selection </a:t>
            </a:r>
            <a:r>
              <a:rPr lang="en-US" sz="2400" dirty="0" smtClean="0"/>
              <a:t>procedure (this work)</a:t>
            </a:r>
          </a:p>
          <a:p>
            <a:r>
              <a:rPr lang="en-US" sz="2400" b="1" dirty="0" smtClean="0"/>
              <a:t>REF: </a:t>
            </a:r>
            <a:r>
              <a:rPr lang="en-US" sz="2400" dirty="0" smtClean="0"/>
              <a:t>upper bound computed by adding the highest attainable SRR per mode</a:t>
            </a:r>
          </a:p>
          <a:p>
            <a:pPr lvl="1"/>
            <a:r>
              <a:rPr lang="en-US" sz="2000" dirty="0" smtClean="0"/>
              <a:t>Highest SRR/mode computed by solving the single-mode trace selection in that mode using various algorithms</a:t>
            </a:r>
            <a:endParaRPr lang="en-US" sz="2000" dirty="0"/>
          </a:p>
          <a:p>
            <a:pPr marL="0" indent="0">
              <a:buNone/>
            </a:pP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5707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 of </a:t>
            </a:r>
            <a:r>
              <a:rPr lang="en-US" dirty="0" smtClean="0"/>
              <a:t>MSRR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050882"/>
              </p:ext>
            </p:extLst>
          </p:nvPr>
        </p:nvGraphicFramePr>
        <p:xfrm>
          <a:off x="533400" y="1219200"/>
          <a:ext cx="8382003" cy="34564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7429"/>
                <a:gridCol w="1197429"/>
                <a:gridCol w="1197429"/>
                <a:gridCol w="1197429"/>
                <a:gridCol w="1197429"/>
                <a:gridCol w="1197429"/>
                <a:gridCol w="1197429"/>
              </a:tblGrid>
              <a:tr h="384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HYBR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SimF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HYBRM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S38584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25.20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0.86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0.85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0.95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0.95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0.99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S35932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66.40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0.64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0.65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0.91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0.91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b17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7.90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N/A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0.62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0.94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b18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5.90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N/A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0.50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0.92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0.61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0.80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dsp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42.80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N/A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0.41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0.88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0.37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0.92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DMA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50.67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0.88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0.89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0.84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0.92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des_perf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77.60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N/A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0.97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0.98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0.98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0.99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Average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1.00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0.71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0.83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0.77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0.93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33400" y="4717544"/>
            <a:ext cx="8534400" cy="1079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472" indent="-347472">
              <a:spcBef>
                <a:spcPts val="480"/>
              </a:spcBef>
              <a:buClr>
                <a:srgbClr val="58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anose="020B0604020202020204" pitchFamily="34" charset="0"/>
              </a:rPr>
              <a:t>REF column reports MSRR and the remaining columns are normalized with respect to REF</a:t>
            </a:r>
          </a:p>
          <a:p>
            <a:pPr marL="347472" indent="-347472">
              <a:spcBef>
                <a:spcPts val="480"/>
              </a:spcBef>
              <a:buClr>
                <a:srgbClr val="58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anose="020B0604020202020204" pitchFamily="34" charset="0"/>
              </a:rPr>
              <a:t>Observations: </a:t>
            </a:r>
            <a:r>
              <a:rPr lang="en-US" sz="2000" dirty="0" err="1" smtClean="0">
                <a:cs typeface="Arial" panose="020B0604020202020204" pitchFamily="34" charset="0"/>
              </a:rPr>
              <a:t>IteM</a:t>
            </a:r>
            <a:r>
              <a:rPr lang="en-US" sz="2000" dirty="0" smtClean="0">
                <a:cs typeface="Arial" panose="020B0604020202020204" pitchFamily="34" charset="0"/>
              </a:rPr>
              <a:t> </a:t>
            </a:r>
            <a:r>
              <a:rPr lang="en-US" sz="2000" dirty="0">
                <a:cs typeface="Arial" panose="020B0604020202020204" pitchFamily="34" charset="0"/>
              </a:rPr>
              <a:t>consistently performs better </a:t>
            </a:r>
            <a:r>
              <a:rPr lang="en-US" sz="2000" dirty="0" smtClean="0">
                <a:cs typeface="Arial" panose="020B0604020202020204" pitchFamily="34" charset="0"/>
              </a:rPr>
              <a:t>than other methods</a:t>
            </a:r>
          </a:p>
        </p:txBody>
      </p:sp>
    </p:spTree>
    <p:extLst>
      <p:ext uri="{BB962C8B-B14F-4D97-AF65-F5344CB8AC3E}">
        <p14:creationId xmlns:p14="http://schemas.microsoft.com/office/powerpoint/2010/main" val="42275901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Comparison of Runtime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164693"/>
              </p:ext>
            </p:extLst>
          </p:nvPr>
        </p:nvGraphicFramePr>
        <p:xfrm>
          <a:off x="533400" y="1219200"/>
          <a:ext cx="7184574" cy="30723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7429"/>
                <a:gridCol w="1197429"/>
                <a:gridCol w="1197429"/>
                <a:gridCol w="1197429"/>
                <a:gridCol w="1197429"/>
                <a:gridCol w="1197429"/>
              </a:tblGrid>
              <a:tr h="3840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HYBR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SimF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HYBRM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S38584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S35932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0.1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b17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&lt; 24hrs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b18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&lt; 24hrs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2151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90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dsp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&lt; 24hrs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92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251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DMA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99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38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125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</a:tr>
              <a:tr h="3840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des_perf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&lt; 24hrs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16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469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94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33401" y="4343400"/>
            <a:ext cx="8610600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472" indent="-347472">
              <a:spcBef>
                <a:spcPts val="480"/>
              </a:spcBef>
              <a:buClr>
                <a:srgbClr val="58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anose="020B0604020202020204" pitchFamily="34" charset="0"/>
              </a:rPr>
              <a:t>Runtime is reported in minutes</a:t>
            </a:r>
          </a:p>
          <a:p>
            <a:pPr marL="804672" lvl="1" indent="-347472">
              <a:spcBef>
                <a:spcPts val="480"/>
              </a:spcBef>
              <a:buClr>
                <a:srgbClr val="580000"/>
              </a:buClr>
              <a:buFont typeface="Arial" panose="020B0604020202020204" pitchFamily="34" charset="0"/>
              <a:buChar char="–"/>
            </a:pPr>
            <a:r>
              <a:rPr lang="en-US" sz="1800" dirty="0" smtClean="0">
                <a:cs typeface="Arial" panose="020B0604020202020204" pitchFamily="34" charset="0"/>
              </a:rPr>
              <a:t>RATS, although fast for the ISCAS89 benchmarks, didn’t scale for the large benchmarks (took more than 24hrs)</a:t>
            </a:r>
          </a:p>
          <a:p>
            <a:pPr marL="347472" indent="-347472">
              <a:spcBef>
                <a:spcPts val="480"/>
              </a:spcBef>
              <a:buClr>
                <a:srgbClr val="58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anose="020B0604020202020204" pitchFamily="34" charset="0"/>
              </a:rPr>
              <a:t>The </a:t>
            </a:r>
            <a:r>
              <a:rPr lang="en-US" sz="2000" dirty="0">
                <a:cs typeface="Arial" panose="020B0604020202020204" pitchFamily="34" charset="0"/>
              </a:rPr>
              <a:t>runtime of </a:t>
            </a:r>
            <a:r>
              <a:rPr lang="en-US" sz="2000" dirty="0" err="1">
                <a:cs typeface="Arial" panose="020B0604020202020204" pitchFamily="34" charset="0"/>
              </a:rPr>
              <a:t>IteM</a:t>
            </a:r>
            <a:r>
              <a:rPr lang="en-US" sz="2000" dirty="0">
                <a:cs typeface="Arial" panose="020B0604020202020204" pitchFamily="34" charset="0"/>
              </a:rPr>
              <a:t> is reasonable given the large size of the </a:t>
            </a:r>
            <a:r>
              <a:rPr lang="en-US" sz="2000" dirty="0" smtClean="0">
                <a:cs typeface="Arial" panose="020B0604020202020204" pitchFamily="34" charset="0"/>
              </a:rPr>
              <a:t>benches and comparable with HYBRM which is based on simple extension of the very fast HYBR</a:t>
            </a:r>
            <a:endParaRPr lang="en-US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984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458200" cy="5334000"/>
          </a:xfrm>
        </p:spPr>
        <p:txBody>
          <a:bodyPr/>
          <a:lstStyle/>
          <a:p>
            <a:pPr>
              <a:buClr>
                <a:srgbClr val="580000"/>
              </a:buClr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 proposed the multi-mode trace signal selection problem (MMTS)</a:t>
            </a:r>
          </a:p>
          <a:p>
            <a:pPr>
              <a:buClr>
                <a:srgbClr val="580000"/>
              </a:buClr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 introduced a strategy to merge the modes with similar restoration maps</a:t>
            </a:r>
          </a:p>
          <a:p>
            <a:pPr>
              <a:buClr>
                <a:srgbClr val="580000"/>
              </a:buClr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 proposed an algorithm to solve the problem based on iterative perturbation of an initial solution obtained from a single but suitable start mode</a:t>
            </a:r>
          </a:p>
          <a:p>
            <a:pPr>
              <a:buClr>
                <a:srgbClr val="580000"/>
              </a:buClr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results showed that the iterative algorithm performs better than various single-mode or multi-mode </a:t>
            </a:r>
            <a:r>
              <a:rPr lang="en-US" sz="2400" dirty="0" smtClean="0"/>
              <a:t>algorithms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with a high solution quality comparable to the reference case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06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686800" cy="5334000"/>
          </a:xfrm>
        </p:spPr>
        <p:txBody>
          <a:bodyPr/>
          <a:lstStyle/>
          <a:p>
            <a:pPr marL="342000" indent="-342000">
              <a:buFont typeface="+mj-lt"/>
              <a:buAutoNum type="arabicParenR"/>
            </a:pPr>
            <a:r>
              <a:rPr lang="en-US" sz="2000" dirty="0" smtClean="0"/>
              <a:t>K</a:t>
            </a:r>
            <a:r>
              <a:rPr lang="en-US" sz="2000" dirty="0"/>
              <a:t>. </a:t>
            </a:r>
            <a:r>
              <a:rPr lang="en-US" sz="2000" dirty="0" err="1"/>
              <a:t>Basu</a:t>
            </a:r>
            <a:r>
              <a:rPr lang="en-US" sz="2000" dirty="0"/>
              <a:t> and P. Mishra. </a:t>
            </a:r>
            <a:r>
              <a:rPr lang="en-US" sz="2000" b="1" dirty="0"/>
              <a:t>RATS: restoration-aware trace signal </a:t>
            </a:r>
            <a:r>
              <a:rPr lang="en-US" sz="2000" b="1" dirty="0" smtClean="0"/>
              <a:t>selection for </a:t>
            </a:r>
            <a:r>
              <a:rPr lang="en-US" sz="2000" b="1" dirty="0"/>
              <a:t>post-silicon validation</a:t>
            </a:r>
            <a:r>
              <a:rPr lang="en-US" sz="2000" dirty="0"/>
              <a:t>. </a:t>
            </a:r>
            <a:r>
              <a:rPr lang="en-US" sz="2000" dirty="0" smtClean="0"/>
              <a:t>In </a:t>
            </a:r>
            <a:r>
              <a:rPr lang="en-US" sz="2000" i="1" dirty="0" smtClean="0"/>
              <a:t>IEEE </a:t>
            </a:r>
            <a:r>
              <a:rPr lang="en-US" sz="2000" i="1" dirty="0"/>
              <a:t>TVLSI, </a:t>
            </a:r>
            <a:r>
              <a:rPr lang="en-US" sz="2000" dirty="0" smtClean="0"/>
              <a:t>2013</a:t>
            </a:r>
          </a:p>
          <a:p>
            <a:pPr marL="342000" indent="-342000">
              <a:buFont typeface="+mj-lt"/>
              <a:buAutoNum type="arabicParenR"/>
            </a:pPr>
            <a:r>
              <a:rPr lang="en-US" sz="2000" dirty="0"/>
              <a:t>D. Chatterjee, C. McCarter, and V. </a:t>
            </a:r>
            <a:r>
              <a:rPr lang="en-US" sz="2000" dirty="0" err="1"/>
              <a:t>Bertacco</a:t>
            </a:r>
            <a:r>
              <a:rPr lang="en-US" sz="2000" dirty="0"/>
              <a:t>. </a:t>
            </a:r>
            <a:r>
              <a:rPr lang="en-US" sz="2000" b="1" dirty="0"/>
              <a:t>Simulation-based </a:t>
            </a:r>
            <a:r>
              <a:rPr lang="en-US" sz="2000" b="1" dirty="0" smtClean="0"/>
              <a:t>signal selection </a:t>
            </a:r>
            <a:r>
              <a:rPr lang="en-US" sz="2000" b="1" dirty="0"/>
              <a:t>for state restoration in silicon debug</a:t>
            </a:r>
            <a:r>
              <a:rPr lang="en-US" sz="2000" dirty="0"/>
              <a:t>. </a:t>
            </a:r>
            <a:r>
              <a:rPr lang="en-US" sz="2000" dirty="0" smtClean="0"/>
              <a:t>In </a:t>
            </a:r>
            <a:r>
              <a:rPr lang="en-US" sz="2000" i="1" dirty="0" smtClean="0"/>
              <a:t>ICCAD, </a:t>
            </a:r>
            <a:r>
              <a:rPr lang="en-US" sz="2000" dirty="0" smtClean="0"/>
              <a:t>2011</a:t>
            </a:r>
          </a:p>
          <a:p>
            <a:pPr marL="342000" indent="-342000">
              <a:buFont typeface="+mj-lt"/>
              <a:buAutoNum type="arabicParenR"/>
            </a:pPr>
            <a:r>
              <a:rPr lang="en-US" sz="2000" dirty="0" smtClean="0"/>
              <a:t>M</a:t>
            </a:r>
            <a:r>
              <a:rPr lang="en-US" sz="2000" dirty="0"/>
              <a:t>. Li and A. Davoodi. </a:t>
            </a:r>
            <a:r>
              <a:rPr lang="en-US" sz="2000" b="1" dirty="0"/>
              <a:t>A hybrid approach for fast and accurate </a:t>
            </a:r>
            <a:r>
              <a:rPr lang="en-US" sz="2000" b="1" dirty="0" smtClean="0"/>
              <a:t>trace signal </a:t>
            </a:r>
            <a:r>
              <a:rPr lang="en-US" sz="2000" b="1" dirty="0"/>
              <a:t>selection for post-silicon debug</a:t>
            </a:r>
            <a:r>
              <a:rPr lang="en-US" sz="2000" dirty="0"/>
              <a:t>. </a:t>
            </a:r>
            <a:r>
              <a:rPr lang="en-US" sz="2000" dirty="0" smtClean="0"/>
              <a:t>In </a:t>
            </a:r>
            <a:r>
              <a:rPr lang="en-US" sz="2000" i="1" dirty="0" smtClean="0"/>
              <a:t>DATE</a:t>
            </a:r>
            <a:r>
              <a:rPr lang="en-US" sz="2000" i="1" dirty="0"/>
              <a:t>, </a:t>
            </a:r>
            <a:r>
              <a:rPr lang="en-US" sz="2000" dirty="0" smtClean="0"/>
              <a:t>2013</a:t>
            </a:r>
          </a:p>
          <a:p>
            <a:pPr marL="342000" indent="-342000">
              <a:buFont typeface="+mj-lt"/>
              <a:buAutoNum type="arabicParenR"/>
            </a:pPr>
            <a:r>
              <a:rPr lang="en-US" sz="2000" dirty="0" smtClean="0"/>
              <a:t>H</a:t>
            </a:r>
            <a:r>
              <a:rPr lang="en-US" sz="2000" dirty="0"/>
              <a:t>. F. </a:t>
            </a:r>
            <a:r>
              <a:rPr lang="en-US" sz="2000" dirty="0" err="1"/>
              <a:t>Ko</a:t>
            </a:r>
            <a:r>
              <a:rPr lang="en-US" sz="2000" dirty="0"/>
              <a:t> and N. </a:t>
            </a:r>
            <a:r>
              <a:rPr lang="en-US" sz="2000" dirty="0" err="1"/>
              <a:t>Nicolici</a:t>
            </a:r>
            <a:r>
              <a:rPr lang="en-US" sz="2000" dirty="0"/>
              <a:t>. </a:t>
            </a:r>
            <a:r>
              <a:rPr lang="en-US" sz="2000" b="1" dirty="0"/>
              <a:t>Algorithms for state restoration and </a:t>
            </a:r>
            <a:r>
              <a:rPr lang="en-US" sz="2000" b="1" dirty="0" smtClean="0"/>
              <a:t>trace signal selection </a:t>
            </a:r>
            <a:r>
              <a:rPr lang="en-US" sz="2000" b="1" dirty="0"/>
              <a:t>for data acquisition in silicon debug</a:t>
            </a:r>
            <a:r>
              <a:rPr lang="en-US" sz="2000" dirty="0"/>
              <a:t>. </a:t>
            </a:r>
            <a:r>
              <a:rPr lang="en-US" sz="2000" dirty="0" smtClean="0"/>
              <a:t>In </a:t>
            </a:r>
            <a:r>
              <a:rPr lang="en-US" sz="2000" i="1" dirty="0" smtClean="0"/>
              <a:t>IEEE </a:t>
            </a:r>
            <a:r>
              <a:rPr lang="en-US" sz="2000" i="1" dirty="0"/>
              <a:t>Trans. </a:t>
            </a:r>
            <a:r>
              <a:rPr lang="en-US" sz="2000" i="1" dirty="0" smtClean="0"/>
              <a:t>On CAD</a:t>
            </a:r>
            <a:r>
              <a:rPr lang="en-US" sz="2000" i="1" dirty="0"/>
              <a:t>,</a:t>
            </a:r>
            <a:r>
              <a:rPr lang="en-US" sz="2000" dirty="0"/>
              <a:t> </a:t>
            </a:r>
            <a:r>
              <a:rPr lang="en-US" sz="2000" dirty="0" smtClean="0"/>
              <a:t>2009</a:t>
            </a:r>
          </a:p>
          <a:p>
            <a:pPr marL="342000" indent="-342000">
              <a:buFont typeface="+mj-lt"/>
              <a:buAutoNum type="arabicParenR"/>
            </a:pPr>
            <a:r>
              <a:rPr lang="en-US" sz="2000" dirty="0" smtClean="0"/>
              <a:t>X</a:t>
            </a:r>
            <a:r>
              <a:rPr lang="en-US" sz="2000" dirty="0"/>
              <a:t>. Liu and Q. </a:t>
            </a:r>
            <a:r>
              <a:rPr lang="en-US" sz="2000" dirty="0" err="1"/>
              <a:t>Xu</a:t>
            </a:r>
            <a:r>
              <a:rPr lang="en-US" sz="2000" dirty="0"/>
              <a:t>. </a:t>
            </a:r>
            <a:r>
              <a:rPr lang="en-US" sz="2000" b="1" dirty="0"/>
              <a:t>On signal selection for visibility enhancement </a:t>
            </a:r>
            <a:r>
              <a:rPr lang="en-US" sz="2000" b="1" dirty="0" smtClean="0"/>
              <a:t>in trace-based </a:t>
            </a:r>
            <a:r>
              <a:rPr lang="en-US" sz="2000" b="1" dirty="0"/>
              <a:t>post-silicon validation</a:t>
            </a:r>
            <a:r>
              <a:rPr lang="en-US" sz="2000" dirty="0"/>
              <a:t>. </a:t>
            </a:r>
            <a:r>
              <a:rPr lang="en-US" sz="2000" dirty="0" smtClean="0"/>
              <a:t>In </a:t>
            </a:r>
            <a:r>
              <a:rPr lang="en-US" sz="2000" i="1" dirty="0" smtClean="0"/>
              <a:t>IEEE </a:t>
            </a:r>
            <a:r>
              <a:rPr lang="en-US" sz="2000" i="1" dirty="0"/>
              <a:t>Trans. on CAD,</a:t>
            </a:r>
            <a:r>
              <a:rPr lang="en-US" sz="2000" dirty="0"/>
              <a:t> </a:t>
            </a:r>
            <a:r>
              <a:rPr lang="en-US" sz="2000" dirty="0" smtClean="0"/>
              <a:t>2012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2546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524000" y="1981200"/>
            <a:ext cx="6400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defTabSz="914400">
              <a:spcBef>
                <a:spcPct val="20000"/>
              </a:spcBef>
              <a:buClr>
                <a:srgbClr val="800000"/>
              </a:buClr>
              <a:buFont typeface="Wingdings" pitchFamily="2" charset="2"/>
              <a:buNone/>
              <a:defRPr/>
            </a:pPr>
            <a:r>
              <a:rPr lang="en-US" altLang="zh-TW" sz="4800" kern="0" dirty="0">
                <a:ea typeface="新細明體" pitchFamily="18" charset="-120"/>
                <a:cs typeface="Arial" panose="020B0604020202020204" pitchFamily="34" charset="0"/>
              </a:rPr>
              <a:t>Thank You</a:t>
            </a:r>
            <a:r>
              <a:rPr lang="en-US" altLang="zh-TW" sz="4800" kern="0" dirty="0" smtClean="0">
                <a:ea typeface="新細明體" pitchFamily="18" charset="-120"/>
                <a:cs typeface="Arial" panose="020B0604020202020204" pitchFamily="34" charset="0"/>
              </a:rPr>
              <a:t>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47800" y="5257800"/>
            <a:ext cx="6934200" cy="1447800"/>
            <a:chOff x="720" y="3294"/>
            <a:chExt cx="4368" cy="912"/>
          </a:xfrm>
        </p:grpSpPr>
        <p:sp>
          <p:nvSpPr>
            <p:cNvPr id="27652" name="AutoShape 5"/>
            <p:cNvSpPr>
              <a:spLocks noChangeArrowheads="1"/>
            </p:cNvSpPr>
            <p:nvPr/>
          </p:nvSpPr>
          <p:spPr bwMode="auto">
            <a:xfrm rot="-5400000">
              <a:off x="3288" y="3654"/>
              <a:ext cx="480" cy="624"/>
            </a:xfrm>
            <a:prstGeom prst="flowChartDelay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3" name="AutoShape 6"/>
            <p:cNvSpPr>
              <a:spLocks noChangeArrowheads="1"/>
            </p:cNvSpPr>
            <p:nvPr/>
          </p:nvSpPr>
          <p:spPr bwMode="auto">
            <a:xfrm rot="-5400000">
              <a:off x="3912" y="3654"/>
              <a:ext cx="480" cy="624"/>
            </a:xfrm>
            <a:prstGeom prst="flowChartDelay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4" name="AutoShape 7"/>
            <p:cNvSpPr>
              <a:spLocks noChangeArrowheads="1"/>
            </p:cNvSpPr>
            <p:nvPr/>
          </p:nvSpPr>
          <p:spPr bwMode="auto">
            <a:xfrm rot="-5400000">
              <a:off x="4536" y="3654"/>
              <a:ext cx="480" cy="624"/>
            </a:xfrm>
            <a:prstGeom prst="flowChartDelay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5" name="Oval 8"/>
            <p:cNvSpPr>
              <a:spLocks noChangeArrowheads="1"/>
            </p:cNvSpPr>
            <p:nvPr/>
          </p:nvSpPr>
          <p:spPr bwMode="auto">
            <a:xfrm>
              <a:off x="3984" y="3294"/>
              <a:ext cx="336" cy="3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Oval 9"/>
            <p:cNvSpPr>
              <a:spLocks noChangeArrowheads="1"/>
            </p:cNvSpPr>
            <p:nvPr/>
          </p:nvSpPr>
          <p:spPr bwMode="auto">
            <a:xfrm>
              <a:off x="4608" y="3342"/>
              <a:ext cx="336" cy="3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Rectangle 10"/>
            <p:cNvSpPr>
              <a:spLocks noChangeArrowheads="1"/>
            </p:cNvSpPr>
            <p:nvPr/>
          </p:nvSpPr>
          <p:spPr bwMode="auto">
            <a:xfrm>
              <a:off x="4608" y="3534"/>
              <a:ext cx="336" cy="43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Rectangle 11"/>
            <p:cNvSpPr>
              <a:spLocks noChangeArrowheads="1"/>
            </p:cNvSpPr>
            <p:nvPr/>
          </p:nvSpPr>
          <p:spPr bwMode="auto">
            <a:xfrm>
              <a:off x="4080" y="3486"/>
              <a:ext cx="144" cy="43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AutoShape 12"/>
            <p:cNvSpPr>
              <a:spLocks noChangeArrowheads="1"/>
            </p:cNvSpPr>
            <p:nvPr/>
          </p:nvSpPr>
          <p:spPr bwMode="auto">
            <a:xfrm rot="-5400000">
              <a:off x="2664" y="3654"/>
              <a:ext cx="480" cy="624"/>
            </a:xfrm>
            <a:prstGeom prst="flowChartDelay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AutoShape 13"/>
            <p:cNvSpPr>
              <a:spLocks noChangeArrowheads="1"/>
            </p:cNvSpPr>
            <p:nvPr/>
          </p:nvSpPr>
          <p:spPr bwMode="auto">
            <a:xfrm rot="-5400000">
              <a:off x="2040" y="3654"/>
              <a:ext cx="480" cy="624"/>
            </a:xfrm>
            <a:prstGeom prst="flowChartDelay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Oval 14"/>
            <p:cNvSpPr>
              <a:spLocks noChangeArrowheads="1"/>
            </p:cNvSpPr>
            <p:nvPr/>
          </p:nvSpPr>
          <p:spPr bwMode="auto">
            <a:xfrm>
              <a:off x="2112" y="3342"/>
              <a:ext cx="336" cy="3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Rectangle 15"/>
            <p:cNvSpPr>
              <a:spLocks noChangeArrowheads="1"/>
            </p:cNvSpPr>
            <p:nvPr/>
          </p:nvSpPr>
          <p:spPr bwMode="auto">
            <a:xfrm>
              <a:off x="2208" y="3534"/>
              <a:ext cx="144" cy="43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AutoShape 16"/>
            <p:cNvSpPr>
              <a:spLocks noChangeArrowheads="1"/>
            </p:cNvSpPr>
            <p:nvPr/>
          </p:nvSpPr>
          <p:spPr bwMode="auto">
            <a:xfrm rot="-5400000">
              <a:off x="1416" y="3654"/>
              <a:ext cx="480" cy="624"/>
            </a:xfrm>
            <a:prstGeom prst="flowChartDelay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Rectangle 17"/>
            <p:cNvSpPr>
              <a:spLocks noChangeArrowheads="1"/>
            </p:cNvSpPr>
            <p:nvPr/>
          </p:nvSpPr>
          <p:spPr bwMode="auto">
            <a:xfrm>
              <a:off x="1488" y="3534"/>
              <a:ext cx="336" cy="43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AutoShape 18"/>
            <p:cNvSpPr>
              <a:spLocks noChangeArrowheads="1"/>
            </p:cNvSpPr>
            <p:nvPr/>
          </p:nvSpPr>
          <p:spPr bwMode="auto">
            <a:xfrm rot="-5400000">
              <a:off x="792" y="3654"/>
              <a:ext cx="480" cy="624"/>
            </a:xfrm>
            <a:prstGeom prst="flowChartDelay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Oval 19"/>
            <p:cNvSpPr>
              <a:spLocks noChangeArrowheads="1"/>
            </p:cNvSpPr>
            <p:nvPr/>
          </p:nvSpPr>
          <p:spPr bwMode="auto">
            <a:xfrm>
              <a:off x="1488" y="3342"/>
              <a:ext cx="336" cy="3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Oval 20"/>
            <p:cNvSpPr>
              <a:spLocks noChangeArrowheads="1"/>
            </p:cNvSpPr>
            <p:nvPr/>
          </p:nvSpPr>
          <p:spPr bwMode="auto">
            <a:xfrm>
              <a:off x="858" y="3510"/>
              <a:ext cx="336" cy="3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Rectangle 21"/>
            <p:cNvSpPr>
              <a:spLocks noChangeArrowheads="1"/>
            </p:cNvSpPr>
            <p:nvPr/>
          </p:nvSpPr>
          <p:spPr bwMode="auto">
            <a:xfrm>
              <a:off x="2718" y="3642"/>
              <a:ext cx="336" cy="43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Oval 22"/>
            <p:cNvSpPr>
              <a:spLocks noChangeArrowheads="1"/>
            </p:cNvSpPr>
            <p:nvPr/>
          </p:nvSpPr>
          <p:spPr bwMode="auto">
            <a:xfrm>
              <a:off x="2718" y="3450"/>
              <a:ext cx="336" cy="3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534400" cy="990600"/>
          </a:xfrm>
        </p:spPr>
        <p:txBody>
          <a:bodyPr/>
          <a:lstStyle/>
          <a:p>
            <a:r>
              <a:rPr lang="en-US" sz="3600" dirty="0" smtClean="0"/>
              <a:t>Experimental Results</a:t>
            </a:r>
            <a:endParaRPr lang="en-US" sz="3600" dirty="0"/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810127"/>
              </p:ext>
            </p:extLst>
          </p:nvPr>
        </p:nvGraphicFramePr>
        <p:xfrm>
          <a:off x="5690967" y="3381375"/>
          <a:ext cx="3237538" cy="2409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781800" y="5791200"/>
            <a:ext cx="1447800" cy="627308"/>
            <a:chOff x="7315200" y="3064046"/>
            <a:chExt cx="1602900" cy="627308"/>
          </a:xfrm>
        </p:grpSpPr>
        <p:sp>
          <p:nvSpPr>
            <p:cNvPr id="15" name="Rectangle 14"/>
            <p:cNvSpPr/>
            <p:nvPr/>
          </p:nvSpPr>
          <p:spPr>
            <a:xfrm>
              <a:off x="7315200" y="3124200"/>
              <a:ext cx="228600" cy="2286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315200" y="34290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43800" y="3064046"/>
              <a:ext cx="12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 Merge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43800" y="3352800"/>
              <a:ext cx="1374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W/O Merge</a:t>
              </a:r>
              <a:endParaRPr lang="en-US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530400" y="1219200"/>
            <a:ext cx="5260800" cy="404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80"/>
              </a:spcBef>
              <a:buClr>
                <a:srgbClr val="580000"/>
              </a:buClr>
            </a:pPr>
            <a:r>
              <a:rPr lang="en-US" sz="2000" b="1" dirty="0"/>
              <a:t>Comparison of Merged/Unmerged Cases</a:t>
            </a:r>
            <a:endParaRPr lang="en-US" sz="2000" b="1" dirty="0" smtClean="0">
              <a:cs typeface="Arial" panose="020B0604020202020204" pitchFamily="34" charset="0"/>
            </a:endParaRPr>
          </a:p>
          <a:p>
            <a:pPr marL="347472" indent="-347472">
              <a:spcBef>
                <a:spcPts val="480"/>
              </a:spcBef>
              <a:buClr>
                <a:srgbClr val="58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anose="020B0604020202020204" pitchFamily="34" charset="0"/>
              </a:rPr>
              <a:t>Apply the iterative algorithm on the three benches having mode reduction (merged)</a:t>
            </a:r>
          </a:p>
          <a:p>
            <a:pPr marL="347472" indent="-347472">
              <a:spcBef>
                <a:spcPts val="480"/>
              </a:spcBef>
              <a:buClr>
                <a:srgbClr val="58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anose="020B0604020202020204" pitchFamily="34" charset="0"/>
              </a:rPr>
              <a:t>For </a:t>
            </a:r>
            <a:r>
              <a:rPr lang="en-US" sz="2000" dirty="0">
                <a:cs typeface="Arial" panose="020B0604020202020204" pitchFamily="34" charset="0"/>
              </a:rPr>
              <a:t>“W Merge” </a:t>
            </a:r>
            <a:r>
              <a:rPr lang="en-US" sz="2000" dirty="0" smtClean="0">
                <a:cs typeface="Arial" panose="020B0604020202020204" pitchFamily="34" charset="0"/>
              </a:rPr>
              <a:t>case, randomly pick one mode to represent the modes merged</a:t>
            </a:r>
          </a:p>
          <a:p>
            <a:pPr marL="347472" indent="-347472">
              <a:spcBef>
                <a:spcPts val="480"/>
              </a:spcBef>
              <a:buClr>
                <a:srgbClr val="580000"/>
              </a:buClr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Arial" panose="020B0604020202020204" pitchFamily="34" charset="0"/>
              </a:rPr>
              <a:t>For MSRR comparison, raw numbers   are shown (without normalization). For runtime comparison, results of the “W/O Merge” case are normalized to “W Merge” </a:t>
            </a:r>
          </a:p>
          <a:p>
            <a:pPr marL="347472" indent="-347472">
              <a:spcBef>
                <a:spcPts val="480"/>
              </a:spcBef>
              <a:buClr>
                <a:srgbClr val="580000"/>
              </a:buClr>
              <a:buFont typeface="Arial" panose="020B0604020202020204" pitchFamily="34" charset="0"/>
              <a:buChar char="•"/>
            </a:pPr>
            <a:r>
              <a:rPr lang="en-US" sz="2000" b="1" dirty="0" smtClean="0">
                <a:cs typeface="Arial" panose="020B0604020202020204" pitchFamily="34" charset="0"/>
              </a:rPr>
              <a:t>Mode merging can significantly </a:t>
            </a:r>
            <a:r>
              <a:rPr lang="en-US" sz="2000" b="1" dirty="0">
                <a:cs typeface="Arial" panose="020B0604020202020204" pitchFamily="34" charset="0"/>
              </a:rPr>
              <a:t>reduce </a:t>
            </a:r>
            <a:r>
              <a:rPr lang="en-US" sz="2000" b="1" dirty="0" smtClean="0">
                <a:cs typeface="Arial" panose="020B0604020202020204" pitchFamily="34" charset="0"/>
              </a:rPr>
              <a:t>the runtime while obtaining a comparable solution quality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4035517"/>
              </p:ext>
            </p:extLst>
          </p:nvPr>
        </p:nvGraphicFramePr>
        <p:xfrm>
          <a:off x="5638800" y="1143000"/>
          <a:ext cx="3276600" cy="2314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31599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Post-Silicon 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382000" cy="5334000"/>
          </a:xfrm>
        </p:spPr>
        <p:txBody>
          <a:bodyPr/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Real-time operation of a few manufactured chips with real-world stimulus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Involves finding errors causing malfunctions</a:t>
            </a:r>
          </a:p>
          <a:p>
            <a:pPr marL="731520" lvl="1" indent="-274320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Fix through multiple rounds of Silicon Stepping/Revision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429000"/>
            <a:ext cx="6553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Has become significantly time-consuming and expensive</a:t>
            </a:r>
          </a:p>
          <a:p>
            <a:pPr marL="731520" marR="0" lvl="1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Arial" panose="020B0604020202020204" pitchFamily="34" charset="0"/>
              </a:rPr>
              <a:t>Tight Time-to-Market </a:t>
            </a:r>
            <a:r>
              <a:rPr kumimoji="0" lang="en-US" sz="2400" kern="0" dirty="0" smtClean="0">
                <a:cs typeface="Arial" panose="020B0604020202020204" pitchFamily="34" charset="0"/>
              </a:rPr>
              <a:t>requirement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731520" marR="0" lvl="1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kern="0" dirty="0" smtClean="0">
                <a:cs typeface="Arial" panose="020B0604020202020204" pitchFamily="34" charset="0"/>
              </a:rPr>
              <a:t>Formal verification and simulation tools do not scale as technology scales</a:t>
            </a:r>
            <a:endParaRPr kumimoji="0" lang="en-US" sz="2400" kern="0" dirty="0">
              <a:cs typeface="Arial" panose="020B0604020202020204" pitchFamily="34" charset="0"/>
            </a:endParaRPr>
          </a:p>
          <a:p>
            <a:pPr marL="731520" marR="0" lvl="1" indent="-274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kern="0" dirty="0" smtClean="0">
                <a:cs typeface="Arial" panose="020B0604020202020204" pitchFamily="34" charset="0"/>
              </a:rPr>
              <a:t>Poor visibility inside the chip</a:t>
            </a:r>
          </a:p>
        </p:txBody>
      </p:sp>
      <p:pic>
        <p:nvPicPr>
          <p:cNvPr id="9" name="Picture 8" descr="C:\Documents and Settings\Azi\Desktop\market-tim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971800"/>
            <a:ext cx="1530126" cy="193998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Content Placeholder 3"/>
          <p:cNvSpPr>
            <a:spLocks noGrp="1"/>
          </p:cNvSpPr>
          <p:nvPr>
            <p:ph idx="1"/>
          </p:nvPr>
        </p:nvSpPr>
        <p:spPr>
          <a:xfrm>
            <a:off x="533400" y="1295400"/>
            <a:ext cx="4953000" cy="5334000"/>
          </a:xfrm>
        </p:spPr>
        <p:txBody>
          <a:bodyPr/>
          <a:lstStyle/>
          <a:p>
            <a:r>
              <a:rPr lang="en-US" altLang="zh-CN" sz="2800" dirty="0">
                <a:latin typeface="Arial" pitchFamily="34" charset="0"/>
              </a:rPr>
              <a:t>Use trace buffer technology</a:t>
            </a:r>
          </a:p>
          <a:p>
            <a:pPr marL="731520" lvl="1" indent="-274320" eaLnBrk="1" hangingPunct="1">
              <a:buFont typeface="+mj-lt"/>
              <a:buAutoNum type="arabicPeriod"/>
            </a:pPr>
            <a:r>
              <a:rPr lang="en-US" altLang="zh-CN" sz="2400" dirty="0" smtClean="0">
                <a:latin typeface="Arial" pitchFamily="34" charset="0"/>
                <a:ea typeface="Gulim" pitchFamily="34" charset="-127"/>
              </a:rPr>
              <a:t>Trigger an event in the CUD</a:t>
            </a:r>
          </a:p>
          <a:p>
            <a:pPr marL="731520" lvl="1" indent="-274320" eaLnBrk="1" hangingPunct="1">
              <a:buFont typeface="+mj-lt"/>
              <a:buAutoNum type="arabicPeriod"/>
            </a:pPr>
            <a:r>
              <a:rPr lang="en-US" altLang="zh-CN" sz="2400" dirty="0">
                <a:latin typeface="Arial" pitchFamily="34" charset="0"/>
                <a:ea typeface="Gulim" pitchFamily="34" charset="-127"/>
              </a:rPr>
              <a:t>Real-</a:t>
            </a:r>
            <a:r>
              <a:rPr lang="en-US" altLang="zh-CN" sz="2400" dirty="0" smtClean="0">
                <a:latin typeface="Arial" pitchFamily="34" charset="0"/>
                <a:ea typeface="Gulim" pitchFamily="34" charset="-127"/>
              </a:rPr>
              <a:t>time capture traces on a few selected state elements through on-chip buffer</a:t>
            </a:r>
          </a:p>
          <a:p>
            <a:pPr marL="731520" lvl="1" indent="-274320" eaLnBrk="1" hangingPunct="1">
              <a:buFont typeface="+mj-lt"/>
              <a:buAutoNum type="arabicPeriod"/>
            </a:pPr>
            <a:r>
              <a:rPr lang="en-US" altLang="zh-CN" sz="2400" dirty="0" smtClean="0">
                <a:latin typeface="Arial" pitchFamily="34" charset="0"/>
                <a:ea typeface="Gulim" pitchFamily="34" charset="-127"/>
              </a:rPr>
              <a:t>Extract and analyze</a:t>
            </a:r>
          </a:p>
          <a:p>
            <a:pPr marL="347472" indent="-347472"/>
            <a:r>
              <a:rPr lang="en-US" altLang="zh-CN" sz="2800" dirty="0" smtClean="0">
                <a:latin typeface="Arial" pitchFamily="34" charset="0"/>
                <a:ea typeface="Gulim" pitchFamily="34" charset="-127"/>
              </a:rPr>
              <a:t>Reveals internal states at real-time operation</a:t>
            </a:r>
          </a:p>
          <a:p>
            <a:pPr marL="347472" indent="-347472"/>
            <a:r>
              <a:rPr lang="en-US" altLang="zh-CN" sz="2800" dirty="0">
                <a:latin typeface="Arial" pitchFamily="34" charset="0"/>
                <a:ea typeface="Gulim" pitchFamily="34" charset="-127"/>
              </a:rPr>
              <a:t>O</a:t>
            </a:r>
            <a:r>
              <a:rPr lang="en-US" altLang="zh-CN" sz="2800" dirty="0" smtClean="0">
                <a:latin typeface="Arial" pitchFamily="34" charset="0"/>
                <a:ea typeface="Gulim" pitchFamily="34" charset="-127"/>
              </a:rPr>
              <a:t>ff-chip state restoration</a:t>
            </a:r>
          </a:p>
          <a:p>
            <a:pPr marL="914400" lvl="1" indent="-457200">
              <a:lnSpc>
                <a:spcPct val="110000"/>
              </a:lnSpc>
            </a:pPr>
            <a:endParaRPr lang="en-US" altLang="zh-CN" sz="2400" dirty="0" smtClean="0">
              <a:latin typeface="Arial" pitchFamily="34" charset="0"/>
              <a:ea typeface="Gulim" pitchFamily="34" charset="-127"/>
            </a:endParaRPr>
          </a:p>
          <a:p>
            <a:pPr marL="914400" lvl="1" indent="-457200">
              <a:lnSpc>
                <a:spcPct val="110000"/>
              </a:lnSpc>
            </a:pPr>
            <a:endParaRPr lang="en-US" altLang="zh-CN" sz="2400" dirty="0" smtClean="0">
              <a:latin typeface="Arial" pitchFamily="34" charset="0"/>
              <a:ea typeface="Gulim" pitchFamily="34" charset="-127"/>
            </a:endParaRPr>
          </a:p>
          <a:p>
            <a:pPr marL="514350" indent="-457200">
              <a:lnSpc>
                <a:spcPct val="110000"/>
              </a:lnSpc>
            </a:pPr>
            <a:endParaRPr lang="en-US" altLang="zh-CN" sz="2800" dirty="0" smtClean="0">
              <a:latin typeface="Arial" pitchFamily="34" charset="0"/>
              <a:ea typeface="Gulim" pitchFamily="34" charset="-127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sz="2400" dirty="0" smtClean="0">
              <a:latin typeface="Arial" pitchFamily="34" charset="0"/>
              <a:ea typeface="Gulim" pitchFamily="34" charset="-127"/>
            </a:endParaRPr>
          </a:p>
          <a:p>
            <a:pPr lvl="1" eaLnBrk="1" hangingPunct="1">
              <a:lnSpc>
                <a:spcPct val="110000"/>
              </a:lnSpc>
              <a:buFont typeface="Arial" pitchFamily="34" charset="0"/>
              <a:buNone/>
            </a:pPr>
            <a:endParaRPr lang="en-US" altLang="zh-CN" sz="2400" dirty="0" smtClean="0">
              <a:latin typeface="Arial" pitchFamily="34" charset="0"/>
              <a:ea typeface="Gulim" pitchFamily="34" charset="-127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371600"/>
            <a:ext cx="318135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410200" y="5334000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[Figure from Yang, et al DATE09]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using Trace Buffers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Trace Signal Selection Problem</a:t>
            </a:r>
            <a:endParaRPr lang="en-US" dirty="0"/>
          </a:p>
        </p:txBody>
      </p:sp>
      <p:sp>
        <p:nvSpPr>
          <p:cNvPr id="5427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472" indent="-347472">
              <a:lnSpc>
                <a:spcPct val="110000"/>
              </a:lnSpc>
            </a:pPr>
            <a:r>
              <a:rPr lang="en-US" altLang="zh-CN" sz="2800" dirty="0" smtClean="0">
                <a:latin typeface="Arial" pitchFamily="34" charset="0"/>
                <a:ea typeface="Gulim" pitchFamily="34" charset="-127"/>
              </a:rPr>
              <a:t>Limitation</a:t>
            </a:r>
          </a:p>
          <a:p>
            <a:pPr marL="731520" lvl="1" indent="-274320"/>
            <a:r>
              <a:rPr lang="en-US" altLang="zh-CN" sz="2400" dirty="0" smtClean="0">
                <a:latin typeface="Arial" pitchFamily="34" charset="0"/>
                <a:ea typeface="Gulim" pitchFamily="34" charset="-127"/>
              </a:rPr>
              <a:t>Small trace buffer width (8~32 bits) </a:t>
            </a:r>
            <a:r>
              <a:rPr lang="en-US" altLang="zh-CN" sz="2400" dirty="0">
                <a:latin typeface="Arial" pitchFamily="34" charset="0"/>
                <a:ea typeface="Gulim" pitchFamily="34" charset="-127"/>
              </a:rPr>
              <a:t>and </a:t>
            </a:r>
            <a:r>
              <a:rPr lang="en-US" altLang="zh-CN" sz="2400" dirty="0" smtClean="0">
                <a:latin typeface="Arial" pitchFamily="34" charset="0"/>
                <a:ea typeface="Gulim" pitchFamily="34" charset="-127"/>
              </a:rPr>
              <a:t>depth (1K~8K clock cycles)</a:t>
            </a:r>
            <a:endParaRPr lang="en-US" altLang="zh-CN" sz="2400" dirty="0">
              <a:latin typeface="Arial" pitchFamily="34" charset="0"/>
              <a:ea typeface="Gulim" pitchFamily="34" charset="-127"/>
            </a:endParaRPr>
          </a:p>
          <a:p>
            <a:pPr marL="731520" lvl="1" indent="-274320"/>
            <a:r>
              <a:rPr lang="en-US" altLang="zh-CN" sz="2400" dirty="0">
                <a:latin typeface="Arial" pitchFamily="34" charset="0"/>
                <a:ea typeface="Gulim" pitchFamily="34" charset="-127"/>
              </a:rPr>
              <a:t>Limite</a:t>
            </a:r>
            <a:r>
              <a:rPr lang="en-US" altLang="zh-CN" sz="2400" dirty="0" smtClean="0">
                <a:latin typeface="Arial" pitchFamily="34" charset="0"/>
                <a:ea typeface="Gulim" pitchFamily="34" charset="-127"/>
              </a:rPr>
              <a:t>d on-chip white spaces</a:t>
            </a:r>
          </a:p>
          <a:p>
            <a:pPr marL="347472" lvl="1" indent="-347472">
              <a:buChar char="•"/>
            </a:pPr>
            <a:r>
              <a:rPr lang="en-US" altLang="zh-CN" dirty="0" smtClean="0">
                <a:latin typeface="Arial" pitchFamily="34" charset="0"/>
                <a:ea typeface="Gulim" pitchFamily="34" charset="-127"/>
              </a:rPr>
              <a:t>Automated </a:t>
            </a:r>
            <a:r>
              <a:rPr lang="en-US" altLang="zh-CN" dirty="0">
                <a:latin typeface="Arial" pitchFamily="34" charset="0"/>
                <a:ea typeface="Gulim" pitchFamily="34" charset="-127"/>
              </a:rPr>
              <a:t>trace selection</a:t>
            </a:r>
          </a:p>
          <a:p>
            <a:pPr marL="731520" lvl="1" indent="-274320"/>
            <a:r>
              <a:rPr lang="en-US" altLang="zh-CN" sz="2400" dirty="0" smtClean="0">
                <a:latin typeface="Arial" pitchFamily="34" charset="0"/>
                <a:ea typeface="Gulim" pitchFamily="34" charset="-127"/>
              </a:rPr>
              <a:t>Need to select a subset of state elements to trace such that the visibility of internal signals is maximized</a:t>
            </a:r>
          </a:p>
          <a:p>
            <a:pPr marL="731520" lvl="1" indent="-274320"/>
            <a:r>
              <a:rPr lang="en-US" altLang="zh-CN" sz="2400" dirty="0" smtClean="0">
                <a:ea typeface="Gulim" pitchFamily="34" charset="-127"/>
              </a:rPr>
              <a:t>Based on algorithms rather than hints and experiences</a:t>
            </a:r>
            <a:endParaRPr lang="en-US" altLang="zh-CN" sz="2400" dirty="0">
              <a:latin typeface="Arial" pitchFamily="34" charset="0"/>
              <a:ea typeface="Gulim" pitchFamily="34" charset="-127"/>
            </a:endParaRPr>
          </a:p>
          <a:p>
            <a:pPr marL="914400" lvl="1" indent="-457200">
              <a:lnSpc>
                <a:spcPct val="110000"/>
              </a:lnSpc>
            </a:pPr>
            <a:endParaRPr lang="en-US" altLang="zh-CN" dirty="0">
              <a:latin typeface="Arial" pitchFamily="34" charset="0"/>
              <a:ea typeface="Gulim" pitchFamily="34" charset="-127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CN" dirty="0">
              <a:latin typeface="Arial" pitchFamily="34" charset="0"/>
              <a:ea typeface="Gulim" pitchFamily="34" charset="-127"/>
            </a:endParaRPr>
          </a:p>
          <a:p>
            <a:pPr lvl="1" eaLnBrk="1" hangingPunct="1">
              <a:lnSpc>
                <a:spcPct val="110000"/>
              </a:lnSpc>
              <a:buFont typeface="Arial" pitchFamily="34" charset="0"/>
              <a:buNone/>
            </a:pPr>
            <a:endParaRPr lang="en-US" altLang="zh-CN" dirty="0">
              <a:latin typeface="Arial" pitchFamily="34" charset="0"/>
              <a:ea typeface="Gulim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Restoration Using Traced Signals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15835" y="1255648"/>
            <a:ext cx="5083195" cy="2462025"/>
            <a:chOff x="2133600" y="1215751"/>
            <a:chExt cx="5083195" cy="2462025"/>
          </a:xfrm>
        </p:grpSpPr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5722780" y="1270992"/>
              <a:ext cx="128913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GB"/>
              </a:defPPr>
              <a:lvl1pPr>
                <a:defRPr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Forward </a:t>
              </a:r>
            </a:p>
            <a:p>
              <a:r>
                <a:rPr lang="en-US" dirty="0"/>
                <a:t>Propagation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125547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cs typeface="Arial" panose="020B0604020202020204" pitchFamily="34" charset="0"/>
                </a:rPr>
                <a:t>Backward </a:t>
              </a:r>
            </a:p>
            <a:p>
              <a:r>
                <a:rPr lang="en-US" dirty="0">
                  <a:cs typeface="Arial" panose="020B0604020202020204" pitchFamily="34" charset="0"/>
                </a:rPr>
                <a:t>Justification</a:t>
              </a: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2748134" y="1215751"/>
              <a:ext cx="4468661" cy="2462025"/>
              <a:chOff x="2324100" y="457200"/>
              <a:chExt cx="4229100" cy="2410714"/>
            </a:xfrm>
          </p:grpSpPr>
          <p:grpSp>
            <p:nvGrpSpPr>
              <p:cNvPr id="86" name="Group 134"/>
              <p:cNvGrpSpPr>
                <a:grpSpLocks/>
              </p:cNvGrpSpPr>
              <p:nvPr/>
            </p:nvGrpSpPr>
            <p:grpSpPr bwMode="auto">
              <a:xfrm>
                <a:off x="2354969" y="457200"/>
                <a:ext cx="3889537" cy="2410714"/>
                <a:chOff x="3200400" y="457200"/>
                <a:chExt cx="4800600" cy="3112532"/>
              </a:xfrm>
            </p:grpSpPr>
            <p:grpSp>
              <p:nvGrpSpPr>
                <p:cNvPr id="99" name="Group 98"/>
                <p:cNvGrpSpPr>
                  <a:grpSpLocks/>
                </p:cNvGrpSpPr>
                <p:nvPr/>
              </p:nvGrpSpPr>
              <p:grpSpPr bwMode="auto">
                <a:xfrm>
                  <a:off x="3581400" y="1535668"/>
                  <a:ext cx="641752" cy="826191"/>
                  <a:chOff x="3657600" y="1535668"/>
                  <a:chExt cx="641752" cy="826191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3657600" y="1604758"/>
                    <a:ext cx="609600" cy="75710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3666051" y="1932633"/>
                    <a:ext cx="152400" cy="730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/>
                  <p:cNvCxnSpPr/>
                  <p:nvPr/>
                </p:nvCxnSpPr>
                <p:spPr>
                  <a:xfrm flipH="1">
                    <a:off x="3666051" y="2005646"/>
                    <a:ext cx="152400" cy="761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1535668"/>
                    <a:ext cx="33695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 i="1"/>
                      <a:t>f</a:t>
                    </a:r>
                    <a:r>
                      <a:rPr lang="en-US" b="1" i="1" baseline="-25000"/>
                      <a:t>1</a:t>
                    </a:r>
                    <a:endParaRPr lang="en-US" i="1" baseline="-25000"/>
                  </a:p>
                </p:txBody>
              </p:sp>
            </p:grpSp>
            <p:grpSp>
              <p:nvGrpSpPr>
                <p:cNvPr id="100" name="Group 38"/>
                <p:cNvGrpSpPr>
                  <a:grpSpLocks/>
                </p:cNvGrpSpPr>
                <p:nvPr/>
              </p:nvGrpSpPr>
              <p:grpSpPr bwMode="auto">
                <a:xfrm>
                  <a:off x="5257799" y="1371600"/>
                  <a:ext cx="609601" cy="826777"/>
                  <a:chOff x="5257799" y="1524000"/>
                  <a:chExt cx="609601" cy="826777"/>
                </a:xfrm>
              </p:grpSpPr>
              <p:sp>
                <p:nvSpPr>
                  <p:cNvPr id="141" name="Rectangle 140"/>
                  <p:cNvSpPr/>
                  <p:nvPr/>
                </p:nvSpPr>
                <p:spPr>
                  <a:xfrm>
                    <a:off x="5257800" y="1593675"/>
                    <a:ext cx="609600" cy="75710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cxnSp>
                <p:nvCxnSpPr>
                  <p:cNvPr id="142" name="Straight Connector 141"/>
                  <p:cNvCxnSpPr/>
                  <p:nvPr/>
                </p:nvCxnSpPr>
                <p:spPr>
                  <a:xfrm>
                    <a:off x="5257799" y="1911922"/>
                    <a:ext cx="152400" cy="730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/>
                  <p:cNvCxnSpPr/>
                  <p:nvPr/>
                </p:nvCxnSpPr>
                <p:spPr>
                  <a:xfrm flipH="1">
                    <a:off x="5257799" y="1984935"/>
                    <a:ext cx="152400" cy="7618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4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5530448" y="1524000"/>
                    <a:ext cx="33695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 i="1" dirty="0"/>
                      <a:t>f</a:t>
                    </a:r>
                    <a:r>
                      <a:rPr lang="en-US" b="1" i="1" baseline="-25000" dirty="0"/>
                      <a:t>2</a:t>
                    </a:r>
                    <a:endParaRPr lang="en-US" i="1" baseline="-25000" dirty="0"/>
                  </a:p>
                </p:txBody>
              </p:sp>
            </p:grpSp>
            <p:grpSp>
              <p:nvGrpSpPr>
                <p:cNvPr id="101" name="Group 21"/>
                <p:cNvGrpSpPr>
                  <a:grpSpLocks/>
                </p:cNvGrpSpPr>
                <p:nvPr/>
              </p:nvGrpSpPr>
              <p:grpSpPr bwMode="auto">
                <a:xfrm>
                  <a:off x="5333999" y="2743200"/>
                  <a:ext cx="609601" cy="826532"/>
                  <a:chOff x="5333999" y="2907268"/>
                  <a:chExt cx="609601" cy="826532"/>
                </a:xfrm>
              </p:grpSpPr>
              <p:sp>
                <p:nvSpPr>
                  <p:cNvPr id="137" name="Rectangle 136"/>
                  <p:cNvSpPr/>
                  <p:nvPr/>
                </p:nvSpPr>
                <p:spPr>
                  <a:xfrm>
                    <a:off x="5334000" y="2976698"/>
                    <a:ext cx="609600" cy="75710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cxnSp>
                <p:nvCxnSpPr>
                  <p:cNvPr id="138" name="Straight Connector 137"/>
                  <p:cNvCxnSpPr/>
                  <p:nvPr/>
                </p:nvCxnSpPr>
                <p:spPr>
                  <a:xfrm>
                    <a:off x="5333999" y="3314684"/>
                    <a:ext cx="152400" cy="730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/>
                  <p:cNvCxnSpPr/>
                  <p:nvPr/>
                </p:nvCxnSpPr>
                <p:spPr>
                  <a:xfrm flipH="1">
                    <a:off x="5333999" y="3387697"/>
                    <a:ext cx="152400" cy="7618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5606648" y="2907268"/>
                    <a:ext cx="33695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 i="1"/>
                      <a:t>f</a:t>
                    </a:r>
                    <a:r>
                      <a:rPr lang="en-US" b="1" i="1" baseline="-25000"/>
                      <a:t>4</a:t>
                    </a:r>
                    <a:endParaRPr lang="en-US" i="1" baseline="-25000"/>
                  </a:p>
                </p:txBody>
              </p:sp>
            </p:grpSp>
            <p:grpSp>
              <p:nvGrpSpPr>
                <p:cNvPr id="102" name="Group 22"/>
                <p:cNvGrpSpPr>
                  <a:grpSpLocks/>
                </p:cNvGrpSpPr>
                <p:nvPr/>
              </p:nvGrpSpPr>
              <p:grpSpPr bwMode="auto">
                <a:xfrm>
                  <a:off x="7391400" y="1916668"/>
                  <a:ext cx="609600" cy="826123"/>
                  <a:chOff x="5334000" y="2907268"/>
                  <a:chExt cx="609600" cy="826123"/>
                </a:xfrm>
              </p:grpSpPr>
              <p:sp>
                <p:nvSpPr>
                  <p:cNvPr id="133" name="Rectangle 132"/>
                  <p:cNvSpPr/>
                  <p:nvPr/>
                </p:nvSpPr>
                <p:spPr>
                  <a:xfrm>
                    <a:off x="5334000" y="2977876"/>
                    <a:ext cx="609600" cy="75551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cxnSp>
                <p:nvCxnSpPr>
                  <p:cNvPr id="134" name="Straight Connector 133"/>
                  <p:cNvCxnSpPr/>
                  <p:nvPr/>
                </p:nvCxnSpPr>
                <p:spPr>
                  <a:xfrm>
                    <a:off x="5334000" y="3277430"/>
                    <a:ext cx="152400" cy="730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5334000" y="3350442"/>
                    <a:ext cx="152400" cy="7618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5606648" y="2907268"/>
                    <a:ext cx="33695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 i="1"/>
                      <a:t>f</a:t>
                    </a:r>
                    <a:r>
                      <a:rPr lang="en-US" b="1" i="1" baseline="-25000"/>
                      <a:t>5</a:t>
                    </a:r>
                    <a:endParaRPr lang="en-US" i="1" baseline="-25000"/>
                  </a:p>
                </p:txBody>
              </p:sp>
            </p:grpSp>
            <p:grpSp>
              <p:nvGrpSpPr>
                <p:cNvPr id="103" name="Group 27"/>
                <p:cNvGrpSpPr>
                  <a:grpSpLocks/>
                </p:cNvGrpSpPr>
                <p:nvPr/>
              </p:nvGrpSpPr>
              <p:grpSpPr bwMode="auto">
                <a:xfrm>
                  <a:off x="5257800" y="457200"/>
                  <a:ext cx="609600" cy="807359"/>
                  <a:chOff x="5334000" y="2907268"/>
                  <a:chExt cx="609600" cy="807359"/>
                </a:xfrm>
              </p:grpSpPr>
              <p:sp>
                <p:nvSpPr>
                  <p:cNvPr id="129" name="Rectangle 128"/>
                  <p:cNvSpPr/>
                  <p:nvPr/>
                </p:nvSpPr>
                <p:spPr>
                  <a:xfrm>
                    <a:off x="5334000" y="2957523"/>
                    <a:ext cx="609600" cy="757104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5342825" y="3262281"/>
                    <a:ext cx="152400" cy="7301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/>
                  <p:cNvCxnSpPr/>
                  <p:nvPr/>
                </p:nvCxnSpPr>
                <p:spPr>
                  <a:xfrm flipH="1">
                    <a:off x="5342825" y="3335294"/>
                    <a:ext cx="152400" cy="7618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5606648" y="2907268"/>
                    <a:ext cx="33695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 i="1"/>
                      <a:t>f</a:t>
                    </a:r>
                    <a:r>
                      <a:rPr lang="en-US" b="1" i="1" baseline="-25000"/>
                      <a:t>3</a:t>
                    </a:r>
                    <a:endParaRPr lang="en-US" i="1" baseline="-25000"/>
                  </a:p>
                </p:txBody>
              </p:sp>
            </p:grpSp>
            <p:cxnSp>
              <p:nvCxnSpPr>
                <p:cNvPr id="104" name="Straight Connector 103"/>
                <p:cNvCxnSpPr>
                  <a:endCxn id="145" idx="3"/>
                </p:cNvCxnSpPr>
                <p:nvPr/>
              </p:nvCxnSpPr>
              <p:spPr>
                <a:xfrm flipH="1" flipV="1">
                  <a:off x="4191000" y="1984102"/>
                  <a:ext cx="1066800" cy="15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 flipH="1">
                  <a:off x="3200400" y="2133301"/>
                  <a:ext cx="381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Arc 105"/>
                <p:cNvSpPr/>
                <p:nvPr/>
              </p:nvSpPr>
              <p:spPr>
                <a:xfrm>
                  <a:off x="6357938" y="2285672"/>
                  <a:ext cx="762000" cy="446009"/>
                </a:xfrm>
                <a:prstGeom prst="arc">
                  <a:avLst>
                    <a:gd name="adj1" fmla="val 15763142"/>
                    <a:gd name="adj2" fmla="val 5735844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6705600" y="2295197"/>
                  <a:ext cx="0" cy="44600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flipH="1">
                  <a:off x="5878513" y="1819032"/>
                  <a:ext cx="46831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flipH="1">
                  <a:off x="5943600" y="3199910"/>
                  <a:ext cx="4191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H="1">
                  <a:off x="6346825" y="1819032"/>
                  <a:ext cx="0" cy="54282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flipH="1">
                  <a:off x="6357938" y="2658670"/>
                  <a:ext cx="0" cy="5412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 flipH="1">
                  <a:off x="6346825" y="2361860"/>
                  <a:ext cx="33178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/>
                <p:cNvCxnSpPr/>
                <p:nvPr/>
              </p:nvCxnSpPr>
              <p:spPr>
                <a:xfrm flipH="1">
                  <a:off x="6362700" y="2666605"/>
                  <a:ext cx="33178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H="1" flipV="1">
                  <a:off x="7119938" y="2509471"/>
                  <a:ext cx="271462" cy="476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Group 89"/>
                <p:cNvGrpSpPr>
                  <a:grpSpLocks/>
                </p:cNvGrpSpPr>
                <p:nvPr/>
              </p:nvGrpSpPr>
              <p:grpSpPr bwMode="auto">
                <a:xfrm>
                  <a:off x="4191000" y="838200"/>
                  <a:ext cx="838200" cy="446314"/>
                  <a:chOff x="1524000" y="1230086"/>
                  <a:chExt cx="838200" cy="446314"/>
                </a:xfrm>
              </p:grpSpPr>
              <p:sp>
                <p:nvSpPr>
                  <p:cNvPr id="127" name="Arc 126"/>
                  <p:cNvSpPr/>
                  <p:nvPr/>
                </p:nvSpPr>
                <p:spPr>
                  <a:xfrm>
                    <a:off x="1524000" y="1230018"/>
                    <a:ext cx="838200" cy="446008"/>
                  </a:xfrm>
                  <a:prstGeom prst="arc">
                    <a:avLst>
                      <a:gd name="adj1" fmla="val 16079283"/>
                      <a:gd name="adj2" fmla="val 588721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28" name="Arc 127"/>
                  <p:cNvSpPr/>
                  <p:nvPr/>
                </p:nvSpPr>
                <p:spPr>
                  <a:xfrm>
                    <a:off x="1817688" y="1230018"/>
                    <a:ext cx="190500" cy="446008"/>
                  </a:xfrm>
                  <a:prstGeom prst="arc">
                    <a:avLst>
                      <a:gd name="adj1" fmla="val 16079283"/>
                      <a:gd name="adj2" fmla="val 588721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</p:grpSp>
            <p:cxnSp>
              <p:nvCxnSpPr>
                <p:cNvPr id="116" name="Straight Connector 115"/>
                <p:cNvCxnSpPr/>
                <p:nvPr/>
              </p:nvCxnSpPr>
              <p:spPr>
                <a:xfrm flipH="1" flipV="1">
                  <a:off x="4343400" y="925429"/>
                  <a:ext cx="304800" cy="476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 flipH="1" flipV="1">
                  <a:off x="5029200" y="1055581"/>
                  <a:ext cx="228600" cy="634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4484688" y="1153989"/>
                  <a:ext cx="0" cy="81582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flipH="1">
                  <a:off x="4484688" y="1153989"/>
                  <a:ext cx="16351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0" name="Group 119"/>
                <p:cNvGrpSpPr/>
                <p:nvPr/>
              </p:nvGrpSpPr>
              <p:grpSpPr>
                <a:xfrm>
                  <a:off x="4566558" y="3135084"/>
                  <a:ext cx="502507" cy="419100"/>
                  <a:chOff x="2095500" y="4000500"/>
                  <a:chExt cx="1172428" cy="838200"/>
                </a:xfrm>
                <a:noFill/>
              </p:grpSpPr>
              <p:sp>
                <p:nvSpPr>
                  <p:cNvPr id="125" name="Isosceles Triangle 124"/>
                  <p:cNvSpPr/>
                  <p:nvPr/>
                </p:nvSpPr>
                <p:spPr>
                  <a:xfrm rot="5400000">
                    <a:off x="2133600" y="3962400"/>
                    <a:ext cx="838200" cy="914400"/>
                  </a:xfrm>
                  <a:prstGeom prst="triangl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  <p:sp>
                <p:nvSpPr>
                  <p:cNvPr id="126" name="Oval 125"/>
                  <p:cNvSpPr/>
                  <p:nvPr/>
                </p:nvSpPr>
                <p:spPr>
                  <a:xfrm>
                    <a:off x="3001229" y="4310742"/>
                    <a:ext cx="266699" cy="228599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/>
                  </a:p>
                </p:txBody>
              </p:sp>
            </p:grpSp>
            <p:cxnSp>
              <p:nvCxnSpPr>
                <p:cNvPr id="121" name="Straight Connector 120"/>
                <p:cNvCxnSpPr>
                  <a:endCxn id="126" idx="6"/>
                </p:cNvCxnSpPr>
                <p:nvPr/>
              </p:nvCxnSpPr>
              <p:spPr>
                <a:xfrm flipH="1">
                  <a:off x="5068888" y="3347522"/>
                  <a:ext cx="26511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H="1">
                  <a:off x="3276600" y="3352283"/>
                  <a:ext cx="1295400" cy="634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V="1">
                  <a:off x="4343400" y="930191"/>
                  <a:ext cx="0" cy="241891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Oval 123"/>
                <p:cNvSpPr/>
                <p:nvPr/>
              </p:nvSpPr>
              <p:spPr>
                <a:xfrm>
                  <a:off x="4310063" y="3320539"/>
                  <a:ext cx="76200" cy="761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4100" y="1457474"/>
                <a:ext cx="370432" cy="286003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9914" y="1578263"/>
                <a:ext cx="370432" cy="286003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9821" y="2447913"/>
                <a:ext cx="370432" cy="286003"/>
              </a:xfrm>
              <a:prstGeom prst="rect">
                <a:avLst/>
              </a:prstGeom>
              <a:blipFill rotWithShape="1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3220" y="578105"/>
                <a:ext cx="370432" cy="286003"/>
              </a:xfrm>
              <a:prstGeom prst="rect">
                <a:avLst/>
              </a:prstGeom>
              <a:blipFill rotWithShape="1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4959" y="2413492"/>
                <a:ext cx="370432" cy="286003"/>
              </a:xfrm>
              <a:prstGeom prst="rect">
                <a:avLst/>
              </a:prstGeom>
              <a:blipFill rotWithShape="1"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7562" y="1203003"/>
                <a:ext cx="370432" cy="286003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3210" y="2531508"/>
                <a:ext cx="370432" cy="286003"/>
              </a:xfrm>
              <a:prstGeom prst="rect">
                <a:avLst/>
              </a:prstGeom>
              <a:blipFill rotWithShape="1"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9708" y="1767480"/>
                <a:ext cx="370432" cy="286003"/>
              </a:xfrm>
              <a:prstGeom prst="rect">
                <a:avLst/>
              </a:prstGeom>
              <a:blipFill rotWithShape="1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  <p:cxnSp>
            <p:nvCxnSpPr>
              <p:cNvPr id="95" name="Straight Connector 94"/>
              <p:cNvCxnSpPr/>
              <p:nvPr/>
            </p:nvCxnSpPr>
            <p:spPr bwMode="auto">
              <a:xfrm flipH="1">
                <a:off x="6244507" y="2050410"/>
                <a:ext cx="24695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2768" y="1784017"/>
                <a:ext cx="370432" cy="286003"/>
              </a:xfrm>
              <a:prstGeom prst="rect">
                <a:avLst/>
              </a:prstGeom>
              <a:blipFill rotWithShape="1"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  <p:cxnSp>
            <p:nvCxnSpPr>
              <p:cNvPr id="97" name="Straight Connector 96"/>
              <p:cNvCxnSpPr/>
              <p:nvPr/>
            </p:nvCxnSpPr>
            <p:spPr bwMode="auto">
              <a:xfrm flipH="1">
                <a:off x="4522255" y="929262"/>
                <a:ext cx="22508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7994" y="661484"/>
                <a:ext cx="370432" cy="286003"/>
              </a:xfrm>
              <a:prstGeom prst="rect">
                <a:avLst/>
              </a:prstGeom>
              <a:blipFill rotWithShape="1">
                <a:blip r:embed="rId13"/>
                <a:stretch>
                  <a:fillRect r="-1333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p:grpSp>
        <p:sp>
          <p:nvSpPr>
            <p:cNvPr id="3" name="Curved Right Arrow 2"/>
            <p:cNvSpPr/>
            <p:nvPr/>
          </p:nvSpPr>
          <p:spPr>
            <a:xfrm rot="6288581" flipV="1">
              <a:off x="5765690" y="1297011"/>
              <a:ext cx="288132" cy="1508542"/>
            </a:xfrm>
            <a:prstGeom prst="curvedRightArrow">
              <a:avLst/>
            </a:prstGeom>
            <a:solidFill>
              <a:srgbClr val="92D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Curved Right Arrow 148"/>
            <p:cNvSpPr/>
            <p:nvPr/>
          </p:nvSpPr>
          <p:spPr>
            <a:xfrm rot="15913098" flipV="1">
              <a:off x="3866721" y="2217319"/>
              <a:ext cx="325318" cy="1291158"/>
            </a:xfrm>
            <a:prstGeom prst="curvedRightArrow">
              <a:avLst/>
            </a:prstGeom>
            <a:solidFill>
              <a:srgbClr val="7030A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323563" y="1853417"/>
              <a:ext cx="2783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0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588926" y="2031642"/>
              <a:ext cx="2783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0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124200" y="2743200"/>
              <a:ext cx="2783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0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598480" y="2557046"/>
              <a:ext cx="2783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0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58526"/>
              </p:ext>
            </p:extLst>
          </p:nvPr>
        </p:nvGraphicFramePr>
        <p:xfrm>
          <a:off x="1676400" y="4114800"/>
          <a:ext cx="5669231" cy="22799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97231"/>
                <a:gridCol w="914400"/>
                <a:gridCol w="914400"/>
                <a:gridCol w="914400"/>
                <a:gridCol w="914400"/>
                <a:gridCol w="914400"/>
              </a:tblGrid>
              <a:tr h="3840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DFF\Cycle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91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91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F2</a:t>
                      </a:r>
                      <a:endParaRPr lang="en-US" sz="1400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91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F3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91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F4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3791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F5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206773"/>
              </p:ext>
            </p:extLst>
          </p:nvPr>
        </p:nvGraphicFramePr>
        <p:xfrm>
          <a:off x="2770044" y="4495800"/>
          <a:ext cx="4572000" cy="38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986130"/>
              </p:ext>
            </p:extLst>
          </p:nvPr>
        </p:nvGraphicFramePr>
        <p:xfrm>
          <a:off x="2770044" y="5257800"/>
          <a:ext cx="4572000" cy="38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435239"/>
              </p:ext>
            </p:extLst>
          </p:nvPr>
        </p:nvGraphicFramePr>
        <p:xfrm>
          <a:off x="2770044" y="6018202"/>
          <a:ext cx="4572000" cy="381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X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3762857" y="5040754"/>
            <a:ext cx="1208304" cy="530844"/>
            <a:chOff x="4164103" y="4847029"/>
            <a:chExt cx="1483781" cy="530844"/>
          </a:xfrm>
        </p:grpSpPr>
        <p:sp>
          <p:nvSpPr>
            <p:cNvPr id="26" name="Curved Right Arrow 25"/>
            <p:cNvSpPr/>
            <p:nvPr/>
          </p:nvSpPr>
          <p:spPr>
            <a:xfrm>
              <a:off x="4164103" y="4847030"/>
              <a:ext cx="337996" cy="530843"/>
            </a:xfrm>
            <a:prstGeom prst="curvedRightArrow">
              <a:avLst/>
            </a:prstGeom>
            <a:solidFill>
              <a:srgbClr val="7030A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urved Right Arrow 161"/>
            <p:cNvSpPr/>
            <p:nvPr/>
          </p:nvSpPr>
          <p:spPr>
            <a:xfrm>
              <a:off x="5284682" y="4847029"/>
              <a:ext cx="363202" cy="530843"/>
            </a:xfrm>
            <a:prstGeom prst="curvedRightArrow">
              <a:avLst/>
            </a:prstGeom>
            <a:solidFill>
              <a:srgbClr val="7030A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TextBox 1211"/>
          <p:cNvSpPr txBox="1">
            <a:spLocks noChangeArrowheads="1"/>
          </p:cNvSpPr>
          <p:nvPr/>
        </p:nvSpPr>
        <p:spPr bwMode="auto">
          <a:xfrm>
            <a:off x="5943600" y="1411340"/>
            <a:ext cx="2879139" cy="222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r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 eaLnBrk="1" hangingPunct="1">
              <a:spcAft>
                <a:spcPts val="500"/>
              </a:spcAft>
            </a:pPr>
            <a:r>
              <a:rPr lang="en-US" sz="2400" dirty="0"/>
              <a:t>State </a:t>
            </a:r>
            <a:r>
              <a:rPr lang="en-US" sz="2400" dirty="0" smtClean="0"/>
              <a:t>Restoration Ratio </a:t>
            </a:r>
            <a:r>
              <a:rPr lang="en-US" sz="2400" dirty="0"/>
              <a:t>(SRR): 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2400" b="0" u="sng" dirty="0"/>
              <a:t># </a:t>
            </a:r>
            <a:r>
              <a:rPr lang="en-US" sz="2400" b="0" u="sng" dirty="0" smtClean="0"/>
              <a:t>tot. FF restored</a:t>
            </a:r>
            <a:r>
              <a:rPr lang="en-US" sz="2400" b="0" dirty="0" smtClean="0"/>
              <a:t> </a:t>
            </a:r>
            <a:endParaRPr lang="en-US" sz="2400" b="0" dirty="0"/>
          </a:p>
          <a:p>
            <a:pPr algn="l" eaLnBrk="1" hangingPunct="1">
              <a:spcBef>
                <a:spcPct val="0"/>
              </a:spcBef>
            </a:pPr>
            <a:r>
              <a:rPr lang="en-US" sz="2400" b="0" dirty="0"/>
              <a:t># </a:t>
            </a:r>
            <a:r>
              <a:rPr lang="en-US" sz="2400" b="0" dirty="0" smtClean="0"/>
              <a:t>tot. FF traced</a:t>
            </a:r>
            <a:endParaRPr lang="en-US" sz="2400" b="0" dirty="0"/>
          </a:p>
          <a:p>
            <a:pPr algn="l" eaLnBrk="1" hangingPunct="1"/>
            <a:r>
              <a:rPr lang="en-US" sz="2400" b="0" dirty="0"/>
              <a:t>e.g. in this </a:t>
            </a:r>
            <a:r>
              <a:rPr lang="en-US" sz="2400" b="0" dirty="0" smtClean="0"/>
              <a:t>example 11/4=2.75</a:t>
            </a:r>
            <a:endParaRPr lang="en-US" sz="2400" b="0" dirty="0"/>
          </a:p>
        </p:txBody>
      </p:sp>
      <p:grpSp>
        <p:nvGrpSpPr>
          <p:cNvPr id="9" name="Group 8"/>
          <p:cNvGrpSpPr/>
          <p:nvPr/>
        </p:nvGrpSpPr>
        <p:grpSpPr>
          <a:xfrm>
            <a:off x="3270952" y="4763992"/>
            <a:ext cx="2607347" cy="186303"/>
            <a:chOff x="3164321" y="4907394"/>
            <a:chExt cx="2607347" cy="186303"/>
          </a:xfrm>
        </p:grpSpPr>
        <p:grpSp>
          <p:nvGrpSpPr>
            <p:cNvPr id="2" name="Group 1"/>
            <p:cNvGrpSpPr/>
            <p:nvPr/>
          </p:nvGrpSpPr>
          <p:grpSpPr>
            <a:xfrm>
              <a:off x="4119017" y="4907394"/>
              <a:ext cx="1652651" cy="186303"/>
              <a:chOff x="4764208" y="4762566"/>
              <a:chExt cx="1652651" cy="186303"/>
            </a:xfrm>
          </p:grpSpPr>
          <p:sp>
            <p:nvSpPr>
              <p:cNvPr id="159" name="Left Arrow 158"/>
              <p:cNvSpPr/>
              <p:nvPr/>
            </p:nvSpPr>
            <p:spPr>
              <a:xfrm rot="1656771">
                <a:off x="4764208" y="4762566"/>
                <a:ext cx="626872" cy="182295"/>
              </a:xfrm>
              <a:prstGeom prst="leftArrow">
                <a:avLst/>
              </a:prstGeom>
              <a:solidFill>
                <a:srgbClr val="7030A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Left Arrow 159"/>
              <p:cNvSpPr/>
              <p:nvPr/>
            </p:nvSpPr>
            <p:spPr>
              <a:xfrm rot="1656771">
                <a:off x="5789987" y="4766574"/>
                <a:ext cx="626872" cy="182295"/>
              </a:xfrm>
              <a:prstGeom prst="leftArrow">
                <a:avLst/>
              </a:prstGeom>
              <a:solidFill>
                <a:srgbClr val="7030A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6" name="Left Arrow 155"/>
            <p:cNvSpPr/>
            <p:nvPr/>
          </p:nvSpPr>
          <p:spPr>
            <a:xfrm rot="1656771">
              <a:off x="3164321" y="4907395"/>
              <a:ext cx="626872" cy="182295"/>
            </a:xfrm>
            <a:prstGeom prst="leftArrow">
              <a:avLst/>
            </a:prstGeom>
            <a:solidFill>
              <a:srgbClr val="7030A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76600" y="5039832"/>
            <a:ext cx="3054682" cy="1437168"/>
            <a:chOff x="3392991" y="5641050"/>
            <a:chExt cx="3054682" cy="885784"/>
          </a:xfrm>
        </p:grpSpPr>
        <p:sp>
          <p:nvSpPr>
            <p:cNvPr id="165" name="Curved Right Arrow 164"/>
            <p:cNvSpPr/>
            <p:nvPr/>
          </p:nvSpPr>
          <p:spPr>
            <a:xfrm rot="19212034">
              <a:off x="3392991" y="5641050"/>
              <a:ext cx="335666" cy="885784"/>
            </a:xfrm>
            <a:prstGeom prst="curvedRightArrow">
              <a:avLst/>
            </a:prstGeom>
            <a:solidFill>
              <a:srgbClr val="92D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Curved Right Arrow 165"/>
            <p:cNvSpPr/>
            <p:nvPr/>
          </p:nvSpPr>
          <p:spPr>
            <a:xfrm rot="19212034">
              <a:off x="6112007" y="5641050"/>
              <a:ext cx="335666" cy="885784"/>
            </a:xfrm>
            <a:prstGeom prst="curvedRightArrow">
              <a:avLst/>
            </a:prstGeom>
            <a:solidFill>
              <a:srgbClr val="92D05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5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5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Control Signals and Modes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9200" y="1143000"/>
            <a:ext cx="5686648" cy="2198132"/>
            <a:chOff x="1752600" y="1078468"/>
            <a:chExt cx="5686648" cy="2198132"/>
          </a:xfrm>
        </p:grpSpPr>
        <p:sp>
          <p:nvSpPr>
            <p:cNvPr id="5" name="Rectangle 4"/>
            <p:cNvSpPr/>
            <p:nvPr/>
          </p:nvSpPr>
          <p:spPr>
            <a:xfrm>
              <a:off x="3320648" y="2373852"/>
              <a:ext cx="609600" cy="7568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320648" y="2945424"/>
              <a:ext cx="152400" cy="73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3320648" y="3019036"/>
              <a:ext cx="15240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3625448" y="2309336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f</a:t>
              </a:r>
              <a:r>
                <a:rPr lang="en-US" b="1" i="1" baseline="-25000" dirty="0" smtClean="0"/>
                <a:t>1</a:t>
              </a:r>
              <a:endParaRPr lang="en-US" i="1" baseline="-250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01048" y="1983788"/>
              <a:ext cx="609600" cy="7568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6601048" y="2469340"/>
              <a:ext cx="152400" cy="73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6601048" y="2542952"/>
              <a:ext cx="15240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6902048" y="1916668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f</a:t>
              </a:r>
              <a:r>
                <a:rPr lang="en-US" b="1" i="1" baseline="-25000" dirty="0"/>
                <a:t>3</a:t>
              </a:r>
              <a:endParaRPr lang="en-US" i="1" baseline="-250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52800" y="1148176"/>
              <a:ext cx="609600" cy="7568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352800" y="1678988"/>
              <a:ext cx="152400" cy="736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3352800" y="1752600"/>
              <a:ext cx="152400" cy="76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625448" y="1078468"/>
              <a:ext cx="3369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f</a:t>
              </a:r>
              <a:r>
                <a:rPr lang="en-US" b="1" i="1" baseline="-25000" dirty="0" smtClean="0"/>
                <a:t>2</a:t>
              </a:r>
              <a:endParaRPr lang="en-US" i="1" baseline="-25000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3930248" y="2740612"/>
              <a:ext cx="464364" cy="2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2971800" y="2746119"/>
              <a:ext cx="348848" cy="35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rc 18"/>
            <p:cNvSpPr/>
            <p:nvPr/>
          </p:nvSpPr>
          <p:spPr>
            <a:xfrm>
              <a:off x="3962400" y="1296182"/>
              <a:ext cx="838200" cy="445532"/>
            </a:xfrm>
            <a:prstGeom prst="arc">
              <a:avLst>
                <a:gd name="adj1" fmla="val 16079283"/>
                <a:gd name="adj2" fmla="val 588721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>
              <a:off x="4256316" y="1295400"/>
              <a:ext cx="190500" cy="445532"/>
            </a:xfrm>
            <a:prstGeom prst="arc">
              <a:avLst>
                <a:gd name="adj1" fmla="val 16079283"/>
                <a:gd name="adj2" fmla="val 588721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H="1" flipV="1">
              <a:off x="3962400" y="1445994"/>
              <a:ext cx="457202" cy="18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256316" y="1611086"/>
              <a:ext cx="0" cy="5225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256316" y="1611086"/>
              <a:ext cx="16328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971800" y="1447800"/>
              <a:ext cx="381000" cy="7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6463688" y="2304144"/>
              <a:ext cx="1373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7" idx="0"/>
              <a:endCxn id="27" idx="2"/>
            </p:cNvCxnSpPr>
            <p:nvPr/>
          </p:nvCxnSpPr>
          <p:spPr>
            <a:xfrm>
              <a:off x="4394612" y="2438400"/>
              <a:ext cx="2152" cy="476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>
              <a:off x="3939140" y="2438400"/>
              <a:ext cx="910944" cy="476140"/>
            </a:xfrm>
            <a:prstGeom prst="arc">
              <a:avLst>
                <a:gd name="adj1" fmla="val 16200000"/>
                <a:gd name="adj2" fmla="val 536892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Elbow Connector 27"/>
            <p:cNvCxnSpPr/>
            <p:nvPr/>
          </p:nvCxnSpPr>
          <p:spPr>
            <a:xfrm rot="16200000" flipV="1">
              <a:off x="4086027" y="2303891"/>
              <a:ext cx="464629" cy="124048"/>
            </a:xfrm>
            <a:prstGeom prst="bentConnector3">
              <a:avLst>
                <a:gd name="adj1" fmla="val 79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/>
            <p:cNvSpPr/>
            <p:nvPr/>
          </p:nvSpPr>
          <p:spPr>
            <a:xfrm>
              <a:off x="4909458" y="1883198"/>
              <a:ext cx="838200" cy="445532"/>
            </a:xfrm>
            <a:prstGeom prst="arc">
              <a:avLst>
                <a:gd name="adj1" fmla="val 16079283"/>
                <a:gd name="adj2" fmla="val 588721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/>
            <p:cNvSpPr/>
            <p:nvPr/>
          </p:nvSpPr>
          <p:spPr>
            <a:xfrm>
              <a:off x="5194144" y="1883198"/>
              <a:ext cx="190500" cy="445532"/>
            </a:xfrm>
            <a:prstGeom prst="arc">
              <a:avLst>
                <a:gd name="adj1" fmla="val 16079283"/>
                <a:gd name="adj2" fmla="val 588721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>
              <a:off x="5117337" y="1882760"/>
              <a:ext cx="190500" cy="445532"/>
            </a:xfrm>
            <a:prstGeom prst="arc">
              <a:avLst>
                <a:gd name="adj1" fmla="val 16079283"/>
                <a:gd name="adj2" fmla="val 588721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Elbow Connector 31"/>
            <p:cNvCxnSpPr/>
            <p:nvPr/>
          </p:nvCxnSpPr>
          <p:spPr>
            <a:xfrm>
              <a:off x="4800600" y="1518166"/>
              <a:ext cx="584044" cy="463034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/>
            <p:nvPr/>
          </p:nvCxnSpPr>
          <p:spPr>
            <a:xfrm flipV="1">
              <a:off x="4850084" y="2203184"/>
              <a:ext cx="529092" cy="470292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7210648" y="2304142"/>
              <a:ext cx="2286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3033010" y="2091179"/>
              <a:ext cx="1219200" cy="35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2997356" y="1752600"/>
              <a:ext cx="279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smtClean="0"/>
                <a:t>c</a:t>
              </a:r>
              <a:endParaRPr lang="en-US" b="1" i="1" baseline="-25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52600" y="1616440"/>
              <a:ext cx="91439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dirty="0"/>
                <a:t>c</a:t>
              </a:r>
              <a:r>
                <a:rPr lang="en-US" b="1" i="1" dirty="0" smtClean="0"/>
                <a:t>ontrol signal</a:t>
              </a:r>
              <a:endParaRPr lang="en-US" b="1" i="1" baseline="-25000" dirty="0"/>
            </a:p>
          </p:txBody>
        </p:sp>
        <p:cxnSp>
          <p:nvCxnSpPr>
            <p:cNvPr id="38" name="Straight Arrow Connector 37"/>
            <p:cNvCxnSpPr>
              <a:stCxn id="37" idx="3"/>
              <a:endCxn id="36" idx="1"/>
            </p:cNvCxnSpPr>
            <p:nvPr/>
          </p:nvCxnSpPr>
          <p:spPr>
            <a:xfrm flipV="1">
              <a:off x="2666999" y="1937266"/>
              <a:ext cx="330357" cy="23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/>
            <p:cNvSpPr/>
            <p:nvPr/>
          </p:nvSpPr>
          <p:spPr>
            <a:xfrm>
              <a:off x="5539432" y="2066074"/>
              <a:ext cx="910944" cy="476140"/>
            </a:xfrm>
            <a:prstGeom prst="arc">
              <a:avLst>
                <a:gd name="adj1" fmla="val 16200000"/>
                <a:gd name="adj2" fmla="val 536892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5995012" y="2066074"/>
              <a:ext cx="2152" cy="476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/>
            <p:nvPr/>
          </p:nvCxnSpPr>
          <p:spPr>
            <a:xfrm>
              <a:off x="5747658" y="2105526"/>
              <a:ext cx="247246" cy="92606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5400000" flipH="1" flipV="1">
              <a:off x="5298699" y="2593599"/>
              <a:ext cx="838270" cy="527732"/>
            </a:xfrm>
            <a:prstGeom prst="bentConnector3">
              <a:avLst>
                <a:gd name="adj1" fmla="val 10090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>
              <a:off x="4191000" y="2746119"/>
              <a:ext cx="1262968" cy="530481"/>
            </a:xfrm>
            <a:prstGeom prst="bentConnector3">
              <a:avLst>
                <a:gd name="adj1" fmla="val -68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3400" y="3452532"/>
                <a:ext cx="8489224" cy="29084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576"/>
                  </a:spcBef>
                  <a:buClr>
                    <a:srgbClr val="580000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+mn-ea"/>
                    <a:cs typeface="+mn-cs"/>
                  </a:rPr>
                  <a:t>Examples of control signals include signals for mode </a:t>
                </a:r>
                <a:r>
                  <a:rPr lang="en-US" sz="2400" dirty="0">
                    <a:cs typeface="Arial" panose="020B0604020202020204" pitchFamily="34" charset="0"/>
                  </a:rPr>
                  <a:t>selection, scan enable, power gating and clock </a:t>
                </a:r>
                <a:r>
                  <a:rPr lang="en-US" sz="2400" dirty="0" smtClean="0">
                    <a:cs typeface="Arial" panose="020B0604020202020204" pitchFamily="34" charset="0"/>
                  </a:rPr>
                  <a:t>gating, encryption</a:t>
                </a:r>
                <a:r>
                  <a:rPr lang="en-US" sz="2400" dirty="0">
                    <a:cs typeface="Arial" panose="020B0604020202020204" pitchFamily="34" charset="0"/>
                  </a:rPr>
                  <a:t>, </a:t>
                </a:r>
                <a:r>
                  <a:rPr lang="en-US" sz="2400" dirty="0" smtClean="0">
                    <a:cs typeface="Arial" panose="020B0604020202020204" pitchFamily="34" charset="0"/>
                  </a:rPr>
                  <a:t>etc.</a:t>
                </a:r>
              </a:p>
              <a:p>
                <a:pPr marL="342900" indent="-342900">
                  <a:spcBef>
                    <a:spcPts val="576"/>
                  </a:spcBef>
                  <a:buClr>
                    <a:srgbClr val="58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lang="en-US" sz="2400" dirty="0">
                    <a:ea typeface="+mn-ea"/>
                    <a:cs typeface="+mn-cs"/>
                  </a:rPr>
                  <a:t> control signals result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ea typeface="+mn-ea"/>
                    <a:cs typeface="+mn-cs"/>
                  </a:rPr>
                  <a:t> number of </a:t>
                </a:r>
                <a:r>
                  <a:rPr lang="en-US" sz="2400" dirty="0" smtClean="0">
                    <a:ea typeface="+mn-ea"/>
                    <a:cs typeface="+mn-cs"/>
                  </a:rPr>
                  <a:t>modes</a:t>
                </a:r>
                <a:endParaRPr lang="en-US" sz="2400" dirty="0">
                  <a:ea typeface="+mn-ea"/>
                  <a:cs typeface="+mn-cs"/>
                </a:endParaRPr>
              </a:p>
              <a:p>
                <a:pPr marL="342900" indent="-342900">
                  <a:spcBef>
                    <a:spcPts val="576"/>
                  </a:spcBef>
                  <a:buClr>
                    <a:srgbClr val="580000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+mn-ea"/>
                    <a:cs typeface="+mn-cs"/>
                  </a:rPr>
                  <a:t>A single mode is defined </a:t>
                </a:r>
                <a:r>
                  <a:rPr lang="en-US" sz="2400" dirty="0" smtClean="0">
                    <a:ea typeface="+mn-ea"/>
                    <a:cs typeface="+mn-cs"/>
                  </a:rPr>
                  <a:t>as </a:t>
                </a:r>
                <a:r>
                  <a:rPr lang="en-US" sz="2400" dirty="0">
                    <a:ea typeface="+mn-ea"/>
                    <a:cs typeface="+mn-cs"/>
                  </a:rPr>
                  <a:t>each control signal taking a constant value “0” or “1</a:t>
                </a:r>
                <a:r>
                  <a:rPr lang="en-US" sz="2400" dirty="0" smtClean="0">
                    <a:ea typeface="+mn-ea"/>
                    <a:cs typeface="+mn-cs"/>
                  </a:rPr>
                  <a:t>” throughout the debugging process</a:t>
                </a:r>
              </a:p>
              <a:p>
                <a:pPr marL="342900" indent="-342900">
                  <a:spcBef>
                    <a:spcPts val="576"/>
                  </a:spcBef>
                  <a:buClr>
                    <a:srgbClr val="580000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ea typeface="+mn-ea"/>
                    <a:cs typeface="+mn-cs"/>
                  </a:rPr>
                  <a:t>“Multi-mode” refers to the combination of all single modes </a:t>
                </a:r>
                <a:endParaRPr lang="en-US" sz="2400" dirty="0"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452532"/>
                <a:ext cx="8489224" cy="2908489"/>
              </a:xfrm>
              <a:prstGeom prst="rect">
                <a:avLst/>
              </a:prstGeom>
              <a:blipFill rotWithShape="1">
                <a:blip r:embed="rId2"/>
                <a:stretch>
                  <a:fillRect l="-1006" t="-1468" r="-1006" b="-3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279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Consider Multiple Modes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47172878"/>
                  </p:ext>
                </p:extLst>
              </p:nvPr>
            </p:nvGraphicFramePr>
            <p:xfrm>
              <a:off x="5334000" y="1137334"/>
              <a:ext cx="3352800" cy="10972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17600"/>
                    <a:gridCol w="1117600"/>
                    <a:gridCol w="1117600"/>
                  </a:tblGrid>
                  <a:tr h="20320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𝑆𝑅𝑅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𝑆𝑅𝑅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</a:tr>
                  <a:tr h="203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𝑆𝑀𝑇𝑆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17.0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203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𝑆𝑀𝑇𝑆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14.3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8.2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47172878"/>
                  </p:ext>
                </p:extLst>
              </p:nvPr>
            </p:nvGraphicFramePr>
            <p:xfrm>
              <a:off x="5334000" y="1137334"/>
              <a:ext cx="3352800" cy="10972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17600"/>
                    <a:gridCol w="1117600"/>
                    <a:gridCol w="111760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99457" t="-1667" r="-99457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546" t="-1667" b="-22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01667" r="-200546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17.0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01667" r="-200546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14.3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8.2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647700" y="1126943"/>
            <a:ext cx="4991100" cy="1141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472" lvl="2" indent="-347472">
              <a:spcBef>
                <a:spcPts val="480"/>
              </a:spcBef>
              <a:buClr>
                <a:srgbClr val="580000"/>
              </a:buClr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Arial" panose="020B0604020202020204" pitchFamily="34" charset="0"/>
              </a:rPr>
              <a:t>Case study of S38584</a:t>
            </a:r>
          </a:p>
          <a:p>
            <a:pPr marL="804672" lvl="3" indent="-347472">
              <a:spcBef>
                <a:spcPts val="480"/>
              </a:spcBef>
              <a:buClr>
                <a:srgbClr val="580000"/>
              </a:buClr>
              <a:buFont typeface="Arial" panose="020B0604020202020204" pitchFamily="34" charset="0"/>
              <a:buChar char="–"/>
            </a:pPr>
            <a:r>
              <a:rPr lang="en-US" sz="2000" dirty="0" smtClean="0">
                <a:cs typeface="Arial" panose="020B0604020202020204" pitchFamily="34" charset="0"/>
              </a:rPr>
              <a:t>For each solution evaluated the SRR for mode 0 and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44682" y="3781516"/>
                <a:ext cx="8153400" cy="2808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7472" indent="-347472">
                  <a:spcBef>
                    <a:spcPts val="480"/>
                  </a:spcBef>
                  <a:buClr>
                    <a:srgbClr val="580000"/>
                  </a:buClr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cs typeface="Arial" panose="020B0604020202020204" pitchFamily="34" charset="0"/>
                  </a:rPr>
                  <a:t>Observations</a:t>
                </a:r>
                <a:r>
                  <a:rPr lang="en-US" sz="2400" b="1" dirty="0" smtClean="0">
                    <a:cs typeface="Arial" panose="020B0604020202020204" pitchFamily="34" charset="0"/>
                  </a:rPr>
                  <a:t> </a:t>
                </a:r>
              </a:p>
              <a:p>
                <a:pPr marL="804672" lvl="1" indent="-347472">
                  <a:spcBef>
                    <a:spcPts val="480"/>
                  </a:spcBef>
                  <a:buClr>
                    <a:srgbClr val="580000"/>
                  </a:buClr>
                  <a:buFont typeface="Arial" panose="020B0604020202020204" pitchFamily="34" charset="0"/>
                  <a:buChar char="–"/>
                </a:pPr>
                <a:r>
                  <a:rPr lang="en-US" sz="2000" dirty="0" smtClean="0">
                    <a:cs typeface="Arial" panose="020B0604020202020204" pitchFamily="34" charset="0"/>
                  </a:rPr>
                  <a:t>SRR of SMTS solution in each mode is higher in that mode </a:t>
                </a:r>
              </a:p>
              <a:p>
                <a:pPr marL="1261872" lvl="2" indent="-347472">
                  <a:spcBef>
                    <a:spcPts val="480"/>
                  </a:spcBef>
                  <a:buClr>
                    <a:srgbClr val="580000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cs typeface="Arial" panose="020B0604020202020204" pitchFamily="34" charset="0"/>
                  </a:rPr>
                  <a:t>For example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𝑆𝑀𝑇𝑆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 smtClean="0">
                    <a:cs typeface="Arial" panose="020B0604020202020204" pitchFamily="34" charset="0"/>
                  </a:rPr>
                  <a:t> is higher for solution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𝑆𝑀𝑇𝑆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 smtClean="0">
                    <a:cs typeface="Arial" panose="020B0604020202020204" pitchFamily="34" charset="0"/>
                  </a:rPr>
                  <a:t>compared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𝑆𝑀𝑇𝑆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en-US" sz="2000" dirty="0" smtClean="0">
                  <a:cs typeface="Arial" panose="020B0604020202020204" pitchFamily="34" charset="0"/>
                </a:endParaRPr>
              </a:p>
              <a:p>
                <a:pPr marL="804672" lvl="1" indent="-347472">
                  <a:spcBef>
                    <a:spcPts val="480"/>
                  </a:spcBef>
                  <a:buClr>
                    <a:srgbClr val="580000"/>
                  </a:buClr>
                  <a:buFont typeface="Arial" panose="020B0604020202020204" pitchFamily="34" charset="0"/>
                  <a:buChar char="–"/>
                </a:pPr>
                <a:r>
                  <a:rPr lang="en-US" sz="2000" dirty="0" smtClean="0">
                    <a:cs typeface="Arial" panose="020B0604020202020204" pitchFamily="34" charset="0"/>
                  </a:rPr>
                  <a:t>Therefore solving SMTS for one mode may result in poor restoration in the other modes which may be a problem during the debug process since the operation mode when a bug occurs is not a-priori known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82" y="3781516"/>
                <a:ext cx="8153400" cy="2808461"/>
              </a:xfrm>
              <a:prstGeom prst="rect">
                <a:avLst/>
              </a:prstGeom>
              <a:blipFill rotWithShape="1">
                <a:blip r:embed="rId3"/>
                <a:stretch>
                  <a:fillRect l="-972" t="-1518" b="-3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685800" y="2270041"/>
            <a:ext cx="8191500" cy="1387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4672" lvl="3" indent="-347472">
              <a:spcBef>
                <a:spcPts val="480"/>
              </a:spcBef>
              <a:buClr>
                <a:srgbClr val="580000"/>
              </a:buClr>
              <a:buFont typeface="Arial" panose="020B0604020202020204" pitchFamily="34" charset="0"/>
              <a:buChar char="–"/>
            </a:pPr>
            <a:r>
              <a:rPr lang="en-US" sz="2000" dirty="0" smtClean="0">
                <a:cs typeface="Arial" panose="020B0604020202020204" pitchFamily="34" charset="0"/>
              </a:rPr>
              <a:t>Ran single mode trace selection (SMTS) procedure (</a:t>
            </a:r>
            <a:r>
              <a:rPr lang="en-US" sz="2000" i="1" dirty="0" smtClean="0">
                <a:cs typeface="Arial" panose="020B0604020202020204" pitchFamily="34" charset="0"/>
              </a:rPr>
              <a:t>of Li &amp; </a:t>
            </a:r>
            <a:r>
              <a:rPr lang="en-US" sz="2000" i="1" dirty="0" err="1" smtClean="0">
                <a:cs typeface="Arial" panose="020B0604020202020204" pitchFamily="34" charset="0"/>
              </a:rPr>
              <a:t>Davoodi</a:t>
            </a:r>
            <a:r>
              <a:rPr lang="en-US" sz="2000" i="1" dirty="0" smtClean="0">
                <a:cs typeface="Arial" panose="020B0604020202020204" pitchFamily="34" charset="0"/>
              </a:rPr>
              <a:t> [DATE’13]</a:t>
            </a:r>
            <a:r>
              <a:rPr lang="en-US" sz="2000" dirty="0" smtClean="0">
                <a:cs typeface="Arial" panose="020B0604020202020204" pitchFamily="34" charset="0"/>
              </a:rPr>
              <a:t>) twice, for modes 0 and 1, to select two different sets of trace signals</a:t>
            </a:r>
          </a:p>
          <a:p>
            <a:pPr marL="804672" lvl="3" indent="-347472">
              <a:spcBef>
                <a:spcPts val="480"/>
              </a:spcBef>
              <a:buClr>
                <a:srgbClr val="580000"/>
              </a:buClr>
              <a:buFont typeface="Arial" panose="020B0604020202020204" pitchFamily="34" charset="0"/>
              <a:buChar char="–"/>
            </a:pPr>
            <a:r>
              <a:rPr lang="en-US" sz="2000" dirty="0" smtClean="0">
                <a:cs typeface="Arial" panose="020B0604020202020204" pitchFamily="34" charset="0"/>
              </a:rPr>
              <a:t>For each solution evaluated the SRR for mode 0 and 1</a:t>
            </a:r>
          </a:p>
        </p:txBody>
      </p:sp>
    </p:spTree>
    <p:extLst>
      <p:ext uri="{BB962C8B-B14F-4D97-AF65-F5344CB8AC3E}">
        <p14:creationId xmlns:p14="http://schemas.microsoft.com/office/powerpoint/2010/main" val="2306963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</a:rPr>
              <a:t>Previous Works</a:t>
            </a:r>
            <a:endParaRPr lang="en-US" dirty="0"/>
          </a:p>
        </p:txBody>
      </p:sp>
      <p:sp>
        <p:nvSpPr>
          <p:cNvPr id="54275" name="Content Placeholder 3"/>
          <p:cNvSpPr>
            <a:spLocks noGrp="1"/>
          </p:cNvSpPr>
          <p:nvPr>
            <p:ph idx="1"/>
          </p:nvPr>
        </p:nvSpPr>
        <p:spPr>
          <a:xfrm>
            <a:off x="533400" y="1219200"/>
            <a:ext cx="8610600" cy="5334000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latin typeface="Arial" pitchFamily="34" charset="0"/>
                <a:ea typeface="Gulim" pitchFamily="34" charset="-127"/>
              </a:rPr>
              <a:t>Previous works give procedures for solving the trace selection problem for a single operation mode</a:t>
            </a:r>
          </a:p>
          <a:p>
            <a:pPr lvl="1" eaLnBrk="1" hangingPunct="1">
              <a:buClr>
                <a:srgbClr val="580000"/>
              </a:buClr>
              <a:buSzPct val="100000"/>
              <a:buFont typeface="Arial" panose="020B0604020202020204" pitchFamily="34" charset="0"/>
              <a:buChar char="‒"/>
              <a:defRPr/>
            </a:pP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Ko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&amp; </a:t>
            </a:r>
            <a:r>
              <a:rPr lang="en-US" sz="2000" i="1" dirty="0" err="1">
                <a:latin typeface="Arial" pitchFamily="34" charset="0"/>
                <a:cs typeface="Arial" pitchFamily="34" charset="0"/>
              </a:rPr>
              <a:t>Nicolici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 [DATE’08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]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buClr>
                <a:srgbClr val="580000"/>
              </a:buClr>
              <a:buSzPct val="100000"/>
              <a:buFont typeface="Arial" panose="020B0604020202020204" pitchFamily="34" charset="0"/>
              <a:buChar char="‒"/>
              <a:defRPr/>
            </a:pPr>
            <a:r>
              <a:rPr lang="en-US" sz="2000" i="1" dirty="0">
                <a:latin typeface="Arial" pitchFamily="34" charset="0"/>
                <a:cs typeface="Arial" pitchFamily="34" charset="0"/>
              </a:rPr>
              <a:t>Liu &amp; Xu [DATE’09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]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buClr>
                <a:srgbClr val="580000"/>
              </a:buClr>
              <a:buSzPct val="100000"/>
              <a:buFont typeface="Arial" panose="020B0604020202020204" pitchFamily="34" charset="0"/>
              <a:buChar char="‒"/>
              <a:defRPr/>
            </a:pPr>
            <a:r>
              <a:rPr lang="en-US" sz="2000" i="1" dirty="0" err="1"/>
              <a:t>Prabhakar</a:t>
            </a:r>
            <a:r>
              <a:rPr lang="en-US" sz="2000" i="1" dirty="0"/>
              <a:t> &amp; Xiao [ATS’09</a:t>
            </a:r>
            <a:r>
              <a:rPr lang="en-US" sz="2000" i="1" dirty="0" smtClean="0"/>
              <a:t>]</a:t>
            </a:r>
            <a:endParaRPr lang="en-US" sz="2000" dirty="0"/>
          </a:p>
          <a:p>
            <a:pPr lvl="1" eaLnBrk="1" hangingPunct="1">
              <a:buClr>
                <a:srgbClr val="580000"/>
              </a:buClr>
              <a:buSzPct val="100000"/>
              <a:buFont typeface="Arial" panose="020B0604020202020204" pitchFamily="34" charset="0"/>
              <a:buChar char="‒"/>
              <a:defRPr/>
            </a:pPr>
            <a:r>
              <a:rPr lang="en-US" sz="2000" i="1" dirty="0" err="1"/>
              <a:t>Basu</a:t>
            </a:r>
            <a:r>
              <a:rPr lang="en-US" sz="2000" i="1" dirty="0"/>
              <a:t> &amp; Mishra [VLSI’11</a:t>
            </a:r>
            <a:r>
              <a:rPr lang="en-US" sz="2000" i="1" dirty="0" smtClean="0"/>
              <a:t>]</a:t>
            </a:r>
            <a:endParaRPr lang="en-US" sz="2000" dirty="0"/>
          </a:p>
          <a:p>
            <a:pPr lvl="1" eaLnBrk="1" hangingPunct="1">
              <a:buClr>
                <a:srgbClr val="580000"/>
              </a:buClr>
              <a:buSzPct val="100000"/>
              <a:buFont typeface="Arial" panose="020B0604020202020204" pitchFamily="34" charset="0"/>
              <a:buChar char="‒"/>
              <a:defRPr/>
            </a:pPr>
            <a:r>
              <a:rPr lang="en-US" sz="2000" i="1" dirty="0"/>
              <a:t>D. Chatterjee </a:t>
            </a:r>
            <a:r>
              <a:rPr lang="en-US" altLang="zh-CN" sz="2000" i="1" dirty="0"/>
              <a:t>[ICCAD’11]: </a:t>
            </a:r>
            <a:r>
              <a:rPr lang="en-US" altLang="zh-CN" sz="2000" dirty="0"/>
              <a:t>pure simulation with backward elimination</a:t>
            </a:r>
          </a:p>
          <a:p>
            <a:pPr lvl="1" eaLnBrk="1" hangingPunct="1">
              <a:buClr>
                <a:srgbClr val="580000"/>
              </a:buClr>
              <a:buSzPct val="100000"/>
              <a:buFont typeface="Arial" panose="020B0604020202020204" pitchFamily="34" charset="0"/>
              <a:buChar char="‒"/>
              <a:defRPr/>
            </a:pPr>
            <a:r>
              <a:rPr lang="en-US" altLang="zh-CN" sz="2000" i="1" dirty="0"/>
              <a:t>Li &amp; Davoodi [DATE’13]: </a:t>
            </a:r>
            <a:r>
              <a:rPr lang="en-US" altLang="zh-CN" sz="2000" dirty="0"/>
              <a:t>a hybrid algorithm combining fast metric and accurate simulation</a:t>
            </a:r>
          </a:p>
          <a:p>
            <a:pPr marL="342000" eaLnBrk="1" hangingPunct="1">
              <a:buClr>
                <a:srgbClr val="58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" pitchFamily="34" charset="0"/>
                <a:ea typeface="Gulim" pitchFamily="34" charset="-127"/>
              </a:rPr>
              <a:t>Two major drawbacks </a:t>
            </a:r>
            <a:r>
              <a:rPr lang="en-US" altLang="zh-CN" sz="2400" dirty="0">
                <a:latin typeface="Arial" pitchFamily="34" charset="0"/>
                <a:ea typeface="Gulim" pitchFamily="34" charset="-127"/>
              </a:rPr>
              <a:t>of </a:t>
            </a:r>
            <a:r>
              <a:rPr lang="en-US" altLang="zh-CN" sz="2400" dirty="0" smtClean="0">
                <a:latin typeface="Arial" pitchFamily="34" charset="0"/>
                <a:ea typeface="Gulim" pitchFamily="34" charset="-127"/>
              </a:rPr>
              <a:t>applying single </a:t>
            </a:r>
            <a:r>
              <a:rPr lang="en-US" altLang="zh-CN" sz="2400" dirty="0">
                <a:latin typeface="Arial" pitchFamily="34" charset="0"/>
                <a:ea typeface="Gulim" pitchFamily="34" charset="-127"/>
              </a:rPr>
              <a:t>mode trace selection algorithms </a:t>
            </a:r>
            <a:r>
              <a:rPr lang="en-US" altLang="zh-CN" sz="2400" dirty="0" smtClean="0">
                <a:latin typeface="Arial" pitchFamily="34" charset="0"/>
                <a:ea typeface="Gulim" pitchFamily="34" charset="-127"/>
              </a:rPr>
              <a:t>for multi-modes</a:t>
            </a:r>
            <a:endParaRPr lang="en-US" altLang="zh-CN" sz="2000" dirty="0" smtClean="0">
              <a:latin typeface="Arial" pitchFamily="34" charset="0"/>
              <a:ea typeface="Gulim" pitchFamily="34" charset="-127"/>
            </a:endParaRPr>
          </a:p>
          <a:p>
            <a:pPr lvl="1" eaLnBrk="1" hangingPunct="1">
              <a:buClr>
                <a:srgbClr val="580000"/>
              </a:buClr>
              <a:buSzPct val="100000"/>
              <a:buFont typeface="Arial" panose="020B0604020202020204" pitchFamily="34" charset="0"/>
              <a:buChar char="‒"/>
              <a:defRPr/>
            </a:pPr>
            <a:r>
              <a:rPr lang="en-US" altLang="zh-CN" sz="2000" dirty="0" smtClean="0"/>
              <a:t>Traces selected for different modes may have little in common</a:t>
            </a:r>
          </a:p>
          <a:p>
            <a:pPr lvl="1" eaLnBrk="1" hangingPunct="1">
              <a:buClr>
                <a:srgbClr val="580000"/>
              </a:buClr>
              <a:buSzPct val="100000"/>
              <a:buFont typeface="Arial" panose="020B0604020202020204" pitchFamily="34" charset="0"/>
              <a:buChar char="‒"/>
              <a:defRPr/>
            </a:pPr>
            <a:r>
              <a:rPr lang="en-US" altLang="zh-CN" sz="2000" dirty="0" smtClean="0"/>
              <a:t>Traces </a:t>
            </a:r>
            <a:r>
              <a:rPr lang="en-US" altLang="zh-CN" sz="2000" dirty="0"/>
              <a:t>selected for one mode may not be good for other </a:t>
            </a:r>
            <a:r>
              <a:rPr lang="en-US" altLang="zh-CN" sz="2000" dirty="0" smtClean="0"/>
              <a:t>modes</a:t>
            </a:r>
          </a:p>
          <a:p>
            <a:pPr lvl="1" eaLnBrk="1" hangingPunct="1">
              <a:lnSpc>
                <a:spcPct val="110000"/>
              </a:lnSpc>
              <a:buFont typeface="Arial" pitchFamily="34" charset="0"/>
              <a:buNone/>
            </a:pPr>
            <a:endParaRPr lang="en-US" altLang="zh-CN" sz="2000" dirty="0" smtClean="0">
              <a:latin typeface="Arial" pitchFamily="34" charset="0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516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5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17.6|25|40.5"/>
</p:tagLst>
</file>

<file path=ppt/theme/theme1.xml><?xml version="1.0" encoding="utf-8"?>
<a:theme xmlns:a="http://schemas.openxmlformats.org/drawingml/2006/main" name="1_352">
  <a:themeElements>
    <a:clrScheme name="1_35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35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5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35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2431</Words>
  <Application>Microsoft Office PowerPoint</Application>
  <PresentationFormat>On-screen Show (4:3)</PresentationFormat>
  <Paragraphs>481</Paragraphs>
  <Slides>27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1_352</vt:lpstr>
      <vt:lpstr>Multi-Mode Trace Signal Selection for          Post-Silicon Debug</vt:lpstr>
      <vt:lpstr>Outline</vt:lpstr>
      <vt:lpstr>Post-Silicon Debug</vt:lpstr>
      <vt:lpstr>Debug using Trace Buffers</vt:lpstr>
      <vt:lpstr>Trace Signal Selection Problem</vt:lpstr>
      <vt:lpstr>Restoration Using Traced Signals</vt:lpstr>
      <vt:lpstr>Control Signals and Modes</vt:lpstr>
      <vt:lpstr>Need to Consider Multiple Modes</vt:lpstr>
      <vt:lpstr>Previous Works</vt:lpstr>
      <vt:lpstr>Contributions</vt:lpstr>
      <vt:lpstr>Multi-mode Trace Selection Problem</vt:lpstr>
      <vt:lpstr>Mode Merging: Motivation</vt:lpstr>
      <vt:lpstr>Mode Merging: Procedure</vt:lpstr>
      <vt:lpstr>MMTS Procedure: Metrics</vt:lpstr>
      <vt:lpstr>MMTS Procedure: Metrics</vt:lpstr>
      <vt:lpstr>MMTS Procedure: Metrics</vt:lpstr>
      <vt:lpstr>IteM: Iterative Multi-mode Trace Selection</vt:lpstr>
      <vt:lpstr>IteM: Iterative Multi-mode Trace Selection</vt:lpstr>
      <vt:lpstr>IteM: Iterative Multi-mode Trace Selection</vt:lpstr>
      <vt:lpstr>Experimental Results</vt:lpstr>
      <vt:lpstr>Implemented Approaches</vt:lpstr>
      <vt:lpstr>Comparison of MSRR</vt:lpstr>
      <vt:lpstr>Comparison of Runtime</vt:lpstr>
      <vt:lpstr>Conclusions</vt:lpstr>
      <vt:lpstr>References</vt:lpstr>
      <vt:lpstr>PowerPoint Presentation</vt:lpstr>
      <vt:lpstr>Experimental 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Physical Design for Computer Aided Design</dc:title>
  <dc:creator/>
  <cp:lastModifiedBy/>
  <cp:revision>144</cp:revision>
  <dcterms:modified xsi:type="dcterms:W3CDTF">2015-03-06T22:24:16Z</dcterms:modified>
</cp:coreProperties>
</file>