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7" r:id="rId2"/>
    <p:sldId id="273" r:id="rId3"/>
    <p:sldId id="259" r:id="rId4"/>
    <p:sldId id="260" r:id="rId5"/>
    <p:sldId id="261" r:id="rId6"/>
    <p:sldId id="262" r:id="rId7"/>
    <p:sldId id="264" r:id="rId8"/>
    <p:sldId id="265" r:id="rId9"/>
    <p:sldId id="276" r:id="rId10"/>
    <p:sldId id="266" r:id="rId11"/>
    <p:sldId id="267" r:id="rId12"/>
    <p:sldId id="268" r:id="rId13"/>
    <p:sldId id="269" r:id="rId14"/>
    <p:sldId id="270" r:id="rId15"/>
    <p:sldId id="271" r:id="rId16"/>
    <p:sldId id="272"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4AFF"/>
    <a:srgbClr val="FFF9CD"/>
    <a:srgbClr val="FFFA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43"/>
    <p:restoredTop sz="93647"/>
  </p:normalViewPr>
  <p:slideViewPr>
    <p:cSldViewPr snapToGrid="0" snapToObjects="1">
      <p:cViewPr>
        <p:scale>
          <a:sx n="97" d="100"/>
          <a:sy n="97" d="100"/>
        </p:scale>
        <p:origin x="792" y="1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E9DE54-038C-D649-8DEB-50D1BFEC2132}" type="datetimeFigureOut">
              <a:rPr lang="en-US" smtClean="0"/>
              <a:t>8/24/17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25EBC-3666-A549-919E-7D4485382978}" type="slidenum">
              <a:rPr lang="en-US" smtClean="0"/>
              <a:t>‹#›</a:t>
            </a:fld>
            <a:endParaRPr lang="en-US"/>
          </a:p>
        </p:txBody>
      </p:sp>
    </p:spTree>
    <p:extLst>
      <p:ext uri="{BB962C8B-B14F-4D97-AF65-F5344CB8AC3E}">
        <p14:creationId xmlns:p14="http://schemas.microsoft.com/office/powerpoint/2010/main" val="1623566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CA0974-6505-B442-8D6E-622526BB55BF}" type="datetimeFigureOut">
              <a:rPr lang="en-US" smtClean="0"/>
              <a:t>8/24/17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B822B-13BF-A843-BDC2-C841F9BA8D31}" type="slidenum">
              <a:rPr lang="en-US" smtClean="0"/>
              <a:t>‹#›</a:t>
            </a:fld>
            <a:endParaRPr lang="en-US"/>
          </a:p>
        </p:txBody>
      </p:sp>
    </p:spTree>
    <p:extLst>
      <p:ext uri="{BB962C8B-B14F-4D97-AF65-F5344CB8AC3E}">
        <p14:creationId xmlns:p14="http://schemas.microsoft.com/office/powerpoint/2010/main" val="1504475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CA0974-6505-B442-8D6E-622526BB55BF}" type="datetimeFigureOut">
              <a:rPr lang="en-US" smtClean="0"/>
              <a:t>8/24/17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B822B-13BF-A843-BDC2-C841F9BA8D31}" type="slidenum">
              <a:rPr lang="en-US" smtClean="0"/>
              <a:t>‹#›</a:t>
            </a:fld>
            <a:endParaRPr lang="en-US"/>
          </a:p>
        </p:txBody>
      </p:sp>
    </p:spTree>
    <p:extLst>
      <p:ext uri="{BB962C8B-B14F-4D97-AF65-F5344CB8AC3E}">
        <p14:creationId xmlns:p14="http://schemas.microsoft.com/office/powerpoint/2010/main" val="942683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CA0974-6505-B442-8D6E-622526BB55BF}" type="datetimeFigureOut">
              <a:rPr lang="en-US" smtClean="0"/>
              <a:t>8/24/17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B822B-13BF-A843-BDC2-C841F9BA8D31}" type="slidenum">
              <a:rPr lang="en-US" smtClean="0"/>
              <a:t>‹#›</a:t>
            </a:fld>
            <a:endParaRPr lang="en-US"/>
          </a:p>
        </p:txBody>
      </p:sp>
    </p:spTree>
    <p:extLst>
      <p:ext uri="{BB962C8B-B14F-4D97-AF65-F5344CB8AC3E}">
        <p14:creationId xmlns:p14="http://schemas.microsoft.com/office/powerpoint/2010/main" val="1691897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CA0974-6505-B442-8D6E-622526BB55BF}" type="datetimeFigureOut">
              <a:rPr lang="en-US" smtClean="0"/>
              <a:t>8/24/17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B822B-13BF-A843-BDC2-C841F9BA8D31}" type="slidenum">
              <a:rPr lang="en-US" smtClean="0"/>
              <a:t>‹#›</a:t>
            </a:fld>
            <a:endParaRPr lang="en-US"/>
          </a:p>
        </p:txBody>
      </p:sp>
    </p:spTree>
    <p:extLst>
      <p:ext uri="{BB962C8B-B14F-4D97-AF65-F5344CB8AC3E}">
        <p14:creationId xmlns:p14="http://schemas.microsoft.com/office/powerpoint/2010/main" val="1240108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CA0974-6505-B442-8D6E-622526BB55BF}" type="datetimeFigureOut">
              <a:rPr lang="en-US" smtClean="0"/>
              <a:t>8/24/17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B822B-13BF-A843-BDC2-C841F9BA8D31}" type="slidenum">
              <a:rPr lang="en-US" smtClean="0"/>
              <a:t>‹#›</a:t>
            </a:fld>
            <a:endParaRPr lang="en-US"/>
          </a:p>
        </p:txBody>
      </p:sp>
    </p:spTree>
    <p:extLst>
      <p:ext uri="{BB962C8B-B14F-4D97-AF65-F5344CB8AC3E}">
        <p14:creationId xmlns:p14="http://schemas.microsoft.com/office/powerpoint/2010/main" val="1182160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CA0974-6505-B442-8D6E-622526BB55BF}" type="datetimeFigureOut">
              <a:rPr lang="en-US" smtClean="0"/>
              <a:t>8/24/17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B822B-13BF-A843-BDC2-C841F9BA8D31}" type="slidenum">
              <a:rPr lang="en-US" smtClean="0"/>
              <a:t>‹#›</a:t>
            </a:fld>
            <a:endParaRPr lang="en-US"/>
          </a:p>
        </p:txBody>
      </p:sp>
    </p:spTree>
    <p:extLst>
      <p:ext uri="{BB962C8B-B14F-4D97-AF65-F5344CB8AC3E}">
        <p14:creationId xmlns:p14="http://schemas.microsoft.com/office/powerpoint/2010/main" val="51897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CA0974-6505-B442-8D6E-622526BB55BF}" type="datetimeFigureOut">
              <a:rPr lang="en-US" smtClean="0"/>
              <a:t>8/24/17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9B822B-13BF-A843-BDC2-C841F9BA8D31}" type="slidenum">
              <a:rPr lang="en-US" smtClean="0"/>
              <a:t>‹#›</a:t>
            </a:fld>
            <a:endParaRPr lang="en-US"/>
          </a:p>
        </p:txBody>
      </p:sp>
    </p:spTree>
    <p:extLst>
      <p:ext uri="{BB962C8B-B14F-4D97-AF65-F5344CB8AC3E}">
        <p14:creationId xmlns:p14="http://schemas.microsoft.com/office/powerpoint/2010/main" val="355711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CA0974-6505-B442-8D6E-622526BB55BF}" type="datetimeFigureOut">
              <a:rPr lang="en-US" smtClean="0"/>
              <a:t>8/24/17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9B822B-13BF-A843-BDC2-C841F9BA8D31}" type="slidenum">
              <a:rPr lang="en-US" smtClean="0"/>
              <a:t>‹#›</a:t>
            </a:fld>
            <a:endParaRPr lang="en-US"/>
          </a:p>
        </p:txBody>
      </p:sp>
    </p:spTree>
    <p:extLst>
      <p:ext uri="{BB962C8B-B14F-4D97-AF65-F5344CB8AC3E}">
        <p14:creationId xmlns:p14="http://schemas.microsoft.com/office/powerpoint/2010/main" val="1998123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CA0974-6505-B442-8D6E-622526BB55BF}" type="datetimeFigureOut">
              <a:rPr lang="en-US" smtClean="0"/>
              <a:t>8/24/17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9B822B-13BF-A843-BDC2-C841F9BA8D31}" type="slidenum">
              <a:rPr lang="en-US" smtClean="0"/>
              <a:t>‹#›</a:t>
            </a:fld>
            <a:endParaRPr lang="en-US"/>
          </a:p>
        </p:txBody>
      </p:sp>
    </p:spTree>
    <p:extLst>
      <p:ext uri="{BB962C8B-B14F-4D97-AF65-F5344CB8AC3E}">
        <p14:creationId xmlns:p14="http://schemas.microsoft.com/office/powerpoint/2010/main" val="115821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CA0974-6505-B442-8D6E-622526BB55BF}" type="datetimeFigureOut">
              <a:rPr lang="en-US" smtClean="0"/>
              <a:t>8/24/17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B822B-13BF-A843-BDC2-C841F9BA8D31}" type="slidenum">
              <a:rPr lang="en-US" smtClean="0"/>
              <a:t>‹#›</a:t>
            </a:fld>
            <a:endParaRPr lang="en-US"/>
          </a:p>
        </p:txBody>
      </p:sp>
    </p:spTree>
    <p:extLst>
      <p:ext uri="{BB962C8B-B14F-4D97-AF65-F5344CB8AC3E}">
        <p14:creationId xmlns:p14="http://schemas.microsoft.com/office/powerpoint/2010/main" val="989110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CA0974-6505-B442-8D6E-622526BB55BF}" type="datetimeFigureOut">
              <a:rPr lang="en-US" smtClean="0"/>
              <a:t>8/24/17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B822B-13BF-A843-BDC2-C841F9BA8D31}" type="slidenum">
              <a:rPr lang="en-US" smtClean="0"/>
              <a:t>‹#›</a:t>
            </a:fld>
            <a:endParaRPr lang="en-US"/>
          </a:p>
        </p:txBody>
      </p:sp>
    </p:spTree>
    <p:extLst>
      <p:ext uri="{BB962C8B-B14F-4D97-AF65-F5344CB8AC3E}">
        <p14:creationId xmlns:p14="http://schemas.microsoft.com/office/powerpoint/2010/main" val="3145058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CA0974-6505-B442-8D6E-622526BB55BF}" type="datetimeFigureOut">
              <a:rPr lang="en-US" smtClean="0"/>
              <a:t>8/24/17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9B822B-13BF-A843-BDC2-C841F9BA8D31}" type="slidenum">
              <a:rPr lang="en-US" smtClean="0"/>
              <a:t>‹#›</a:t>
            </a:fld>
            <a:endParaRPr lang="en-US"/>
          </a:p>
        </p:txBody>
      </p:sp>
    </p:spTree>
    <p:extLst>
      <p:ext uri="{BB962C8B-B14F-4D97-AF65-F5344CB8AC3E}">
        <p14:creationId xmlns:p14="http://schemas.microsoft.com/office/powerpoint/2010/main" val="917245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microsoft.com/office/2007/relationships/hdphoto" Target="../media/hdphoto1.wdp"/><Relationship Id="rId7" Type="http://schemas.openxmlformats.org/officeDocument/2006/relationships/image" Target="../media/image5.jpg"/><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microsoft.com/office/2007/relationships/hdphoto" Target="../media/hdphoto1.wdp"/><Relationship Id="rId6" Type="http://schemas.openxmlformats.org/officeDocument/2006/relationships/image" Target="../media/image8.png"/><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png"/><Relationship Id="rId10" Type="http://schemas.microsoft.com/office/2007/relationships/hdphoto" Target="../media/hdphoto2.wdp"/><Relationship Id="rId11"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1" Type="http://schemas.openxmlformats.org/officeDocument/2006/relationships/image" Target="../media/image7.png"/><Relationship Id="rId12" Type="http://schemas.microsoft.com/office/2007/relationships/hdphoto" Target="../media/hdphoto2.wdp"/><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microsoft.com/office/2007/relationships/hdphoto" Target="../media/hdphoto1.wdp"/><Relationship Id="rId6" Type="http://schemas.openxmlformats.org/officeDocument/2006/relationships/image" Target="../media/image8.png"/><Relationship Id="rId7" Type="http://schemas.openxmlformats.org/officeDocument/2006/relationships/image" Target="../media/image9.png"/><Relationship Id="rId8" Type="http://schemas.microsoft.com/office/2007/relationships/hdphoto" Target="../media/hdphoto3.wdp"/><Relationship Id="rId9" Type="http://schemas.openxmlformats.org/officeDocument/2006/relationships/image" Target="../media/image5.jpg"/><Relationship Id="rId10"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4" Type="http://schemas.microsoft.com/office/2007/relationships/hdphoto" Target="../media/hdphoto3.wdp"/><Relationship Id="rId5" Type="http://schemas.openxmlformats.org/officeDocument/2006/relationships/image" Target="../media/image5.jpg"/><Relationship Id="rId6" Type="http://schemas.openxmlformats.org/officeDocument/2006/relationships/image" Target="../media/image6.png"/><Relationship Id="rId7" Type="http://schemas.openxmlformats.org/officeDocument/2006/relationships/image" Target="../media/image7.png"/><Relationship Id="rId8" Type="http://schemas.microsoft.com/office/2007/relationships/hdphoto" Target="../media/hdphoto2.wdp"/><Relationship Id="rId9" Type="http://schemas.openxmlformats.org/officeDocument/2006/relationships/image" Target="../media/image1.png"/><Relationship Id="rId10"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4" Type="http://schemas.microsoft.com/office/2007/relationships/hdphoto" Target="../media/hdphoto3.wdp"/><Relationship Id="rId5" Type="http://schemas.openxmlformats.org/officeDocument/2006/relationships/image" Target="../media/image5.jpg"/><Relationship Id="rId6" Type="http://schemas.openxmlformats.org/officeDocument/2006/relationships/image" Target="../media/image6.png"/><Relationship Id="rId7" Type="http://schemas.openxmlformats.org/officeDocument/2006/relationships/image" Target="../media/image7.png"/><Relationship Id="rId8" Type="http://schemas.microsoft.com/office/2007/relationships/hdphoto" Target="../media/hdphoto2.wdp"/><Relationship Id="rId9" Type="http://schemas.openxmlformats.org/officeDocument/2006/relationships/image" Target="../media/image1.png"/><Relationship Id="rId10"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microsoft.com/office/2007/relationships/hdphoto" Target="../media/hdphoto3.wdp"/><Relationship Id="rId5" Type="http://schemas.openxmlformats.org/officeDocument/2006/relationships/image" Target="../media/image5.jpg"/><Relationship Id="rId6" Type="http://schemas.openxmlformats.org/officeDocument/2006/relationships/image" Target="../media/image6.png"/><Relationship Id="rId7" Type="http://schemas.openxmlformats.org/officeDocument/2006/relationships/image" Target="../media/image7.png"/><Relationship Id="rId8" Type="http://schemas.microsoft.com/office/2007/relationships/hdphoto" Target="../media/hdphoto2.wdp"/><Relationship Id="rId9" Type="http://schemas.openxmlformats.org/officeDocument/2006/relationships/image" Target="../media/image1.png"/><Relationship Id="rId10"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4" Type="http://schemas.microsoft.com/office/2007/relationships/hdphoto" Target="../media/hdphoto3.wdp"/><Relationship Id="rId5" Type="http://schemas.openxmlformats.org/officeDocument/2006/relationships/image" Target="../media/image5.jpg"/><Relationship Id="rId6" Type="http://schemas.openxmlformats.org/officeDocument/2006/relationships/image" Target="../media/image6.png"/><Relationship Id="rId7" Type="http://schemas.openxmlformats.org/officeDocument/2006/relationships/image" Target="../media/image7.png"/><Relationship Id="rId8" Type="http://schemas.microsoft.com/office/2007/relationships/hdphoto" Target="../media/hdphoto2.wdp"/><Relationship Id="rId9" Type="http://schemas.openxmlformats.org/officeDocument/2006/relationships/image" Target="../media/image1.png"/><Relationship Id="rId10"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4" Type="http://schemas.microsoft.com/office/2007/relationships/hdphoto" Target="../media/hdphoto3.wdp"/><Relationship Id="rId5" Type="http://schemas.openxmlformats.org/officeDocument/2006/relationships/image" Target="../media/image5.jpg"/><Relationship Id="rId6" Type="http://schemas.openxmlformats.org/officeDocument/2006/relationships/image" Target="../media/image6.png"/><Relationship Id="rId7" Type="http://schemas.openxmlformats.org/officeDocument/2006/relationships/image" Target="../media/image7.png"/><Relationship Id="rId8" Type="http://schemas.microsoft.com/office/2007/relationships/hdphoto" Target="../media/hdphoto2.wdp"/><Relationship Id="rId9" Type="http://schemas.openxmlformats.org/officeDocument/2006/relationships/image" Target="../media/image1.png"/><Relationship Id="rId10"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5.jpg"/><Relationship Id="rId5" Type="http://schemas.openxmlformats.org/officeDocument/2006/relationships/image" Target="../media/image6.png"/><Relationship Id="rId6" Type="http://schemas.openxmlformats.org/officeDocument/2006/relationships/image" Target="../media/image1.png"/><Relationship Id="rId7"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4" Type="http://schemas.microsoft.com/office/2007/relationships/hdphoto" Target="../media/hdphoto3.wdp"/><Relationship Id="rId5" Type="http://schemas.openxmlformats.org/officeDocument/2006/relationships/image" Target="../media/image4.png"/><Relationship Id="rId6"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microsoft.com/office/2007/relationships/hdphoto" Target="../media/hdphoto1.wdp"/><Relationship Id="rId7" Type="http://schemas.openxmlformats.org/officeDocument/2006/relationships/image" Target="../media/image5.jpg"/><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microsoft.com/office/2007/relationships/hdphoto" Target="../media/hdphoto1.wdp"/><Relationship Id="rId7" Type="http://schemas.openxmlformats.org/officeDocument/2006/relationships/image" Target="../media/image5.jpg"/><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microsoft.com/office/2007/relationships/hdphoto" Target="../media/hdphoto1.wdp"/><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png"/><Relationship Id="rId10" Type="http://schemas.microsoft.com/office/2007/relationships/hdphoto" Target="../media/hdphoto2.wdp"/><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microsoft.com/office/2007/relationships/hdphoto" Target="../media/hdphoto1.wdp"/><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png"/><Relationship Id="rId10" Type="http://schemas.microsoft.com/office/2007/relationships/hdphoto" Target="../media/hdphoto2.wdp"/><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microsoft.com/office/2007/relationships/hdphoto" Target="../media/hdphoto1.wdp"/><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png"/><Relationship Id="rId10" Type="http://schemas.microsoft.com/office/2007/relationships/hdphoto" Target="../media/hdphoto2.wdp"/><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microsoft.com/office/2007/relationships/hdphoto" Target="../media/hdphoto1.wdp"/><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png"/><Relationship Id="rId10" Type="http://schemas.microsoft.com/office/2007/relationships/hdphoto" Target="../media/hdphoto2.wdp"/><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microsoft.com/office/2007/relationships/hdphoto" Target="../media/hdphoto1.wdp"/><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png"/><Relationship Id="rId10" Type="http://schemas.microsoft.com/office/2007/relationships/hdphoto" Target="../media/hdphoto2.wdp"/><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microsoft.com/office/2007/relationships/hdphoto" Target="../media/hdphoto1.wdp"/><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png"/><Relationship Id="rId10" Type="http://schemas.microsoft.com/office/2007/relationships/hdphoto" Target="../media/hdphoto2.wdp"/><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grpSp>
        <p:nvGrpSpPr>
          <p:cNvPr id="27" name="Group 26"/>
          <p:cNvGrpSpPr/>
          <p:nvPr/>
        </p:nvGrpSpPr>
        <p:grpSpPr>
          <a:xfrm>
            <a:off x="465199" y="613275"/>
            <a:ext cx="1383922" cy="1804805"/>
            <a:chOff x="532938" y="613275"/>
            <a:chExt cx="2191671" cy="3174278"/>
          </a:xfrm>
        </p:grpSpPr>
        <p:grpSp>
          <p:nvGrpSpPr>
            <p:cNvPr id="25" name="Group 24"/>
            <p:cNvGrpSpPr/>
            <p:nvPr/>
          </p:nvGrpSpPr>
          <p:grpSpPr>
            <a:xfrm>
              <a:off x="532938" y="659244"/>
              <a:ext cx="2191671" cy="3128309"/>
              <a:chOff x="512618" y="3016364"/>
              <a:chExt cx="2191671" cy="3128309"/>
            </a:xfrm>
          </p:grpSpPr>
          <p:sp>
            <p:nvSpPr>
              <p:cNvPr id="12" name="Rectangle 11"/>
              <p:cNvSpPr/>
              <p:nvPr/>
            </p:nvSpPr>
            <p:spPr>
              <a:xfrm>
                <a:off x="527991" y="3016461"/>
                <a:ext cx="2176298" cy="2889368"/>
              </a:xfrm>
              <a:prstGeom prst="rect">
                <a:avLst/>
              </a:prstGeom>
              <a:solidFill>
                <a:srgbClr val="FFF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27991" y="5914417"/>
                <a:ext cx="2176298" cy="23025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4">
                <a:clrChange>
                  <a:clrFrom>
                    <a:srgbClr val="DDDDDD"/>
                  </a:clrFrom>
                  <a:clrTo>
                    <a:srgbClr val="DDDDDD">
                      <a:alpha val="0"/>
                    </a:srgbClr>
                  </a:clrTo>
                </a:clrChange>
                <a:extLst>
                  <a:ext uri="{28A0092B-C50C-407E-A947-70E740481C1C}">
                    <a14:useLocalDpi xmlns:a14="http://schemas.microsoft.com/office/drawing/2010/main" val="0"/>
                  </a:ext>
                </a:extLst>
              </a:blip>
              <a:srcRect l="33570" t="22108"/>
              <a:stretch/>
            </p:blipFill>
            <p:spPr>
              <a:xfrm>
                <a:off x="512618" y="3016364"/>
                <a:ext cx="483062" cy="841027"/>
              </a:xfrm>
              <a:prstGeom prst="rect">
                <a:avLst/>
              </a:prstGeom>
            </p:spPr>
          </p:pic>
          <p:pic>
            <p:nvPicPr>
              <p:cNvPr id="17" name="Picture 16"/>
              <p:cNvPicPr>
                <a:picLocks noChangeAspect="1"/>
              </p:cNvPicPr>
              <p:nvPr/>
            </p:nvPicPr>
            <p:blipFill>
              <a:blip r:embed="rId5">
                <a:duotone>
                  <a:prstClr val="black"/>
                  <a:srgbClr val="FFF347">
                    <a:tint val="45000"/>
                    <a:satMod val="400000"/>
                  </a:srgbClr>
                </a:duotone>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076959" y="4187550"/>
                <a:ext cx="912533" cy="1065619"/>
              </a:xfrm>
              <a:prstGeom prst="rect">
                <a:avLst/>
              </a:prstGeom>
            </p:spPr>
          </p:pic>
          <p:grpSp>
            <p:nvGrpSpPr>
              <p:cNvPr id="13" name="Group 12"/>
              <p:cNvGrpSpPr/>
              <p:nvPr/>
            </p:nvGrpSpPr>
            <p:grpSpPr>
              <a:xfrm>
                <a:off x="1426671" y="4973016"/>
                <a:ext cx="1054042" cy="933677"/>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6" name="Rectangle 25"/>
            <p:cNvSpPr/>
            <p:nvPr/>
          </p:nvSpPr>
          <p:spPr>
            <a:xfrm>
              <a:off x="536319" y="613275"/>
              <a:ext cx="2166241" cy="31662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7"/>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Energy </a:t>
            </a:r>
          </a:p>
          <a:p>
            <a:r>
              <a:rPr lang="en-US" b="1" dirty="0" smtClean="0">
                <a:solidFill>
                  <a:schemeClr val="tx1"/>
                </a:solidFill>
                <a:latin typeface="Courier" charset="0"/>
                <a:ea typeface="Courier" charset="0"/>
                <a:cs typeface="Courier" charset="0"/>
              </a:rPr>
              <a:t>Needs</a:t>
            </a:r>
          </a:p>
          <a:p>
            <a:r>
              <a:rPr lang="en-US" sz="2400" b="1" dirty="0" smtClean="0">
                <a:solidFill>
                  <a:schemeClr val="tx1"/>
                </a:solidFill>
                <a:latin typeface="Zapf Dingbats" charset="0"/>
                <a:ea typeface="Zapf Dingbats" charset="0"/>
                <a:cs typeface="Zapf Dingbats" charset="0"/>
              </a:rPr>
              <a:t>  </a:t>
            </a:r>
            <a:r>
              <a:rPr lang="en-US" sz="2400" b="1" dirty="0" smtClean="0">
                <a:solidFill>
                  <a:srgbClr val="92D050"/>
                </a:solidFill>
                <a:latin typeface="Zapf Dingbats" charset="0"/>
                <a:ea typeface="Zapf Dingbats" charset="0"/>
                <a:cs typeface="Zapf Dingbats" charset="0"/>
              </a:rPr>
              <a:t>3</a:t>
            </a:r>
            <a:endParaRPr lang="en-US" sz="2400" b="1" dirty="0">
              <a:solidFill>
                <a:srgbClr val="92D050"/>
              </a:solidFill>
              <a:latin typeface="Zapf Dingbats" charset="0"/>
              <a:ea typeface="Zapf Dingbats" charset="0"/>
              <a:cs typeface="Zapf Dingbats" charset="0"/>
            </a:endParaRP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sp>
        <p:nvSpPr>
          <p:cNvPr id="35" name="Rectangle 34"/>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grpSp>
        <p:nvGrpSpPr>
          <p:cNvPr id="39" name="Group 38"/>
          <p:cNvGrpSpPr>
            <a:grpSpLocks noChangeAspect="1"/>
          </p:cNvGrpSpPr>
          <p:nvPr/>
        </p:nvGrpSpPr>
        <p:grpSpPr>
          <a:xfrm>
            <a:off x="1835372" y="5168449"/>
            <a:ext cx="279936" cy="438912"/>
            <a:chOff x="9418320" y="4486657"/>
            <a:chExt cx="987552" cy="1548383"/>
          </a:xfrm>
        </p:grpSpPr>
        <p:sp>
          <p:nvSpPr>
            <p:cNvPr id="40" name="Rounded Rectangle 39"/>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ightning Bolt 40"/>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p:cNvGrpSpPr>
            <a:grpSpLocks noChangeAspect="1"/>
          </p:cNvGrpSpPr>
          <p:nvPr/>
        </p:nvGrpSpPr>
        <p:grpSpPr>
          <a:xfrm>
            <a:off x="3471132" y="5158289"/>
            <a:ext cx="279936" cy="438912"/>
            <a:chOff x="9418320" y="4486657"/>
            <a:chExt cx="987552" cy="1548383"/>
          </a:xfrm>
        </p:grpSpPr>
        <p:sp>
          <p:nvSpPr>
            <p:cNvPr id="44" name="Rounded Rectangle 43"/>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Lightning Bolt 44"/>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sp>
        <p:nvSpPr>
          <p:cNvPr id="58" name="Rectangle 57"/>
          <p:cNvSpPr/>
          <p:nvPr/>
        </p:nvSpPr>
        <p:spPr>
          <a:xfrm>
            <a:off x="2729948" y="781010"/>
            <a:ext cx="1387336" cy="48601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Play/pause</a:t>
            </a:r>
            <a:endParaRPr lang="en-US" dirty="0"/>
          </a:p>
        </p:txBody>
      </p:sp>
      <p:sp>
        <p:nvSpPr>
          <p:cNvPr id="59" name="Rectangle 58"/>
          <p:cNvSpPr/>
          <p:nvPr/>
        </p:nvSpPr>
        <p:spPr>
          <a:xfrm>
            <a:off x="4289684" y="629587"/>
            <a:ext cx="1387336" cy="48601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reset</a:t>
            </a:r>
            <a:endParaRPr lang="en-US" dirty="0"/>
          </a:p>
        </p:txBody>
      </p:sp>
      <p:sp>
        <p:nvSpPr>
          <p:cNvPr id="60" name="Rectangle 59"/>
          <p:cNvSpPr/>
          <p:nvPr/>
        </p:nvSpPr>
        <p:spPr>
          <a:xfrm>
            <a:off x="994347" y="422223"/>
            <a:ext cx="1387336" cy="48601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slider</a:t>
            </a:r>
            <a:endParaRPr lang="en-US" dirty="0"/>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grpSp>
        <p:nvGrpSpPr>
          <p:cNvPr id="67" name="Group 66"/>
          <p:cNvGrpSpPr/>
          <p:nvPr/>
        </p:nvGrpSpPr>
        <p:grpSpPr>
          <a:xfrm>
            <a:off x="3761314" y="197490"/>
            <a:ext cx="1600025" cy="301752"/>
            <a:chOff x="3761314" y="197490"/>
            <a:chExt cx="1600025" cy="301752"/>
          </a:xfrm>
        </p:grpSpPr>
        <p:grpSp>
          <p:nvGrpSpPr>
            <p:cNvPr id="53" name="Group 52"/>
            <p:cNvGrpSpPr/>
            <p:nvPr/>
          </p:nvGrpSpPr>
          <p:grpSpPr>
            <a:xfrm>
              <a:off x="3761314" y="197490"/>
              <a:ext cx="347472" cy="301752"/>
              <a:chOff x="6548406" y="498982"/>
              <a:chExt cx="347472" cy="301752"/>
            </a:xfrm>
          </p:grpSpPr>
          <p:sp>
            <p:nvSpPr>
              <p:cNvPr id="51" name="Rectangle 5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riangle 5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4387591" y="197490"/>
              <a:ext cx="347472" cy="301752"/>
              <a:chOff x="5869276" y="198674"/>
              <a:chExt cx="347472" cy="301752"/>
            </a:xfrm>
          </p:grpSpPr>
          <p:sp>
            <p:nvSpPr>
              <p:cNvPr id="50" name="Rectangle 49"/>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nut 53"/>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ectangle 55"/>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riangle 54"/>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ectangle 63"/>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sp>
        <p:nvSpPr>
          <p:cNvPr id="66" name="Rectangle 65"/>
          <p:cNvSpPr/>
          <p:nvPr/>
        </p:nvSpPr>
        <p:spPr>
          <a:xfrm>
            <a:off x="5627417" y="189321"/>
            <a:ext cx="1755516" cy="504946"/>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Help (shows key)</a:t>
            </a:r>
            <a:endParaRPr lang="en-US" dirty="0"/>
          </a:p>
        </p:txBody>
      </p:sp>
      <p:sp>
        <p:nvSpPr>
          <p:cNvPr id="68" name="Rounded Rectangular Callout 67"/>
          <p:cNvSpPr/>
          <p:nvPr/>
        </p:nvSpPr>
        <p:spPr>
          <a:xfrm>
            <a:off x="4393010" y="1302091"/>
            <a:ext cx="2413417" cy="1349116"/>
          </a:xfrm>
          <a:prstGeom prst="wedgeRoundRectCallout">
            <a:avLst>
              <a:gd name="adj1" fmla="val -48458"/>
              <a:gd name="adj2" fmla="val 87732"/>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Start State</a:t>
            </a:r>
            <a:endParaRPr lang="en-US" dirty="0">
              <a:latin typeface="Gill Sans" charset="0"/>
              <a:ea typeface="Gill Sans" charset="0"/>
              <a:cs typeface="Gill Sans" charset="0"/>
            </a:endParaRPr>
          </a:p>
        </p:txBody>
      </p:sp>
      <p:cxnSp>
        <p:nvCxnSpPr>
          <p:cNvPr id="69" name="Straight Arrow Connector 68"/>
          <p:cNvCxnSpPr/>
          <p:nvPr/>
        </p:nvCxnSpPr>
        <p:spPr>
          <a:xfrm flipH="1">
            <a:off x="3591340" y="434424"/>
            <a:ext cx="205202" cy="413716"/>
          </a:xfrm>
          <a:prstGeom prst="straightConnector1">
            <a:avLst/>
          </a:prstGeom>
          <a:ln w="38100">
            <a:solidFill>
              <a:srgbClr val="FF0000"/>
            </a:solidFill>
            <a:prstDash val="solid"/>
            <a:tailEnd type="triangle"/>
          </a:ln>
          <a:effectLst>
            <a:outerShdw blurRad="50800" dist="762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4651306" y="467553"/>
            <a:ext cx="344764" cy="301073"/>
          </a:xfrm>
          <a:prstGeom prst="straightConnector1">
            <a:avLst/>
          </a:prstGeom>
          <a:ln w="38100">
            <a:solidFill>
              <a:srgbClr val="FF0000"/>
            </a:solidFill>
            <a:prstDash val="solid"/>
            <a:tailEnd type="triangle"/>
          </a:ln>
          <a:effectLst>
            <a:outerShdw blurRad="50800" dist="762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5333793" y="434422"/>
            <a:ext cx="510416" cy="122169"/>
          </a:xfrm>
          <a:prstGeom prst="straightConnector1">
            <a:avLst/>
          </a:prstGeom>
          <a:ln w="38100">
            <a:solidFill>
              <a:srgbClr val="FF0000"/>
            </a:solidFill>
            <a:prstDash val="solid"/>
            <a:tailEnd type="triangle"/>
          </a:ln>
          <a:effectLst>
            <a:outerShdw blurRad="50800" dist="762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5" name="Rounded Rectangular Callout 74"/>
          <p:cNvSpPr/>
          <p:nvPr/>
        </p:nvSpPr>
        <p:spPr>
          <a:xfrm>
            <a:off x="4916471" y="2912230"/>
            <a:ext cx="2413417" cy="1349116"/>
          </a:xfrm>
          <a:prstGeom prst="wedgeRoundRectCallout">
            <a:avLst>
              <a:gd name="adj1" fmla="val 100898"/>
              <a:gd name="adj2" fmla="val 35671"/>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Graph colors should match the organelles: Green-made, Orange-used, Blue-stored</a:t>
            </a:r>
            <a:endParaRPr lang="en-US" dirty="0">
              <a:latin typeface="Gill Sans" charset="0"/>
              <a:ea typeface="Gill Sans" charset="0"/>
              <a:cs typeface="Gill Sans" charset="0"/>
            </a:endParaRPr>
          </a:p>
        </p:txBody>
      </p:sp>
    </p:spTree>
    <p:extLst>
      <p:ext uri="{BB962C8B-B14F-4D97-AF65-F5344CB8AC3E}">
        <p14:creationId xmlns:p14="http://schemas.microsoft.com/office/powerpoint/2010/main" val="4119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74906" y="639467"/>
            <a:ext cx="1374215" cy="1642813"/>
          </a:xfrm>
          <a:prstGeom prst="rect">
            <a:avLst/>
          </a:prstGeom>
          <a:solidFill>
            <a:srgbClr val="FFF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4906" y="2287163"/>
            <a:ext cx="1374215" cy="130917"/>
          </a:xfrm>
          <a:prstGeom prst="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clrChange>
              <a:clrFrom>
                <a:srgbClr val="DDDDDD"/>
              </a:clrFrom>
              <a:clrTo>
                <a:srgbClr val="DDDDDD">
                  <a:alpha val="0"/>
                </a:srgbClr>
              </a:clrTo>
            </a:clrChange>
            <a:extLst>
              <a:ext uri="{28A0092B-C50C-407E-A947-70E740481C1C}">
                <a14:useLocalDpi xmlns:a14="http://schemas.microsoft.com/office/drawing/2010/main" val="0"/>
              </a:ext>
            </a:extLst>
          </a:blip>
          <a:srcRect l="33570" t="22108"/>
          <a:stretch/>
        </p:blipFill>
        <p:spPr>
          <a:xfrm>
            <a:off x="465199" y="639412"/>
            <a:ext cx="305028" cy="478184"/>
          </a:xfrm>
          <a:prstGeom prst="rect">
            <a:avLst/>
          </a:prstGeom>
        </p:spPr>
      </p:pic>
      <p:pic>
        <p:nvPicPr>
          <p:cNvPr id="17" name="Picture 16"/>
          <p:cNvPicPr>
            <a:picLocks noChangeAspect="1"/>
          </p:cNvPicPr>
          <p:nvPr/>
        </p:nvPicPr>
        <p:blipFill>
          <a:blip r:embed="rId4">
            <a:duotone>
              <a:prstClr val="black"/>
              <a:srgbClr val="FFF347">
                <a:tint val="45000"/>
                <a:satMod val="400000"/>
              </a:srgbClr>
            </a:duotone>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val="0"/>
              </a:ext>
            </a:extLst>
          </a:blip>
          <a:stretch>
            <a:fillRect/>
          </a:stretch>
        </p:blipFill>
        <p:spPr>
          <a:xfrm>
            <a:off x="821550" y="1305315"/>
            <a:ext cx="576215" cy="605881"/>
          </a:xfrm>
          <a:prstGeom prst="rect">
            <a:avLst/>
          </a:prstGeom>
        </p:spPr>
      </p:pic>
      <p:pic>
        <p:nvPicPr>
          <p:cNvPr id="69" name="Picture 6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5876" y="1301784"/>
            <a:ext cx="576072" cy="672714"/>
          </a:xfrm>
          <a:prstGeom prst="rect">
            <a:avLst/>
          </a:prstGeom>
        </p:spPr>
      </p:pic>
      <p:grpSp>
        <p:nvGrpSpPr>
          <p:cNvPr id="13" name="Group 12"/>
          <p:cNvGrpSpPr/>
          <p:nvPr/>
        </p:nvGrpSpPr>
        <p:grpSpPr>
          <a:xfrm>
            <a:off x="1042374" y="1751909"/>
            <a:ext cx="665571" cy="530862"/>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p:cNvSpPr/>
          <p:nvPr/>
        </p:nvSpPr>
        <p:spPr>
          <a:xfrm>
            <a:off x="467334" y="613275"/>
            <a:ext cx="1367864" cy="18002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charset="0"/>
                <a:ea typeface="Courier" charset="0"/>
                <a:cs typeface="Courier" charset="0"/>
              </a:rPr>
              <a:t>Energy </a:t>
            </a:r>
          </a:p>
          <a:p>
            <a:r>
              <a:rPr lang="en-US" b="1" dirty="0">
                <a:solidFill>
                  <a:schemeClr val="tx1"/>
                </a:solidFill>
                <a:latin typeface="Courier" charset="0"/>
                <a:ea typeface="Courier" charset="0"/>
                <a:cs typeface="Courier" charset="0"/>
              </a:rPr>
              <a:t>Needs</a:t>
            </a:r>
          </a:p>
          <a:p>
            <a:r>
              <a:rPr lang="en-US" sz="2400" b="1" dirty="0">
                <a:solidFill>
                  <a:schemeClr val="tx1"/>
                </a:solidFill>
                <a:latin typeface="Zapf Dingbats" charset="0"/>
                <a:ea typeface="Zapf Dingbats" charset="0"/>
                <a:cs typeface="Zapf Dingbats" charset="0"/>
              </a:rPr>
              <a:t>  </a:t>
            </a:r>
            <a:r>
              <a:rPr lang="en-US" sz="2400" b="1" dirty="0">
                <a:solidFill>
                  <a:srgbClr val="92D050"/>
                </a:solidFill>
                <a:latin typeface="Zapf Dingbats" charset="0"/>
                <a:ea typeface="Zapf Dingbats" charset="0"/>
                <a:cs typeface="Zapf Dingbats" charset="0"/>
              </a:rPr>
              <a:t>3</a:t>
            </a: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grpSp>
        <p:nvGrpSpPr>
          <p:cNvPr id="39" name="Group 38"/>
          <p:cNvGrpSpPr>
            <a:grpSpLocks noChangeAspect="1"/>
          </p:cNvGrpSpPr>
          <p:nvPr/>
        </p:nvGrpSpPr>
        <p:grpSpPr>
          <a:xfrm>
            <a:off x="1835372" y="5168449"/>
            <a:ext cx="279936" cy="438912"/>
            <a:chOff x="9418320" y="4486657"/>
            <a:chExt cx="987552" cy="1548383"/>
          </a:xfrm>
        </p:grpSpPr>
        <p:sp>
          <p:nvSpPr>
            <p:cNvPr id="40" name="Rounded Rectangle 39"/>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ightning Bolt 40"/>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p:cNvGrpSpPr>
            <a:grpSpLocks noChangeAspect="1"/>
          </p:cNvGrpSpPr>
          <p:nvPr/>
        </p:nvGrpSpPr>
        <p:grpSpPr>
          <a:xfrm>
            <a:off x="3471132" y="5158289"/>
            <a:ext cx="279936" cy="438912"/>
            <a:chOff x="9418320" y="4486657"/>
            <a:chExt cx="987552" cy="1548383"/>
          </a:xfrm>
        </p:grpSpPr>
        <p:sp>
          <p:nvSpPr>
            <p:cNvPr id="44" name="Rounded Rectangle 43"/>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Lightning Bolt 44"/>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grpSp>
        <p:nvGrpSpPr>
          <p:cNvPr id="67" name="Group 66"/>
          <p:cNvGrpSpPr/>
          <p:nvPr/>
        </p:nvGrpSpPr>
        <p:grpSpPr>
          <a:xfrm>
            <a:off x="3761314" y="197490"/>
            <a:ext cx="1600025" cy="301752"/>
            <a:chOff x="3761314" y="197490"/>
            <a:chExt cx="1600025" cy="301752"/>
          </a:xfrm>
        </p:grpSpPr>
        <p:grpSp>
          <p:nvGrpSpPr>
            <p:cNvPr id="53" name="Group 52"/>
            <p:cNvGrpSpPr/>
            <p:nvPr/>
          </p:nvGrpSpPr>
          <p:grpSpPr>
            <a:xfrm>
              <a:off x="3761314" y="197490"/>
              <a:ext cx="347472" cy="301752"/>
              <a:chOff x="6548406" y="498982"/>
              <a:chExt cx="347472" cy="301752"/>
            </a:xfrm>
          </p:grpSpPr>
          <p:sp>
            <p:nvSpPr>
              <p:cNvPr id="51" name="Rectangle 5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riangle 5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4387591" y="197490"/>
              <a:ext cx="347472" cy="301752"/>
              <a:chOff x="5869276" y="198674"/>
              <a:chExt cx="347472" cy="301752"/>
            </a:xfrm>
          </p:grpSpPr>
          <p:sp>
            <p:nvSpPr>
              <p:cNvPr id="50" name="Rectangle 49"/>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nut 53"/>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ectangle 55"/>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riangle 54"/>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ectangle 63"/>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pic>
        <p:nvPicPr>
          <p:cNvPr id="63" name="Picture 62"/>
          <p:cNvPicPr>
            <a:picLocks noChangeAspect="1"/>
          </p:cNvPicPr>
          <p:nvPr/>
        </p:nvPicPr>
        <p:blipFill rotWithShape="1">
          <a:blip r:embed="rId9">
            <a:extLst>
              <a:ext uri="{BEBA8EAE-BF5A-486C-A8C5-ECC9F3942E4B}">
                <a14:imgProps xmlns:a14="http://schemas.microsoft.com/office/drawing/2010/main">
                  <a14:imgLayer r:embed="rId10">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063163" y="3174773"/>
            <a:ext cx="494852" cy="420624"/>
          </a:xfrm>
          <a:prstGeom prst="rect">
            <a:avLst/>
          </a:prstGeom>
        </p:spPr>
      </p:pic>
      <p:pic>
        <p:nvPicPr>
          <p:cNvPr id="65" name="Picture 64"/>
          <p:cNvPicPr>
            <a:picLocks noChangeAspect="1"/>
          </p:cNvPicPr>
          <p:nvPr/>
        </p:nvPicPr>
        <p:blipFill rotWithShape="1">
          <a:blip r:embed="rId9">
            <a:extLst>
              <a:ext uri="{BEBA8EAE-BF5A-486C-A8C5-ECC9F3942E4B}">
                <a14:imgProps xmlns:a14="http://schemas.microsoft.com/office/drawing/2010/main">
                  <a14:imgLayer r:embed="rId10">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239119" y="3646148"/>
            <a:ext cx="513827" cy="436753"/>
          </a:xfrm>
          <a:prstGeom prst="rect">
            <a:avLst/>
          </a:prstGeom>
        </p:spPr>
      </p:pic>
      <p:pic>
        <p:nvPicPr>
          <p:cNvPr id="68" name="Picture 67"/>
          <p:cNvPicPr>
            <a:picLocks noChangeAspect="1"/>
          </p:cNvPicPr>
          <p:nvPr/>
        </p:nvPicPr>
        <p:blipFill rotWithShape="1">
          <a:blip r:embed="rId9">
            <a:extLst>
              <a:ext uri="{BEBA8EAE-BF5A-486C-A8C5-ECC9F3942E4B}">
                <a14:imgProps xmlns:a14="http://schemas.microsoft.com/office/drawing/2010/main">
                  <a14:imgLayer r:embed="rId10">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814531" y="3458308"/>
            <a:ext cx="494852" cy="420624"/>
          </a:xfrm>
          <a:prstGeom prst="rect">
            <a:avLst/>
          </a:prstGeom>
        </p:spPr>
      </p:pic>
      <p:pic>
        <p:nvPicPr>
          <p:cNvPr id="5" name="Picture 4"/>
          <p:cNvPicPr>
            <a:picLocks noChangeAspect="1"/>
          </p:cNvPicPr>
          <p:nvPr/>
        </p:nvPicPr>
        <p:blipFill rotWithShape="1">
          <a:blip r:embed="rId11">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pic>
        <p:nvPicPr>
          <p:cNvPr id="8" name="Picture 7"/>
          <p:cNvPicPr>
            <a:picLocks noChangeAspect="1"/>
          </p:cNvPicPr>
          <p:nvPr/>
        </p:nvPicPr>
        <p:blipFill rotWithShape="1">
          <a:blip r:embed="rId11">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sp>
        <p:nvSpPr>
          <p:cNvPr id="71" name="Rounded Rectangular Callout 70"/>
          <p:cNvSpPr/>
          <p:nvPr/>
        </p:nvSpPr>
        <p:spPr>
          <a:xfrm>
            <a:off x="4505654" y="977413"/>
            <a:ext cx="2413417" cy="1349116"/>
          </a:xfrm>
          <a:prstGeom prst="wedgeRoundRectCallout">
            <a:avLst>
              <a:gd name="adj1" fmla="val -172556"/>
              <a:gd name="adj2" fmla="val -7550"/>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When 3, 4, or 5 glucose are in storage, leaf is light green</a:t>
            </a:r>
            <a:endParaRPr lang="en-US" dirty="0">
              <a:latin typeface="Gill Sans" charset="0"/>
              <a:ea typeface="Gill Sans" charset="0"/>
              <a:cs typeface="Gill Sans" charset="0"/>
            </a:endParaRPr>
          </a:p>
        </p:txBody>
      </p:sp>
      <p:sp>
        <p:nvSpPr>
          <p:cNvPr id="72" name="Rectangle 71"/>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spTree>
    <p:extLst>
      <p:ext uri="{BB962C8B-B14F-4D97-AF65-F5344CB8AC3E}">
        <p14:creationId xmlns:p14="http://schemas.microsoft.com/office/powerpoint/2010/main" val="13520727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74906" y="639467"/>
            <a:ext cx="1374215" cy="1642813"/>
          </a:xfrm>
          <a:prstGeom prst="rect">
            <a:avLst/>
          </a:prstGeom>
          <a:solidFill>
            <a:srgbClr val="FFF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4906" y="2287163"/>
            <a:ext cx="1374215" cy="130917"/>
          </a:xfrm>
          <a:prstGeom prst="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clrChange>
              <a:clrFrom>
                <a:srgbClr val="DDDDDD"/>
              </a:clrFrom>
              <a:clrTo>
                <a:srgbClr val="DDDDDD">
                  <a:alpha val="0"/>
                </a:srgbClr>
              </a:clrTo>
            </a:clrChange>
            <a:extLst>
              <a:ext uri="{28A0092B-C50C-407E-A947-70E740481C1C}">
                <a14:useLocalDpi xmlns:a14="http://schemas.microsoft.com/office/drawing/2010/main" val="0"/>
              </a:ext>
            </a:extLst>
          </a:blip>
          <a:srcRect l="33570" t="22108"/>
          <a:stretch/>
        </p:blipFill>
        <p:spPr>
          <a:xfrm>
            <a:off x="465199" y="639412"/>
            <a:ext cx="305028" cy="478184"/>
          </a:xfrm>
          <a:prstGeom prst="rect">
            <a:avLst/>
          </a:prstGeom>
        </p:spPr>
      </p:pic>
      <p:pic>
        <p:nvPicPr>
          <p:cNvPr id="17" name="Picture 16"/>
          <p:cNvPicPr>
            <a:picLocks noChangeAspect="1"/>
          </p:cNvPicPr>
          <p:nvPr/>
        </p:nvPicPr>
        <p:blipFill>
          <a:blip r:embed="rId4">
            <a:duotone>
              <a:prstClr val="black"/>
              <a:srgbClr val="FFF347">
                <a:tint val="45000"/>
                <a:satMod val="400000"/>
              </a:srgbClr>
            </a:duotone>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val="0"/>
              </a:ext>
            </a:extLst>
          </a:blip>
          <a:stretch>
            <a:fillRect/>
          </a:stretch>
        </p:blipFill>
        <p:spPr>
          <a:xfrm>
            <a:off x="821550" y="1305315"/>
            <a:ext cx="576215" cy="605881"/>
          </a:xfrm>
          <a:prstGeom prst="rect">
            <a:avLst/>
          </a:prstGeom>
        </p:spPr>
      </p:pic>
      <p:pic>
        <p:nvPicPr>
          <p:cNvPr id="69" name="Picture 6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5876" y="1301784"/>
            <a:ext cx="576072" cy="672714"/>
          </a:xfrm>
          <a:prstGeom prst="rect">
            <a:avLst/>
          </a:prstGeom>
        </p:spPr>
      </p:pic>
      <p:pic>
        <p:nvPicPr>
          <p:cNvPr id="49" name="Picture 48"/>
          <p:cNvPicPr>
            <a:picLocks noChangeAspect="1"/>
          </p:cNvPicPr>
          <p:nvPr/>
        </p:nvPicPr>
        <p:blipFill>
          <a:blip r:embed="rId7">
            <a:extLst>
              <a:ext uri="{BEBA8EAE-BF5A-486C-A8C5-ECC9F3942E4B}">
                <a14:imgProps xmlns:a14="http://schemas.microsoft.com/office/drawing/2010/main">
                  <a14:imgLayer r:embed="rId8">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26359" y="1311657"/>
            <a:ext cx="576072" cy="672714"/>
          </a:xfrm>
          <a:prstGeom prst="rect">
            <a:avLst/>
          </a:prstGeom>
        </p:spPr>
      </p:pic>
      <p:grpSp>
        <p:nvGrpSpPr>
          <p:cNvPr id="13" name="Group 12"/>
          <p:cNvGrpSpPr/>
          <p:nvPr/>
        </p:nvGrpSpPr>
        <p:grpSpPr>
          <a:xfrm>
            <a:off x="1042374" y="1751909"/>
            <a:ext cx="665571" cy="530862"/>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p:cNvSpPr/>
          <p:nvPr/>
        </p:nvSpPr>
        <p:spPr>
          <a:xfrm>
            <a:off x="467334" y="613275"/>
            <a:ext cx="1367864" cy="18002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charset="0"/>
                <a:ea typeface="Courier" charset="0"/>
                <a:cs typeface="Courier" charset="0"/>
              </a:rPr>
              <a:t>Energy </a:t>
            </a:r>
          </a:p>
          <a:p>
            <a:r>
              <a:rPr lang="en-US" b="1" dirty="0">
                <a:solidFill>
                  <a:schemeClr val="tx1"/>
                </a:solidFill>
                <a:latin typeface="Courier" charset="0"/>
                <a:ea typeface="Courier" charset="0"/>
                <a:cs typeface="Courier" charset="0"/>
              </a:rPr>
              <a:t>Needs</a:t>
            </a:r>
          </a:p>
          <a:p>
            <a:r>
              <a:rPr lang="en-US" sz="2400" b="1" dirty="0">
                <a:solidFill>
                  <a:schemeClr val="tx1"/>
                </a:solidFill>
                <a:latin typeface="Zapf Dingbats" charset="0"/>
                <a:ea typeface="Zapf Dingbats" charset="0"/>
                <a:cs typeface="Zapf Dingbats" charset="0"/>
              </a:rPr>
              <a:t>  </a:t>
            </a:r>
            <a:r>
              <a:rPr lang="en-US" sz="2400" b="1" dirty="0">
                <a:solidFill>
                  <a:srgbClr val="92D050"/>
                </a:solidFill>
                <a:latin typeface="Zapf Dingbats" charset="0"/>
                <a:ea typeface="Zapf Dingbats" charset="0"/>
                <a:cs typeface="Zapf Dingbats" charset="0"/>
              </a:rPr>
              <a:t>3</a:t>
            </a: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grpSp>
        <p:nvGrpSpPr>
          <p:cNvPr id="39" name="Group 38"/>
          <p:cNvGrpSpPr>
            <a:grpSpLocks noChangeAspect="1"/>
          </p:cNvGrpSpPr>
          <p:nvPr/>
        </p:nvGrpSpPr>
        <p:grpSpPr>
          <a:xfrm>
            <a:off x="1835372" y="5168449"/>
            <a:ext cx="279936" cy="438912"/>
            <a:chOff x="9418320" y="4486657"/>
            <a:chExt cx="987552" cy="1548383"/>
          </a:xfrm>
        </p:grpSpPr>
        <p:sp>
          <p:nvSpPr>
            <p:cNvPr id="40" name="Rounded Rectangle 39"/>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ightning Bolt 40"/>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p:cNvGrpSpPr>
            <a:grpSpLocks noChangeAspect="1"/>
          </p:cNvGrpSpPr>
          <p:nvPr/>
        </p:nvGrpSpPr>
        <p:grpSpPr>
          <a:xfrm>
            <a:off x="3471132" y="5158289"/>
            <a:ext cx="279936" cy="438912"/>
            <a:chOff x="9418320" y="4486657"/>
            <a:chExt cx="987552" cy="1548383"/>
          </a:xfrm>
        </p:grpSpPr>
        <p:sp>
          <p:nvSpPr>
            <p:cNvPr id="44" name="Rounded Rectangle 43"/>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Lightning Bolt 44"/>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grpSp>
        <p:nvGrpSpPr>
          <p:cNvPr id="67" name="Group 66"/>
          <p:cNvGrpSpPr/>
          <p:nvPr/>
        </p:nvGrpSpPr>
        <p:grpSpPr>
          <a:xfrm>
            <a:off x="3761314" y="197490"/>
            <a:ext cx="1600025" cy="301752"/>
            <a:chOff x="3761314" y="197490"/>
            <a:chExt cx="1600025" cy="301752"/>
          </a:xfrm>
        </p:grpSpPr>
        <p:grpSp>
          <p:nvGrpSpPr>
            <p:cNvPr id="53" name="Group 52"/>
            <p:cNvGrpSpPr/>
            <p:nvPr/>
          </p:nvGrpSpPr>
          <p:grpSpPr>
            <a:xfrm>
              <a:off x="3761314" y="197490"/>
              <a:ext cx="347472" cy="301752"/>
              <a:chOff x="6548406" y="498982"/>
              <a:chExt cx="347472" cy="301752"/>
            </a:xfrm>
          </p:grpSpPr>
          <p:sp>
            <p:nvSpPr>
              <p:cNvPr id="51" name="Rectangle 5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riangle 5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4387591" y="197490"/>
              <a:ext cx="347472" cy="301752"/>
              <a:chOff x="5869276" y="198674"/>
              <a:chExt cx="347472" cy="301752"/>
            </a:xfrm>
          </p:grpSpPr>
          <p:sp>
            <p:nvSpPr>
              <p:cNvPr id="50" name="Rectangle 49"/>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nut 53"/>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ectangle 55"/>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riangle 54"/>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ectangle 63"/>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pic>
        <p:nvPicPr>
          <p:cNvPr id="63" name="Picture 62"/>
          <p:cNvPicPr>
            <a:picLocks noChangeAspect="1"/>
          </p:cNvPicPr>
          <p:nvPr/>
        </p:nvPicPr>
        <p:blipFill rotWithShape="1">
          <a:blip r:embed="rId11">
            <a:extLst>
              <a:ext uri="{BEBA8EAE-BF5A-486C-A8C5-ECC9F3942E4B}">
                <a14:imgProps xmlns:a14="http://schemas.microsoft.com/office/drawing/2010/main">
                  <a14:imgLayer r:embed="rId12">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063163" y="3174773"/>
            <a:ext cx="494852" cy="420624"/>
          </a:xfrm>
          <a:prstGeom prst="rect">
            <a:avLst/>
          </a:prstGeom>
        </p:spPr>
      </p:pic>
      <p:pic>
        <p:nvPicPr>
          <p:cNvPr id="65" name="Picture 64"/>
          <p:cNvPicPr>
            <a:picLocks noChangeAspect="1"/>
          </p:cNvPicPr>
          <p:nvPr/>
        </p:nvPicPr>
        <p:blipFill rotWithShape="1">
          <a:blip r:embed="rId11">
            <a:extLst>
              <a:ext uri="{BEBA8EAE-BF5A-486C-A8C5-ECC9F3942E4B}">
                <a14:imgProps xmlns:a14="http://schemas.microsoft.com/office/drawing/2010/main">
                  <a14:imgLayer r:embed="rId12">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239119" y="3646148"/>
            <a:ext cx="513827" cy="436753"/>
          </a:xfrm>
          <a:prstGeom prst="rect">
            <a:avLst/>
          </a:prstGeom>
        </p:spPr>
      </p:pic>
      <p:pic>
        <p:nvPicPr>
          <p:cNvPr id="68" name="Picture 67"/>
          <p:cNvPicPr>
            <a:picLocks noChangeAspect="1"/>
          </p:cNvPicPr>
          <p:nvPr/>
        </p:nvPicPr>
        <p:blipFill rotWithShape="1">
          <a:blip r:embed="rId11">
            <a:extLst>
              <a:ext uri="{BEBA8EAE-BF5A-486C-A8C5-ECC9F3942E4B}">
                <a14:imgProps xmlns:a14="http://schemas.microsoft.com/office/drawing/2010/main">
                  <a14:imgLayer r:embed="rId12">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814531" y="3458308"/>
            <a:ext cx="494852" cy="420624"/>
          </a:xfrm>
          <a:prstGeom prst="rect">
            <a:avLst/>
          </a:prstGeom>
        </p:spPr>
      </p:pic>
      <p:pic>
        <p:nvPicPr>
          <p:cNvPr id="5" name="Picture 4"/>
          <p:cNvPicPr>
            <a:picLocks noChangeAspect="1"/>
          </p:cNvPicPr>
          <p:nvPr/>
        </p:nvPicPr>
        <p:blipFill rotWithShape="1">
          <a:blip r:embed="rId13">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pic>
        <p:nvPicPr>
          <p:cNvPr id="8" name="Picture 7"/>
          <p:cNvPicPr>
            <a:picLocks noChangeAspect="1"/>
          </p:cNvPicPr>
          <p:nvPr/>
        </p:nvPicPr>
        <p:blipFill rotWithShape="1">
          <a:blip r:embed="rId13">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sp>
        <p:nvSpPr>
          <p:cNvPr id="71" name="Rounded Rectangular Callout 70"/>
          <p:cNvSpPr/>
          <p:nvPr/>
        </p:nvSpPr>
        <p:spPr>
          <a:xfrm>
            <a:off x="4505654" y="977413"/>
            <a:ext cx="2413417" cy="1349116"/>
          </a:xfrm>
          <a:prstGeom prst="wedgeRoundRectCallout">
            <a:avLst>
              <a:gd name="adj1" fmla="val -172556"/>
              <a:gd name="adj2" fmla="val -7550"/>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When 6 or more glucose are in storage, leaf is dark green</a:t>
            </a:r>
            <a:endParaRPr lang="en-US" dirty="0">
              <a:latin typeface="Gill Sans" charset="0"/>
              <a:ea typeface="Gill Sans" charset="0"/>
              <a:cs typeface="Gill Sans" charset="0"/>
            </a:endParaRPr>
          </a:p>
        </p:txBody>
      </p:sp>
      <p:pic>
        <p:nvPicPr>
          <p:cNvPr id="58" name="Picture 57"/>
          <p:cNvPicPr>
            <a:picLocks noChangeAspect="1"/>
          </p:cNvPicPr>
          <p:nvPr/>
        </p:nvPicPr>
        <p:blipFill rotWithShape="1">
          <a:blip r:embed="rId11">
            <a:extLst>
              <a:ext uri="{BEBA8EAE-BF5A-486C-A8C5-ECC9F3942E4B}">
                <a14:imgProps xmlns:a14="http://schemas.microsoft.com/office/drawing/2010/main">
                  <a14:imgLayer r:embed="rId12">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441998" y="3001108"/>
            <a:ext cx="494852" cy="420624"/>
          </a:xfrm>
          <a:prstGeom prst="rect">
            <a:avLst/>
          </a:prstGeom>
        </p:spPr>
      </p:pic>
      <p:pic>
        <p:nvPicPr>
          <p:cNvPr id="59" name="Picture 58"/>
          <p:cNvPicPr>
            <a:picLocks noChangeAspect="1"/>
          </p:cNvPicPr>
          <p:nvPr/>
        </p:nvPicPr>
        <p:blipFill rotWithShape="1">
          <a:blip r:embed="rId11">
            <a:extLst>
              <a:ext uri="{BEBA8EAE-BF5A-486C-A8C5-ECC9F3942E4B}">
                <a14:imgProps xmlns:a14="http://schemas.microsoft.com/office/drawing/2010/main">
                  <a14:imgLayer r:embed="rId12">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509731" y="3424442"/>
            <a:ext cx="494852" cy="420624"/>
          </a:xfrm>
          <a:prstGeom prst="rect">
            <a:avLst/>
          </a:prstGeom>
        </p:spPr>
      </p:pic>
      <p:pic>
        <p:nvPicPr>
          <p:cNvPr id="60" name="Picture 59"/>
          <p:cNvPicPr>
            <a:picLocks noChangeAspect="1"/>
          </p:cNvPicPr>
          <p:nvPr/>
        </p:nvPicPr>
        <p:blipFill rotWithShape="1">
          <a:blip r:embed="rId11">
            <a:extLst>
              <a:ext uri="{BEBA8EAE-BF5A-486C-A8C5-ECC9F3942E4B}">
                <a14:imgProps xmlns:a14="http://schemas.microsoft.com/office/drawing/2010/main">
                  <a14:imgLayer r:embed="rId12">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523999" y="4017108"/>
            <a:ext cx="514450" cy="420624"/>
          </a:xfrm>
          <a:prstGeom prst="rect">
            <a:avLst/>
          </a:prstGeom>
        </p:spPr>
      </p:pic>
      <p:sp>
        <p:nvSpPr>
          <p:cNvPr id="66" name="Rectangle 65"/>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spTree>
    <p:extLst>
      <p:ext uri="{BB962C8B-B14F-4D97-AF65-F5344CB8AC3E}">
        <p14:creationId xmlns:p14="http://schemas.microsoft.com/office/powerpoint/2010/main" val="578977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74906" y="639467"/>
            <a:ext cx="1374215" cy="1642813"/>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4906" y="2287163"/>
            <a:ext cx="1374215" cy="130917"/>
          </a:xfrm>
          <a:prstGeom prst="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47142" y="1294339"/>
            <a:ext cx="576072" cy="672714"/>
          </a:xfrm>
          <a:prstGeom prst="rect">
            <a:avLst/>
          </a:prstGeom>
        </p:spPr>
      </p:pic>
      <p:grpSp>
        <p:nvGrpSpPr>
          <p:cNvPr id="13" name="Group 12"/>
          <p:cNvGrpSpPr/>
          <p:nvPr/>
        </p:nvGrpSpPr>
        <p:grpSpPr>
          <a:xfrm>
            <a:off x="1042374" y="1751909"/>
            <a:ext cx="665571" cy="530862"/>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p:cNvSpPr/>
          <p:nvPr/>
        </p:nvSpPr>
        <p:spPr>
          <a:xfrm>
            <a:off x="467334" y="613275"/>
            <a:ext cx="1367864" cy="18002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charset="0"/>
                <a:ea typeface="Courier" charset="0"/>
                <a:cs typeface="Courier" charset="0"/>
              </a:rPr>
              <a:t>Energy </a:t>
            </a:r>
          </a:p>
          <a:p>
            <a:r>
              <a:rPr lang="en-US" b="1" dirty="0">
                <a:solidFill>
                  <a:schemeClr val="tx1"/>
                </a:solidFill>
                <a:latin typeface="Courier" charset="0"/>
                <a:ea typeface="Courier" charset="0"/>
                <a:cs typeface="Courier" charset="0"/>
              </a:rPr>
              <a:t>Needs</a:t>
            </a:r>
          </a:p>
          <a:p>
            <a:r>
              <a:rPr lang="en-US" sz="2400" b="1" dirty="0">
                <a:solidFill>
                  <a:schemeClr val="tx1"/>
                </a:solidFill>
                <a:latin typeface="Zapf Dingbats" charset="0"/>
                <a:ea typeface="Zapf Dingbats" charset="0"/>
                <a:cs typeface="Zapf Dingbats" charset="0"/>
              </a:rPr>
              <a:t>  </a:t>
            </a:r>
            <a:r>
              <a:rPr lang="en-US" sz="2400" b="1" dirty="0" smtClean="0">
                <a:solidFill>
                  <a:srgbClr val="FF0000"/>
                </a:solidFill>
                <a:ea typeface="Zapf Dingbats" charset="0"/>
                <a:cs typeface="Zapf Dingbats" charset="0"/>
              </a:rPr>
              <a:t>!</a:t>
            </a:r>
            <a:endParaRPr lang="en-US" sz="2400" b="1" dirty="0">
              <a:solidFill>
                <a:srgbClr val="FF0000"/>
              </a:solidFill>
              <a:latin typeface="Zapf Dingbats" charset="0"/>
              <a:ea typeface="Zapf Dingbats" charset="0"/>
              <a:cs typeface="Zapf Dingbats" charset="0"/>
            </a:endParaRP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grpSp>
        <p:nvGrpSpPr>
          <p:cNvPr id="67" name="Group 66"/>
          <p:cNvGrpSpPr/>
          <p:nvPr/>
        </p:nvGrpSpPr>
        <p:grpSpPr>
          <a:xfrm>
            <a:off x="3761314" y="197490"/>
            <a:ext cx="1600025" cy="301752"/>
            <a:chOff x="3761314" y="197490"/>
            <a:chExt cx="1600025" cy="301752"/>
          </a:xfrm>
        </p:grpSpPr>
        <p:grpSp>
          <p:nvGrpSpPr>
            <p:cNvPr id="53" name="Group 52"/>
            <p:cNvGrpSpPr/>
            <p:nvPr/>
          </p:nvGrpSpPr>
          <p:grpSpPr>
            <a:xfrm>
              <a:off x="3761314" y="197490"/>
              <a:ext cx="347472" cy="301752"/>
              <a:chOff x="6548406" y="498982"/>
              <a:chExt cx="347472" cy="301752"/>
            </a:xfrm>
          </p:grpSpPr>
          <p:sp>
            <p:nvSpPr>
              <p:cNvPr id="51" name="Rectangle 5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riangle 5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4387591" y="197490"/>
              <a:ext cx="347472" cy="301752"/>
              <a:chOff x="5869276" y="198674"/>
              <a:chExt cx="347472" cy="301752"/>
            </a:xfrm>
          </p:grpSpPr>
          <p:sp>
            <p:nvSpPr>
              <p:cNvPr id="50" name="Rectangle 49"/>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nut 53"/>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ectangle 55"/>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riangle 54"/>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ectangle 63"/>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pic>
        <p:nvPicPr>
          <p:cNvPr id="63" name="Picture 62"/>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063163" y="3174773"/>
            <a:ext cx="494852" cy="420624"/>
          </a:xfrm>
          <a:prstGeom prst="rect">
            <a:avLst/>
          </a:prstGeom>
        </p:spPr>
      </p:pic>
      <p:pic>
        <p:nvPicPr>
          <p:cNvPr id="65" name="Picture 64"/>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239119" y="3646148"/>
            <a:ext cx="513827" cy="436753"/>
          </a:xfrm>
          <a:prstGeom prst="rect">
            <a:avLst/>
          </a:prstGeom>
        </p:spPr>
      </p:pic>
      <p:pic>
        <p:nvPicPr>
          <p:cNvPr id="68" name="Picture 67"/>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814531" y="3458308"/>
            <a:ext cx="494852" cy="420624"/>
          </a:xfrm>
          <a:prstGeom prst="rect">
            <a:avLst/>
          </a:prstGeom>
        </p:spPr>
      </p:pic>
      <p:pic>
        <p:nvPicPr>
          <p:cNvPr id="5" name="Picture 4"/>
          <p:cNvPicPr>
            <a:picLocks noChangeAspect="1"/>
          </p:cNvPicPr>
          <p:nvPr/>
        </p:nvPicPr>
        <p:blipFill rotWithShape="1">
          <a:blip r:embed="rId9">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pic>
        <p:nvPicPr>
          <p:cNvPr id="8" name="Picture 7"/>
          <p:cNvPicPr>
            <a:picLocks noChangeAspect="1"/>
          </p:cNvPicPr>
          <p:nvPr/>
        </p:nvPicPr>
        <p:blipFill rotWithShape="1">
          <a:blip r:embed="rId9">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sp>
        <p:nvSpPr>
          <p:cNvPr id="71" name="Rounded Rectangular Callout 70"/>
          <p:cNvSpPr/>
          <p:nvPr/>
        </p:nvSpPr>
        <p:spPr>
          <a:xfrm>
            <a:off x="4505654" y="977413"/>
            <a:ext cx="2413417" cy="1349116"/>
          </a:xfrm>
          <a:prstGeom prst="wedgeRoundRectCallout">
            <a:avLst>
              <a:gd name="adj1" fmla="val -140159"/>
              <a:gd name="adj2" fmla="val 135864"/>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When light is off:</a:t>
            </a:r>
          </a:p>
          <a:p>
            <a:pPr algn="ctr"/>
            <a:r>
              <a:rPr lang="en-US" dirty="0" smtClean="0">
                <a:latin typeface="Gill Sans" charset="0"/>
                <a:ea typeface="Gill Sans" charset="0"/>
                <a:cs typeface="Gill Sans" charset="0"/>
              </a:rPr>
              <a:t>Day X, time 1: </a:t>
            </a:r>
          </a:p>
          <a:p>
            <a:pPr algn="ctr"/>
            <a:r>
              <a:rPr lang="en-US" dirty="0">
                <a:latin typeface="Gill Sans" charset="0"/>
                <a:ea typeface="Gill Sans" charset="0"/>
                <a:cs typeface="Gill Sans" charset="0"/>
              </a:rPr>
              <a:t>1</a:t>
            </a:r>
            <a:r>
              <a:rPr lang="en-US" dirty="0" smtClean="0">
                <a:latin typeface="Gill Sans" charset="0"/>
                <a:ea typeface="Gill Sans" charset="0"/>
                <a:cs typeface="Gill Sans" charset="0"/>
              </a:rPr>
              <a:t> glucose moves out of storage to mitochondrion. </a:t>
            </a:r>
            <a:endParaRPr lang="en-US" dirty="0">
              <a:latin typeface="Gill Sans" charset="0"/>
              <a:ea typeface="Gill Sans" charset="0"/>
              <a:cs typeface="Gill Sans" charset="0"/>
            </a:endParaRPr>
          </a:p>
        </p:txBody>
      </p:sp>
      <p:pic>
        <p:nvPicPr>
          <p:cNvPr id="58" name="Picture 57"/>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441998" y="3001108"/>
            <a:ext cx="494852" cy="420624"/>
          </a:xfrm>
          <a:prstGeom prst="rect">
            <a:avLst/>
          </a:prstGeom>
        </p:spPr>
      </p:pic>
      <p:pic>
        <p:nvPicPr>
          <p:cNvPr id="59" name="Picture 58"/>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509731" y="3424442"/>
            <a:ext cx="494852" cy="420624"/>
          </a:xfrm>
          <a:prstGeom prst="rect">
            <a:avLst/>
          </a:prstGeom>
        </p:spPr>
      </p:pic>
      <p:pic>
        <p:nvPicPr>
          <p:cNvPr id="60" name="Picture 59"/>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523999" y="4017108"/>
            <a:ext cx="514450" cy="420624"/>
          </a:xfrm>
          <a:prstGeom prst="rect">
            <a:avLst/>
          </a:prstGeom>
        </p:spPr>
      </p:pic>
      <p:sp>
        <p:nvSpPr>
          <p:cNvPr id="66" name="Rectangle 65"/>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pic>
        <p:nvPicPr>
          <p:cNvPr id="3" name="Picture 2"/>
          <p:cNvPicPr>
            <a:picLocks noChangeAspect="1"/>
          </p:cNvPicPr>
          <p:nvPr/>
        </p:nvPicPr>
        <p:blipFill rotWithShape="1">
          <a:blip r:embed="rId10">
            <a:clrChange>
              <a:clrFrom>
                <a:srgbClr val="AFAFAF"/>
              </a:clrFrom>
              <a:clrTo>
                <a:srgbClr val="AFAFAF">
                  <a:alpha val="0"/>
                </a:srgbClr>
              </a:clrTo>
            </a:clrChange>
            <a:extLst>
              <a:ext uri="{28A0092B-C50C-407E-A947-70E740481C1C}">
                <a14:useLocalDpi xmlns:a14="http://schemas.microsoft.com/office/drawing/2010/main" val="0"/>
              </a:ext>
            </a:extLst>
          </a:blip>
          <a:srcRect l="19445" t="5303"/>
          <a:stretch/>
        </p:blipFill>
        <p:spPr>
          <a:xfrm>
            <a:off x="479424" y="628649"/>
            <a:ext cx="276225" cy="396875"/>
          </a:xfrm>
          <a:prstGeom prst="rect">
            <a:avLst/>
          </a:prstGeom>
        </p:spPr>
      </p:pic>
      <p:cxnSp>
        <p:nvCxnSpPr>
          <p:cNvPr id="70" name="Straight Arrow Connector 69"/>
          <p:cNvCxnSpPr/>
          <p:nvPr/>
        </p:nvCxnSpPr>
        <p:spPr>
          <a:xfrm>
            <a:off x="2176861" y="3734881"/>
            <a:ext cx="1202443" cy="293780"/>
          </a:xfrm>
          <a:prstGeom prst="straightConnector1">
            <a:avLst/>
          </a:prstGeom>
          <a:ln w="38100">
            <a:solidFill>
              <a:srgbClr val="FF0000"/>
            </a:solidFill>
            <a:prstDash val="solid"/>
            <a:tailEnd type="triangle"/>
          </a:ln>
          <a:effectLst>
            <a:outerShdw blurRad="50800" dist="762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2" name="Rounded Rectangular Callout 71"/>
          <p:cNvSpPr/>
          <p:nvPr/>
        </p:nvSpPr>
        <p:spPr>
          <a:xfrm>
            <a:off x="5563849" y="2415913"/>
            <a:ext cx="2413417" cy="1349116"/>
          </a:xfrm>
          <a:prstGeom prst="wedgeRoundRectCallout">
            <a:avLst>
              <a:gd name="adj1" fmla="val -112382"/>
              <a:gd name="adj2" fmla="val 144630"/>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Batteries go down to yellow</a:t>
            </a:r>
            <a:endParaRPr lang="en-US" dirty="0">
              <a:latin typeface="Gill Sans" charset="0"/>
              <a:ea typeface="Gill Sans" charset="0"/>
              <a:cs typeface="Gill Sans" charset="0"/>
            </a:endParaRPr>
          </a:p>
        </p:txBody>
      </p:sp>
      <p:grpSp>
        <p:nvGrpSpPr>
          <p:cNvPr id="73" name="Group 72"/>
          <p:cNvGrpSpPr/>
          <p:nvPr/>
        </p:nvGrpSpPr>
        <p:grpSpPr>
          <a:xfrm>
            <a:off x="3491893" y="5168449"/>
            <a:ext cx="279936" cy="438911"/>
            <a:chOff x="1835372" y="5168449"/>
            <a:chExt cx="279936" cy="438911"/>
          </a:xfrm>
        </p:grpSpPr>
        <p:sp>
          <p:nvSpPr>
            <p:cNvPr id="74" name="Rounded Rectangle 73"/>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a:off x="1844430" y="5436777"/>
              <a:ext cx="266165" cy="166855"/>
            </a:xfrm>
            <a:prstGeom prst="roundRect">
              <a:avLst>
                <a:gd name="adj" fmla="val 25516"/>
              </a:avLst>
            </a:prstGeom>
            <a:solidFill>
              <a:srgbClr val="FFFF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Lightning Bolt 76"/>
            <p:cNvSpPr/>
            <p:nvPr/>
          </p:nvSpPr>
          <p:spPr>
            <a:xfrm>
              <a:off x="1838814" y="5214230"/>
              <a:ext cx="260205" cy="379825"/>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p:cNvGrpSpPr/>
          <p:nvPr/>
        </p:nvGrpSpPr>
        <p:grpSpPr>
          <a:xfrm>
            <a:off x="1895006" y="5175075"/>
            <a:ext cx="279936" cy="438911"/>
            <a:chOff x="1835372" y="5168449"/>
            <a:chExt cx="279936" cy="438911"/>
          </a:xfrm>
        </p:grpSpPr>
        <p:sp>
          <p:nvSpPr>
            <p:cNvPr id="79" name="Rounded Rectangle 78"/>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79"/>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a:off x="1844430" y="5436777"/>
              <a:ext cx="266165" cy="166855"/>
            </a:xfrm>
            <a:prstGeom prst="roundRect">
              <a:avLst>
                <a:gd name="adj" fmla="val 25516"/>
              </a:avLst>
            </a:prstGeom>
            <a:solidFill>
              <a:srgbClr val="FFFF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Lightning Bolt 81"/>
            <p:cNvSpPr/>
            <p:nvPr/>
          </p:nvSpPr>
          <p:spPr>
            <a:xfrm>
              <a:off x="1838814" y="5214230"/>
              <a:ext cx="260205" cy="379825"/>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855981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74906" y="639467"/>
            <a:ext cx="1374215" cy="1642813"/>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4906" y="2287163"/>
            <a:ext cx="1374215" cy="130917"/>
          </a:xfrm>
          <a:prstGeom prst="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47142" y="1294339"/>
            <a:ext cx="576072" cy="672714"/>
          </a:xfrm>
          <a:prstGeom prst="rect">
            <a:avLst/>
          </a:prstGeom>
        </p:spPr>
      </p:pic>
      <p:grpSp>
        <p:nvGrpSpPr>
          <p:cNvPr id="13" name="Group 12"/>
          <p:cNvGrpSpPr/>
          <p:nvPr/>
        </p:nvGrpSpPr>
        <p:grpSpPr>
          <a:xfrm>
            <a:off x="1042374" y="1751909"/>
            <a:ext cx="665571" cy="530862"/>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p:cNvSpPr/>
          <p:nvPr/>
        </p:nvSpPr>
        <p:spPr>
          <a:xfrm>
            <a:off x="467334" y="613275"/>
            <a:ext cx="1367864" cy="18002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charset="0"/>
                <a:ea typeface="Courier" charset="0"/>
                <a:cs typeface="Courier" charset="0"/>
              </a:rPr>
              <a:t>Energy </a:t>
            </a:r>
          </a:p>
          <a:p>
            <a:r>
              <a:rPr lang="en-US" b="1" dirty="0">
                <a:solidFill>
                  <a:schemeClr val="tx1"/>
                </a:solidFill>
                <a:latin typeface="Courier" charset="0"/>
                <a:ea typeface="Courier" charset="0"/>
                <a:cs typeface="Courier" charset="0"/>
              </a:rPr>
              <a:t>Needs</a:t>
            </a:r>
          </a:p>
          <a:p>
            <a:r>
              <a:rPr lang="en-US" sz="2400" b="1" dirty="0">
                <a:solidFill>
                  <a:schemeClr val="tx1"/>
                </a:solidFill>
                <a:latin typeface="Zapf Dingbats" charset="0"/>
                <a:ea typeface="Zapf Dingbats" charset="0"/>
                <a:cs typeface="Zapf Dingbats" charset="0"/>
              </a:rPr>
              <a:t>  </a:t>
            </a:r>
            <a:r>
              <a:rPr lang="en-US" sz="2400" b="1" dirty="0">
                <a:solidFill>
                  <a:srgbClr val="FF0000"/>
                </a:solidFill>
                <a:ea typeface="Zapf Dingbats" charset="0"/>
                <a:cs typeface="Zapf Dingbats" charset="0"/>
              </a:rPr>
              <a:t>!</a:t>
            </a:r>
            <a:endParaRPr lang="en-US" sz="2400" b="1" dirty="0">
              <a:solidFill>
                <a:srgbClr val="FF0000"/>
              </a:solidFill>
              <a:latin typeface="Zapf Dingbats" charset="0"/>
              <a:ea typeface="Zapf Dingbats" charset="0"/>
              <a:cs typeface="Zapf Dingbats" charset="0"/>
            </a:endParaRP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grpSp>
        <p:nvGrpSpPr>
          <p:cNvPr id="67" name="Group 66"/>
          <p:cNvGrpSpPr/>
          <p:nvPr/>
        </p:nvGrpSpPr>
        <p:grpSpPr>
          <a:xfrm>
            <a:off x="3761314" y="197490"/>
            <a:ext cx="1600025" cy="301752"/>
            <a:chOff x="3761314" y="197490"/>
            <a:chExt cx="1600025" cy="301752"/>
          </a:xfrm>
        </p:grpSpPr>
        <p:grpSp>
          <p:nvGrpSpPr>
            <p:cNvPr id="53" name="Group 52"/>
            <p:cNvGrpSpPr/>
            <p:nvPr/>
          </p:nvGrpSpPr>
          <p:grpSpPr>
            <a:xfrm>
              <a:off x="3761314" y="197490"/>
              <a:ext cx="347472" cy="301752"/>
              <a:chOff x="6548406" y="498982"/>
              <a:chExt cx="347472" cy="301752"/>
            </a:xfrm>
          </p:grpSpPr>
          <p:sp>
            <p:nvSpPr>
              <p:cNvPr id="51" name="Rectangle 5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riangle 5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4387591" y="197490"/>
              <a:ext cx="347472" cy="301752"/>
              <a:chOff x="5869276" y="198674"/>
              <a:chExt cx="347472" cy="301752"/>
            </a:xfrm>
          </p:grpSpPr>
          <p:sp>
            <p:nvSpPr>
              <p:cNvPr id="50" name="Rectangle 49"/>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nut 53"/>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ectangle 55"/>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riangle 54"/>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ectangle 63"/>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pic>
        <p:nvPicPr>
          <p:cNvPr id="63" name="Picture 62"/>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063163" y="3174773"/>
            <a:ext cx="494852" cy="420624"/>
          </a:xfrm>
          <a:prstGeom prst="rect">
            <a:avLst/>
          </a:prstGeom>
        </p:spPr>
      </p:pic>
      <p:pic>
        <p:nvPicPr>
          <p:cNvPr id="65" name="Picture 64"/>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239119" y="3646148"/>
            <a:ext cx="513827" cy="436753"/>
          </a:xfrm>
          <a:prstGeom prst="rect">
            <a:avLst/>
          </a:prstGeom>
        </p:spPr>
      </p:pic>
      <p:pic>
        <p:nvPicPr>
          <p:cNvPr id="68" name="Picture 67"/>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3749348" y="3855873"/>
            <a:ext cx="494852" cy="420624"/>
          </a:xfrm>
          <a:prstGeom prst="rect">
            <a:avLst/>
          </a:prstGeom>
        </p:spPr>
      </p:pic>
      <p:pic>
        <p:nvPicPr>
          <p:cNvPr id="5" name="Picture 4"/>
          <p:cNvPicPr>
            <a:picLocks noChangeAspect="1"/>
          </p:cNvPicPr>
          <p:nvPr/>
        </p:nvPicPr>
        <p:blipFill rotWithShape="1">
          <a:blip r:embed="rId9">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pic>
        <p:nvPicPr>
          <p:cNvPr id="8" name="Picture 7"/>
          <p:cNvPicPr>
            <a:picLocks noChangeAspect="1"/>
          </p:cNvPicPr>
          <p:nvPr/>
        </p:nvPicPr>
        <p:blipFill rotWithShape="1">
          <a:blip r:embed="rId9">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pic>
        <p:nvPicPr>
          <p:cNvPr id="58" name="Picture 57"/>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441998" y="3001108"/>
            <a:ext cx="494852" cy="420624"/>
          </a:xfrm>
          <a:prstGeom prst="rect">
            <a:avLst/>
          </a:prstGeom>
        </p:spPr>
      </p:pic>
      <p:pic>
        <p:nvPicPr>
          <p:cNvPr id="59" name="Picture 58"/>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509731" y="3424442"/>
            <a:ext cx="494852" cy="420624"/>
          </a:xfrm>
          <a:prstGeom prst="rect">
            <a:avLst/>
          </a:prstGeom>
        </p:spPr>
      </p:pic>
      <p:pic>
        <p:nvPicPr>
          <p:cNvPr id="60" name="Picture 59"/>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523999" y="4017108"/>
            <a:ext cx="514450" cy="420624"/>
          </a:xfrm>
          <a:prstGeom prst="rect">
            <a:avLst/>
          </a:prstGeom>
        </p:spPr>
      </p:pic>
      <p:sp>
        <p:nvSpPr>
          <p:cNvPr id="66" name="Rectangle 65"/>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pic>
        <p:nvPicPr>
          <p:cNvPr id="3" name="Picture 2"/>
          <p:cNvPicPr>
            <a:picLocks noChangeAspect="1"/>
          </p:cNvPicPr>
          <p:nvPr/>
        </p:nvPicPr>
        <p:blipFill rotWithShape="1">
          <a:blip r:embed="rId10">
            <a:clrChange>
              <a:clrFrom>
                <a:srgbClr val="AFAFAF"/>
              </a:clrFrom>
              <a:clrTo>
                <a:srgbClr val="AFAFAF">
                  <a:alpha val="0"/>
                </a:srgbClr>
              </a:clrTo>
            </a:clrChange>
            <a:extLst>
              <a:ext uri="{28A0092B-C50C-407E-A947-70E740481C1C}">
                <a14:useLocalDpi xmlns:a14="http://schemas.microsoft.com/office/drawing/2010/main" val="0"/>
              </a:ext>
            </a:extLst>
          </a:blip>
          <a:srcRect l="19445" t="5303"/>
          <a:stretch/>
        </p:blipFill>
        <p:spPr>
          <a:xfrm>
            <a:off x="479424" y="628649"/>
            <a:ext cx="276225" cy="396875"/>
          </a:xfrm>
          <a:prstGeom prst="rect">
            <a:avLst/>
          </a:prstGeom>
        </p:spPr>
      </p:pic>
      <p:sp>
        <p:nvSpPr>
          <p:cNvPr id="81" name="Rounded Rectangular Callout 80"/>
          <p:cNvSpPr/>
          <p:nvPr/>
        </p:nvSpPr>
        <p:spPr>
          <a:xfrm>
            <a:off x="5606321" y="689546"/>
            <a:ext cx="2413417" cy="1349116"/>
          </a:xfrm>
          <a:prstGeom prst="wedgeRoundRectCallout">
            <a:avLst>
              <a:gd name="adj1" fmla="val -110111"/>
              <a:gd name="adj2" fmla="val 164404"/>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Light is off. </a:t>
            </a:r>
          </a:p>
          <a:p>
            <a:pPr algn="ctr"/>
            <a:r>
              <a:rPr lang="en-US" dirty="0" smtClean="0">
                <a:latin typeface="Gill Sans" charset="0"/>
                <a:ea typeface="Gill Sans" charset="0"/>
                <a:cs typeface="Gill Sans" charset="0"/>
              </a:rPr>
              <a:t>Day X, time 2:</a:t>
            </a:r>
          </a:p>
          <a:p>
            <a:pPr algn="ctr"/>
            <a:r>
              <a:rPr lang="en-US" dirty="0" smtClean="0">
                <a:latin typeface="Gill Sans" charset="0"/>
                <a:ea typeface="Gill Sans" charset="0"/>
                <a:cs typeface="Gill Sans" charset="0"/>
              </a:rPr>
              <a:t>Glucose fades out</a:t>
            </a:r>
            <a:endParaRPr lang="en-US" dirty="0">
              <a:latin typeface="Gill Sans" charset="0"/>
              <a:ea typeface="Gill Sans" charset="0"/>
              <a:cs typeface="Gill Sans" charset="0"/>
            </a:endParaRPr>
          </a:p>
        </p:txBody>
      </p:sp>
      <p:grpSp>
        <p:nvGrpSpPr>
          <p:cNvPr id="82" name="Group 81"/>
          <p:cNvGrpSpPr/>
          <p:nvPr/>
        </p:nvGrpSpPr>
        <p:grpSpPr>
          <a:xfrm>
            <a:off x="3491893" y="5168449"/>
            <a:ext cx="279936" cy="438911"/>
            <a:chOff x="1835372" y="5168449"/>
            <a:chExt cx="279936" cy="438911"/>
          </a:xfrm>
        </p:grpSpPr>
        <p:sp>
          <p:nvSpPr>
            <p:cNvPr id="83" name="Rounded Rectangle 82"/>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p:cNvSpPr/>
            <p:nvPr/>
          </p:nvSpPr>
          <p:spPr>
            <a:xfrm>
              <a:off x="1844430" y="5436777"/>
              <a:ext cx="266165" cy="166855"/>
            </a:xfrm>
            <a:prstGeom prst="roundRect">
              <a:avLst>
                <a:gd name="adj" fmla="val 25516"/>
              </a:avLst>
            </a:prstGeom>
            <a:solidFill>
              <a:srgbClr val="FFFF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Lightning Bolt 85"/>
            <p:cNvSpPr/>
            <p:nvPr/>
          </p:nvSpPr>
          <p:spPr>
            <a:xfrm>
              <a:off x="1838814" y="5214230"/>
              <a:ext cx="260205" cy="379825"/>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p:cNvGrpSpPr/>
          <p:nvPr/>
        </p:nvGrpSpPr>
        <p:grpSpPr>
          <a:xfrm>
            <a:off x="1895006" y="5175075"/>
            <a:ext cx="279936" cy="438911"/>
            <a:chOff x="1835372" y="5168449"/>
            <a:chExt cx="279936" cy="438911"/>
          </a:xfrm>
        </p:grpSpPr>
        <p:sp>
          <p:nvSpPr>
            <p:cNvPr id="88" name="Rounded Rectangle 87"/>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ounded Rectangle 89"/>
            <p:cNvSpPr/>
            <p:nvPr/>
          </p:nvSpPr>
          <p:spPr>
            <a:xfrm>
              <a:off x="1844430" y="5436777"/>
              <a:ext cx="266165" cy="166855"/>
            </a:xfrm>
            <a:prstGeom prst="roundRect">
              <a:avLst>
                <a:gd name="adj" fmla="val 25516"/>
              </a:avLst>
            </a:prstGeom>
            <a:solidFill>
              <a:srgbClr val="FFFF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Lightning Bolt 90"/>
            <p:cNvSpPr/>
            <p:nvPr/>
          </p:nvSpPr>
          <p:spPr>
            <a:xfrm>
              <a:off x="1838814" y="5214230"/>
              <a:ext cx="260205" cy="379825"/>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308165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74906" y="639467"/>
            <a:ext cx="1374215" cy="1642813"/>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4906" y="2287163"/>
            <a:ext cx="1374215" cy="130917"/>
          </a:xfrm>
          <a:prstGeom prst="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47142" y="1294339"/>
            <a:ext cx="576072" cy="672714"/>
          </a:xfrm>
          <a:prstGeom prst="rect">
            <a:avLst/>
          </a:prstGeom>
        </p:spPr>
      </p:pic>
      <p:grpSp>
        <p:nvGrpSpPr>
          <p:cNvPr id="13" name="Group 12"/>
          <p:cNvGrpSpPr/>
          <p:nvPr/>
        </p:nvGrpSpPr>
        <p:grpSpPr>
          <a:xfrm>
            <a:off x="1042374" y="1751909"/>
            <a:ext cx="665571" cy="530862"/>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p:cNvSpPr/>
          <p:nvPr/>
        </p:nvSpPr>
        <p:spPr>
          <a:xfrm>
            <a:off x="467334" y="613275"/>
            <a:ext cx="1367864" cy="18002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charset="0"/>
                <a:ea typeface="Courier" charset="0"/>
                <a:cs typeface="Courier" charset="0"/>
              </a:rPr>
              <a:t>Energy </a:t>
            </a:r>
          </a:p>
          <a:p>
            <a:r>
              <a:rPr lang="en-US" b="1" dirty="0">
                <a:solidFill>
                  <a:schemeClr val="tx1"/>
                </a:solidFill>
                <a:latin typeface="Courier" charset="0"/>
                <a:ea typeface="Courier" charset="0"/>
                <a:cs typeface="Courier" charset="0"/>
              </a:rPr>
              <a:t>Needs</a:t>
            </a:r>
          </a:p>
          <a:p>
            <a:r>
              <a:rPr lang="en-US" sz="2400" b="1" dirty="0">
                <a:solidFill>
                  <a:schemeClr val="tx1"/>
                </a:solidFill>
                <a:latin typeface="Zapf Dingbats" charset="0"/>
                <a:ea typeface="Zapf Dingbats" charset="0"/>
                <a:cs typeface="Zapf Dingbats" charset="0"/>
              </a:rPr>
              <a:t>  </a:t>
            </a:r>
            <a:r>
              <a:rPr lang="en-US" sz="2400" b="1" dirty="0">
                <a:solidFill>
                  <a:srgbClr val="FF0000"/>
                </a:solidFill>
                <a:ea typeface="Zapf Dingbats" charset="0"/>
                <a:cs typeface="Zapf Dingbats" charset="0"/>
              </a:rPr>
              <a:t>!</a:t>
            </a:r>
            <a:endParaRPr lang="en-US" sz="2400" b="1" dirty="0">
              <a:solidFill>
                <a:srgbClr val="FF0000"/>
              </a:solidFill>
              <a:latin typeface="Zapf Dingbats" charset="0"/>
              <a:ea typeface="Zapf Dingbats" charset="0"/>
              <a:cs typeface="Zapf Dingbats" charset="0"/>
            </a:endParaRP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grpSp>
        <p:nvGrpSpPr>
          <p:cNvPr id="67" name="Group 66"/>
          <p:cNvGrpSpPr/>
          <p:nvPr/>
        </p:nvGrpSpPr>
        <p:grpSpPr>
          <a:xfrm>
            <a:off x="3761314" y="197490"/>
            <a:ext cx="1600025" cy="301752"/>
            <a:chOff x="3761314" y="197490"/>
            <a:chExt cx="1600025" cy="301752"/>
          </a:xfrm>
        </p:grpSpPr>
        <p:grpSp>
          <p:nvGrpSpPr>
            <p:cNvPr id="53" name="Group 52"/>
            <p:cNvGrpSpPr/>
            <p:nvPr/>
          </p:nvGrpSpPr>
          <p:grpSpPr>
            <a:xfrm>
              <a:off x="3761314" y="197490"/>
              <a:ext cx="347472" cy="301752"/>
              <a:chOff x="6548406" y="498982"/>
              <a:chExt cx="347472" cy="301752"/>
            </a:xfrm>
          </p:grpSpPr>
          <p:sp>
            <p:nvSpPr>
              <p:cNvPr id="51" name="Rectangle 5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riangle 5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4387591" y="197490"/>
              <a:ext cx="347472" cy="301752"/>
              <a:chOff x="5869276" y="198674"/>
              <a:chExt cx="347472" cy="301752"/>
            </a:xfrm>
          </p:grpSpPr>
          <p:sp>
            <p:nvSpPr>
              <p:cNvPr id="50" name="Rectangle 49"/>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nut 53"/>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ectangle 55"/>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riangle 54"/>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ectangle 63"/>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pic>
        <p:nvPicPr>
          <p:cNvPr id="63" name="Picture 62"/>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063163" y="3174773"/>
            <a:ext cx="494852" cy="420624"/>
          </a:xfrm>
          <a:prstGeom prst="rect">
            <a:avLst/>
          </a:prstGeom>
        </p:spPr>
      </p:pic>
      <p:pic>
        <p:nvPicPr>
          <p:cNvPr id="65" name="Picture 64"/>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239119" y="3646148"/>
            <a:ext cx="513827" cy="436753"/>
          </a:xfrm>
          <a:prstGeom prst="rect">
            <a:avLst/>
          </a:prstGeom>
        </p:spPr>
      </p:pic>
      <p:pic>
        <p:nvPicPr>
          <p:cNvPr id="5" name="Picture 4"/>
          <p:cNvPicPr>
            <a:picLocks noChangeAspect="1"/>
          </p:cNvPicPr>
          <p:nvPr/>
        </p:nvPicPr>
        <p:blipFill rotWithShape="1">
          <a:blip r:embed="rId9">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pic>
        <p:nvPicPr>
          <p:cNvPr id="8" name="Picture 7"/>
          <p:cNvPicPr>
            <a:picLocks noChangeAspect="1"/>
          </p:cNvPicPr>
          <p:nvPr/>
        </p:nvPicPr>
        <p:blipFill rotWithShape="1">
          <a:blip r:embed="rId9">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pic>
        <p:nvPicPr>
          <p:cNvPr id="58" name="Picture 57"/>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441998" y="3001108"/>
            <a:ext cx="494852" cy="420624"/>
          </a:xfrm>
          <a:prstGeom prst="rect">
            <a:avLst/>
          </a:prstGeom>
        </p:spPr>
      </p:pic>
      <p:pic>
        <p:nvPicPr>
          <p:cNvPr id="59" name="Picture 58"/>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509731" y="3424442"/>
            <a:ext cx="494852" cy="420624"/>
          </a:xfrm>
          <a:prstGeom prst="rect">
            <a:avLst/>
          </a:prstGeom>
        </p:spPr>
      </p:pic>
      <p:pic>
        <p:nvPicPr>
          <p:cNvPr id="60" name="Picture 59"/>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523999" y="4017108"/>
            <a:ext cx="514450" cy="420624"/>
          </a:xfrm>
          <a:prstGeom prst="rect">
            <a:avLst/>
          </a:prstGeom>
        </p:spPr>
      </p:pic>
      <p:sp>
        <p:nvSpPr>
          <p:cNvPr id="66" name="Rectangle 65"/>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pic>
        <p:nvPicPr>
          <p:cNvPr id="3" name="Picture 2"/>
          <p:cNvPicPr>
            <a:picLocks noChangeAspect="1"/>
          </p:cNvPicPr>
          <p:nvPr/>
        </p:nvPicPr>
        <p:blipFill rotWithShape="1">
          <a:blip r:embed="rId10">
            <a:clrChange>
              <a:clrFrom>
                <a:srgbClr val="AFAFAF"/>
              </a:clrFrom>
              <a:clrTo>
                <a:srgbClr val="AFAFAF">
                  <a:alpha val="0"/>
                </a:srgbClr>
              </a:clrTo>
            </a:clrChange>
            <a:extLst>
              <a:ext uri="{28A0092B-C50C-407E-A947-70E740481C1C}">
                <a14:useLocalDpi xmlns:a14="http://schemas.microsoft.com/office/drawing/2010/main" val="0"/>
              </a:ext>
            </a:extLst>
          </a:blip>
          <a:srcRect l="19445" t="5303"/>
          <a:stretch/>
        </p:blipFill>
        <p:spPr>
          <a:xfrm>
            <a:off x="479424" y="628649"/>
            <a:ext cx="276225" cy="396875"/>
          </a:xfrm>
          <a:prstGeom prst="rect">
            <a:avLst/>
          </a:prstGeom>
        </p:spPr>
      </p:pic>
      <p:sp>
        <p:nvSpPr>
          <p:cNvPr id="81" name="Rounded Rectangular Callout 80"/>
          <p:cNvSpPr/>
          <p:nvPr/>
        </p:nvSpPr>
        <p:spPr>
          <a:xfrm>
            <a:off x="5606321" y="689546"/>
            <a:ext cx="2413417" cy="1349116"/>
          </a:xfrm>
          <a:prstGeom prst="wedgeRoundRectCallout">
            <a:avLst>
              <a:gd name="adj1" fmla="val -110111"/>
              <a:gd name="adj2" fmla="val 164404"/>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Light is off. </a:t>
            </a:r>
          </a:p>
          <a:p>
            <a:pPr algn="ctr"/>
            <a:r>
              <a:rPr lang="en-US" dirty="0" smtClean="0">
                <a:latin typeface="Gill Sans" charset="0"/>
                <a:ea typeface="Gill Sans" charset="0"/>
                <a:cs typeface="Gill Sans" charset="0"/>
              </a:rPr>
              <a:t>Day X, time 3:</a:t>
            </a:r>
          </a:p>
          <a:p>
            <a:pPr algn="ctr"/>
            <a:r>
              <a:rPr lang="en-US" dirty="0" smtClean="0">
                <a:latin typeface="Gill Sans" charset="0"/>
                <a:ea typeface="Gill Sans" charset="0"/>
                <a:cs typeface="Gill Sans" charset="0"/>
              </a:rPr>
              <a:t>Batteries appear</a:t>
            </a:r>
            <a:endParaRPr lang="en-US" dirty="0">
              <a:latin typeface="Gill Sans" charset="0"/>
              <a:ea typeface="Gill Sans" charset="0"/>
              <a:cs typeface="Gill Sans" charset="0"/>
            </a:endParaRPr>
          </a:p>
        </p:txBody>
      </p:sp>
      <p:grpSp>
        <p:nvGrpSpPr>
          <p:cNvPr id="82" name="Group 81"/>
          <p:cNvGrpSpPr/>
          <p:nvPr/>
        </p:nvGrpSpPr>
        <p:grpSpPr>
          <a:xfrm>
            <a:off x="3491893" y="5168449"/>
            <a:ext cx="279936" cy="438911"/>
            <a:chOff x="1835372" y="5168449"/>
            <a:chExt cx="279936" cy="438911"/>
          </a:xfrm>
        </p:grpSpPr>
        <p:sp>
          <p:nvSpPr>
            <p:cNvPr id="83" name="Rounded Rectangle 82"/>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p:cNvGrpSpPr/>
          <p:nvPr/>
        </p:nvGrpSpPr>
        <p:grpSpPr>
          <a:xfrm>
            <a:off x="1895006" y="5175075"/>
            <a:ext cx="279936" cy="438911"/>
            <a:chOff x="1835372" y="5168449"/>
            <a:chExt cx="279936" cy="438911"/>
          </a:xfrm>
        </p:grpSpPr>
        <p:sp>
          <p:nvSpPr>
            <p:cNvPr id="88" name="Rounded Rectangle 87"/>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p:cNvGrpSpPr>
            <a:grpSpLocks noChangeAspect="1"/>
          </p:cNvGrpSpPr>
          <p:nvPr/>
        </p:nvGrpSpPr>
        <p:grpSpPr>
          <a:xfrm>
            <a:off x="3692747" y="3696836"/>
            <a:ext cx="279936" cy="438912"/>
            <a:chOff x="9418320" y="4486657"/>
            <a:chExt cx="987552" cy="1548383"/>
          </a:xfrm>
        </p:grpSpPr>
        <p:sp>
          <p:nvSpPr>
            <p:cNvPr id="71" name="Rounded Rectangle 70"/>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Lightning Bolt 71"/>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p:cNvGrpSpPr>
            <a:grpSpLocks noChangeAspect="1"/>
          </p:cNvGrpSpPr>
          <p:nvPr/>
        </p:nvGrpSpPr>
        <p:grpSpPr>
          <a:xfrm>
            <a:off x="4199795" y="3558089"/>
            <a:ext cx="279936" cy="438912"/>
            <a:chOff x="9418320" y="4486657"/>
            <a:chExt cx="987552" cy="1548383"/>
          </a:xfrm>
        </p:grpSpPr>
        <p:sp>
          <p:nvSpPr>
            <p:cNvPr id="75" name="Rounded Rectangle 74"/>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Lightning Bolt 75"/>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ounded Rectangular Callout 77"/>
          <p:cNvSpPr/>
          <p:nvPr/>
        </p:nvSpPr>
        <p:spPr>
          <a:xfrm>
            <a:off x="5815871" y="2527871"/>
            <a:ext cx="2413417" cy="1349116"/>
          </a:xfrm>
          <a:prstGeom prst="wedgeRoundRectCallout">
            <a:avLst>
              <a:gd name="adj1" fmla="val -153919"/>
              <a:gd name="adj2" fmla="val 147460"/>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Batteries empty</a:t>
            </a:r>
            <a:endParaRPr lang="en-US" dirty="0">
              <a:latin typeface="Gill Sans" charset="0"/>
              <a:ea typeface="Gill Sans" charset="0"/>
              <a:cs typeface="Gill Sans" charset="0"/>
            </a:endParaRPr>
          </a:p>
        </p:txBody>
      </p:sp>
      <p:grpSp>
        <p:nvGrpSpPr>
          <p:cNvPr id="120" name="Group 119"/>
          <p:cNvGrpSpPr/>
          <p:nvPr/>
        </p:nvGrpSpPr>
        <p:grpSpPr>
          <a:xfrm>
            <a:off x="3491893" y="5143344"/>
            <a:ext cx="279936" cy="438911"/>
            <a:chOff x="3715550" y="2560271"/>
            <a:chExt cx="279936" cy="438911"/>
          </a:xfrm>
        </p:grpSpPr>
        <p:sp>
          <p:nvSpPr>
            <p:cNvPr id="121" name="Rounded Rectangle 120"/>
            <p:cNvSpPr/>
            <p:nvPr/>
          </p:nvSpPr>
          <p:spPr>
            <a:xfrm>
              <a:off x="3724608" y="2943434"/>
              <a:ext cx="266165" cy="52020"/>
            </a:xfrm>
            <a:prstGeom prst="roundRect">
              <a:avLst>
                <a:gd name="adj" fmla="val 25516"/>
              </a:avLst>
            </a:pr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22" name="Rounded Rectangle 121"/>
            <p:cNvSpPr/>
            <p:nvPr/>
          </p:nvSpPr>
          <p:spPr>
            <a:xfrm>
              <a:off x="3715550" y="2593213"/>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ounded Rectangle 122"/>
            <p:cNvSpPr/>
            <p:nvPr/>
          </p:nvSpPr>
          <p:spPr>
            <a:xfrm>
              <a:off x="3777758" y="2560271"/>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Lightning Bolt 123"/>
            <p:cNvSpPr/>
            <p:nvPr/>
          </p:nvSpPr>
          <p:spPr>
            <a:xfrm>
              <a:off x="3718992" y="2606052"/>
              <a:ext cx="260205" cy="379825"/>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p:cNvGrpSpPr/>
          <p:nvPr/>
        </p:nvGrpSpPr>
        <p:grpSpPr>
          <a:xfrm>
            <a:off x="1892414" y="5191545"/>
            <a:ext cx="279936" cy="438911"/>
            <a:chOff x="3715550" y="2560271"/>
            <a:chExt cx="279936" cy="438911"/>
          </a:xfrm>
        </p:grpSpPr>
        <p:sp>
          <p:nvSpPr>
            <p:cNvPr id="126" name="Rounded Rectangle 125"/>
            <p:cNvSpPr/>
            <p:nvPr/>
          </p:nvSpPr>
          <p:spPr>
            <a:xfrm>
              <a:off x="3724608" y="2943434"/>
              <a:ext cx="266165" cy="52020"/>
            </a:xfrm>
            <a:prstGeom prst="roundRect">
              <a:avLst>
                <a:gd name="adj" fmla="val 25516"/>
              </a:avLst>
            </a:pr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27" name="Rounded Rectangle 126"/>
            <p:cNvSpPr/>
            <p:nvPr/>
          </p:nvSpPr>
          <p:spPr>
            <a:xfrm>
              <a:off x="3715550" y="2593213"/>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ounded Rectangle 127"/>
            <p:cNvSpPr/>
            <p:nvPr/>
          </p:nvSpPr>
          <p:spPr>
            <a:xfrm>
              <a:off x="3777758" y="2560271"/>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Lightning Bolt 128"/>
            <p:cNvSpPr/>
            <p:nvPr/>
          </p:nvSpPr>
          <p:spPr>
            <a:xfrm>
              <a:off x="3718992" y="2606052"/>
              <a:ext cx="260205" cy="379825"/>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034280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74906" y="639467"/>
            <a:ext cx="1374215" cy="1642813"/>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4906" y="2287163"/>
            <a:ext cx="1374215" cy="130917"/>
          </a:xfrm>
          <a:prstGeom prst="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47142" y="1294339"/>
            <a:ext cx="576072" cy="672714"/>
          </a:xfrm>
          <a:prstGeom prst="rect">
            <a:avLst/>
          </a:prstGeom>
        </p:spPr>
      </p:pic>
      <p:grpSp>
        <p:nvGrpSpPr>
          <p:cNvPr id="13" name="Group 12"/>
          <p:cNvGrpSpPr/>
          <p:nvPr/>
        </p:nvGrpSpPr>
        <p:grpSpPr>
          <a:xfrm>
            <a:off x="1042374" y="1751909"/>
            <a:ext cx="665571" cy="530862"/>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p:cNvSpPr/>
          <p:nvPr/>
        </p:nvSpPr>
        <p:spPr>
          <a:xfrm>
            <a:off x="467334" y="613275"/>
            <a:ext cx="1367864" cy="18002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charset="0"/>
                <a:ea typeface="Courier" charset="0"/>
                <a:cs typeface="Courier" charset="0"/>
              </a:rPr>
              <a:t>Energy </a:t>
            </a:r>
          </a:p>
          <a:p>
            <a:r>
              <a:rPr lang="en-US" b="1" dirty="0">
                <a:solidFill>
                  <a:schemeClr val="tx1"/>
                </a:solidFill>
                <a:latin typeface="Courier" charset="0"/>
                <a:ea typeface="Courier" charset="0"/>
                <a:cs typeface="Courier" charset="0"/>
              </a:rPr>
              <a:t>Needs</a:t>
            </a:r>
          </a:p>
          <a:p>
            <a:r>
              <a:rPr lang="en-US" sz="2400" b="1" dirty="0">
                <a:solidFill>
                  <a:schemeClr val="tx1"/>
                </a:solidFill>
                <a:latin typeface="Zapf Dingbats" charset="0"/>
                <a:ea typeface="Zapf Dingbats" charset="0"/>
                <a:cs typeface="Zapf Dingbats" charset="0"/>
              </a:rPr>
              <a:t>  </a:t>
            </a:r>
            <a:r>
              <a:rPr lang="en-US" sz="2400" b="1" dirty="0">
                <a:solidFill>
                  <a:srgbClr val="FF0000"/>
                </a:solidFill>
                <a:ea typeface="Zapf Dingbats" charset="0"/>
                <a:cs typeface="Zapf Dingbats" charset="0"/>
              </a:rPr>
              <a:t>!</a:t>
            </a:r>
            <a:endParaRPr lang="en-US" sz="2400" b="1" dirty="0">
              <a:solidFill>
                <a:srgbClr val="FF0000"/>
              </a:solidFill>
              <a:latin typeface="Zapf Dingbats" charset="0"/>
              <a:ea typeface="Zapf Dingbats" charset="0"/>
              <a:cs typeface="Zapf Dingbats" charset="0"/>
            </a:endParaRP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grpSp>
        <p:nvGrpSpPr>
          <p:cNvPr id="67" name="Group 66"/>
          <p:cNvGrpSpPr/>
          <p:nvPr/>
        </p:nvGrpSpPr>
        <p:grpSpPr>
          <a:xfrm>
            <a:off x="3761314" y="197490"/>
            <a:ext cx="1600025" cy="301752"/>
            <a:chOff x="3761314" y="197490"/>
            <a:chExt cx="1600025" cy="301752"/>
          </a:xfrm>
        </p:grpSpPr>
        <p:grpSp>
          <p:nvGrpSpPr>
            <p:cNvPr id="53" name="Group 52"/>
            <p:cNvGrpSpPr/>
            <p:nvPr/>
          </p:nvGrpSpPr>
          <p:grpSpPr>
            <a:xfrm>
              <a:off x="3761314" y="197490"/>
              <a:ext cx="347472" cy="301752"/>
              <a:chOff x="6548406" y="498982"/>
              <a:chExt cx="347472" cy="301752"/>
            </a:xfrm>
          </p:grpSpPr>
          <p:sp>
            <p:nvSpPr>
              <p:cNvPr id="51" name="Rectangle 5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riangle 5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4387591" y="197490"/>
              <a:ext cx="347472" cy="301752"/>
              <a:chOff x="5869276" y="198674"/>
              <a:chExt cx="347472" cy="301752"/>
            </a:xfrm>
          </p:grpSpPr>
          <p:sp>
            <p:nvSpPr>
              <p:cNvPr id="50" name="Rectangle 49"/>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nut 53"/>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ectangle 55"/>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riangle 54"/>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ectangle 63"/>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pic>
        <p:nvPicPr>
          <p:cNvPr id="63" name="Picture 62"/>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063163" y="3174773"/>
            <a:ext cx="494852" cy="420624"/>
          </a:xfrm>
          <a:prstGeom prst="rect">
            <a:avLst/>
          </a:prstGeom>
        </p:spPr>
      </p:pic>
      <p:pic>
        <p:nvPicPr>
          <p:cNvPr id="65" name="Picture 64"/>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239119" y="3646148"/>
            <a:ext cx="513827" cy="436753"/>
          </a:xfrm>
          <a:prstGeom prst="rect">
            <a:avLst/>
          </a:prstGeom>
        </p:spPr>
      </p:pic>
      <p:pic>
        <p:nvPicPr>
          <p:cNvPr id="5" name="Picture 4"/>
          <p:cNvPicPr>
            <a:picLocks noChangeAspect="1"/>
          </p:cNvPicPr>
          <p:nvPr/>
        </p:nvPicPr>
        <p:blipFill rotWithShape="1">
          <a:blip r:embed="rId9">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pic>
        <p:nvPicPr>
          <p:cNvPr id="8" name="Picture 7"/>
          <p:cNvPicPr>
            <a:picLocks noChangeAspect="1"/>
          </p:cNvPicPr>
          <p:nvPr/>
        </p:nvPicPr>
        <p:blipFill rotWithShape="1">
          <a:blip r:embed="rId9">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pic>
        <p:nvPicPr>
          <p:cNvPr id="58" name="Picture 57"/>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441998" y="3001108"/>
            <a:ext cx="494852" cy="420624"/>
          </a:xfrm>
          <a:prstGeom prst="rect">
            <a:avLst/>
          </a:prstGeom>
        </p:spPr>
      </p:pic>
      <p:pic>
        <p:nvPicPr>
          <p:cNvPr id="59" name="Picture 58"/>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509731" y="3424442"/>
            <a:ext cx="494852" cy="420624"/>
          </a:xfrm>
          <a:prstGeom prst="rect">
            <a:avLst/>
          </a:prstGeom>
        </p:spPr>
      </p:pic>
      <p:pic>
        <p:nvPicPr>
          <p:cNvPr id="60" name="Picture 59"/>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523999" y="4017108"/>
            <a:ext cx="514450" cy="420624"/>
          </a:xfrm>
          <a:prstGeom prst="rect">
            <a:avLst/>
          </a:prstGeom>
        </p:spPr>
      </p:pic>
      <p:sp>
        <p:nvSpPr>
          <p:cNvPr id="66" name="Rectangle 65"/>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pic>
        <p:nvPicPr>
          <p:cNvPr id="3" name="Picture 2"/>
          <p:cNvPicPr>
            <a:picLocks noChangeAspect="1"/>
          </p:cNvPicPr>
          <p:nvPr/>
        </p:nvPicPr>
        <p:blipFill rotWithShape="1">
          <a:blip r:embed="rId10">
            <a:clrChange>
              <a:clrFrom>
                <a:srgbClr val="AFAFAF"/>
              </a:clrFrom>
              <a:clrTo>
                <a:srgbClr val="AFAFAF">
                  <a:alpha val="0"/>
                </a:srgbClr>
              </a:clrTo>
            </a:clrChange>
            <a:extLst>
              <a:ext uri="{28A0092B-C50C-407E-A947-70E740481C1C}">
                <a14:useLocalDpi xmlns:a14="http://schemas.microsoft.com/office/drawing/2010/main" val="0"/>
              </a:ext>
            </a:extLst>
          </a:blip>
          <a:srcRect l="19445" t="5303"/>
          <a:stretch/>
        </p:blipFill>
        <p:spPr>
          <a:xfrm>
            <a:off x="479424" y="628649"/>
            <a:ext cx="276225" cy="396875"/>
          </a:xfrm>
          <a:prstGeom prst="rect">
            <a:avLst/>
          </a:prstGeom>
        </p:spPr>
      </p:pic>
      <p:sp>
        <p:nvSpPr>
          <p:cNvPr id="81" name="Rounded Rectangular Callout 80"/>
          <p:cNvSpPr/>
          <p:nvPr/>
        </p:nvSpPr>
        <p:spPr>
          <a:xfrm>
            <a:off x="5606321" y="689546"/>
            <a:ext cx="2413417" cy="1349116"/>
          </a:xfrm>
          <a:prstGeom prst="wedgeRoundRectCallout">
            <a:avLst>
              <a:gd name="adj1" fmla="val -110111"/>
              <a:gd name="adj2" fmla="val 164404"/>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Light is off. </a:t>
            </a:r>
          </a:p>
          <a:p>
            <a:pPr algn="ctr"/>
            <a:r>
              <a:rPr lang="en-US" dirty="0" smtClean="0">
                <a:latin typeface="Gill Sans" charset="0"/>
                <a:ea typeface="Gill Sans" charset="0"/>
                <a:cs typeface="Gill Sans" charset="0"/>
              </a:rPr>
              <a:t>Day X, time 4:</a:t>
            </a:r>
          </a:p>
          <a:p>
            <a:pPr algn="ctr"/>
            <a:r>
              <a:rPr lang="en-US" dirty="0" smtClean="0">
                <a:latin typeface="Gill Sans" charset="0"/>
                <a:ea typeface="Gill Sans" charset="0"/>
                <a:cs typeface="Gill Sans" charset="0"/>
              </a:rPr>
              <a:t>Batteries fill energy needs</a:t>
            </a:r>
            <a:endParaRPr lang="en-US" dirty="0">
              <a:latin typeface="Gill Sans" charset="0"/>
              <a:ea typeface="Gill Sans" charset="0"/>
              <a:cs typeface="Gill Sans" charset="0"/>
            </a:endParaRPr>
          </a:p>
        </p:txBody>
      </p:sp>
      <p:grpSp>
        <p:nvGrpSpPr>
          <p:cNvPr id="82" name="Group 81"/>
          <p:cNvGrpSpPr/>
          <p:nvPr/>
        </p:nvGrpSpPr>
        <p:grpSpPr>
          <a:xfrm>
            <a:off x="3491893" y="5168449"/>
            <a:ext cx="279936" cy="438911"/>
            <a:chOff x="1835372" y="5168449"/>
            <a:chExt cx="279936" cy="438911"/>
          </a:xfrm>
        </p:grpSpPr>
        <p:sp>
          <p:nvSpPr>
            <p:cNvPr id="83" name="Rounded Rectangle 82"/>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p:cNvGrpSpPr/>
          <p:nvPr/>
        </p:nvGrpSpPr>
        <p:grpSpPr>
          <a:xfrm>
            <a:off x="1895006" y="5175075"/>
            <a:ext cx="279936" cy="438911"/>
            <a:chOff x="1835372" y="5168449"/>
            <a:chExt cx="279936" cy="438911"/>
          </a:xfrm>
        </p:grpSpPr>
        <p:sp>
          <p:nvSpPr>
            <p:cNvPr id="88" name="Rounded Rectangle 87"/>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p:cNvGrpSpPr>
            <a:grpSpLocks noChangeAspect="1"/>
          </p:cNvGrpSpPr>
          <p:nvPr/>
        </p:nvGrpSpPr>
        <p:grpSpPr>
          <a:xfrm>
            <a:off x="3692747" y="3696836"/>
            <a:ext cx="279936" cy="438912"/>
            <a:chOff x="9418320" y="4486657"/>
            <a:chExt cx="987552" cy="1548383"/>
          </a:xfrm>
        </p:grpSpPr>
        <p:sp>
          <p:nvSpPr>
            <p:cNvPr id="71" name="Rounded Rectangle 70"/>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Lightning Bolt 71"/>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p:cNvGrpSpPr>
            <a:grpSpLocks noChangeAspect="1"/>
          </p:cNvGrpSpPr>
          <p:nvPr/>
        </p:nvGrpSpPr>
        <p:grpSpPr>
          <a:xfrm>
            <a:off x="4199795" y="3558089"/>
            <a:ext cx="279936" cy="438912"/>
            <a:chOff x="9418320" y="4486657"/>
            <a:chExt cx="987552" cy="1548383"/>
          </a:xfrm>
        </p:grpSpPr>
        <p:sp>
          <p:nvSpPr>
            <p:cNvPr id="75" name="Rounded Rectangle 74"/>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Lightning Bolt 75"/>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ounded Rectangular Callout 77"/>
          <p:cNvSpPr/>
          <p:nvPr/>
        </p:nvSpPr>
        <p:spPr>
          <a:xfrm>
            <a:off x="6054410" y="2103801"/>
            <a:ext cx="2413417" cy="1349116"/>
          </a:xfrm>
          <a:prstGeom prst="wedgeRoundRectCallout">
            <a:avLst>
              <a:gd name="adj1" fmla="val -159410"/>
              <a:gd name="adj2" fmla="val 177911"/>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Empty batteries get pushed out</a:t>
            </a:r>
            <a:endParaRPr lang="en-US" dirty="0">
              <a:latin typeface="Gill Sans" charset="0"/>
              <a:ea typeface="Gill Sans" charset="0"/>
              <a:cs typeface="Gill Sans" charset="0"/>
            </a:endParaRPr>
          </a:p>
        </p:txBody>
      </p:sp>
      <p:cxnSp>
        <p:nvCxnSpPr>
          <p:cNvPr id="69" name="Straight Arrow Connector 68"/>
          <p:cNvCxnSpPr/>
          <p:nvPr/>
        </p:nvCxnSpPr>
        <p:spPr>
          <a:xfrm flipH="1">
            <a:off x="2111188" y="3988344"/>
            <a:ext cx="1616170" cy="1148042"/>
          </a:xfrm>
          <a:prstGeom prst="straightConnector1">
            <a:avLst/>
          </a:prstGeom>
          <a:ln w="38100">
            <a:solidFill>
              <a:srgbClr val="FF0000"/>
            </a:solidFill>
            <a:prstDash val="solid"/>
            <a:tailEnd type="triangle"/>
          </a:ln>
          <a:effectLst>
            <a:outerShdw blurRad="50800" dist="762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a:off x="3516767" y="3966322"/>
            <a:ext cx="766403" cy="1440554"/>
          </a:xfrm>
          <a:prstGeom prst="straightConnector1">
            <a:avLst/>
          </a:prstGeom>
          <a:ln w="38100">
            <a:solidFill>
              <a:srgbClr val="FF0000"/>
            </a:solidFill>
            <a:prstDash val="solid"/>
            <a:tailEnd type="triangle"/>
          </a:ln>
          <a:effectLst>
            <a:outerShdw blurRad="50800" dist="762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30243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74906" y="639467"/>
            <a:ext cx="1374215" cy="1642813"/>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4906" y="2287163"/>
            <a:ext cx="1374215" cy="130917"/>
          </a:xfrm>
          <a:prstGeom prst="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47142" y="1294339"/>
            <a:ext cx="576072" cy="672714"/>
          </a:xfrm>
          <a:prstGeom prst="rect">
            <a:avLst/>
          </a:prstGeom>
        </p:spPr>
      </p:pic>
      <p:grpSp>
        <p:nvGrpSpPr>
          <p:cNvPr id="13" name="Group 12"/>
          <p:cNvGrpSpPr/>
          <p:nvPr/>
        </p:nvGrpSpPr>
        <p:grpSpPr>
          <a:xfrm>
            <a:off x="1042374" y="1751909"/>
            <a:ext cx="665571" cy="530862"/>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p:cNvSpPr/>
          <p:nvPr/>
        </p:nvSpPr>
        <p:spPr>
          <a:xfrm>
            <a:off x="467334" y="613275"/>
            <a:ext cx="1367864" cy="18002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charset="0"/>
                <a:ea typeface="Courier" charset="0"/>
                <a:cs typeface="Courier" charset="0"/>
              </a:rPr>
              <a:t>Energy </a:t>
            </a:r>
          </a:p>
          <a:p>
            <a:r>
              <a:rPr lang="en-US" b="1" dirty="0">
                <a:solidFill>
                  <a:schemeClr val="tx1"/>
                </a:solidFill>
                <a:latin typeface="Courier" charset="0"/>
                <a:ea typeface="Courier" charset="0"/>
                <a:cs typeface="Courier" charset="0"/>
              </a:rPr>
              <a:t>Needs</a:t>
            </a:r>
          </a:p>
          <a:p>
            <a:r>
              <a:rPr lang="en-US" sz="2400" b="1" dirty="0">
                <a:solidFill>
                  <a:schemeClr val="tx1"/>
                </a:solidFill>
                <a:latin typeface="Zapf Dingbats" charset="0"/>
                <a:ea typeface="Zapf Dingbats" charset="0"/>
                <a:cs typeface="Zapf Dingbats" charset="0"/>
              </a:rPr>
              <a:t>  </a:t>
            </a:r>
            <a:r>
              <a:rPr lang="en-US" sz="2400" b="1" dirty="0" smtClean="0">
                <a:solidFill>
                  <a:srgbClr val="92D050"/>
                </a:solidFill>
                <a:latin typeface="Zapf Dingbats" charset="0"/>
                <a:ea typeface="Zapf Dingbats" charset="0"/>
                <a:cs typeface="Zapf Dingbats" charset="0"/>
              </a:rPr>
              <a:t>3</a:t>
            </a:r>
            <a:endParaRPr lang="en-US" sz="2400" b="1" dirty="0">
              <a:solidFill>
                <a:srgbClr val="92D050"/>
              </a:solidFill>
              <a:latin typeface="Zapf Dingbats" charset="0"/>
              <a:ea typeface="Zapf Dingbats" charset="0"/>
              <a:cs typeface="Zapf Dingbats" charset="0"/>
            </a:endParaRP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grpSp>
        <p:nvGrpSpPr>
          <p:cNvPr id="67" name="Group 66"/>
          <p:cNvGrpSpPr/>
          <p:nvPr/>
        </p:nvGrpSpPr>
        <p:grpSpPr>
          <a:xfrm>
            <a:off x="3761314" y="197490"/>
            <a:ext cx="1600025" cy="301752"/>
            <a:chOff x="3761314" y="197490"/>
            <a:chExt cx="1600025" cy="301752"/>
          </a:xfrm>
        </p:grpSpPr>
        <p:grpSp>
          <p:nvGrpSpPr>
            <p:cNvPr id="53" name="Group 52"/>
            <p:cNvGrpSpPr/>
            <p:nvPr/>
          </p:nvGrpSpPr>
          <p:grpSpPr>
            <a:xfrm>
              <a:off x="3761314" y="197490"/>
              <a:ext cx="347472" cy="301752"/>
              <a:chOff x="6548406" y="498982"/>
              <a:chExt cx="347472" cy="301752"/>
            </a:xfrm>
          </p:grpSpPr>
          <p:sp>
            <p:nvSpPr>
              <p:cNvPr id="51" name="Rectangle 5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riangle 5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4387591" y="197490"/>
              <a:ext cx="347472" cy="301752"/>
              <a:chOff x="5869276" y="198674"/>
              <a:chExt cx="347472" cy="301752"/>
            </a:xfrm>
          </p:grpSpPr>
          <p:sp>
            <p:nvSpPr>
              <p:cNvPr id="50" name="Rectangle 49"/>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nut 53"/>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ectangle 55"/>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riangle 54"/>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ectangle 63"/>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pic>
        <p:nvPicPr>
          <p:cNvPr id="63" name="Picture 62"/>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063163" y="3174773"/>
            <a:ext cx="494852" cy="420624"/>
          </a:xfrm>
          <a:prstGeom prst="rect">
            <a:avLst/>
          </a:prstGeom>
        </p:spPr>
      </p:pic>
      <p:pic>
        <p:nvPicPr>
          <p:cNvPr id="65" name="Picture 64"/>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239119" y="3646148"/>
            <a:ext cx="513827" cy="436753"/>
          </a:xfrm>
          <a:prstGeom prst="rect">
            <a:avLst/>
          </a:prstGeom>
        </p:spPr>
      </p:pic>
      <p:pic>
        <p:nvPicPr>
          <p:cNvPr id="5" name="Picture 4"/>
          <p:cNvPicPr>
            <a:picLocks noChangeAspect="1"/>
          </p:cNvPicPr>
          <p:nvPr/>
        </p:nvPicPr>
        <p:blipFill rotWithShape="1">
          <a:blip r:embed="rId9">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pic>
        <p:nvPicPr>
          <p:cNvPr id="8" name="Picture 7"/>
          <p:cNvPicPr>
            <a:picLocks noChangeAspect="1"/>
          </p:cNvPicPr>
          <p:nvPr/>
        </p:nvPicPr>
        <p:blipFill rotWithShape="1">
          <a:blip r:embed="rId9">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pic>
        <p:nvPicPr>
          <p:cNvPr id="58" name="Picture 57"/>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441998" y="3001108"/>
            <a:ext cx="494852" cy="420624"/>
          </a:xfrm>
          <a:prstGeom prst="rect">
            <a:avLst/>
          </a:prstGeom>
        </p:spPr>
      </p:pic>
      <p:pic>
        <p:nvPicPr>
          <p:cNvPr id="59" name="Picture 58"/>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509731" y="3424442"/>
            <a:ext cx="494852" cy="420624"/>
          </a:xfrm>
          <a:prstGeom prst="rect">
            <a:avLst/>
          </a:prstGeom>
        </p:spPr>
      </p:pic>
      <p:pic>
        <p:nvPicPr>
          <p:cNvPr id="60" name="Picture 59"/>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523999" y="4017108"/>
            <a:ext cx="514450" cy="420624"/>
          </a:xfrm>
          <a:prstGeom prst="rect">
            <a:avLst/>
          </a:prstGeom>
        </p:spPr>
      </p:pic>
      <p:sp>
        <p:nvSpPr>
          <p:cNvPr id="66" name="Rectangle 65"/>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pic>
        <p:nvPicPr>
          <p:cNvPr id="3" name="Picture 2"/>
          <p:cNvPicPr>
            <a:picLocks noChangeAspect="1"/>
          </p:cNvPicPr>
          <p:nvPr/>
        </p:nvPicPr>
        <p:blipFill rotWithShape="1">
          <a:blip r:embed="rId10">
            <a:clrChange>
              <a:clrFrom>
                <a:srgbClr val="AFAFAF"/>
              </a:clrFrom>
              <a:clrTo>
                <a:srgbClr val="AFAFAF">
                  <a:alpha val="0"/>
                </a:srgbClr>
              </a:clrTo>
            </a:clrChange>
            <a:extLst>
              <a:ext uri="{28A0092B-C50C-407E-A947-70E740481C1C}">
                <a14:useLocalDpi xmlns:a14="http://schemas.microsoft.com/office/drawing/2010/main" val="0"/>
              </a:ext>
            </a:extLst>
          </a:blip>
          <a:srcRect l="19445" t="5303"/>
          <a:stretch/>
        </p:blipFill>
        <p:spPr>
          <a:xfrm>
            <a:off x="479424" y="628649"/>
            <a:ext cx="276225" cy="396875"/>
          </a:xfrm>
          <a:prstGeom prst="rect">
            <a:avLst/>
          </a:prstGeom>
        </p:spPr>
      </p:pic>
      <p:grpSp>
        <p:nvGrpSpPr>
          <p:cNvPr id="70" name="Group 69"/>
          <p:cNvGrpSpPr>
            <a:grpSpLocks noChangeAspect="1"/>
          </p:cNvGrpSpPr>
          <p:nvPr/>
        </p:nvGrpSpPr>
        <p:grpSpPr>
          <a:xfrm>
            <a:off x="1850694" y="5181079"/>
            <a:ext cx="279936" cy="438912"/>
            <a:chOff x="9418320" y="4486657"/>
            <a:chExt cx="987552" cy="1548383"/>
          </a:xfrm>
        </p:grpSpPr>
        <p:sp>
          <p:nvSpPr>
            <p:cNvPr id="71" name="Rounded Rectangle 70"/>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Lightning Bolt 71"/>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p:cNvGrpSpPr>
            <a:grpSpLocks noChangeAspect="1"/>
          </p:cNvGrpSpPr>
          <p:nvPr/>
        </p:nvGrpSpPr>
        <p:grpSpPr>
          <a:xfrm>
            <a:off x="3470926" y="5188106"/>
            <a:ext cx="279936" cy="438912"/>
            <a:chOff x="9418320" y="4486657"/>
            <a:chExt cx="987552" cy="1548383"/>
          </a:xfrm>
        </p:grpSpPr>
        <p:sp>
          <p:nvSpPr>
            <p:cNvPr id="75" name="Rounded Rectangle 74"/>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Lightning Bolt 75"/>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Cloud Callout 1"/>
          <p:cNvSpPr/>
          <p:nvPr/>
        </p:nvSpPr>
        <p:spPr>
          <a:xfrm>
            <a:off x="5049078" y="1577009"/>
            <a:ext cx="6334537" cy="4929809"/>
          </a:xfrm>
          <a:prstGeom prst="cloudCallout">
            <a:avLst>
              <a:gd name="adj1" fmla="val -70524"/>
              <a:gd name="adj2" fmla="val -704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If  the student changes the state of the light in the middle of a cycle, the change does not take effect until the beginning of the next cycle. So if the light is off, and the vacuole has sent glucose to the mitochondria, and then the student turns the switch, the light does not actually get turned on until the empty batteries get pushed out and the cycle is ready to begin again. Because, if the light is hitting the chloroplast, we want it to make glucose, but we don’t want making and using and everything happening at the same time, that’s too much going on visually.</a:t>
            </a:r>
            <a:endParaRPr lang="en-US" sz="1600" dirty="0"/>
          </a:p>
        </p:txBody>
      </p:sp>
    </p:spTree>
    <p:extLst>
      <p:ext uri="{BB962C8B-B14F-4D97-AF65-F5344CB8AC3E}">
        <p14:creationId xmlns:p14="http://schemas.microsoft.com/office/powerpoint/2010/main" val="3318811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74906" y="639467"/>
            <a:ext cx="1374215" cy="1642813"/>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3" name="Picture 82"/>
          <p:cNvPicPr>
            <a:picLocks/>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835050" y="1297674"/>
            <a:ext cx="576072" cy="603504"/>
          </a:xfrm>
          <a:prstGeom prst="rect">
            <a:avLst/>
          </a:prstGeom>
        </p:spPr>
      </p:pic>
      <p:sp>
        <p:nvSpPr>
          <p:cNvPr id="16" name="Rectangle 15"/>
          <p:cNvSpPr/>
          <p:nvPr/>
        </p:nvSpPr>
        <p:spPr>
          <a:xfrm>
            <a:off x="474906" y="2287163"/>
            <a:ext cx="1374215" cy="130917"/>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1042374" y="1751909"/>
            <a:ext cx="665571" cy="530862"/>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p:cNvSpPr/>
          <p:nvPr/>
        </p:nvSpPr>
        <p:spPr>
          <a:xfrm>
            <a:off x="467334" y="613275"/>
            <a:ext cx="1367864" cy="18002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charset="0"/>
                <a:ea typeface="Courier" charset="0"/>
                <a:cs typeface="Courier" charset="0"/>
              </a:rPr>
              <a:t>Energy </a:t>
            </a:r>
          </a:p>
          <a:p>
            <a:r>
              <a:rPr lang="en-US" b="1" dirty="0">
                <a:solidFill>
                  <a:schemeClr val="tx1"/>
                </a:solidFill>
                <a:latin typeface="Courier" charset="0"/>
                <a:ea typeface="Courier" charset="0"/>
                <a:cs typeface="Courier" charset="0"/>
              </a:rPr>
              <a:t>Needs</a:t>
            </a:r>
          </a:p>
          <a:p>
            <a:r>
              <a:rPr lang="en-US" sz="2400" b="1" dirty="0">
                <a:solidFill>
                  <a:schemeClr val="tx1"/>
                </a:solidFill>
                <a:latin typeface="Zapf Dingbats" charset="0"/>
                <a:ea typeface="Zapf Dingbats" charset="0"/>
                <a:cs typeface="Zapf Dingbats" charset="0"/>
              </a:rPr>
              <a:t>  </a:t>
            </a:r>
            <a:r>
              <a:rPr lang="en-US" sz="2400" b="1" dirty="0">
                <a:solidFill>
                  <a:srgbClr val="FF0000"/>
                </a:solidFill>
                <a:ea typeface="Zapf Dingbats" charset="0"/>
                <a:cs typeface="Zapf Dingbats" charset="0"/>
              </a:rPr>
              <a:t>!</a:t>
            </a:r>
            <a:endParaRPr lang="en-US" sz="2400" b="1" dirty="0">
              <a:solidFill>
                <a:srgbClr val="FF0000"/>
              </a:solidFill>
              <a:latin typeface="Zapf Dingbats" charset="0"/>
              <a:ea typeface="Zapf Dingbats" charset="0"/>
              <a:cs typeface="Zapf Dingbats" charset="0"/>
            </a:endParaRP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grpSp>
        <p:nvGrpSpPr>
          <p:cNvPr id="67" name="Group 66"/>
          <p:cNvGrpSpPr/>
          <p:nvPr/>
        </p:nvGrpSpPr>
        <p:grpSpPr>
          <a:xfrm>
            <a:off x="3761314" y="197490"/>
            <a:ext cx="1600025" cy="301752"/>
            <a:chOff x="3761314" y="197490"/>
            <a:chExt cx="1600025" cy="301752"/>
          </a:xfrm>
        </p:grpSpPr>
        <p:grpSp>
          <p:nvGrpSpPr>
            <p:cNvPr id="53" name="Group 52"/>
            <p:cNvGrpSpPr/>
            <p:nvPr/>
          </p:nvGrpSpPr>
          <p:grpSpPr>
            <a:xfrm>
              <a:off x="3761314" y="197490"/>
              <a:ext cx="347472" cy="301752"/>
              <a:chOff x="6548406" y="498982"/>
              <a:chExt cx="347472" cy="301752"/>
            </a:xfrm>
          </p:grpSpPr>
          <p:sp>
            <p:nvSpPr>
              <p:cNvPr id="51" name="Rectangle 5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riangle 5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4387591" y="197490"/>
              <a:ext cx="347472" cy="301752"/>
              <a:chOff x="5869276" y="198674"/>
              <a:chExt cx="347472" cy="301752"/>
            </a:xfrm>
          </p:grpSpPr>
          <p:sp>
            <p:nvSpPr>
              <p:cNvPr id="50" name="Rectangle 49"/>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nut 53"/>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ectangle 55"/>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riangle 54"/>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ectangle 63"/>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pic>
        <p:nvPicPr>
          <p:cNvPr id="5" name="Picture 4"/>
          <p:cNvPicPr>
            <a:picLocks noChangeAspect="1"/>
          </p:cNvPicPr>
          <p:nvPr/>
        </p:nvPicPr>
        <p:blipFill rotWithShape="1">
          <a:blip r:embed="rId6">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pic>
        <p:nvPicPr>
          <p:cNvPr id="8" name="Picture 7"/>
          <p:cNvPicPr>
            <a:picLocks noChangeAspect="1"/>
          </p:cNvPicPr>
          <p:nvPr/>
        </p:nvPicPr>
        <p:blipFill rotWithShape="1">
          <a:blip r:embed="rId6">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sp>
        <p:nvSpPr>
          <p:cNvPr id="71" name="Rounded Rectangular Callout 70"/>
          <p:cNvSpPr/>
          <p:nvPr/>
        </p:nvSpPr>
        <p:spPr>
          <a:xfrm>
            <a:off x="4505654" y="977413"/>
            <a:ext cx="2413417" cy="1349116"/>
          </a:xfrm>
          <a:prstGeom prst="wedgeRoundRectCallout">
            <a:avLst>
              <a:gd name="adj1" fmla="val -140159"/>
              <a:gd name="adj2" fmla="val 135864"/>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When light is off, if there is no glucose in storage, the plant will die. </a:t>
            </a:r>
          </a:p>
        </p:txBody>
      </p:sp>
      <p:sp>
        <p:nvSpPr>
          <p:cNvPr id="66" name="Rectangle 65"/>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pic>
        <p:nvPicPr>
          <p:cNvPr id="3" name="Picture 2"/>
          <p:cNvPicPr>
            <a:picLocks noChangeAspect="1"/>
          </p:cNvPicPr>
          <p:nvPr/>
        </p:nvPicPr>
        <p:blipFill rotWithShape="1">
          <a:blip r:embed="rId7">
            <a:clrChange>
              <a:clrFrom>
                <a:srgbClr val="AFAFAF"/>
              </a:clrFrom>
              <a:clrTo>
                <a:srgbClr val="AFAFAF">
                  <a:alpha val="0"/>
                </a:srgbClr>
              </a:clrTo>
            </a:clrChange>
            <a:extLst>
              <a:ext uri="{28A0092B-C50C-407E-A947-70E740481C1C}">
                <a14:useLocalDpi xmlns:a14="http://schemas.microsoft.com/office/drawing/2010/main" val="0"/>
              </a:ext>
            </a:extLst>
          </a:blip>
          <a:srcRect l="19445" t="5303"/>
          <a:stretch/>
        </p:blipFill>
        <p:spPr>
          <a:xfrm>
            <a:off x="479424" y="628649"/>
            <a:ext cx="276225" cy="396875"/>
          </a:xfrm>
          <a:prstGeom prst="rect">
            <a:avLst/>
          </a:prstGeom>
        </p:spPr>
      </p:pic>
      <p:sp>
        <p:nvSpPr>
          <p:cNvPr id="72" name="Rounded Rectangular Callout 71"/>
          <p:cNvSpPr/>
          <p:nvPr/>
        </p:nvSpPr>
        <p:spPr>
          <a:xfrm>
            <a:off x="5563849" y="2415912"/>
            <a:ext cx="2413417" cy="2394627"/>
          </a:xfrm>
          <a:prstGeom prst="wedgeRoundRectCallout">
            <a:avLst>
              <a:gd name="adj1" fmla="val -221105"/>
              <a:gd name="adj2" fmla="val -87048"/>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Batteries go down to yellow and empty at the same rate as normal. If a battery is empty and there is no fresh one to replace it, the leaf dies and turns brown.</a:t>
            </a:r>
            <a:endParaRPr lang="en-US" dirty="0">
              <a:latin typeface="Gill Sans" charset="0"/>
              <a:ea typeface="Gill Sans" charset="0"/>
              <a:cs typeface="Gill Sans" charset="0"/>
            </a:endParaRPr>
          </a:p>
        </p:txBody>
      </p:sp>
      <p:grpSp>
        <p:nvGrpSpPr>
          <p:cNvPr id="73" name="Group 72"/>
          <p:cNvGrpSpPr/>
          <p:nvPr/>
        </p:nvGrpSpPr>
        <p:grpSpPr>
          <a:xfrm>
            <a:off x="3491893" y="5168449"/>
            <a:ext cx="279936" cy="438911"/>
            <a:chOff x="1835372" y="5168449"/>
            <a:chExt cx="279936" cy="438911"/>
          </a:xfrm>
        </p:grpSpPr>
        <p:sp>
          <p:nvSpPr>
            <p:cNvPr id="74" name="Rounded Rectangle 73"/>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a:off x="1844430" y="5436777"/>
              <a:ext cx="266165" cy="166855"/>
            </a:xfrm>
            <a:prstGeom prst="roundRect">
              <a:avLst>
                <a:gd name="adj" fmla="val 25516"/>
              </a:avLst>
            </a:prstGeom>
            <a:solidFill>
              <a:srgbClr val="FFFF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Lightning Bolt 76"/>
            <p:cNvSpPr/>
            <p:nvPr/>
          </p:nvSpPr>
          <p:spPr>
            <a:xfrm>
              <a:off x="1838814" y="5214230"/>
              <a:ext cx="260205" cy="379825"/>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p:cNvGrpSpPr/>
          <p:nvPr/>
        </p:nvGrpSpPr>
        <p:grpSpPr>
          <a:xfrm>
            <a:off x="1895006" y="5175075"/>
            <a:ext cx="279936" cy="438911"/>
            <a:chOff x="1835372" y="5168449"/>
            <a:chExt cx="279936" cy="438911"/>
          </a:xfrm>
        </p:grpSpPr>
        <p:sp>
          <p:nvSpPr>
            <p:cNvPr id="79" name="Rounded Rectangle 78"/>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79"/>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a:off x="1844430" y="5436777"/>
              <a:ext cx="266165" cy="166855"/>
            </a:xfrm>
            <a:prstGeom prst="roundRect">
              <a:avLst>
                <a:gd name="adj" fmla="val 25516"/>
              </a:avLst>
            </a:prstGeom>
            <a:solidFill>
              <a:srgbClr val="FFFF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Lightning Bolt 81"/>
            <p:cNvSpPr/>
            <p:nvPr/>
          </p:nvSpPr>
          <p:spPr>
            <a:xfrm>
              <a:off x="1838814" y="5214230"/>
              <a:ext cx="260205" cy="379825"/>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703907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556755" y="409778"/>
            <a:ext cx="1579742" cy="1844758"/>
          </a:xfrm>
          <a:prstGeom prst="rect">
            <a:avLst/>
          </a:prstGeom>
        </p:spPr>
      </p:pic>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6233983" y="338357"/>
            <a:ext cx="1579742" cy="1844758"/>
          </a:xfrm>
          <a:prstGeom prst="rect">
            <a:avLst/>
          </a:prstGeom>
        </p:spPr>
      </p:pic>
      <p:pic>
        <p:nvPicPr>
          <p:cNvPr id="6" name="Picture 5"/>
          <p:cNvPicPr>
            <a:picLocks noChangeAspect="1"/>
          </p:cNvPicPr>
          <p:nvPr/>
        </p:nvPicPr>
        <p:blipFill>
          <a:blip r:embed="rId5">
            <a:duotone>
              <a:prstClr val="black"/>
              <a:srgbClr val="FFF347">
                <a:tint val="45000"/>
                <a:satMod val="400000"/>
              </a:srgbClr>
            </a:duotone>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val="0"/>
              </a:ext>
            </a:extLst>
          </a:blip>
          <a:stretch>
            <a:fillRect/>
          </a:stretch>
        </p:blipFill>
        <p:spPr>
          <a:xfrm>
            <a:off x="2407295" y="343625"/>
            <a:ext cx="1579742" cy="1844758"/>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8129" y="408002"/>
            <a:ext cx="1579742" cy="1844758"/>
          </a:xfrm>
          <a:prstGeom prst="rect">
            <a:avLst/>
          </a:prstGeom>
        </p:spPr>
      </p:pic>
      <p:sp>
        <p:nvSpPr>
          <p:cNvPr id="8" name="TextBox 7"/>
          <p:cNvSpPr txBox="1"/>
          <p:nvPr/>
        </p:nvSpPr>
        <p:spPr>
          <a:xfrm>
            <a:off x="967409" y="2425148"/>
            <a:ext cx="1325217" cy="369332"/>
          </a:xfrm>
          <a:prstGeom prst="rect">
            <a:avLst/>
          </a:prstGeom>
          <a:noFill/>
        </p:spPr>
        <p:txBody>
          <a:bodyPr wrap="square" rtlCol="0">
            <a:spAutoFit/>
          </a:bodyPr>
          <a:lstStyle/>
          <a:p>
            <a:r>
              <a:rPr lang="en-US" dirty="0" smtClean="0"/>
              <a:t>Dead</a:t>
            </a:r>
            <a:endParaRPr lang="en-US" dirty="0"/>
          </a:p>
        </p:txBody>
      </p:sp>
      <p:sp>
        <p:nvSpPr>
          <p:cNvPr id="9" name="TextBox 8"/>
          <p:cNvSpPr txBox="1"/>
          <p:nvPr/>
        </p:nvSpPr>
        <p:spPr>
          <a:xfrm>
            <a:off x="3081130" y="2259496"/>
            <a:ext cx="1325217" cy="923330"/>
          </a:xfrm>
          <a:prstGeom prst="rect">
            <a:avLst/>
          </a:prstGeom>
          <a:noFill/>
        </p:spPr>
        <p:txBody>
          <a:bodyPr wrap="square" rtlCol="0">
            <a:spAutoFit/>
          </a:bodyPr>
          <a:lstStyle/>
          <a:p>
            <a:r>
              <a:rPr lang="en-US" smtClean="0"/>
              <a:t>0, 1, or 2 glucose in storage</a:t>
            </a:r>
            <a:endParaRPr lang="en-US"/>
          </a:p>
        </p:txBody>
      </p:sp>
      <p:sp>
        <p:nvSpPr>
          <p:cNvPr id="10" name="TextBox 9"/>
          <p:cNvSpPr txBox="1"/>
          <p:nvPr/>
        </p:nvSpPr>
        <p:spPr>
          <a:xfrm>
            <a:off x="5141843" y="2279374"/>
            <a:ext cx="1325217" cy="923330"/>
          </a:xfrm>
          <a:prstGeom prst="rect">
            <a:avLst/>
          </a:prstGeom>
          <a:noFill/>
        </p:spPr>
        <p:txBody>
          <a:bodyPr wrap="square" rtlCol="0">
            <a:spAutoFit/>
          </a:bodyPr>
          <a:lstStyle/>
          <a:p>
            <a:r>
              <a:rPr lang="en-US" smtClean="0"/>
              <a:t>3, 4, or 5 </a:t>
            </a:r>
            <a:r>
              <a:rPr lang="en-US" dirty="0" smtClean="0"/>
              <a:t>glucose in storage</a:t>
            </a:r>
            <a:endParaRPr lang="en-US" dirty="0"/>
          </a:p>
        </p:txBody>
      </p:sp>
      <p:sp>
        <p:nvSpPr>
          <p:cNvPr id="11" name="TextBox 10"/>
          <p:cNvSpPr txBox="1"/>
          <p:nvPr/>
        </p:nvSpPr>
        <p:spPr>
          <a:xfrm>
            <a:off x="7215808" y="2259496"/>
            <a:ext cx="1325217" cy="923330"/>
          </a:xfrm>
          <a:prstGeom prst="rect">
            <a:avLst/>
          </a:prstGeom>
          <a:noFill/>
        </p:spPr>
        <p:txBody>
          <a:bodyPr wrap="square" rtlCol="0">
            <a:spAutoFit/>
          </a:bodyPr>
          <a:lstStyle/>
          <a:p>
            <a:r>
              <a:rPr lang="en-US" dirty="0" smtClean="0"/>
              <a:t>6 or more glucose in storage</a:t>
            </a:r>
            <a:endParaRPr lang="en-US" dirty="0"/>
          </a:p>
        </p:txBody>
      </p:sp>
    </p:spTree>
    <p:extLst>
      <p:ext uri="{BB962C8B-B14F-4D97-AF65-F5344CB8AC3E}">
        <p14:creationId xmlns:p14="http://schemas.microsoft.com/office/powerpoint/2010/main" val="141963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xit" presetSubtype="0" fill="hold" nodeType="clickEffect">
                                  <p:stCondLst>
                                    <p:cond delay="0"/>
                                  </p:stCondLst>
                                  <p:childTnLst>
                                    <p:anim calcmode="lin" valueType="num">
                                      <p:cBhvr>
                                        <p:cTn id="6" dur="2000"/>
                                        <p:tgtEl>
                                          <p:spTgt spid="4"/>
                                        </p:tgtEl>
                                        <p:attrNameLst>
                                          <p:attrName>ppt_w</p:attrName>
                                        </p:attrNameLst>
                                      </p:cBhvr>
                                      <p:tavLst>
                                        <p:tav tm="0">
                                          <p:val>
                                            <p:strVal val="ppt_w"/>
                                          </p:val>
                                        </p:tav>
                                        <p:tav tm="100000">
                                          <p:val>
                                            <p:strVal val="ppt_w*0.70"/>
                                          </p:val>
                                        </p:tav>
                                      </p:tavLst>
                                    </p:anim>
                                    <p:anim calcmode="lin" valueType="num">
                                      <p:cBhvr>
                                        <p:cTn id="7" dur="2000"/>
                                        <p:tgtEl>
                                          <p:spTgt spid="4"/>
                                        </p:tgtEl>
                                        <p:attrNameLst>
                                          <p:attrName>ppt_h</p:attrName>
                                        </p:attrNameLst>
                                      </p:cBhvr>
                                      <p:tavLst>
                                        <p:tav tm="0">
                                          <p:val>
                                            <p:strVal val="ppt_h"/>
                                          </p:val>
                                        </p:tav>
                                        <p:tav tm="100000">
                                          <p:val>
                                            <p:strVal val="ppt_h"/>
                                          </p:val>
                                        </p:tav>
                                      </p:tavLst>
                                    </p:anim>
                                    <p:animEffect transition="out" filter="fade">
                                      <p:cBhvr>
                                        <p:cTn id="8" dur="2000"/>
                                        <p:tgtEl>
                                          <p:spTgt spid="4"/>
                                        </p:tgtEl>
                                      </p:cBhvr>
                                    </p:animEffect>
                                    <p:set>
                                      <p:cBhvr>
                                        <p:cTn id="9" dur="1" fill="hold">
                                          <p:stCondLst>
                                            <p:cond delay="1999"/>
                                          </p:stCondLst>
                                        </p:cTn>
                                        <p:tgtEl>
                                          <p:spTgt spid="4"/>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55" presetClass="exit" presetSubtype="0" fill="hold" nodeType="clickEffect">
                                  <p:stCondLst>
                                    <p:cond delay="0"/>
                                  </p:stCondLst>
                                  <p:childTnLst>
                                    <p:anim calcmode="lin" valueType="num">
                                      <p:cBhvr>
                                        <p:cTn id="13" dur="2000"/>
                                        <p:tgtEl>
                                          <p:spTgt spid="6"/>
                                        </p:tgtEl>
                                        <p:attrNameLst>
                                          <p:attrName>ppt_w</p:attrName>
                                        </p:attrNameLst>
                                      </p:cBhvr>
                                      <p:tavLst>
                                        <p:tav tm="0">
                                          <p:val>
                                            <p:strVal val="ppt_w"/>
                                          </p:val>
                                        </p:tav>
                                        <p:tav tm="100000">
                                          <p:val>
                                            <p:strVal val="ppt_w*0.70"/>
                                          </p:val>
                                        </p:tav>
                                      </p:tavLst>
                                    </p:anim>
                                    <p:anim calcmode="lin" valueType="num">
                                      <p:cBhvr>
                                        <p:cTn id="14" dur="2000"/>
                                        <p:tgtEl>
                                          <p:spTgt spid="6"/>
                                        </p:tgtEl>
                                        <p:attrNameLst>
                                          <p:attrName>ppt_h</p:attrName>
                                        </p:attrNameLst>
                                      </p:cBhvr>
                                      <p:tavLst>
                                        <p:tav tm="0">
                                          <p:val>
                                            <p:strVal val="ppt_h"/>
                                          </p:val>
                                        </p:tav>
                                        <p:tav tm="100000">
                                          <p:val>
                                            <p:strVal val="ppt_h"/>
                                          </p:val>
                                        </p:tav>
                                      </p:tavLst>
                                    </p:anim>
                                    <p:animEffect transition="out" filter="fade">
                                      <p:cBhvr>
                                        <p:cTn id="15" dur="2000"/>
                                        <p:tgtEl>
                                          <p:spTgt spid="6"/>
                                        </p:tgtEl>
                                      </p:cBhvr>
                                    </p:animEffect>
                                    <p:set>
                                      <p:cBhvr>
                                        <p:cTn id="16"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grpSp>
        <p:nvGrpSpPr>
          <p:cNvPr id="27" name="Group 26"/>
          <p:cNvGrpSpPr/>
          <p:nvPr/>
        </p:nvGrpSpPr>
        <p:grpSpPr>
          <a:xfrm>
            <a:off x="465199" y="613275"/>
            <a:ext cx="1383922" cy="1804805"/>
            <a:chOff x="532938" y="613275"/>
            <a:chExt cx="2191671" cy="3174278"/>
          </a:xfrm>
        </p:grpSpPr>
        <p:grpSp>
          <p:nvGrpSpPr>
            <p:cNvPr id="25" name="Group 24"/>
            <p:cNvGrpSpPr/>
            <p:nvPr/>
          </p:nvGrpSpPr>
          <p:grpSpPr>
            <a:xfrm>
              <a:off x="532938" y="659244"/>
              <a:ext cx="2191671" cy="3128309"/>
              <a:chOff x="512618" y="3016364"/>
              <a:chExt cx="2191671" cy="3128309"/>
            </a:xfrm>
          </p:grpSpPr>
          <p:sp>
            <p:nvSpPr>
              <p:cNvPr id="12" name="Rectangle 11"/>
              <p:cNvSpPr/>
              <p:nvPr/>
            </p:nvSpPr>
            <p:spPr>
              <a:xfrm>
                <a:off x="527991" y="3016461"/>
                <a:ext cx="2176298" cy="2889368"/>
              </a:xfrm>
              <a:prstGeom prst="rect">
                <a:avLst/>
              </a:prstGeom>
              <a:solidFill>
                <a:srgbClr val="FFF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27991" y="5914417"/>
                <a:ext cx="2176298" cy="23025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4">
                <a:clrChange>
                  <a:clrFrom>
                    <a:srgbClr val="DDDDDD"/>
                  </a:clrFrom>
                  <a:clrTo>
                    <a:srgbClr val="DDDDDD">
                      <a:alpha val="0"/>
                    </a:srgbClr>
                  </a:clrTo>
                </a:clrChange>
                <a:extLst>
                  <a:ext uri="{28A0092B-C50C-407E-A947-70E740481C1C}">
                    <a14:useLocalDpi xmlns:a14="http://schemas.microsoft.com/office/drawing/2010/main" val="0"/>
                  </a:ext>
                </a:extLst>
              </a:blip>
              <a:srcRect l="33570" t="22108"/>
              <a:stretch/>
            </p:blipFill>
            <p:spPr>
              <a:xfrm>
                <a:off x="512618" y="3016364"/>
                <a:ext cx="483062" cy="841027"/>
              </a:xfrm>
              <a:prstGeom prst="rect">
                <a:avLst/>
              </a:prstGeom>
            </p:spPr>
          </p:pic>
          <p:pic>
            <p:nvPicPr>
              <p:cNvPr id="17" name="Picture 16"/>
              <p:cNvPicPr>
                <a:picLocks noChangeAspect="1"/>
              </p:cNvPicPr>
              <p:nvPr/>
            </p:nvPicPr>
            <p:blipFill>
              <a:blip r:embed="rId5">
                <a:duotone>
                  <a:prstClr val="black"/>
                  <a:srgbClr val="FFF347">
                    <a:tint val="45000"/>
                    <a:satMod val="400000"/>
                  </a:srgbClr>
                </a:duotone>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076959" y="4187550"/>
                <a:ext cx="912533" cy="1065619"/>
              </a:xfrm>
              <a:prstGeom prst="rect">
                <a:avLst/>
              </a:prstGeom>
            </p:spPr>
          </p:pic>
          <p:grpSp>
            <p:nvGrpSpPr>
              <p:cNvPr id="13" name="Group 12"/>
              <p:cNvGrpSpPr/>
              <p:nvPr/>
            </p:nvGrpSpPr>
            <p:grpSpPr>
              <a:xfrm>
                <a:off x="1426671" y="4973016"/>
                <a:ext cx="1054042" cy="933677"/>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6" name="Rectangle 25"/>
            <p:cNvSpPr/>
            <p:nvPr/>
          </p:nvSpPr>
          <p:spPr>
            <a:xfrm>
              <a:off x="536319" y="613275"/>
              <a:ext cx="2166241" cy="31662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7"/>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charset="0"/>
                <a:ea typeface="Courier" charset="0"/>
                <a:cs typeface="Courier" charset="0"/>
              </a:rPr>
              <a:t>Energy </a:t>
            </a:r>
          </a:p>
          <a:p>
            <a:r>
              <a:rPr lang="en-US" b="1" dirty="0">
                <a:solidFill>
                  <a:schemeClr val="tx1"/>
                </a:solidFill>
                <a:latin typeface="Courier" charset="0"/>
                <a:ea typeface="Courier" charset="0"/>
                <a:cs typeface="Courier" charset="0"/>
              </a:rPr>
              <a:t>Needs</a:t>
            </a:r>
          </a:p>
          <a:p>
            <a:r>
              <a:rPr lang="en-US" sz="2400" b="1" dirty="0">
                <a:solidFill>
                  <a:schemeClr val="tx1"/>
                </a:solidFill>
                <a:latin typeface="Zapf Dingbats" charset="0"/>
                <a:ea typeface="Zapf Dingbats" charset="0"/>
                <a:cs typeface="Zapf Dingbats" charset="0"/>
              </a:rPr>
              <a:t>  </a:t>
            </a:r>
            <a:r>
              <a:rPr lang="en-US" sz="2400" b="1" dirty="0">
                <a:solidFill>
                  <a:srgbClr val="92D050"/>
                </a:solidFill>
                <a:latin typeface="Zapf Dingbats" charset="0"/>
                <a:ea typeface="Zapf Dingbats" charset="0"/>
                <a:cs typeface="Zapf Dingbats" charset="0"/>
              </a:rPr>
              <a:t>3</a:t>
            </a: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sp>
        <p:nvSpPr>
          <p:cNvPr id="35" name="Rectangle 34"/>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grpSp>
        <p:nvGrpSpPr>
          <p:cNvPr id="39" name="Group 38"/>
          <p:cNvGrpSpPr>
            <a:grpSpLocks noChangeAspect="1"/>
          </p:cNvGrpSpPr>
          <p:nvPr/>
        </p:nvGrpSpPr>
        <p:grpSpPr>
          <a:xfrm>
            <a:off x="1835372" y="5168449"/>
            <a:ext cx="279936" cy="438912"/>
            <a:chOff x="9418320" y="4486657"/>
            <a:chExt cx="987552" cy="1548383"/>
          </a:xfrm>
        </p:grpSpPr>
        <p:sp>
          <p:nvSpPr>
            <p:cNvPr id="40" name="Rounded Rectangle 39"/>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ightning Bolt 40"/>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p:cNvGrpSpPr>
            <a:grpSpLocks noChangeAspect="1"/>
          </p:cNvGrpSpPr>
          <p:nvPr/>
        </p:nvGrpSpPr>
        <p:grpSpPr>
          <a:xfrm>
            <a:off x="3471132" y="5158289"/>
            <a:ext cx="279936" cy="438912"/>
            <a:chOff x="9418320" y="4486657"/>
            <a:chExt cx="987552" cy="1548383"/>
          </a:xfrm>
        </p:grpSpPr>
        <p:sp>
          <p:nvSpPr>
            <p:cNvPr id="44" name="Rounded Rectangle 43"/>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Lightning Bolt 44"/>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sp>
        <p:nvSpPr>
          <p:cNvPr id="58" name="Rectangle 57"/>
          <p:cNvSpPr/>
          <p:nvPr/>
        </p:nvSpPr>
        <p:spPr>
          <a:xfrm>
            <a:off x="2743199" y="449706"/>
            <a:ext cx="1387336" cy="48601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Play/pause</a:t>
            </a:r>
            <a:endParaRPr lang="en-US" dirty="0"/>
          </a:p>
        </p:txBody>
      </p:sp>
      <p:sp>
        <p:nvSpPr>
          <p:cNvPr id="59" name="Rectangle 58"/>
          <p:cNvSpPr/>
          <p:nvPr/>
        </p:nvSpPr>
        <p:spPr>
          <a:xfrm>
            <a:off x="4289684" y="629587"/>
            <a:ext cx="1387336" cy="48601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reset</a:t>
            </a:r>
            <a:endParaRPr lang="en-US" dirty="0"/>
          </a:p>
        </p:txBody>
      </p:sp>
      <p:sp>
        <p:nvSpPr>
          <p:cNvPr id="60" name="Rectangle 59"/>
          <p:cNvSpPr/>
          <p:nvPr/>
        </p:nvSpPr>
        <p:spPr>
          <a:xfrm>
            <a:off x="994347" y="422223"/>
            <a:ext cx="1387336" cy="48601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slider</a:t>
            </a:r>
            <a:endParaRPr lang="en-US" dirty="0"/>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grpSp>
        <p:nvGrpSpPr>
          <p:cNvPr id="67" name="Group 66"/>
          <p:cNvGrpSpPr/>
          <p:nvPr/>
        </p:nvGrpSpPr>
        <p:grpSpPr>
          <a:xfrm>
            <a:off x="3761314" y="197490"/>
            <a:ext cx="1600025" cy="301752"/>
            <a:chOff x="3761314" y="197490"/>
            <a:chExt cx="1600025" cy="301752"/>
          </a:xfrm>
        </p:grpSpPr>
        <p:grpSp>
          <p:nvGrpSpPr>
            <p:cNvPr id="53" name="Group 52"/>
            <p:cNvGrpSpPr/>
            <p:nvPr/>
          </p:nvGrpSpPr>
          <p:grpSpPr>
            <a:xfrm>
              <a:off x="3761314" y="197490"/>
              <a:ext cx="347472" cy="301752"/>
              <a:chOff x="6548406" y="498982"/>
              <a:chExt cx="347472" cy="301752"/>
            </a:xfrm>
          </p:grpSpPr>
          <p:sp>
            <p:nvSpPr>
              <p:cNvPr id="51" name="Rectangle 5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riangle 5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4387591" y="197490"/>
              <a:ext cx="347472" cy="301752"/>
              <a:chOff x="5869276" y="198674"/>
              <a:chExt cx="347472" cy="301752"/>
            </a:xfrm>
          </p:grpSpPr>
          <p:sp>
            <p:nvSpPr>
              <p:cNvPr id="50" name="Rectangle 49"/>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nut 53"/>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ectangle 55"/>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riangle 54"/>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ectangle 63"/>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sp>
        <p:nvSpPr>
          <p:cNvPr id="66" name="Rectangle 65"/>
          <p:cNvSpPr/>
          <p:nvPr/>
        </p:nvSpPr>
        <p:spPr>
          <a:xfrm>
            <a:off x="5627417" y="189321"/>
            <a:ext cx="1755516" cy="504946"/>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Help (shows key)</a:t>
            </a:r>
            <a:endParaRPr lang="en-US" dirty="0"/>
          </a:p>
        </p:txBody>
      </p:sp>
      <p:sp>
        <p:nvSpPr>
          <p:cNvPr id="68" name="Rounded Rectangular Callout 67"/>
          <p:cNvSpPr/>
          <p:nvPr/>
        </p:nvSpPr>
        <p:spPr>
          <a:xfrm>
            <a:off x="4353254" y="825013"/>
            <a:ext cx="2413417" cy="1349116"/>
          </a:xfrm>
          <a:prstGeom prst="wedgeRoundRectCallout">
            <a:avLst>
              <a:gd name="adj1" fmla="val -172556"/>
              <a:gd name="adj2" fmla="val -7550"/>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When 0, 1, or 2 glucose are in storage, leaf is yellow</a:t>
            </a:r>
            <a:endParaRPr lang="en-US" dirty="0">
              <a:latin typeface="Gill Sans" charset="0"/>
              <a:ea typeface="Gill Sans" charset="0"/>
              <a:cs typeface="Gill Sans" charset="0"/>
            </a:endParaRPr>
          </a:p>
        </p:txBody>
      </p:sp>
    </p:spTree>
    <p:extLst>
      <p:ext uri="{BB962C8B-B14F-4D97-AF65-F5344CB8AC3E}">
        <p14:creationId xmlns:p14="http://schemas.microsoft.com/office/powerpoint/2010/main" val="452175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grpSp>
        <p:nvGrpSpPr>
          <p:cNvPr id="27" name="Group 26"/>
          <p:cNvGrpSpPr/>
          <p:nvPr/>
        </p:nvGrpSpPr>
        <p:grpSpPr>
          <a:xfrm>
            <a:off x="465199" y="613275"/>
            <a:ext cx="1383922" cy="1804805"/>
            <a:chOff x="532938" y="613275"/>
            <a:chExt cx="2191671" cy="3174278"/>
          </a:xfrm>
        </p:grpSpPr>
        <p:grpSp>
          <p:nvGrpSpPr>
            <p:cNvPr id="25" name="Group 24"/>
            <p:cNvGrpSpPr/>
            <p:nvPr/>
          </p:nvGrpSpPr>
          <p:grpSpPr>
            <a:xfrm>
              <a:off x="532938" y="659244"/>
              <a:ext cx="2191671" cy="3128309"/>
              <a:chOff x="512618" y="3016364"/>
              <a:chExt cx="2191671" cy="3128309"/>
            </a:xfrm>
          </p:grpSpPr>
          <p:sp>
            <p:nvSpPr>
              <p:cNvPr id="12" name="Rectangle 11"/>
              <p:cNvSpPr/>
              <p:nvPr/>
            </p:nvSpPr>
            <p:spPr>
              <a:xfrm>
                <a:off x="527991" y="3016461"/>
                <a:ext cx="2176298" cy="2889368"/>
              </a:xfrm>
              <a:prstGeom prst="rect">
                <a:avLst/>
              </a:prstGeom>
              <a:solidFill>
                <a:srgbClr val="FFF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27991" y="5914417"/>
                <a:ext cx="2176298" cy="23025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4">
                <a:clrChange>
                  <a:clrFrom>
                    <a:srgbClr val="DDDDDD"/>
                  </a:clrFrom>
                  <a:clrTo>
                    <a:srgbClr val="DDDDDD">
                      <a:alpha val="0"/>
                    </a:srgbClr>
                  </a:clrTo>
                </a:clrChange>
                <a:extLst>
                  <a:ext uri="{28A0092B-C50C-407E-A947-70E740481C1C}">
                    <a14:useLocalDpi xmlns:a14="http://schemas.microsoft.com/office/drawing/2010/main" val="0"/>
                  </a:ext>
                </a:extLst>
              </a:blip>
              <a:srcRect l="33570" t="22108"/>
              <a:stretch/>
            </p:blipFill>
            <p:spPr>
              <a:xfrm>
                <a:off x="512618" y="3016364"/>
                <a:ext cx="483062" cy="841027"/>
              </a:xfrm>
              <a:prstGeom prst="rect">
                <a:avLst/>
              </a:prstGeom>
            </p:spPr>
          </p:pic>
          <p:pic>
            <p:nvPicPr>
              <p:cNvPr id="17" name="Picture 16"/>
              <p:cNvPicPr>
                <a:picLocks noChangeAspect="1"/>
              </p:cNvPicPr>
              <p:nvPr/>
            </p:nvPicPr>
            <p:blipFill>
              <a:blip r:embed="rId5">
                <a:duotone>
                  <a:prstClr val="black"/>
                  <a:srgbClr val="FFF347">
                    <a:tint val="45000"/>
                    <a:satMod val="400000"/>
                  </a:srgbClr>
                </a:duotone>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076959" y="4187550"/>
                <a:ext cx="912533" cy="1065619"/>
              </a:xfrm>
              <a:prstGeom prst="rect">
                <a:avLst/>
              </a:prstGeom>
            </p:spPr>
          </p:pic>
          <p:grpSp>
            <p:nvGrpSpPr>
              <p:cNvPr id="13" name="Group 12"/>
              <p:cNvGrpSpPr/>
              <p:nvPr/>
            </p:nvGrpSpPr>
            <p:grpSpPr>
              <a:xfrm>
                <a:off x="1426671" y="4973016"/>
                <a:ext cx="1054042" cy="933677"/>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6" name="Rectangle 25"/>
            <p:cNvSpPr/>
            <p:nvPr/>
          </p:nvSpPr>
          <p:spPr>
            <a:xfrm>
              <a:off x="536319" y="613275"/>
              <a:ext cx="2166241" cy="31662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7"/>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charset="0"/>
                <a:ea typeface="Courier" charset="0"/>
                <a:cs typeface="Courier" charset="0"/>
              </a:rPr>
              <a:t>Energy </a:t>
            </a:r>
          </a:p>
          <a:p>
            <a:r>
              <a:rPr lang="en-US" b="1" dirty="0">
                <a:solidFill>
                  <a:schemeClr val="tx1"/>
                </a:solidFill>
                <a:latin typeface="Courier" charset="0"/>
                <a:ea typeface="Courier" charset="0"/>
                <a:cs typeface="Courier" charset="0"/>
              </a:rPr>
              <a:t>Needs</a:t>
            </a:r>
          </a:p>
          <a:p>
            <a:r>
              <a:rPr lang="en-US" sz="2400" b="1" dirty="0">
                <a:solidFill>
                  <a:schemeClr val="tx1"/>
                </a:solidFill>
                <a:latin typeface="Zapf Dingbats" charset="0"/>
                <a:ea typeface="Zapf Dingbats" charset="0"/>
                <a:cs typeface="Zapf Dingbats" charset="0"/>
              </a:rPr>
              <a:t>  </a:t>
            </a:r>
            <a:r>
              <a:rPr lang="en-US" sz="2400" b="1" dirty="0">
                <a:solidFill>
                  <a:srgbClr val="92D050"/>
                </a:solidFill>
                <a:latin typeface="Zapf Dingbats" charset="0"/>
                <a:ea typeface="Zapf Dingbats" charset="0"/>
                <a:cs typeface="Zapf Dingbats" charset="0"/>
              </a:rPr>
              <a:t>3</a:t>
            </a: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grpSp>
        <p:nvGrpSpPr>
          <p:cNvPr id="39" name="Group 38"/>
          <p:cNvGrpSpPr>
            <a:grpSpLocks noChangeAspect="1"/>
          </p:cNvGrpSpPr>
          <p:nvPr/>
        </p:nvGrpSpPr>
        <p:grpSpPr>
          <a:xfrm>
            <a:off x="1835372" y="5168449"/>
            <a:ext cx="279936" cy="438912"/>
            <a:chOff x="9418320" y="4486657"/>
            <a:chExt cx="987552" cy="1548383"/>
          </a:xfrm>
        </p:grpSpPr>
        <p:sp>
          <p:nvSpPr>
            <p:cNvPr id="40" name="Rounded Rectangle 39"/>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ightning Bolt 40"/>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p:cNvGrpSpPr>
            <a:grpSpLocks noChangeAspect="1"/>
          </p:cNvGrpSpPr>
          <p:nvPr/>
        </p:nvGrpSpPr>
        <p:grpSpPr>
          <a:xfrm>
            <a:off x="3471132" y="5158289"/>
            <a:ext cx="279936" cy="438912"/>
            <a:chOff x="9418320" y="4486657"/>
            <a:chExt cx="987552" cy="1548383"/>
          </a:xfrm>
        </p:grpSpPr>
        <p:sp>
          <p:nvSpPr>
            <p:cNvPr id="44" name="Rounded Rectangle 43"/>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Lightning Bolt 44"/>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grpSp>
        <p:nvGrpSpPr>
          <p:cNvPr id="48" name="Group 47"/>
          <p:cNvGrpSpPr/>
          <p:nvPr/>
        </p:nvGrpSpPr>
        <p:grpSpPr>
          <a:xfrm rot="813464">
            <a:off x="659697" y="1068001"/>
            <a:ext cx="408907" cy="119894"/>
            <a:chOff x="7180061" y="1424592"/>
            <a:chExt cx="707887" cy="205447"/>
          </a:xfrm>
        </p:grpSpPr>
        <p:sp>
          <p:nvSpPr>
            <p:cNvPr id="49" name="Triangle 48"/>
            <p:cNvSpPr/>
            <p:nvPr/>
          </p:nvSpPr>
          <p:spPr>
            <a:xfrm rot="6982883">
              <a:off x="7271629" y="1365404"/>
              <a:ext cx="173067" cy="356203"/>
            </a:xfrm>
            <a:prstGeom prst="triangl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riangle 62"/>
            <p:cNvSpPr/>
            <p:nvPr/>
          </p:nvSpPr>
          <p:spPr>
            <a:xfrm rot="6982883">
              <a:off x="7623313" y="1333024"/>
              <a:ext cx="173067" cy="356203"/>
            </a:xfrm>
            <a:prstGeom prst="triangl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p:cNvGrpSpPr/>
          <p:nvPr/>
        </p:nvGrpSpPr>
        <p:grpSpPr>
          <a:xfrm rot="1504757">
            <a:off x="2353099" y="955778"/>
            <a:ext cx="941492" cy="258265"/>
            <a:chOff x="7180061" y="1424592"/>
            <a:chExt cx="707887" cy="205447"/>
          </a:xfrm>
        </p:grpSpPr>
        <p:sp>
          <p:nvSpPr>
            <p:cNvPr id="65" name="Triangle 64"/>
            <p:cNvSpPr/>
            <p:nvPr/>
          </p:nvSpPr>
          <p:spPr>
            <a:xfrm rot="6982883">
              <a:off x="7271629" y="1365404"/>
              <a:ext cx="173067" cy="356203"/>
            </a:xfrm>
            <a:prstGeom prst="triangl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riangle 65"/>
            <p:cNvSpPr/>
            <p:nvPr/>
          </p:nvSpPr>
          <p:spPr>
            <a:xfrm rot="6982883">
              <a:off x="7623313" y="1333024"/>
              <a:ext cx="173067" cy="356203"/>
            </a:xfrm>
            <a:prstGeom prst="triangl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ounded Rectangular Callout 2"/>
          <p:cNvSpPr/>
          <p:nvPr/>
        </p:nvSpPr>
        <p:spPr>
          <a:xfrm>
            <a:off x="5606321" y="689546"/>
            <a:ext cx="2413417" cy="1349116"/>
          </a:xfrm>
          <a:prstGeom prst="wedgeRoundRectCallout">
            <a:avLst>
              <a:gd name="adj1" fmla="val -101823"/>
              <a:gd name="adj2" fmla="val 46852"/>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Light is on. </a:t>
            </a:r>
          </a:p>
          <a:p>
            <a:pPr algn="ctr"/>
            <a:r>
              <a:rPr lang="en-US" dirty="0" smtClean="0">
                <a:latin typeface="Gill Sans" charset="0"/>
                <a:ea typeface="Gill Sans" charset="0"/>
                <a:cs typeface="Gill Sans" charset="0"/>
              </a:rPr>
              <a:t>Day 1, time 1:</a:t>
            </a:r>
          </a:p>
          <a:p>
            <a:pPr algn="ctr"/>
            <a:r>
              <a:rPr lang="en-US" dirty="0" smtClean="0">
                <a:latin typeface="Gill Sans" charset="0"/>
                <a:ea typeface="Gill Sans" charset="0"/>
                <a:cs typeface="Gill Sans" charset="0"/>
              </a:rPr>
              <a:t>2 photons hit chloroplast</a:t>
            </a:r>
            <a:endParaRPr lang="en-US" dirty="0">
              <a:latin typeface="Gill Sans" charset="0"/>
              <a:ea typeface="Gill Sans" charset="0"/>
              <a:cs typeface="Gill Sans" charset="0"/>
            </a:endParaRPr>
          </a:p>
        </p:txBody>
      </p:sp>
      <p:grpSp>
        <p:nvGrpSpPr>
          <p:cNvPr id="67" name="Group 66"/>
          <p:cNvGrpSpPr/>
          <p:nvPr/>
        </p:nvGrpSpPr>
        <p:grpSpPr>
          <a:xfrm>
            <a:off x="3761314" y="197490"/>
            <a:ext cx="1600025" cy="301752"/>
            <a:chOff x="3761314" y="197490"/>
            <a:chExt cx="1600025" cy="301752"/>
          </a:xfrm>
        </p:grpSpPr>
        <p:grpSp>
          <p:nvGrpSpPr>
            <p:cNvPr id="68" name="Group 67"/>
            <p:cNvGrpSpPr/>
            <p:nvPr/>
          </p:nvGrpSpPr>
          <p:grpSpPr>
            <a:xfrm>
              <a:off x="3761314" y="197490"/>
              <a:ext cx="347472" cy="301752"/>
              <a:chOff x="6548406" y="498982"/>
              <a:chExt cx="347472" cy="301752"/>
            </a:xfrm>
          </p:grpSpPr>
          <p:sp>
            <p:nvSpPr>
              <p:cNvPr id="75" name="Rectangle 74"/>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riangle 75"/>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4387591" y="197490"/>
              <a:ext cx="347472" cy="301752"/>
              <a:chOff x="5869276" y="198674"/>
              <a:chExt cx="347472" cy="301752"/>
            </a:xfrm>
          </p:grpSpPr>
          <p:sp>
            <p:nvSpPr>
              <p:cNvPr id="71" name="Rectangle 70"/>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nut 71"/>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Rectangle 72"/>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riangle 73"/>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Rectangle 69"/>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sp>
        <p:nvSpPr>
          <p:cNvPr id="85" name="Rectangle 84"/>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spTree>
    <p:extLst>
      <p:ext uri="{BB962C8B-B14F-4D97-AF65-F5344CB8AC3E}">
        <p14:creationId xmlns:p14="http://schemas.microsoft.com/office/powerpoint/2010/main" val="2094338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33333E-6 -1.85185E-6 L 0.02045 0.03866 " pathEditMode="relative" rAng="0" ptsTypes="AA">
                                      <p:cBhvr>
                                        <p:cTn id="8" dur="2000" fill="hold"/>
                                        <p:tgtEl>
                                          <p:spTgt spid="48"/>
                                        </p:tgtEl>
                                        <p:attrNameLst>
                                          <p:attrName>ppt_x</p:attrName>
                                          <p:attrName>ppt_y</p:attrName>
                                        </p:attrNameLst>
                                      </p:cBhvr>
                                      <p:rCtr x="1016" y="1921"/>
                                    </p:animMotion>
                                  </p:childTnLst>
                                  <p:subTnLst>
                                    <p:set>
                                      <p:cBhvr override="childStyle">
                                        <p:cTn dur="1" fill="hold" display="0" masterRel="sameClick" afterEffect="1">
                                          <p:stCondLst>
                                            <p:cond evt="end" delay="0">
                                              <p:tn val="7"/>
                                            </p:cond>
                                          </p:stCondLst>
                                        </p:cTn>
                                        <p:tgtEl>
                                          <p:spTgt spid="48"/>
                                        </p:tgtEl>
                                        <p:attrNameLst>
                                          <p:attrName>style.visibility</p:attrName>
                                        </p:attrNameLst>
                                      </p:cBhvr>
                                      <p:to>
                                        <p:strVal val="hidden"/>
                                      </p:to>
                                    </p:set>
                                  </p:subTnLst>
                                </p:cTn>
                              </p:par>
                            </p:childTnLst>
                          </p:cTn>
                        </p:par>
                        <p:par>
                          <p:cTn id="9" fill="hold">
                            <p:stCondLst>
                              <p:cond delay="2000"/>
                            </p:stCondLst>
                            <p:childTnLst>
                              <p:par>
                                <p:cTn id="10" presetID="1" presetClass="entr" presetSubtype="0" fill="hold" nodeType="afterEffect">
                                  <p:stCondLst>
                                    <p:cond delay="0"/>
                                  </p:stCondLst>
                                  <p:childTnLst>
                                    <p:set>
                                      <p:cBhvr>
                                        <p:cTn id="11" dur="1" fill="hold">
                                          <p:stCondLst>
                                            <p:cond delay="0"/>
                                          </p:stCondLst>
                                        </p:cTn>
                                        <p:tgtEl>
                                          <p:spTgt spid="64"/>
                                        </p:tgtEl>
                                        <p:attrNameLst>
                                          <p:attrName>style.visibility</p:attrName>
                                        </p:attrNameLst>
                                      </p:cBhvr>
                                      <p:to>
                                        <p:strVal val="visible"/>
                                      </p:to>
                                    </p:set>
                                  </p:childTnLst>
                                </p:cTn>
                              </p:par>
                              <p:par>
                                <p:cTn id="12" presetID="0" presetClass="path" presetSubtype="0" accel="50000" decel="50000" fill="hold" nodeType="withEffect">
                                  <p:stCondLst>
                                    <p:cond delay="0"/>
                                  </p:stCondLst>
                                  <p:childTnLst>
                                    <p:animMotion origin="layout" path="M -2.08333E-7 -2.22222E-6 L 0.05143 0.08449 " pathEditMode="relative" rAng="0" ptsTypes="AA">
                                      <p:cBhvr>
                                        <p:cTn id="13" dur="2000" fill="hold"/>
                                        <p:tgtEl>
                                          <p:spTgt spid="64"/>
                                        </p:tgtEl>
                                        <p:attrNameLst>
                                          <p:attrName>ppt_x</p:attrName>
                                          <p:attrName>ppt_y</p:attrName>
                                        </p:attrNameLst>
                                      </p:cBhvr>
                                      <p:rCtr x="2565" y="4213"/>
                                    </p:animMotion>
                                  </p:childTnLst>
                                  <p:subTnLst>
                                    <p:set>
                                      <p:cBhvr override="childStyle">
                                        <p:cTn dur="1" fill="hold" display="0" masterRel="sameClick" afterEffect="1">
                                          <p:stCondLst>
                                            <p:cond evt="end" delay="0">
                                              <p:tn val="12"/>
                                            </p:cond>
                                          </p:stCondLst>
                                        </p:cTn>
                                        <p:tgtEl>
                                          <p:spTgt spid="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grpSp>
        <p:nvGrpSpPr>
          <p:cNvPr id="27" name="Group 26"/>
          <p:cNvGrpSpPr/>
          <p:nvPr/>
        </p:nvGrpSpPr>
        <p:grpSpPr>
          <a:xfrm>
            <a:off x="465199" y="613275"/>
            <a:ext cx="1383922" cy="1804805"/>
            <a:chOff x="532938" y="613275"/>
            <a:chExt cx="2191671" cy="3174278"/>
          </a:xfrm>
        </p:grpSpPr>
        <p:grpSp>
          <p:nvGrpSpPr>
            <p:cNvPr id="25" name="Group 24"/>
            <p:cNvGrpSpPr/>
            <p:nvPr/>
          </p:nvGrpSpPr>
          <p:grpSpPr>
            <a:xfrm>
              <a:off x="532938" y="659244"/>
              <a:ext cx="2191671" cy="3128309"/>
              <a:chOff x="512618" y="3016364"/>
              <a:chExt cx="2191671" cy="3128309"/>
            </a:xfrm>
          </p:grpSpPr>
          <p:sp>
            <p:nvSpPr>
              <p:cNvPr id="12" name="Rectangle 11"/>
              <p:cNvSpPr/>
              <p:nvPr/>
            </p:nvSpPr>
            <p:spPr>
              <a:xfrm>
                <a:off x="527991" y="3016461"/>
                <a:ext cx="2176298" cy="2889368"/>
              </a:xfrm>
              <a:prstGeom prst="rect">
                <a:avLst/>
              </a:prstGeom>
              <a:solidFill>
                <a:srgbClr val="FFF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27991" y="5914417"/>
                <a:ext cx="2176298" cy="23025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4">
                <a:clrChange>
                  <a:clrFrom>
                    <a:srgbClr val="DDDDDD"/>
                  </a:clrFrom>
                  <a:clrTo>
                    <a:srgbClr val="DDDDDD">
                      <a:alpha val="0"/>
                    </a:srgbClr>
                  </a:clrTo>
                </a:clrChange>
                <a:extLst>
                  <a:ext uri="{28A0092B-C50C-407E-A947-70E740481C1C}">
                    <a14:useLocalDpi xmlns:a14="http://schemas.microsoft.com/office/drawing/2010/main" val="0"/>
                  </a:ext>
                </a:extLst>
              </a:blip>
              <a:srcRect l="33570" t="22108"/>
              <a:stretch/>
            </p:blipFill>
            <p:spPr>
              <a:xfrm>
                <a:off x="512618" y="3016364"/>
                <a:ext cx="483062" cy="841027"/>
              </a:xfrm>
              <a:prstGeom prst="rect">
                <a:avLst/>
              </a:prstGeom>
            </p:spPr>
          </p:pic>
          <p:pic>
            <p:nvPicPr>
              <p:cNvPr id="17" name="Picture 16"/>
              <p:cNvPicPr>
                <a:picLocks noChangeAspect="1"/>
              </p:cNvPicPr>
              <p:nvPr/>
            </p:nvPicPr>
            <p:blipFill>
              <a:blip r:embed="rId5">
                <a:duotone>
                  <a:prstClr val="black"/>
                  <a:srgbClr val="FFF347">
                    <a:tint val="45000"/>
                    <a:satMod val="400000"/>
                  </a:srgbClr>
                </a:duotone>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076959" y="4187550"/>
                <a:ext cx="912533" cy="1065619"/>
              </a:xfrm>
              <a:prstGeom prst="rect">
                <a:avLst/>
              </a:prstGeom>
            </p:spPr>
          </p:pic>
          <p:grpSp>
            <p:nvGrpSpPr>
              <p:cNvPr id="13" name="Group 12"/>
              <p:cNvGrpSpPr/>
              <p:nvPr/>
            </p:nvGrpSpPr>
            <p:grpSpPr>
              <a:xfrm>
                <a:off x="1426671" y="4973016"/>
                <a:ext cx="1054042" cy="933677"/>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6" name="Rectangle 25"/>
            <p:cNvSpPr/>
            <p:nvPr/>
          </p:nvSpPr>
          <p:spPr>
            <a:xfrm>
              <a:off x="536319" y="613275"/>
              <a:ext cx="2166241" cy="31662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7"/>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charset="0"/>
                <a:ea typeface="Courier" charset="0"/>
                <a:cs typeface="Courier" charset="0"/>
              </a:rPr>
              <a:t>Energy </a:t>
            </a:r>
          </a:p>
          <a:p>
            <a:r>
              <a:rPr lang="en-US" b="1" dirty="0">
                <a:solidFill>
                  <a:schemeClr val="tx1"/>
                </a:solidFill>
                <a:latin typeface="Courier" charset="0"/>
                <a:ea typeface="Courier" charset="0"/>
                <a:cs typeface="Courier" charset="0"/>
              </a:rPr>
              <a:t>Needs</a:t>
            </a:r>
          </a:p>
          <a:p>
            <a:r>
              <a:rPr lang="en-US" sz="2400" b="1" dirty="0">
                <a:solidFill>
                  <a:schemeClr val="tx1"/>
                </a:solidFill>
                <a:latin typeface="Zapf Dingbats" charset="0"/>
                <a:ea typeface="Zapf Dingbats" charset="0"/>
                <a:cs typeface="Zapf Dingbats" charset="0"/>
              </a:rPr>
              <a:t>  </a:t>
            </a:r>
            <a:r>
              <a:rPr lang="en-US" sz="2400" b="1" dirty="0">
                <a:solidFill>
                  <a:srgbClr val="FF0000"/>
                </a:solidFill>
                <a:ea typeface="Zapf Dingbats" charset="0"/>
                <a:cs typeface="Zapf Dingbats" charset="0"/>
              </a:rPr>
              <a:t>!</a:t>
            </a:r>
            <a:endParaRPr lang="en-US" sz="2400" b="1" dirty="0">
              <a:solidFill>
                <a:srgbClr val="FF0000"/>
              </a:solidFill>
              <a:latin typeface="Zapf Dingbats" charset="0"/>
              <a:ea typeface="Zapf Dingbats" charset="0"/>
              <a:cs typeface="Zapf Dingbats" charset="0"/>
            </a:endParaRP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sp>
        <p:nvSpPr>
          <p:cNvPr id="3" name="Rounded Rectangular Callout 2"/>
          <p:cNvSpPr/>
          <p:nvPr/>
        </p:nvSpPr>
        <p:spPr>
          <a:xfrm>
            <a:off x="5606321" y="689546"/>
            <a:ext cx="2413417" cy="1349116"/>
          </a:xfrm>
          <a:prstGeom prst="wedgeRoundRectCallout">
            <a:avLst>
              <a:gd name="adj1" fmla="val -101823"/>
              <a:gd name="adj2" fmla="val 46852"/>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Light is on. </a:t>
            </a:r>
          </a:p>
          <a:p>
            <a:pPr algn="ctr"/>
            <a:r>
              <a:rPr lang="en-US" dirty="0" smtClean="0">
                <a:latin typeface="Gill Sans" charset="0"/>
                <a:ea typeface="Gill Sans" charset="0"/>
                <a:cs typeface="Gill Sans" charset="0"/>
              </a:rPr>
              <a:t>Day 1, time 2:</a:t>
            </a:r>
          </a:p>
          <a:p>
            <a:pPr algn="ctr"/>
            <a:r>
              <a:rPr lang="en-US" dirty="0" smtClean="0">
                <a:latin typeface="Gill Sans" charset="0"/>
                <a:ea typeface="Gill Sans" charset="0"/>
                <a:cs typeface="Gill Sans" charset="0"/>
              </a:rPr>
              <a:t>2 glucose made in chloroplast</a:t>
            </a:r>
            <a:endParaRPr lang="en-US" dirty="0">
              <a:latin typeface="Gill Sans" charset="0"/>
              <a:ea typeface="Gill Sans" charset="0"/>
              <a:cs typeface="Gill Sans" charset="0"/>
            </a:endParaRPr>
          </a:p>
        </p:txBody>
      </p:sp>
      <p:grpSp>
        <p:nvGrpSpPr>
          <p:cNvPr id="67" name="Group 66"/>
          <p:cNvGrpSpPr/>
          <p:nvPr/>
        </p:nvGrpSpPr>
        <p:grpSpPr>
          <a:xfrm>
            <a:off x="2877676" y="1631723"/>
            <a:ext cx="1033916" cy="437533"/>
            <a:chOff x="8013363" y="1509538"/>
            <a:chExt cx="1033916" cy="437533"/>
          </a:xfrm>
        </p:grpSpPr>
        <p:pic>
          <p:nvPicPr>
            <p:cNvPr id="69" name="Picture 68"/>
            <p:cNvPicPr>
              <a:picLocks noChangeAspect="1"/>
            </p:cNvPicPr>
            <p:nvPr/>
          </p:nvPicPr>
          <p:blipFill rotWithShape="1">
            <a:blip r:embed="rId9">
              <a:extLst>
                <a:ext uri="{BEBA8EAE-BF5A-486C-A8C5-ECC9F3942E4B}">
                  <a14:imgProps xmlns:a14="http://schemas.microsoft.com/office/drawing/2010/main">
                    <a14:imgLayer r:embed="rId10">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8552427" y="1526447"/>
              <a:ext cx="494852" cy="420624"/>
            </a:xfrm>
            <a:prstGeom prst="rect">
              <a:avLst/>
            </a:prstGeom>
          </p:spPr>
        </p:pic>
        <p:pic>
          <p:nvPicPr>
            <p:cNvPr id="72" name="Picture 71"/>
            <p:cNvPicPr>
              <a:picLocks noChangeAspect="1"/>
            </p:cNvPicPr>
            <p:nvPr/>
          </p:nvPicPr>
          <p:blipFill rotWithShape="1">
            <a:blip r:embed="rId9">
              <a:extLst>
                <a:ext uri="{BEBA8EAE-BF5A-486C-A8C5-ECC9F3942E4B}">
                  <a14:imgProps xmlns:a14="http://schemas.microsoft.com/office/drawing/2010/main">
                    <a14:imgLayer r:embed="rId10">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8013363" y="1509538"/>
              <a:ext cx="494852" cy="420624"/>
            </a:xfrm>
            <a:prstGeom prst="rect">
              <a:avLst/>
            </a:prstGeom>
          </p:spPr>
        </p:pic>
      </p:grpSp>
      <p:grpSp>
        <p:nvGrpSpPr>
          <p:cNvPr id="73" name="Group 72"/>
          <p:cNvGrpSpPr/>
          <p:nvPr/>
        </p:nvGrpSpPr>
        <p:grpSpPr>
          <a:xfrm>
            <a:off x="3761314" y="197490"/>
            <a:ext cx="1600025" cy="301752"/>
            <a:chOff x="3761314" y="197490"/>
            <a:chExt cx="1600025" cy="301752"/>
          </a:xfrm>
        </p:grpSpPr>
        <p:grpSp>
          <p:nvGrpSpPr>
            <p:cNvPr id="74" name="Group 73"/>
            <p:cNvGrpSpPr/>
            <p:nvPr/>
          </p:nvGrpSpPr>
          <p:grpSpPr>
            <a:xfrm>
              <a:off x="3761314" y="197490"/>
              <a:ext cx="347472" cy="301752"/>
              <a:chOff x="6548406" y="498982"/>
              <a:chExt cx="347472" cy="301752"/>
            </a:xfrm>
          </p:grpSpPr>
          <p:sp>
            <p:nvSpPr>
              <p:cNvPr id="81" name="Rectangle 8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riangle 8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p:cNvGrpSpPr/>
            <p:nvPr/>
          </p:nvGrpSpPr>
          <p:grpSpPr>
            <a:xfrm>
              <a:off x="4387591" y="197490"/>
              <a:ext cx="347472" cy="301752"/>
              <a:chOff x="5869276" y="198674"/>
              <a:chExt cx="347472" cy="301752"/>
            </a:xfrm>
          </p:grpSpPr>
          <p:sp>
            <p:nvSpPr>
              <p:cNvPr id="77" name="Rectangle 76"/>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Donut 77"/>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Rectangle 78"/>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riangle 79"/>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Rectangle 75"/>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grpSp>
        <p:nvGrpSpPr>
          <p:cNvPr id="4" name="Group 3"/>
          <p:cNvGrpSpPr/>
          <p:nvPr/>
        </p:nvGrpSpPr>
        <p:grpSpPr>
          <a:xfrm>
            <a:off x="1835372" y="5168449"/>
            <a:ext cx="279936" cy="438911"/>
            <a:chOff x="1835372" y="5168449"/>
            <a:chExt cx="279936" cy="438911"/>
          </a:xfrm>
        </p:grpSpPr>
        <p:sp>
          <p:nvSpPr>
            <p:cNvPr id="40" name="Rounded Rectangle 39"/>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p:cNvSpPr/>
            <p:nvPr/>
          </p:nvSpPr>
          <p:spPr>
            <a:xfrm>
              <a:off x="1844430" y="5436777"/>
              <a:ext cx="266165" cy="166855"/>
            </a:xfrm>
            <a:prstGeom prst="roundRect">
              <a:avLst>
                <a:gd name="adj" fmla="val 25516"/>
              </a:avLst>
            </a:prstGeom>
            <a:solidFill>
              <a:srgbClr val="FFFF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ightning Bolt 40"/>
            <p:cNvSpPr/>
            <p:nvPr/>
          </p:nvSpPr>
          <p:spPr>
            <a:xfrm>
              <a:off x="1838814" y="5214230"/>
              <a:ext cx="260205" cy="379825"/>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Rounded Rectangular Callout 83"/>
          <p:cNvSpPr/>
          <p:nvPr/>
        </p:nvSpPr>
        <p:spPr>
          <a:xfrm>
            <a:off x="5563849" y="2415913"/>
            <a:ext cx="2413417" cy="1349116"/>
          </a:xfrm>
          <a:prstGeom prst="wedgeRoundRectCallout">
            <a:avLst>
              <a:gd name="adj1" fmla="val -112382"/>
              <a:gd name="adj2" fmla="val 144630"/>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Batteries go down to yellow. “Energy needs” symbol changes</a:t>
            </a:r>
            <a:endParaRPr lang="en-US" dirty="0">
              <a:latin typeface="Gill Sans" charset="0"/>
              <a:ea typeface="Gill Sans" charset="0"/>
              <a:cs typeface="Gill Sans" charset="0"/>
            </a:endParaRPr>
          </a:p>
        </p:txBody>
      </p:sp>
      <p:grpSp>
        <p:nvGrpSpPr>
          <p:cNvPr id="90" name="Group 89"/>
          <p:cNvGrpSpPr/>
          <p:nvPr/>
        </p:nvGrpSpPr>
        <p:grpSpPr>
          <a:xfrm>
            <a:off x="3516767" y="5170949"/>
            <a:ext cx="279936" cy="438911"/>
            <a:chOff x="1835372" y="5168449"/>
            <a:chExt cx="279936" cy="438911"/>
          </a:xfrm>
        </p:grpSpPr>
        <p:sp>
          <p:nvSpPr>
            <p:cNvPr id="91" name="Rounded Rectangle 90"/>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p:cNvSpPr/>
            <p:nvPr/>
          </p:nvSpPr>
          <p:spPr>
            <a:xfrm>
              <a:off x="1844430" y="5436777"/>
              <a:ext cx="266165" cy="166855"/>
            </a:xfrm>
            <a:prstGeom prst="roundRect">
              <a:avLst>
                <a:gd name="adj" fmla="val 25516"/>
              </a:avLst>
            </a:prstGeom>
            <a:solidFill>
              <a:srgbClr val="FFFF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Lightning Bolt 93"/>
            <p:cNvSpPr/>
            <p:nvPr/>
          </p:nvSpPr>
          <p:spPr>
            <a:xfrm>
              <a:off x="1838814" y="5214230"/>
              <a:ext cx="260205" cy="379825"/>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5" name="Rectangle 94"/>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spTree>
    <p:extLst>
      <p:ext uri="{BB962C8B-B14F-4D97-AF65-F5344CB8AC3E}">
        <p14:creationId xmlns:p14="http://schemas.microsoft.com/office/powerpoint/2010/main" val="1318867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grpSp>
        <p:nvGrpSpPr>
          <p:cNvPr id="27" name="Group 26"/>
          <p:cNvGrpSpPr/>
          <p:nvPr/>
        </p:nvGrpSpPr>
        <p:grpSpPr>
          <a:xfrm>
            <a:off x="465199" y="613275"/>
            <a:ext cx="1383922" cy="1804805"/>
            <a:chOff x="532938" y="613275"/>
            <a:chExt cx="2191671" cy="3174278"/>
          </a:xfrm>
        </p:grpSpPr>
        <p:grpSp>
          <p:nvGrpSpPr>
            <p:cNvPr id="25" name="Group 24"/>
            <p:cNvGrpSpPr/>
            <p:nvPr/>
          </p:nvGrpSpPr>
          <p:grpSpPr>
            <a:xfrm>
              <a:off x="532938" y="659244"/>
              <a:ext cx="2191671" cy="3128309"/>
              <a:chOff x="512618" y="3016364"/>
              <a:chExt cx="2191671" cy="3128309"/>
            </a:xfrm>
          </p:grpSpPr>
          <p:sp>
            <p:nvSpPr>
              <p:cNvPr id="12" name="Rectangle 11"/>
              <p:cNvSpPr/>
              <p:nvPr/>
            </p:nvSpPr>
            <p:spPr>
              <a:xfrm>
                <a:off x="527991" y="3016461"/>
                <a:ext cx="2176298" cy="2889368"/>
              </a:xfrm>
              <a:prstGeom prst="rect">
                <a:avLst/>
              </a:prstGeom>
              <a:solidFill>
                <a:srgbClr val="FFF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27991" y="5914417"/>
                <a:ext cx="2176298" cy="23025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4">
                <a:clrChange>
                  <a:clrFrom>
                    <a:srgbClr val="DDDDDD"/>
                  </a:clrFrom>
                  <a:clrTo>
                    <a:srgbClr val="DDDDDD">
                      <a:alpha val="0"/>
                    </a:srgbClr>
                  </a:clrTo>
                </a:clrChange>
                <a:extLst>
                  <a:ext uri="{28A0092B-C50C-407E-A947-70E740481C1C}">
                    <a14:useLocalDpi xmlns:a14="http://schemas.microsoft.com/office/drawing/2010/main" val="0"/>
                  </a:ext>
                </a:extLst>
              </a:blip>
              <a:srcRect l="33570" t="22108"/>
              <a:stretch/>
            </p:blipFill>
            <p:spPr>
              <a:xfrm>
                <a:off x="512618" y="3016364"/>
                <a:ext cx="483062" cy="841027"/>
              </a:xfrm>
              <a:prstGeom prst="rect">
                <a:avLst/>
              </a:prstGeom>
            </p:spPr>
          </p:pic>
          <p:pic>
            <p:nvPicPr>
              <p:cNvPr id="17" name="Picture 16"/>
              <p:cNvPicPr>
                <a:picLocks noChangeAspect="1"/>
              </p:cNvPicPr>
              <p:nvPr/>
            </p:nvPicPr>
            <p:blipFill>
              <a:blip r:embed="rId5">
                <a:duotone>
                  <a:prstClr val="black"/>
                  <a:srgbClr val="FFF347">
                    <a:tint val="45000"/>
                    <a:satMod val="400000"/>
                  </a:srgbClr>
                </a:duotone>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076959" y="4187550"/>
                <a:ext cx="912533" cy="1065619"/>
              </a:xfrm>
              <a:prstGeom prst="rect">
                <a:avLst/>
              </a:prstGeom>
            </p:spPr>
          </p:pic>
          <p:grpSp>
            <p:nvGrpSpPr>
              <p:cNvPr id="13" name="Group 12"/>
              <p:cNvGrpSpPr/>
              <p:nvPr/>
            </p:nvGrpSpPr>
            <p:grpSpPr>
              <a:xfrm>
                <a:off x="1426671" y="4973016"/>
                <a:ext cx="1054042" cy="933677"/>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6" name="Rectangle 25"/>
            <p:cNvSpPr/>
            <p:nvPr/>
          </p:nvSpPr>
          <p:spPr>
            <a:xfrm>
              <a:off x="536319" y="613275"/>
              <a:ext cx="2166241" cy="31662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7"/>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charset="0"/>
                <a:ea typeface="Courier" charset="0"/>
                <a:cs typeface="Courier" charset="0"/>
              </a:rPr>
              <a:t>Energy </a:t>
            </a:r>
          </a:p>
          <a:p>
            <a:r>
              <a:rPr lang="en-US" b="1" dirty="0">
                <a:solidFill>
                  <a:schemeClr val="tx1"/>
                </a:solidFill>
                <a:latin typeface="Courier" charset="0"/>
                <a:ea typeface="Courier" charset="0"/>
                <a:cs typeface="Courier" charset="0"/>
              </a:rPr>
              <a:t>Needs</a:t>
            </a:r>
          </a:p>
          <a:p>
            <a:r>
              <a:rPr lang="en-US" sz="2400" b="1" dirty="0">
                <a:solidFill>
                  <a:schemeClr val="tx1"/>
                </a:solidFill>
                <a:latin typeface="Zapf Dingbats" charset="0"/>
                <a:ea typeface="Zapf Dingbats" charset="0"/>
                <a:cs typeface="Zapf Dingbats" charset="0"/>
              </a:rPr>
              <a:t>  </a:t>
            </a:r>
            <a:r>
              <a:rPr lang="en-US" sz="2400" b="1" dirty="0">
                <a:solidFill>
                  <a:srgbClr val="FF0000"/>
                </a:solidFill>
                <a:ea typeface="Zapf Dingbats" charset="0"/>
                <a:cs typeface="Zapf Dingbats" charset="0"/>
              </a:rPr>
              <a:t>!</a:t>
            </a:r>
            <a:endParaRPr lang="en-US" sz="2400" b="1" dirty="0">
              <a:solidFill>
                <a:srgbClr val="FF0000"/>
              </a:solidFill>
              <a:latin typeface="Zapf Dingbats" charset="0"/>
              <a:ea typeface="Zapf Dingbats" charset="0"/>
              <a:cs typeface="Zapf Dingbats" charset="0"/>
            </a:endParaRP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sp>
        <p:nvSpPr>
          <p:cNvPr id="3" name="Rounded Rectangular Callout 2"/>
          <p:cNvSpPr/>
          <p:nvPr/>
        </p:nvSpPr>
        <p:spPr>
          <a:xfrm>
            <a:off x="5606321" y="689546"/>
            <a:ext cx="2413417" cy="1349116"/>
          </a:xfrm>
          <a:prstGeom prst="wedgeRoundRectCallout">
            <a:avLst>
              <a:gd name="adj1" fmla="val -101823"/>
              <a:gd name="adj2" fmla="val 46852"/>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Light is on. </a:t>
            </a:r>
          </a:p>
          <a:p>
            <a:pPr algn="ctr"/>
            <a:r>
              <a:rPr lang="en-US" dirty="0" smtClean="0">
                <a:latin typeface="Gill Sans" charset="0"/>
                <a:ea typeface="Gill Sans" charset="0"/>
                <a:cs typeface="Gill Sans" charset="0"/>
              </a:rPr>
              <a:t>Day 1, time 3:</a:t>
            </a:r>
          </a:p>
          <a:p>
            <a:pPr algn="ctr"/>
            <a:r>
              <a:rPr lang="en-US" dirty="0" smtClean="0">
                <a:latin typeface="Gill Sans" charset="0"/>
                <a:ea typeface="Gill Sans" charset="0"/>
                <a:cs typeface="Gill Sans" charset="0"/>
              </a:rPr>
              <a:t>1 glucose stays in </a:t>
            </a:r>
            <a:r>
              <a:rPr lang="en-US" dirty="0" err="1" smtClean="0">
                <a:latin typeface="Gill Sans" charset="0"/>
                <a:ea typeface="Gill Sans" charset="0"/>
                <a:cs typeface="Gill Sans" charset="0"/>
              </a:rPr>
              <a:t>chlroplast</a:t>
            </a:r>
            <a:r>
              <a:rPr lang="en-US" dirty="0" smtClean="0">
                <a:latin typeface="Gill Sans" charset="0"/>
                <a:ea typeface="Gill Sans" charset="0"/>
                <a:cs typeface="Gill Sans" charset="0"/>
              </a:rPr>
              <a:t> one goes to mitochondrion</a:t>
            </a:r>
            <a:endParaRPr lang="en-US" dirty="0">
              <a:latin typeface="Gill Sans" charset="0"/>
              <a:ea typeface="Gill Sans" charset="0"/>
              <a:cs typeface="Gill Sans" charset="0"/>
            </a:endParaRPr>
          </a:p>
        </p:txBody>
      </p:sp>
      <p:pic>
        <p:nvPicPr>
          <p:cNvPr id="69" name="Picture 68"/>
          <p:cNvPicPr>
            <a:picLocks noChangeAspect="1"/>
          </p:cNvPicPr>
          <p:nvPr/>
        </p:nvPicPr>
        <p:blipFill rotWithShape="1">
          <a:blip r:embed="rId9">
            <a:extLst>
              <a:ext uri="{BEBA8EAE-BF5A-486C-A8C5-ECC9F3942E4B}">
                <a14:imgProps xmlns:a14="http://schemas.microsoft.com/office/drawing/2010/main">
                  <a14:imgLayer r:embed="rId10">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3416740" y="1648632"/>
            <a:ext cx="494852" cy="420624"/>
          </a:xfrm>
          <a:prstGeom prst="rect">
            <a:avLst/>
          </a:prstGeom>
        </p:spPr>
      </p:pic>
      <p:pic>
        <p:nvPicPr>
          <p:cNvPr id="72" name="Picture 71"/>
          <p:cNvPicPr>
            <a:picLocks noChangeAspect="1"/>
          </p:cNvPicPr>
          <p:nvPr/>
        </p:nvPicPr>
        <p:blipFill rotWithShape="1">
          <a:blip r:embed="rId9">
            <a:extLst>
              <a:ext uri="{BEBA8EAE-BF5A-486C-A8C5-ECC9F3942E4B}">
                <a14:imgProps xmlns:a14="http://schemas.microsoft.com/office/drawing/2010/main">
                  <a14:imgLayer r:embed="rId10">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2877676" y="1631723"/>
            <a:ext cx="494852" cy="420624"/>
          </a:xfrm>
          <a:prstGeom prst="rect">
            <a:avLst/>
          </a:prstGeom>
        </p:spPr>
      </p:pic>
      <p:grpSp>
        <p:nvGrpSpPr>
          <p:cNvPr id="73" name="Group 72"/>
          <p:cNvGrpSpPr/>
          <p:nvPr/>
        </p:nvGrpSpPr>
        <p:grpSpPr>
          <a:xfrm>
            <a:off x="3761314" y="197490"/>
            <a:ext cx="1600025" cy="301752"/>
            <a:chOff x="3761314" y="197490"/>
            <a:chExt cx="1600025" cy="301752"/>
          </a:xfrm>
        </p:grpSpPr>
        <p:grpSp>
          <p:nvGrpSpPr>
            <p:cNvPr id="74" name="Group 73"/>
            <p:cNvGrpSpPr/>
            <p:nvPr/>
          </p:nvGrpSpPr>
          <p:grpSpPr>
            <a:xfrm>
              <a:off x="3761314" y="197490"/>
              <a:ext cx="347472" cy="301752"/>
              <a:chOff x="6548406" y="498982"/>
              <a:chExt cx="347472" cy="301752"/>
            </a:xfrm>
          </p:grpSpPr>
          <p:sp>
            <p:nvSpPr>
              <p:cNvPr id="81" name="Rectangle 8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riangle 8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p:cNvGrpSpPr/>
            <p:nvPr/>
          </p:nvGrpSpPr>
          <p:grpSpPr>
            <a:xfrm>
              <a:off x="4387591" y="197490"/>
              <a:ext cx="347472" cy="301752"/>
              <a:chOff x="5869276" y="198674"/>
              <a:chExt cx="347472" cy="301752"/>
            </a:xfrm>
          </p:grpSpPr>
          <p:sp>
            <p:nvSpPr>
              <p:cNvPr id="77" name="Rectangle 76"/>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Donut 77"/>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Rectangle 78"/>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riangle 79"/>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Rectangle 75"/>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grpSp>
        <p:nvGrpSpPr>
          <p:cNvPr id="4" name="Group 3"/>
          <p:cNvGrpSpPr/>
          <p:nvPr/>
        </p:nvGrpSpPr>
        <p:grpSpPr>
          <a:xfrm>
            <a:off x="1835372" y="5168449"/>
            <a:ext cx="279936" cy="438911"/>
            <a:chOff x="1835372" y="5168449"/>
            <a:chExt cx="279936" cy="438911"/>
          </a:xfrm>
        </p:grpSpPr>
        <p:sp>
          <p:nvSpPr>
            <p:cNvPr id="40" name="Rounded Rectangle 39"/>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p:cNvSpPr/>
            <p:nvPr/>
          </p:nvSpPr>
          <p:spPr>
            <a:xfrm>
              <a:off x="1844430" y="5436777"/>
              <a:ext cx="266165" cy="166855"/>
            </a:xfrm>
            <a:prstGeom prst="roundRect">
              <a:avLst>
                <a:gd name="adj" fmla="val 25516"/>
              </a:avLst>
            </a:prstGeom>
            <a:solidFill>
              <a:srgbClr val="FFFF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ightning Bolt 40"/>
            <p:cNvSpPr/>
            <p:nvPr/>
          </p:nvSpPr>
          <p:spPr>
            <a:xfrm>
              <a:off x="1838814" y="5214230"/>
              <a:ext cx="260205" cy="379825"/>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p:cNvGrpSpPr/>
          <p:nvPr/>
        </p:nvGrpSpPr>
        <p:grpSpPr>
          <a:xfrm>
            <a:off x="3516767" y="5170949"/>
            <a:ext cx="279936" cy="438911"/>
            <a:chOff x="1835372" y="5168449"/>
            <a:chExt cx="279936" cy="438911"/>
          </a:xfrm>
        </p:grpSpPr>
        <p:sp>
          <p:nvSpPr>
            <p:cNvPr id="91" name="Rounded Rectangle 90"/>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p:cNvSpPr/>
            <p:nvPr/>
          </p:nvSpPr>
          <p:spPr>
            <a:xfrm>
              <a:off x="1844430" y="5436777"/>
              <a:ext cx="266165" cy="166855"/>
            </a:xfrm>
            <a:prstGeom prst="roundRect">
              <a:avLst>
                <a:gd name="adj" fmla="val 25516"/>
              </a:avLst>
            </a:prstGeom>
            <a:solidFill>
              <a:srgbClr val="FFFF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Lightning Bolt 93"/>
            <p:cNvSpPr/>
            <p:nvPr/>
          </p:nvSpPr>
          <p:spPr>
            <a:xfrm>
              <a:off x="1838814" y="5214230"/>
              <a:ext cx="260205" cy="379825"/>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9" name="Straight Arrow Connector 58"/>
          <p:cNvCxnSpPr/>
          <p:nvPr/>
        </p:nvCxnSpPr>
        <p:spPr>
          <a:xfrm>
            <a:off x="3638552" y="2052638"/>
            <a:ext cx="419098" cy="1676400"/>
          </a:xfrm>
          <a:prstGeom prst="straightConnector1">
            <a:avLst/>
          </a:prstGeom>
          <a:ln w="38100">
            <a:solidFill>
              <a:srgbClr val="FF0000"/>
            </a:solidFill>
            <a:prstDash val="solid"/>
            <a:tailEnd type="triangle"/>
          </a:ln>
          <a:effectLst>
            <a:outerShdw blurRad="50800" dist="762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spTree>
    <p:extLst>
      <p:ext uri="{BB962C8B-B14F-4D97-AF65-F5344CB8AC3E}">
        <p14:creationId xmlns:p14="http://schemas.microsoft.com/office/powerpoint/2010/main" val="19015638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grpSp>
        <p:nvGrpSpPr>
          <p:cNvPr id="27" name="Group 26"/>
          <p:cNvGrpSpPr/>
          <p:nvPr/>
        </p:nvGrpSpPr>
        <p:grpSpPr>
          <a:xfrm>
            <a:off x="465199" y="613275"/>
            <a:ext cx="1383922" cy="1804805"/>
            <a:chOff x="532938" y="613275"/>
            <a:chExt cx="2191671" cy="3174278"/>
          </a:xfrm>
        </p:grpSpPr>
        <p:grpSp>
          <p:nvGrpSpPr>
            <p:cNvPr id="25" name="Group 24"/>
            <p:cNvGrpSpPr/>
            <p:nvPr/>
          </p:nvGrpSpPr>
          <p:grpSpPr>
            <a:xfrm>
              <a:off x="532938" y="659244"/>
              <a:ext cx="2191671" cy="3128309"/>
              <a:chOff x="512618" y="3016364"/>
              <a:chExt cx="2191671" cy="3128309"/>
            </a:xfrm>
          </p:grpSpPr>
          <p:sp>
            <p:nvSpPr>
              <p:cNvPr id="12" name="Rectangle 11"/>
              <p:cNvSpPr/>
              <p:nvPr/>
            </p:nvSpPr>
            <p:spPr>
              <a:xfrm>
                <a:off x="527991" y="3016461"/>
                <a:ext cx="2176298" cy="2889368"/>
              </a:xfrm>
              <a:prstGeom prst="rect">
                <a:avLst/>
              </a:prstGeom>
              <a:solidFill>
                <a:srgbClr val="FFF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27991" y="5914417"/>
                <a:ext cx="2176298" cy="23025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4">
                <a:clrChange>
                  <a:clrFrom>
                    <a:srgbClr val="DDDDDD"/>
                  </a:clrFrom>
                  <a:clrTo>
                    <a:srgbClr val="DDDDDD">
                      <a:alpha val="0"/>
                    </a:srgbClr>
                  </a:clrTo>
                </a:clrChange>
                <a:extLst>
                  <a:ext uri="{28A0092B-C50C-407E-A947-70E740481C1C}">
                    <a14:useLocalDpi xmlns:a14="http://schemas.microsoft.com/office/drawing/2010/main" val="0"/>
                  </a:ext>
                </a:extLst>
              </a:blip>
              <a:srcRect l="33570" t="22108"/>
              <a:stretch/>
            </p:blipFill>
            <p:spPr>
              <a:xfrm>
                <a:off x="512618" y="3016364"/>
                <a:ext cx="483062" cy="841027"/>
              </a:xfrm>
              <a:prstGeom prst="rect">
                <a:avLst/>
              </a:prstGeom>
            </p:spPr>
          </p:pic>
          <p:pic>
            <p:nvPicPr>
              <p:cNvPr id="17" name="Picture 16"/>
              <p:cNvPicPr>
                <a:picLocks noChangeAspect="1"/>
              </p:cNvPicPr>
              <p:nvPr/>
            </p:nvPicPr>
            <p:blipFill>
              <a:blip r:embed="rId5">
                <a:duotone>
                  <a:prstClr val="black"/>
                  <a:srgbClr val="FFF347">
                    <a:tint val="45000"/>
                    <a:satMod val="400000"/>
                  </a:srgbClr>
                </a:duotone>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076959" y="4187550"/>
                <a:ext cx="912533" cy="1065619"/>
              </a:xfrm>
              <a:prstGeom prst="rect">
                <a:avLst/>
              </a:prstGeom>
            </p:spPr>
          </p:pic>
          <p:grpSp>
            <p:nvGrpSpPr>
              <p:cNvPr id="13" name="Group 12"/>
              <p:cNvGrpSpPr/>
              <p:nvPr/>
            </p:nvGrpSpPr>
            <p:grpSpPr>
              <a:xfrm>
                <a:off x="1426671" y="4973016"/>
                <a:ext cx="1054042" cy="933677"/>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6" name="Rectangle 25"/>
            <p:cNvSpPr/>
            <p:nvPr/>
          </p:nvSpPr>
          <p:spPr>
            <a:xfrm>
              <a:off x="536319" y="613275"/>
              <a:ext cx="2166241" cy="31662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7"/>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charset="0"/>
                <a:ea typeface="Courier" charset="0"/>
                <a:cs typeface="Courier" charset="0"/>
              </a:rPr>
              <a:t>Energy </a:t>
            </a:r>
          </a:p>
          <a:p>
            <a:r>
              <a:rPr lang="en-US" b="1" dirty="0">
                <a:solidFill>
                  <a:schemeClr val="tx1"/>
                </a:solidFill>
                <a:latin typeface="Courier" charset="0"/>
                <a:ea typeface="Courier" charset="0"/>
                <a:cs typeface="Courier" charset="0"/>
              </a:rPr>
              <a:t>Needs</a:t>
            </a:r>
          </a:p>
          <a:p>
            <a:r>
              <a:rPr lang="en-US" sz="2400" b="1" dirty="0">
                <a:solidFill>
                  <a:schemeClr val="tx1"/>
                </a:solidFill>
                <a:latin typeface="Zapf Dingbats" charset="0"/>
                <a:ea typeface="Zapf Dingbats" charset="0"/>
                <a:cs typeface="Zapf Dingbats" charset="0"/>
              </a:rPr>
              <a:t>  </a:t>
            </a:r>
            <a:r>
              <a:rPr lang="en-US" sz="2400" b="1" dirty="0">
                <a:solidFill>
                  <a:srgbClr val="FF0000"/>
                </a:solidFill>
                <a:ea typeface="Zapf Dingbats" charset="0"/>
                <a:cs typeface="Zapf Dingbats" charset="0"/>
              </a:rPr>
              <a:t>!</a:t>
            </a:r>
            <a:endParaRPr lang="en-US" sz="2400" b="1" dirty="0">
              <a:solidFill>
                <a:srgbClr val="FF0000"/>
              </a:solidFill>
              <a:latin typeface="Zapf Dingbats" charset="0"/>
              <a:ea typeface="Zapf Dingbats" charset="0"/>
              <a:cs typeface="Zapf Dingbats" charset="0"/>
            </a:endParaRP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sp>
        <p:nvSpPr>
          <p:cNvPr id="3" name="Rounded Rectangular Callout 2"/>
          <p:cNvSpPr/>
          <p:nvPr/>
        </p:nvSpPr>
        <p:spPr>
          <a:xfrm>
            <a:off x="5606321" y="689546"/>
            <a:ext cx="2413417" cy="1349116"/>
          </a:xfrm>
          <a:prstGeom prst="wedgeRoundRectCallout">
            <a:avLst>
              <a:gd name="adj1" fmla="val -110111"/>
              <a:gd name="adj2" fmla="val 164404"/>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Light is on. </a:t>
            </a:r>
          </a:p>
          <a:p>
            <a:pPr algn="ctr"/>
            <a:r>
              <a:rPr lang="en-US" dirty="0" smtClean="0">
                <a:latin typeface="Gill Sans" charset="0"/>
                <a:ea typeface="Gill Sans" charset="0"/>
                <a:cs typeface="Gill Sans" charset="0"/>
              </a:rPr>
              <a:t>Day 1, time 4:</a:t>
            </a:r>
          </a:p>
          <a:p>
            <a:pPr algn="ctr"/>
            <a:r>
              <a:rPr lang="en-US" dirty="0" smtClean="0">
                <a:latin typeface="Gill Sans" charset="0"/>
                <a:ea typeface="Gill Sans" charset="0"/>
                <a:cs typeface="Gill Sans" charset="0"/>
              </a:rPr>
              <a:t>Glucose fades out</a:t>
            </a:r>
            <a:endParaRPr lang="en-US" dirty="0">
              <a:latin typeface="Gill Sans" charset="0"/>
              <a:ea typeface="Gill Sans" charset="0"/>
              <a:cs typeface="Gill Sans" charset="0"/>
            </a:endParaRPr>
          </a:p>
        </p:txBody>
      </p:sp>
      <p:pic>
        <p:nvPicPr>
          <p:cNvPr id="69" name="Picture 68"/>
          <p:cNvPicPr>
            <a:picLocks noChangeAspect="1"/>
          </p:cNvPicPr>
          <p:nvPr/>
        </p:nvPicPr>
        <p:blipFill rotWithShape="1">
          <a:blip r:embed="rId9">
            <a:extLst>
              <a:ext uri="{BEBA8EAE-BF5A-486C-A8C5-ECC9F3942E4B}">
                <a14:imgProps xmlns:a14="http://schemas.microsoft.com/office/drawing/2010/main">
                  <a14:imgLayer r:embed="rId10">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3802503" y="3563157"/>
            <a:ext cx="494852" cy="420624"/>
          </a:xfrm>
          <a:prstGeom prst="rect">
            <a:avLst/>
          </a:prstGeom>
        </p:spPr>
      </p:pic>
      <p:pic>
        <p:nvPicPr>
          <p:cNvPr id="72" name="Picture 71"/>
          <p:cNvPicPr>
            <a:picLocks noChangeAspect="1"/>
          </p:cNvPicPr>
          <p:nvPr/>
        </p:nvPicPr>
        <p:blipFill rotWithShape="1">
          <a:blip r:embed="rId9">
            <a:extLst>
              <a:ext uri="{BEBA8EAE-BF5A-486C-A8C5-ECC9F3942E4B}">
                <a14:imgProps xmlns:a14="http://schemas.microsoft.com/office/drawing/2010/main">
                  <a14:imgLayer r:embed="rId10">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2838954" y="1611017"/>
            <a:ext cx="494852" cy="420624"/>
          </a:xfrm>
          <a:prstGeom prst="rect">
            <a:avLst/>
          </a:prstGeom>
        </p:spPr>
      </p:pic>
      <p:grpSp>
        <p:nvGrpSpPr>
          <p:cNvPr id="73" name="Group 72"/>
          <p:cNvGrpSpPr/>
          <p:nvPr/>
        </p:nvGrpSpPr>
        <p:grpSpPr>
          <a:xfrm>
            <a:off x="3761314" y="197490"/>
            <a:ext cx="1600025" cy="301752"/>
            <a:chOff x="3761314" y="197490"/>
            <a:chExt cx="1600025" cy="301752"/>
          </a:xfrm>
        </p:grpSpPr>
        <p:grpSp>
          <p:nvGrpSpPr>
            <p:cNvPr id="74" name="Group 73"/>
            <p:cNvGrpSpPr/>
            <p:nvPr/>
          </p:nvGrpSpPr>
          <p:grpSpPr>
            <a:xfrm>
              <a:off x="3761314" y="197490"/>
              <a:ext cx="347472" cy="301752"/>
              <a:chOff x="6548406" y="498982"/>
              <a:chExt cx="347472" cy="301752"/>
            </a:xfrm>
          </p:grpSpPr>
          <p:sp>
            <p:nvSpPr>
              <p:cNvPr id="81" name="Rectangle 8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riangle 8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p:cNvGrpSpPr/>
            <p:nvPr/>
          </p:nvGrpSpPr>
          <p:grpSpPr>
            <a:xfrm>
              <a:off x="4387591" y="197490"/>
              <a:ext cx="347472" cy="301752"/>
              <a:chOff x="5869276" y="198674"/>
              <a:chExt cx="347472" cy="301752"/>
            </a:xfrm>
          </p:grpSpPr>
          <p:sp>
            <p:nvSpPr>
              <p:cNvPr id="77" name="Rectangle 76"/>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Donut 77"/>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Rectangle 78"/>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riangle 79"/>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Rectangle 75"/>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grpSp>
        <p:nvGrpSpPr>
          <p:cNvPr id="4" name="Group 3"/>
          <p:cNvGrpSpPr/>
          <p:nvPr/>
        </p:nvGrpSpPr>
        <p:grpSpPr>
          <a:xfrm>
            <a:off x="1835372" y="5168449"/>
            <a:ext cx="279936" cy="438911"/>
            <a:chOff x="1835372" y="5168449"/>
            <a:chExt cx="279936" cy="438911"/>
          </a:xfrm>
        </p:grpSpPr>
        <p:sp>
          <p:nvSpPr>
            <p:cNvPr id="40" name="Rounded Rectangle 39"/>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p:cNvSpPr/>
            <p:nvPr/>
          </p:nvSpPr>
          <p:spPr>
            <a:xfrm>
              <a:off x="1844430" y="5436777"/>
              <a:ext cx="266165" cy="166855"/>
            </a:xfrm>
            <a:prstGeom prst="roundRect">
              <a:avLst>
                <a:gd name="adj" fmla="val 25516"/>
              </a:avLst>
            </a:prstGeom>
            <a:solidFill>
              <a:srgbClr val="FFFF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ightning Bolt 40"/>
            <p:cNvSpPr/>
            <p:nvPr/>
          </p:nvSpPr>
          <p:spPr>
            <a:xfrm>
              <a:off x="1838814" y="5214230"/>
              <a:ext cx="260205" cy="379825"/>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p:cNvGrpSpPr/>
          <p:nvPr/>
        </p:nvGrpSpPr>
        <p:grpSpPr>
          <a:xfrm>
            <a:off x="3516767" y="5170949"/>
            <a:ext cx="279936" cy="438911"/>
            <a:chOff x="1835372" y="5168449"/>
            <a:chExt cx="279936" cy="438911"/>
          </a:xfrm>
        </p:grpSpPr>
        <p:sp>
          <p:nvSpPr>
            <p:cNvPr id="91" name="Rounded Rectangle 90"/>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p:cNvSpPr/>
            <p:nvPr/>
          </p:nvSpPr>
          <p:spPr>
            <a:xfrm>
              <a:off x="1844430" y="5436777"/>
              <a:ext cx="266165" cy="166855"/>
            </a:xfrm>
            <a:prstGeom prst="roundRect">
              <a:avLst>
                <a:gd name="adj" fmla="val 25516"/>
              </a:avLst>
            </a:prstGeom>
            <a:solidFill>
              <a:srgbClr val="FFFF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Lightning Bolt 93"/>
            <p:cNvSpPr/>
            <p:nvPr/>
          </p:nvSpPr>
          <p:spPr>
            <a:xfrm>
              <a:off x="1838814" y="5214230"/>
              <a:ext cx="260205" cy="379825"/>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Rectangle 56"/>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spTree>
    <p:extLst>
      <p:ext uri="{BB962C8B-B14F-4D97-AF65-F5344CB8AC3E}">
        <p14:creationId xmlns:p14="http://schemas.microsoft.com/office/powerpoint/2010/main" val="14461167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grpSp>
        <p:nvGrpSpPr>
          <p:cNvPr id="27" name="Group 26"/>
          <p:cNvGrpSpPr/>
          <p:nvPr/>
        </p:nvGrpSpPr>
        <p:grpSpPr>
          <a:xfrm>
            <a:off x="465199" y="613275"/>
            <a:ext cx="1383922" cy="1804805"/>
            <a:chOff x="532938" y="613275"/>
            <a:chExt cx="2191671" cy="3174278"/>
          </a:xfrm>
        </p:grpSpPr>
        <p:grpSp>
          <p:nvGrpSpPr>
            <p:cNvPr id="25" name="Group 24"/>
            <p:cNvGrpSpPr/>
            <p:nvPr/>
          </p:nvGrpSpPr>
          <p:grpSpPr>
            <a:xfrm>
              <a:off x="532938" y="659244"/>
              <a:ext cx="2191671" cy="3128309"/>
              <a:chOff x="512618" y="3016364"/>
              <a:chExt cx="2191671" cy="3128309"/>
            </a:xfrm>
          </p:grpSpPr>
          <p:sp>
            <p:nvSpPr>
              <p:cNvPr id="12" name="Rectangle 11"/>
              <p:cNvSpPr/>
              <p:nvPr/>
            </p:nvSpPr>
            <p:spPr>
              <a:xfrm>
                <a:off x="527991" y="3016461"/>
                <a:ext cx="2176298" cy="2889368"/>
              </a:xfrm>
              <a:prstGeom prst="rect">
                <a:avLst/>
              </a:prstGeom>
              <a:solidFill>
                <a:srgbClr val="FFF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27991" y="5914417"/>
                <a:ext cx="2176298" cy="23025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4">
                <a:clrChange>
                  <a:clrFrom>
                    <a:srgbClr val="DDDDDD"/>
                  </a:clrFrom>
                  <a:clrTo>
                    <a:srgbClr val="DDDDDD">
                      <a:alpha val="0"/>
                    </a:srgbClr>
                  </a:clrTo>
                </a:clrChange>
                <a:extLst>
                  <a:ext uri="{28A0092B-C50C-407E-A947-70E740481C1C}">
                    <a14:useLocalDpi xmlns:a14="http://schemas.microsoft.com/office/drawing/2010/main" val="0"/>
                  </a:ext>
                </a:extLst>
              </a:blip>
              <a:srcRect l="33570" t="22108"/>
              <a:stretch/>
            </p:blipFill>
            <p:spPr>
              <a:xfrm>
                <a:off x="512618" y="3016364"/>
                <a:ext cx="483062" cy="841027"/>
              </a:xfrm>
              <a:prstGeom prst="rect">
                <a:avLst/>
              </a:prstGeom>
            </p:spPr>
          </p:pic>
          <p:pic>
            <p:nvPicPr>
              <p:cNvPr id="17" name="Picture 16"/>
              <p:cNvPicPr>
                <a:picLocks noChangeAspect="1"/>
              </p:cNvPicPr>
              <p:nvPr/>
            </p:nvPicPr>
            <p:blipFill>
              <a:blip r:embed="rId5">
                <a:duotone>
                  <a:prstClr val="black"/>
                  <a:srgbClr val="FFF347">
                    <a:tint val="45000"/>
                    <a:satMod val="400000"/>
                  </a:srgbClr>
                </a:duotone>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076959" y="4187550"/>
                <a:ext cx="912533" cy="1065619"/>
              </a:xfrm>
              <a:prstGeom prst="rect">
                <a:avLst/>
              </a:prstGeom>
            </p:spPr>
          </p:pic>
          <p:grpSp>
            <p:nvGrpSpPr>
              <p:cNvPr id="13" name="Group 12"/>
              <p:cNvGrpSpPr/>
              <p:nvPr/>
            </p:nvGrpSpPr>
            <p:grpSpPr>
              <a:xfrm>
                <a:off x="1426671" y="4973016"/>
                <a:ext cx="1054042" cy="933677"/>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6" name="Rectangle 25"/>
            <p:cNvSpPr/>
            <p:nvPr/>
          </p:nvSpPr>
          <p:spPr>
            <a:xfrm>
              <a:off x="536319" y="613275"/>
              <a:ext cx="2166241" cy="31662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7"/>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charset="0"/>
                <a:ea typeface="Courier" charset="0"/>
                <a:cs typeface="Courier" charset="0"/>
              </a:rPr>
              <a:t>Energy </a:t>
            </a:r>
          </a:p>
          <a:p>
            <a:r>
              <a:rPr lang="en-US" b="1" dirty="0">
                <a:solidFill>
                  <a:schemeClr val="tx1"/>
                </a:solidFill>
                <a:latin typeface="Courier" charset="0"/>
                <a:ea typeface="Courier" charset="0"/>
                <a:cs typeface="Courier" charset="0"/>
              </a:rPr>
              <a:t>Needs</a:t>
            </a:r>
          </a:p>
          <a:p>
            <a:r>
              <a:rPr lang="en-US" sz="2400" b="1" dirty="0">
                <a:solidFill>
                  <a:schemeClr val="tx1"/>
                </a:solidFill>
                <a:latin typeface="Zapf Dingbats" charset="0"/>
                <a:ea typeface="Zapf Dingbats" charset="0"/>
                <a:cs typeface="Zapf Dingbats" charset="0"/>
              </a:rPr>
              <a:t>  </a:t>
            </a:r>
            <a:r>
              <a:rPr lang="en-US" sz="2400" b="1" dirty="0">
                <a:solidFill>
                  <a:srgbClr val="FF0000"/>
                </a:solidFill>
                <a:ea typeface="Zapf Dingbats" charset="0"/>
                <a:cs typeface="Zapf Dingbats" charset="0"/>
              </a:rPr>
              <a:t>!</a:t>
            </a:r>
            <a:endParaRPr lang="en-US" sz="2400" b="1" dirty="0">
              <a:solidFill>
                <a:srgbClr val="FF0000"/>
              </a:solidFill>
              <a:latin typeface="Zapf Dingbats" charset="0"/>
              <a:ea typeface="Zapf Dingbats" charset="0"/>
              <a:cs typeface="Zapf Dingbats" charset="0"/>
            </a:endParaRP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sp>
        <p:nvSpPr>
          <p:cNvPr id="3" name="Rounded Rectangular Callout 2"/>
          <p:cNvSpPr/>
          <p:nvPr/>
        </p:nvSpPr>
        <p:spPr>
          <a:xfrm>
            <a:off x="5606321" y="689546"/>
            <a:ext cx="2413417" cy="1349116"/>
          </a:xfrm>
          <a:prstGeom prst="wedgeRoundRectCallout">
            <a:avLst>
              <a:gd name="adj1" fmla="val -110111"/>
              <a:gd name="adj2" fmla="val 164404"/>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Light is on. </a:t>
            </a:r>
          </a:p>
          <a:p>
            <a:pPr algn="ctr"/>
            <a:r>
              <a:rPr lang="en-US" dirty="0" smtClean="0">
                <a:latin typeface="Gill Sans" charset="0"/>
                <a:ea typeface="Gill Sans" charset="0"/>
                <a:cs typeface="Gill Sans" charset="0"/>
              </a:rPr>
              <a:t>Day 1, time 5:</a:t>
            </a:r>
          </a:p>
          <a:p>
            <a:pPr algn="ctr"/>
            <a:r>
              <a:rPr lang="en-US" dirty="0" smtClean="0">
                <a:latin typeface="Gill Sans" charset="0"/>
                <a:ea typeface="Gill Sans" charset="0"/>
                <a:cs typeface="Gill Sans" charset="0"/>
              </a:rPr>
              <a:t>Batteries appear</a:t>
            </a:r>
            <a:endParaRPr lang="en-US" dirty="0">
              <a:latin typeface="Gill Sans" charset="0"/>
              <a:ea typeface="Gill Sans" charset="0"/>
              <a:cs typeface="Gill Sans" charset="0"/>
            </a:endParaRPr>
          </a:p>
        </p:txBody>
      </p:sp>
      <p:pic>
        <p:nvPicPr>
          <p:cNvPr id="72" name="Picture 71"/>
          <p:cNvPicPr>
            <a:picLocks noChangeAspect="1"/>
          </p:cNvPicPr>
          <p:nvPr/>
        </p:nvPicPr>
        <p:blipFill rotWithShape="1">
          <a:blip r:embed="rId9">
            <a:extLst>
              <a:ext uri="{BEBA8EAE-BF5A-486C-A8C5-ECC9F3942E4B}">
                <a14:imgProps xmlns:a14="http://schemas.microsoft.com/office/drawing/2010/main">
                  <a14:imgLayer r:embed="rId10">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2852206" y="1571260"/>
            <a:ext cx="494852" cy="420624"/>
          </a:xfrm>
          <a:prstGeom prst="rect">
            <a:avLst/>
          </a:prstGeom>
        </p:spPr>
      </p:pic>
      <p:grpSp>
        <p:nvGrpSpPr>
          <p:cNvPr id="73" name="Group 72"/>
          <p:cNvGrpSpPr/>
          <p:nvPr/>
        </p:nvGrpSpPr>
        <p:grpSpPr>
          <a:xfrm>
            <a:off x="3761314" y="197490"/>
            <a:ext cx="1600025" cy="301752"/>
            <a:chOff x="3761314" y="197490"/>
            <a:chExt cx="1600025" cy="301752"/>
          </a:xfrm>
        </p:grpSpPr>
        <p:grpSp>
          <p:nvGrpSpPr>
            <p:cNvPr id="74" name="Group 73"/>
            <p:cNvGrpSpPr/>
            <p:nvPr/>
          </p:nvGrpSpPr>
          <p:grpSpPr>
            <a:xfrm>
              <a:off x="3761314" y="197490"/>
              <a:ext cx="347472" cy="301752"/>
              <a:chOff x="6548406" y="498982"/>
              <a:chExt cx="347472" cy="301752"/>
            </a:xfrm>
          </p:grpSpPr>
          <p:sp>
            <p:nvSpPr>
              <p:cNvPr id="81" name="Rectangle 8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riangle 8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p:cNvGrpSpPr/>
            <p:nvPr/>
          </p:nvGrpSpPr>
          <p:grpSpPr>
            <a:xfrm>
              <a:off x="4387591" y="197490"/>
              <a:ext cx="347472" cy="301752"/>
              <a:chOff x="5869276" y="198674"/>
              <a:chExt cx="347472" cy="301752"/>
            </a:xfrm>
          </p:grpSpPr>
          <p:sp>
            <p:nvSpPr>
              <p:cNvPr id="77" name="Rectangle 76"/>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Donut 77"/>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Rectangle 78"/>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riangle 79"/>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Rectangle 75"/>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grpSp>
        <p:nvGrpSpPr>
          <p:cNvPr id="4" name="Group 3"/>
          <p:cNvGrpSpPr/>
          <p:nvPr/>
        </p:nvGrpSpPr>
        <p:grpSpPr>
          <a:xfrm>
            <a:off x="1835372" y="5168449"/>
            <a:ext cx="279936" cy="438911"/>
            <a:chOff x="1835372" y="5168449"/>
            <a:chExt cx="279936" cy="438911"/>
          </a:xfrm>
        </p:grpSpPr>
        <p:sp>
          <p:nvSpPr>
            <p:cNvPr id="40" name="Rounded Rectangle 39"/>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p:cNvGrpSpPr/>
          <p:nvPr/>
        </p:nvGrpSpPr>
        <p:grpSpPr>
          <a:xfrm>
            <a:off x="3516767" y="5170949"/>
            <a:ext cx="279936" cy="438911"/>
            <a:chOff x="1835372" y="5168449"/>
            <a:chExt cx="279936" cy="438911"/>
          </a:xfrm>
        </p:grpSpPr>
        <p:sp>
          <p:nvSpPr>
            <p:cNvPr id="91" name="Rounded Rectangle 90"/>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a:grpSpLocks noChangeAspect="1"/>
          </p:cNvGrpSpPr>
          <p:nvPr/>
        </p:nvGrpSpPr>
        <p:grpSpPr>
          <a:xfrm>
            <a:off x="3692747" y="3696836"/>
            <a:ext cx="279936" cy="438912"/>
            <a:chOff x="9418320" y="4486657"/>
            <a:chExt cx="987552" cy="1548383"/>
          </a:xfrm>
        </p:grpSpPr>
        <p:sp>
          <p:nvSpPr>
            <p:cNvPr id="55" name="Rounded Rectangle 54"/>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Lightning Bolt 55"/>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p:cNvGrpSpPr>
            <a:grpSpLocks noChangeAspect="1"/>
          </p:cNvGrpSpPr>
          <p:nvPr/>
        </p:nvGrpSpPr>
        <p:grpSpPr>
          <a:xfrm>
            <a:off x="4199795" y="3558089"/>
            <a:ext cx="279936" cy="438912"/>
            <a:chOff x="9418320" y="4486657"/>
            <a:chExt cx="987552" cy="1548383"/>
          </a:xfrm>
        </p:grpSpPr>
        <p:sp>
          <p:nvSpPr>
            <p:cNvPr id="59" name="Rounded Rectangle 58"/>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Lightning Bolt 59"/>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Rounded Rectangular Callout 64"/>
          <p:cNvSpPr/>
          <p:nvPr/>
        </p:nvSpPr>
        <p:spPr>
          <a:xfrm>
            <a:off x="5815871" y="2527871"/>
            <a:ext cx="2413417" cy="1349116"/>
          </a:xfrm>
          <a:prstGeom prst="wedgeRoundRectCallout">
            <a:avLst>
              <a:gd name="adj1" fmla="val -153919"/>
              <a:gd name="adj2" fmla="val 147460"/>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Batteries empty</a:t>
            </a:r>
            <a:endParaRPr lang="en-US" dirty="0">
              <a:latin typeface="Gill Sans" charset="0"/>
              <a:ea typeface="Gill Sans" charset="0"/>
              <a:cs typeface="Gill Sans" charset="0"/>
            </a:endParaRPr>
          </a:p>
        </p:txBody>
      </p:sp>
      <p:sp>
        <p:nvSpPr>
          <p:cNvPr id="66" name="Rectangle 65"/>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spTree>
    <p:extLst>
      <p:ext uri="{BB962C8B-B14F-4D97-AF65-F5344CB8AC3E}">
        <p14:creationId xmlns:p14="http://schemas.microsoft.com/office/powerpoint/2010/main" val="6304292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grpSp>
        <p:nvGrpSpPr>
          <p:cNvPr id="27" name="Group 26"/>
          <p:cNvGrpSpPr/>
          <p:nvPr/>
        </p:nvGrpSpPr>
        <p:grpSpPr>
          <a:xfrm>
            <a:off x="465199" y="613275"/>
            <a:ext cx="1383922" cy="1804805"/>
            <a:chOff x="532938" y="613275"/>
            <a:chExt cx="2191671" cy="3174278"/>
          </a:xfrm>
        </p:grpSpPr>
        <p:grpSp>
          <p:nvGrpSpPr>
            <p:cNvPr id="25" name="Group 24"/>
            <p:cNvGrpSpPr/>
            <p:nvPr/>
          </p:nvGrpSpPr>
          <p:grpSpPr>
            <a:xfrm>
              <a:off x="532938" y="659244"/>
              <a:ext cx="2191671" cy="3128309"/>
              <a:chOff x="512618" y="3016364"/>
              <a:chExt cx="2191671" cy="3128309"/>
            </a:xfrm>
          </p:grpSpPr>
          <p:sp>
            <p:nvSpPr>
              <p:cNvPr id="12" name="Rectangle 11"/>
              <p:cNvSpPr/>
              <p:nvPr/>
            </p:nvSpPr>
            <p:spPr>
              <a:xfrm>
                <a:off x="527991" y="3016461"/>
                <a:ext cx="2176298" cy="2889368"/>
              </a:xfrm>
              <a:prstGeom prst="rect">
                <a:avLst/>
              </a:prstGeom>
              <a:solidFill>
                <a:srgbClr val="FFF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27991" y="5914417"/>
                <a:ext cx="2176298" cy="23025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4">
                <a:clrChange>
                  <a:clrFrom>
                    <a:srgbClr val="DDDDDD"/>
                  </a:clrFrom>
                  <a:clrTo>
                    <a:srgbClr val="DDDDDD">
                      <a:alpha val="0"/>
                    </a:srgbClr>
                  </a:clrTo>
                </a:clrChange>
                <a:extLst>
                  <a:ext uri="{28A0092B-C50C-407E-A947-70E740481C1C}">
                    <a14:useLocalDpi xmlns:a14="http://schemas.microsoft.com/office/drawing/2010/main" val="0"/>
                  </a:ext>
                </a:extLst>
              </a:blip>
              <a:srcRect l="33570" t="22108"/>
              <a:stretch/>
            </p:blipFill>
            <p:spPr>
              <a:xfrm>
                <a:off x="512618" y="3016364"/>
                <a:ext cx="483062" cy="841027"/>
              </a:xfrm>
              <a:prstGeom prst="rect">
                <a:avLst/>
              </a:prstGeom>
            </p:spPr>
          </p:pic>
          <p:pic>
            <p:nvPicPr>
              <p:cNvPr id="17" name="Picture 16"/>
              <p:cNvPicPr>
                <a:picLocks noChangeAspect="1"/>
              </p:cNvPicPr>
              <p:nvPr/>
            </p:nvPicPr>
            <p:blipFill>
              <a:blip r:embed="rId5">
                <a:duotone>
                  <a:prstClr val="black"/>
                  <a:srgbClr val="FFF347">
                    <a:tint val="45000"/>
                    <a:satMod val="400000"/>
                  </a:srgbClr>
                </a:duotone>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076959" y="4187550"/>
                <a:ext cx="912533" cy="1065619"/>
              </a:xfrm>
              <a:prstGeom prst="rect">
                <a:avLst/>
              </a:prstGeom>
            </p:spPr>
          </p:pic>
          <p:grpSp>
            <p:nvGrpSpPr>
              <p:cNvPr id="13" name="Group 12"/>
              <p:cNvGrpSpPr/>
              <p:nvPr/>
            </p:nvGrpSpPr>
            <p:grpSpPr>
              <a:xfrm>
                <a:off x="1426671" y="4973016"/>
                <a:ext cx="1054042" cy="933677"/>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6" name="Rectangle 25"/>
            <p:cNvSpPr/>
            <p:nvPr/>
          </p:nvSpPr>
          <p:spPr>
            <a:xfrm>
              <a:off x="536319" y="613275"/>
              <a:ext cx="2166241" cy="31662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7"/>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Energy </a:t>
            </a:r>
          </a:p>
          <a:p>
            <a:r>
              <a:rPr lang="en-US" b="1" dirty="0" smtClean="0">
                <a:solidFill>
                  <a:schemeClr val="tx1"/>
                </a:solidFill>
                <a:latin typeface="Courier" charset="0"/>
                <a:ea typeface="Courier" charset="0"/>
                <a:cs typeface="Courier" charset="0"/>
              </a:rPr>
              <a:t>Needs</a:t>
            </a:r>
            <a:endParaRPr lang="en-US" b="1" dirty="0">
              <a:solidFill>
                <a:schemeClr val="tx1"/>
              </a:solidFill>
              <a:latin typeface="Courier" charset="0"/>
              <a:ea typeface="Courier" charset="0"/>
              <a:cs typeface="Courier" charset="0"/>
            </a:endParaRP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sp>
        <p:nvSpPr>
          <p:cNvPr id="3" name="Rounded Rectangular Callout 2"/>
          <p:cNvSpPr/>
          <p:nvPr/>
        </p:nvSpPr>
        <p:spPr>
          <a:xfrm>
            <a:off x="5606321" y="689546"/>
            <a:ext cx="2413417" cy="1349116"/>
          </a:xfrm>
          <a:prstGeom prst="wedgeRoundRectCallout">
            <a:avLst>
              <a:gd name="adj1" fmla="val -110111"/>
              <a:gd name="adj2" fmla="val 164404"/>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Light is on. </a:t>
            </a:r>
          </a:p>
          <a:p>
            <a:pPr algn="ctr"/>
            <a:r>
              <a:rPr lang="en-US" dirty="0" smtClean="0">
                <a:latin typeface="Gill Sans" charset="0"/>
                <a:ea typeface="Gill Sans" charset="0"/>
                <a:cs typeface="Gill Sans" charset="0"/>
              </a:rPr>
              <a:t>Day 1, time 6:</a:t>
            </a:r>
          </a:p>
          <a:p>
            <a:pPr algn="ctr"/>
            <a:r>
              <a:rPr lang="en-US" dirty="0" smtClean="0">
                <a:latin typeface="Gill Sans" charset="0"/>
                <a:ea typeface="Gill Sans" charset="0"/>
                <a:cs typeface="Gill Sans" charset="0"/>
              </a:rPr>
              <a:t>Batteries fill energy needs</a:t>
            </a:r>
            <a:endParaRPr lang="en-US" dirty="0">
              <a:latin typeface="Gill Sans" charset="0"/>
              <a:ea typeface="Gill Sans" charset="0"/>
              <a:cs typeface="Gill Sans" charset="0"/>
            </a:endParaRPr>
          </a:p>
        </p:txBody>
      </p:sp>
      <p:pic>
        <p:nvPicPr>
          <p:cNvPr id="72" name="Picture 71"/>
          <p:cNvPicPr>
            <a:picLocks noChangeAspect="1"/>
          </p:cNvPicPr>
          <p:nvPr/>
        </p:nvPicPr>
        <p:blipFill rotWithShape="1">
          <a:blip r:embed="rId9">
            <a:extLst>
              <a:ext uri="{BEBA8EAE-BF5A-486C-A8C5-ECC9F3942E4B}">
                <a14:imgProps xmlns:a14="http://schemas.microsoft.com/office/drawing/2010/main">
                  <a14:imgLayer r:embed="rId10">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2785945" y="1531503"/>
            <a:ext cx="494852" cy="420624"/>
          </a:xfrm>
          <a:prstGeom prst="rect">
            <a:avLst/>
          </a:prstGeom>
        </p:spPr>
      </p:pic>
      <p:grpSp>
        <p:nvGrpSpPr>
          <p:cNvPr id="73" name="Group 72"/>
          <p:cNvGrpSpPr/>
          <p:nvPr/>
        </p:nvGrpSpPr>
        <p:grpSpPr>
          <a:xfrm>
            <a:off x="3761314" y="197490"/>
            <a:ext cx="1600025" cy="301752"/>
            <a:chOff x="3761314" y="197490"/>
            <a:chExt cx="1600025" cy="301752"/>
          </a:xfrm>
        </p:grpSpPr>
        <p:grpSp>
          <p:nvGrpSpPr>
            <p:cNvPr id="74" name="Group 73"/>
            <p:cNvGrpSpPr/>
            <p:nvPr/>
          </p:nvGrpSpPr>
          <p:grpSpPr>
            <a:xfrm>
              <a:off x="3761314" y="197490"/>
              <a:ext cx="347472" cy="301752"/>
              <a:chOff x="6548406" y="498982"/>
              <a:chExt cx="347472" cy="301752"/>
            </a:xfrm>
          </p:grpSpPr>
          <p:sp>
            <p:nvSpPr>
              <p:cNvPr id="81" name="Rectangle 8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riangle 8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p:cNvGrpSpPr/>
            <p:nvPr/>
          </p:nvGrpSpPr>
          <p:grpSpPr>
            <a:xfrm>
              <a:off x="4387591" y="197490"/>
              <a:ext cx="347472" cy="301752"/>
              <a:chOff x="5869276" y="198674"/>
              <a:chExt cx="347472" cy="301752"/>
            </a:xfrm>
          </p:grpSpPr>
          <p:sp>
            <p:nvSpPr>
              <p:cNvPr id="77" name="Rectangle 76"/>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Donut 77"/>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Rectangle 78"/>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riangle 79"/>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Rectangle 75"/>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grpSp>
        <p:nvGrpSpPr>
          <p:cNvPr id="4" name="Group 3"/>
          <p:cNvGrpSpPr/>
          <p:nvPr/>
        </p:nvGrpSpPr>
        <p:grpSpPr>
          <a:xfrm>
            <a:off x="1835372" y="5168449"/>
            <a:ext cx="279936" cy="438911"/>
            <a:chOff x="1835372" y="5168449"/>
            <a:chExt cx="279936" cy="438911"/>
          </a:xfrm>
        </p:grpSpPr>
        <p:sp>
          <p:nvSpPr>
            <p:cNvPr id="40" name="Rounded Rectangle 39"/>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p:cNvGrpSpPr/>
          <p:nvPr/>
        </p:nvGrpSpPr>
        <p:grpSpPr>
          <a:xfrm>
            <a:off x="3516767" y="5170949"/>
            <a:ext cx="279936" cy="438911"/>
            <a:chOff x="1835372" y="5168449"/>
            <a:chExt cx="279936" cy="438911"/>
          </a:xfrm>
        </p:grpSpPr>
        <p:sp>
          <p:nvSpPr>
            <p:cNvPr id="91" name="Rounded Rectangle 90"/>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a:grpSpLocks noChangeAspect="1"/>
          </p:cNvGrpSpPr>
          <p:nvPr/>
        </p:nvGrpSpPr>
        <p:grpSpPr>
          <a:xfrm>
            <a:off x="3692747" y="3696836"/>
            <a:ext cx="279936" cy="438912"/>
            <a:chOff x="9418320" y="4486657"/>
            <a:chExt cx="987552" cy="1548383"/>
          </a:xfrm>
        </p:grpSpPr>
        <p:sp>
          <p:nvSpPr>
            <p:cNvPr id="55" name="Rounded Rectangle 54"/>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Lightning Bolt 55"/>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p:cNvGrpSpPr>
            <a:grpSpLocks noChangeAspect="1"/>
          </p:cNvGrpSpPr>
          <p:nvPr/>
        </p:nvGrpSpPr>
        <p:grpSpPr>
          <a:xfrm>
            <a:off x="4199795" y="3558089"/>
            <a:ext cx="279936" cy="438912"/>
            <a:chOff x="9418320" y="4486657"/>
            <a:chExt cx="987552" cy="1548383"/>
          </a:xfrm>
        </p:grpSpPr>
        <p:sp>
          <p:nvSpPr>
            <p:cNvPr id="59" name="Rounded Rectangle 58"/>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Lightning Bolt 59"/>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Rounded Rectangular Callout 64"/>
          <p:cNvSpPr/>
          <p:nvPr/>
        </p:nvSpPr>
        <p:spPr>
          <a:xfrm>
            <a:off x="5815871" y="2527871"/>
            <a:ext cx="2413417" cy="1349116"/>
          </a:xfrm>
          <a:prstGeom prst="wedgeRoundRectCallout">
            <a:avLst>
              <a:gd name="adj1" fmla="val -153919"/>
              <a:gd name="adj2" fmla="val 147460"/>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Old batteries get pushed out and disappear</a:t>
            </a:r>
            <a:endParaRPr lang="en-US" dirty="0">
              <a:latin typeface="Gill Sans" charset="0"/>
              <a:ea typeface="Gill Sans" charset="0"/>
              <a:cs typeface="Gill Sans" charset="0"/>
            </a:endParaRPr>
          </a:p>
        </p:txBody>
      </p:sp>
      <p:cxnSp>
        <p:nvCxnSpPr>
          <p:cNvPr id="66" name="Straight Arrow Connector 65"/>
          <p:cNvCxnSpPr/>
          <p:nvPr/>
        </p:nvCxnSpPr>
        <p:spPr>
          <a:xfrm flipH="1">
            <a:off x="2111188" y="3988344"/>
            <a:ext cx="1616170" cy="1148042"/>
          </a:xfrm>
          <a:prstGeom prst="straightConnector1">
            <a:avLst/>
          </a:prstGeom>
          <a:ln w="38100">
            <a:solidFill>
              <a:srgbClr val="FF0000"/>
            </a:solidFill>
            <a:prstDash val="solid"/>
            <a:tailEnd type="triangle"/>
          </a:ln>
          <a:effectLst>
            <a:outerShdw blurRad="50800" dist="762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91" idx="1"/>
          </p:cNvCxnSpPr>
          <p:nvPr/>
        </p:nvCxnSpPr>
        <p:spPr>
          <a:xfrm flipH="1">
            <a:off x="3516767" y="3966322"/>
            <a:ext cx="766403" cy="1440554"/>
          </a:xfrm>
          <a:prstGeom prst="straightConnector1">
            <a:avLst/>
          </a:prstGeom>
          <a:ln w="38100">
            <a:solidFill>
              <a:srgbClr val="FF0000"/>
            </a:solidFill>
            <a:prstDash val="solid"/>
            <a:tailEnd type="triangle"/>
          </a:ln>
          <a:effectLst>
            <a:outerShdw blurRad="50800" dist="762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spTree>
    <p:extLst>
      <p:ext uri="{BB962C8B-B14F-4D97-AF65-F5344CB8AC3E}">
        <p14:creationId xmlns:p14="http://schemas.microsoft.com/office/powerpoint/2010/main" val="2064608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4.16667E-7 -4.44444E-6 L -0.05651 0.23403 " pathEditMode="relative" rAng="0" ptsTypes="AA">
                                      <p:cBhvr>
                                        <p:cTn id="6" dur="1000" fill="hold"/>
                                        <p:tgtEl>
                                          <p:spTgt spid="58"/>
                                        </p:tgtEl>
                                        <p:attrNameLst>
                                          <p:attrName>ppt_x</p:attrName>
                                          <p:attrName>ppt_y</p:attrName>
                                        </p:attrNameLst>
                                      </p:cBhvr>
                                      <p:rCtr x="-2852" y="11690"/>
                                    </p:animMotion>
                                  </p:childTnLst>
                                </p:cTn>
                              </p:par>
                              <p:par>
                                <p:cTn id="7" presetID="0" presetClass="path" presetSubtype="0" accel="50000" decel="50000" fill="hold" nodeType="withEffect">
                                  <p:stCondLst>
                                    <p:cond delay="0"/>
                                  </p:stCondLst>
                                  <p:childTnLst>
                                    <p:animMotion origin="layout" path="M 0.00013 0.00648 L 0.00768 0.0875 " pathEditMode="relative" ptsTypes="AA">
                                      <p:cBhvr>
                                        <p:cTn id="8" dur="2000" fill="hold"/>
                                        <p:tgtEl>
                                          <p:spTgt spid="90"/>
                                        </p:tgtEl>
                                        <p:attrNameLst>
                                          <p:attrName>ppt_x</p:attrName>
                                          <p:attrName>ppt_y</p:attrName>
                                        </p:attrNameLst>
                                      </p:cBhvr>
                                    </p:animMotion>
                                  </p:childTnLst>
                                </p:cTn>
                              </p:par>
                            </p:childTnLst>
                          </p:cTn>
                        </p:par>
                        <p:par>
                          <p:cTn id="9" fill="hold">
                            <p:stCondLst>
                              <p:cond delay="2000"/>
                            </p:stCondLst>
                            <p:childTnLst>
                              <p:par>
                                <p:cTn id="10" presetID="31" presetClass="exit" presetSubtype="0" fill="hold" nodeType="afterEffect">
                                  <p:stCondLst>
                                    <p:cond delay="0"/>
                                  </p:stCondLst>
                                  <p:childTnLst>
                                    <p:anim calcmode="lin" valueType="num">
                                      <p:cBhvr>
                                        <p:cTn id="11" dur="1000"/>
                                        <p:tgtEl>
                                          <p:spTgt spid="90"/>
                                        </p:tgtEl>
                                        <p:attrNameLst>
                                          <p:attrName>ppt_w</p:attrName>
                                        </p:attrNameLst>
                                      </p:cBhvr>
                                      <p:tavLst>
                                        <p:tav tm="0">
                                          <p:val>
                                            <p:strVal val="ppt_w"/>
                                          </p:val>
                                        </p:tav>
                                        <p:tav tm="100000">
                                          <p:val>
                                            <p:fltVal val="0"/>
                                          </p:val>
                                        </p:tav>
                                      </p:tavLst>
                                    </p:anim>
                                    <p:anim calcmode="lin" valueType="num">
                                      <p:cBhvr>
                                        <p:cTn id="12" dur="1000"/>
                                        <p:tgtEl>
                                          <p:spTgt spid="90"/>
                                        </p:tgtEl>
                                        <p:attrNameLst>
                                          <p:attrName>ppt_h</p:attrName>
                                        </p:attrNameLst>
                                      </p:cBhvr>
                                      <p:tavLst>
                                        <p:tav tm="0">
                                          <p:val>
                                            <p:strVal val="ppt_h"/>
                                          </p:val>
                                        </p:tav>
                                        <p:tav tm="100000">
                                          <p:val>
                                            <p:fltVal val="0"/>
                                          </p:val>
                                        </p:tav>
                                      </p:tavLst>
                                    </p:anim>
                                    <p:anim calcmode="lin" valueType="num">
                                      <p:cBhvr>
                                        <p:cTn id="13" dur="1000"/>
                                        <p:tgtEl>
                                          <p:spTgt spid="90"/>
                                        </p:tgtEl>
                                        <p:attrNameLst>
                                          <p:attrName>style.rotation</p:attrName>
                                        </p:attrNameLst>
                                      </p:cBhvr>
                                      <p:tavLst>
                                        <p:tav tm="0">
                                          <p:val>
                                            <p:fltVal val="0"/>
                                          </p:val>
                                        </p:tav>
                                        <p:tav tm="100000">
                                          <p:val>
                                            <p:fltVal val="90"/>
                                          </p:val>
                                        </p:tav>
                                      </p:tavLst>
                                    </p:anim>
                                    <p:animEffect transition="out" filter="fade">
                                      <p:cBhvr>
                                        <p:cTn id="14" dur="1000"/>
                                        <p:tgtEl>
                                          <p:spTgt spid="90"/>
                                        </p:tgtEl>
                                      </p:cBhvr>
                                    </p:animEffect>
                                    <p:set>
                                      <p:cBhvr>
                                        <p:cTn id="15" dur="1" fill="hold">
                                          <p:stCondLst>
                                            <p:cond delay="999"/>
                                          </p:stCondLst>
                                        </p:cTn>
                                        <p:tgtEl>
                                          <p:spTgt spid="9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grpSp>
        <p:nvGrpSpPr>
          <p:cNvPr id="27" name="Group 26"/>
          <p:cNvGrpSpPr/>
          <p:nvPr/>
        </p:nvGrpSpPr>
        <p:grpSpPr>
          <a:xfrm>
            <a:off x="465199" y="613275"/>
            <a:ext cx="1383922" cy="1804805"/>
            <a:chOff x="532938" y="613275"/>
            <a:chExt cx="2191671" cy="3174278"/>
          </a:xfrm>
        </p:grpSpPr>
        <p:grpSp>
          <p:nvGrpSpPr>
            <p:cNvPr id="25" name="Group 24"/>
            <p:cNvGrpSpPr/>
            <p:nvPr/>
          </p:nvGrpSpPr>
          <p:grpSpPr>
            <a:xfrm>
              <a:off x="532938" y="659244"/>
              <a:ext cx="2191671" cy="3128309"/>
              <a:chOff x="512618" y="3016364"/>
              <a:chExt cx="2191671" cy="3128309"/>
            </a:xfrm>
          </p:grpSpPr>
          <p:sp>
            <p:nvSpPr>
              <p:cNvPr id="12" name="Rectangle 11"/>
              <p:cNvSpPr/>
              <p:nvPr/>
            </p:nvSpPr>
            <p:spPr>
              <a:xfrm>
                <a:off x="527991" y="3016461"/>
                <a:ext cx="2176298" cy="2889368"/>
              </a:xfrm>
              <a:prstGeom prst="rect">
                <a:avLst/>
              </a:prstGeom>
              <a:solidFill>
                <a:srgbClr val="FFF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27991" y="5914417"/>
                <a:ext cx="2176298" cy="23025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4">
                <a:clrChange>
                  <a:clrFrom>
                    <a:srgbClr val="DDDDDD"/>
                  </a:clrFrom>
                  <a:clrTo>
                    <a:srgbClr val="DDDDDD">
                      <a:alpha val="0"/>
                    </a:srgbClr>
                  </a:clrTo>
                </a:clrChange>
                <a:extLst>
                  <a:ext uri="{28A0092B-C50C-407E-A947-70E740481C1C}">
                    <a14:useLocalDpi xmlns:a14="http://schemas.microsoft.com/office/drawing/2010/main" val="0"/>
                  </a:ext>
                </a:extLst>
              </a:blip>
              <a:srcRect l="33570" t="22108"/>
              <a:stretch/>
            </p:blipFill>
            <p:spPr>
              <a:xfrm>
                <a:off x="512618" y="3016364"/>
                <a:ext cx="483062" cy="841027"/>
              </a:xfrm>
              <a:prstGeom prst="rect">
                <a:avLst/>
              </a:prstGeom>
            </p:spPr>
          </p:pic>
          <p:pic>
            <p:nvPicPr>
              <p:cNvPr id="17" name="Picture 16"/>
              <p:cNvPicPr>
                <a:picLocks noChangeAspect="1"/>
              </p:cNvPicPr>
              <p:nvPr/>
            </p:nvPicPr>
            <p:blipFill>
              <a:blip r:embed="rId5">
                <a:duotone>
                  <a:prstClr val="black"/>
                  <a:srgbClr val="FFF347">
                    <a:tint val="45000"/>
                    <a:satMod val="400000"/>
                  </a:srgbClr>
                </a:duotone>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076959" y="4187550"/>
                <a:ext cx="912533" cy="1065619"/>
              </a:xfrm>
              <a:prstGeom prst="rect">
                <a:avLst/>
              </a:prstGeom>
            </p:spPr>
          </p:pic>
          <p:grpSp>
            <p:nvGrpSpPr>
              <p:cNvPr id="13" name="Group 12"/>
              <p:cNvGrpSpPr/>
              <p:nvPr/>
            </p:nvGrpSpPr>
            <p:grpSpPr>
              <a:xfrm>
                <a:off x="1426671" y="4973016"/>
                <a:ext cx="1054042" cy="933677"/>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6" name="Rectangle 25"/>
            <p:cNvSpPr/>
            <p:nvPr/>
          </p:nvSpPr>
          <p:spPr>
            <a:xfrm>
              <a:off x="536319" y="613275"/>
              <a:ext cx="2166241" cy="31662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7"/>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charset="0"/>
                <a:ea typeface="Courier" charset="0"/>
                <a:cs typeface="Courier" charset="0"/>
              </a:rPr>
              <a:t>Energy </a:t>
            </a:r>
          </a:p>
          <a:p>
            <a:r>
              <a:rPr lang="en-US" b="1" dirty="0">
                <a:solidFill>
                  <a:schemeClr val="tx1"/>
                </a:solidFill>
                <a:latin typeface="Courier" charset="0"/>
                <a:ea typeface="Courier" charset="0"/>
                <a:cs typeface="Courier" charset="0"/>
              </a:rPr>
              <a:t>Needs</a:t>
            </a:r>
          </a:p>
          <a:p>
            <a:r>
              <a:rPr lang="en-US" sz="2400" b="1" dirty="0">
                <a:solidFill>
                  <a:schemeClr val="tx1"/>
                </a:solidFill>
                <a:latin typeface="Zapf Dingbats" charset="0"/>
                <a:ea typeface="Zapf Dingbats" charset="0"/>
                <a:cs typeface="Zapf Dingbats" charset="0"/>
              </a:rPr>
              <a:t>  </a:t>
            </a:r>
            <a:r>
              <a:rPr lang="en-US" sz="2400" b="1" dirty="0">
                <a:solidFill>
                  <a:srgbClr val="92D050"/>
                </a:solidFill>
                <a:latin typeface="Zapf Dingbats" charset="0"/>
                <a:ea typeface="Zapf Dingbats" charset="0"/>
                <a:cs typeface="Zapf Dingbats" charset="0"/>
              </a:rPr>
              <a:t>3</a:t>
            </a: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sp>
        <p:nvSpPr>
          <p:cNvPr id="3" name="Rounded Rectangular Callout 2"/>
          <p:cNvSpPr/>
          <p:nvPr/>
        </p:nvSpPr>
        <p:spPr>
          <a:xfrm>
            <a:off x="5606321" y="689546"/>
            <a:ext cx="2413417" cy="1349116"/>
          </a:xfrm>
          <a:prstGeom prst="wedgeRoundRectCallout">
            <a:avLst>
              <a:gd name="adj1" fmla="val -110111"/>
              <a:gd name="adj2" fmla="val 164404"/>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Light is on. </a:t>
            </a:r>
          </a:p>
          <a:p>
            <a:pPr algn="ctr"/>
            <a:r>
              <a:rPr lang="en-US" dirty="0" smtClean="0">
                <a:latin typeface="Gill Sans" charset="0"/>
                <a:ea typeface="Gill Sans" charset="0"/>
                <a:cs typeface="Gill Sans" charset="0"/>
              </a:rPr>
              <a:t>Day 1, time 7:</a:t>
            </a:r>
          </a:p>
          <a:p>
            <a:pPr algn="ctr"/>
            <a:r>
              <a:rPr lang="en-US" dirty="0" smtClean="0">
                <a:latin typeface="Gill Sans" charset="0"/>
                <a:ea typeface="Gill Sans" charset="0"/>
                <a:cs typeface="Gill Sans" charset="0"/>
              </a:rPr>
              <a:t>Remaining glucose goes to storage</a:t>
            </a:r>
            <a:endParaRPr lang="en-US" dirty="0">
              <a:latin typeface="Gill Sans" charset="0"/>
              <a:ea typeface="Gill Sans" charset="0"/>
              <a:cs typeface="Gill Sans" charset="0"/>
            </a:endParaRPr>
          </a:p>
        </p:txBody>
      </p:sp>
      <p:pic>
        <p:nvPicPr>
          <p:cNvPr id="72" name="Picture 71"/>
          <p:cNvPicPr>
            <a:picLocks noChangeAspect="1"/>
          </p:cNvPicPr>
          <p:nvPr/>
        </p:nvPicPr>
        <p:blipFill rotWithShape="1">
          <a:blip r:embed="rId9">
            <a:extLst>
              <a:ext uri="{BEBA8EAE-BF5A-486C-A8C5-ECC9F3942E4B}">
                <a14:imgProps xmlns:a14="http://schemas.microsoft.com/office/drawing/2010/main">
                  <a14:imgLayer r:embed="rId10">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2785945" y="1531503"/>
            <a:ext cx="494852" cy="420624"/>
          </a:xfrm>
          <a:prstGeom prst="rect">
            <a:avLst/>
          </a:prstGeom>
        </p:spPr>
      </p:pic>
      <p:grpSp>
        <p:nvGrpSpPr>
          <p:cNvPr id="73" name="Group 72"/>
          <p:cNvGrpSpPr/>
          <p:nvPr/>
        </p:nvGrpSpPr>
        <p:grpSpPr>
          <a:xfrm>
            <a:off x="3761314" y="197490"/>
            <a:ext cx="1600025" cy="301752"/>
            <a:chOff x="3761314" y="197490"/>
            <a:chExt cx="1600025" cy="301752"/>
          </a:xfrm>
        </p:grpSpPr>
        <p:grpSp>
          <p:nvGrpSpPr>
            <p:cNvPr id="74" name="Group 73"/>
            <p:cNvGrpSpPr/>
            <p:nvPr/>
          </p:nvGrpSpPr>
          <p:grpSpPr>
            <a:xfrm>
              <a:off x="3761314" y="197490"/>
              <a:ext cx="347472" cy="301752"/>
              <a:chOff x="6548406" y="498982"/>
              <a:chExt cx="347472" cy="301752"/>
            </a:xfrm>
          </p:grpSpPr>
          <p:sp>
            <p:nvSpPr>
              <p:cNvPr id="81" name="Rectangle 8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riangle 8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p:cNvGrpSpPr/>
            <p:nvPr/>
          </p:nvGrpSpPr>
          <p:grpSpPr>
            <a:xfrm>
              <a:off x="4387591" y="197490"/>
              <a:ext cx="347472" cy="301752"/>
              <a:chOff x="5869276" y="198674"/>
              <a:chExt cx="347472" cy="301752"/>
            </a:xfrm>
          </p:grpSpPr>
          <p:sp>
            <p:nvSpPr>
              <p:cNvPr id="77" name="Rectangle 76"/>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Donut 77"/>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Rectangle 78"/>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riangle 79"/>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Rectangle 75"/>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grpSp>
        <p:nvGrpSpPr>
          <p:cNvPr id="54" name="Group 53"/>
          <p:cNvGrpSpPr>
            <a:grpSpLocks noChangeAspect="1"/>
          </p:cNvGrpSpPr>
          <p:nvPr/>
        </p:nvGrpSpPr>
        <p:grpSpPr>
          <a:xfrm>
            <a:off x="1837442" y="5154575"/>
            <a:ext cx="279936" cy="438912"/>
            <a:chOff x="9418320" y="4486657"/>
            <a:chExt cx="987552" cy="1548383"/>
          </a:xfrm>
        </p:grpSpPr>
        <p:sp>
          <p:nvSpPr>
            <p:cNvPr id="55" name="Rounded Rectangle 54"/>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Lightning Bolt 55"/>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p:cNvGrpSpPr>
            <a:grpSpLocks noChangeAspect="1"/>
          </p:cNvGrpSpPr>
          <p:nvPr/>
        </p:nvGrpSpPr>
        <p:grpSpPr>
          <a:xfrm>
            <a:off x="3404664" y="5161602"/>
            <a:ext cx="279936" cy="438912"/>
            <a:chOff x="9418320" y="4486657"/>
            <a:chExt cx="987552" cy="1548383"/>
          </a:xfrm>
        </p:grpSpPr>
        <p:sp>
          <p:nvSpPr>
            <p:cNvPr id="59" name="Rounded Rectangle 58"/>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Lightning Bolt 59"/>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Rectangle 67"/>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cxnSp>
        <p:nvCxnSpPr>
          <p:cNvPr id="63" name="Straight Arrow Connector 62"/>
          <p:cNvCxnSpPr/>
          <p:nvPr/>
        </p:nvCxnSpPr>
        <p:spPr>
          <a:xfrm flipH="1">
            <a:off x="1868557" y="1907753"/>
            <a:ext cx="1063670" cy="1498056"/>
          </a:xfrm>
          <a:prstGeom prst="straightConnector1">
            <a:avLst/>
          </a:prstGeom>
          <a:ln w="38100">
            <a:solidFill>
              <a:srgbClr val="FF0000"/>
            </a:solidFill>
            <a:prstDash val="solid"/>
            <a:tailEnd type="triangle"/>
          </a:ln>
          <a:effectLst>
            <a:outerShdw blurRad="50800" dist="762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934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4.16667E-7 -4.44444E-6 L -0.05651 0.23403 " pathEditMode="relative" rAng="0" ptsTypes="AA">
                                      <p:cBhvr>
                                        <p:cTn id="6" dur="1000" fill="hold"/>
                                        <p:tgtEl>
                                          <p:spTgt spid="58"/>
                                        </p:tgtEl>
                                        <p:attrNameLst>
                                          <p:attrName>ppt_x</p:attrName>
                                          <p:attrName>ppt_y</p:attrName>
                                        </p:attrNameLst>
                                      </p:cBhvr>
                                      <p:rCtr x="-2852" y="116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3230</TotalTime>
  <Words>939</Words>
  <Application>Microsoft Macintosh PowerPoint</Application>
  <PresentationFormat>Widescreen</PresentationFormat>
  <Paragraphs>245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Courier</vt:lpstr>
      <vt:lpstr>Gill Sans</vt:lpstr>
      <vt:lpstr>Zapf Dingbats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Eliane Wiese</dc:creator>
  <cp:lastModifiedBy>Hiroki Terashima</cp:lastModifiedBy>
  <cp:revision>39</cp:revision>
  <dcterms:created xsi:type="dcterms:W3CDTF">2017-08-04T23:27:29Z</dcterms:created>
  <dcterms:modified xsi:type="dcterms:W3CDTF">2017-08-24T23:02:51Z</dcterms:modified>
</cp:coreProperties>
</file>