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73" r:id="rId3"/>
    <p:sldId id="259" r:id="rId4"/>
    <p:sldId id="260" r:id="rId5"/>
    <p:sldId id="261" r:id="rId6"/>
    <p:sldId id="262" r:id="rId7"/>
    <p:sldId id="264" r:id="rId8"/>
    <p:sldId id="265" r:id="rId9"/>
    <p:sldId id="276" r:id="rId10"/>
    <p:sldId id="266" r:id="rId11"/>
    <p:sldId id="267" r:id="rId12"/>
    <p:sldId id="268" r:id="rId13"/>
    <p:sldId id="269" r:id="rId14"/>
    <p:sldId id="270" r:id="rId15"/>
    <p:sldId id="271" r:id="rId16"/>
    <p:sldId id="272"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4AFF"/>
    <a:srgbClr val="FFF9CD"/>
    <a:srgbClr val="FFFA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3"/>
    <p:restoredTop sz="93647"/>
  </p:normalViewPr>
  <p:slideViewPr>
    <p:cSldViewPr snapToGrid="0" snapToObjects="1">
      <p:cViewPr>
        <p:scale>
          <a:sx n="97" d="100"/>
          <a:sy n="97" d="100"/>
        </p:scale>
        <p:origin x="14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9DE54-038C-D649-8DEB-50D1BFEC2132}" type="datetimeFigureOut">
              <a:rPr lang="en-US" smtClean="0"/>
              <a:t>8/8/17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25EBC-3666-A549-919E-7D4485382978}" type="slidenum">
              <a:rPr lang="en-US" smtClean="0"/>
              <a:t>‹#›</a:t>
            </a:fld>
            <a:endParaRPr lang="en-US"/>
          </a:p>
        </p:txBody>
      </p:sp>
    </p:spTree>
    <p:extLst>
      <p:ext uri="{BB962C8B-B14F-4D97-AF65-F5344CB8AC3E}">
        <p14:creationId xmlns:p14="http://schemas.microsoft.com/office/powerpoint/2010/main" val="162356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50447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94268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69189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24010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A0974-6505-B442-8D6E-622526BB55BF}" type="datetimeFigureOut">
              <a:rPr lang="en-US" smtClean="0"/>
              <a:t>8/8/17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18216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CA0974-6505-B442-8D6E-622526BB55BF}" type="datetimeFigureOut">
              <a:rPr lang="en-US" smtClean="0"/>
              <a:t>8/8/17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5189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CA0974-6505-B442-8D6E-622526BB55BF}" type="datetimeFigureOut">
              <a:rPr lang="en-US" smtClean="0"/>
              <a:t>8/8/17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35571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A0974-6505-B442-8D6E-622526BB55BF}" type="datetimeFigureOut">
              <a:rPr lang="en-US" smtClean="0"/>
              <a:t>8/8/17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99812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A0974-6505-B442-8D6E-622526BB55BF}" type="datetimeFigureOut">
              <a:rPr lang="en-US" smtClean="0"/>
              <a:t>8/8/17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1582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A0974-6505-B442-8D6E-622526BB55BF}" type="datetimeFigureOut">
              <a:rPr lang="en-US" smtClean="0"/>
              <a:t>8/8/17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98911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A0974-6505-B442-8D6E-622526BB55BF}" type="datetimeFigureOut">
              <a:rPr lang="en-US" smtClean="0"/>
              <a:t>8/8/17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314505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A0974-6505-B442-8D6E-622526BB55BF}" type="datetimeFigureOut">
              <a:rPr lang="en-US" smtClean="0"/>
              <a:t>8/8/17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B822B-13BF-A843-BDC2-C841F9BA8D31}" type="slidenum">
              <a:rPr lang="en-US" smtClean="0"/>
              <a:t>‹#›</a:t>
            </a:fld>
            <a:endParaRPr lang="en-US"/>
          </a:p>
        </p:txBody>
      </p:sp>
    </p:spTree>
    <p:extLst>
      <p:ext uri="{BB962C8B-B14F-4D97-AF65-F5344CB8AC3E}">
        <p14:creationId xmlns:p14="http://schemas.microsoft.com/office/powerpoint/2010/main" val="91724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1.wdp"/><Relationship Id="rId6" Type="http://schemas.openxmlformats.org/officeDocument/2006/relationships/image" Target="../media/image8.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1" Type="http://schemas.openxmlformats.org/officeDocument/2006/relationships/image" Target="../media/image7.png"/><Relationship Id="rId12" Type="http://schemas.microsoft.com/office/2007/relationships/hdphoto" Target="../media/hdphoto2.wdp"/><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1.wdp"/><Relationship Id="rId6" Type="http://schemas.openxmlformats.org/officeDocument/2006/relationships/image" Target="../media/image8.png"/><Relationship Id="rId7" Type="http://schemas.openxmlformats.org/officeDocument/2006/relationships/image" Target="../media/image9.png"/><Relationship Id="rId8" Type="http://schemas.microsoft.com/office/2007/relationships/hdphoto" Target="../media/hdphoto3.wdp"/><Relationship Id="rId9" Type="http://schemas.openxmlformats.org/officeDocument/2006/relationships/image" Target="../media/image5.jpg"/><Relationship Id="rId10"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4.pn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Energy </a:t>
            </a:r>
          </a:p>
          <a:p>
            <a:r>
              <a:rPr lang="en-US" b="1" dirty="0" smtClean="0">
                <a:solidFill>
                  <a:schemeClr val="tx1"/>
                </a:solidFill>
                <a:latin typeface="Courier" charset="0"/>
                <a:ea typeface="Courier" charset="0"/>
                <a:cs typeface="Courier" charset="0"/>
              </a:rPr>
              <a:t>Needs</a:t>
            </a:r>
          </a:p>
          <a:p>
            <a:r>
              <a:rPr lang="en-US" sz="2400" b="1" dirty="0" smtClean="0">
                <a:solidFill>
                  <a:schemeClr val="tx1"/>
                </a:solidFill>
                <a:latin typeface="Zapf Dingbats" charset="0"/>
                <a:ea typeface="Zapf Dingbats" charset="0"/>
                <a:cs typeface="Zapf Dingbats" charset="0"/>
              </a:rPr>
              <a:t>  </a:t>
            </a:r>
            <a:r>
              <a:rPr lang="en-US" sz="2400" b="1" dirty="0" smtClean="0">
                <a:solidFill>
                  <a:srgbClr val="92D050"/>
                </a:solidFill>
                <a:latin typeface="Zapf Dingbats" charset="0"/>
                <a:ea typeface="Zapf Dingbats" charset="0"/>
                <a:cs typeface="Zapf Dingbats" charset="0"/>
              </a:rPr>
              <a:t>3</a:t>
            </a:r>
            <a:endParaRPr lang="en-US" sz="2400" b="1" dirty="0">
              <a:solidFill>
                <a:srgbClr val="92D05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35" name="Rectangle 3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58" name="Rectangle 57"/>
          <p:cNvSpPr/>
          <p:nvPr/>
        </p:nvSpPr>
        <p:spPr>
          <a:xfrm>
            <a:off x="2729948" y="781010"/>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Play/pause</a:t>
            </a:r>
            <a:endParaRPr lang="en-US" dirty="0"/>
          </a:p>
        </p:txBody>
      </p:sp>
      <p:sp>
        <p:nvSpPr>
          <p:cNvPr id="59" name="Rectangle 58"/>
          <p:cNvSpPr/>
          <p:nvPr/>
        </p:nvSpPr>
        <p:spPr>
          <a:xfrm>
            <a:off x="4289684" y="629587"/>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reset</a:t>
            </a:r>
            <a:endParaRPr lang="en-US" dirty="0"/>
          </a:p>
        </p:txBody>
      </p:sp>
      <p:sp>
        <p:nvSpPr>
          <p:cNvPr id="60" name="Rectangle 59"/>
          <p:cNvSpPr/>
          <p:nvPr/>
        </p:nvSpPr>
        <p:spPr>
          <a:xfrm>
            <a:off x="994347" y="422223"/>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slider</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sp>
        <p:nvSpPr>
          <p:cNvPr id="66" name="Rectangle 65"/>
          <p:cNvSpPr/>
          <p:nvPr/>
        </p:nvSpPr>
        <p:spPr>
          <a:xfrm>
            <a:off x="5627417" y="189321"/>
            <a:ext cx="1755516" cy="504946"/>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Help (shows key)</a:t>
            </a:r>
            <a:endParaRPr lang="en-US" dirty="0"/>
          </a:p>
        </p:txBody>
      </p:sp>
      <p:sp>
        <p:nvSpPr>
          <p:cNvPr id="68" name="Rounded Rectangular Callout 67"/>
          <p:cNvSpPr/>
          <p:nvPr/>
        </p:nvSpPr>
        <p:spPr>
          <a:xfrm>
            <a:off x="4393010" y="1302091"/>
            <a:ext cx="2413417" cy="1349116"/>
          </a:xfrm>
          <a:prstGeom prst="wedgeRoundRectCallout">
            <a:avLst>
              <a:gd name="adj1" fmla="val -48458"/>
              <a:gd name="adj2" fmla="val 8773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Start State</a:t>
            </a:r>
            <a:endParaRPr lang="en-US" dirty="0">
              <a:latin typeface="Gill Sans" charset="0"/>
              <a:ea typeface="Gill Sans" charset="0"/>
              <a:cs typeface="Gill Sans" charset="0"/>
            </a:endParaRPr>
          </a:p>
        </p:txBody>
      </p:sp>
      <p:cxnSp>
        <p:nvCxnSpPr>
          <p:cNvPr id="69" name="Straight Arrow Connector 68"/>
          <p:cNvCxnSpPr/>
          <p:nvPr/>
        </p:nvCxnSpPr>
        <p:spPr>
          <a:xfrm flipH="1">
            <a:off x="3591340" y="434424"/>
            <a:ext cx="205202" cy="413716"/>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651306" y="467553"/>
            <a:ext cx="344764" cy="301073"/>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333793" y="434422"/>
            <a:ext cx="510416" cy="122169"/>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Rounded Rectangular Callout 74"/>
          <p:cNvSpPr/>
          <p:nvPr/>
        </p:nvSpPr>
        <p:spPr>
          <a:xfrm>
            <a:off x="4916471" y="2912230"/>
            <a:ext cx="2413417" cy="1349116"/>
          </a:xfrm>
          <a:prstGeom prst="wedgeRoundRectCallout">
            <a:avLst>
              <a:gd name="adj1" fmla="val 100898"/>
              <a:gd name="adj2" fmla="val 35671"/>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Graph colors should match the organelles: Green-made, Orange-used, Blue-stored</a:t>
            </a:r>
            <a:endParaRPr lang="en-US" dirty="0">
              <a:latin typeface="Gill Sans" charset="0"/>
              <a:ea typeface="Gill Sans" charset="0"/>
              <a:cs typeface="Gill Sans" charset="0"/>
            </a:endParaRPr>
          </a:p>
        </p:txBody>
      </p:sp>
    </p:spTree>
    <p:extLst>
      <p:ext uri="{BB962C8B-B14F-4D97-AF65-F5344CB8AC3E}">
        <p14:creationId xmlns:p14="http://schemas.microsoft.com/office/powerpoint/2010/main" val="411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465199" y="639412"/>
            <a:ext cx="305028" cy="478184"/>
          </a:xfrm>
          <a:prstGeom prst="rect">
            <a:avLst/>
          </a:prstGeom>
        </p:spPr>
      </p:pic>
      <p:pic>
        <p:nvPicPr>
          <p:cNvPr id="17" name="Picture 16"/>
          <p:cNvPicPr>
            <a:picLocks noChangeAspect="1"/>
          </p:cNvPicPr>
          <p:nvPr/>
        </p:nvPicPr>
        <p:blipFill>
          <a:blip r:embed="rId4">
            <a:duotone>
              <a:prstClr val="black"/>
              <a:srgbClr val="FFF347">
                <a:tint val="45000"/>
                <a:satMod val="400000"/>
              </a:srgbClr>
            </a:duotone>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21550" y="1305315"/>
            <a:ext cx="576215" cy="605881"/>
          </a:xfrm>
          <a:prstGeom prst="rect">
            <a:avLst/>
          </a:prstGeom>
        </p:spPr>
      </p:pic>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876" y="1301784"/>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endParaRPr lang="en-US" sz="2400" b="1" dirty="0">
              <a:solidFill>
                <a:srgbClr val="92D05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814531" y="3458308"/>
            <a:ext cx="494852" cy="420624"/>
          </a:xfrm>
          <a:prstGeom prst="rect">
            <a:avLst/>
          </a:prstGeom>
        </p:spPr>
      </p:pic>
      <p:pic>
        <p:nvPicPr>
          <p:cNvPr id="5" name="Picture 4"/>
          <p:cNvPicPr>
            <a:picLocks noChangeAspect="1"/>
          </p:cNvPicPr>
          <p:nvPr/>
        </p:nvPicPr>
        <p:blipFill rotWithShape="1">
          <a:blip r:embed="rId11">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11">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72556"/>
              <a:gd name="adj2" fmla="val -755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3, 4, or 5 glucose are in storage, leaf is light green</a:t>
            </a:r>
            <a:endParaRPr lang="en-US" dirty="0">
              <a:latin typeface="Gill Sans" charset="0"/>
              <a:ea typeface="Gill Sans" charset="0"/>
              <a:cs typeface="Gill Sans" charset="0"/>
            </a:endParaRPr>
          </a:p>
        </p:txBody>
      </p:sp>
      <p:sp>
        <p:nvSpPr>
          <p:cNvPr id="72" name="Rectangle 71"/>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352072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465199" y="639412"/>
            <a:ext cx="305028" cy="478184"/>
          </a:xfrm>
          <a:prstGeom prst="rect">
            <a:avLst/>
          </a:prstGeom>
        </p:spPr>
      </p:pic>
      <p:pic>
        <p:nvPicPr>
          <p:cNvPr id="17" name="Picture 16"/>
          <p:cNvPicPr>
            <a:picLocks noChangeAspect="1"/>
          </p:cNvPicPr>
          <p:nvPr/>
        </p:nvPicPr>
        <p:blipFill>
          <a:blip r:embed="rId4">
            <a:duotone>
              <a:prstClr val="black"/>
              <a:srgbClr val="FFF347">
                <a:tint val="45000"/>
                <a:satMod val="400000"/>
              </a:srgbClr>
            </a:duotone>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21550" y="1305315"/>
            <a:ext cx="576215" cy="605881"/>
          </a:xfrm>
          <a:prstGeom prst="rect">
            <a:avLst/>
          </a:prstGeom>
        </p:spPr>
      </p:pic>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876" y="1301784"/>
            <a:ext cx="576072" cy="672714"/>
          </a:xfrm>
          <a:prstGeom prst="rect">
            <a:avLst/>
          </a:prstGeom>
        </p:spPr>
      </p:pic>
      <p:pic>
        <p:nvPicPr>
          <p:cNvPr id="49" name="Picture 48"/>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26359" y="1311657"/>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endParaRPr lang="en-US" sz="2400" b="1" dirty="0">
              <a:solidFill>
                <a:srgbClr val="92D05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814531" y="3458308"/>
            <a:ext cx="494852" cy="420624"/>
          </a:xfrm>
          <a:prstGeom prst="rect">
            <a:avLst/>
          </a:prstGeom>
        </p:spPr>
      </p:pic>
      <p:pic>
        <p:nvPicPr>
          <p:cNvPr id="5" name="Picture 4"/>
          <p:cNvPicPr>
            <a:picLocks noChangeAspect="1"/>
          </p:cNvPicPr>
          <p:nvPr/>
        </p:nvPicPr>
        <p:blipFill rotWithShape="1">
          <a:blip r:embed="rId13">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13">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72556"/>
              <a:gd name="adj2" fmla="val -755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6 or more glucose are in storage, leaf is dark green</a:t>
            </a:r>
            <a:endParaRPr lang="en-US" dirty="0">
              <a:latin typeface="Gill Sans" charset="0"/>
              <a:ea typeface="Gill Sans" charset="0"/>
              <a:cs typeface="Gill Sans" charset="0"/>
            </a:endParaRPr>
          </a:p>
        </p:txBody>
      </p:sp>
      <p:pic>
        <p:nvPicPr>
          <p:cNvPr id="58" name="Picture 57"/>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578977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smtClean="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814531" y="3458308"/>
            <a:ext cx="494852" cy="420624"/>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40159"/>
              <a:gd name="adj2" fmla="val 13586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light is off:</a:t>
            </a:r>
          </a:p>
          <a:p>
            <a:pPr algn="ctr"/>
            <a:r>
              <a:rPr lang="en-US" dirty="0" smtClean="0">
                <a:latin typeface="Gill Sans" charset="0"/>
                <a:ea typeface="Gill Sans" charset="0"/>
                <a:cs typeface="Gill Sans" charset="0"/>
              </a:rPr>
              <a:t>Day X, time 1: </a:t>
            </a:r>
          </a:p>
          <a:p>
            <a:pPr algn="ctr"/>
            <a:r>
              <a:rPr lang="en-US" dirty="0">
                <a:latin typeface="Gill Sans" charset="0"/>
                <a:ea typeface="Gill Sans" charset="0"/>
                <a:cs typeface="Gill Sans" charset="0"/>
              </a:rPr>
              <a:t>1</a:t>
            </a:r>
            <a:r>
              <a:rPr lang="en-US" dirty="0" smtClean="0">
                <a:latin typeface="Gill Sans" charset="0"/>
                <a:ea typeface="Gill Sans" charset="0"/>
                <a:cs typeface="Gill Sans" charset="0"/>
              </a:rPr>
              <a:t> glucose moves out of storage to mitochondrion. </a:t>
            </a:r>
            <a:endParaRPr lang="en-US" dirty="0">
              <a:latin typeface="Gill Sans" charset="0"/>
              <a:ea typeface="Gill Sans" charset="0"/>
              <a:cs typeface="Gill Sans" charset="0"/>
            </a:endParaRPr>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cxnSp>
        <p:nvCxnSpPr>
          <p:cNvPr id="70" name="Straight Arrow Connector 69"/>
          <p:cNvCxnSpPr/>
          <p:nvPr/>
        </p:nvCxnSpPr>
        <p:spPr>
          <a:xfrm>
            <a:off x="2176861" y="3734881"/>
            <a:ext cx="1202443" cy="293780"/>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2" name="Rounded Rectangular Callout 71"/>
          <p:cNvSpPr/>
          <p:nvPr/>
        </p:nvSpPr>
        <p:spPr>
          <a:xfrm>
            <a:off x="5563849" y="2415913"/>
            <a:ext cx="2413417" cy="1349116"/>
          </a:xfrm>
          <a:prstGeom prst="wedgeRoundRectCallout">
            <a:avLst>
              <a:gd name="adj1" fmla="val -112382"/>
              <a:gd name="adj2" fmla="val 14463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go down to yellow</a:t>
            </a:r>
            <a:endParaRPr lang="en-US" dirty="0">
              <a:latin typeface="Gill Sans" charset="0"/>
              <a:ea typeface="Gill Sans" charset="0"/>
              <a:cs typeface="Gill Sans" charset="0"/>
            </a:endParaRPr>
          </a:p>
        </p:txBody>
      </p:sp>
      <p:grpSp>
        <p:nvGrpSpPr>
          <p:cNvPr id="73" name="Group 72"/>
          <p:cNvGrpSpPr/>
          <p:nvPr/>
        </p:nvGrpSpPr>
        <p:grpSpPr>
          <a:xfrm>
            <a:off x="3491893" y="5168449"/>
            <a:ext cx="279936" cy="438911"/>
            <a:chOff x="1835372" y="5168449"/>
            <a:chExt cx="279936" cy="438911"/>
          </a:xfrm>
        </p:grpSpPr>
        <p:sp>
          <p:nvSpPr>
            <p:cNvPr id="74" name="Rounded Rectangle 73"/>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ightning Bolt 76"/>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1895006" y="5175075"/>
            <a:ext cx="279936" cy="438911"/>
            <a:chOff x="1835372" y="5168449"/>
            <a:chExt cx="279936" cy="438911"/>
          </a:xfrm>
        </p:grpSpPr>
        <p:sp>
          <p:nvSpPr>
            <p:cNvPr id="79" name="Rounded Rectangle 78"/>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Lightning Bolt 81"/>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5598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3749348" y="3855873"/>
            <a:ext cx="494852" cy="420624"/>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81" name="Rounded Rectangular Callout 80"/>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off. </a:t>
            </a:r>
          </a:p>
          <a:p>
            <a:pPr algn="ctr"/>
            <a:r>
              <a:rPr lang="en-US" dirty="0" smtClean="0">
                <a:latin typeface="Gill Sans" charset="0"/>
                <a:ea typeface="Gill Sans" charset="0"/>
                <a:cs typeface="Gill Sans" charset="0"/>
              </a:rPr>
              <a:t>Day X, time 2:</a:t>
            </a:r>
          </a:p>
          <a:p>
            <a:pPr algn="ctr"/>
            <a:r>
              <a:rPr lang="en-US" dirty="0" smtClean="0">
                <a:latin typeface="Gill Sans" charset="0"/>
                <a:ea typeface="Gill Sans" charset="0"/>
                <a:cs typeface="Gill Sans" charset="0"/>
              </a:rPr>
              <a:t>Glucose fades out</a:t>
            </a:r>
            <a:endParaRPr lang="en-US" dirty="0">
              <a:latin typeface="Gill Sans" charset="0"/>
              <a:ea typeface="Gill Sans" charset="0"/>
              <a:cs typeface="Gill Sans" charset="0"/>
            </a:endParaRPr>
          </a:p>
        </p:txBody>
      </p:sp>
      <p:grpSp>
        <p:nvGrpSpPr>
          <p:cNvPr id="82" name="Group 81"/>
          <p:cNvGrpSpPr/>
          <p:nvPr/>
        </p:nvGrpSpPr>
        <p:grpSpPr>
          <a:xfrm>
            <a:off x="3491893" y="5168449"/>
            <a:ext cx="279936" cy="438911"/>
            <a:chOff x="1835372" y="5168449"/>
            <a:chExt cx="279936" cy="438911"/>
          </a:xfrm>
        </p:grpSpPr>
        <p:sp>
          <p:nvSpPr>
            <p:cNvPr id="83" name="Rounded Rectangle 82"/>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Lightning Bolt 85"/>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895006" y="5175075"/>
            <a:ext cx="279936" cy="438911"/>
            <a:chOff x="1835372" y="5168449"/>
            <a:chExt cx="279936" cy="438911"/>
          </a:xfrm>
        </p:grpSpPr>
        <p:sp>
          <p:nvSpPr>
            <p:cNvPr id="88" name="Rounded Rectangle 87"/>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Lightning Bolt 9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0816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81" name="Rounded Rectangular Callout 80"/>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off. </a:t>
            </a:r>
          </a:p>
          <a:p>
            <a:pPr algn="ctr"/>
            <a:r>
              <a:rPr lang="en-US" dirty="0" smtClean="0">
                <a:latin typeface="Gill Sans" charset="0"/>
                <a:ea typeface="Gill Sans" charset="0"/>
                <a:cs typeface="Gill Sans" charset="0"/>
              </a:rPr>
              <a:t>Day X, time 3:</a:t>
            </a:r>
          </a:p>
          <a:p>
            <a:pPr algn="ctr"/>
            <a:r>
              <a:rPr lang="en-US" dirty="0" smtClean="0">
                <a:latin typeface="Gill Sans" charset="0"/>
                <a:ea typeface="Gill Sans" charset="0"/>
                <a:cs typeface="Gill Sans" charset="0"/>
              </a:rPr>
              <a:t>Batteries appear</a:t>
            </a:r>
            <a:endParaRPr lang="en-US" dirty="0">
              <a:latin typeface="Gill Sans" charset="0"/>
              <a:ea typeface="Gill Sans" charset="0"/>
              <a:cs typeface="Gill Sans" charset="0"/>
            </a:endParaRPr>
          </a:p>
        </p:txBody>
      </p:sp>
      <p:grpSp>
        <p:nvGrpSpPr>
          <p:cNvPr id="82" name="Group 81"/>
          <p:cNvGrpSpPr/>
          <p:nvPr/>
        </p:nvGrpSpPr>
        <p:grpSpPr>
          <a:xfrm>
            <a:off x="3491893" y="5168449"/>
            <a:ext cx="279936" cy="438911"/>
            <a:chOff x="1835372" y="5168449"/>
            <a:chExt cx="279936" cy="438911"/>
          </a:xfrm>
        </p:grpSpPr>
        <p:sp>
          <p:nvSpPr>
            <p:cNvPr id="83" name="Rounded Rectangle 82"/>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895006" y="5175075"/>
            <a:ext cx="279936" cy="438911"/>
            <a:chOff x="1835372" y="5168449"/>
            <a:chExt cx="279936" cy="438911"/>
          </a:xfrm>
        </p:grpSpPr>
        <p:sp>
          <p:nvSpPr>
            <p:cNvPr id="88" name="Rounded Rectangle 87"/>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a:grpSpLocks noChangeAspect="1"/>
          </p:cNvGrpSpPr>
          <p:nvPr/>
        </p:nvGrpSpPr>
        <p:grpSpPr>
          <a:xfrm>
            <a:off x="3692747" y="3696836"/>
            <a:ext cx="279936" cy="438912"/>
            <a:chOff x="9418320" y="4486657"/>
            <a:chExt cx="987552" cy="1548383"/>
          </a:xfrm>
        </p:grpSpPr>
        <p:sp>
          <p:nvSpPr>
            <p:cNvPr id="71" name="Rounded Rectangle 70"/>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ightning Bolt 71"/>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a:grpSpLocks noChangeAspect="1"/>
          </p:cNvGrpSpPr>
          <p:nvPr/>
        </p:nvGrpSpPr>
        <p:grpSpPr>
          <a:xfrm>
            <a:off x="4199795" y="3558089"/>
            <a:ext cx="279936" cy="438912"/>
            <a:chOff x="9418320" y="4486657"/>
            <a:chExt cx="987552" cy="1548383"/>
          </a:xfrm>
        </p:grpSpPr>
        <p:sp>
          <p:nvSpPr>
            <p:cNvPr id="75" name="Rounded Rectangle 7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Lightning Bolt 7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ounded Rectangular Callout 77"/>
          <p:cNvSpPr/>
          <p:nvPr/>
        </p:nvSpPr>
        <p:spPr>
          <a:xfrm>
            <a:off x="5815871" y="2527871"/>
            <a:ext cx="2413417" cy="1349116"/>
          </a:xfrm>
          <a:prstGeom prst="wedgeRoundRectCallout">
            <a:avLst>
              <a:gd name="adj1" fmla="val -153919"/>
              <a:gd name="adj2" fmla="val 14746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empty</a:t>
            </a:r>
            <a:endParaRPr lang="en-US" dirty="0">
              <a:latin typeface="Gill Sans" charset="0"/>
              <a:ea typeface="Gill Sans" charset="0"/>
              <a:cs typeface="Gill Sans" charset="0"/>
            </a:endParaRPr>
          </a:p>
        </p:txBody>
      </p:sp>
    </p:spTree>
    <p:extLst>
      <p:ext uri="{BB962C8B-B14F-4D97-AF65-F5344CB8AC3E}">
        <p14:creationId xmlns:p14="http://schemas.microsoft.com/office/powerpoint/2010/main" val="1303428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81" name="Rounded Rectangular Callout 80"/>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off. </a:t>
            </a:r>
          </a:p>
          <a:p>
            <a:pPr algn="ctr"/>
            <a:r>
              <a:rPr lang="en-US" dirty="0" smtClean="0">
                <a:latin typeface="Gill Sans" charset="0"/>
                <a:ea typeface="Gill Sans" charset="0"/>
                <a:cs typeface="Gill Sans" charset="0"/>
              </a:rPr>
              <a:t>Day X, time 4:</a:t>
            </a:r>
          </a:p>
          <a:p>
            <a:pPr algn="ctr"/>
            <a:r>
              <a:rPr lang="en-US" dirty="0" smtClean="0">
                <a:latin typeface="Gill Sans" charset="0"/>
                <a:ea typeface="Gill Sans" charset="0"/>
                <a:cs typeface="Gill Sans" charset="0"/>
              </a:rPr>
              <a:t>Batteries fill energy needs</a:t>
            </a:r>
            <a:endParaRPr lang="en-US" dirty="0">
              <a:latin typeface="Gill Sans" charset="0"/>
              <a:ea typeface="Gill Sans" charset="0"/>
              <a:cs typeface="Gill Sans" charset="0"/>
            </a:endParaRPr>
          </a:p>
        </p:txBody>
      </p:sp>
      <p:grpSp>
        <p:nvGrpSpPr>
          <p:cNvPr id="82" name="Group 81"/>
          <p:cNvGrpSpPr/>
          <p:nvPr/>
        </p:nvGrpSpPr>
        <p:grpSpPr>
          <a:xfrm>
            <a:off x="3491893" y="5168449"/>
            <a:ext cx="279936" cy="438911"/>
            <a:chOff x="1835372" y="5168449"/>
            <a:chExt cx="279936" cy="438911"/>
          </a:xfrm>
        </p:grpSpPr>
        <p:sp>
          <p:nvSpPr>
            <p:cNvPr id="83" name="Rounded Rectangle 82"/>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895006" y="5175075"/>
            <a:ext cx="279936" cy="438911"/>
            <a:chOff x="1835372" y="5168449"/>
            <a:chExt cx="279936" cy="438911"/>
          </a:xfrm>
        </p:grpSpPr>
        <p:sp>
          <p:nvSpPr>
            <p:cNvPr id="88" name="Rounded Rectangle 87"/>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a:grpSpLocks noChangeAspect="1"/>
          </p:cNvGrpSpPr>
          <p:nvPr/>
        </p:nvGrpSpPr>
        <p:grpSpPr>
          <a:xfrm>
            <a:off x="3692747" y="3696836"/>
            <a:ext cx="279936" cy="438912"/>
            <a:chOff x="9418320" y="4486657"/>
            <a:chExt cx="987552" cy="1548383"/>
          </a:xfrm>
        </p:grpSpPr>
        <p:sp>
          <p:nvSpPr>
            <p:cNvPr id="71" name="Rounded Rectangle 70"/>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ightning Bolt 71"/>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a:grpSpLocks noChangeAspect="1"/>
          </p:cNvGrpSpPr>
          <p:nvPr/>
        </p:nvGrpSpPr>
        <p:grpSpPr>
          <a:xfrm>
            <a:off x="4199795" y="3558089"/>
            <a:ext cx="279936" cy="438912"/>
            <a:chOff x="9418320" y="4486657"/>
            <a:chExt cx="987552" cy="1548383"/>
          </a:xfrm>
        </p:grpSpPr>
        <p:sp>
          <p:nvSpPr>
            <p:cNvPr id="75" name="Rounded Rectangle 7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Lightning Bolt 7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ounded Rectangular Callout 77"/>
          <p:cNvSpPr/>
          <p:nvPr/>
        </p:nvSpPr>
        <p:spPr>
          <a:xfrm>
            <a:off x="6054410" y="2103801"/>
            <a:ext cx="2413417" cy="1349116"/>
          </a:xfrm>
          <a:prstGeom prst="wedgeRoundRectCallout">
            <a:avLst>
              <a:gd name="adj1" fmla="val -159410"/>
              <a:gd name="adj2" fmla="val 177911"/>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Empty batteries get pushed out</a:t>
            </a:r>
            <a:endParaRPr lang="en-US" dirty="0">
              <a:latin typeface="Gill Sans" charset="0"/>
              <a:ea typeface="Gill Sans" charset="0"/>
              <a:cs typeface="Gill Sans" charset="0"/>
            </a:endParaRPr>
          </a:p>
        </p:txBody>
      </p:sp>
      <p:cxnSp>
        <p:nvCxnSpPr>
          <p:cNvPr id="69" name="Straight Arrow Connector 68"/>
          <p:cNvCxnSpPr/>
          <p:nvPr/>
        </p:nvCxnSpPr>
        <p:spPr>
          <a:xfrm flipH="1">
            <a:off x="2111188" y="3988344"/>
            <a:ext cx="1616170" cy="1148042"/>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3516767" y="3966322"/>
            <a:ext cx="766403" cy="1440554"/>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02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smtClean="0">
                <a:solidFill>
                  <a:srgbClr val="92D050"/>
                </a:solidFill>
                <a:latin typeface="Zapf Dingbats" charset="0"/>
                <a:ea typeface="Zapf Dingbats" charset="0"/>
                <a:cs typeface="Zapf Dingbats" charset="0"/>
              </a:rPr>
              <a:t>3</a:t>
            </a:r>
            <a:endParaRPr lang="en-US" sz="2400" b="1" dirty="0">
              <a:solidFill>
                <a:srgbClr val="92D05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grpSp>
        <p:nvGrpSpPr>
          <p:cNvPr id="70" name="Group 69"/>
          <p:cNvGrpSpPr>
            <a:grpSpLocks noChangeAspect="1"/>
          </p:cNvGrpSpPr>
          <p:nvPr/>
        </p:nvGrpSpPr>
        <p:grpSpPr>
          <a:xfrm>
            <a:off x="1850694" y="5181079"/>
            <a:ext cx="279936" cy="438912"/>
            <a:chOff x="9418320" y="4486657"/>
            <a:chExt cx="987552" cy="1548383"/>
          </a:xfrm>
        </p:grpSpPr>
        <p:sp>
          <p:nvSpPr>
            <p:cNvPr id="71" name="Rounded Rectangle 70"/>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ightning Bolt 71"/>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a:grpSpLocks noChangeAspect="1"/>
          </p:cNvGrpSpPr>
          <p:nvPr/>
        </p:nvGrpSpPr>
        <p:grpSpPr>
          <a:xfrm>
            <a:off x="3470926" y="5188106"/>
            <a:ext cx="279936" cy="438912"/>
            <a:chOff x="9418320" y="4486657"/>
            <a:chExt cx="987552" cy="1548383"/>
          </a:xfrm>
        </p:grpSpPr>
        <p:sp>
          <p:nvSpPr>
            <p:cNvPr id="75" name="Rounded Rectangle 7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Lightning Bolt 7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loud Callout 1"/>
          <p:cNvSpPr/>
          <p:nvPr/>
        </p:nvSpPr>
        <p:spPr>
          <a:xfrm>
            <a:off x="5049078" y="1577009"/>
            <a:ext cx="6334537" cy="4929809"/>
          </a:xfrm>
          <a:prstGeom prst="cloudCallout">
            <a:avLst>
              <a:gd name="adj1" fmla="val -70524"/>
              <a:gd name="adj2" fmla="val -704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If  the student changes the state of the light in the middle of a cycle, the change does not take effect until the beginning of the next cycle. So if the light is off, and the vacuole has sent glucose to the mitochondria, and then the student turns the switch, the light does not actually get turned on until the empty batteries get pushed out and the cycle is ready to begin again. Because, if the light is hitting the chloroplast, we want it to make glucose, but we don’t want making and using and everything happening at the same time, that’s too much going on visually.</a:t>
            </a:r>
            <a:endParaRPr lang="en-US" sz="1600" dirty="0"/>
          </a:p>
        </p:txBody>
      </p:sp>
    </p:spTree>
    <p:extLst>
      <p:ext uri="{BB962C8B-B14F-4D97-AF65-F5344CB8AC3E}">
        <p14:creationId xmlns:p14="http://schemas.microsoft.com/office/powerpoint/2010/main" val="331881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p:cNvPicPr>
            <a:picLocks/>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35050" y="1297674"/>
            <a:ext cx="576072" cy="603504"/>
          </a:xfrm>
          <a:prstGeom prst="rect">
            <a:avLst/>
          </a:prstGeom>
        </p:spPr>
      </p:pic>
      <p:sp>
        <p:nvSpPr>
          <p:cNvPr id="16" name="Rectangle 15"/>
          <p:cNvSpPr/>
          <p:nvPr/>
        </p:nvSpPr>
        <p:spPr>
          <a:xfrm>
            <a:off x="474906" y="2287163"/>
            <a:ext cx="1374215" cy="130917"/>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40159"/>
              <a:gd name="adj2" fmla="val 13586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light is off, if there is no glucose in storage, the plant will die. </a:t>
            </a:r>
          </a:p>
        </p:txBody>
      </p:sp>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7">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72" name="Rounded Rectangular Callout 71"/>
          <p:cNvSpPr/>
          <p:nvPr/>
        </p:nvSpPr>
        <p:spPr>
          <a:xfrm>
            <a:off x="5563849" y="2415912"/>
            <a:ext cx="2413417" cy="2394627"/>
          </a:xfrm>
          <a:prstGeom prst="wedgeRoundRectCallout">
            <a:avLst>
              <a:gd name="adj1" fmla="val -221105"/>
              <a:gd name="adj2" fmla="val -87048"/>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go down to yellow and empty at the same rate as normal. If a battery is empty and there is no fresh one to replace it, the leaf dies and turns brown.</a:t>
            </a:r>
            <a:endParaRPr lang="en-US" dirty="0">
              <a:latin typeface="Gill Sans" charset="0"/>
              <a:ea typeface="Gill Sans" charset="0"/>
              <a:cs typeface="Gill Sans" charset="0"/>
            </a:endParaRPr>
          </a:p>
        </p:txBody>
      </p:sp>
      <p:grpSp>
        <p:nvGrpSpPr>
          <p:cNvPr id="73" name="Group 72"/>
          <p:cNvGrpSpPr/>
          <p:nvPr/>
        </p:nvGrpSpPr>
        <p:grpSpPr>
          <a:xfrm>
            <a:off x="3491893" y="5168449"/>
            <a:ext cx="279936" cy="438911"/>
            <a:chOff x="1835372" y="5168449"/>
            <a:chExt cx="279936" cy="438911"/>
          </a:xfrm>
        </p:grpSpPr>
        <p:sp>
          <p:nvSpPr>
            <p:cNvPr id="74" name="Rounded Rectangle 73"/>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ightning Bolt 76"/>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1895006" y="5175075"/>
            <a:ext cx="279936" cy="438911"/>
            <a:chOff x="1835372" y="5168449"/>
            <a:chExt cx="279936" cy="438911"/>
          </a:xfrm>
        </p:grpSpPr>
        <p:sp>
          <p:nvSpPr>
            <p:cNvPr id="79" name="Rounded Rectangle 78"/>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Lightning Bolt 81"/>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0390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56755" y="409778"/>
            <a:ext cx="1579742" cy="1844758"/>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233983" y="338357"/>
            <a:ext cx="1579742" cy="1844758"/>
          </a:xfrm>
          <a:prstGeom prst="rect">
            <a:avLst/>
          </a:prstGeom>
        </p:spPr>
      </p:pic>
      <p:pic>
        <p:nvPicPr>
          <p:cNvPr id="6" name="Picture 5"/>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407295" y="343625"/>
            <a:ext cx="1579742" cy="1844758"/>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129" y="408002"/>
            <a:ext cx="1579742" cy="1844758"/>
          </a:xfrm>
          <a:prstGeom prst="rect">
            <a:avLst/>
          </a:prstGeom>
        </p:spPr>
      </p:pic>
      <p:sp>
        <p:nvSpPr>
          <p:cNvPr id="8" name="TextBox 7"/>
          <p:cNvSpPr txBox="1"/>
          <p:nvPr/>
        </p:nvSpPr>
        <p:spPr>
          <a:xfrm>
            <a:off x="967409" y="2425148"/>
            <a:ext cx="1325217" cy="369332"/>
          </a:xfrm>
          <a:prstGeom prst="rect">
            <a:avLst/>
          </a:prstGeom>
          <a:noFill/>
        </p:spPr>
        <p:txBody>
          <a:bodyPr wrap="square" rtlCol="0">
            <a:spAutoFit/>
          </a:bodyPr>
          <a:lstStyle/>
          <a:p>
            <a:r>
              <a:rPr lang="en-US" dirty="0" smtClean="0"/>
              <a:t>Dead</a:t>
            </a:r>
            <a:endParaRPr lang="en-US" dirty="0"/>
          </a:p>
        </p:txBody>
      </p:sp>
      <p:sp>
        <p:nvSpPr>
          <p:cNvPr id="9" name="TextBox 8"/>
          <p:cNvSpPr txBox="1"/>
          <p:nvPr/>
        </p:nvSpPr>
        <p:spPr>
          <a:xfrm>
            <a:off x="3081130" y="2259496"/>
            <a:ext cx="1325217" cy="923330"/>
          </a:xfrm>
          <a:prstGeom prst="rect">
            <a:avLst/>
          </a:prstGeom>
          <a:noFill/>
        </p:spPr>
        <p:txBody>
          <a:bodyPr wrap="square" rtlCol="0">
            <a:spAutoFit/>
          </a:bodyPr>
          <a:lstStyle/>
          <a:p>
            <a:r>
              <a:rPr lang="en-US" smtClean="0"/>
              <a:t>0, 1, or 2 glucose in storage</a:t>
            </a:r>
            <a:endParaRPr lang="en-US"/>
          </a:p>
        </p:txBody>
      </p:sp>
      <p:sp>
        <p:nvSpPr>
          <p:cNvPr id="10" name="TextBox 9"/>
          <p:cNvSpPr txBox="1"/>
          <p:nvPr/>
        </p:nvSpPr>
        <p:spPr>
          <a:xfrm>
            <a:off x="5141843" y="2279374"/>
            <a:ext cx="1325217" cy="923330"/>
          </a:xfrm>
          <a:prstGeom prst="rect">
            <a:avLst/>
          </a:prstGeom>
          <a:noFill/>
        </p:spPr>
        <p:txBody>
          <a:bodyPr wrap="square" rtlCol="0">
            <a:spAutoFit/>
          </a:bodyPr>
          <a:lstStyle/>
          <a:p>
            <a:r>
              <a:rPr lang="en-US" smtClean="0"/>
              <a:t>3, 4, or 5 </a:t>
            </a:r>
            <a:r>
              <a:rPr lang="en-US" dirty="0" smtClean="0"/>
              <a:t>glucose in storage</a:t>
            </a:r>
            <a:endParaRPr lang="en-US" dirty="0"/>
          </a:p>
        </p:txBody>
      </p:sp>
      <p:sp>
        <p:nvSpPr>
          <p:cNvPr id="11" name="TextBox 10"/>
          <p:cNvSpPr txBox="1"/>
          <p:nvPr/>
        </p:nvSpPr>
        <p:spPr>
          <a:xfrm>
            <a:off x="7215808" y="2259496"/>
            <a:ext cx="1325217" cy="923330"/>
          </a:xfrm>
          <a:prstGeom prst="rect">
            <a:avLst/>
          </a:prstGeom>
          <a:noFill/>
        </p:spPr>
        <p:txBody>
          <a:bodyPr wrap="square" rtlCol="0">
            <a:spAutoFit/>
          </a:bodyPr>
          <a:lstStyle/>
          <a:p>
            <a:r>
              <a:rPr lang="en-US" dirty="0" smtClean="0"/>
              <a:t>6 or more glucose in storage</a:t>
            </a:r>
            <a:endParaRPr lang="en-US" dirty="0"/>
          </a:p>
        </p:txBody>
      </p:sp>
    </p:spTree>
    <p:extLst>
      <p:ext uri="{BB962C8B-B14F-4D97-AF65-F5344CB8AC3E}">
        <p14:creationId xmlns:p14="http://schemas.microsoft.com/office/powerpoint/2010/main" val="141963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nodeType="clickEffect">
                                  <p:stCondLst>
                                    <p:cond delay="0"/>
                                  </p:stCondLst>
                                  <p:childTnLst>
                                    <p:anim calcmode="lin" valueType="num">
                                      <p:cBhvr>
                                        <p:cTn id="6" dur="2000"/>
                                        <p:tgtEl>
                                          <p:spTgt spid="4"/>
                                        </p:tgtEl>
                                        <p:attrNameLst>
                                          <p:attrName>ppt_w</p:attrName>
                                        </p:attrNameLst>
                                      </p:cBhvr>
                                      <p:tavLst>
                                        <p:tav tm="0">
                                          <p:val>
                                            <p:strVal val="ppt_w"/>
                                          </p:val>
                                        </p:tav>
                                        <p:tav tm="100000">
                                          <p:val>
                                            <p:strVal val="ppt_w*0.70"/>
                                          </p:val>
                                        </p:tav>
                                      </p:tavLst>
                                    </p:anim>
                                    <p:anim calcmode="lin" valueType="num">
                                      <p:cBhvr>
                                        <p:cTn id="7" dur="2000"/>
                                        <p:tgtEl>
                                          <p:spTgt spid="4"/>
                                        </p:tgtEl>
                                        <p:attrNameLst>
                                          <p:attrName>ppt_h</p:attrName>
                                        </p:attrNameLst>
                                      </p:cBhvr>
                                      <p:tavLst>
                                        <p:tav tm="0">
                                          <p:val>
                                            <p:strVal val="ppt_h"/>
                                          </p:val>
                                        </p:tav>
                                        <p:tav tm="100000">
                                          <p:val>
                                            <p:strVal val="ppt_h"/>
                                          </p:val>
                                        </p:tav>
                                      </p:tavLst>
                                    </p:anim>
                                    <p:animEffect transition="out" filter="fade">
                                      <p:cBhvr>
                                        <p:cTn id="8" dur="2000"/>
                                        <p:tgtEl>
                                          <p:spTgt spid="4"/>
                                        </p:tgtEl>
                                      </p:cBhvr>
                                    </p:animEffect>
                                    <p:set>
                                      <p:cBhvr>
                                        <p:cTn id="9" dur="1" fill="hold">
                                          <p:stCondLst>
                                            <p:cond delay="1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5" presetClass="exit" presetSubtype="0" fill="hold" nodeType="clickEffect">
                                  <p:stCondLst>
                                    <p:cond delay="0"/>
                                  </p:stCondLst>
                                  <p:childTnLst>
                                    <p:anim calcmode="lin" valueType="num">
                                      <p:cBhvr>
                                        <p:cTn id="13" dur="2000"/>
                                        <p:tgtEl>
                                          <p:spTgt spid="6"/>
                                        </p:tgtEl>
                                        <p:attrNameLst>
                                          <p:attrName>ppt_w</p:attrName>
                                        </p:attrNameLst>
                                      </p:cBhvr>
                                      <p:tavLst>
                                        <p:tav tm="0">
                                          <p:val>
                                            <p:strVal val="ppt_w"/>
                                          </p:val>
                                        </p:tav>
                                        <p:tav tm="100000">
                                          <p:val>
                                            <p:strVal val="ppt_w*0.70"/>
                                          </p:val>
                                        </p:tav>
                                      </p:tavLst>
                                    </p:anim>
                                    <p:anim calcmode="lin" valueType="num">
                                      <p:cBhvr>
                                        <p:cTn id="14" dur="2000"/>
                                        <p:tgtEl>
                                          <p:spTgt spid="6"/>
                                        </p:tgtEl>
                                        <p:attrNameLst>
                                          <p:attrName>ppt_h</p:attrName>
                                        </p:attrNameLst>
                                      </p:cBhvr>
                                      <p:tavLst>
                                        <p:tav tm="0">
                                          <p:val>
                                            <p:strVal val="ppt_h"/>
                                          </p:val>
                                        </p:tav>
                                        <p:tav tm="100000">
                                          <p:val>
                                            <p:strVal val="ppt_h"/>
                                          </p:val>
                                        </p:tav>
                                      </p:tavLst>
                                    </p:anim>
                                    <p:animEffect transition="out" filter="fade">
                                      <p:cBhvr>
                                        <p:cTn id="15" dur="2000"/>
                                        <p:tgtEl>
                                          <p:spTgt spid="6"/>
                                        </p:tgtEl>
                                      </p:cBhvr>
                                    </p:animEffect>
                                    <p:set>
                                      <p:cBhvr>
                                        <p:cTn id="16"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endParaRPr lang="en-US" sz="2400" b="1" dirty="0">
              <a:solidFill>
                <a:srgbClr val="92D05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35" name="Rectangle 3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58" name="Rectangle 57"/>
          <p:cNvSpPr/>
          <p:nvPr/>
        </p:nvSpPr>
        <p:spPr>
          <a:xfrm>
            <a:off x="2743199" y="449706"/>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Play/pause</a:t>
            </a:r>
            <a:endParaRPr lang="en-US" dirty="0"/>
          </a:p>
        </p:txBody>
      </p:sp>
      <p:sp>
        <p:nvSpPr>
          <p:cNvPr id="59" name="Rectangle 58"/>
          <p:cNvSpPr/>
          <p:nvPr/>
        </p:nvSpPr>
        <p:spPr>
          <a:xfrm>
            <a:off x="4289684" y="629587"/>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reset</a:t>
            </a:r>
            <a:endParaRPr lang="en-US" dirty="0"/>
          </a:p>
        </p:txBody>
      </p:sp>
      <p:sp>
        <p:nvSpPr>
          <p:cNvPr id="60" name="Rectangle 59"/>
          <p:cNvSpPr/>
          <p:nvPr/>
        </p:nvSpPr>
        <p:spPr>
          <a:xfrm>
            <a:off x="994347" y="422223"/>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slider</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sp>
        <p:nvSpPr>
          <p:cNvPr id="66" name="Rectangle 65"/>
          <p:cNvSpPr/>
          <p:nvPr/>
        </p:nvSpPr>
        <p:spPr>
          <a:xfrm>
            <a:off x="5627417" y="189321"/>
            <a:ext cx="1755516" cy="504946"/>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Help (shows key)</a:t>
            </a:r>
            <a:endParaRPr lang="en-US" dirty="0"/>
          </a:p>
        </p:txBody>
      </p:sp>
      <p:sp>
        <p:nvSpPr>
          <p:cNvPr id="68" name="Rounded Rectangular Callout 67"/>
          <p:cNvSpPr/>
          <p:nvPr/>
        </p:nvSpPr>
        <p:spPr>
          <a:xfrm>
            <a:off x="4353254" y="825013"/>
            <a:ext cx="2413417" cy="1349116"/>
          </a:xfrm>
          <a:prstGeom prst="wedgeRoundRectCallout">
            <a:avLst>
              <a:gd name="adj1" fmla="val -172556"/>
              <a:gd name="adj2" fmla="val -755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0, 1, or 2 glucose are in storage, leaf is yellow</a:t>
            </a:r>
            <a:endParaRPr lang="en-US" dirty="0">
              <a:latin typeface="Gill Sans" charset="0"/>
              <a:ea typeface="Gill Sans" charset="0"/>
              <a:cs typeface="Gill Sans" charset="0"/>
            </a:endParaRPr>
          </a:p>
        </p:txBody>
      </p:sp>
    </p:spTree>
    <p:extLst>
      <p:ext uri="{BB962C8B-B14F-4D97-AF65-F5344CB8AC3E}">
        <p14:creationId xmlns:p14="http://schemas.microsoft.com/office/powerpoint/2010/main" val="452175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endParaRPr lang="en-US" sz="2400" b="1" dirty="0">
              <a:solidFill>
                <a:srgbClr val="92D05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grpSp>
        <p:nvGrpSpPr>
          <p:cNvPr id="48" name="Group 47"/>
          <p:cNvGrpSpPr/>
          <p:nvPr/>
        </p:nvGrpSpPr>
        <p:grpSpPr>
          <a:xfrm rot="813464">
            <a:off x="659697" y="1068001"/>
            <a:ext cx="408907" cy="119894"/>
            <a:chOff x="7180061" y="1424592"/>
            <a:chExt cx="707887" cy="205447"/>
          </a:xfrm>
        </p:grpSpPr>
        <p:sp>
          <p:nvSpPr>
            <p:cNvPr id="49" name="Triangle 48"/>
            <p:cNvSpPr/>
            <p:nvPr/>
          </p:nvSpPr>
          <p:spPr>
            <a:xfrm rot="6982883">
              <a:off x="7271629" y="136540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riangle 62"/>
            <p:cNvSpPr/>
            <p:nvPr/>
          </p:nvSpPr>
          <p:spPr>
            <a:xfrm rot="6982883">
              <a:off x="7623313" y="133302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rot="1504757">
            <a:off x="2353099" y="955778"/>
            <a:ext cx="941492" cy="258265"/>
            <a:chOff x="7180061" y="1424592"/>
            <a:chExt cx="707887" cy="205447"/>
          </a:xfrm>
        </p:grpSpPr>
        <p:sp>
          <p:nvSpPr>
            <p:cNvPr id="65" name="Triangle 64"/>
            <p:cNvSpPr/>
            <p:nvPr/>
          </p:nvSpPr>
          <p:spPr>
            <a:xfrm rot="6982883">
              <a:off x="7271629" y="136540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iangle 65"/>
            <p:cNvSpPr/>
            <p:nvPr/>
          </p:nvSpPr>
          <p:spPr>
            <a:xfrm rot="6982883">
              <a:off x="7623313" y="133302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ounded Rectangular Callout 2"/>
          <p:cNvSpPr/>
          <p:nvPr/>
        </p:nvSpPr>
        <p:spPr>
          <a:xfrm>
            <a:off x="5606321" y="689546"/>
            <a:ext cx="2413417" cy="1349116"/>
          </a:xfrm>
          <a:prstGeom prst="wedgeRoundRectCallout">
            <a:avLst>
              <a:gd name="adj1" fmla="val -101823"/>
              <a:gd name="adj2" fmla="val 4685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1:</a:t>
            </a:r>
          </a:p>
          <a:p>
            <a:pPr algn="ctr"/>
            <a:r>
              <a:rPr lang="en-US" dirty="0" smtClean="0">
                <a:latin typeface="Gill Sans" charset="0"/>
                <a:ea typeface="Gill Sans" charset="0"/>
                <a:cs typeface="Gill Sans" charset="0"/>
              </a:rPr>
              <a:t>2 photons hit chloroplast</a:t>
            </a:r>
            <a:endParaRPr lang="en-US" dirty="0">
              <a:latin typeface="Gill Sans" charset="0"/>
              <a:ea typeface="Gill Sans" charset="0"/>
              <a:cs typeface="Gill Sans" charset="0"/>
            </a:endParaRPr>
          </a:p>
        </p:txBody>
      </p:sp>
      <p:grpSp>
        <p:nvGrpSpPr>
          <p:cNvPr id="67" name="Group 66"/>
          <p:cNvGrpSpPr/>
          <p:nvPr/>
        </p:nvGrpSpPr>
        <p:grpSpPr>
          <a:xfrm>
            <a:off x="3761314" y="197490"/>
            <a:ext cx="1600025" cy="301752"/>
            <a:chOff x="3761314" y="197490"/>
            <a:chExt cx="1600025" cy="301752"/>
          </a:xfrm>
        </p:grpSpPr>
        <p:grpSp>
          <p:nvGrpSpPr>
            <p:cNvPr id="68" name="Group 67"/>
            <p:cNvGrpSpPr/>
            <p:nvPr/>
          </p:nvGrpSpPr>
          <p:grpSpPr>
            <a:xfrm>
              <a:off x="3761314" y="197490"/>
              <a:ext cx="347472" cy="301752"/>
              <a:chOff x="6548406" y="498982"/>
              <a:chExt cx="347472" cy="301752"/>
            </a:xfrm>
          </p:grpSpPr>
          <p:sp>
            <p:nvSpPr>
              <p:cNvPr id="75" name="Rectangle 74"/>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iangle 75"/>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387591" y="197490"/>
              <a:ext cx="347472" cy="301752"/>
              <a:chOff x="5869276" y="198674"/>
              <a:chExt cx="347472" cy="301752"/>
            </a:xfrm>
          </p:grpSpPr>
          <p:sp>
            <p:nvSpPr>
              <p:cNvPr id="71" name="Rectangle 70"/>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nut 71"/>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Rectangle 72"/>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riangle 73"/>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sp>
        <p:nvSpPr>
          <p:cNvPr id="85" name="Rectangle 8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09433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33333E-6 -1.85185E-6 L 0.02045 0.03866 " pathEditMode="relative" rAng="0" ptsTypes="AA">
                                      <p:cBhvr>
                                        <p:cTn id="8" dur="2000" fill="hold"/>
                                        <p:tgtEl>
                                          <p:spTgt spid="48"/>
                                        </p:tgtEl>
                                        <p:attrNameLst>
                                          <p:attrName>ppt_x</p:attrName>
                                          <p:attrName>ppt_y</p:attrName>
                                        </p:attrNameLst>
                                      </p:cBhvr>
                                      <p:rCtr x="1016" y="1921"/>
                                    </p:animMotion>
                                  </p:childTnLst>
                                  <p:subTnLst>
                                    <p:set>
                                      <p:cBhvr override="childStyle">
                                        <p:cTn dur="1" fill="hold" display="0" masterRel="sameClick" afterEffect="1">
                                          <p:stCondLst>
                                            <p:cond evt="end" delay="0">
                                              <p:tn val="7"/>
                                            </p:cond>
                                          </p:stCondLst>
                                        </p:cTn>
                                        <p:tgtEl>
                                          <p:spTgt spid="48"/>
                                        </p:tgtEl>
                                        <p:attrNameLst>
                                          <p:attrName>style.visibility</p:attrName>
                                        </p:attrNameLst>
                                      </p:cBhvr>
                                      <p:to>
                                        <p:strVal val="hidden"/>
                                      </p:to>
                                    </p:set>
                                  </p:sub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2.08333E-7 -2.22222E-6 L 0.05143 0.08449 " pathEditMode="relative" rAng="0" ptsTypes="AA">
                                      <p:cBhvr>
                                        <p:cTn id="13" dur="2000" fill="hold"/>
                                        <p:tgtEl>
                                          <p:spTgt spid="64"/>
                                        </p:tgtEl>
                                        <p:attrNameLst>
                                          <p:attrName>ppt_x</p:attrName>
                                          <p:attrName>ppt_y</p:attrName>
                                        </p:attrNameLst>
                                      </p:cBhvr>
                                      <p:rCtr x="2565" y="4213"/>
                                    </p:animMotion>
                                  </p:childTnLst>
                                  <p:subTnLst>
                                    <p:set>
                                      <p:cBhvr override="childStyle">
                                        <p:cTn dur="1" fill="hold" display="0" masterRel="sameClick" afterEffect="1">
                                          <p:stCondLst>
                                            <p:cond evt="end" delay="0">
                                              <p:tn val="12"/>
                                            </p:cond>
                                          </p:stCondLst>
                                        </p:cTn>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01823"/>
              <a:gd name="adj2" fmla="val 4685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2:</a:t>
            </a:r>
          </a:p>
          <a:p>
            <a:pPr algn="ctr"/>
            <a:r>
              <a:rPr lang="en-US" dirty="0" smtClean="0">
                <a:latin typeface="Gill Sans" charset="0"/>
                <a:ea typeface="Gill Sans" charset="0"/>
                <a:cs typeface="Gill Sans" charset="0"/>
              </a:rPr>
              <a:t>2 glucose made in chloroplast</a:t>
            </a:r>
            <a:endParaRPr lang="en-US" dirty="0">
              <a:latin typeface="Gill Sans" charset="0"/>
              <a:ea typeface="Gill Sans" charset="0"/>
              <a:cs typeface="Gill Sans" charset="0"/>
            </a:endParaRPr>
          </a:p>
        </p:txBody>
      </p:sp>
      <p:grpSp>
        <p:nvGrpSpPr>
          <p:cNvPr id="67" name="Group 66"/>
          <p:cNvGrpSpPr/>
          <p:nvPr/>
        </p:nvGrpSpPr>
        <p:grpSpPr>
          <a:xfrm>
            <a:off x="2877676" y="1631723"/>
            <a:ext cx="1033916" cy="437533"/>
            <a:chOff x="8013363" y="1509538"/>
            <a:chExt cx="1033916" cy="437533"/>
          </a:xfrm>
        </p:grpSpPr>
        <p:pic>
          <p:nvPicPr>
            <p:cNvPr id="69" name="Picture 68"/>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8552427" y="1526447"/>
              <a:ext cx="494852" cy="420624"/>
            </a:xfrm>
            <a:prstGeom prst="rect">
              <a:avLst/>
            </a:prstGeom>
          </p:spPr>
        </p:pic>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8013363" y="1509538"/>
              <a:ext cx="494852" cy="420624"/>
            </a:xfrm>
            <a:prstGeom prst="rect">
              <a:avLst/>
            </a:prstGeom>
          </p:spPr>
        </p:pic>
      </p:grpSp>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ounded Rectangular Callout 83"/>
          <p:cNvSpPr/>
          <p:nvPr/>
        </p:nvSpPr>
        <p:spPr>
          <a:xfrm>
            <a:off x="5563849" y="2415913"/>
            <a:ext cx="2413417" cy="1349116"/>
          </a:xfrm>
          <a:prstGeom prst="wedgeRoundRectCallout">
            <a:avLst>
              <a:gd name="adj1" fmla="val -112382"/>
              <a:gd name="adj2" fmla="val 14463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go down to </a:t>
            </a:r>
            <a:r>
              <a:rPr lang="en-US" dirty="0" smtClean="0">
                <a:latin typeface="Gill Sans" charset="0"/>
                <a:ea typeface="Gill Sans" charset="0"/>
                <a:cs typeface="Gill Sans" charset="0"/>
              </a:rPr>
              <a:t>yellow. “Energy needs” symbol changes</a:t>
            </a:r>
            <a:endParaRPr lang="en-US" dirty="0">
              <a:latin typeface="Gill Sans" charset="0"/>
              <a:ea typeface="Gill Sans" charset="0"/>
              <a:cs typeface="Gill Sans" charset="0"/>
            </a:endParaRPr>
          </a:p>
        </p:txBody>
      </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Lightning Bolt 93"/>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Rectangle 9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318867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01823"/>
              <a:gd name="adj2" fmla="val 4685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3:</a:t>
            </a:r>
          </a:p>
          <a:p>
            <a:pPr algn="ctr"/>
            <a:r>
              <a:rPr lang="en-US" dirty="0" smtClean="0">
                <a:latin typeface="Gill Sans" charset="0"/>
                <a:ea typeface="Gill Sans" charset="0"/>
                <a:cs typeface="Gill Sans" charset="0"/>
              </a:rPr>
              <a:t>1 glucose </a:t>
            </a:r>
            <a:r>
              <a:rPr lang="en-US" dirty="0" smtClean="0">
                <a:latin typeface="Gill Sans" charset="0"/>
                <a:ea typeface="Gill Sans" charset="0"/>
                <a:cs typeface="Gill Sans" charset="0"/>
              </a:rPr>
              <a:t>stays in </a:t>
            </a:r>
            <a:r>
              <a:rPr lang="en-US" dirty="0" err="1" smtClean="0">
                <a:latin typeface="Gill Sans" charset="0"/>
                <a:ea typeface="Gill Sans" charset="0"/>
                <a:cs typeface="Gill Sans" charset="0"/>
              </a:rPr>
              <a:t>chlroplast</a:t>
            </a:r>
            <a:r>
              <a:rPr lang="en-US" dirty="0" smtClean="0">
                <a:latin typeface="Gill Sans" charset="0"/>
                <a:ea typeface="Gill Sans" charset="0"/>
                <a:cs typeface="Gill Sans" charset="0"/>
              </a:rPr>
              <a:t> </a:t>
            </a:r>
            <a:r>
              <a:rPr lang="en-US" dirty="0" smtClean="0">
                <a:latin typeface="Gill Sans" charset="0"/>
                <a:ea typeface="Gill Sans" charset="0"/>
                <a:cs typeface="Gill Sans" charset="0"/>
              </a:rPr>
              <a:t>one goes to mitochondrion</a:t>
            </a:r>
            <a:endParaRPr lang="en-US" dirty="0">
              <a:latin typeface="Gill Sans" charset="0"/>
              <a:ea typeface="Gill Sans" charset="0"/>
              <a:cs typeface="Gill Sans" charset="0"/>
            </a:endParaRPr>
          </a:p>
        </p:txBody>
      </p:sp>
      <p:pic>
        <p:nvPicPr>
          <p:cNvPr id="69" name="Picture 68"/>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3416740" y="1648632"/>
            <a:ext cx="494852" cy="420624"/>
          </a:xfrm>
          <a:prstGeom prst="rect">
            <a:avLst/>
          </a:prstGeom>
        </p:spPr>
      </p:pic>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877676" y="1631723"/>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Lightning Bolt 93"/>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9" name="Straight Arrow Connector 58"/>
          <p:cNvCxnSpPr/>
          <p:nvPr/>
        </p:nvCxnSpPr>
        <p:spPr>
          <a:xfrm>
            <a:off x="3638552" y="2052638"/>
            <a:ext cx="419098" cy="1676400"/>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901563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4:</a:t>
            </a:r>
          </a:p>
          <a:p>
            <a:pPr algn="ctr"/>
            <a:r>
              <a:rPr lang="en-US" dirty="0" smtClean="0">
                <a:latin typeface="Gill Sans" charset="0"/>
                <a:ea typeface="Gill Sans" charset="0"/>
                <a:cs typeface="Gill Sans" charset="0"/>
              </a:rPr>
              <a:t>Glucose fades out</a:t>
            </a:r>
            <a:endParaRPr lang="en-US" dirty="0">
              <a:latin typeface="Gill Sans" charset="0"/>
              <a:ea typeface="Gill Sans" charset="0"/>
              <a:cs typeface="Gill Sans" charset="0"/>
            </a:endParaRPr>
          </a:p>
        </p:txBody>
      </p:sp>
      <p:pic>
        <p:nvPicPr>
          <p:cNvPr id="69" name="Picture 68"/>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3802503" y="3563157"/>
            <a:ext cx="494852" cy="420624"/>
          </a:xfrm>
          <a:prstGeom prst="rect">
            <a:avLst/>
          </a:prstGeom>
        </p:spPr>
      </p:pic>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838954" y="1611017"/>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Lightning Bolt 93"/>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446116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5:</a:t>
            </a:r>
          </a:p>
          <a:p>
            <a:pPr algn="ctr"/>
            <a:r>
              <a:rPr lang="en-US" dirty="0" smtClean="0">
                <a:latin typeface="Gill Sans" charset="0"/>
                <a:ea typeface="Gill Sans" charset="0"/>
                <a:cs typeface="Gill Sans" charset="0"/>
              </a:rPr>
              <a:t>Batteries appear</a:t>
            </a:r>
            <a:endParaRPr lang="en-US" dirty="0">
              <a:latin typeface="Gill Sans" charset="0"/>
              <a:ea typeface="Gill Sans" charset="0"/>
              <a:cs typeface="Gill Sans" charset="0"/>
            </a:endParaRPr>
          </a:p>
        </p:txBody>
      </p:sp>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852206" y="1571260"/>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a:grpSpLocks noChangeAspect="1"/>
          </p:cNvGrpSpPr>
          <p:nvPr/>
        </p:nvGrpSpPr>
        <p:grpSpPr>
          <a:xfrm>
            <a:off x="3692747" y="3696836"/>
            <a:ext cx="279936" cy="438912"/>
            <a:chOff x="9418320" y="4486657"/>
            <a:chExt cx="987552" cy="1548383"/>
          </a:xfrm>
        </p:grpSpPr>
        <p:sp>
          <p:nvSpPr>
            <p:cNvPr id="55" name="Rounded Rectangle 5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ightning Bolt 5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a:grpSpLocks noChangeAspect="1"/>
          </p:cNvGrpSpPr>
          <p:nvPr/>
        </p:nvGrpSpPr>
        <p:grpSpPr>
          <a:xfrm>
            <a:off x="4199795" y="3558089"/>
            <a:ext cx="279936" cy="438912"/>
            <a:chOff x="9418320" y="4486657"/>
            <a:chExt cx="987552" cy="1548383"/>
          </a:xfrm>
        </p:grpSpPr>
        <p:sp>
          <p:nvSpPr>
            <p:cNvPr id="59" name="Rounded Rectangle 58"/>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ghtning Bolt 59"/>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ounded Rectangular Callout 64"/>
          <p:cNvSpPr/>
          <p:nvPr/>
        </p:nvSpPr>
        <p:spPr>
          <a:xfrm>
            <a:off x="5815871" y="2527871"/>
            <a:ext cx="2413417" cy="1349116"/>
          </a:xfrm>
          <a:prstGeom prst="wedgeRoundRectCallout">
            <a:avLst>
              <a:gd name="adj1" fmla="val -153919"/>
              <a:gd name="adj2" fmla="val 14746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empty</a:t>
            </a:r>
            <a:endParaRPr lang="en-US" dirty="0">
              <a:latin typeface="Gill Sans" charset="0"/>
              <a:ea typeface="Gill Sans" charset="0"/>
              <a:cs typeface="Gill Sans" charset="0"/>
            </a:endParaRPr>
          </a:p>
        </p:txBody>
      </p:sp>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630429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Energy </a:t>
            </a:r>
          </a:p>
          <a:p>
            <a:r>
              <a:rPr lang="en-US" b="1" dirty="0" smtClean="0">
                <a:solidFill>
                  <a:schemeClr val="tx1"/>
                </a:solidFill>
                <a:latin typeface="Courier" charset="0"/>
                <a:ea typeface="Courier" charset="0"/>
                <a:cs typeface="Courier" charset="0"/>
              </a:rPr>
              <a:t>Needs</a:t>
            </a:r>
            <a:endParaRPr lang="en-US" b="1" dirty="0">
              <a:solidFill>
                <a:schemeClr val="tx1"/>
              </a:solidFill>
              <a:latin typeface="Courier" charset="0"/>
              <a:ea typeface="Courier" charset="0"/>
              <a:cs typeface="Courier"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6:</a:t>
            </a:r>
          </a:p>
          <a:p>
            <a:pPr algn="ctr"/>
            <a:r>
              <a:rPr lang="en-US" dirty="0" smtClean="0">
                <a:latin typeface="Gill Sans" charset="0"/>
                <a:ea typeface="Gill Sans" charset="0"/>
                <a:cs typeface="Gill Sans" charset="0"/>
              </a:rPr>
              <a:t>Batteries fill energy needs</a:t>
            </a:r>
            <a:endParaRPr lang="en-US" dirty="0">
              <a:latin typeface="Gill Sans" charset="0"/>
              <a:ea typeface="Gill Sans" charset="0"/>
              <a:cs typeface="Gill Sans" charset="0"/>
            </a:endParaRPr>
          </a:p>
        </p:txBody>
      </p:sp>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785945" y="1531503"/>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a:grpSpLocks noChangeAspect="1"/>
          </p:cNvGrpSpPr>
          <p:nvPr/>
        </p:nvGrpSpPr>
        <p:grpSpPr>
          <a:xfrm>
            <a:off x="3692747" y="3696836"/>
            <a:ext cx="279936" cy="438912"/>
            <a:chOff x="9418320" y="4486657"/>
            <a:chExt cx="987552" cy="1548383"/>
          </a:xfrm>
        </p:grpSpPr>
        <p:sp>
          <p:nvSpPr>
            <p:cNvPr id="55" name="Rounded Rectangle 5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ightning Bolt 5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a:grpSpLocks noChangeAspect="1"/>
          </p:cNvGrpSpPr>
          <p:nvPr/>
        </p:nvGrpSpPr>
        <p:grpSpPr>
          <a:xfrm>
            <a:off x="4199795" y="3558089"/>
            <a:ext cx="279936" cy="438912"/>
            <a:chOff x="9418320" y="4486657"/>
            <a:chExt cx="987552" cy="1548383"/>
          </a:xfrm>
        </p:grpSpPr>
        <p:sp>
          <p:nvSpPr>
            <p:cNvPr id="59" name="Rounded Rectangle 58"/>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ghtning Bolt 59"/>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ounded Rectangular Callout 64"/>
          <p:cNvSpPr/>
          <p:nvPr/>
        </p:nvSpPr>
        <p:spPr>
          <a:xfrm>
            <a:off x="5815871" y="2527871"/>
            <a:ext cx="2413417" cy="1349116"/>
          </a:xfrm>
          <a:prstGeom prst="wedgeRoundRectCallout">
            <a:avLst>
              <a:gd name="adj1" fmla="val -153919"/>
              <a:gd name="adj2" fmla="val 14746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Old batteries get pushed out and disappear</a:t>
            </a:r>
            <a:endParaRPr lang="en-US" dirty="0">
              <a:latin typeface="Gill Sans" charset="0"/>
              <a:ea typeface="Gill Sans" charset="0"/>
              <a:cs typeface="Gill Sans" charset="0"/>
            </a:endParaRPr>
          </a:p>
        </p:txBody>
      </p:sp>
      <p:cxnSp>
        <p:nvCxnSpPr>
          <p:cNvPr id="66" name="Straight Arrow Connector 65"/>
          <p:cNvCxnSpPr/>
          <p:nvPr/>
        </p:nvCxnSpPr>
        <p:spPr>
          <a:xfrm flipH="1">
            <a:off x="2111188" y="3988344"/>
            <a:ext cx="1616170" cy="1148042"/>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91" idx="1"/>
          </p:cNvCxnSpPr>
          <p:nvPr/>
        </p:nvCxnSpPr>
        <p:spPr>
          <a:xfrm flipH="1">
            <a:off x="3516767" y="3966322"/>
            <a:ext cx="766403" cy="1440554"/>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06460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7 -4.44444E-6 L -0.05651 0.23403 " pathEditMode="relative" rAng="0" ptsTypes="AA">
                                      <p:cBhvr>
                                        <p:cTn id="6" dur="1000" fill="hold"/>
                                        <p:tgtEl>
                                          <p:spTgt spid="58"/>
                                        </p:tgtEl>
                                        <p:attrNameLst>
                                          <p:attrName>ppt_x</p:attrName>
                                          <p:attrName>ppt_y</p:attrName>
                                        </p:attrNameLst>
                                      </p:cBhvr>
                                      <p:rCtr x="-2852" y="11690"/>
                                    </p:animMotion>
                                  </p:childTnLst>
                                </p:cTn>
                              </p:par>
                              <p:par>
                                <p:cTn id="7" presetID="0" presetClass="path" presetSubtype="0" accel="50000" decel="50000" fill="hold" nodeType="withEffect">
                                  <p:stCondLst>
                                    <p:cond delay="0"/>
                                  </p:stCondLst>
                                  <p:childTnLst>
                                    <p:animMotion origin="layout" path="M 0.00013 0.00648 L 0.00768 0.0875 " pathEditMode="relative" ptsTypes="AA">
                                      <p:cBhvr>
                                        <p:cTn id="8" dur="2000" fill="hold"/>
                                        <p:tgtEl>
                                          <p:spTgt spid="90"/>
                                        </p:tgtEl>
                                        <p:attrNameLst>
                                          <p:attrName>ppt_x</p:attrName>
                                          <p:attrName>ppt_y</p:attrName>
                                        </p:attrNameLst>
                                      </p:cBhvr>
                                    </p:animMotion>
                                  </p:childTnLst>
                                </p:cTn>
                              </p:par>
                            </p:childTnLst>
                          </p:cTn>
                        </p:par>
                        <p:par>
                          <p:cTn id="9" fill="hold">
                            <p:stCondLst>
                              <p:cond delay="2000"/>
                            </p:stCondLst>
                            <p:childTnLst>
                              <p:par>
                                <p:cTn id="10" presetID="31" presetClass="exit" presetSubtype="0" fill="hold" nodeType="afterEffect">
                                  <p:stCondLst>
                                    <p:cond delay="0"/>
                                  </p:stCondLst>
                                  <p:childTnLst>
                                    <p:anim calcmode="lin" valueType="num">
                                      <p:cBhvr>
                                        <p:cTn id="11" dur="1000"/>
                                        <p:tgtEl>
                                          <p:spTgt spid="90"/>
                                        </p:tgtEl>
                                        <p:attrNameLst>
                                          <p:attrName>ppt_w</p:attrName>
                                        </p:attrNameLst>
                                      </p:cBhvr>
                                      <p:tavLst>
                                        <p:tav tm="0">
                                          <p:val>
                                            <p:strVal val="ppt_w"/>
                                          </p:val>
                                        </p:tav>
                                        <p:tav tm="100000">
                                          <p:val>
                                            <p:fltVal val="0"/>
                                          </p:val>
                                        </p:tav>
                                      </p:tavLst>
                                    </p:anim>
                                    <p:anim calcmode="lin" valueType="num">
                                      <p:cBhvr>
                                        <p:cTn id="12" dur="1000"/>
                                        <p:tgtEl>
                                          <p:spTgt spid="90"/>
                                        </p:tgtEl>
                                        <p:attrNameLst>
                                          <p:attrName>ppt_h</p:attrName>
                                        </p:attrNameLst>
                                      </p:cBhvr>
                                      <p:tavLst>
                                        <p:tav tm="0">
                                          <p:val>
                                            <p:strVal val="ppt_h"/>
                                          </p:val>
                                        </p:tav>
                                        <p:tav tm="100000">
                                          <p:val>
                                            <p:fltVal val="0"/>
                                          </p:val>
                                        </p:tav>
                                      </p:tavLst>
                                    </p:anim>
                                    <p:anim calcmode="lin" valueType="num">
                                      <p:cBhvr>
                                        <p:cTn id="13" dur="1000"/>
                                        <p:tgtEl>
                                          <p:spTgt spid="90"/>
                                        </p:tgtEl>
                                        <p:attrNameLst>
                                          <p:attrName>style.rotation</p:attrName>
                                        </p:attrNameLst>
                                      </p:cBhvr>
                                      <p:tavLst>
                                        <p:tav tm="0">
                                          <p:val>
                                            <p:fltVal val="0"/>
                                          </p:val>
                                        </p:tav>
                                        <p:tav tm="100000">
                                          <p:val>
                                            <p:fltVal val="90"/>
                                          </p:val>
                                        </p:tav>
                                      </p:tavLst>
                                    </p:anim>
                                    <p:animEffect transition="out" filter="fade">
                                      <p:cBhvr>
                                        <p:cTn id="14" dur="1000"/>
                                        <p:tgtEl>
                                          <p:spTgt spid="90"/>
                                        </p:tgtEl>
                                      </p:cBhvr>
                                    </p:animEffect>
                                    <p:set>
                                      <p:cBhvr>
                                        <p:cTn id="15" dur="1" fill="hold">
                                          <p:stCondLst>
                                            <p:cond delay="9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endParaRPr lang="en-US" sz="2400" b="1" dirty="0">
              <a:solidFill>
                <a:srgbClr val="92D05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a:t>
            </a:r>
            <a:r>
              <a:rPr lang="en-US" dirty="0" smtClean="0">
                <a:latin typeface="Gill Sans" charset="0"/>
                <a:ea typeface="Gill Sans" charset="0"/>
                <a:cs typeface="Gill Sans" charset="0"/>
              </a:rPr>
              <a:t>7:</a:t>
            </a:r>
            <a:endParaRPr lang="en-US" dirty="0" smtClean="0">
              <a:latin typeface="Gill Sans" charset="0"/>
              <a:ea typeface="Gill Sans" charset="0"/>
              <a:cs typeface="Gill Sans" charset="0"/>
            </a:endParaRPr>
          </a:p>
          <a:p>
            <a:pPr algn="ctr"/>
            <a:r>
              <a:rPr lang="en-US" dirty="0" smtClean="0">
                <a:latin typeface="Gill Sans" charset="0"/>
                <a:ea typeface="Gill Sans" charset="0"/>
                <a:cs typeface="Gill Sans" charset="0"/>
              </a:rPr>
              <a:t>Remaining glucose goes to storage</a:t>
            </a:r>
            <a:endParaRPr lang="en-US" dirty="0">
              <a:latin typeface="Gill Sans" charset="0"/>
              <a:ea typeface="Gill Sans" charset="0"/>
              <a:cs typeface="Gill Sans" charset="0"/>
            </a:endParaRPr>
          </a:p>
        </p:txBody>
      </p:sp>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785945" y="1531503"/>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54" name="Group 53"/>
          <p:cNvGrpSpPr>
            <a:grpSpLocks noChangeAspect="1"/>
          </p:cNvGrpSpPr>
          <p:nvPr/>
        </p:nvGrpSpPr>
        <p:grpSpPr>
          <a:xfrm>
            <a:off x="1837442" y="5154575"/>
            <a:ext cx="279936" cy="438912"/>
            <a:chOff x="9418320" y="4486657"/>
            <a:chExt cx="987552" cy="1548383"/>
          </a:xfrm>
        </p:grpSpPr>
        <p:sp>
          <p:nvSpPr>
            <p:cNvPr id="55" name="Rounded Rectangle 5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ightning Bolt 5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a:grpSpLocks noChangeAspect="1"/>
          </p:cNvGrpSpPr>
          <p:nvPr/>
        </p:nvGrpSpPr>
        <p:grpSpPr>
          <a:xfrm>
            <a:off x="3404664" y="5161602"/>
            <a:ext cx="279936" cy="438912"/>
            <a:chOff x="9418320" y="4486657"/>
            <a:chExt cx="987552" cy="1548383"/>
          </a:xfrm>
        </p:grpSpPr>
        <p:sp>
          <p:nvSpPr>
            <p:cNvPr id="59" name="Rounded Rectangle 58"/>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ghtning Bolt 59"/>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cxnSp>
        <p:nvCxnSpPr>
          <p:cNvPr id="63" name="Straight Arrow Connector 62"/>
          <p:cNvCxnSpPr/>
          <p:nvPr/>
        </p:nvCxnSpPr>
        <p:spPr>
          <a:xfrm flipH="1">
            <a:off x="1868557" y="1907753"/>
            <a:ext cx="1063670" cy="1498056"/>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93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7 -4.44444E-6 L -0.05651 0.23403 " pathEditMode="relative" rAng="0" ptsTypes="AA">
                                      <p:cBhvr>
                                        <p:cTn id="6" dur="1000" fill="hold"/>
                                        <p:tgtEl>
                                          <p:spTgt spid="58"/>
                                        </p:tgtEl>
                                        <p:attrNameLst>
                                          <p:attrName>ppt_x</p:attrName>
                                          <p:attrName>ppt_y</p:attrName>
                                        </p:attrNameLst>
                                      </p:cBhvr>
                                      <p:rCtr x="-2852" y="11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3228</TotalTime>
  <Words>939</Words>
  <Application>Microsoft Macintosh PowerPoint</Application>
  <PresentationFormat>Widescreen</PresentationFormat>
  <Paragraphs>245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Calibri Light</vt:lpstr>
      <vt:lpstr>Courier</vt:lpstr>
      <vt:lpstr>Gill Sans</vt:lpstr>
      <vt:lpstr>Zapf Dingbats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Eliane Wiese</dc:creator>
  <cp:lastModifiedBy>Eliane Wiese</cp:lastModifiedBy>
  <cp:revision>38</cp:revision>
  <dcterms:created xsi:type="dcterms:W3CDTF">2017-08-04T23:27:29Z</dcterms:created>
  <dcterms:modified xsi:type="dcterms:W3CDTF">2017-08-09T18:35:37Z</dcterms:modified>
</cp:coreProperties>
</file>