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73" r:id="rId3"/>
    <p:sldId id="259" r:id="rId4"/>
    <p:sldId id="260" r:id="rId5"/>
    <p:sldId id="261" r:id="rId6"/>
    <p:sldId id="262" r:id="rId7"/>
    <p:sldId id="264" r:id="rId8"/>
    <p:sldId id="265" r:id="rId9"/>
    <p:sldId id="276" r:id="rId10"/>
    <p:sldId id="266" r:id="rId11"/>
    <p:sldId id="267" r:id="rId12"/>
    <p:sldId id="268" r:id="rId13"/>
    <p:sldId id="269" r:id="rId14"/>
    <p:sldId id="270" r:id="rId15"/>
    <p:sldId id="271"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AFF"/>
    <a:srgbClr val="FFF9CD"/>
    <a:srgbClr val="FFFA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3"/>
    <p:restoredTop sz="93647"/>
  </p:normalViewPr>
  <p:slideViewPr>
    <p:cSldViewPr snapToGrid="0" snapToObjects="1">
      <p:cViewPr>
        <p:scale>
          <a:sx n="97" d="100"/>
          <a:sy n="97" d="100"/>
        </p:scale>
        <p:origin x="792"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9DE54-038C-D649-8DEB-50D1BFEC2132}" type="datetimeFigureOut">
              <a:rPr lang="en-US" smtClean="0"/>
              <a:t>8/28/17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25EBC-3666-A549-919E-7D4485382978}" type="slidenum">
              <a:rPr lang="en-US" smtClean="0"/>
              <a:t>‹#›</a:t>
            </a:fld>
            <a:endParaRPr lang="en-US"/>
          </a:p>
        </p:txBody>
      </p:sp>
    </p:spTree>
    <p:extLst>
      <p:ext uri="{BB962C8B-B14F-4D97-AF65-F5344CB8AC3E}">
        <p14:creationId xmlns:p14="http://schemas.microsoft.com/office/powerpoint/2010/main" val="162356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50447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94268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69189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A0974-6505-B442-8D6E-622526BB55BF}"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24010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A0974-6505-B442-8D6E-622526BB55BF}"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18216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A0974-6505-B442-8D6E-622526BB55BF}"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5189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A0974-6505-B442-8D6E-622526BB55BF}" type="datetimeFigureOut">
              <a:rPr lang="en-US" smtClean="0"/>
              <a:t>8/28/17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3557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A0974-6505-B442-8D6E-622526BB55BF}" type="datetimeFigureOut">
              <a:rPr lang="en-US" smtClean="0"/>
              <a:t>8/28/17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99812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A0974-6505-B442-8D6E-622526BB55BF}" type="datetimeFigureOut">
              <a:rPr lang="en-US" smtClean="0"/>
              <a:t>8/28/17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11582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974-6505-B442-8D6E-622526BB55BF}"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98911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A0974-6505-B442-8D6E-622526BB55BF}"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B822B-13BF-A843-BDC2-C841F9BA8D31}" type="slidenum">
              <a:rPr lang="en-US" smtClean="0"/>
              <a:t>‹#›</a:t>
            </a:fld>
            <a:endParaRPr lang="en-US"/>
          </a:p>
        </p:txBody>
      </p:sp>
    </p:spTree>
    <p:extLst>
      <p:ext uri="{BB962C8B-B14F-4D97-AF65-F5344CB8AC3E}">
        <p14:creationId xmlns:p14="http://schemas.microsoft.com/office/powerpoint/2010/main" val="314505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A0974-6505-B442-8D6E-622526BB55BF}" type="datetimeFigureOut">
              <a:rPr lang="en-US" smtClean="0"/>
              <a:t>8/28/17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B822B-13BF-A843-BDC2-C841F9BA8D31}" type="slidenum">
              <a:rPr lang="en-US" smtClean="0"/>
              <a:t>‹#›</a:t>
            </a:fld>
            <a:endParaRPr lang="en-US"/>
          </a:p>
        </p:txBody>
      </p:sp>
    </p:spTree>
    <p:extLst>
      <p:ext uri="{BB962C8B-B14F-4D97-AF65-F5344CB8AC3E}">
        <p14:creationId xmlns:p14="http://schemas.microsoft.com/office/powerpoint/2010/main" val="91724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8.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1" Type="http://schemas.openxmlformats.org/officeDocument/2006/relationships/image" Target="../media/image7.png"/><Relationship Id="rId12" Type="http://schemas.microsoft.com/office/2007/relationships/hdphoto" Target="../media/hdphoto2.wdp"/><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8.png"/><Relationship Id="rId7" Type="http://schemas.openxmlformats.org/officeDocument/2006/relationships/image" Target="../media/image9.png"/><Relationship Id="rId8" Type="http://schemas.microsoft.com/office/2007/relationships/hdphoto" Target="../media/hdphoto3.wdp"/><Relationship Id="rId9" Type="http://schemas.openxmlformats.org/officeDocument/2006/relationships/image" Target="../media/image5.jpg"/><Relationship Id="rId10"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png"/><Relationship Id="rId8" Type="http://schemas.microsoft.com/office/2007/relationships/hdphoto" Target="../media/hdphoto2.wdp"/><Relationship Id="rId9" Type="http://schemas.openxmlformats.org/officeDocument/2006/relationships/image" Target="../media/image1.png"/><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3.wdp"/><Relationship Id="rId5" Type="http://schemas.openxmlformats.org/officeDocument/2006/relationships/image" Target="../media/image4.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microsoft.com/office/2007/relationships/hdphoto" Target="../media/hdphoto1.wdp"/><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Energy </a:t>
            </a:r>
          </a:p>
          <a:p>
            <a:r>
              <a:rPr lang="en-US" b="1" dirty="0" smtClean="0">
                <a:solidFill>
                  <a:schemeClr val="tx1"/>
                </a:solidFill>
                <a:latin typeface="Courier" charset="0"/>
                <a:ea typeface="Courier" charset="0"/>
                <a:cs typeface="Courier" charset="0"/>
              </a:rPr>
              <a:t>Needs</a:t>
            </a:r>
          </a:p>
          <a:p>
            <a:r>
              <a:rPr lang="en-US" sz="2400" b="1" dirty="0" smtClean="0">
                <a:solidFill>
                  <a:schemeClr val="tx1"/>
                </a:solidFill>
                <a:latin typeface="Zapf Dingbats" charset="0"/>
                <a:ea typeface="Zapf Dingbats" charset="0"/>
                <a:cs typeface="Zapf Dingbats" charset="0"/>
              </a:rPr>
              <a:t>  </a:t>
            </a:r>
            <a:r>
              <a:rPr lang="en-US" sz="2400" b="1" dirty="0" smtClean="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35" name="Rectangle 3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58" name="Rectangle 57"/>
          <p:cNvSpPr/>
          <p:nvPr/>
        </p:nvSpPr>
        <p:spPr>
          <a:xfrm>
            <a:off x="2729948" y="781010"/>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Play/pause</a:t>
            </a:r>
            <a:endParaRPr lang="en-US" dirty="0"/>
          </a:p>
        </p:txBody>
      </p:sp>
      <p:sp>
        <p:nvSpPr>
          <p:cNvPr id="59" name="Rectangle 58"/>
          <p:cNvSpPr/>
          <p:nvPr/>
        </p:nvSpPr>
        <p:spPr>
          <a:xfrm>
            <a:off x="4289684" y="629587"/>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reset</a:t>
            </a:r>
            <a:endParaRPr lang="en-US" dirty="0"/>
          </a:p>
        </p:txBody>
      </p:sp>
      <p:sp>
        <p:nvSpPr>
          <p:cNvPr id="60" name="Rectangle 59"/>
          <p:cNvSpPr/>
          <p:nvPr/>
        </p:nvSpPr>
        <p:spPr>
          <a:xfrm>
            <a:off x="994347" y="422223"/>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slider</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66" name="Rectangle 65"/>
          <p:cNvSpPr/>
          <p:nvPr/>
        </p:nvSpPr>
        <p:spPr>
          <a:xfrm>
            <a:off x="5627417" y="189321"/>
            <a:ext cx="1755516" cy="504946"/>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Help (shows key)</a:t>
            </a:r>
            <a:endParaRPr lang="en-US" dirty="0"/>
          </a:p>
        </p:txBody>
      </p:sp>
      <p:sp>
        <p:nvSpPr>
          <p:cNvPr id="68" name="Rounded Rectangular Callout 67"/>
          <p:cNvSpPr/>
          <p:nvPr/>
        </p:nvSpPr>
        <p:spPr>
          <a:xfrm>
            <a:off x="4393010" y="1302091"/>
            <a:ext cx="2413417" cy="1349116"/>
          </a:xfrm>
          <a:prstGeom prst="wedgeRoundRectCallout">
            <a:avLst>
              <a:gd name="adj1" fmla="val -48458"/>
              <a:gd name="adj2" fmla="val 8773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Start State</a:t>
            </a:r>
            <a:endParaRPr lang="en-US" dirty="0">
              <a:latin typeface="Gill Sans" charset="0"/>
              <a:ea typeface="Gill Sans" charset="0"/>
              <a:cs typeface="Gill Sans" charset="0"/>
            </a:endParaRPr>
          </a:p>
        </p:txBody>
      </p:sp>
      <p:cxnSp>
        <p:nvCxnSpPr>
          <p:cNvPr id="69" name="Straight Arrow Connector 68"/>
          <p:cNvCxnSpPr/>
          <p:nvPr/>
        </p:nvCxnSpPr>
        <p:spPr>
          <a:xfrm flipH="1">
            <a:off x="3591340" y="434424"/>
            <a:ext cx="205202" cy="413716"/>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651306" y="467553"/>
            <a:ext cx="344764" cy="301073"/>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333793" y="434422"/>
            <a:ext cx="510416" cy="122169"/>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Rounded Rectangular Callout 74"/>
          <p:cNvSpPr/>
          <p:nvPr/>
        </p:nvSpPr>
        <p:spPr>
          <a:xfrm>
            <a:off x="4916471" y="2912230"/>
            <a:ext cx="2413417" cy="1349116"/>
          </a:xfrm>
          <a:prstGeom prst="wedgeRoundRectCallout">
            <a:avLst>
              <a:gd name="adj1" fmla="val 100898"/>
              <a:gd name="adj2" fmla="val 35671"/>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Graph colors should match the organelles: Green-made, Orange-used, Blue-stored</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411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465199" y="639412"/>
            <a:ext cx="305028" cy="478184"/>
          </a:xfrm>
          <a:prstGeom prst="rect">
            <a:avLst/>
          </a:prstGeom>
        </p:spPr>
      </p:pic>
      <p:pic>
        <p:nvPicPr>
          <p:cNvPr id="17" name="Picture 16"/>
          <p:cNvPicPr>
            <a:picLocks noChangeAspect="1"/>
          </p:cNvPicPr>
          <p:nvPr/>
        </p:nvPicPr>
        <p:blipFill>
          <a:blip r:embed="rId4">
            <a:duotone>
              <a:prstClr val="black"/>
              <a:srgbClr val="FFF347">
                <a:tint val="45000"/>
                <a:satMod val="40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21550" y="1305315"/>
            <a:ext cx="576215" cy="605881"/>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876" y="1301784"/>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11">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3, 4, or 5 glucose are in storage, leaf is light green</a:t>
            </a:r>
            <a:endParaRPr lang="en-US" dirty="0">
              <a:latin typeface="Gill Sans" charset="0"/>
              <a:ea typeface="Gill Sans" charset="0"/>
              <a:cs typeface="Gill Sans" charset="0"/>
            </a:endParaRPr>
          </a:p>
        </p:txBody>
      </p:sp>
      <p:sp>
        <p:nvSpPr>
          <p:cNvPr id="72" name="Rectangle 71"/>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35207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465199" y="639412"/>
            <a:ext cx="305028" cy="478184"/>
          </a:xfrm>
          <a:prstGeom prst="rect">
            <a:avLst/>
          </a:prstGeom>
        </p:spPr>
      </p:pic>
      <p:pic>
        <p:nvPicPr>
          <p:cNvPr id="17" name="Picture 16"/>
          <p:cNvPicPr>
            <a:picLocks noChangeAspect="1"/>
          </p:cNvPicPr>
          <p:nvPr/>
        </p:nvPicPr>
        <p:blipFill>
          <a:blip r:embed="rId4">
            <a:duotone>
              <a:prstClr val="black"/>
              <a:srgbClr val="FFF347">
                <a:tint val="45000"/>
                <a:satMod val="400000"/>
              </a:srgbClr>
            </a:duotone>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21550" y="1305315"/>
            <a:ext cx="576215" cy="605881"/>
          </a:xfrm>
          <a:prstGeom prst="rect">
            <a:avLst/>
          </a:prstGeom>
        </p:spPr>
      </p:pic>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876" y="1301784"/>
            <a:ext cx="576072" cy="672714"/>
          </a:xfrm>
          <a:prstGeom prst="rect">
            <a:avLst/>
          </a:prstGeom>
        </p:spPr>
      </p:pic>
      <p:pic>
        <p:nvPicPr>
          <p:cNvPr id="49" name="Picture 48"/>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6359" y="1311657"/>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13">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13">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6 or more glucose are in storage, leaf is dark green</a:t>
            </a:r>
            <a:endParaRPr lang="en-US" dirty="0">
              <a:latin typeface="Gill Sans" charset="0"/>
              <a:ea typeface="Gill Sans" charset="0"/>
              <a:cs typeface="Gill Sans" charset="0"/>
            </a:endParaRPr>
          </a:p>
        </p:txBody>
      </p:sp>
      <p:pic>
        <p:nvPicPr>
          <p:cNvPr id="58" name="Picture 57"/>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11">
            <a:extLst>
              <a:ext uri="{BEBA8EAE-BF5A-486C-A8C5-ECC9F3942E4B}">
                <a14:imgProps xmlns:a14="http://schemas.microsoft.com/office/drawing/2010/main">
                  <a14:imgLayer r:embed="rId12">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578977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smtClean="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814531" y="3458308"/>
            <a:ext cx="494852" cy="420624"/>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40159"/>
              <a:gd name="adj2" fmla="val 13586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light is off:</a:t>
            </a:r>
          </a:p>
          <a:p>
            <a:pPr algn="ctr"/>
            <a:r>
              <a:rPr lang="en-US" dirty="0" smtClean="0">
                <a:latin typeface="Gill Sans" charset="0"/>
                <a:ea typeface="Gill Sans" charset="0"/>
                <a:cs typeface="Gill Sans" charset="0"/>
              </a:rPr>
              <a:t>Day X, time 1: </a:t>
            </a:r>
          </a:p>
          <a:p>
            <a:pPr algn="ctr"/>
            <a:r>
              <a:rPr lang="en-US" dirty="0">
                <a:latin typeface="Gill Sans" charset="0"/>
                <a:ea typeface="Gill Sans" charset="0"/>
                <a:cs typeface="Gill Sans" charset="0"/>
              </a:rPr>
              <a:t>1</a:t>
            </a:r>
            <a:r>
              <a:rPr lang="en-US" dirty="0" smtClean="0">
                <a:latin typeface="Gill Sans" charset="0"/>
                <a:ea typeface="Gill Sans" charset="0"/>
                <a:cs typeface="Gill Sans" charset="0"/>
              </a:rPr>
              <a:t> glucose moves out of storage to mitochondrion. </a:t>
            </a:r>
            <a:endParaRPr lang="en-US" dirty="0">
              <a:latin typeface="Gill Sans" charset="0"/>
              <a:ea typeface="Gill Sans" charset="0"/>
              <a:cs typeface="Gill Sans" charset="0"/>
            </a:endParaRPr>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cxnSp>
        <p:nvCxnSpPr>
          <p:cNvPr id="70" name="Straight Arrow Connector 69"/>
          <p:cNvCxnSpPr/>
          <p:nvPr/>
        </p:nvCxnSpPr>
        <p:spPr>
          <a:xfrm>
            <a:off x="2176861" y="3734881"/>
            <a:ext cx="1202443" cy="293780"/>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Rounded Rectangular Callout 71"/>
          <p:cNvSpPr/>
          <p:nvPr/>
        </p:nvSpPr>
        <p:spPr>
          <a:xfrm>
            <a:off x="5563849" y="2415913"/>
            <a:ext cx="2413417" cy="1349116"/>
          </a:xfrm>
          <a:prstGeom prst="wedgeRoundRectCallout">
            <a:avLst>
              <a:gd name="adj1" fmla="val -112382"/>
              <a:gd name="adj2" fmla="val 14463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a:t>
            </a:r>
            <a:endParaRPr lang="en-US" dirty="0">
              <a:latin typeface="Gill Sans" charset="0"/>
              <a:ea typeface="Gill Sans" charset="0"/>
              <a:cs typeface="Gill Sans" charset="0"/>
            </a:endParaRPr>
          </a:p>
        </p:txBody>
      </p:sp>
      <p:grpSp>
        <p:nvGrpSpPr>
          <p:cNvPr id="73" name="Group 72"/>
          <p:cNvGrpSpPr/>
          <p:nvPr/>
        </p:nvGrpSpPr>
        <p:grpSpPr>
          <a:xfrm>
            <a:off x="3491893" y="5168449"/>
            <a:ext cx="279936" cy="438911"/>
            <a:chOff x="1835372" y="5168449"/>
            <a:chExt cx="279936" cy="438911"/>
          </a:xfrm>
        </p:grpSpPr>
        <p:sp>
          <p:nvSpPr>
            <p:cNvPr id="74" name="Rounded Rectangle 73"/>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895006" y="5175075"/>
            <a:ext cx="279936" cy="438911"/>
            <a:chOff x="1835372" y="5168449"/>
            <a:chExt cx="279936" cy="438911"/>
          </a:xfrm>
        </p:grpSpPr>
        <p:sp>
          <p:nvSpPr>
            <p:cNvPr id="79" name="Rounded Rectangle 78"/>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ghtning Bolt 81"/>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598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68" name="Picture 6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749348" y="3855873"/>
            <a:ext cx="494852" cy="420624"/>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2:</a:t>
            </a:r>
          </a:p>
          <a:p>
            <a:pPr algn="ctr"/>
            <a:r>
              <a:rPr lang="en-US" dirty="0" smtClean="0">
                <a:latin typeface="Gill Sans" charset="0"/>
                <a:ea typeface="Gill Sans" charset="0"/>
                <a:cs typeface="Gill Sans" charset="0"/>
              </a:rPr>
              <a:t>Glucose fades out</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Lightning Bolt 85"/>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ightning Bolt 9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816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3:</a:t>
            </a:r>
          </a:p>
          <a:p>
            <a:pPr algn="ctr"/>
            <a:r>
              <a:rPr lang="en-US" dirty="0" smtClean="0">
                <a:latin typeface="Gill Sans" charset="0"/>
                <a:ea typeface="Gill Sans" charset="0"/>
                <a:cs typeface="Gill Sans" charset="0"/>
              </a:rPr>
              <a:t>Batteries appear</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a:grpSpLocks noChangeAspect="1"/>
          </p:cNvGrpSpPr>
          <p:nvPr/>
        </p:nvGrpSpPr>
        <p:grpSpPr>
          <a:xfrm>
            <a:off x="3692747" y="3696836"/>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4199795" y="3558089"/>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ounded Rectangular Callout 77"/>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empty</a:t>
            </a:r>
            <a:endParaRPr lang="en-US" dirty="0">
              <a:latin typeface="Gill Sans" charset="0"/>
              <a:ea typeface="Gill Sans" charset="0"/>
              <a:cs typeface="Gill Sans" charset="0"/>
            </a:endParaRPr>
          </a:p>
        </p:txBody>
      </p:sp>
      <p:grpSp>
        <p:nvGrpSpPr>
          <p:cNvPr id="120" name="Group 119"/>
          <p:cNvGrpSpPr/>
          <p:nvPr/>
        </p:nvGrpSpPr>
        <p:grpSpPr>
          <a:xfrm>
            <a:off x="3491893" y="5143344"/>
            <a:ext cx="279936" cy="438911"/>
            <a:chOff x="3715550" y="2560271"/>
            <a:chExt cx="279936" cy="438911"/>
          </a:xfrm>
        </p:grpSpPr>
        <p:sp>
          <p:nvSpPr>
            <p:cNvPr id="121" name="Rounded Rectangle 120"/>
            <p:cNvSpPr/>
            <p:nvPr/>
          </p:nvSpPr>
          <p:spPr>
            <a:xfrm>
              <a:off x="3724608" y="2943434"/>
              <a:ext cx="266165" cy="52020"/>
            </a:xfrm>
            <a:prstGeom prst="roundRect">
              <a:avLst>
                <a:gd name="adj" fmla="val 25516"/>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2" name="Rounded Rectangle 121"/>
            <p:cNvSpPr/>
            <p:nvPr/>
          </p:nvSpPr>
          <p:spPr>
            <a:xfrm>
              <a:off x="3715550" y="2593213"/>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3777758" y="2560271"/>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Lightning Bolt 123"/>
            <p:cNvSpPr/>
            <p:nvPr/>
          </p:nvSpPr>
          <p:spPr>
            <a:xfrm>
              <a:off x="3718992" y="2606052"/>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1892414" y="5191545"/>
            <a:ext cx="279936" cy="438911"/>
            <a:chOff x="3715550" y="2560271"/>
            <a:chExt cx="279936" cy="438911"/>
          </a:xfrm>
        </p:grpSpPr>
        <p:sp>
          <p:nvSpPr>
            <p:cNvPr id="126" name="Rounded Rectangle 125"/>
            <p:cNvSpPr/>
            <p:nvPr/>
          </p:nvSpPr>
          <p:spPr>
            <a:xfrm>
              <a:off x="3724608" y="2943434"/>
              <a:ext cx="266165" cy="52020"/>
            </a:xfrm>
            <a:prstGeom prst="roundRect">
              <a:avLst>
                <a:gd name="adj" fmla="val 25516"/>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7" name="Rounded Rectangle 126"/>
            <p:cNvSpPr/>
            <p:nvPr/>
          </p:nvSpPr>
          <p:spPr>
            <a:xfrm>
              <a:off x="3715550" y="2593213"/>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p:cNvSpPr/>
            <p:nvPr/>
          </p:nvSpPr>
          <p:spPr>
            <a:xfrm>
              <a:off x="3777758" y="2560271"/>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ightning Bolt 128"/>
            <p:cNvSpPr/>
            <p:nvPr/>
          </p:nvSpPr>
          <p:spPr>
            <a:xfrm>
              <a:off x="3718992" y="2606052"/>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428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81" name="Rounded Rectangular Callout 80"/>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off. </a:t>
            </a:r>
          </a:p>
          <a:p>
            <a:pPr algn="ctr"/>
            <a:r>
              <a:rPr lang="en-US" dirty="0" smtClean="0">
                <a:latin typeface="Gill Sans" charset="0"/>
                <a:ea typeface="Gill Sans" charset="0"/>
                <a:cs typeface="Gill Sans" charset="0"/>
              </a:rPr>
              <a:t>Day X, time 4:</a:t>
            </a:r>
          </a:p>
          <a:p>
            <a:pPr algn="ctr"/>
            <a:r>
              <a:rPr lang="en-US" dirty="0" smtClean="0">
                <a:latin typeface="Gill Sans" charset="0"/>
                <a:ea typeface="Gill Sans" charset="0"/>
                <a:cs typeface="Gill Sans" charset="0"/>
              </a:rPr>
              <a:t>Batteries fill energy needs</a:t>
            </a:r>
            <a:endParaRPr lang="en-US" dirty="0">
              <a:latin typeface="Gill Sans" charset="0"/>
              <a:ea typeface="Gill Sans" charset="0"/>
              <a:cs typeface="Gill Sans" charset="0"/>
            </a:endParaRPr>
          </a:p>
        </p:txBody>
      </p:sp>
      <p:grpSp>
        <p:nvGrpSpPr>
          <p:cNvPr id="82" name="Group 81"/>
          <p:cNvGrpSpPr/>
          <p:nvPr/>
        </p:nvGrpSpPr>
        <p:grpSpPr>
          <a:xfrm>
            <a:off x="3491893" y="5168449"/>
            <a:ext cx="279936" cy="438911"/>
            <a:chOff x="1835372" y="5168449"/>
            <a:chExt cx="279936" cy="438911"/>
          </a:xfrm>
        </p:grpSpPr>
        <p:sp>
          <p:nvSpPr>
            <p:cNvPr id="83" name="Rounded Rectangle 8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895006" y="5175075"/>
            <a:ext cx="279936" cy="438911"/>
            <a:chOff x="1835372" y="5168449"/>
            <a:chExt cx="279936" cy="438911"/>
          </a:xfrm>
        </p:grpSpPr>
        <p:sp>
          <p:nvSpPr>
            <p:cNvPr id="88" name="Rounded Rectangle 87"/>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a:grpSpLocks noChangeAspect="1"/>
          </p:cNvGrpSpPr>
          <p:nvPr/>
        </p:nvGrpSpPr>
        <p:grpSpPr>
          <a:xfrm>
            <a:off x="3692747" y="3696836"/>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4199795" y="3558089"/>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ounded Rectangular Callout 77"/>
          <p:cNvSpPr/>
          <p:nvPr/>
        </p:nvSpPr>
        <p:spPr>
          <a:xfrm>
            <a:off x="6054410" y="2103801"/>
            <a:ext cx="2413417" cy="1349116"/>
          </a:xfrm>
          <a:prstGeom prst="wedgeRoundRectCallout">
            <a:avLst>
              <a:gd name="adj1" fmla="val -159410"/>
              <a:gd name="adj2" fmla="val 177911"/>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Empty batteries get pushed out</a:t>
            </a:r>
            <a:endParaRPr lang="en-US" dirty="0">
              <a:latin typeface="Gill Sans" charset="0"/>
              <a:ea typeface="Gill Sans" charset="0"/>
              <a:cs typeface="Gill Sans" charset="0"/>
            </a:endParaRPr>
          </a:p>
        </p:txBody>
      </p:sp>
      <p:cxnSp>
        <p:nvCxnSpPr>
          <p:cNvPr id="69" name="Straight Arrow Connector 68"/>
          <p:cNvCxnSpPr/>
          <p:nvPr/>
        </p:nvCxnSpPr>
        <p:spPr>
          <a:xfrm flipH="1">
            <a:off x="2111188" y="3988344"/>
            <a:ext cx="1616170" cy="1148042"/>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3516767" y="3966322"/>
            <a:ext cx="766403" cy="1440554"/>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02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4906" y="2287163"/>
            <a:ext cx="1374215" cy="130917"/>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47142" y="1294339"/>
            <a:ext cx="576072" cy="672714"/>
          </a:xfrm>
          <a:prstGeom prst="rect">
            <a:avLst/>
          </a:prstGeom>
        </p:spPr>
      </p:pic>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smtClean="0">
                <a:solidFill>
                  <a:srgbClr val="92D050"/>
                </a:solidFill>
                <a:latin typeface="Zapf Dingbats" charset="0"/>
                <a:ea typeface="Zapf Dingbats" charset="0"/>
                <a:cs typeface="Zapf Dingbats" charset="0"/>
              </a:rPr>
              <a:t>3</a:t>
            </a:r>
            <a:endParaRPr lang="en-US" sz="2400" b="1" dirty="0">
              <a:solidFill>
                <a:srgbClr val="92D05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63" name="Picture 62"/>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063163" y="3174773"/>
            <a:ext cx="494852" cy="420624"/>
          </a:xfrm>
          <a:prstGeom prst="rect">
            <a:avLst/>
          </a:prstGeom>
        </p:spPr>
      </p:pic>
      <p:pic>
        <p:nvPicPr>
          <p:cNvPr id="65" name="Picture 64"/>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239119" y="3646148"/>
            <a:ext cx="513827" cy="436753"/>
          </a:xfrm>
          <a:prstGeom prst="rect">
            <a:avLst/>
          </a:prstGeom>
        </p:spPr>
      </p:pic>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pic>
        <p:nvPicPr>
          <p:cNvPr id="58" name="Picture 57"/>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441998" y="3001108"/>
            <a:ext cx="494852" cy="420624"/>
          </a:xfrm>
          <a:prstGeom prst="rect">
            <a:avLst/>
          </a:prstGeom>
        </p:spPr>
      </p:pic>
      <p:pic>
        <p:nvPicPr>
          <p:cNvPr id="59" name="Picture 58"/>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09731" y="3424442"/>
            <a:ext cx="494852" cy="420624"/>
          </a:xfrm>
          <a:prstGeom prst="rect">
            <a:avLst/>
          </a:prstGeom>
        </p:spPr>
      </p:pic>
      <p:pic>
        <p:nvPicPr>
          <p:cNvPr id="60" name="Picture 59"/>
          <p:cNvPicPr>
            <a:picLocks noChangeAspect="1"/>
          </p:cNvPicPr>
          <p:nvPr/>
        </p:nvPicPr>
        <p:blipFill rotWithShape="1">
          <a:blip r:embed="rId7">
            <a:extLst>
              <a:ext uri="{BEBA8EAE-BF5A-486C-A8C5-ECC9F3942E4B}">
                <a14:imgProps xmlns:a14="http://schemas.microsoft.com/office/drawing/2010/main">
                  <a14:imgLayer r:embed="rId8">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1523999" y="4017108"/>
            <a:ext cx="514450" cy="420624"/>
          </a:xfrm>
          <a:prstGeom prst="rect">
            <a:avLst/>
          </a:prstGeom>
        </p:spPr>
      </p:pic>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10">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grpSp>
        <p:nvGrpSpPr>
          <p:cNvPr id="70" name="Group 69"/>
          <p:cNvGrpSpPr>
            <a:grpSpLocks noChangeAspect="1"/>
          </p:cNvGrpSpPr>
          <p:nvPr/>
        </p:nvGrpSpPr>
        <p:grpSpPr>
          <a:xfrm>
            <a:off x="1850694" y="5181079"/>
            <a:ext cx="279936" cy="438912"/>
            <a:chOff x="9418320" y="4486657"/>
            <a:chExt cx="987552" cy="1548383"/>
          </a:xfrm>
        </p:grpSpPr>
        <p:sp>
          <p:nvSpPr>
            <p:cNvPr id="71" name="Rounded Rectangle 70"/>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ightning Bolt 71"/>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3470926" y="5188106"/>
            <a:ext cx="279936" cy="438912"/>
            <a:chOff x="9418320" y="4486657"/>
            <a:chExt cx="987552" cy="1548383"/>
          </a:xfrm>
        </p:grpSpPr>
        <p:sp>
          <p:nvSpPr>
            <p:cNvPr id="75" name="Rounded Rectangle 7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Lightning Bolt 7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loud Callout 1"/>
          <p:cNvSpPr/>
          <p:nvPr/>
        </p:nvSpPr>
        <p:spPr>
          <a:xfrm>
            <a:off x="5049078" y="1577009"/>
            <a:ext cx="6334537" cy="4929809"/>
          </a:xfrm>
          <a:prstGeom prst="cloudCallout">
            <a:avLst>
              <a:gd name="adj1" fmla="val -70524"/>
              <a:gd name="adj2" fmla="val -704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If  the student changes the state of the light in the middle of a cycle, the change does not take effect until the beginning of the next cycle. So if the light is off, and the vacuole has sent glucose to the mitochondria, and then the student turns the switch, the light does not actually get turned on until the empty batteries get pushed out and the cycle is ready to begin again. Because, if the light is hitting the chloroplast, we want it to make glucose, but we don’t want making and using and everything happening at the same time, that’s too much going on visually.</a:t>
            </a:r>
            <a:endParaRPr lang="en-US" sz="1600" dirty="0"/>
          </a:p>
        </p:txBody>
      </p:sp>
    </p:spTree>
    <p:extLst>
      <p:ext uri="{BB962C8B-B14F-4D97-AF65-F5344CB8AC3E}">
        <p14:creationId xmlns:p14="http://schemas.microsoft.com/office/powerpoint/2010/main" val="331881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4906" y="639467"/>
            <a:ext cx="1374215" cy="164281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p:cNvPicPr>
            <a:picLocks/>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35050" y="1297674"/>
            <a:ext cx="576072" cy="603504"/>
          </a:xfrm>
          <a:prstGeom prst="rect">
            <a:avLst/>
          </a:prstGeom>
        </p:spPr>
      </p:pic>
      <p:sp>
        <p:nvSpPr>
          <p:cNvPr id="16" name="Rectangle 15"/>
          <p:cNvSpPr/>
          <p:nvPr/>
        </p:nvSpPr>
        <p:spPr>
          <a:xfrm>
            <a:off x="474906" y="2287163"/>
            <a:ext cx="1374215" cy="130917"/>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42374" y="1751909"/>
            <a:ext cx="665571" cy="530862"/>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467334" y="613275"/>
            <a:ext cx="1367864" cy="1800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71" name="Rounded Rectangular Callout 70"/>
          <p:cNvSpPr/>
          <p:nvPr/>
        </p:nvSpPr>
        <p:spPr>
          <a:xfrm>
            <a:off x="4505654" y="977413"/>
            <a:ext cx="2413417" cy="1349116"/>
          </a:xfrm>
          <a:prstGeom prst="wedgeRoundRectCallout">
            <a:avLst>
              <a:gd name="adj1" fmla="val -140159"/>
              <a:gd name="adj2" fmla="val 13586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light is off, if there is no glucose in storage, the plant will die. </a:t>
            </a:r>
          </a:p>
        </p:txBody>
      </p:sp>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pic>
        <p:nvPicPr>
          <p:cNvPr id="3" name="Picture 2"/>
          <p:cNvPicPr>
            <a:picLocks noChangeAspect="1"/>
          </p:cNvPicPr>
          <p:nvPr/>
        </p:nvPicPr>
        <p:blipFill rotWithShape="1">
          <a:blip r:embed="rId7">
            <a:clrChange>
              <a:clrFrom>
                <a:srgbClr val="AFAFAF"/>
              </a:clrFrom>
              <a:clrTo>
                <a:srgbClr val="AFAFAF">
                  <a:alpha val="0"/>
                </a:srgbClr>
              </a:clrTo>
            </a:clrChange>
            <a:extLst>
              <a:ext uri="{28A0092B-C50C-407E-A947-70E740481C1C}">
                <a14:useLocalDpi xmlns:a14="http://schemas.microsoft.com/office/drawing/2010/main" val="0"/>
              </a:ext>
            </a:extLst>
          </a:blip>
          <a:srcRect l="19445" t="5303"/>
          <a:stretch/>
        </p:blipFill>
        <p:spPr>
          <a:xfrm>
            <a:off x="479424" y="628649"/>
            <a:ext cx="276225" cy="396875"/>
          </a:xfrm>
          <a:prstGeom prst="rect">
            <a:avLst/>
          </a:prstGeom>
        </p:spPr>
      </p:pic>
      <p:sp>
        <p:nvSpPr>
          <p:cNvPr id="72" name="Rounded Rectangular Callout 71"/>
          <p:cNvSpPr/>
          <p:nvPr/>
        </p:nvSpPr>
        <p:spPr>
          <a:xfrm>
            <a:off x="5563849" y="2415912"/>
            <a:ext cx="2413417" cy="2394627"/>
          </a:xfrm>
          <a:prstGeom prst="wedgeRoundRectCallout">
            <a:avLst>
              <a:gd name="adj1" fmla="val -221105"/>
              <a:gd name="adj2" fmla="val -87048"/>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 and empty at the same rate as normal. If a battery is empty and there is no fresh one to replace it, the leaf dies and turns brown.</a:t>
            </a:r>
            <a:endParaRPr lang="en-US" dirty="0">
              <a:latin typeface="Gill Sans" charset="0"/>
              <a:ea typeface="Gill Sans" charset="0"/>
              <a:cs typeface="Gill Sans" charset="0"/>
            </a:endParaRPr>
          </a:p>
        </p:txBody>
      </p:sp>
      <p:grpSp>
        <p:nvGrpSpPr>
          <p:cNvPr id="73" name="Group 72"/>
          <p:cNvGrpSpPr/>
          <p:nvPr/>
        </p:nvGrpSpPr>
        <p:grpSpPr>
          <a:xfrm>
            <a:off x="3491893" y="5168449"/>
            <a:ext cx="279936" cy="438911"/>
            <a:chOff x="1835372" y="5168449"/>
            <a:chExt cx="279936" cy="438911"/>
          </a:xfrm>
        </p:grpSpPr>
        <p:sp>
          <p:nvSpPr>
            <p:cNvPr id="74" name="Rounded Rectangle 73"/>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ightning Bolt 76"/>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1895006" y="5175075"/>
            <a:ext cx="279936" cy="438911"/>
            <a:chOff x="1835372" y="5168449"/>
            <a:chExt cx="279936" cy="438911"/>
          </a:xfrm>
        </p:grpSpPr>
        <p:sp>
          <p:nvSpPr>
            <p:cNvPr id="79" name="Rounded Rectangle 78"/>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Lightning Bolt 81"/>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0390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56755" y="409778"/>
            <a:ext cx="1579742" cy="1844758"/>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233983" y="338357"/>
            <a:ext cx="1579742" cy="1844758"/>
          </a:xfrm>
          <a:prstGeom prst="rect">
            <a:avLst/>
          </a:prstGeom>
        </p:spPr>
      </p:pic>
      <p:pic>
        <p:nvPicPr>
          <p:cNvPr id="6" name="Picture 5"/>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407295" y="343625"/>
            <a:ext cx="1579742" cy="1844758"/>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29" y="408002"/>
            <a:ext cx="1579742" cy="1844758"/>
          </a:xfrm>
          <a:prstGeom prst="rect">
            <a:avLst/>
          </a:prstGeom>
        </p:spPr>
      </p:pic>
      <p:sp>
        <p:nvSpPr>
          <p:cNvPr id="8" name="TextBox 7"/>
          <p:cNvSpPr txBox="1"/>
          <p:nvPr/>
        </p:nvSpPr>
        <p:spPr>
          <a:xfrm>
            <a:off x="967409" y="2425148"/>
            <a:ext cx="1325217" cy="369332"/>
          </a:xfrm>
          <a:prstGeom prst="rect">
            <a:avLst/>
          </a:prstGeom>
          <a:noFill/>
        </p:spPr>
        <p:txBody>
          <a:bodyPr wrap="square" rtlCol="0">
            <a:spAutoFit/>
          </a:bodyPr>
          <a:lstStyle/>
          <a:p>
            <a:r>
              <a:rPr lang="en-US" dirty="0" smtClean="0"/>
              <a:t>Dead</a:t>
            </a:r>
            <a:endParaRPr lang="en-US" dirty="0"/>
          </a:p>
        </p:txBody>
      </p:sp>
      <p:sp>
        <p:nvSpPr>
          <p:cNvPr id="9" name="TextBox 8"/>
          <p:cNvSpPr txBox="1"/>
          <p:nvPr/>
        </p:nvSpPr>
        <p:spPr>
          <a:xfrm>
            <a:off x="3081130" y="2259496"/>
            <a:ext cx="1325217" cy="923330"/>
          </a:xfrm>
          <a:prstGeom prst="rect">
            <a:avLst/>
          </a:prstGeom>
          <a:noFill/>
        </p:spPr>
        <p:txBody>
          <a:bodyPr wrap="square" rtlCol="0">
            <a:spAutoFit/>
          </a:bodyPr>
          <a:lstStyle/>
          <a:p>
            <a:r>
              <a:rPr lang="en-US" smtClean="0"/>
              <a:t>0, 1, or 2 glucose in storage</a:t>
            </a:r>
            <a:endParaRPr lang="en-US"/>
          </a:p>
        </p:txBody>
      </p:sp>
      <p:sp>
        <p:nvSpPr>
          <p:cNvPr id="10" name="TextBox 9"/>
          <p:cNvSpPr txBox="1"/>
          <p:nvPr/>
        </p:nvSpPr>
        <p:spPr>
          <a:xfrm>
            <a:off x="5141843" y="2279374"/>
            <a:ext cx="1325217" cy="923330"/>
          </a:xfrm>
          <a:prstGeom prst="rect">
            <a:avLst/>
          </a:prstGeom>
          <a:noFill/>
        </p:spPr>
        <p:txBody>
          <a:bodyPr wrap="square" rtlCol="0">
            <a:spAutoFit/>
          </a:bodyPr>
          <a:lstStyle/>
          <a:p>
            <a:r>
              <a:rPr lang="en-US" smtClean="0"/>
              <a:t>3, 4, or 5 </a:t>
            </a:r>
            <a:r>
              <a:rPr lang="en-US" dirty="0" smtClean="0"/>
              <a:t>glucose in storage</a:t>
            </a:r>
            <a:endParaRPr lang="en-US" dirty="0"/>
          </a:p>
        </p:txBody>
      </p:sp>
      <p:sp>
        <p:nvSpPr>
          <p:cNvPr id="11" name="TextBox 10"/>
          <p:cNvSpPr txBox="1"/>
          <p:nvPr/>
        </p:nvSpPr>
        <p:spPr>
          <a:xfrm>
            <a:off x="7215808" y="2259496"/>
            <a:ext cx="1325217" cy="923330"/>
          </a:xfrm>
          <a:prstGeom prst="rect">
            <a:avLst/>
          </a:prstGeom>
          <a:noFill/>
        </p:spPr>
        <p:txBody>
          <a:bodyPr wrap="square" rtlCol="0">
            <a:spAutoFit/>
          </a:bodyPr>
          <a:lstStyle/>
          <a:p>
            <a:r>
              <a:rPr lang="en-US" dirty="0" smtClean="0"/>
              <a:t>6 or more glucose in storage</a:t>
            </a:r>
            <a:endParaRPr lang="en-US" dirty="0"/>
          </a:p>
        </p:txBody>
      </p:sp>
      <p:grpSp>
        <p:nvGrpSpPr>
          <p:cNvPr id="15" name="Group 14"/>
          <p:cNvGrpSpPr>
            <a:grpSpLocks noChangeAspect="1"/>
          </p:cNvGrpSpPr>
          <p:nvPr/>
        </p:nvGrpSpPr>
        <p:grpSpPr>
          <a:xfrm>
            <a:off x="2550990" y="5168449"/>
            <a:ext cx="279936" cy="438912"/>
            <a:chOff x="9418320" y="4486657"/>
            <a:chExt cx="987552" cy="1548383"/>
          </a:xfrm>
        </p:grpSpPr>
        <p:sp>
          <p:nvSpPr>
            <p:cNvPr id="16" name="Rounded Rectangle 15"/>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ightning Bolt 19"/>
          <p:cNvSpPr/>
          <p:nvPr/>
        </p:nvSpPr>
        <p:spPr>
          <a:xfrm>
            <a:off x="2558389" y="5210271"/>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835372" y="5168449"/>
            <a:ext cx="279936" cy="438911"/>
            <a:chOff x="1835372" y="5168449"/>
            <a:chExt cx="279936" cy="438911"/>
          </a:xfrm>
        </p:grpSpPr>
        <p:grpSp>
          <p:nvGrpSpPr>
            <p:cNvPr id="12" name="Group 11"/>
            <p:cNvGrpSpPr/>
            <p:nvPr/>
          </p:nvGrpSpPr>
          <p:grpSpPr>
            <a:xfrm>
              <a:off x="1835372" y="5168449"/>
              <a:ext cx="279936" cy="438911"/>
              <a:chOff x="1835372" y="5168449"/>
              <a:chExt cx="279936" cy="438911"/>
            </a:xfrm>
          </p:grpSpPr>
          <p:sp>
            <p:nvSpPr>
              <p:cNvPr id="13" name="Rounded Rectangle 12"/>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Lightning Bolt 20"/>
            <p:cNvSpPr/>
            <p:nvPr/>
          </p:nvSpPr>
          <p:spPr>
            <a:xfrm>
              <a:off x="1841851" y="5214643"/>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96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nodeType="clickEffect">
                                  <p:stCondLst>
                                    <p:cond delay="0"/>
                                  </p:stCondLst>
                                  <p:childTnLst>
                                    <p:anim calcmode="lin" valueType="num">
                                      <p:cBhvr>
                                        <p:cTn id="6" dur="2000"/>
                                        <p:tgtEl>
                                          <p:spTgt spid="4"/>
                                        </p:tgtEl>
                                        <p:attrNameLst>
                                          <p:attrName>ppt_w</p:attrName>
                                        </p:attrNameLst>
                                      </p:cBhvr>
                                      <p:tavLst>
                                        <p:tav tm="0">
                                          <p:val>
                                            <p:strVal val="ppt_w"/>
                                          </p:val>
                                        </p:tav>
                                        <p:tav tm="100000">
                                          <p:val>
                                            <p:strVal val="ppt_w*0.70"/>
                                          </p:val>
                                        </p:tav>
                                      </p:tavLst>
                                    </p:anim>
                                    <p:anim calcmode="lin" valueType="num">
                                      <p:cBhvr>
                                        <p:cTn id="7" dur="2000"/>
                                        <p:tgtEl>
                                          <p:spTgt spid="4"/>
                                        </p:tgtEl>
                                        <p:attrNameLst>
                                          <p:attrName>ppt_h</p:attrName>
                                        </p:attrNameLst>
                                      </p:cBhvr>
                                      <p:tavLst>
                                        <p:tav tm="0">
                                          <p:val>
                                            <p:strVal val="ppt_h"/>
                                          </p:val>
                                        </p:tav>
                                        <p:tav tm="100000">
                                          <p:val>
                                            <p:strVal val="ppt_h"/>
                                          </p:val>
                                        </p:tav>
                                      </p:tavLst>
                                    </p:anim>
                                    <p:animEffect transition="out" filter="fade">
                                      <p:cBhvr>
                                        <p:cTn id="8" dur="2000"/>
                                        <p:tgtEl>
                                          <p:spTgt spid="4"/>
                                        </p:tgtEl>
                                      </p:cBhvr>
                                    </p:animEffect>
                                    <p:set>
                                      <p:cBhvr>
                                        <p:cTn id="9" dur="1" fill="hold">
                                          <p:stCondLst>
                                            <p:cond delay="1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nodeType="clickEffect">
                                  <p:stCondLst>
                                    <p:cond delay="0"/>
                                  </p:stCondLst>
                                  <p:childTnLst>
                                    <p:anim calcmode="lin" valueType="num">
                                      <p:cBhvr>
                                        <p:cTn id="13" dur="2000"/>
                                        <p:tgtEl>
                                          <p:spTgt spid="6"/>
                                        </p:tgtEl>
                                        <p:attrNameLst>
                                          <p:attrName>ppt_w</p:attrName>
                                        </p:attrNameLst>
                                      </p:cBhvr>
                                      <p:tavLst>
                                        <p:tav tm="0">
                                          <p:val>
                                            <p:strVal val="ppt_w"/>
                                          </p:val>
                                        </p:tav>
                                        <p:tav tm="100000">
                                          <p:val>
                                            <p:strVal val="ppt_w*0.70"/>
                                          </p:val>
                                        </p:tav>
                                      </p:tavLst>
                                    </p:anim>
                                    <p:anim calcmode="lin" valueType="num">
                                      <p:cBhvr>
                                        <p:cTn id="14" dur="2000"/>
                                        <p:tgtEl>
                                          <p:spTgt spid="6"/>
                                        </p:tgtEl>
                                        <p:attrNameLst>
                                          <p:attrName>ppt_h</p:attrName>
                                        </p:attrNameLst>
                                      </p:cBhvr>
                                      <p:tavLst>
                                        <p:tav tm="0">
                                          <p:val>
                                            <p:strVal val="ppt_h"/>
                                          </p:val>
                                        </p:tav>
                                        <p:tav tm="100000">
                                          <p:val>
                                            <p:strVal val="ppt_h"/>
                                          </p:val>
                                        </p:tav>
                                      </p:tavLst>
                                    </p:anim>
                                    <p:animEffect transition="out" filter="fade">
                                      <p:cBhvr>
                                        <p:cTn id="15" dur="2000"/>
                                        <p:tgtEl>
                                          <p:spTgt spid="6"/>
                                        </p:tgtEl>
                                      </p:cBhvr>
                                    </p:animEffect>
                                    <p:set>
                                      <p:cBhvr>
                                        <p:cTn id="16"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35" name="Rectangle 3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58" name="Rectangle 57"/>
          <p:cNvSpPr/>
          <p:nvPr/>
        </p:nvSpPr>
        <p:spPr>
          <a:xfrm>
            <a:off x="2743199" y="449706"/>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Play/pause</a:t>
            </a:r>
            <a:endParaRPr lang="en-US" dirty="0"/>
          </a:p>
        </p:txBody>
      </p:sp>
      <p:sp>
        <p:nvSpPr>
          <p:cNvPr id="59" name="Rectangle 58"/>
          <p:cNvSpPr/>
          <p:nvPr/>
        </p:nvSpPr>
        <p:spPr>
          <a:xfrm>
            <a:off x="4289684" y="629587"/>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reset</a:t>
            </a:r>
            <a:endParaRPr lang="en-US" dirty="0"/>
          </a:p>
        </p:txBody>
      </p:sp>
      <p:sp>
        <p:nvSpPr>
          <p:cNvPr id="60" name="Rectangle 59"/>
          <p:cNvSpPr/>
          <p:nvPr/>
        </p:nvSpPr>
        <p:spPr>
          <a:xfrm>
            <a:off x="994347" y="422223"/>
            <a:ext cx="1387336" cy="48601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slider</a:t>
            </a:r>
            <a:endParaRPr lang="en-US" dirty="0"/>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67" name="Group 66"/>
          <p:cNvGrpSpPr/>
          <p:nvPr/>
        </p:nvGrpSpPr>
        <p:grpSpPr>
          <a:xfrm>
            <a:off x="3761314" y="197490"/>
            <a:ext cx="1600025" cy="301752"/>
            <a:chOff x="3761314" y="197490"/>
            <a:chExt cx="1600025" cy="301752"/>
          </a:xfrm>
        </p:grpSpPr>
        <p:grpSp>
          <p:nvGrpSpPr>
            <p:cNvPr id="53" name="Group 52"/>
            <p:cNvGrpSpPr/>
            <p:nvPr/>
          </p:nvGrpSpPr>
          <p:grpSpPr>
            <a:xfrm>
              <a:off x="3761314" y="197490"/>
              <a:ext cx="347472" cy="301752"/>
              <a:chOff x="6548406" y="498982"/>
              <a:chExt cx="347472" cy="301752"/>
            </a:xfrm>
          </p:grpSpPr>
          <p:sp>
            <p:nvSpPr>
              <p:cNvPr id="51" name="Rectangle 5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riangle 5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387591" y="197490"/>
              <a:ext cx="347472" cy="301752"/>
              <a:chOff x="5869276" y="198674"/>
              <a:chExt cx="347472" cy="301752"/>
            </a:xfrm>
          </p:grpSpPr>
          <p:sp>
            <p:nvSpPr>
              <p:cNvPr id="50" name="Rectangle 49"/>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nut 53"/>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66" name="Rectangle 65"/>
          <p:cNvSpPr/>
          <p:nvPr/>
        </p:nvSpPr>
        <p:spPr>
          <a:xfrm>
            <a:off x="5627417" y="189321"/>
            <a:ext cx="1755516" cy="504946"/>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Help (shows key)</a:t>
            </a:r>
            <a:endParaRPr lang="en-US" dirty="0"/>
          </a:p>
        </p:txBody>
      </p:sp>
      <p:sp>
        <p:nvSpPr>
          <p:cNvPr id="68" name="Rounded Rectangular Callout 67"/>
          <p:cNvSpPr/>
          <p:nvPr/>
        </p:nvSpPr>
        <p:spPr>
          <a:xfrm>
            <a:off x="4353254" y="825013"/>
            <a:ext cx="2413417" cy="1349116"/>
          </a:xfrm>
          <a:prstGeom prst="wedgeRoundRectCallout">
            <a:avLst>
              <a:gd name="adj1" fmla="val -172556"/>
              <a:gd name="adj2" fmla="val -755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When 0, 1, or 2 glucose are in storage, leaf is yellow</a:t>
            </a:r>
            <a:endParaRPr lang="en-US" dirty="0">
              <a:latin typeface="Gill Sans" charset="0"/>
              <a:ea typeface="Gill Sans" charset="0"/>
              <a:cs typeface="Gill Sans" charset="0"/>
            </a:endParaRPr>
          </a:p>
        </p:txBody>
      </p:sp>
    </p:spTree>
    <p:extLst>
      <p:ext uri="{BB962C8B-B14F-4D97-AF65-F5344CB8AC3E}">
        <p14:creationId xmlns:p14="http://schemas.microsoft.com/office/powerpoint/2010/main" val="452175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grpSp>
        <p:nvGrpSpPr>
          <p:cNvPr id="39" name="Group 38"/>
          <p:cNvGrpSpPr>
            <a:grpSpLocks noChangeAspect="1"/>
          </p:cNvGrpSpPr>
          <p:nvPr/>
        </p:nvGrpSpPr>
        <p:grpSpPr>
          <a:xfrm>
            <a:off x="1835372" y="5168449"/>
            <a:ext cx="279936" cy="438912"/>
            <a:chOff x="9418320" y="4486657"/>
            <a:chExt cx="987552" cy="1548383"/>
          </a:xfrm>
        </p:grpSpPr>
        <p:sp>
          <p:nvSpPr>
            <p:cNvPr id="40" name="Rounded Rectangle 39"/>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a:grpSpLocks noChangeAspect="1"/>
          </p:cNvGrpSpPr>
          <p:nvPr/>
        </p:nvGrpSpPr>
        <p:grpSpPr>
          <a:xfrm>
            <a:off x="3471132" y="5158289"/>
            <a:ext cx="279936" cy="438912"/>
            <a:chOff x="9418320" y="4486657"/>
            <a:chExt cx="987552" cy="1548383"/>
          </a:xfrm>
        </p:grpSpPr>
        <p:sp>
          <p:nvSpPr>
            <p:cNvPr id="44" name="Rounded Rectangle 43"/>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ightning Bolt 44"/>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grpSp>
        <p:nvGrpSpPr>
          <p:cNvPr id="48" name="Group 47"/>
          <p:cNvGrpSpPr/>
          <p:nvPr/>
        </p:nvGrpSpPr>
        <p:grpSpPr>
          <a:xfrm rot="813464">
            <a:off x="659697" y="1068001"/>
            <a:ext cx="408907" cy="119894"/>
            <a:chOff x="7180061" y="1424592"/>
            <a:chExt cx="707887" cy="205447"/>
          </a:xfrm>
        </p:grpSpPr>
        <p:sp>
          <p:nvSpPr>
            <p:cNvPr id="49" name="Triangle 48"/>
            <p:cNvSpPr/>
            <p:nvPr/>
          </p:nvSpPr>
          <p:spPr>
            <a:xfrm rot="6982883">
              <a:off x="7271629" y="136540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iangle 62"/>
            <p:cNvSpPr/>
            <p:nvPr/>
          </p:nvSpPr>
          <p:spPr>
            <a:xfrm rot="6982883">
              <a:off x="7623313" y="133302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rot="1504757">
            <a:off x="2353099" y="955778"/>
            <a:ext cx="941492" cy="258265"/>
            <a:chOff x="7180061" y="1424592"/>
            <a:chExt cx="707887" cy="205447"/>
          </a:xfrm>
        </p:grpSpPr>
        <p:sp>
          <p:nvSpPr>
            <p:cNvPr id="65" name="Triangle 64"/>
            <p:cNvSpPr/>
            <p:nvPr/>
          </p:nvSpPr>
          <p:spPr>
            <a:xfrm rot="6982883">
              <a:off x="7271629" y="136540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iangle 65"/>
            <p:cNvSpPr/>
            <p:nvPr/>
          </p:nvSpPr>
          <p:spPr>
            <a:xfrm rot="6982883">
              <a:off x="7623313" y="1333024"/>
              <a:ext cx="173067" cy="356203"/>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1:</a:t>
            </a:r>
          </a:p>
          <a:p>
            <a:pPr algn="ctr"/>
            <a:r>
              <a:rPr lang="en-US" dirty="0" smtClean="0">
                <a:latin typeface="Gill Sans" charset="0"/>
                <a:ea typeface="Gill Sans" charset="0"/>
                <a:cs typeface="Gill Sans" charset="0"/>
              </a:rPr>
              <a:t>2 photons hit chloroplast</a:t>
            </a:r>
            <a:endParaRPr lang="en-US" dirty="0">
              <a:latin typeface="Gill Sans" charset="0"/>
              <a:ea typeface="Gill Sans" charset="0"/>
              <a:cs typeface="Gill Sans" charset="0"/>
            </a:endParaRPr>
          </a:p>
        </p:txBody>
      </p:sp>
      <p:grpSp>
        <p:nvGrpSpPr>
          <p:cNvPr id="67" name="Group 66"/>
          <p:cNvGrpSpPr/>
          <p:nvPr/>
        </p:nvGrpSpPr>
        <p:grpSpPr>
          <a:xfrm>
            <a:off x="3761314" y="197490"/>
            <a:ext cx="1600025" cy="301752"/>
            <a:chOff x="3761314" y="197490"/>
            <a:chExt cx="1600025" cy="301752"/>
          </a:xfrm>
        </p:grpSpPr>
        <p:grpSp>
          <p:nvGrpSpPr>
            <p:cNvPr id="68" name="Group 67"/>
            <p:cNvGrpSpPr/>
            <p:nvPr/>
          </p:nvGrpSpPr>
          <p:grpSpPr>
            <a:xfrm>
              <a:off x="3761314" y="197490"/>
              <a:ext cx="347472" cy="301752"/>
              <a:chOff x="6548406" y="498982"/>
              <a:chExt cx="347472" cy="301752"/>
            </a:xfrm>
          </p:grpSpPr>
          <p:sp>
            <p:nvSpPr>
              <p:cNvPr id="75" name="Rectangle 74"/>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387591" y="197490"/>
              <a:ext cx="347472" cy="301752"/>
              <a:chOff x="5869276" y="198674"/>
              <a:chExt cx="347472" cy="301752"/>
            </a:xfrm>
          </p:grpSpPr>
          <p:sp>
            <p:nvSpPr>
              <p:cNvPr id="71" name="Rectangle 70"/>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nut 71"/>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iangle 73"/>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sp>
        <p:nvSpPr>
          <p:cNvPr id="85" name="Rectangle 8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0943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33333E-6 -1.85185E-6 L 0.02045 0.03866 " pathEditMode="relative" rAng="0" ptsTypes="AA">
                                      <p:cBhvr>
                                        <p:cTn id="8" dur="2000" fill="hold"/>
                                        <p:tgtEl>
                                          <p:spTgt spid="48"/>
                                        </p:tgtEl>
                                        <p:attrNameLst>
                                          <p:attrName>ppt_x</p:attrName>
                                          <p:attrName>ppt_y</p:attrName>
                                        </p:attrNameLst>
                                      </p:cBhvr>
                                      <p:rCtr x="1016" y="1921"/>
                                    </p:animMotion>
                                  </p:childTnLst>
                                  <p:subTnLst>
                                    <p:set>
                                      <p:cBhvr override="childStyle">
                                        <p:cTn dur="1" fill="hold" display="0" masterRel="sameClick" afterEffect="1">
                                          <p:stCondLst>
                                            <p:cond evt="end" delay="0">
                                              <p:tn val="7"/>
                                            </p:cond>
                                          </p:stCondLst>
                                        </p:cTn>
                                        <p:tgtEl>
                                          <p:spTgt spid="48"/>
                                        </p:tgtEl>
                                        <p:attrNameLst>
                                          <p:attrName>style.visibility</p:attrName>
                                        </p:attrNameLst>
                                      </p:cBhvr>
                                      <p:to>
                                        <p:strVal val="hidden"/>
                                      </p:to>
                                    </p:set>
                                  </p:sub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2.08333E-7 -2.22222E-6 L 0.05143 0.08449 " pathEditMode="relative" rAng="0" ptsTypes="AA">
                                      <p:cBhvr>
                                        <p:cTn id="13" dur="2000" fill="hold"/>
                                        <p:tgtEl>
                                          <p:spTgt spid="64"/>
                                        </p:tgtEl>
                                        <p:attrNameLst>
                                          <p:attrName>ppt_x</p:attrName>
                                          <p:attrName>ppt_y</p:attrName>
                                        </p:attrNameLst>
                                      </p:cBhvr>
                                      <p:rCtr x="2565" y="4213"/>
                                    </p:animMotion>
                                  </p:childTnLst>
                                  <p:subTnLst>
                                    <p:set>
                                      <p:cBhvr override="childStyle">
                                        <p:cTn dur="1" fill="hold" display="0" masterRel="sameClick" afterEffect="1">
                                          <p:stCondLst>
                                            <p:cond evt="end" delay="0">
                                              <p:tn val="12"/>
                                            </p:cond>
                                          </p:stCondLst>
                                        </p:cTn>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2:</a:t>
            </a:r>
          </a:p>
          <a:p>
            <a:pPr algn="ctr"/>
            <a:r>
              <a:rPr lang="en-US" dirty="0" smtClean="0">
                <a:latin typeface="Gill Sans" charset="0"/>
                <a:ea typeface="Gill Sans" charset="0"/>
                <a:cs typeface="Gill Sans" charset="0"/>
              </a:rPr>
              <a:t>2 glucose made in chloroplast</a:t>
            </a:r>
            <a:endParaRPr lang="en-US" dirty="0">
              <a:latin typeface="Gill Sans" charset="0"/>
              <a:ea typeface="Gill Sans" charset="0"/>
              <a:cs typeface="Gill Sans" charset="0"/>
            </a:endParaRPr>
          </a:p>
        </p:txBody>
      </p:sp>
      <p:grpSp>
        <p:nvGrpSpPr>
          <p:cNvPr id="67" name="Group 66"/>
          <p:cNvGrpSpPr/>
          <p:nvPr/>
        </p:nvGrpSpPr>
        <p:grpSpPr>
          <a:xfrm>
            <a:off x="2877676" y="1631723"/>
            <a:ext cx="1033916" cy="437533"/>
            <a:chOff x="8013363" y="1509538"/>
            <a:chExt cx="1033916" cy="437533"/>
          </a:xfrm>
        </p:grpSpPr>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8552427" y="1526447"/>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8013363" y="1509538"/>
              <a:ext cx="494852" cy="420624"/>
            </a:xfrm>
            <a:prstGeom prst="rect">
              <a:avLst/>
            </a:prstGeom>
          </p:spPr>
        </p:pic>
      </p:grpSp>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ular Callout 83"/>
          <p:cNvSpPr/>
          <p:nvPr/>
        </p:nvSpPr>
        <p:spPr>
          <a:xfrm>
            <a:off x="5563849" y="2415913"/>
            <a:ext cx="2413417" cy="1349116"/>
          </a:xfrm>
          <a:prstGeom prst="wedgeRoundRectCallout">
            <a:avLst>
              <a:gd name="adj1" fmla="val -112382"/>
              <a:gd name="adj2" fmla="val 14463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go down to yellow. “Energy needs” symbol changes</a:t>
            </a:r>
            <a:endParaRPr lang="en-US" dirty="0">
              <a:latin typeface="Gill Sans" charset="0"/>
              <a:ea typeface="Gill Sans" charset="0"/>
              <a:cs typeface="Gill Sans" charset="0"/>
            </a:endParaRPr>
          </a:p>
        </p:txBody>
      </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Rectangle 94"/>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318867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01823"/>
              <a:gd name="adj2" fmla="val 46852"/>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3:</a:t>
            </a:r>
          </a:p>
          <a:p>
            <a:pPr algn="ctr"/>
            <a:r>
              <a:rPr lang="en-US" dirty="0" smtClean="0">
                <a:latin typeface="Gill Sans" charset="0"/>
                <a:ea typeface="Gill Sans" charset="0"/>
                <a:cs typeface="Gill Sans" charset="0"/>
              </a:rPr>
              <a:t>1 glucose stays in </a:t>
            </a:r>
            <a:r>
              <a:rPr lang="en-US" dirty="0" err="1" smtClean="0">
                <a:latin typeface="Gill Sans" charset="0"/>
                <a:ea typeface="Gill Sans" charset="0"/>
                <a:cs typeface="Gill Sans" charset="0"/>
              </a:rPr>
              <a:t>chlroplast</a:t>
            </a:r>
            <a:r>
              <a:rPr lang="en-US" dirty="0" smtClean="0">
                <a:latin typeface="Gill Sans" charset="0"/>
                <a:ea typeface="Gill Sans" charset="0"/>
                <a:cs typeface="Gill Sans" charset="0"/>
              </a:rPr>
              <a:t> one goes to mitochondrion</a:t>
            </a:r>
            <a:endParaRPr lang="en-US" dirty="0">
              <a:latin typeface="Gill Sans" charset="0"/>
              <a:ea typeface="Gill Sans" charset="0"/>
              <a:cs typeface="Gill Sans" charset="0"/>
            </a:endParaRPr>
          </a:p>
        </p:txBody>
      </p:sp>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416740" y="1648632"/>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77676" y="163172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9" name="Straight Arrow Connector 58"/>
          <p:cNvCxnSpPr/>
          <p:nvPr/>
        </p:nvCxnSpPr>
        <p:spPr>
          <a:xfrm>
            <a:off x="3638552" y="2052638"/>
            <a:ext cx="419098" cy="1676400"/>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901563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4:</a:t>
            </a:r>
          </a:p>
          <a:p>
            <a:pPr algn="ctr"/>
            <a:r>
              <a:rPr lang="en-US" dirty="0" smtClean="0">
                <a:latin typeface="Gill Sans" charset="0"/>
                <a:ea typeface="Gill Sans" charset="0"/>
                <a:cs typeface="Gill Sans" charset="0"/>
              </a:rPr>
              <a:t>Glucose fades out</a:t>
            </a:r>
            <a:endParaRPr lang="en-US" dirty="0">
              <a:latin typeface="Gill Sans" charset="0"/>
              <a:ea typeface="Gill Sans" charset="0"/>
              <a:cs typeface="Gill Sans" charset="0"/>
            </a:endParaRPr>
          </a:p>
        </p:txBody>
      </p:sp>
      <p:pic>
        <p:nvPicPr>
          <p:cNvPr id="69" name="Picture 68"/>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3802503" y="3563157"/>
            <a:ext cx="494852" cy="420624"/>
          </a:xfrm>
          <a:prstGeom prst="rect">
            <a:avLst/>
          </a:prstGeom>
        </p:spPr>
      </p:pic>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38954" y="1611017"/>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ghtning Bolt 40"/>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844430" y="5436777"/>
              <a:ext cx="266165" cy="166855"/>
            </a:xfrm>
            <a:prstGeom prst="roundRect">
              <a:avLst>
                <a:gd name="adj" fmla="val 25516"/>
              </a:avLst>
            </a:prstGeom>
            <a:solidFill>
              <a:srgbClr val="FFFF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ightning Bolt 93"/>
            <p:cNvSpPr/>
            <p:nvPr/>
          </p:nvSpPr>
          <p:spPr>
            <a:xfrm>
              <a:off x="1838814" y="5214230"/>
              <a:ext cx="260205" cy="379825"/>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446116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FF0000"/>
                </a:solidFill>
                <a:ea typeface="Zapf Dingbats" charset="0"/>
                <a:cs typeface="Zapf Dingbats" charset="0"/>
              </a:rPr>
              <a:t>!</a:t>
            </a:r>
            <a:endParaRPr lang="en-US" sz="2400" b="1" dirty="0">
              <a:solidFill>
                <a:srgbClr val="FF0000"/>
              </a:solidFill>
              <a:latin typeface="Zapf Dingbats" charset="0"/>
              <a:ea typeface="Zapf Dingbats" charset="0"/>
              <a:cs typeface="Zapf Dingbats"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5:</a:t>
            </a:r>
          </a:p>
          <a:p>
            <a:pPr algn="ctr"/>
            <a:r>
              <a:rPr lang="en-US" dirty="0" smtClean="0">
                <a:latin typeface="Gill Sans" charset="0"/>
                <a:ea typeface="Gill Sans" charset="0"/>
                <a:cs typeface="Gill Sans" charset="0"/>
              </a:rPr>
              <a:t>Batteries appear</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852206" y="1571260"/>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a:grpSpLocks noChangeAspect="1"/>
          </p:cNvGrpSpPr>
          <p:nvPr/>
        </p:nvGrpSpPr>
        <p:grpSpPr>
          <a:xfrm>
            <a:off x="3692747" y="3696836"/>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4199795" y="3558089"/>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ular Callout 64"/>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Batteries empty</a:t>
            </a:r>
            <a:endParaRPr lang="en-US" dirty="0">
              <a:latin typeface="Gill Sans" charset="0"/>
              <a:ea typeface="Gill Sans" charset="0"/>
              <a:cs typeface="Gill Sans" charset="0"/>
            </a:endParaRPr>
          </a:p>
        </p:txBody>
      </p:sp>
      <p:sp>
        <p:nvSpPr>
          <p:cNvPr id="66" name="Rectangle 65"/>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630429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Energy </a:t>
            </a:r>
          </a:p>
          <a:p>
            <a:r>
              <a:rPr lang="en-US" b="1" dirty="0" smtClean="0">
                <a:solidFill>
                  <a:schemeClr val="tx1"/>
                </a:solidFill>
                <a:latin typeface="Courier" charset="0"/>
                <a:ea typeface="Courier" charset="0"/>
                <a:cs typeface="Courier" charset="0"/>
              </a:rPr>
              <a:t>Needs</a:t>
            </a:r>
            <a:endParaRPr lang="en-US" b="1" dirty="0">
              <a:solidFill>
                <a:schemeClr val="tx1"/>
              </a:solidFill>
              <a:latin typeface="Courier" charset="0"/>
              <a:ea typeface="Courier" charset="0"/>
              <a:cs typeface="Courier" charset="0"/>
            </a:endParaRP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6:</a:t>
            </a:r>
          </a:p>
          <a:p>
            <a:pPr algn="ctr"/>
            <a:r>
              <a:rPr lang="en-US" dirty="0" smtClean="0">
                <a:latin typeface="Gill Sans" charset="0"/>
                <a:ea typeface="Gill Sans" charset="0"/>
                <a:cs typeface="Gill Sans" charset="0"/>
              </a:rPr>
              <a:t>Batteries fill energy needs</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785945" y="153150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4" name="Group 3"/>
          <p:cNvGrpSpPr/>
          <p:nvPr/>
        </p:nvGrpSpPr>
        <p:grpSpPr>
          <a:xfrm>
            <a:off x="1835372" y="5168449"/>
            <a:ext cx="279936" cy="438911"/>
            <a:chOff x="1835372" y="5168449"/>
            <a:chExt cx="279936" cy="438911"/>
          </a:xfrm>
        </p:grpSpPr>
        <p:sp>
          <p:nvSpPr>
            <p:cNvPr id="40" name="Rounded Rectangle 39"/>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3516767" y="5170949"/>
            <a:ext cx="279936" cy="438911"/>
            <a:chOff x="1835372" y="5168449"/>
            <a:chExt cx="279936" cy="438911"/>
          </a:xfrm>
        </p:grpSpPr>
        <p:sp>
          <p:nvSpPr>
            <p:cNvPr id="91" name="Rounded Rectangle 90"/>
            <p:cNvSpPr/>
            <p:nvPr/>
          </p:nvSpPr>
          <p:spPr>
            <a:xfrm>
              <a:off x="1835372" y="5201391"/>
              <a:ext cx="279936" cy="4059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1897580" y="5168449"/>
              <a:ext cx="150336" cy="2592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a:grpSpLocks noChangeAspect="1"/>
          </p:cNvGrpSpPr>
          <p:nvPr/>
        </p:nvGrpSpPr>
        <p:grpSpPr>
          <a:xfrm>
            <a:off x="3692747" y="3696836"/>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4199795" y="3558089"/>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ounded Rectangular Callout 64"/>
          <p:cNvSpPr/>
          <p:nvPr/>
        </p:nvSpPr>
        <p:spPr>
          <a:xfrm>
            <a:off x="5815871" y="2527871"/>
            <a:ext cx="2413417" cy="1349116"/>
          </a:xfrm>
          <a:prstGeom prst="wedgeRoundRectCallout">
            <a:avLst>
              <a:gd name="adj1" fmla="val -153919"/>
              <a:gd name="adj2" fmla="val 147460"/>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Old batteries get pushed out and disappear</a:t>
            </a:r>
            <a:endParaRPr lang="en-US" dirty="0">
              <a:latin typeface="Gill Sans" charset="0"/>
              <a:ea typeface="Gill Sans" charset="0"/>
              <a:cs typeface="Gill Sans" charset="0"/>
            </a:endParaRPr>
          </a:p>
        </p:txBody>
      </p:sp>
      <p:cxnSp>
        <p:nvCxnSpPr>
          <p:cNvPr id="66" name="Straight Arrow Connector 65"/>
          <p:cNvCxnSpPr/>
          <p:nvPr/>
        </p:nvCxnSpPr>
        <p:spPr>
          <a:xfrm flipH="1">
            <a:off x="2111188" y="3988344"/>
            <a:ext cx="1616170" cy="1148042"/>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91" idx="1"/>
          </p:cNvCxnSpPr>
          <p:nvPr/>
        </p:nvCxnSpPr>
        <p:spPr>
          <a:xfrm flipH="1">
            <a:off x="3516767" y="3966322"/>
            <a:ext cx="766403" cy="1440554"/>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06460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0.05651 0.23403 " pathEditMode="relative" rAng="0" ptsTypes="AA">
                                      <p:cBhvr>
                                        <p:cTn id="6" dur="1000" fill="hold"/>
                                        <p:tgtEl>
                                          <p:spTgt spid="58"/>
                                        </p:tgtEl>
                                        <p:attrNameLst>
                                          <p:attrName>ppt_x</p:attrName>
                                          <p:attrName>ppt_y</p:attrName>
                                        </p:attrNameLst>
                                      </p:cBhvr>
                                      <p:rCtr x="-2852" y="11690"/>
                                    </p:animMotion>
                                  </p:childTnLst>
                                </p:cTn>
                              </p:par>
                              <p:par>
                                <p:cTn id="7" presetID="0" presetClass="path" presetSubtype="0" accel="50000" decel="50000" fill="hold" nodeType="withEffect">
                                  <p:stCondLst>
                                    <p:cond delay="0"/>
                                  </p:stCondLst>
                                  <p:childTnLst>
                                    <p:animMotion origin="layout" path="M 0.00013 0.00648 L 0.00768 0.0875 " pathEditMode="relative" ptsTypes="AA">
                                      <p:cBhvr>
                                        <p:cTn id="8" dur="2000" fill="hold"/>
                                        <p:tgtEl>
                                          <p:spTgt spid="90"/>
                                        </p:tgtEl>
                                        <p:attrNameLst>
                                          <p:attrName>ppt_x</p:attrName>
                                          <p:attrName>ppt_y</p:attrName>
                                        </p:attrNameLst>
                                      </p:cBhvr>
                                    </p:animMotion>
                                  </p:childTnLst>
                                </p:cTn>
                              </p:par>
                            </p:childTnLst>
                          </p:cTn>
                        </p:par>
                        <p:par>
                          <p:cTn id="9" fill="hold">
                            <p:stCondLst>
                              <p:cond delay="2000"/>
                            </p:stCondLst>
                            <p:childTnLst>
                              <p:par>
                                <p:cTn id="10" presetID="31" presetClass="exit" presetSubtype="0" fill="hold" nodeType="afterEffect">
                                  <p:stCondLst>
                                    <p:cond delay="0"/>
                                  </p:stCondLst>
                                  <p:childTnLst>
                                    <p:anim calcmode="lin" valueType="num">
                                      <p:cBhvr>
                                        <p:cTn id="11" dur="1000"/>
                                        <p:tgtEl>
                                          <p:spTgt spid="90"/>
                                        </p:tgtEl>
                                        <p:attrNameLst>
                                          <p:attrName>ppt_w</p:attrName>
                                        </p:attrNameLst>
                                      </p:cBhvr>
                                      <p:tavLst>
                                        <p:tav tm="0">
                                          <p:val>
                                            <p:strVal val="ppt_w"/>
                                          </p:val>
                                        </p:tav>
                                        <p:tav tm="100000">
                                          <p:val>
                                            <p:fltVal val="0"/>
                                          </p:val>
                                        </p:tav>
                                      </p:tavLst>
                                    </p:anim>
                                    <p:anim calcmode="lin" valueType="num">
                                      <p:cBhvr>
                                        <p:cTn id="12" dur="1000"/>
                                        <p:tgtEl>
                                          <p:spTgt spid="90"/>
                                        </p:tgtEl>
                                        <p:attrNameLst>
                                          <p:attrName>ppt_h</p:attrName>
                                        </p:attrNameLst>
                                      </p:cBhvr>
                                      <p:tavLst>
                                        <p:tav tm="0">
                                          <p:val>
                                            <p:strVal val="ppt_h"/>
                                          </p:val>
                                        </p:tav>
                                        <p:tav tm="100000">
                                          <p:val>
                                            <p:fltVal val="0"/>
                                          </p:val>
                                        </p:tav>
                                      </p:tavLst>
                                    </p:anim>
                                    <p:anim calcmode="lin" valueType="num">
                                      <p:cBhvr>
                                        <p:cTn id="13" dur="1000"/>
                                        <p:tgtEl>
                                          <p:spTgt spid="90"/>
                                        </p:tgtEl>
                                        <p:attrNameLst>
                                          <p:attrName>style.rotation</p:attrName>
                                        </p:attrNameLst>
                                      </p:cBhvr>
                                      <p:tavLst>
                                        <p:tav tm="0">
                                          <p:val>
                                            <p:fltVal val="0"/>
                                          </p:val>
                                        </p:tav>
                                        <p:tav tm="100000">
                                          <p:val>
                                            <p:fltVal val="90"/>
                                          </p:val>
                                        </p:tav>
                                      </p:tavLst>
                                    </p:anim>
                                    <p:animEffect transition="out" filter="fade">
                                      <p:cBhvr>
                                        <p:cTn id="14" dur="1000"/>
                                        <p:tgtEl>
                                          <p:spTgt spid="90"/>
                                        </p:tgtEl>
                                      </p:cBhvr>
                                    </p:animEffect>
                                    <p:set>
                                      <p:cBhvr>
                                        <p:cTn id="15" dur="1" fill="hold">
                                          <p:stCondLst>
                                            <p:cond delay="9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6646" t="36253" r="3176" b="4793"/>
          <a:stretch/>
        </p:blipFill>
        <p:spPr>
          <a:xfrm>
            <a:off x="5975653" y="1414498"/>
            <a:ext cx="4941651" cy="4786008"/>
          </a:xfrm>
          <a:prstGeom prst="rect">
            <a:avLst/>
          </a:prstGeom>
        </p:spPr>
      </p:pic>
      <p:sp>
        <p:nvSpPr>
          <p:cNvPr id="6" name="Rectangle 5"/>
          <p:cNvSpPr/>
          <p:nvPr/>
        </p:nvSpPr>
        <p:spPr>
          <a:xfrm>
            <a:off x="7918315" y="2451371"/>
            <a:ext cx="1381328" cy="700391"/>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Graph</a:t>
            </a:r>
            <a:endParaRPr lang="en-US" dirty="0"/>
          </a:p>
        </p:txBody>
      </p:sp>
      <p:sp>
        <p:nvSpPr>
          <p:cNvPr id="7" name="Rectangle 6"/>
          <p:cNvSpPr/>
          <p:nvPr/>
        </p:nvSpPr>
        <p:spPr>
          <a:xfrm>
            <a:off x="465198" y="613275"/>
            <a:ext cx="5058383" cy="5505855"/>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9200" t="11849" r="3176" b="67302"/>
          <a:stretch/>
        </p:blipFill>
        <p:spPr>
          <a:xfrm>
            <a:off x="9090736" y="408561"/>
            <a:ext cx="2720502" cy="1108954"/>
          </a:xfrm>
          <a:prstGeom prst="rect">
            <a:avLst/>
          </a:prstGeom>
          <a:ln>
            <a:solidFill>
              <a:schemeClr val="tx1"/>
            </a:solidFill>
          </a:ln>
        </p:spPr>
      </p:pic>
      <p:sp>
        <p:nvSpPr>
          <p:cNvPr id="11" name="Rectangle 10"/>
          <p:cNvSpPr/>
          <p:nvPr/>
        </p:nvSpPr>
        <p:spPr>
          <a:xfrm>
            <a:off x="10233497" y="700392"/>
            <a:ext cx="1027890" cy="444229"/>
          </a:xfrm>
          <a:prstGeom prst="rect">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Key</a:t>
            </a:r>
            <a:endParaRPr lang="en-US" dirty="0"/>
          </a:p>
        </p:txBody>
      </p:sp>
      <p:grpSp>
        <p:nvGrpSpPr>
          <p:cNvPr id="27" name="Group 26"/>
          <p:cNvGrpSpPr/>
          <p:nvPr/>
        </p:nvGrpSpPr>
        <p:grpSpPr>
          <a:xfrm>
            <a:off x="465199" y="613275"/>
            <a:ext cx="1383922" cy="1804805"/>
            <a:chOff x="532938" y="613275"/>
            <a:chExt cx="2191671" cy="3174278"/>
          </a:xfrm>
        </p:grpSpPr>
        <p:grpSp>
          <p:nvGrpSpPr>
            <p:cNvPr id="25" name="Group 24"/>
            <p:cNvGrpSpPr/>
            <p:nvPr/>
          </p:nvGrpSpPr>
          <p:grpSpPr>
            <a:xfrm>
              <a:off x="532938" y="659244"/>
              <a:ext cx="2191671" cy="3128309"/>
              <a:chOff x="512618" y="3016364"/>
              <a:chExt cx="2191671" cy="3128309"/>
            </a:xfrm>
          </p:grpSpPr>
          <p:sp>
            <p:nvSpPr>
              <p:cNvPr id="12" name="Rectangle 11"/>
              <p:cNvSpPr/>
              <p:nvPr/>
            </p:nvSpPr>
            <p:spPr>
              <a:xfrm>
                <a:off x="527991" y="3016461"/>
                <a:ext cx="2176298" cy="2889368"/>
              </a:xfrm>
              <a:prstGeom prst="rect">
                <a:avLst/>
              </a:prstGeom>
              <a:solidFill>
                <a:srgbClr val="FFF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991" y="5914417"/>
                <a:ext cx="2176298" cy="230256"/>
              </a:xfrm>
              <a:prstGeom prst="rect">
                <a:avLst/>
              </a:prstGeom>
              <a:blipFill>
                <a:blip r:embed="rId3"/>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a:clrChange>
                  <a:clrFrom>
                    <a:srgbClr val="DDDDDD"/>
                  </a:clrFrom>
                  <a:clrTo>
                    <a:srgbClr val="DDDDDD">
                      <a:alpha val="0"/>
                    </a:srgbClr>
                  </a:clrTo>
                </a:clrChange>
                <a:extLst>
                  <a:ext uri="{28A0092B-C50C-407E-A947-70E740481C1C}">
                    <a14:useLocalDpi xmlns:a14="http://schemas.microsoft.com/office/drawing/2010/main" val="0"/>
                  </a:ext>
                </a:extLst>
              </a:blip>
              <a:srcRect l="33570" t="22108"/>
              <a:stretch/>
            </p:blipFill>
            <p:spPr>
              <a:xfrm>
                <a:off x="512618" y="3016364"/>
                <a:ext cx="483062" cy="841027"/>
              </a:xfrm>
              <a:prstGeom prst="rect">
                <a:avLst/>
              </a:prstGeom>
            </p:spPr>
          </p:pic>
          <p:pic>
            <p:nvPicPr>
              <p:cNvPr id="17" name="Picture 16"/>
              <p:cNvPicPr>
                <a:picLocks noChangeAspect="1"/>
              </p:cNvPicPr>
              <p:nvPr/>
            </p:nvPicPr>
            <p:blipFill>
              <a:blip r:embed="rId5">
                <a:duotone>
                  <a:prstClr val="black"/>
                  <a:srgbClr val="FFF347">
                    <a:tint val="45000"/>
                    <a:satMod val="400000"/>
                  </a:srgbClr>
                </a:duotone>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76959" y="4187550"/>
                <a:ext cx="912533" cy="1065619"/>
              </a:xfrm>
              <a:prstGeom prst="rect">
                <a:avLst/>
              </a:prstGeom>
            </p:spPr>
          </p:pic>
          <p:grpSp>
            <p:nvGrpSpPr>
              <p:cNvPr id="13" name="Group 12"/>
              <p:cNvGrpSpPr/>
              <p:nvPr/>
            </p:nvGrpSpPr>
            <p:grpSpPr>
              <a:xfrm>
                <a:off x="1426671" y="4973016"/>
                <a:ext cx="1054042" cy="933677"/>
                <a:chOff x="7152303" y="5098061"/>
                <a:chExt cx="1283370" cy="1139564"/>
              </a:xfrm>
            </p:grpSpPr>
            <p:sp>
              <p:nvSpPr>
                <p:cNvPr id="14" name="Trapezoid 13"/>
                <p:cNvSpPr/>
                <p:nvPr/>
              </p:nvSpPr>
              <p:spPr>
                <a:xfrm rot="10800000">
                  <a:off x="7152304" y="5219689"/>
                  <a:ext cx="1283369" cy="1017936"/>
                </a:xfrm>
                <a:prstGeom prst="trapezoid">
                  <a:avLst/>
                </a:prstGeom>
                <a:solidFill>
                  <a:schemeClr val="accent2">
                    <a:lumMod val="75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152303" y="5098061"/>
                  <a:ext cx="1283370" cy="281699"/>
                </a:xfrm>
                <a:prstGeom prst="roundRect">
                  <a:avLst/>
                </a:prstGeom>
                <a:solidFill>
                  <a:schemeClr val="accent2">
                    <a:lumMod val="75000"/>
                  </a:schemeClr>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Rectangle 25"/>
            <p:cNvSpPr/>
            <p:nvPr/>
          </p:nvSpPr>
          <p:spPr>
            <a:xfrm>
              <a:off x="536319" y="613275"/>
              <a:ext cx="2166241" cy="3166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4488" y="1280160"/>
            <a:ext cx="1783773" cy="1024464"/>
          </a:xfrm>
          <a:prstGeom prst="rect">
            <a:avLst/>
          </a:prstGeom>
        </p:spPr>
      </p:pic>
      <p:grpSp>
        <p:nvGrpSpPr>
          <p:cNvPr id="29" name="Group 28"/>
          <p:cNvGrpSpPr/>
          <p:nvPr/>
        </p:nvGrpSpPr>
        <p:grpSpPr>
          <a:xfrm>
            <a:off x="568960" y="2926080"/>
            <a:ext cx="1950720" cy="1727200"/>
            <a:chOff x="8915730" y="4316482"/>
            <a:chExt cx="1780674" cy="1572127"/>
          </a:xfrm>
        </p:grpSpPr>
        <p:sp>
          <p:nvSpPr>
            <p:cNvPr id="30" name="Freeform 29"/>
            <p:cNvSpPr/>
            <p:nvPr/>
          </p:nvSpPr>
          <p:spPr>
            <a:xfrm>
              <a:off x="8915730" y="4316482"/>
              <a:ext cx="1780674" cy="1572127"/>
            </a:xfrm>
            <a:custGeom>
              <a:avLst/>
              <a:gdLst>
                <a:gd name="connsiteX0" fmla="*/ 256674 w 1780674"/>
                <a:gd name="connsiteY0" fmla="*/ 112295 h 1572127"/>
                <a:gd name="connsiteX1" fmla="*/ 256674 w 1780674"/>
                <a:gd name="connsiteY1" fmla="*/ 112295 h 1572127"/>
                <a:gd name="connsiteX2" fmla="*/ 144379 w 1780674"/>
                <a:gd name="connsiteY2" fmla="*/ 208548 h 1572127"/>
                <a:gd name="connsiteX3" fmla="*/ 80211 w 1780674"/>
                <a:gd name="connsiteY3" fmla="*/ 272716 h 1572127"/>
                <a:gd name="connsiteX4" fmla="*/ 16043 w 1780674"/>
                <a:gd name="connsiteY4" fmla="*/ 417095 h 1572127"/>
                <a:gd name="connsiteX5" fmla="*/ 0 w 1780674"/>
                <a:gd name="connsiteY5" fmla="*/ 465221 h 1572127"/>
                <a:gd name="connsiteX6" fmla="*/ 16043 w 1780674"/>
                <a:gd name="connsiteY6" fmla="*/ 625642 h 1572127"/>
                <a:gd name="connsiteX7" fmla="*/ 32085 w 1780674"/>
                <a:gd name="connsiteY7" fmla="*/ 834190 h 1572127"/>
                <a:gd name="connsiteX8" fmla="*/ 80211 w 1780674"/>
                <a:gd name="connsiteY8" fmla="*/ 1042737 h 1572127"/>
                <a:gd name="connsiteX9" fmla="*/ 144379 w 1780674"/>
                <a:gd name="connsiteY9" fmla="*/ 1187116 h 1572127"/>
                <a:gd name="connsiteX10" fmla="*/ 176464 w 1780674"/>
                <a:gd name="connsiteY10" fmla="*/ 1219200 h 1572127"/>
                <a:gd name="connsiteX11" fmla="*/ 208548 w 1780674"/>
                <a:gd name="connsiteY11" fmla="*/ 1331495 h 1572127"/>
                <a:gd name="connsiteX12" fmla="*/ 224590 w 1780674"/>
                <a:gd name="connsiteY12" fmla="*/ 1395663 h 1572127"/>
                <a:gd name="connsiteX13" fmla="*/ 256674 w 1780674"/>
                <a:gd name="connsiteY13" fmla="*/ 1427748 h 1572127"/>
                <a:gd name="connsiteX14" fmla="*/ 401053 w 1780674"/>
                <a:gd name="connsiteY14" fmla="*/ 1491916 h 1572127"/>
                <a:gd name="connsiteX15" fmla="*/ 449179 w 1780674"/>
                <a:gd name="connsiteY15" fmla="*/ 1507958 h 1572127"/>
                <a:gd name="connsiteX16" fmla="*/ 737937 w 1780674"/>
                <a:gd name="connsiteY16" fmla="*/ 1540042 h 1572127"/>
                <a:gd name="connsiteX17" fmla="*/ 914400 w 1780674"/>
                <a:gd name="connsiteY17" fmla="*/ 1572127 h 1572127"/>
                <a:gd name="connsiteX18" fmla="*/ 1235243 w 1780674"/>
                <a:gd name="connsiteY18" fmla="*/ 1556084 h 1572127"/>
                <a:gd name="connsiteX19" fmla="*/ 1347537 w 1780674"/>
                <a:gd name="connsiteY19" fmla="*/ 1540042 h 1572127"/>
                <a:gd name="connsiteX20" fmla="*/ 1443790 w 1780674"/>
                <a:gd name="connsiteY20" fmla="*/ 1507958 h 1572127"/>
                <a:gd name="connsiteX21" fmla="*/ 1475874 w 1780674"/>
                <a:gd name="connsiteY21" fmla="*/ 1459832 h 1572127"/>
                <a:gd name="connsiteX22" fmla="*/ 1524000 w 1780674"/>
                <a:gd name="connsiteY22" fmla="*/ 1427748 h 1572127"/>
                <a:gd name="connsiteX23" fmla="*/ 1556085 w 1780674"/>
                <a:gd name="connsiteY23" fmla="*/ 1395663 h 1572127"/>
                <a:gd name="connsiteX24" fmla="*/ 1572127 w 1780674"/>
                <a:gd name="connsiteY24" fmla="*/ 1347537 h 1572127"/>
                <a:gd name="connsiteX25" fmla="*/ 1636295 w 1780674"/>
                <a:gd name="connsiteY25" fmla="*/ 1251284 h 1572127"/>
                <a:gd name="connsiteX26" fmla="*/ 1652337 w 1780674"/>
                <a:gd name="connsiteY26" fmla="*/ 978569 h 1572127"/>
                <a:gd name="connsiteX27" fmla="*/ 1684421 w 1780674"/>
                <a:gd name="connsiteY27" fmla="*/ 866274 h 1572127"/>
                <a:gd name="connsiteX28" fmla="*/ 1700464 w 1780674"/>
                <a:gd name="connsiteY28" fmla="*/ 802105 h 1572127"/>
                <a:gd name="connsiteX29" fmla="*/ 1732548 w 1780674"/>
                <a:gd name="connsiteY29" fmla="*/ 737937 h 1572127"/>
                <a:gd name="connsiteX30" fmla="*/ 1764632 w 1780674"/>
                <a:gd name="connsiteY30" fmla="*/ 641684 h 1572127"/>
                <a:gd name="connsiteX31" fmla="*/ 1780674 w 1780674"/>
                <a:gd name="connsiteY31" fmla="*/ 593558 h 1572127"/>
                <a:gd name="connsiteX32" fmla="*/ 1764632 w 1780674"/>
                <a:gd name="connsiteY32" fmla="*/ 385011 h 1572127"/>
                <a:gd name="connsiteX33" fmla="*/ 1732548 w 1780674"/>
                <a:gd name="connsiteY33" fmla="*/ 336884 h 1572127"/>
                <a:gd name="connsiteX34" fmla="*/ 1588169 w 1780674"/>
                <a:gd name="connsiteY34" fmla="*/ 224590 h 1572127"/>
                <a:gd name="connsiteX35" fmla="*/ 1540043 w 1780674"/>
                <a:gd name="connsiteY35" fmla="*/ 208548 h 1572127"/>
                <a:gd name="connsiteX36" fmla="*/ 1507958 w 1780674"/>
                <a:gd name="connsiteY36" fmla="*/ 176463 h 1572127"/>
                <a:gd name="connsiteX37" fmla="*/ 1363579 w 1780674"/>
                <a:gd name="connsiteY37" fmla="*/ 128337 h 1572127"/>
                <a:gd name="connsiteX38" fmla="*/ 1219200 w 1780674"/>
                <a:gd name="connsiteY38" fmla="*/ 80211 h 1572127"/>
                <a:gd name="connsiteX39" fmla="*/ 1171074 w 1780674"/>
                <a:gd name="connsiteY39" fmla="*/ 64169 h 1572127"/>
                <a:gd name="connsiteX40" fmla="*/ 1090864 w 1780674"/>
                <a:gd name="connsiteY40" fmla="*/ 48127 h 1572127"/>
                <a:gd name="connsiteX41" fmla="*/ 962527 w 1780674"/>
                <a:gd name="connsiteY41" fmla="*/ 0 h 1572127"/>
                <a:gd name="connsiteX42" fmla="*/ 721895 w 1780674"/>
                <a:gd name="connsiteY42" fmla="*/ 32084 h 1572127"/>
                <a:gd name="connsiteX43" fmla="*/ 625643 w 1780674"/>
                <a:gd name="connsiteY43" fmla="*/ 64169 h 1572127"/>
                <a:gd name="connsiteX44" fmla="*/ 577516 w 1780674"/>
                <a:gd name="connsiteY44" fmla="*/ 80211 h 1572127"/>
                <a:gd name="connsiteX45" fmla="*/ 529390 w 1780674"/>
                <a:gd name="connsiteY45" fmla="*/ 96253 h 1572127"/>
                <a:gd name="connsiteX46" fmla="*/ 401053 w 1780674"/>
                <a:gd name="connsiteY46" fmla="*/ 80211 h 1572127"/>
                <a:gd name="connsiteX47" fmla="*/ 352927 w 1780674"/>
                <a:gd name="connsiteY47" fmla="*/ 48127 h 1572127"/>
                <a:gd name="connsiteX48" fmla="*/ 256674 w 1780674"/>
                <a:gd name="connsiteY48" fmla="*/ 112295 h 15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80674" h="1572127">
                  <a:moveTo>
                    <a:pt x="256674" y="112295"/>
                  </a:moveTo>
                  <a:lnTo>
                    <a:pt x="256674" y="112295"/>
                  </a:lnTo>
                  <a:cubicBezTo>
                    <a:pt x="219242" y="144379"/>
                    <a:pt x="177132" y="171700"/>
                    <a:pt x="144379" y="208548"/>
                  </a:cubicBezTo>
                  <a:cubicBezTo>
                    <a:pt x="72331" y="289602"/>
                    <a:pt x="195038" y="234440"/>
                    <a:pt x="80211" y="272716"/>
                  </a:cubicBezTo>
                  <a:cubicBezTo>
                    <a:pt x="29366" y="348983"/>
                    <a:pt x="54226" y="302549"/>
                    <a:pt x="16043" y="417095"/>
                  </a:cubicBezTo>
                  <a:lnTo>
                    <a:pt x="0" y="465221"/>
                  </a:lnTo>
                  <a:cubicBezTo>
                    <a:pt x="5348" y="518695"/>
                    <a:pt x="11387" y="572104"/>
                    <a:pt x="16043" y="625642"/>
                  </a:cubicBezTo>
                  <a:cubicBezTo>
                    <a:pt x="22083" y="695101"/>
                    <a:pt x="24386" y="764895"/>
                    <a:pt x="32085" y="834190"/>
                  </a:cubicBezTo>
                  <a:cubicBezTo>
                    <a:pt x="36327" y="872367"/>
                    <a:pt x="74583" y="1025853"/>
                    <a:pt x="80211" y="1042737"/>
                  </a:cubicBezTo>
                  <a:cubicBezTo>
                    <a:pt x="105650" y="1119056"/>
                    <a:pt x="100799" y="1132642"/>
                    <a:pt x="144379" y="1187116"/>
                  </a:cubicBezTo>
                  <a:cubicBezTo>
                    <a:pt x="153827" y="1198926"/>
                    <a:pt x="165769" y="1208505"/>
                    <a:pt x="176464" y="1219200"/>
                  </a:cubicBezTo>
                  <a:cubicBezTo>
                    <a:pt x="226611" y="1419790"/>
                    <a:pt x="162523" y="1170406"/>
                    <a:pt x="208548" y="1331495"/>
                  </a:cubicBezTo>
                  <a:cubicBezTo>
                    <a:pt x="214605" y="1352694"/>
                    <a:pt x="214730" y="1375943"/>
                    <a:pt x="224590" y="1395663"/>
                  </a:cubicBezTo>
                  <a:cubicBezTo>
                    <a:pt x="231354" y="1409191"/>
                    <a:pt x="244864" y="1418300"/>
                    <a:pt x="256674" y="1427748"/>
                  </a:cubicBezTo>
                  <a:cubicBezTo>
                    <a:pt x="311148" y="1471328"/>
                    <a:pt x="324734" y="1466477"/>
                    <a:pt x="401053" y="1491916"/>
                  </a:cubicBezTo>
                  <a:cubicBezTo>
                    <a:pt x="417095" y="1497263"/>
                    <a:pt x="432439" y="1505567"/>
                    <a:pt x="449179" y="1507958"/>
                  </a:cubicBezTo>
                  <a:cubicBezTo>
                    <a:pt x="707175" y="1544814"/>
                    <a:pt x="387559" y="1501111"/>
                    <a:pt x="737937" y="1540042"/>
                  </a:cubicBezTo>
                  <a:cubicBezTo>
                    <a:pt x="841406" y="1551538"/>
                    <a:pt x="831422" y="1551381"/>
                    <a:pt x="914400" y="1572127"/>
                  </a:cubicBezTo>
                  <a:cubicBezTo>
                    <a:pt x="1021348" y="1566779"/>
                    <a:pt x="1128454" y="1563994"/>
                    <a:pt x="1235243" y="1556084"/>
                  </a:cubicBezTo>
                  <a:cubicBezTo>
                    <a:pt x="1272951" y="1553291"/>
                    <a:pt x="1310694" y="1548544"/>
                    <a:pt x="1347537" y="1540042"/>
                  </a:cubicBezTo>
                  <a:cubicBezTo>
                    <a:pt x="1380491" y="1532437"/>
                    <a:pt x="1443790" y="1507958"/>
                    <a:pt x="1443790" y="1507958"/>
                  </a:cubicBezTo>
                  <a:cubicBezTo>
                    <a:pt x="1454485" y="1491916"/>
                    <a:pt x="1462241" y="1473465"/>
                    <a:pt x="1475874" y="1459832"/>
                  </a:cubicBezTo>
                  <a:cubicBezTo>
                    <a:pt x="1489507" y="1446199"/>
                    <a:pt x="1508945" y="1439792"/>
                    <a:pt x="1524000" y="1427748"/>
                  </a:cubicBezTo>
                  <a:cubicBezTo>
                    <a:pt x="1535811" y="1418299"/>
                    <a:pt x="1545390" y="1406358"/>
                    <a:pt x="1556085" y="1395663"/>
                  </a:cubicBezTo>
                  <a:cubicBezTo>
                    <a:pt x="1561432" y="1379621"/>
                    <a:pt x="1563915" y="1362319"/>
                    <a:pt x="1572127" y="1347537"/>
                  </a:cubicBezTo>
                  <a:cubicBezTo>
                    <a:pt x="1590854" y="1313829"/>
                    <a:pt x="1636295" y="1251284"/>
                    <a:pt x="1636295" y="1251284"/>
                  </a:cubicBezTo>
                  <a:cubicBezTo>
                    <a:pt x="1641642" y="1160379"/>
                    <a:pt x="1643704" y="1069221"/>
                    <a:pt x="1652337" y="978569"/>
                  </a:cubicBezTo>
                  <a:cubicBezTo>
                    <a:pt x="1655919" y="940956"/>
                    <a:pt x="1674108" y="902368"/>
                    <a:pt x="1684421" y="866274"/>
                  </a:cubicBezTo>
                  <a:cubicBezTo>
                    <a:pt x="1690478" y="845074"/>
                    <a:pt x="1692722" y="822749"/>
                    <a:pt x="1700464" y="802105"/>
                  </a:cubicBezTo>
                  <a:cubicBezTo>
                    <a:pt x="1708861" y="779714"/>
                    <a:pt x="1723667" y="760141"/>
                    <a:pt x="1732548" y="737937"/>
                  </a:cubicBezTo>
                  <a:cubicBezTo>
                    <a:pt x="1745108" y="706536"/>
                    <a:pt x="1753937" y="673768"/>
                    <a:pt x="1764632" y="641684"/>
                  </a:cubicBezTo>
                  <a:lnTo>
                    <a:pt x="1780674" y="593558"/>
                  </a:lnTo>
                  <a:cubicBezTo>
                    <a:pt x="1775327" y="524042"/>
                    <a:pt x="1777481" y="453538"/>
                    <a:pt x="1764632" y="385011"/>
                  </a:cubicBezTo>
                  <a:cubicBezTo>
                    <a:pt x="1761079" y="366061"/>
                    <a:pt x="1744891" y="351696"/>
                    <a:pt x="1732548" y="336884"/>
                  </a:cubicBezTo>
                  <a:cubicBezTo>
                    <a:pt x="1700607" y="298555"/>
                    <a:pt x="1629443" y="238348"/>
                    <a:pt x="1588169" y="224590"/>
                  </a:cubicBezTo>
                  <a:lnTo>
                    <a:pt x="1540043" y="208548"/>
                  </a:lnTo>
                  <a:cubicBezTo>
                    <a:pt x="1529348" y="197853"/>
                    <a:pt x="1521486" y="183227"/>
                    <a:pt x="1507958" y="176463"/>
                  </a:cubicBezTo>
                  <a:cubicBezTo>
                    <a:pt x="1507952" y="176460"/>
                    <a:pt x="1387645" y="136359"/>
                    <a:pt x="1363579" y="128337"/>
                  </a:cubicBezTo>
                  <a:lnTo>
                    <a:pt x="1219200" y="80211"/>
                  </a:lnTo>
                  <a:cubicBezTo>
                    <a:pt x="1203158" y="74864"/>
                    <a:pt x="1187655" y="67485"/>
                    <a:pt x="1171074" y="64169"/>
                  </a:cubicBezTo>
                  <a:cubicBezTo>
                    <a:pt x="1144337" y="58822"/>
                    <a:pt x="1117316" y="54740"/>
                    <a:pt x="1090864" y="48127"/>
                  </a:cubicBezTo>
                  <a:cubicBezTo>
                    <a:pt x="1057338" y="39745"/>
                    <a:pt x="987053" y="9810"/>
                    <a:pt x="962527" y="0"/>
                  </a:cubicBezTo>
                  <a:cubicBezTo>
                    <a:pt x="882316" y="10695"/>
                    <a:pt x="801386" y="16943"/>
                    <a:pt x="721895" y="32084"/>
                  </a:cubicBezTo>
                  <a:cubicBezTo>
                    <a:pt x="688673" y="38412"/>
                    <a:pt x="657727" y="53474"/>
                    <a:pt x="625643" y="64169"/>
                  </a:cubicBezTo>
                  <a:lnTo>
                    <a:pt x="577516" y="80211"/>
                  </a:lnTo>
                  <a:lnTo>
                    <a:pt x="529390" y="96253"/>
                  </a:lnTo>
                  <a:cubicBezTo>
                    <a:pt x="486611" y="90906"/>
                    <a:pt x="442646" y="91554"/>
                    <a:pt x="401053" y="80211"/>
                  </a:cubicBezTo>
                  <a:cubicBezTo>
                    <a:pt x="382452" y="75138"/>
                    <a:pt x="372058" y="50518"/>
                    <a:pt x="352927" y="48127"/>
                  </a:cubicBezTo>
                  <a:cubicBezTo>
                    <a:pt x="308797" y="42611"/>
                    <a:pt x="272716" y="101600"/>
                    <a:pt x="256674" y="112295"/>
                  </a:cubicBez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9147121" y="4512375"/>
              <a:ext cx="1317891" cy="644699"/>
            </a:xfrm>
            <a:custGeom>
              <a:avLst/>
              <a:gdLst>
                <a:gd name="connsiteX0" fmla="*/ 577516 w 1828800"/>
                <a:gd name="connsiteY0" fmla="*/ 64169 h 1283369"/>
                <a:gd name="connsiteX1" fmla="*/ 577516 w 1828800"/>
                <a:gd name="connsiteY1" fmla="*/ 64169 h 1283369"/>
                <a:gd name="connsiteX2" fmla="*/ 288758 w 1828800"/>
                <a:gd name="connsiteY2" fmla="*/ 96253 h 1283369"/>
                <a:gd name="connsiteX3" fmla="*/ 144379 w 1828800"/>
                <a:gd name="connsiteY3" fmla="*/ 192505 h 1283369"/>
                <a:gd name="connsiteX4" fmla="*/ 96253 w 1828800"/>
                <a:gd name="connsiteY4" fmla="*/ 224590 h 1283369"/>
                <a:gd name="connsiteX5" fmla="*/ 16043 w 1828800"/>
                <a:gd name="connsiteY5" fmla="*/ 320842 h 1283369"/>
                <a:gd name="connsiteX6" fmla="*/ 0 w 1828800"/>
                <a:gd name="connsiteY6" fmla="*/ 368969 h 1283369"/>
                <a:gd name="connsiteX7" fmla="*/ 32085 w 1828800"/>
                <a:gd name="connsiteY7" fmla="*/ 802105 h 1283369"/>
                <a:gd name="connsiteX8" fmla="*/ 64169 w 1828800"/>
                <a:gd name="connsiteY8" fmla="*/ 898358 h 1283369"/>
                <a:gd name="connsiteX9" fmla="*/ 80211 w 1828800"/>
                <a:gd name="connsiteY9" fmla="*/ 946484 h 1283369"/>
                <a:gd name="connsiteX10" fmla="*/ 160422 w 1828800"/>
                <a:gd name="connsiteY10" fmla="*/ 1010653 h 1283369"/>
                <a:gd name="connsiteX11" fmla="*/ 192506 w 1828800"/>
                <a:gd name="connsiteY11" fmla="*/ 1058779 h 1283369"/>
                <a:gd name="connsiteX12" fmla="*/ 497306 w 1828800"/>
                <a:gd name="connsiteY12" fmla="*/ 1138990 h 1283369"/>
                <a:gd name="connsiteX13" fmla="*/ 689811 w 1828800"/>
                <a:gd name="connsiteY13" fmla="*/ 1187116 h 1283369"/>
                <a:gd name="connsiteX14" fmla="*/ 834190 w 1828800"/>
                <a:gd name="connsiteY14" fmla="*/ 1251284 h 1283369"/>
                <a:gd name="connsiteX15" fmla="*/ 882316 w 1828800"/>
                <a:gd name="connsiteY15" fmla="*/ 1267326 h 1283369"/>
                <a:gd name="connsiteX16" fmla="*/ 1138990 w 1828800"/>
                <a:gd name="connsiteY16" fmla="*/ 1283369 h 1283369"/>
                <a:gd name="connsiteX17" fmla="*/ 1443790 w 1828800"/>
                <a:gd name="connsiteY17" fmla="*/ 1267326 h 1283369"/>
                <a:gd name="connsiteX18" fmla="*/ 1491916 w 1828800"/>
                <a:gd name="connsiteY18" fmla="*/ 1251284 h 1283369"/>
                <a:gd name="connsiteX19" fmla="*/ 1524000 w 1828800"/>
                <a:gd name="connsiteY19" fmla="*/ 1155032 h 1283369"/>
                <a:gd name="connsiteX20" fmla="*/ 1556085 w 1828800"/>
                <a:gd name="connsiteY20" fmla="*/ 1122948 h 1283369"/>
                <a:gd name="connsiteX21" fmla="*/ 1588169 w 1828800"/>
                <a:gd name="connsiteY21" fmla="*/ 1074821 h 1283369"/>
                <a:gd name="connsiteX22" fmla="*/ 1636295 w 1828800"/>
                <a:gd name="connsiteY22" fmla="*/ 1042737 h 1283369"/>
                <a:gd name="connsiteX23" fmla="*/ 1668379 w 1828800"/>
                <a:gd name="connsiteY23" fmla="*/ 994611 h 1283369"/>
                <a:gd name="connsiteX24" fmla="*/ 1700464 w 1828800"/>
                <a:gd name="connsiteY24" fmla="*/ 962526 h 1283369"/>
                <a:gd name="connsiteX25" fmla="*/ 1732548 w 1828800"/>
                <a:gd name="connsiteY25" fmla="*/ 898358 h 1283369"/>
                <a:gd name="connsiteX26" fmla="*/ 1748590 w 1828800"/>
                <a:gd name="connsiteY26" fmla="*/ 850232 h 1283369"/>
                <a:gd name="connsiteX27" fmla="*/ 1780674 w 1828800"/>
                <a:gd name="connsiteY27" fmla="*/ 770021 h 1283369"/>
                <a:gd name="connsiteX28" fmla="*/ 1796716 w 1828800"/>
                <a:gd name="connsiteY28" fmla="*/ 721895 h 1283369"/>
                <a:gd name="connsiteX29" fmla="*/ 1828800 w 1828800"/>
                <a:gd name="connsiteY29" fmla="*/ 673769 h 1283369"/>
                <a:gd name="connsiteX30" fmla="*/ 1812758 w 1828800"/>
                <a:gd name="connsiteY30" fmla="*/ 417095 h 1283369"/>
                <a:gd name="connsiteX31" fmla="*/ 1796716 w 1828800"/>
                <a:gd name="connsiteY31" fmla="*/ 368969 h 1283369"/>
                <a:gd name="connsiteX32" fmla="*/ 1748590 w 1828800"/>
                <a:gd name="connsiteY32" fmla="*/ 352926 h 1283369"/>
                <a:gd name="connsiteX33" fmla="*/ 1700464 w 1828800"/>
                <a:gd name="connsiteY33" fmla="*/ 256674 h 1283369"/>
                <a:gd name="connsiteX34" fmla="*/ 1652337 w 1828800"/>
                <a:gd name="connsiteY34" fmla="*/ 224590 h 1283369"/>
                <a:gd name="connsiteX35" fmla="*/ 1620253 w 1828800"/>
                <a:gd name="connsiteY35" fmla="*/ 192505 h 1283369"/>
                <a:gd name="connsiteX36" fmla="*/ 1524000 w 1828800"/>
                <a:gd name="connsiteY36" fmla="*/ 160421 h 1283369"/>
                <a:gd name="connsiteX37" fmla="*/ 1475874 w 1828800"/>
                <a:gd name="connsiteY37" fmla="*/ 144379 h 1283369"/>
                <a:gd name="connsiteX38" fmla="*/ 1379622 w 1828800"/>
                <a:gd name="connsiteY38" fmla="*/ 112295 h 1283369"/>
                <a:gd name="connsiteX39" fmla="*/ 1331495 w 1828800"/>
                <a:gd name="connsiteY39" fmla="*/ 96253 h 1283369"/>
                <a:gd name="connsiteX40" fmla="*/ 1283369 w 1828800"/>
                <a:gd name="connsiteY40" fmla="*/ 64169 h 1283369"/>
                <a:gd name="connsiteX41" fmla="*/ 1251285 w 1828800"/>
                <a:gd name="connsiteY41" fmla="*/ 32084 h 1283369"/>
                <a:gd name="connsiteX42" fmla="*/ 1058779 w 1828800"/>
                <a:gd name="connsiteY42" fmla="*/ 0 h 1283369"/>
                <a:gd name="connsiteX43" fmla="*/ 834190 w 1828800"/>
                <a:gd name="connsiteY43" fmla="*/ 16042 h 1283369"/>
                <a:gd name="connsiteX44" fmla="*/ 689811 w 1828800"/>
                <a:gd name="connsiteY44" fmla="*/ 64169 h 1283369"/>
                <a:gd name="connsiteX45" fmla="*/ 641685 w 1828800"/>
                <a:gd name="connsiteY45" fmla="*/ 80211 h 1283369"/>
                <a:gd name="connsiteX46" fmla="*/ 577516 w 1828800"/>
                <a:gd name="connsiteY46" fmla="*/ 64169 h 128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828800" h="1283369">
                  <a:moveTo>
                    <a:pt x="577516" y="64169"/>
                  </a:moveTo>
                  <a:lnTo>
                    <a:pt x="577516" y="64169"/>
                  </a:lnTo>
                  <a:lnTo>
                    <a:pt x="288758" y="96253"/>
                  </a:lnTo>
                  <a:lnTo>
                    <a:pt x="144379" y="192505"/>
                  </a:lnTo>
                  <a:cubicBezTo>
                    <a:pt x="128337" y="203200"/>
                    <a:pt x="109886" y="210957"/>
                    <a:pt x="96253" y="224590"/>
                  </a:cubicBezTo>
                  <a:cubicBezTo>
                    <a:pt x="60774" y="260069"/>
                    <a:pt x="38378" y="276173"/>
                    <a:pt x="16043" y="320842"/>
                  </a:cubicBezTo>
                  <a:cubicBezTo>
                    <a:pt x="8480" y="335967"/>
                    <a:pt x="5348" y="352927"/>
                    <a:pt x="0" y="368969"/>
                  </a:cubicBezTo>
                  <a:cubicBezTo>
                    <a:pt x="4987" y="478677"/>
                    <a:pt x="-4206" y="669038"/>
                    <a:pt x="32085" y="802105"/>
                  </a:cubicBezTo>
                  <a:cubicBezTo>
                    <a:pt x="40984" y="834733"/>
                    <a:pt x="53474" y="866274"/>
                    <a:pt x="64169" y="898358"/>
                  </a:cubicBezTo>
                  <a:cubicBezTo>
                    <a:pt x="69516" y="914400"/>
                    <a:pt x="68254" y="934527"/>
                    <a:pt x="80211" y="946484"/>
                  </a:cubicBezTo>
                  <a:cubicBezTo>
                    <a:pt x="125928" y="992202"/>
                    <a:pt x="99710" y="970179"/>
                    <a:pt x="160422" y="1010653"/>
                  </a:cubicBezTo>
                  <a:cubicBezTo>
                    <a:pt x="171117" y="1026695"/>
                    <a:pt x="177996" y="1046083"/>
                    <a:pt x="192506" y="1058779"/>
                  </a:cubicBezTo>
                  <a:cubicBezTo>
                    <a:pt x="306501" y="1158525"/>
                    <a:pt x="323121" y="1125591"/>
                    <a:pt x="497306" y="1138990"/>
                  </a:cubicBezTo>
                  <a:cubicBezTo>
                    <a:pt x="545417" y="1147008"/>
                    <a:pt x="647442" y="1158870"/>
                    <a:pt x="689811" y="1187116"/>
                  </a:cubicBezTo>
                  <a:cubicBezTo>
                    <a:pt x="766077" y="1237960"/>
                    <a:pt x="719646" y="1213103"/>
                    <a:pt x="834190" y="1251284"/>
                  </a:cubicBezTo>
                  <a:cubicBezTo>
                    <a:pt x="850232" y="1256631"/>
                    <a:pt x="865439" y="1266271"/>
                    <a:pt x="882316" y="1267326"/>
                  </a:cubicBezTo>
                  <a:lnTo>
                    <a:pt x="1138990" y="1283369"/>
                  </a:lnTo>
                  <a:cubicBezTo>
                    <a:pt x="1240590" y="1278021"/>
                    <a:pt x="1342467" y="1276537"/>
                    <a:pt x="1443790" y="1267326"/>
                  </a:cubicBezTo>
                  <a:cubicBezTo>
                    <a:pt x="1460630" y="1265795"/>
                    <a:pt x="1482087" y="1265044"/>
                    <a:pt x="1491916" y="1251284"/>
                  </a:cubicBezTo>
                  <a:cubicBezTo>
                    <a:pt x="1511573" y="1223764"/>
                    <a:pt x="1500086" y="1178946"/>
                    <a:pt x="1524000" y="1155032"/>
                  </a:cubicBezTo>
                  <a:cubicBezTo>
                    <a:pt x="1534695" y="1144337"/>
                    <a:pt x="1546637" y="1134758"/>
                    <a:pt x="1556085" y="1122948"/>
                  </a:cubicBezTo>
                  <a:cubicBezTo>
                    <a:pt x="1568129" y="1107893"/>
                    <a:pt x="1574536" y="1088454"/>
                    <a:pt x="1588169" y="1074821"/>
                  </a:cubicBezTo>
                  <a:cubicBezTo>
                    <a:pt x="1601802" y="1061188"/>
                    <a:pt x="1620253" y="1053432"/>
                    <a:pt x="1636295" y="1042737"/>
                  </a:cubicBezTo>
                  <a:cubicBezTo>
                    <a:pt x="1646990" y="1026695"/>
                    <a:pt x="1656335" y="1009666"/>
                    <a:pt x="1668379" y="994611"/>
                  </a:cubicBezTo>
                  <a:cubicBezTo>
                    <a:pt x="1677828" y="982800"/>
                    <a:pt x="1692074" y="975111"/>
                    <a:pt x="1700464" y="962526"/>
                  </a:cubicBezTo>
                  <a:cubicBezTo>
                    <a:pt x="1713729" y="942628"/>
                    <a:pt x="1723128" y="920338"/>
                    <a:pt x="1732548" y="898358"/>
                  </a:cubicBezTo>
                  <a:cubicBezTo>
                    <a:pt x="1739209" y="882815"/>
                    <a:pt x="1742653" y="866065"/>
                    <a:pt x="1748590" y="850232"/>
                  </a:cubicBezTo>
                  <a:cubicBezTo>
                    <a:pt x="1758701" y="823269"/>
                    <a:pt x="1770563" y="796984"/>
                    <a:pt x="1780674" y="770021"/>
                  </a:cubicBezTo>
                  <a:cubicBezTo>
                    <a:pt x="1786611" y="754188"/>
                    <a:pt x="1789154" y="737020"/>
                    <a:pt x="1796716" y="721895"/>
                  </a:cubicBezTo>
                  <a:cubicBezTo>
                    <a:pt x="1805338" y="704650"/>
                    <a:pt x="1818105" y="689811"/>
                    <a:pt x="1828800" y="673769"/>
                  </a:cubicBezTo>
                  <a:cubicBezTo>
                    <a:pt x="1823453" y="588211"/>
                    <a:pt x="1821732" y="502349"/>
                    <a:pt x="1812758" y="417095"/>
                  </a:cubicBezTo>
                  <a:cubicBezTo>
                    <a:pt x="1810988" y="400278"/>
                    <a:pt x="1808673" y="380926"/>
                    <a:pt x="1796716" y="368969"/>
                  </a:cubicBezTo>
                  <a:cubicBezTo>
                    <a:pt x="1784759" y="357012"/>
                    <a:pt x="1764632" y="358274"/>
                    <a:pt x="1748590" y="352926"/>
                  </a:cubicBezTo>
                  <a:cubicBezTo>
                    <a:pt x="1735543" y="313784"/>
                    <a:pt x="1731562" y="287771"/>
                    <a:pt x="1700464" y="256674"/>
                  </a:cubicBezTo>
                  <a:cubicBezTo>
                    <a:pt x="1686831" y="243041"/>
                    <a:pt x="1667392" y="236634"/>
                    <a:pt x="1652337" y="224590"/>
                  </a:cubicBezTo>
                  <a:cubicBezTo>
                    <a:pt x="1640527" y="215142"/>
                    <a:pt x="1633781" y="199269"/>
                    <a:pt x="1620253" y="192505"/>
                  </a:cubicBezTo>
                  <a:cubicBezTo>
                    <a:pt x="1590004" y="177380"/>
                    <a:pt x="1556084" y="171116"/>
                    <a:pt x="1524000" y="160421"/>
                  </a:cubicBezTo>
                  <a:lnTo>
                    <a:pt x="1475874" y="144379"/>
                  </a:lnTo>
                  <a:lnTo>
                    <a:pt x="1379622" y="112295"/>
                  </a:lnTo>
                  <a:lnTo>
                    <a:pt x="1331495" y="96253"/>
                  </a:lnTo>
                  <a:cubicBezTo>
                    <a:pt x="1315453" y="85558"/>
                    <a:pt x="1298424" y="76213"/>
                    <a:pt x="1283369" y="64169"/>
                  </a:cubicBezTo>
                  <a:cubicBezTo>
                    <a:pt x="1271559" y="54721"/>
                    <a:pt x="1265187" y="38042"/>
                    <a:pt x="1251285" y="32084"/>
                  </a:cubicBezTo>
                  <a:cubicBezTo>
                    <a:pt x="1227828" y="22031"/>
                    <a:pt x="1067946" y="1310"/>
                    <a:pt x="1058779" y="0"/>
                  </a:cubicBezTo>
                  <a:cubicBezTo>
                    <a:pt x="983916" y="5347"/>
                    <a:pt x="908413" y="4909"/>
                    <a:pt x="834190" y="16042"/>
                  </a:cubicBezTo>
                  <a:cubicBezTo>
                    <a:pt x="834172" y="16045"/>
                    <a:pt x="713883" y="56145"/>
                    <a:pt x="689811" y="64169"/>
                  </a:cubicBezTo>
                  <a:cubicBezTo>
                    <a:pt x="673769" y="69516"/>
                    <a:pt x="658595" y="80211"/>
                    <a:pt x="641685" y="80211"/>
                  </a:cubicBezTo>
                  <a:lnTo>
                    <a:pt x="577516" y="6416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mage result for mitochondria unlabell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27620">
            <a:off x="3082055" y="3226073"/>
            <a:ext cx="2292749" cy="146489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599440" y="4978400"/>
            <a:ext cx="4775200" cy="8229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charset="0"/>
                <a:ea typeface="Courier" charset="0"/>
                <a:cs typeface="Courier" charset="0"/>
              </a:rPr>
              <a:t>Energy </a:t>
            </a:r>
          </a:p>
          <a:p>
            <a:r>
              <a:rPr lang="en-US" b="1" dirty="0">
                <a:solidFill>
                  <a:schemeClr val="tx1"/>
                </a:solidFill>
                <a:latin typeface="Courier" charset="0"/>
                <a:ea typeface="Courier" charset="0"/>
                <a:cs typeface="Courier" charset="0"/>
              </a:rPr>
              <a:t>Needs</a:t>
            </a:r>
          </a:p>
          <a:p>
            <a:r>
              <a:rPr lang="en-US" sz="2400" b="1" dirty="0">
                <a:solidFill>
                  <a:schemeClr val="tx1"/>
                </a:solidFill>
                <a:latin typeface="Zapf Dingbats" charset="0"/>
                <a:ea typeface="Zapf Dingbats" charset="0"/>
                <a:cs typeface="Zapf Dingbats" charset="0"/>
              </a:rPr>
              <a:t>  </a:t>
            </a:r>
            <a:r>
              <a:rPr lang="en-US" sz="2400" b="1" dirty="0">
                <a:solidFill>
                  <a:srgbClr val="92D050"/>
                </a:solidFill>
                <a:latin typeface="Zapf Dingbats" charset="0"/>
                <a:ea typeface="Zapf Dingbats" charset="0"/>
                <a:cs typeface="Zapf Dingbats" charset="0"/>
              </a:rPr>
              <a:t>3</a:t>
            </a:r>
          </a:p>
        </p:txBody>
      </p:sp>
      <p:sp>
        <p:nvSpPr>
          <p:cNvPr id="34" name="Rectangle 33"/>
          <p:cNvSpPr/>
          <p:nvPr/>
        </p:nvSpPr>
        <p:spPr>
          <a:xfrm>
            <a:off x="2153920" y="5049520"/>
            <a:ext cx="1036320" cy="68072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Repair Damage</a:t>
            </a:r>
            <a:endParaRPr lang="en-US" dirty="0">
              <a:solidFill>
                <a:schemeClr val="tx1"/>
              </a:solidFill>
              <a:latin typeface="Courier" charset="0"/>
              <a:ea typeface="Courier" charset="0"/>
              <a:cs typeface="Courier" charset="0"/>
            </a:endParaRPr>
          </a:p>
        </p:txBody>
      </p:sp>
      <p:sp>
        <p:nvSpPr>
          <p:cNvPr id="47" name="Rectangle 46"/>
          <p:cNvSpPr/>
          <p:nvPr/>
        </p:nvSpPr>
        <p:spPr>
          <a:xfrm>
            <a:off x="447040" y="162560"/>
            <a:ext cx="5100320" cy="36576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urier" charset="0"/>
                <a:ea typeface="Courier" charset="0"/>
                <a:cs typeface="Courier" charset="0"/>
              </a:rPr>
              <a:t>Light: on---off</a:t>
            </a:r>
            <a:endParaRPr lang="en-US" b="1" dirty="0">
              <a:solidFill>
                <a:schemeClr val="tx1"/>
              </a:solidFill>
              <a:latin typeface="Courier" charset="0"/>
              <a:ea typeface="Courier" charset="0"/>
              <a:cs typeface="Courier" charset="0"/>
            </a:endParaRPr>
          </a:p>
        </p:txBody>
      </p:sp>
      <p:sp>
        <p:nvSpPr>
          <p:cNvPr id="61" name="TextBox 60"/>
          <p:cNvSpPr txBox="1"/>
          <p:nvPr/>
        </p:nvSpPr>
        <p:spPr>
          <a:xfrm>
            <a:off x="6895476" y="1019331"/>
            <a:ext cx="2323476" cy="646331"/>
          </a:xfrm>
          <a:prstGeom prst="rect">
            <a:avLst/>
          </a:prstGeom>
          <a:noFill/>
        </p:spPr>
        <p:txBody>
          <a:bodyPr wrap="square" rtlCol="0">
            <a:spAutoFit/>
          </a:bodyPr>
          <a:lstStyle/>
          <a:p>
            <a:r>
              <a:rPr lang="en-US" dirty="0" smtClean="0"/>
              <a:t>Total Glucose Made, Used, and Stored</a:t>
            </a:r>
            <a:endParaRPr lang="en-US" dirty="0"/>
          </a:p>
        </p:txBody>
      </p:sp>
      <p:sp>
        <p:nvSpPr>
          <p:cNvPr id="62" name="TextBox 61"/>
          <p:cNvSpPr txBox="1"/>
          <p:nvPr/>
        </p:nvSpPr>
        <p:spPr>
          <a:xfrm>
            <a:off x="8067207" y="5938603"/>
            <a:ext cx="2323476" cy="369332"/>
          </a:xfrm>
          <a:prstGeom prst="rect">
            <a:avLst/>
          </a:prstGeom>
          <a:solidFill>
            <a:schemeClr val="bg1"/>
          </a:solidFill>
        </p:spPr>
        <p:txBody>
          <a:bodyPr wrap="square" rtlCol="0">
            <a:spAutoFit/>
          </a:bodyPr>
          <a:lstStyle/>
          <a:p>
            <a:r>
              <a:rPr lang="en-US" dirty="0" smtClean="0"/>
              <a:t>Time (Days)</a:t>
            </a:r>
            <a:endParaRPr lang="en-US" dirty="0"/>
          </a:p>
        </p:txBody>
      </p:sp>
      <p:sp>
        <p:nvSpPr>
          <p:cNvPr id="3" name="Rounded Rectangular Callout 2"/>
          <p:cNvSpPr/>
          <p:nvPr/>
        </p:nvSpPr>
        <p:spPr>
          <a:xfrm>
            <a:off x="5606321" y="689546"/>
            <a:ext cx="2413417" cy="1349116"/>
          </a:xfrm>
          <a:prstGeom prst="wedgeRoundRectCallout">
            <a:avLst>
              <a:gd name="adj1" fmla="val -110111"/>
              <a:gd name="adj2" fmla="val 164404"/>
              <a:gd name="adj3" fmla="val 16667"/>
            </a:avLst>
          </a:prstGeom>
          <a:solidFill>
            <a:srgbClr val="B14AFF"/>
          </a:solidFill>
          <a:ln>
            <a:solidFill>
              <a:schemeClr val="tx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charset="0"/>
                <a:ea typeface="Gill Sans" charset="0"/>
                <a:cs typeface="Gill Sans" charset="0"/>
              </a:rPr>
              <a:t>Light is on. </a:t>
            </a:r>
          </a:p>
          <a:p>
            <a:pPr algn="ctr"/>
            <a:r>
              <a:rPr lang="en-US" dirty="0" smtClean="0">
                <a:latin typeface="Gill Sans" charset="0"/>
                <a:ea typeface="Gill Sans" charset="0"/>
                <a:cs typeface="Gill Sans" charset="0"/>
              </a:rPr>
              <a:t>Day 1, time 7:</a:t>
            </a:r>
          </a:p>
          <a:p>
            <a:pPr algn="ctr"/>
            <a:r>
              <a:rPr lang="en-US" dirty="0" smtClean="0">
                <a:latin typeface="Gill Sans" charset="0"/>
                <a:ea typeface="Gill Sans" charset="0"/>
                <a:cs typeface="Gill Sans" charset="0"/>
              </a:rPr>
              <a:t>Remaining glucose goes to storage</a:t>
            </a:r>
            <a:endParaRPr lang="en-US" dirty="0">
              <a:latin typeface="Gill Sans" charset="0"/>
              <a:ea typeface="Gill Sans" charset="0"/>
              <a:cs typeface="Gill Sans" charset="0"/>
            </a:endParaRPr>
          </a:p>
        </p:txBody>
      </p:sp>
      <p:pic>
        <p:nvPicPr>
          <p:cNvPr id="72" name="Picture 71"/>
          <p:cNvPicPr>
            <a:picLocks noChangeAspect="1"/>
          </p:cNvPicPr>
          <p:nvPr/>
        </p:nvPicPr>
        <p:blipFill rotWithShape="1">
          <a:blip r:embed="rId9">
            <a:extLst>
              <a:ext uri="{BEBA8EAE-BF5A-486C-A8C5-ECC9F3942E4B}">
                <a14:imgProps xmlns:a14="http://schemas.microsoft.com/office/drawing/2010/main">
                  <a14:imgLayer r:embed="rId10">
                    <a14:imgEffect>
                      <a14:backgroundRemoval t="3814" b="20480" l="43813" r="55017"/>
                    </a14:imgEffect>
                  </a14:imgLayer>
                </a14:imgProps>
              </a:ext>
              <a:ext uri="{28A0092B-C50C-407E-A947-70E740481C1C}">
                <a14:useLocalDpi xmlns:a14="http://schemas.microsoft.com/office/drawing/2010/main" val="0"/>
              </a:ext>
            </a:extLst>
          </a:blip>
          <a:srcRect l="44863" t="4644" r="45505" b="81526"/>
          <a:stretch/>
        </p:blipFill>
        <p:spPr>
          <a:xfrm>
            <a:off x="2785945" y="1531503"/>
            <a:ext cx="494852" cy="420624"/>
          </a:xfrm>
          <a:prstGeom prst="rect">
            <a:avLst/>
          </a:prstGeom>
        </p:spPr>
      </p:pic>
      <p:grpSp>
        <p:nvGrpSpPr>
          <p:cNvPr id="73" name="Group 72"/>
          <p:cNvGrpSpPr/>
          <p:nvPr/>
        </p:nvGrpSpPr>
        <p:grpSpPr>
          <a:xfrm>
            <a:off x="3761314" y="197490"/>
            <a:ext cx="1600025" cy="301752"/>
            <a:chOff x="3761314" y="197490"/>
            <a:chExt cx="1600025" cy="301752"/>
          </a:xfrm>
        </p:grpSpPr>
        <p:grpSp>
          <p:nvGrpSpPr>
            <p:cNvPr id="74" name="Group 73"/>
            <p:cNvGrpSpPr/>
            <p:nvPr/>
          </p:nvGrpSpPr>
          <p:grpSpPr>
            <a:xfrm>
              <a:off x="3761314" y="197490"/>
              <a:ext cx="347472" cy="301752"/>
              <a:chOff x="6548406" y="498982"/>
              <a:chExt cx="347472" cy="301752"/>
            </a:xfrm>
          </p:grpSpPr>
          <p:sp>
            <p:nvSpPr>
              <p:cNvPr id="81" name="Rectangle 80"/>
              <p:cNvSpPr/>
              <p:nvPr/>
            </p:nvSpPr>
            <p:spPr>
              <a:xfrm>
                <a:off x="6548406" y="498982"/>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p:cNvSpPr/>
              <p:nvPr/>
            </p:nvSpPr>
            <p:spPr>
              <a:xfrm rot="5400000">
                <a:off x="6639675" y="544533"/>
                <a:ext cx="187502" cy="218326"/>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4387591" y="197490"/>
              <a:ext cx="347472" cy="301752"/>
              <a:chOff x="5869276" y="198674"/>
              <a:chExt cx="347472" cy="301752"/>
            </a:xfrm>
          </p:grpSpPr>
          <p:sp>
            <p:nvSpPr>
              <p:cNvPr id="77" name="Rectangle 76"/>
              <p:cNvSpPr/>
              <p:nvPr/>
            </p:nvSpPr>
            <p:spPr>
              <a:xfrm>
                <a:off x="5869276" y="198674"/>
                <a:ext cx="347472" cy="301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p:cNvSpPr/>
              <p:nvPr/>
            </p:nvSpPr>
            <p:spPr>
              <a:xfrm>
                <a:off x="5933326" y="251717"/>
                <a:ext cx="241443" cy="241443"/>
              </a:xfrm>
              <a:prstGeom prst="donut">
                <a:avLst>
                  <a:gd name="adj" fmla="val 8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p:cNvSpPr/>
              <p:nvPr/>
            </p:nvSpPr>
            <p:spPr>
              <a:xfrm>
                <a:off x="5917915" y="282539"/>
                <a:ext cx="120070" cy="764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p:cNvSpPr/>
              <p:nvPr/>
            </p:nvSpPr>
            <p:spPr>
              <a:xfrm rot="16200000">
                <a:off x="5927758" y="221427"/>
                <a:ext cx="117116" cy="96552"/>
              </a:xfrm>
              <a:prstGeom prst="triangl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5013867" y="197490"/>
              <a:ext cx="347472" cy="301752"/>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75000"/>
                    </a:schemeClr>
                  </a:solidFill>
                  <a:latin typeface="Arial" charset="0"/>
                  <a:ea typeface="Arial" charset="0"/>
                  <a:cs typeface="Arial" charset="0"/>
                </a:rPr>
                <a:t>?</a:t>
              </a:r>
            </a:p>
          </p:txBody>
        </p:sp>
      </p:grpSp>
      <p:grpSp>
        <p:nvGrpSpPr>
          <p:cNvPr id="54" name="Group 53"/>
          <p:cNvGrpSpPr>
            <a:grpSpLocks noChangeAspect="1"/>
          </p:cNvGrpSpPr>
          <p:nvPr/>
        </p:nvGrpSpPr>
        <p:grpSpPr>
          <a:xfrm>
            <a:off x="1837442" y="5154575"/>
            <a:ext cx="279936" cy="438912"/>
            <a:chOff x="9418320" y="4486657"/>
            <a:chExt cx="987552" cy="1548383"/>
          </a:xfrm>
        </p:grpSpPr>
        <p:sp>
          <p:nvSpPr>
            <p:cNvPr id="55" name="Rounded Rectangle 54"/>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ightning Bolt 55"/>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a:grpSpLocks noChangeAspect="1"/>
          </p:cNvGrpSpPr>
          <p:nvPr/>
        </p:nvGrpSpPr>
        <p:grpSpPr>
          <a:xfrm>
            <a:off x="3404664" y="5161602"/>
            <a:ext cx="279936" cy="438912"/>
            <a:chOff x="9418320" y="4486657"/>
            <a:chExt cx="987552" cy="1548383"/>
          </a:xfrm>
        </p:grpSpPr>
        <p:sp>
          <p:nvSpPr>
            <p:cNvPr id="59" name="Rounded Rectangle 58"/>
            <p:cNvSpPr/>
            <p:nvPr/>
          </p:nvSpPr>
          <p:spPr>
            <a:xfrm>
              <a:off x="9418320" y="4572000"/>
              <a:ext cx="987552" cy="14630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Lightning Bolt 59"/>
            <p:cNvSpPr/>
            <p:nvPr/>
          </p:nvSpPr>
          <p:spPr>
            <a:xfrm>
              <a:off x="9444423" y="4634197"/>
              <a:ext cx="917945" cy="1339937"/>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9637776" y="4486657"/>
              <a:ext cx="530352" cy="9143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p:cNvSpPr/>
          <p:nvPr/>
        </p:nvSpPr>
        <p:spPr>
          <a:xfrm>
            <a:off x="3810000" y="5039360"/>
            <a:ext cx="1456267" cy="7112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ourier" charset="0"/>
                <a:ea typeface="Courier" charset="0"/>
                <a:cs typeface="Courier" charset="0"/>
              </a:rPr>
              <a:t>Transport Nutrients</a:t>
            </a:r>
            <a:endParaRPr lang="en-US" dirty="0">
              <a:solidFill>
                <a:schemeClr val="tx1"/>
              </a:solidFill>
              <a:latin typeface="Courier" charset="0"/>
              <a:ea typeface="Courier" charset="0"/>
              <a:cs typeface="Courier" charset="0"/>
            </a:endParaRPr>
          </a:p>
        </p:txBody>
      </p:sp>
      <p:cxnSp>
        <p:nvCxnSpPr>
          <p:cNvPr id="63" name="Straight Arrow Connector 62"/>
          <p:cNvCxnSpPr/>
          <p:nvPr/>
        </p:nvCxnSpPr>
        <p:spPr>
          <a:xfrm flipH="1">
            <a:off x="1868557" y="1907753"/>
            <a:ext cx="1063670" cy="1498056"/>
          </a:xfrm>
          <a:prstGeom prst="straightConnector1">
            <a:avLst/>
          </a:prstGeom>
          <a:ln w="38100">
            <a:solidFill>
              <a:srgbClr val="FF0000"/>
            </a:solidFill>
            <a:prstDash val="solid"/>
            <a:tailEnd type="triangle"/>
          </a:ln>
          <a:effectLst>
            <a:outerShdw blurRad="50800" dist="762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0.05651 0.23403 " pathEditMode="relative" rAng="0" ptsTypes="AA">
                                      <p:cBhvr>
                                        <p:cTn id="6" dur="1000" fill="hold"/>
                                        <p:tgtEl>
                                          <p:spTgt spid="58"/>
                                        </p:tgtEl>
                                        <p:attrNameLst>
                                          <p:attrName>ppt_x</p:attrName>
                                          <p:attrName>ppt_y</p:attrName>
                                        </p:attrNameLst>
                                      </p:cBhvr>
                                      <p:rCtr x="-2852" y="11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3311</TotalTime>
  <Words>939</Words>
  <Application>Microsoft Macintosh PowerPoint</Application>
  <PresentationFormat>Widescreen</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Courier</vt:lpstr>
      <vt:lpstr>Gill Sans</vt:lpstr>
      <vt:lpstr>Zapf Dingbats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Eliane Wiese</dc:creator>
  <cp:lastModifiedBy>Hiroki Terashima</cp:lastModifiedBy>
  <cp:revision>42</cp:revision>
  <dcterms:created xsi:type="dcterms:W3CDTF">2017-08-04T23:27:29Z</dcterms:created>
  <dcterms:modified xsi:type="dcterms:W3CDTF">2017-08-29T01:03:48Z</dcterms:modified>
</cp:coreProperties>
</file>