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8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1B9061-CAEE-4C81-82DC-0A0F5D799D9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CCDB8FF-B533-48EC-B397-539DEE5DC987}">
      <dgm:prSet phldrT="[Текст]"/>
      <dgm:spPr/>
      <dgm:t>
        <a:bodyPr/>
        <a:lstStyle/>
        <a:p>
          <a:r>
            <a:rPr lang="ru-RU" dirty="0"/>
            <a:t>Тестирование потенциальной доходности разметки данных стратегии </a:t>
          </a:r>
        </a:p>
      </dgm:t>
    </dgm:pt>
    <dgm:pt modelId="{0CB2F605-FB82-450D-B550-90332061CFF0}" type="parTrans" cxnId="{E2539170-FC34-4CFA-AA6A-A66665655E8D}">
      <dgm:prSet/>
      <dgm:spPr/>
      <dgm:t>
        <a:bodyPr/>
        <a:lstStyle/>
        <a:p>
          <a:endParaRPr lang="ru-RU"/>
        </a:p>
      </dgm:t>
    </dgm:pt>
    <dgm:pt modelId="{CF4069AE-299E-46A8-8146-988E11DE9793}" type="sibTrans" cxnId="{E2539170-FC34-4CFA-AA6A-A66665655E8D}">
      <dgm:prSet/>
      <dgm:spPr/>
      <dgm:t>
        <a:bodyPr/>
        <a:lstStyle/>
        <a:p>
          <a:endParaRPr lang="ru-RU"/>
        </a:p>
      </dgm:t>
    </dgm:pt>
    <dgm:pt modelId="{48C977D3-1F7E-4768-B42C-BEC04ED66938}">
      <dgm:prSet phldrT="[Текст]"/>
      <dgm:spPr/>
      <dgm:t>
        <a:bodyPr/>
        <a:lstStyle/>
        <a:p>
          <a:r>
            <a:rPr lang="ru-RU" dirty="0"/>
            <a:t>Генерация </a:t>
          </a:r>
          <a:r>
            <a:rPr lang="ru-RU" dirty="0" err="1"/>
            <a:t>датасета</a:t>
          </a:r>
          <a:r>
            <a:rPr lang="ru-RU" dirty="0"/>
            <a:t> для обучения стратегии</a:t>
          </a:r>
        </a:p>
      </dgm:t>
    </dgm:pt>
    <dgm:pt modelId="{A2207309-CBFC-4BFA-9E8E-3BA3BD2418DE}" type="parTrans" cxnId="{8AD22039-D100-4EF2-BDCA-AE44ED1C66A3}">
      <dgm:prSet/>
      <dgm:spPr/>
      <dgm:t>
        <a:bodyPr/>
        <a:lstStyle/>
        <a:p>
          <a:endParaRPr lang="ru-RU"/>
        </a:p>
      </dgm:t>
    </dgm:pt>
    <dgm:pt modelId="{A1997562-4BC4-429F-9F74-14A207E8C199}" type="sibTrans" cxnId="{8AD22039-D100-4EF2-BDCA-AE44ED1C66A3}">
      <dgm:prSet/>
      <dgm:spPr/>
      <dgm:t>
        <a:bodyPr/>
        <a:lstStyle/>
        <a:p>
          <a:endParaRPr lang="ru-RU"/>
        </a:p>
      </dgm:t>
    </dgm:pt>
    <dgm:pt modelId="{D8C40CD7-7F66-49B9-BBFD-AE2240764533}">
      <dgm:prSet phldrT="[Текст]"/>
      <dgm:spPr/>
      <dgm:t>
        <a:bodyPr/>
        <a:lstStyle/>
        <a:p>
          <a:r>
            <a:rPr lang="ru-RU" dirty="0"/>
            <a:t>Обучение нейронных сетей стратегии</a:t>
          </a:r>
        </a:p>
      </dgm:t>
    </dgm:pt>
    <dgm:pt modelId="{E7A279C3-2345-45A2-B364-0B1D0B28FE8A}" type="parTrans" cxnId="{BE81B264-AF48-4260-AF71-C70B6EF6C2F1}">
      <dgm:prSet/>
      <dgm:spPr/>
      <dgm:t>
        <a:bodyPr/>
        <a:lstStyle/>
        <a:p>
          <a:endParaRPr lang="ru-RU"/>
        </a:p>
      </dgm:t>
    </dgm:pt>
    <dgm:pt modelId="{B20BBDA1-F2D9-4BE2-89C3-C2444B83DEB7}" type="sibTrans" cxnId="{BE81B264-AF48-4260-AF71-C70B6EF6C2F1}">
      <dgm:prSet/>
      <dgm:spPr/>
      <dgm:t>
        <a:bodyPr/>
        <a:lstStyle/>
        <a:p>
          <a:endParaRPr lang="ru-RU"/>
        </a:p>
      </dgm:t>
    </dgm:pt>
    <dgm:pt modelId="{1B668BB6-6164-40C9-B74B-3F5E85033164}">
      <dgm:prSet/>
      <dgm:spPr/>
      <dgm:t>
        <a:bodyPr/>
        <a:lstStyle/>
        <a:p>
          <a:r>
            <a:rPr lang="ru-RU" dirty="0"/>
            <a:t>Бек тесты стратегий</a:t>
          </a:r>
        </a:p>
      </dgm:t>
    </dgm:pt>
    <dgm:pt modelId="{0308F5F9-9B7E-469C-8BDC-0378E8BF0FB8}" type="parTrans" cxnId="{346143EE-377F-41C3-939C-981C2BBD1FF1}">
      <dgm:prSet/>
      <dgm:spPr/>
      <dgm:t>
        <a:bodyPr/>
        <a:lstStyle/>
        <a:p>
          <a:endParaRPr lang="ru-RU"/>
        </a:p>
      </dgm:t>
    </dgm:pt>
    <dgm:pt modelId="{0D9D3319-70E3-4B20-8D7C-29D5B2C54464}" type="sibTrans" cxnId="{346143EE-377F-41C3-939C-981C2BBD1FF1}">
      <dgm:prSet/>
      <dgm:spPr/>
      <dgm:t>
        <a:bodyPr/>
        <a:lstStyle/>
        <a:p>
          <a:endParaRPr lang="ru-RU"/>
        </a:p>
      </dgm:t>
    </dgm:pt>
    <dgm:pt modelId="{E11493DA-A86B-42C4-9B2C-BE7251014238}">
      <dgm:prSet/>
      <dgm:spPr/>
      <dgm:t>
        <a:bodyPr/>
        <a:lstStyle/>
        <a:p>
          <a:r>
            <a:rPr lang="ru-RU" dirty="0"/>
            <a:t>Генерация сигналов стратегии</a:t>
          </a:r>
        </a:p>
      </dgm:t>
    </dgm:pt>
    <dgm:pt modelId="{D7692EF5-0A96-426F-AC7A-AABC58B80425}" type="parTrans" cxnId="{C75001BA-3274-4671-9DA6-F1D71B1EC1F9}">
      <dgm:prSet/>
      <dgm:spPr/>
      <dgm:t>
        <a:bodyPr/>
        <a:lstStyle/>
        <a:p>
          <a:endParaRPr lang="ru-RU"/>
        </a:p>
      </dgm:t>
    </dgm:pt>
    <dgm:pt modelId="{F152D121-A3BB-4FB6-B12C-DE1E91091C1E}" type="sibTrans" cxnId="{C75001BA-3274-4671-9DA6-F1D71B1EC1F9}">
      <dgm:prSet/>
      <dgm:spPr/>
      <dgm:t>
        <a:bodyPr/>
        <a:lstStyle/>
        <a:p>
          <a:endParaRPr lang="ru-RU"/>
        </a:p>
      </dgm:t>
    </dgm:pt>
    <dgm:pt modelId="{112C851C-02BC-4A8B-8C42-8AA716821D29}">
      <dgm:prSet/>
      <dgm:spPr/>
      <dgm:t>
        <a:bodyPr/>
        <a:lstStyle/>
        <a:p>
          <a:r>
            <a:rPr lang="ru-RU" dirty="0"/>
            <a:t>Торговля на бирже с использованием стратегии</a:t>
          </a:r>
        </a:p>
      </dgm:t>
    </dgm:pt>
    <dgm:pt modelId="{57EA5F3C-6A8C-4492-81A0-E67C7113383A}" type="parTrans" cxnId="{53BBEE38-158B-4A2E-A746-BD501CD44D0F}">
      <dgm:prSet/>
      <dgm:spPr/>
      <dgm:t>
        <a:bodyPr/>
        <a:lstStyle/>
        <a:p>
          <a:endParaRPr lang="ru-RU"/>
        </a:p>
      </dgm:t>
    </dgm:pt>
    <dgm:pt modelId="{B72AAC5D-3316-4A1A-B4A3-443AA8BAEA40}" type="sibTrans" cxnId="{53BBEE38-158B-4A2E-A746-BD501CD44D0F}">
      <dgm:prSet/>
      <dgm:spPr/>
      <dgm:t>
        <a:bodyPr/>
        <a:lstStyle/>
        <a:p>
          <a:endParaRPr lang="ru-RU"/>
        </a:p>
      </dgm:t>
    </dgm:pt>
    <dgm:pt modelId="{17408DC6-73F0-411B-A175-E619C7AB50C0}">
      <dgm:prSet/>
      <dgm:spPr/>
      <dgm:t>
        <a:bodyPr/>
        <a:lstStyle/>
        <a:p>
          <a:r>
            <a:rPr lang="ru-RU" dirty="0"/>
            <a:t>Прогноз котировок для формирования торгово-инвестиционного портфеля</a:t>
          </a:r>
        </a:p>
      </dgm:t>
    </dgm:pt>
    <dgm:pt modelId="{0F568912-83C3-4ECB-8CA3-101CE4C90EF9}" type="parTrans" cxnId="{0C443A57-6B9D-4DF3-A45E-73E050E5BF24}">
      <dgm:prSet/>
      <dgm:spPr/>
      <dgm:t>
        <a:bodyPr/>
        <a:lstStyle/>
        <a:p>
          <a:endParaRPr lang="ru-RU"/>
        </a:p>
      </dgm:t>
    </dgm:pt>
    <dgm:pt modelId="{FBC1024F-3544-4A01-B754-B609D7FBDDBE}" type="sibTrans" cxnId="{0C443A57-6B9D-4DF3-A45E-73E050E5BF24}">
      <dgm:prSet/>
      <dgm:spPr/>
      <dgm:t>
        <a:bodyPr/>
        <a:lstStyle/>
        <a:p>
          <a:endParaRPr lang="ru-RU"/>
        </a:p>
      </dgm:t>
    </dgm:pt>
    <dgm:pt modelId="{5F99AC4C-192B-4D25-ADDF-F75CE0C2C6F7}" type="pres">
      <dgm:prSet presAssocID="{C51B9061-CAEE-4C81-82DC-0A0F5D799D96}" presName="diagram" presStyleCnt="0">
        <dgm:presLayoutVars>
          <dgm:dir/>
          <dgm:resizeHandles val="exact"/>
        </dgm:presLayoutVars>
      </dgm:prSet>
      <dgm:spPr/>
    </dgm:pt>
    <dgm:pt modelId="{A5CFB0E8-BB7E-45CF-81E4-85E23270A9F7}" type="pres">
      <dgm:prSet presAssocID="{0CCDB8FF-B533-48EC-B397-539DEE5DC987}" presName="node" presStyleLbl="node1" presStyleIdx="0" presStyleCnt="7">
        <dgm:presLayoutVars>
          <dgm:bulletEnabled val="1"/>
        </dgm:presLayoutVars>
      </dgm:prSet>
      <dgm:spPr/>
    </dgm:pt>
    <dgm:pt modelId="{7BD3459B-BE05-4CF6-AEFE-60C674B074EF}" type="pres">
      <dgm:prSet presAssocID="{CF4069AE-299E-46A8-8146-988E11DE9793}" presName="sibTrans" presStyleCnt="0"/>
      <dgm:spPr/>
    </dgm:pt>
    <dgm:pt modelId="{E26E6C5B-B1FD-43E2-9E61-79B453B61184}" type="pres">
      <dgm:prSet presAssocID="{48C977D3-1F7E-4768-B42C-BEC04ED66938}" presName="node" presStyleLbl="node1" presStyleIdx="1" presStyleCnt="7">
        <dgm:presLayoutVars>
          <dgm:bulletEnabled val="1"/>
        </dgm:presLayoutVars>
      </dgm:prSet>
      <dgm:spPr/>
    </dgm:pt>
    <dgm:pt modelId="{50E57EA4-6A78-4FBC-8A14-2EB1579EBBE3}" type="pres">
      <dgm:prSet presAssocID="{A1997562-4BC4-429F-9F74-14A207E8C199}" presName="sibTrans" presStyleCnt="0"/>
      <dgm:spPr/>
    </dgm:pt>
    <dgm:pt modelId="{E9BF7B00-14D3-40EB-A388-64CB64AA335C}" type="pres">
      <dgm:prSet presAssocID="{D8C40CD7-7F66-49B9-BBFD-AE2240764533}" presName="node" presStyleLbl="node1" presStyleIdx="2" presStyleCnt="7">
        <dgm:presLayoutVars>
          <dgm:bulletEnabled val="1"/>
        </dgm:presLayoutVars>
      </dgm:prSet>
      <dgm:spPr/>
    </dgm:pt>
    <dgm:pt modelId="{81C09220-7DF0-4330-838C-7281ED4D074D}" type="pres">
      <dgm:prSet presAssocID="{B20BBDA1-F2D9-4BE2-89C3-C2444B83DEB7}" presName="sibTrans" presStyleCnt="0"/>
      <dgm:spPr/>
    </dgm:pt>
    <dgm:pt modelId="{1628DAB9-70B0-40D7-9DC7-F3DC81A566B5}" type="pres">
      <dgm:prSet presAssocID="{1B668BB6-6164-40C9-B74B-3F5E85033164}" presName="node" presStyleLbl="node1" presStyleIdx="3" presStyleCnt="7">
        <dgm:presLayoutVars>
          <dgm:bulletEnabled val="1"/>
        </dgm:presLayoutVars>
      </dgm:prSet>
      <dgm:spPr/>
    </dgm:pt>
    <dgm:pt modelId="{7C0520B7-B98A-440D-B980-6A51DD83022D}" type="pres">
      <dgm:prSet presAssocID="{0D9D3319-70E3-4B20-8D7C-29D5B2C54464}" presName="sibTrans" presStyleCnt="0"/>
      <dgm:spPr/>
    </dgm:pt>
    <dgm:pt modelId="{FAD0FD17-680C-4760-A30F-C2AA06A81373}" type="pres">
      <dgm:prSet presAssocID="{E11493DA-A86B-42C4-9B2C-BE7251014238}" presName="node" presStyleLbl="node1" presStyleIdx="4" presStyleCnt="7">
        <dgm:presLayoutVars>
          <dgm:bulletEnabled val="1"/>
        </dgm:presLayoutVars>
      </dgm:prSet>
      <dgm:spPr/>
    </dgm:pt>
    <dgm:pt modelId="{2CFDC052-C84D-41E4-B55A-CDDE4120F822}" type="pres">
      <dgm:prSet presAssocID="{F152D121-A3BB-4FB6-B12C-DE1E91091C1E}" presName="sibTrans" presStyleCnt="0"/>
      <dgm:spPr/>
    </dgm:pt>
    <dgm:pt modelId="{A3223C67-02A4-4213-80D4-E343439687F9}" type="pres">
      <dgm:prSet presAssocID="{112C851C-02BC-4A8B-8C42-8AA716821D29}" presName="node" presStyleLbl="node1" presStyleIdx="5" presStyleCnt="7">
        <dgm:presLayoutVars>
          <dgm:bulletEnabled val="1"/>
        </dgm:presLayoutVars>
      </dgm:prSet>
      <dgm:spPr/>
    </dgm:pt>
    <dgm:pt modelId="{45E3C951-551F-4CAE-9783-BA2F121B83C5}" type="pres">
      <dgm:prSet presAssocID="{B72AAC5D-3316-4A1A-B4A3-443AA8BAEA40}" presName="sibTrans" presStyleCnt="0"/>
      <dgm:spPr/>
    </dgm:pt>
    <dgm:pt modelId="{A731730D-048F-4216-B470-97F171206C30}" type="pres">
      <dgm:prSet presAssocID="{17408DC6-73F0-411B-A175-E619C7AB50C0}" presName="node" presStyleLbl="node1" presStyleIdx="6" presStyleCnt="7">
        <dgm:presLayoutVars>
          <dgm:bulletEnabled val="1"/>
        </dgm:presLayoutVars>
      </dgm:prSet>
      <dgm:spPr/>
    </dgm:pt>
  </dgm:ptLst>
  <dgm:cxnLst>
    <dgm:cxn modelId="{DEF89212-EAA9-4955-8102-E5F1C249A190}" type="presOf" srcId="{48C977D3-1F7E-4768-B42C-BEC04ED66938}" destId="{E26E6C5B-B1FD-43E2-9E61-79B453B61184}" srcOrd="0" destOrd="0" presId="urn:microsoft.com/office/officeart/2005/8/layout/default"/>
    <dgm:cxn modelId="{23F09622-2C7B-43D3-A552-6F110A83E69E}" type="presOf" srcId="{0CCDB8FF-B533-48EC-B397-539DEE5DC987}" destId="{A5CFB0E8-BB7E-45CF-81E4-85E23270A9F7}" srcOrd="0" destOrd="0" presId="urn:microsoft.com/office/officeart/2005/8/layout/default"/>
    <dgm:cxn modelId="{854EA430-CF85-40A6-A056-7BA11A91D43F}" type="presOf" srcId="{C51B9061-CAEE-4C81-82DC-0A0F5D799D96}" destId="{5F99AC4C-192B-4D25-ADDF-F75CE0C2C6F7}" srcOrd="0" destOrd="0" presId="urn:microsoft.com/office/officeart/2005/8/layout/default"/>
    <dgm:cxn modelId="{55E69F35-2144-47C3-9F08-E78907E23B17}" type="presOf" srcId="{D8C40CD7-7F66-49B9-BBFD-AE2240764533}" destId="{E9BF7B00-14D3-40EB-A388-64CB64AA335C}" srcOrd="0" destOrd="0" presId="urn:microsoft.com/office/officeart/2005/8/layout/default"/>
    <dgm:cxn modelId="{53BBEE38-158B-4A2E-A746-BD501CD44D0F}" srcId="{C51B9061-CAEE-4C81-82DC-0A0F5D799D96}" destId="{112C851C-02BC-4A8B-8C42-8AA716821D29}" srcOrd="5" destOrd="0" parTransId="{57EA5F3C-6A8C-4492-81A0-E67C7113383A}" sibTransId="{B72AAC5D-3316-4A1A-B4A3-443AA8BAEA40}"/>
    <dgm:cxn modelId="{8AD22039-D100-4EF2-BDCA-AE44ED1C66A3}" srcId="{C51B9061-CAEE-4C81-82DC-0A0F5D799D96}" destId="{48C977D3-1F7E-4768-B42C-BEC04ED66938}" srcOrd="1" destOrd="0" parTransId="{A2207309-CBFC-4BFA-9E8E-3BA3BD2418DE}" sibTransId="{A1997562-4BC4-429F-9F74-14A207E8C199}"/>
    <dgm:cxn modelId="{09318E5C-77CD-4F99-A41C-2FE42EA2577B}" type="presOf" srcId="{17408DC6-73F0-411B-A175-E619C7AB50C0}" destId="{A731730D-048F-4216-B470-97F171206C30}" srcOrd="0" destOrd="0" presId="urn:microsoft.com/office/officeart/2005/8/layout/default"/>
    <dgm:cxn modelId="{60B28364-F79A-4429-BA9E-3CD7EF7DA047}" type="presOf" srcId="{112C851C-02BC-4A8B-8C42-8AA716821D29}" destId="{A3223C67-02A4-4213-80D4-E343439687F9}" srcOrd="0" destOrd="0" presId="urn:microsoft.com/office/officeart/2005/8/layout/default"/>
    <dgm:cxn modelId="{BE81B264-AF48-4260-AF71-C70B6EF6C2F1}" srcId="{C51B9061-CAEE-4C81-82DC-0A0F5D799D96}" destId="{D8C40CD7-7F66-49B9-BBFD-AE2240764533}" srcOrd="2" destOrd="0" parTransId="{E7A279C3-2345-45A2-B364-0B1D0B28FE8A}" sibTransId="{B20BBDA1-F2D9-4BE2-89C3-C2444B83DEB7}"/>
    <dgm:cxn modelId="{E2539170-FC34-4CFA-AA6A-A66665655E8D}" srcId="{C51B9061-CAEE-4C81-82DC-0A0F5D799D96}" destId="{0CCDB8FF-B533-48EC-B397-539DEE5DC987}" srcOrd="0" destOrd="0" parTransId="{0CB2F605-FB82-450D-B550-90332061CFF0}" sibTransId="{CF4069AE-299E-46A8-8146-988E11DE9793}"/>
    <dgm:cxn modelId="{0C443A57-6B9D-4DF3-A45E-73E050E5BF24}" srcId="{C51B9061-CAEE-4C81-82DC-0A0F5D799D96}" destId="{17408DC6-73F0-411B-A175-E619C7AB50C0}" srcOrd="6" destOrd="0" parTransId="{0F568912-83C3-4ECB-8CA3-101CE4C90EF9}" sibTransId="{FBC1024F-3544-4A01-B754-B609D7FBDDBE}"/>
    <dgm:cxn modelId="{709264A2-7E5C-4021-B2E2-2EB29AFBFC3A}" type="presOf" srcId="{E11493DA-A86B-42C4-9B2C-BE7251014238}" destId="{FAD0FD17-680C-4760-A30F-C2AA06A81373}" srcOrd="0" destOrd="0" presId="urn:microsoft.com/office/officeart/2005/8/layout/default"/>
    <dgm:cxn modelId="{C75001BA-3274-4671-9DA6-F1D71B1EC1F9}" srcId="{C51B9061-CAEE-4C81-82DC-0A0F5D799D96}" destId="{E11493DA-A86B-42C4-9B2C-BE7251014238}" srcOrd="4" destOrd="0" parTransId="{D7692EF5-0A96-426F-AC7A-AABC58B80425}" sibTransId="{F152D121-A3BB-4FB6-B12C-DE1E91091C1E}"/>
    <dgm:cxn modelId="{AA73E6CE-CBFF-4E7A-BCD6-9DAFEFD6FC06}" type="presOf" srcId="{1B668BB6-6164-40C9-B74B-3F5E85033164}" destId="{1628DAB9-70B0-40D7-9DC7-F3DC81A566B5}" srcOrd="0" destOrd="0" presId="urn:microsoft.com/office/officeart/2005/8/layout/default"/>
    <dgm:cxn modelId="{346143EE-377F-41C3-939C-981C2BBD1FF1}" srcId="{C51B9061-CAEE-4C81-82DC-0A0F5D799D96}" destId="{1B668BB6-6164-40C9-B74B-3F5E85033164}" srcOrd="3" destOrd="0" parTransId="{0308F5F9-9B7E-469C-8BDC-0378E8BF0FB8}" sibTransId="{0D9D3319-70E3-4B20-8D7C-29D5B2C54464}"/>
    <dgm:cxn modelId="{F1562F09-27B4-4D94-8A1A-5EA36818858D}" type="presParOf" srcId="{5F99AC4C-192B-4D25-ADDF-F75CE0C2C6F7}" destId="{A5CFB0E8-BB7E-45CF-81E4-85E23270A9F7}" srcOrd="0" destOrd="0" presId="urn:microsoft.com/office/officeart/2005/8/layout/default"/>
    <dgm:cxn modelId="{BAB3F1A3-8B5F-4056-92F7-AB18BABE02A6}" type="presParOf" srcId="{5F99AC4C-192B-4D25-ADDF-F75CE0C2C6F7}" destId="{7BD3459B-BE05-4CF6-AEFE-60C674B074EF}" srcOrd="1" destOrd="0" presId="urn:microsoft.com/office/officeart/2005/8/layout/default"/>
    <dgm:cxn modelId="{E17CF0A5-20D3-474E-BB4F-2CBCB53115FE}" type="presParOf" srcId="{5F99AC4C-192B-4D25-ADDF-F75CE0C2C6F7}" destId="{E26E6C5B-B1FD-43E2-9E61-79B453B61184}" srcOrd="2" destOrd="0" presId="urn:microsoft.com/office/officeart/2005/8/layout/default"/>
    <dgm:cxn modelId="{AC037462-93F4-4B25-A710-4115A208E5E6}" type="presParOf" srcId="{5F99AC4C-192B-4D25-ADDF-F75CE0C2C6F7}" destId="{50E57EA4-6A78-4FBC-8A14-2EB1579EBBE3}" srcOrd="3" destOrd="0" presId="urn:microsoft.com/office/officeart/2005/8/layout/default"/>
    <dgm:cxn modelId="{B6FEB69F-886C-4C4B-8D93-850F0E9D5199}" type="presParOf" srcId="{5F99AC4C-192B-4D25-ADDF-F75CE0C2C6F7}" destId="{E9BF7B00-14D3-40EB-A388-64CB64AA335C}" srcOrd="4" destOrd="0" presId="urn:microsoft.com/office/officeart/2005/8/layout/default"/>
    <dgm:cxn modelId="{DC80221E-3792-49F7-8BDD-633A41BCF917}" type="presParOf" srcId="{5F99AC4C-192B-4D25-ADDF-F75CE0C2C6F7}" destId="{81C09220-7DF0-4330-838C-7281ED4D074D}" srcOrd="5" destOrd="0" presId="urn:microsoft.com/office/officeart/2005/8/layout/default"/>
    <dgm:cxn modelId="{3036E477-9090-4282-8764-266143F2204D}" type="presParOf" srcId="{5F99AC4C-192B-4D25-ADDF-F75CE0C2C6F7}" destId="{1628DAB9-70B0-40D7-9DC7-F3DC81A566B5}" srcOrd="6" destOrd="0" presId="urn:microsoft.com/office/officeart/2005/8/layout/default"/>
    <dgm:cxn modelId="{06ECA2B6-0A8D-46A2-B5F9-D60AB64F45B1}" type="presParOf" srcId="{5F99AC4C-192B-4D25-ADDF-F75CE0C2C6F7}" destId="{7C0520B7-B98A-440D-B980-6A51DD83022D}" srcOrd="7" destOrd="0" presId="urn:microsoft.com/office/officeart/2005/8/layout/default"/>
    <dgm:cxn modelId="{DCF4889D-92D8-4D60-BD4F-34D3366D1FD3}" type="presParOf" srcId="{5F99AC4C-192B-4D25-ADDF-F75CE0C2C6F7}" destId="{FAD0FD17-680C-4760-A30F-C2AA06A81373}" srcOrd="8" destOrd="0" presId="urn:microsoft.com/office/officeart/2005/8/layout/default"/>
    <dgm:cxn modelId="{D713E8AB-CE00-414A-8D51-887C20312744}" type="presParOf" srcId="{5F99AC4C-192B-4D25-ADDF-F75CE0C2C6F7}" destId="{2CFDC052-C84D-41E4-B55A-CDDE4120F822}" srcOrd="9" destOrd="0" presId="urn:microsoft.com/office/officeart/2005/8/layout/default"/>
    <dgm:cxn modelId="{392E15EB-85A0-450C-A985-E64C424FD6B1}" type="presParOf" srcId="{5F99AC4C-192B-4D25-ADDF-F75CE0C2C6F7}" destId="{A3223C67-02A4-4213-80D4-E343439687F9}" srcOrd="10" destOrd="0" presId="urn:microsoft.com/office/officeart/2005/8/layout/default"/>
    <dgm:cxn modelId="{038C3FCF-AE41-4DA9-930A-87391B2744CD}" type="presParOf" srcId="{5F99AC4C-192B-4D25-ADDF-F75CE0C2C6F7}" destId="{45E3C951-551F-4CAE-9783-BA2F121B83C5}" srcOrd="11" destOrd="0" presId="urn:microsoft.com/office/officeart/2005/8/layout/default"/>
    <dgm:cxn modelId="{12BC36C5-8A06-435A-98A4-A640CF8DFC96}" type="presParOf" srcId="{5F99AC4C-192B-4D25-ADDF-F75CE0C2C6F7}" destId="{A731730D-048F-4216-B470-97F171206C3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49E12F-D875-4593-BD89-3A130A5242C5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09DBE488-4B6D-4800-B71C-C218927BD663}">
      <dgm:prSet phldrT="[Текст]"/>
      <dgm:spPr/>
      <dgm:t>
        <a:bodyPr/>
        <a:lstStyle/>
        <a:p>
          <a:r>
            <a:rPr lang="ru-RU" dirty="0"/>
            <a:t>Возможность полного цикла реализации торговой стратегии под ключ от идеи до торговли на бирже</a:t>
          </a:r>
        </a:p>
      </dgm:t>
    </dgm:pt>
    <dgm:pt modelId="{F74DCEA1-8205-44DD-AC65-4B7DD1BB0D95}" type="parTrans" cxnId="{95AFE503-6F2F-435F-9734-B8D3C53F92EC}">
      <dgm:prSet/>
      <dgm:spPr/>
      <dgm:t>
        <a:bodyPr/>
        <a:lstStyle/>
        <a:p>
          <a:endParaRPr lang="ru-RU"/>
        </a:p>
      </dgm:t>
    </dgm:pt>
    <dgm:pt modelId="{39DAE839-069C-4F94-8E81-C2B644E8B89F}" type="sibTrans" cxnId="{95AFE503-6F2F-435F-9734-B8D3C53F92EC}">
      <dgm:prSet/>
      <dgm:spPr/>
      <dgm:t>
        <a:bodyPr/>
        <a:lstStyle/>
        <a:p>
          <a:endParaRPr lang="ru-RU"/>
        </a:p>
      </dgm:t>
    </dgm:pt>
    <dgm:pt modelId="{6141AE86-A30F-445E-8EB4-13781B6D2986}">
      <dgm:prSet phldrT="[Текст]"/>
      <dgm:spPr/>
      <dgm:t>
        <a:bodyPr/>
        <a:lstStyle/>
        <a:p>
          <a:r>
            <a:rPr lang="ru-RU" dirty="0"/>
            <a:t>Возможность создания как торговых, так и инвестиционных стратегий</a:t>
          </a:r>
        </a:p>
      </dgm:t>
    </dgm:pt>
    <dgm:pt modelId="{7CC26E07-7DED-4EF2-A895-9454789B5695}" type="parTrans" cxnId="{5C104547-15C1-430A-8600-DDBF9D275F90}">
      <dgm:prSet/>
      <dgm:spPr/>
      <dgm:t>
        <a:bodyPr/>
        <a:lstStyle/>
        <a:p>
          <a:endParaRPr lang="ru-RU"/>
        </a:p>
      </dgm:t>
    </dgm:pt>
    <dgm:pt modelId="{4CC990B1-3A49-4851-9A83-9EFB42611C49}" type="sibTrans" cxnId="{5C104547-15C1-430A-8600-DDBF9D275F90}">
      <dgm:prSet/>
      <dgm:spPr/>
      <dgm:t>
        <a:bodyPr/>
        <a:lstStyle/>
        <a:p>
          <a:endParaRPr lang="ru-RU"/>
        </a:p>
      </dgm:t>
    </dgm:pt>
    <dgm:pt modelId="{42EE917B-BA5C-44BD-8EC9-FAD2B3D6A594}">
      <dgm:prSet phldrT="[Текст]"/>
      <dgm:spPr/>
      <dgm:t>
        <a:bodyPr/>
        <a:lstStyle/>
        <a:p>
          <a:r>
            <a:rPr lang="en-US" dirty="0"/>
            <a:t>Low | No-code </a:t>
          </a:r>
          <a:r>
            <a:rPr lang="ru-RU" dirty="0"/>
            <a:t>возможность создания стратегий</a:t>
          </a:r>
        </a:p>
      </dgm:t>
    </dgm:pt>
    <dgm:pt modelId="{32EE1864-7148-4AE8-8D2C-C96F704D175B}" type="parTrans" cxnId="{8E87435C-D27F-4D20-8A30-AC99E885F167}">
      <dgm:prSet/>
      <dgm:spPr/>
      <dgm:t>
        <a:bodyPr/>
        <a:lstStyle/>
        <a:p>
          <a:endParaRPr lang="ru-RU"/>
        </a:p>
      </dgm:t>
    </dgm:pt>
    <dgm:pt modelId="{8A4A1D0B-36E7-41BA-B043-1258FA3FBE74}" type="sibTrans" cxnId="{8E87435C-D27F-4D20-8A30-AC99E885F167}">
      <dgm:prSet/>
      <dgm:spPr/>
      <dgm:t>
        <a:bodyPr/>
        <a:lstStyle/>
        <a:p>
          <a:endParaRPr lang="ru-RU"/>
        </a:p>
      </dgm:t>
    </dgm:pt>
    <dgm:pt modelId="{7BD90DF5-816E-45F0-AD42-248C23AFBCA7}">
      <dgm:prSet/>
      <dgm:spPr/>
      <dgm:t>
        <a:bodyPr/>
        <a:lstStyle/>
        <a:p>
          <a:r>
            <a:rPr lang="ru-RU" dirty="0" err="1"/>
            <a:t>Воззможность</a:t>
          </a:r>
          <a:r>
            <a:rPr lang="ru-RU" dirty="0"/>
            <a:t> кастомизации создания стратегий на всех этапах</a:t>
          </a:r>
        </a:p>
      </dgm:t>
    </dgm:pt>
    <dgm:pt modelId="{0F7279B7-58FA-4600-B737-1EF8EFF59802}" type="parTrans" cxnId="{6B6540F1-5F74-41AA-90D4-9A8F9F7E73FB}">
      <dgm:prSet/>
      <dgm:spPr/>
      <dgm:t>
        <a:bodyPr/>
        <a:lstStyle/>
        <a:p>
          <a:endParaRPr lang="ru-RU"/>
        </a:p>
      </dgm:t>
    </dgm:pt>
    <dgm:pt modelId="{061E1E73-D6AB-46AE-814B-CEC64F5212BF}" type="sibTrans" cxnId="{6B6540F1-5F74-41AA-90D4-9A8F9F7E73FB}">
      <dgm:prSet/>
      <dgm:spPr/>
      <dgm:t>
        <a:bodyPr/>
        <a:lstStyle/>
        <a:p>
          <a:endParaRPr lang="ru-RU"/>
        </a:p>
      </dgm:t>
    </dgm:pt>
    <dgm:pt modelId="{78782C01-E453-4B62-843B-BF078B799EF4}" type="pres">
      <dgm:prSet presAssocID="{9F49E12F-D875-4593-BD89-3A130A5242C5}" presName="diagram" presStyleCnt="0">
        <dgm:presLayoutVars>
          <dgm:dir/>
          <dgm:resizeHandles val="exact"/>
        </dgm:presLayoutVars>
      </dgm:prSet>
      <dgm:spPr/>
    </dgm:pt>
    <dgm:pt modelId="{E7147B29-89AD-4520-A7FF-3E83C5239222}" type="pres">
      <dgm:prSet presAssocID="{09DBE488-4B6D-4800-B71C-C218927BD663}" presName="node" presStyleLbl="node1" presStyleIdx="0" presStyleCnt="4">
        <dgm:presLayoutVars>
          <dgm:bulletEnabled val="1"/>
        </dgm:presLayoutVars>
      </dgm:prSet>
      <dgm:spPr/>
    </dgm:pt>
    <dgm:pt modelId="{B14FDAF8-7B97-40D4-AF75-173F488DA737}" type="pres">
      <dgm:prSet presAssocID="{39DAE839-069C-4F94-8E81-C2B644E8B89F}" presName="sibTrans" presStyleCnt="0"/>
      <dgm:spPr/>
    </dgm:pt>
    <dgm:pt modelId="{DF92D594-F9AC-4033-972D-63746099D6DA}" type="pres">
      <dgm:prSet presAssocID="{6141AE86-A30F-445E-8EB4-13781B6D2986}" presName="node" presStyleLbl="node1" presStyleIdx="1" presStyleCnt="4">
        <dgm:presLayoutVars>
          <dgm:bulletEnabled val="1"/>
        </dgm:presLayoutVars>
      </dgm:prSet>
      <dgm:spPr/>
    </dgm:pt>
    <dgm:pt modelId="{16F427E6-6E7F-46D1-8F7C-FB0A4AA0C621}" type="pres">
      <dgm:prSet presAssocID="{4CC990B1-3A49-4851-9A83-9EFB42611C49}" presName="sibTrans" presStyleCnt="0"/>
      <dgm:spPr/>
    </dgm:pt>
    <dgm:pt modelId="{153A2CFF-FC60-42F3-B931-365DAB89DB6C}" type="pres">
      <dgm:prSet presAssocID="{42EE917B-BA5C-44BD-8EC9-FAD2B3D6A594}" presName="node" presStyleLbl="node1" presStyleIdx="2" presStyleCnt="4">
        <dgm:presLayoutVars>
          <dgm:bulletEnabled val="1"/>
        </dgm:presLayoutVars>
      </dgm:prSet>
      <dgm:spPr/>
    </dgm:pt>
    <dgm:pt modelId="{14527F7D-1E55-4F6E-A75B-47D9672ED2CB}" type="pres">
      <dgm:prSet presAssocID="{8A4A1D0B-36E7-41BA-B043-1258FA3FBE74}" presName="sibTrans" presStyleCnt="0"/>
      <dgm:spPr/>
    </dgm:pt>
    <dgm:pt modelId="{25FEA833-239D-407B-B25B-1C3D88EA03CC}" type="pres">
      <dgm:prSet presAssocID="{7BD90DF5-816E-45F0-AD42-248C23AFBCA7}" presName="node" presStyleLbl="node1" presStyleIdx="3" presStyleCnt="4">
        <dgm:presLayoutVars>
          <dgm:bulletEnabled val="1"/>
        </dgm:presLayoutVars>
      </dgm:prSet>
      <dgm:spPr/>
    </dgm:pt>
  </dgm:ptLst>
  <dgm:cxnLst>
    <dgm:cxn modelId="{95AFE503-6F2F-435F-9734-B8D3C53F92EC}" srcId="{9F49E12F-D875-4593-BD89-3A130A5242C5}" destId="{09DBE488-4B6D-4800-B71C-C218927BD663}" srcOrd="0" destOrd="0" parTransId="{F74DCEA1-8205-44DD-AC65-4B7DD1BB0D95}" sibTransId="{39DAE839-069C-4F94-8E81-C2B644E8B89F}"/>
    <dgm:cxn modelId="{CAB39510-B024-44DF-98C1-885C95265D64}" type="presOf" srcId="{7BD90DF5-816E-45F0-AD42-248C23AFBCA7}" destId="{25FEA833-239D-407B-B25B-1C3D88EA03CC}" srcOrd="0" destOrd="0" presId="urn:microsoft.com/office/officeart/2005/8/layout/default"/>
    <dgm:cxn modelId="{02188B37-92A3-4828-ABBA-254097F0CDD1}" type="presOf" srcId="{09DBE488-4B6D-4800-B71C-C218927BD663}" destId="{E7147B29-89AD-4520-A7FF-3E83C5239222}" srcOrd="0" destOrd="0" presId="urn:microsoft.com/office/officeart/2005/8/layout/default"/>
    <dgm:cxn modelId="{3F0AD33C-4E53-45C2-8FAA-CC76EEC5BB06}" type="presOf" srcId="{42EE917B-BA5C-44BD-8EC9-FAD2B3D6A594}" destId="{153A2CFF-FC60-42F3-B931-365DAB89DB6C}" srcOrd="0" destOrd="0" presId="urn:microsoft.com/office/officeart/2005/8/layout/default"/>
    <dgm:cxn modelId="{8E87435C-D27F-4D20-8A30-AC99E885F167}" srcId="{9F49E12F-D875-4593-BD89-3A130A5242C5}" destId="{42EE917B-BA5C-44BD-8EC9-FAD2B3D6A594}" srcOrd="2" destOrd="0" parTransId="{32EE1864-7148-4AE8-8D2C-C96F704D175B}" sibTransId="{8A4A1D0B-36E7-41BA-B043-1258FA3FBE74}"/>
    <dgm:cxn modelId="{5C104547-15C1-430A-8600-DDBF9D275F90}" srcId="{9F49E12F-D875-4593-BD89-3A130A5242C5}" destId="{6141AE86-A30F-445E-8EB4-13781B6D2986}" srcOrd="1" destOrd="0" parTransId="{7CC26E07-7DED-4EF2-A895-9454789B5695}" sibTransId="{4CC990B1-3A49-4851-9A83-9EFB42611C49}"/>
    <dgm:cxn modelId="{75E4309A-21AB-4F07-9104-2A9591CCB072}" type="presOf" srcId="{6141AE86-A30F-445E-8EB4-13781B6D2986}" destId="{DF92D594-F9AC-4033-972D-63746099D6DA}" srcOrd="0" destOrd="0" presId="urn:microsoft.com/office/officeart/2005/8/layout/default"/>
    <dgm:cxn modelId="{EE53F5B0-48B0-40F3-9759-084AF64BA5A7}" type="presOf" srcId="{9F49E12F-D875-4593-BD89-3A130A5242C5}" destId="{78782C01-E453-4B62-843B-BF078B799EF4}" srcOrd="0" destOrd="0" presId="urn:microsoft.com/office/officeart/2005/8/layout/default"/>
    <dgm:cxn modelId="{6B6540F1-5F74-41AA-90D4-9A8F9F7E73FB}" srcId="{9F49E12F-D875-4593-BD89-3A130A5242C5}" destId="{7BD90DF5-816E-45F0-AD42-248C23AFBCA7}" srcOrd="3" destOrd="0" parTransId="{0F7279B7-58FA-4600-B737-1EF8EFF59802}" sibTransId="{061E1E73-D6AB-46AE-814B-CEC64F5212BF}"/>
    <dgm:cxn modelId="{124351DA-5997-4C37-A620-6BDA5BFF8FD1}" type="presParOf" srcId="{78782C01-E453-4B62-843B-BF078B799EF4}" destId="{E7147B29-89AD-4520-A7FF-3E83C5239222}" srcOrd="0" destOrd="0" presId="urn:microsoft.com/office/officeart/2005/8/layout/default"/>
    <dgm:cxn modelId="{84592836-3AAC-4309-82E4-9A24C976BB89}" type="presParOf" srcId="{78782C01-E453-4B62-843B-BF078B799EF4}" destId="{B14FDAF8-7B97-40D4-AF75-173F488DA737}" srcOrd="1" destOrd="0" presId="urn:microsoft.com/office/officeart/2005/8/layout/default"/>
    <dgm:cxn modelId="{682A65A5-A19C-4C31-90D7-38BE131248ED}" type="presParOf" srcId="{78782C01-E453-4B62-843B-BF078B799EF4}" destId="{DF92D594-F9AC-4033-972D-63746099D6DA}" srcOrd="2" destOrd="0" presId="urn:microsoft.com/office/officeart/2005/8/layout/default"/>
    <dgm:cxn modelId="{15985736-FE30-48C8-AED2-E34CEA010DFC}" type="presParOf" srcId="{78782C01-E453-4B62-843B-BF078B799EF4}" destId="{16F427E6-6E7F-46D1-8F7C-FB0A4AA0C621}" srcOrd="3" destOrd="0" presId="urn:microsoft.com/office/officeart/2005/8/layout/default"/>
    <dgm:cxn modelId="{5DC48DEA-06B4-4A2B-9E88-C18FB7D58B5B}" type="presParOf" srcId="{78782C01-E453-4B62-843B-BF078B799EF4}" destId="{153A2CFF-FC60-42F3-B931-365DAB89DB6C}" srcOrd="4" destOrd="0" presId="urn:microsoft.com/office/officeart/2005/8/layout/default"/>
    <dgm:cxn modelId="{ED5EA884-C603-463C-8CE6-5C159980CA25}" type="presParOf" srcId="{78782C01-E453-4B62-843B-BF078B799EF4}" destId="{14527F7D-1E55-4F6E-A75B-47D9672ED2CB}" srcOrd="5" destOrd="0" presId="urn:microsoft.com/office/officeart/2005/8/layout/default"/>
    <dgm:cxn modelId="{126D93C4-04DA-4B97-86ED-FEA92D8D42AE}" type="presParOf" srcId="{78782C01-E453-4B62-843B-BF078B799EF4}" destId="{25FEA833-239D-407B-B25B-1C3D88EA03C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67B20B-AEA6-4AAB-8C96-4B583D48709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0CCD816-E0F1-4782-A5A1-849193BD3E01}">
      <dgm:prSet phldrT="[Текст]"/>
      <dgm:spPr/>
      <dgm:t>
        <a:bodyPr/>
        <a:lstStyle/>
        <a:p>
          <a:r>
            <a:rPr lang="ru-RU" dirty="0"/>
            <a:t>Индикаторы</a:t>
          </a:r>
        </a:p>
      </dgm:t>
    </dgm:pt>
    <dgm:pt modelId="{EE23BDCB-11FF-4492-A254-6DAB76BB9650}" type="parTrans" cxnId="{AD37C646-5308-4FCA-B7D0-57B299F07977}">
      <dgm:prSet/>
      <dgm:spPr/>
      <dgm:t>
        <a:bodyPr/>
        <a:lstStyle/>
        <a:p>
          <a:endParaRPr lang="ru-RU"/>
        </a:p>
      </dgm:t>
    </dgm:pt>
    <dgm:pt modelId="{A643AB99-924C-43B1-995A-77F73F06B91C}" type="sibTrans" cxnId="{AD37C646-5308-4FCA-B7D0-57B299F07977}">
      <dgm:prSet/>
      <dgm:spPr/>
      <dgm:t>
        <a:bodyPr/>
        <a:lstStyle/>
        <a:p>
          <a:endParaRPr lang="ru-RU"/>
        </a:p>
      </dgm:t>
    </dgm:pt>
    <dgm:pt modelId="{79209559-4C95-43C9-821C-305E0FFE9859}">
      <dgm:prSet phldrT="[Текст]"/>
      <dgm:spPr/>
      <dgm:t>
        <a:bodyPr/>
        <a:lstStyle/>
        <a:p>
          <a:r>
            <a:rPr lang="ru-RU" dirty="0"/>
            <a:t>Тренды</a:t>
          </a:r>
        </a:p>
      </dgm:t>
    </dgm:pt>
    <dgm:pt modelId="{DCF2D974-E2E6-426E-9634-F4C20C8C0544}" type="parTrans" cxnId="{0582DA0F-DBB1-4459-98C8-0E029F0D07E4}">
      <dgm:prSet/>
      <dgm:spPr/>
      <dgm:t>
        <a:bodyPr/>
        <a:lstStyle/>
        <a:p>
          <a:endParaRPr lang="ru-RU"/>
        </a:p>
      </dgm:t>
    </dgm:pt>
    <dgm:pt modelId="{480F943F-179E-4212-BB14-8AB147930513}" type="sibTrans" cxnId="{0582DA0F-DBB1-4459-98C8-0E029F0D07E4}">
      <dgm:prSet/>
      <dgm:spPr/>
      <dgm:t>
        <a:bodyPr/>
        <a:lstStyle/>
        <a:p>
          <a:endParaRPr lang="ru-RU"/>
        </a:p>
      </dgm:t>
    </dgm:pt>
    <dgm:pt modelId="{48557037-E013-4DE2-B0E6-AFC113966DA4}">
      <dgm:prSet phldrT="[Текст]"/>
      <dgm:spPr/>
      <dgm:t>
        <a:bodyPr/>
        <a:lstStyle/>
        <a:p>
          <a:r>
            <a:rPr lang="ru-RU" dirty="0"/>
            <a:t>Объемный анализ</a:t>
          </a:r>
        </a:p>
      </dgm:t>
    </dgm:pt>
    <dgm:pt modelId="{5EF04007-04D7-4BFD-8DA2-708B0911D1AF}" type="parTrans" cxnId="{078FCEFE-55CF-4467-84D9-9B7D7AA00309}">
      <dgm:prSet/>
      <dgm:spPr/>
      <dgm:t>
        <a:bodyPr/>
        <a:lstStyle/>
        <a:p>
          <a:endParaRPr lang="ru-RU"/>
        </a:p>
      </dgm:t>
    </dgm:pt>
    <dgm:pt modelId="{304D5E30-81A7-479F-BAB5-9DA07CA5AAB0}" type="sibTrans" cxnId="{078FCEFE-55CF-4467-84D9-9B7D7AA00309}">
      <dgm:prSet/>
      <dgm:spPr/>
      <dgm:t>
        <a:bodyPr/>
        <a:lstStyle/>
        <a:p>
          <a:endParaRPr lang="ru-RU"/>
        </a:p>
      </dgm:t>
    </dgm:pt>
    <dgm:pt modelId="{09FDE63E-23CC-4DF7-ABEA-27A2AD78EB73}">
      <dgm:prSet phldrT="[Текст]"/>
      <dgm:spPr/>
      <dgm:t>
        <a:bodyPr/>
        <a:lstStyle/>
        <a:p>
          <a:r>
            <a:rPr lang="ru-RU" dirty="0"/>
            <a:t>Свечной анализ</a:t>
          </a:r>
        </a:p>
      </dgm:t>
    </dgm:pt>
    <dgm:pt modelId="{EC5BFE1D-0290-4BBA-BB70-920C22D678AB}" type="parTrans" cxnId="{6A89EF9A-1E8E-4739-9973-89EAB8D330A6}">
      <dgm:prSet/>
      <dgm:spPr/>
      <dgm:t>
        <a:bodyPr/>
        <a:lstStyle/>
        <a:p>
          <a:endParaRPr lang="ru-RU"/>
        </a:p>
      </dgm:t>
    </dgm:pt>
    <dgm:pt modelId="{0AD1B92C-7AC9-47CB-943E-A18B18ECC93E}" type="sibTrans" cxnId="{6A89EF9A-1E8E-4739-9973-89EAB8D330A6}">
      <dgm:prSet/>
      <dgm:spPr/>
      <dgm:t>
        <a:bodyPr/>
        <a:lstStyle/>
        <a:p>
          <a:endParaRPr lang="ru-RU"/>
        </a:p>
      </dgm:t>
    </dgm:pt>
    <dgm:pt modelId="{F9A29B8F-61FF-4F9C-8B10-F19924DDBE28}">
      <dgm:prSet phldrT="[Текст]"/>
      <dgm:spPr/>
      <dgm:t>
        <a:bodyPr/>
        <a:lstStyle/>
        <a:p>
          <a:r>
            <a:rPr lang="ru-RU" dirty="0"/>
            <a:t>Дивергенции</a:t>
          </a:r>
        </a:p>
      </dgm:t>
    </dgm:pt>
    <dgm:pt modelId="{729CFC84-969A-417F-8680-008E80280F31}" type="parTrans" cxnId="{06072F3E-889D-4EE7-A46A-D973C8309B87}">
      <dgm:prSet/>
      <dgm:spPr/>
      <dgm:t>
        <a:bodyPr/>
        <a:lstStyle/>
        <a:p>
          <a:endParaRPr lang="ru-RU"/>
        </a:p>
      </dgm:t>
    </dgm:pt>
    <dgm:pt modelId="{5DE19853-FF92-4B22-BE49-5A50F8F12944}" type="sibTrans" cxnId="{06072F3E-889D-4EE7-A46A-D973C8309B87}">
      <dgm:prSet/>
      <dgm:spPr/>
      <dgm:t>
        <a:bodyPr/>
        <a:lstStyle/>
        <a:p>
          <a:endParaRPr lang="ru-RU"/>
        </a:p>
      </dgm:t>
    </dgm:pt>
    <dgm:pt modelId="{81980F57-1161-49B6-B8CF-EF4316ED520E}" type="pres">
      <dgm:prSet presAssocID="{0167B20B-AEA6-4AAB-8C96-4B583D48709A}" presName="diagram" presStyleCnt="0">
        <dgm:presLayoutVars>
          <dgm:dir/>
          <dgm:resizeHandles val="exact"/>
        </dgm:presLayoutVars>
      </dgm:prSet>
      <dgm:spPr/>
    </dgm:pt>
    <dgm:pt modelId="{D2F404C9-FEE2-435B-97C8-E9B32639E2A0}" type="pres">
      <dgm:prSet presAssocID="{B0CCD816-E0F1-4782-A5A1-849193BD3E01}" presName="node" presStyleLbl="node1" presStyleIdx="0" presStyleCnt="5">
        <dgm:presLayoutVars>
          <dgm:bulletEnabled val="1"/>
        </dgm:presLayoutVars>
      </dgm:prSet>
      <dgm:spPr/>
    </dgm:pt>
    <dgm:pt modelId="{D4CAB05A-5070-4DD6-B9F3-3BC56E01DED9}" type="pres">
      <dgm:prSet presAssocID="{A643AB99-924C-43B1-995A-77F73F06B91C}" presName="sibTrans" presStyleCnt="0"/>
      <dgm:spPr/>
    </dgm:pt>
    <dgm:pt modelId="{56FDD9A0-400C-44AF-AFF5-6ACBBD19F0E1}" type="pres">
      <dgm:prSet presAssocID="{79209559-4C95-43C9-821C-305E0FFE9859}" presName="node" presStyleLbl="node1" presStyleIdx="1" presStyleCnt="5">
        <dgm:presLayoutVars>
          <dgm:bulletEnabled val="1"/>
        </dgm:presLayoutVars>
      </dgm:prSet>
      <dgm:spPr/>
    </dgm:pt>
    <dgm:pt modelId="{F98CA964-AA40-4101-8543-E650DFF42528}" type="pres">
      <dgm:prSet presAssocID="{480F943F-179E-4212-BB14-8AB147930513}" presName="sibTrans" presStyleCnt="0"/>
      <dgm:spPr/>
    </dgm:pt>
    <dgm:pt modelId="{6C917BC2-0B39-4644-97EB-8C8EA379058D}" type="pres">
      <dgm:prSet presAssocID="{48557037-E013-4DE2-B0E6-AFC113966DA4}" presName="node" presStyleLbl="node1" presStyleIdx="2" presStyleCnt="5">
        <dgm:presLayoutVars>
          <dgm:bulletEnabled val="1"/>
        </dgm:presLayoutVars>
      </dgm:prSet>
      <dgm:spPr/>
    </dgm:pt>
    <dgm:pt modelId="{B5092077-2E8E-4931-BBC3-738AECBE84CD}" type="pres">
      <dgm:prSet presAssocID="{304D5E30-81A7-479F-BAB5-9DA07CA5AAB0}" presName="sibTrans" presStyleCnt="0"/>
      <dgm:spPr/>
    </dgm:pt>
    <dgm:pt modelId="{9C2F6898-5297-4CEA-98D2-5317814545FB}" type="pres">
      <dgm:prSet presAssocID="{09FDE63E-23CC-4DF7-ABEA-27A2AD78EB73}" presName="node" presStyleLbl="node1" presStyleIdx="3" presStyleCnt="5">
        <dgm:presLayoutVars>
          <dgm:bulletEnabled val="1"/>
        </dgm:presLayoutVars>
      </dgm:prSet>
      <dgm:spPr/>
    </dgm:pt>
    <dgm:pt modelId="{4FEC240E-B741-440D-836F-C131FC3421F0}" type="pres">
      <dgm:prSet presAssocID="{0AD1B92C-7AC9-47CB-943E-A18B18ECC93E}" presName="sibTrans" presStyleCnt="0"/>
      <dgm:spPr/>
    </dgm:pt>
    <dgm:pt modelId="{E1DD1BAC-6682-487C-9FFE-A7D2A40FEEC3}" type="pres">
      <dgm:prSet presAssocID="{F9A29B8F-61FF-4F9C-8B10-F19924DDBE28}" presName="node" presStyleLbl="node1" presStyleIdx="4" presStyleCnt="5">
        <dgm:presLayoutVars>
          <dgm:bulletEnabled val="1"/>
        </dgm:presLayoutVars>
      </dgm:prSet>
      <dgm:spPr/>
    </dgm:pt>
  </dgm:ptLst>
  <dgm:cxnLst>
    <dgm:cxn modelId="{0582DA0F-DBB1-4459-98C8-0E029F0D07E4}" srcId="{0167B20B-AEA6-4AAB-8C96-4B583D48709A}" destId="{79209559-4C95-43C9-821C-305E0FFE9859}" srcOrd="1" destOrd="0" parTransId="{DCF2D974-E2E6-426E-9634-F4C20C8C0544}" sibTransId="{480F943F-179E-4212-BB14-8AB147930513}"/>
    <dgm:cxn modelId="{8466B918-1DCF-4290-BF06-20B7EA8DAB45}" type="presOf" srcId="{0167B20B-AEA6-4AAB-8C96-4B583D48709A}" destId="{81980F57-1161-49B6-B8CF-EF4316ED520E}" srcOrd="0" destOrd="0" presId="urn:microsoft.com/office/officeart/2005/8/layout/default"/>
    <dgm:cxn modelId="{A34F8D23-91F0-4EDE-B9F4-C593F863369E}" type="presOf" srcId="{48557037-E013-4DE2-B0E6-AFC113966DA4}" destId="{6C917BC2-0B39-4644-97EB-8C8EA379058D}" srcOrd="0" destOrd="0" presId="urn:microsoft.com/office/officeart/2005/8/layout/default"/>
    <dgm:cxn modelId="{06072F3E-889D-4EE7-A46A-D973C8309B87}" srcId="{0167B20B-AEA6-4AAB-8C96-4B583D48709A}" destId="{F9A29B8F-61FF-4F9C-8B10-F19924DDBE28}" srcOrd="4" destOrd="0" parTransId="{729CFC84-969A-417F-8680-008E80280F31}" sibTransId="{5DE19853-FF92-4B22-BE49-5A50F8F12944}"/>
    <dgm:cxn modelId="{AD37C646-5308-4FCA-B7D0-57B299F07977}" srcId="{0167B20B-AEA6-4AAB-8C96-4B583D48709A}" destId="{B0CCD816-E0F1-4782-A5A1-849193BD3E01}" srcOrd="0" destOrd="0" parTransId="{EE23BDCB-11FF-4492-A254-6DAB76BB9650}" sibTransId="{A643AB99-924C-43B1-995A-77F73F06B91C}"/>
    <dgm:cxn modelId="{BD64E849-422B-4358-BF6C-ADF550EB70EA}" type="presOf" srcId="{79209559-4C95-43C9-821C-305E0FFE9859}" destId="{56FDD9A0-400C-44AF-AFF5-6ACBBD19F0E1}" srcOrd="0" destOrd="0" presId="urn:microsoft.com/office/officeart/2005/8/layout/default"/>
    <dgm:cxn modelId="{6A89EF9A-1E8E-4739-9973-89EAB8D330A6}" srcId="{0167B20B-AEA6-4AAB-8C96-4B583D48709A}" destId="{09FDE63E-23CC-4DF7-ABEA-27A2AD78EB73}" srcOrd="3" destOrd="0" parTransId="{EC5BFE1D-0290-4BBA-BB70-920C22D678AB}" sibTransId="{0AD1B92C-7AC9-47CB-943E-A18B18ECC93E}"/>
    <dgm:cxn modelId="{1B4248A2-781E-4A29-A84B-F89F14D74BFE}" type="presOf" srcId="{B0CCD816-E0F1-4782-A5A1-849193BD3E01}" destId="{D2F404C9-FEE2-435B-97C8-E9B32639E2A0}" srcOrd="0" destOrd="0" presId="urn:microsoft.com/office/officeart/2005/8/layout/default"/>
    <dgm:cxn modelId="{0204C9E5-2A96-404F-B015-0E6E5E8420F1}" type="presOf" srcId="{09FDE63E-23CC-4DF7-ABEA-27A2AD78EB73}" destId="{9C2F6898-5297-4CEA-98D2-5317814545FB}" srcOrd="0" destOrd="0" presId="urn:microsoft.com/office/officeart/2005/8/layout/default"/>
    <dgm:cxn modelId="{937DA6E6-58AF-423C-83CC-F9D559E10F7E}" type="presOf" srcId="{F9A29B8F-61FF-4F9C-8B10-F19924DDBE28}" destId="{E1DD1BAC-6682-487C-9FFE-A7D2A40FEEC3}" srcOrd="0" destOrd="0" presId="urn:microsoft.com/office/officeart/2005/8/layout/default"/>
    <dgm:cxn modelId="{078FCEFE-55CF-4467-84D9-9B7D7AA00309}" srcId="{0167B20B-AEA6-4AAB-8C96-4B583D48709A}" destId="{48557037-E013-4DE2-B0E6-AFC113966DA4}" srcOrd="2" destOrd="0" parTransId="{5EF04007-04D7-4BFD-8DA2-708B0911D1AF}" sibTransId="{304D5E30-81A7-479F-BAB5-9DA07CA5AAB0}"/>
    <dgm:cxn modelId="{432CC47E-7DD2-4257-B5B6-BCFB486FCD66}" type="presParOf" srcId="{81980F57-1161-49B6-B8CF-EF4316ED520E}" destId="{D2F404C9-FEE2-435B-97C8-E9B32639E2A0}" srcOrd="0" destOrd="0" presId="urn:microsoft.com/office/officeart/2005/8/layout/default"/>
    <dgm:cxn modelId="{6B63319C-39DF-4768-A6B8-D2EE4E1B116E}" type="presParOf" srcId="{81980F57-1161-49B6-B8CF-EF4316ED520E}" destId="{D4CAB05A-5070-4DD6-B9F3-3BC56E01DED9}" srcOrd="1" destOrd="0" presId="urn:microsoft.com/office/officeart/2005/8/layout/default"/>
    <dgm:cxn modelId="{4F386B0D-9F20-4EF4-86BB-B32F3A39BDF6}" type="presParOf" srcId="{81980F57-1161-49B6-B8CF-EF4316ED520E}" destId="{56FDD9A0-400C-44AF-AFF5-6ACBBD19F0E1}" srcOrd="2" destOrd="0" presId="urn:microsoft.com/office/officeart/2005/8/layout/default"/>
    <dgm:cxn modelId="{41CF18E5-1635-4E2E-A439-670ED9154D85}" type="presParOf" srcId="{81980F57-1161-49B6-B8CF-EF4316ED520E}" destId="{F98CA964-AA40-4101-8543-E650DFF42528}" srcOrd="3" destOrd="0" presId="urn:microsoft.com/office/officeart/2005/8/layout/default"/>
    <dgm:cxn modelId="{EE9515BD-89F7-4BCA-9E4F-2D81898F349E}" type="presParOf" srcId="{81980F57-1161-49B6-B8CF-EF4316ED520E}" destId="{6C917BC2-0B39-4644-97EB-8C8EA379058D}" srcOrd="4" destOrd="0" presId="urn:microsoft.com/office/officeart/2005/8/layout/default"/>
    <dgm:cxn modelId="{5EA2BADC-B28D-4EC8-AA25-DED68A58CBE4}" type="presParOf" srcId="{81980F57-1161-49B6-B8CF-EF4316ED520E}" destId="{B5092077-2E8E-4931-BBC3-738AECBE84CD}" srcOrd="5" destOrd="0" presId="urn:microsoft.com/office/officeart/2005/8/layout/default"/>
    <dgm:cxn modelId="{208D7F6F-555D-4FDB-AFD3-6374F48981B5}" type="presParOf" srcId="{81980F57-1161-49B6-B8CF-EF4316ED520E}" destId="{9C2F6898-5297-4CEA-98D2-5317814545FB}" srcOrd="6" destOrd="0" presId="urn:microsoft.com/office/officeart/2005/8/layout/default"/>
    <dgm:cxn modelId="{2F308616-953F-4908-A859-8AD05C4AA3F3}" type="presParOf" srcId="{81980F57-1161-49B6-B8CF-EF4316ED520E}" destId="{4FEC240E-B741-440D-836F-C131FC3421F0}" srcOrd="7" destOrd="0" presId="urn:microsoft.com/office/officeart/2005/8/layout/default"/>
    <dgm:cxn modelId="{23556C26-921F-4D49-A42A-41EA3336CCF1}" type="presParOf" srcId="{81980F57-1161-49B6-B8CF-EF4316ED520E}" destId="{E1DD1BAC-6682-487C-9FFE-A7D2A40FEEC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B84B66-7CE2-4D79-9757-D7D39B45348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9A177D7-9EB3-44DD-8371-6A7578544B6D}">
      <dgm:prSet phldrT="[Текст]"/>
      <dgm:spPr/>
      <dgm:t>
        <a:bodyPr/>
        <a:lstStyle/>
        <a:p>
          <a:r>
            <a:rPr lang="ru-RU"/>
            <a:t>Прогноз </a:t>
          </a:r>
          <a:r>
            <a:rPr lang="ru-RU" dirty="0"/>
            <a:t>вектора движения канала</a:t>
          </a:r>
        </a:p>
      </dgm:t>
    </dgm:pt>
    <dgm:pt modelId="{ABFB5F46-47E9-44D0-ACAF-09ABF930C4B7}" type="parTrans" cxnId="{2F3181D1-C9F3-4317-BA38-C4CAA9DF0119}">
      <dgm:prSet/>
      <dgm:spPr/>
      <dgm:t>
        <a:bodyPr/>
        <a:lstStyle/>
        <a:p>
          <a:endParaRPr lang="ru-RU"/>
        </a:p>
      </dgm:t>
    </dgm:pt>
    <dgm:pt modelId="{081C00F3-1C0A-4B60-9282-0EB5D6F60813}" type="sibTrans" cxnId="{2F3181D1-C9F3-4317-BA38-C4CAA9DF0119}">
      <dgm:prSet/>
      <dgm:spPr/>
      <dgm:t>
        <a:bodyPr/>
        <a:lstStyle/>
        <a:p>
          <a:endParaRPr lang="ru-RU"/>
        </a:p>
      </dgm:t>
    </dgm:pt>
    <dgm:pt modelId="{FACB0AD7-6DCD-47DD-A6CA-250B6E119F97}">
      <dgm:prSet phldrT="[Текст]"/>
      <dgm:spPr/>
      <dgm:t>
        <a:bodyPr/>
        <a:lstStyle/>
        <a:p>
          <a:r>
            <a:rPr lang="ru-RU" dirty="0"/>
            <a:t>Оценка параметров доходности и риска</a:t>
          </a:r>
        </a:p>
      </dgm:t>
    </dgm:pt>
    <dgm:pt modelId="{62D6F1D2-A430-4CB3-AC97-2758C911A19F}" type="parTrans" cxnId="{8735A3F2-073D-4B27-AA73-597058DB4D6C}">
      <dgm:prSet/>
      <dgm:spPr/>
      <dgm:t>
        <a:bodyPr/>
        <a:lstStyle/>
        <a:p>
          <a:endParaRPr lang="ru-RU"/>
        </a:p>
      </dgm:t>
    </dgm:pt>
    <dgm:pt modelId="{B4924CA5-35D4-45A5-A2F3-B2F63846A109}" type="sibTrans" cxnId="{8735A3F2-073D-4B27-AA73-597058DB4D6C}">
      <dgm:prSet/>
      <dgm:spPr/>
      <dgm:t>
        <a:bodyPr/>
        <a:lstStyle/>
        <a:p>
          <a:endParaRPr lang="ru-RU"/>
        </a:p>
      </dgm:t>
    </dgm:pt>
    <dgm:pt modelId="{8D4948F8-2E06-48CE-AB36-E0BD9E254A5A}">
      <dgm:prSet phldrT="[Текст]"/>
      <dgm:spPr/>
      <dgm:t>
        <a:bodyPr/>
        <a:lstStyle/>
        <a:p>
          <a:r>
            <a:rPr lang="ru-RU" dirty="0"/>
            <a:t>Сравнительный анализ инструментов</a:t>
          </a:r>
        </a:p>
      </dgm:t>
    </dgm:pt>
    <dgm:pt modelId="{93F81D16-0D4C-4E0D-81ED-044604F2B0FF}" type="parTrans" cxnId="{189BE639-F637-4EA9-B7E6-7605909395F7}">
      <dgm:prSet/>
      <dgm:spPr/>
      <dgm:t>
        <a:bodyPr/>
        <a:lstStyle/>
        <a:p>
          <a:endParaRPr lang="ru-RU"/>
        </a:p>
      </dgm:t>
    </dgm:pt>
    <dgm:pt modelId="{AF9333F7-2BED-41FD-B9D7-9660DE276F0A}" type="sibTrans" cxnId="{189BE639-F637-4EA9-B7E6-7605909395F7}">
      <dgm:prSet/>
      <dgm:spPr/>
      <dgm:t>
        <a:bodyPr/>
        <a:lstStyle/>
        <a:p>
          <a:endParaRPr lang="ru-RU"/>
        </a:p>
      </dgm:t>
    </dgm:pt>
    <dgm:pt modelId="{C83A1A78-3BBE-42F3-A573-FD1A1B2E6848}">
      <dgm:prSet/>
      <dgm:spPr/>
      <dgm:t>
        <a:bodyPr/>
        <a:lstStyle/>
        <a:p>
          <a:r>
            <a:rPr lang="ru-RU" dirty="0"/>
            <a:t>Подбор портфеля</a:t>
          </a:r>
        </a:p>
      </dgm:t>
    </dgm:pt>
    <dgm:pt modelId="{438A954A-D4FB-4943-9624-D706F3B5F3B0}" type="parTrans" cxnId="{326584DA-AEC6-4786-A338-75FD8EA53BE9}">
      <dgm:prSet/>
      <dgm:spPr/>
      <dgm:t>
        <a:bodyPr/>
        <a:lstStyle/>
        <a:p>
          <a:endParaRPr lang="ru-RU"/>
        </a:p>
      </dgm:t>
    </dgm:pt>
    <dgm:pt modelId="{BAEAC9D6-4702-4D20-B0C0-8F9FE2ABF5E7}" type="sibTrans" cxnId="{326584DA-AEC6-4786-A338-75FD8EA53BE9}">
      <dgm:prSet/>
      <dgm:spPr/>
      <dgm:t>
        <a:bodyPr/>
        <a:lstStyle/>
        <a:p>
          <a:endParaRPr lang="ru-RU"/>
        </a:p>
      </dgm:t>
    </dgm:pt>
    <dgm:pt modelId="{D4A9AE2A-368A-43C7-96E5-22D66D877C48}" type="pres">
      <dgm:prSet presAssocID="{B2B84B66-7CE2-4D79-9757-D7D39B453481}" presName="Name0" presStyleCnt="0">
        <dgm:presLayoutVars>
          <dgm:dir/>
          <dgm:animLvl val="lvl"/>
          <dgm:resizeHandles val="exact"/>
        </dgm:presLayoutVars>
      </dgm:prSet>
      <dgm:spPr/>
    </dgm:pt>
    <dgm:pt modelId="{EF5D656A-2F52-46B2-BC12-8D801C7D7AB9}" type="pres">
      <dgm:prSet presAssocID="{19A177D7-9EB3-44DD-8371-6A7578544B6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6B67869-E268-45AF-A757-E6B61FB99F2A}" type="pres">
      <dgm:prSet presAssocID="{081C00F3-1C0A-4B60-9282-0EB5D6F60813}" presName="parTxOnlySpace" presStyleCnt="0"/>
      <dgm:spPr/>
    </dgm:pt>
    <dgm:pt modelId="{68309D39-5E0A-45C0-8191-BBBE36B47F24}" type="pres">
      <dgm:prSet presAssocID="{FACB0AD7-6DCD-47DD-A6CA-250B6E119F9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EC003F6-A06F-4A6A-B529-F88462D06458}" type="pres">
      <dgm:prSet presAssocID="{B4924CA5-35D4-45A5-A2F3-B2F63846A109}" presName="parTxOnlySpace" presStyleCnt="0"/>
      <dgm:spPr/>
    </dgm:pt>
    <dgm:pt modelId="{ADB21A3B-D049-456D-ADAB-AA8CB20224CD}" type="pres">
      <dgm:prSet presAssocID="{8D4948F8-2E06-48CE-AB36-E0BD9E254A5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DB1B6D-9839-4759-8F16-1A4C3E04F6FF}" type="pres">
      <dgm:prSet presAssocID="{AF9333F7-2BED-41FD-B9D7-9660DE276F0A}" presName="parTxOnlySpace" presStyleCnt="0"/>
      <dgm:spPr/>
    </dgm:pt>
    <dgm:pt modelId="{FEF1E383-87D2-4CFA-924C-083D2526FC9B}" type="pres">
      <dgm:prSet presAssocID="{C83A1A78-3BBE-42F3-A573-FD1A1B2E684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D18D615-B6D5-4871-859E-B333FF97ED6A}" type="presOf" srcId="{8D4948F8-2E06-48CE-AB36-E0BD9E254A5A}" destId="{ADB21A3B-D049-456D-ADAB-AA8CB20224CD}" srcOrd="0" destOrd="0" presId="urn:microsoft.com/office/officeart/2005/8/layout/chevron1"/>
    <dgm:cxn modelId="{6EF4E929-50B9-4ADE-B8EA-F04DE47CF262}" type="presOf" srcId="{C83A1A78-3BBE-42F3-A573-FD1A1B2E6848}" destId="{FEF1E383-87D2-4CFA-924C-083D2526FC9B}" srcOrd="0" destOrd="0" presId="urn:microsoft.com/office/officeart/2005/8/layout/chevron1"/>
    <dgm:cxn modelId="{189BE639-F637-4EA9-B7E6-7605909395F7}" srcId="{B2B84B66-7CE2-4D79-9757-D7D39B453481}" destId="{8D4948F8-2E06-48CE-AB36-E0BD9E254A5A}" srcOrd="2" destOrd="0" parTransId="{93F81D16-0D4C-4E0D-81ED-044604F2B0FF}" sibTransId="{AF9333F7-2BED-41FD-B9D7-9660DE276F0A}"/>
    <dgm:cxn modelId="{89AB4374-3BE6-4DFD-8508-209B9C1E54AD}" type="presOf" srcId="{B2B84B66-7CE2-4D79-9757-D7D39B453481}" destId="{D4A9AE2A-368A-43C7-96E5-22D66D877C48}" srcOrd="0" destOrd="0" presId="urn:microsoft.com/office/officeart/2005/8/layout/chevron1"/>
    <dgm:cxn modelId="{25AB77AC-B213-4DFD-99C9-5E2AA84E44FC}" type="presOf" srcId="{FACB0AD7-6DCD-47DD-A6CA-250B6E119F97}" destId="{68309D39-5E0A-45C0-8191-BBBE36B47F24}" srcOrd="0" destOrd="0" presId="urn:microsoft.com/office/officeart/2005/8/layout/chevron1"/>
    <dgm:cxn modelId="{646341B6-3C3D-4CA6-8524-F2070D8F21F1}" type="presOf" srcId="{19A177D7-9EB3-44DD-8371-6A7578544B6D}" destId="{EF5D656A-2F52-46B2-BC12-8D801C7D7AB9}" srcOrd="0" destOrd="0" presId="urn:microsoft.com/office/officeart/2005/8/layout/chevron1"/>
    <dgm:cxn modelId="{2F3181D1-C9F3-4317-BA38-C4CAA9DF0119}" srcId="{B2B84B66-7CE2-4D79-9757-D7D39B453481}" destId="{19A177D7-9EB3-44DD-8371-6A7578544B6D}" srcOrd="0" destOrd="0" parTransId="{ABFB5F46-47E9-44D0-ACAF-09ABF930C4B7}" sibTransId="{081C00F3-1C0A-4B60-9282-0EB5D6F60813}"/>
    <dgm:cxn modelId="{326584DA-AEC6-4786-A338-75FD8EA53BE9}" srcId="{B2B84B66-7CE2-4D79-9757-D7D39B453481}" destId="{C83A1A78-3BBE-42F3-A573-FD1A1B2E6848}" srcOrd="3" destOrd="0" parTransId="{438A954A-D4FB-4943-9624-D706F3B5F3B0}" sibTransId="{BAEAC9D6-4702-4D20-B0C0-8F9FE2ABF5E7}"/>
    <dgm:cxn modelId="{8735A3F2-073D-4B27-AA73-597058DB4D6C}" srcId="{B2B84B66-7CE2-4D79-9757-D7D39B453481}" destId="{FACB0AD7-6DCD-47DD-A6CA-250B6E119F97}" srcOrd="1" destOrd="0" parTransId="{62D6F1D2-A430-4CB3-AC97-2758C911A19F}" sibTransId="{B4924CA5-35D4-45A5-A2F3-B2F63846A109}"/>
    <dgm:cxn modelId="{FEB3F5E5-D29C-41C6-AB4A-5871B954B4F3}" type="presParOf" srcId="{D4A9AE2A-368A-43C7-96E5-22D66D877C48}" destId="{EF5D656A-2F52-46B2-BC12-8D801C7D7AB9}" srcOrd="0" destOrd="0" presId="urn:microsoft.com/office/officeart/2005/8/layout/chevron1"/>
    <dgm:cxn modelId="{6676FA14-3A36-43C6-A489-D142A5054E8A}" type="presParOf" srcId="{D4A9AE2A-368A-43C7-96E5-22D66D877C48}" destId="{56B67869-E268-45AF-A757-E6B61FB99F2A}" srcOrd="1" destOrd="0" presId="urn:microsoft.com/office/officeart/2005/8/layout/chevron1"/>
    <dgm:cxn modelId="{AAB7C197-C268-43EF-B179-BF1155B508D7}" type="presParOf" srcId="{D4A9AE2A-368A-43C7-96E5-22D66D877C48}" destId="{68309D39-5E0A-45C0-8191-BBBE36B47F24}" srcOrd="2" destOrd="0" presId="urn:microsoft.com/office/officeart/2005/8/layout/chevron1"/>
    <dgm:cxn modelId="{057C2511-D0CB-4204-887E-4D5AA0564F74}" type="presParOf" srcId="{D4A9AE2A-368A-43C7-96E5-22D66D877C48}" destId="{9EC003F6-A06F-4A6A-B529-F88462D06458}" srcOrd="3" destOrd="0" presId="urn:microsoft.com/office/officeart/2005/8/layout/chevron1"/>
    <dgm:cxn modelId="{F7B8B727-FF0E-4E1A-91E5-20DDC71C1193}" type="presParOf" srcId="{D4A9AE2A-368A-43C7-96E5-22D66D877C48}" destId="{ADB21A3B-D049-456D-ADAB-AA8CB20224CD}" srcOrd="4" destOrd="0" presId="urn:microsoft.com/office/officeart/2005/8/layout/chevron1"/>
    <dgm:cxn modelId="{95421242-0783-45B5-9B4C-9185017C02BC}" type="presParOf" srcId="{D4A9AE2A-368A-43C7-96E5-22D66D877C48}" destId="{7DDB1B6D-9839-4759-8F16-1A4C3E04F6FF}" srcOrd="5" destOrd="0" presId="urn:microsoft.com/office/officeart/2005/8/layout/chevron1"/>
    <dgm:cxn modelId="{ACE36832-46D1-40D3-BF2B-C657E465F2EC}" type="presParOf" srcId="{D4A9AE2A-368A-43C7-96E5-22D66D877C48}" destId="{FEF1E383-87D2-4CFA-924C-083D2526FC9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FB0E8-BB7E-45CF-81E4-85E23270A9F7}">
      <dsp:nvSpPr>
        <dsp:cNvPr id="0" name=""/>
        <dsp:cNvSpPr/>
      </dsp:nvSpPr>
      <dsp:spPr>
        <a:xfrm>
          <a:off x="516836" y="743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Тестирование потенциальной доходности разметки данных стратегии </a:t>
          </a:r>
        </a:p>
      </dsp:txBody>
      <dsp:txXfrm>
        <a:off x="516836" y="743"/>
        <a:ext cx="1791074" cy="1074644"/>
      </dsp:txXfrm>
    </dsp:sp>
    <dsp:sp modelId="{E26E6C5B-B1FD-43E2-9E61-79B453B61184}">
      <dsp:nvSpPr>
        <dsp:cNvPr id="0" name=""/>
        <dsp:cNvSpPr/>
      </dsp:nvSpPr>
      <dsp:spPr>
        <a:xfrm>
          <a:off x="2487018" y="743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Генерация </a:t>
          </a:r>
          <a:r>
            <a:rPr lang="ru-RU" sz="1300" kern="1200" dirty="0" err="1"/>
            <a:t>датасета</a:t>
          </a:r>
          <a:r>
            <a:rPr lang="ru-RU" sz="1300" kern="1200" dirty="0"/>
            <a:t> для обучения стратегии</a:t>
          </a:r>
        </a:p>
      </dsp:txBody>
      <dsp:txXfrm>
        <a:off x="2487018" y="743"/>
        <a:ext cx="1791074" cy="1074644"/>
      </dsp:txXfrm>
    </dsp:sp>
    <dsp:sp modelId="{E9BF7B00-14D3-40EB-A388-64CB64AA335C}">
      <dsp:nvSpPr>
        <dsp:cNvPr id="0" name=""/>
        <dsp:cNvSpPr/>
      </dsp:nvSpPr>
      <dsp:spPr>
        <a:xfrm>
          <a:off x="516836" y="1254496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Обучение нейронных сетей стратегии</a:t>
          </a:r>
        </a:p>
      </dsp:txBody>
      <dsp:txXfrm>
        <a:off x="516836" y="1254496"/>
        <a:ext cx="1791074" cy="1074644"/>
      </dsp:txXfrm>
    </dsp:sp>
    <dsp:sp modelId="{1628DAB9-70B0-40D7-9DC7-F3DC81A566B5}">
      <dsp:nvSpPr>
        <dsp:cNvPr id="0" name=""/>
        <dsp:cNvSpPr/>
      </dsp:nvSpPr>
      <dsp:spPr>
        <a:xfrm>
          <a:off x="2487018" y="1254496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Бек тесты стратегий</a:t>
          </a:r>
        </a:p>
      </dsp:txBody>
      <dsp:txXfrm>
        <a:off x="2487018" y="1254496"/>
        <a:ext cx="1791074" cy="1074644"/>
      </dsp:txXfrm>
    </dsp:sp>
    <dsp:sp modelId="{FAD0FD17-680C-4760-A30F-C2AA06A81373}">
      <dsp:nvSpPr>
        <dsp:cNvPr id="0" name=""/>
        <dsp:cNvSpPr/>
      </dsp:nvSpPr>
      <dsp:spPr>
        <a:xfrm>
          <a:off x="516836" y="2508248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Генерация сигналов стратегии</a:t>
          </a:r>
        </a:p>
      </dsp:txBody>
      <dsp:txXfrm>
        <a:off x="516836" y="2508248"/>
        <a:ext cx="1791074" cy="1074644"/>
      </dsp:txXfrm>
    </dsp:sp>
    <dsp:sp modelId="{A3223C67-02A4-4213-80D4-E343439687F9}">
      <dsp:nvSpPr>
        <dsp:cNvPr id="0" name=""/>
        <dsp:cNvSpPr/>
      </dsp:nvSpPr>
      <dsp:spPr>
        <a:xfrm>
          <a:off x="2487018" y="2508248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Торговля на бирже с использованием стратегии</a:t>
          </a:r>
        </a:p>
      </dsp:txBody>
      <dsp:txXfrm>
        <a:off x="2487018" y="2508248"/>
        <a:ext cx="1791074" cy="1074644"/>
      </dsp:txXfrm>
    </dsp:sp>
    <dsp:sp modelId="{A731730D-048F-4216-B470-97F171206C30}">
      <dsp:nvSpPr>
        <dsp:cNvPr id="0" name=""/>
        <dsp:cNvSpPr/>
      </dsp:nvSpPr>
      <dsp:spPr>
        <a:xfrm>
          <a:off x="1501927" y="3762000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Прогноз котировок для формирования торгово-инвестиционного портфеля</a:t>
          </a:r>
        </a:p>
      </dsp:txBody>
      <dsp:txXfrm>
        <a:off x="1501927" y="3762000"/>
        <a:ext cx="1791074" cy="1074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47B29-89AD-4520-A7FF-3E83C5239222}">
      <dsp:nvSpPr>
        <dsp:cNvPr id="0" name=""/>
        <dsp:cNvSpPr/>
      </dsp:nvSpPr>
      <dsp:spPr>
        <a:xfrm>
          <a:off x="2000" y="99169"/>
          <a:ext cx="1587157" cy="952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Возможность полного цикла реализации торговой стратегии под ключ от идеи до торговли на бирже</a:t>
          </a:r>
        </a:p>
      </dsp:txBody>
      <dsp:txXfrm>
        <a:off x="2000" y="99169"/>
        <a:ext cx="1587157" cy="952294"/>
      </dsp:txXfrm>
    </dsp:sp>
    <dsp:sp modelId="{DF92D594-F9AC-4033-972D-63746099D6DA}">
      <dsp:nvSpPr>
        <dsp:cNvPr id="0" name=""/>
        <dsp:cNvSpPr/>
      </dsp:nvSpPr>
      <dsp:spPr>
        <a:xfrm>
          <a:off x="1747873" y="99169"/>
          <a:ext cx="1587157" cy="952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Возможность создания как торговых, так и инвестиционных стратегий</a:t>
          </a:r>
        </a:p>
      </dsp:txBody>
      <dsp:txXfrm>
        <a:off x="1747873" y="99169"/>
        <a:ext cx="1587157" cy="952294"/>
      </dsp:txXfrm>
    </dsp:sp>
    <dsp:sp modelId="{153A2CFF-FC60-42F3-B931-365DAB89DB6C}">
      <dsp:nvSpPr>
        <dsp:cNvPr id="0" name=""/>
        <dsp:cNvSpPr/>
      </dsp:nvSpPr>
      <dsp:spPr>
        <a:xfrm>
          <a:off x="3493746" y="99169"/>
          <a:ext cx="1587157" cy="952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Low | No-code </a:t>
          </a:r>
          <a:r>
            <a:rPr lang="ru-RU" sz="1200" kern="1200" dirty="0"/>
            <a:t>возможность создания стратегий</a:t>
          </a:r>
        </a:p>
      </dsp:txBody>
      <dsp:txXfrm>
        <a:off x="3493746" y="99169"/>
        <a:ext cx="1587157" cy="952294"/>
      </dsp:txXfrm>
    </dsp:sp>
    <dsp:sp modelId="{25FEA833-239D-407B-B25B-1C3D88EA03CC}">
      <dsp:nvSpPr>
        <dsp:cNvPr id="0" name=""/>
        <dsp:cNvSpPr/>
      </dsp:nvSpPr>
      <dsp:spPr>
        <a:xfrm>
          <a:off x="5239619" y="99169"/>
          <a:ext cx="1587157" cy="952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 err="1"/>
            <a:t>Воззможность</a:t>
          </a:r>
          <a:r>
            <a:rPr lang="ru-RU" sz="1200" kern="1200" dirty="0"/>
            <a:t> кастомизации создания стратегий на всех этапах</a:t>
          </a:r>
        </a:p>
      </dsp:txBody>
      <dsp:txXfrm>
        <a:off x="5239619" y="99169"/>
        <a:ext cx="1587157" cy="9522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404C9-FEE2-435B-97C8-E9B32639E2A0}">
      <dsp:nvSpPr>
        <dsp:cNvPr id="0" name=""/>
        <dsp:cNvSpPr/>
      </dsp:nvSpPr>
      <dsp:spPr>
        <a:xfrm>
          <a:off x="0" y="171484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Индикаторы</a:t>
          </a:r>
        </a:p>
      </dsp:txBody>
      <dsp:txXfrm>
        <a:off x="0" y="171484"/>
        <a:ext cx="1387135" cy="832281"/>
      </dsp:txXfrm>
    </dsp:sp>
    <dsp:sp modelId="{56FDD9A0-400C-44AF-AFF5-6ACBBD19F0E1}">
      <dsp:nvSpPr>
        <dsp:cNvPr id="0" name=""/>
        <dsp:cNvSpPr/>
      </dsp:nvSpPr>
      <dsp:spPr>
        <a:xfrm>
          <a:off x="1525849" y="171484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Тренды</a:t>
          </a:r>
        </a:p>
      </dsp:txBody>
      <dsp:txXfrm>
        <a:off x="1525849" y="171484"/>
        <a:ext cx="1387135" cy="832281"/>
      </dsp:txXfrm>
    </dsp:sp>
    <dsp:sp modelId="{6C917BC2-0B39-4644-97EB-8C8EA379058D}">
      <dsp:nvSpPr>
        <dsp:cNvPr id="0" name=""/>
        <dsp:cNvSpPr/>
      </dsp:nvSpPr>
      <dsp:spPr>
        <a:xfrm>
          <a:off x="3051698" y="171484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Объемный анализ</a:t>
          </a:r>
        </a:p>
      </dsp:txBody>
      <dsp:txXfrm>
        <a:off x="3051698" y="171484"/>
        <a:ext cx="1387135" cy="832281"/>
      </dsp:txXfrm>
    </dsp:sp>
    <dsp:sp modelId="{9C2F6898-5297-4CEA-98D2-5317814545FB}">
      <dsp:nvSpPr>
        <dsp:cNvPr id="0" name=""/>
        <dsp:cNvSpPr/>
      </dsp:nvSpPr>
      <dsp:spPr>
        <a:xfrm>
          <a:off x="762924" y="1142479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Свечной анализ</a:t>
          </a:r>
        </a:p>
      </dsp:txBody>
      <dsp:txXfrm>
        <a:off x="762924" y="1142479"/>
        <a:ext cx="1387135" cy="832281"/>
      </dsp:txXfrm>
    </dsp:sp>
    <dsp:sp modelId="{E1DD1BAC-6682-487C-9FFE-A7D2A40FEEC3}">
      <dsp:nvSpPr>
        <dsp:cNvPr id="0" name=""/>
        <dsp:cNvSpPr/>
      </dsp:nvSpPr>
      <dsp:spPr>
        <a:xfrm>
          <a:off x="2288773" y="1142479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Дивергенции</a:t>
          </a:r>
        </a:p>
      </dsp:txBody>
      <dsp:txXfrm>
        <a:off x="2288773" y="1142479"/>
        <a:ext cx="1387135" cy="8322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D656A-2F52-46B2-BC12-8D801C7D7AB9}">
      <dsp:nvSpPr>
        <dsp:cNvPr id="0" name=""/>
        <dsp:cNvSpPr/>
      </dsp:nvSpPr>
      <dsp:spPr>
        <a:xfrm>
          <a:off x="5032" y="0"/>
          <a:ext cx="2929576" cy="9479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Прогноз </a:t>
          </a:r>
          <a:r>
            <a:rPr lang="ru-RU" sz="1700" kern="1200" dirty="0"/>
            <a:t>вектора движения канала</a:t>
          </a:r>
        </a:p>
      </dsp:txBody>
      <dsp:txXfrm>
        <a:off x="479016" y="0"/>
        <a:ext cx="1981609" cy="947967"/>
      </dsp:txXfrm>
    </dsp:sp>
    <dsp:sp modelId="{68309D39-5E0A-45C0-8191-BBBE36B47F24}">
      <dsp:nvSpPr>
        <dsp:cNvPr id="0" name=""/>
        <dsp:cNvSpPr/>
      </dsp:nvSpPr>
      <dsp:spPr>
        <a:xfrm>
          <a:off x="2641651" y="0"/>
          <a:ext cx="2929576" cy="9479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Оценка параметров доходности и риска</a:t>
          </a:r>
        </a:p>
      </dsp:txBody>
      <dsp:txXfrm>
        <a:off x="3115635" y="0"/>
        <a:ext cx="1981609" cy="947967"/>
      </dsp:txXfrm>
    </dsp:sp>
    <dsp:sp modelId="{ADB21A3B-D049-456D-ADAB-AA8CB20224CD}">
      <dsp:nvSpPr>
        <dsp:cNvPr id="0" name=""/>
        <dsp:cNvSpPr/>
      </dsp:nvSpPr>
      <dsp:spPr>
        <a:xfrm>
          <a:off x="5278271" y="0"/>
          <a:ext cx="2929576" cy="9479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Сравнительный анализ инструментов</a:t>
          </a:r>
        </a:p>
      </dsp:txBody>
      <dsp:txXfrm>
        <a:off x="5752255" y="0"/>
        <a:ext cx="1981609" cy="947967"/>
      </dsp:txXfrm>
    </dsp:sp>
    <dsp:sp modelId="{FEF1E383-87D2-4CFA-924C-083D2526FC9B}">
      <dsp:nvSpPr>
        <dsp:cNvPr id="0" name=""/>
        <dsp:cNvSpPr/>
      </dsp:nvSpPr>
      <dsp:spPr>
        <a:xfrm>
          <a:off x="7914890" y="0"/>
          <a:ext cx="2929576" cy="9479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Подбор портфеля</a:t>
          </a:r>
        </a:p>
      </dsp:txBody>
      <dsp:txXfrm>
        <a:off x="8388874" y="0"/>
        <a:ext cx="1981609" cy="947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4F44E-283A-4460-B925-41E8DAD6B399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80153-5DD1-4484-A6C7-4E9144273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16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3A64F-D147-48E6-83D3-A2A5C3C39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801EA0-BC14-4DA1-872D-B49A48FB8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5C9F85-5B17-45DB-81C2-09535B2F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3722-9A0D-4BC1-8327-DCA81E73DF0D}" type="datetime1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122A2F-FB99-4380-9FA9-F93EC20F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9EA5C5-51C8-453A-AAE9-417314FA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8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99B96-9BC5-4B7A-89A2-B59FC0F0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AF8B24-A486-46C4-8A63-36415BC92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34B99A-007D-4106-8E3E-80BBA363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B599-0C27-49D2-B8DB-D073EDDA75A1}" type="datetime1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9CDD8B-786A-4E38-9691-E44273E6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4311AD-342C-41B1-A7FE-B5693CDD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33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305900B-FBC6-4F22-A25E-E667D1FF9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A0D43B-366F-48C0-8452-290E079CB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033D7F-6FE5-4E3B-B8AF-6C3AFE56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793E-D765-4B8C-993D-9792ECE704CF}" type="datetime1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F70BD8-A1BA-4A39-B8AD-0828AA45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228207-1F64-4046-A51E-D39568B6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2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C6D5D-903C-433F-AD05-991B1E5B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A434F3-8FBB-4045-AC10-7F27AF527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C466B7-CBDD-4844-8DFF-5B9985F6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14DF-95A3-4440-8C92-70183A8B271B}" type="datetime1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93BBCE-C524-42F8-ABE2-5593789F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4D957E-4C74-46F3-B0AC-6EFFDCD6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43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11EA3-6492-46AD-BA72-ECA38C73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9769EF-8AEB-416A-AB07-2AD16C5EB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BB77AB-64CA-44C9-868D-B7576017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9FD3-8D3F-4D70-810C-C3BAB130620C}" type="datetime1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FEA84E-51BF-4D4B-8E5E-35F636BD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B355F4-D6FA-42CC-A453-9918ED4C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99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C3533-F701-498B-9024-23C81694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016752-AED1-44B6-9311-FCBBF2CE7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B26965-3EC1-4A34-A1D6-3424E7963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2732C4-70C4-4153-80E4-844A0EFC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065C-6440-4ADD-9661-2BC858116C36}" type="datetime1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48FF90-F6B2-42AA-B105-9A41DA41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826A70-6015-4733-B501-A77C7435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862AF-6D65-48B2-AA51-61CA2279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83FA18-41E0-4A71-92AB-AA577A95E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8063FD-5C0D-49FB-9CDA-869C70DBC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A3EF72-9F94-4320-ADAA-B91389DCA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2FCE5A-E53D-4627-8000-72EC07FEC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CFD1B2-512E-4B3E-8160-C12C4635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2781-6084-4967-8B27-EFD45617B623}" type="datetime1">
              <a:rPr lang="ru-RU" smtClean="0"/>
              <a:t>08.12.2023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7D8426A-2B41-482C-9D81-F65F8F5A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BA635CE-7D6C-4965-B0A4-73CE77EC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06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5C714-CAFC-4CF4-840C-7856F8DB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9542F5-9D7D-402B-AA47-E57BC81E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5A13-C093-4814-9337-1B1624BE83A9}" type="datetime1">
              <a:rPr lang="ru-RU" smtClean="0"/>
              <a:t>08.12.2023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A5EDC1-6A4C-4BB1-AC92-43A73424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7B200F-A33F-4388-8A2F-6F6B0249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35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CEF063-38E6-4CA9-8543-DE80B9DC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03B5-CA10-40A1-8AFF-ACF6793E6DE9}" type="datetime1">
              <a:rPr lang="ru-RU" smtClean="0"/>
              <a:t>08.12.2023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C5312D2-B02E-4661-A9B2-FB3C2EA8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9A0557-FC78-4104-8CFB-56EB84D6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05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6BA0B-4B79-42DA-AB94-5E4BC61B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9A68E5-EE0F-4E22-9458-3AA1BE922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40BBEA-F822-4A49-BB7B-81E968D23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B8AF61-B18C-47CE-B394-8E610F8D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4419-F479-4EF7-BD8A-052207687194}" type="datetime1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252763-1211-4CFD-96A6-8EAF2AFA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9ECD0D-BBFD-4327-8014-BB3E5F3D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47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DD5FD-659F-4380-89EF-EF3FDC75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555866-2D85-42C7-B3D6-8CA028E10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9CA0C4-FB8A-4C29-803A-E71803045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81D3AD-75DA-4D5C-AAD9-DFF98072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3061-9FC4-4FC1-A9FE-D0609EFC237C}" type="datetime1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5288B6-15ED-41F2-8F72-5B402912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DA0303-46DE-4BBB-8E25-1A500146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84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D8D4C-08DB-4A1F-B5EC-57FD1781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56F652-9A61-4D64-B56A-C315E2170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A3825E-BF73-4247-97A0-8BB5F29F1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6050-A59A-406A-8488-78CA896E19D3}" type="datetime1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785908-7031-46A3-B3F9-6CA6BB4BA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8BB6F0-72F9-4C07-B42D-C61A96E2C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32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ilVdovin/GO.ALGO.Neur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ergeycommit/AlgoPack_time_series" TargetMode="External"/><Relationship Id="rId3" Type="http://schemas.openxmlformats.org/officeDocument/2006/relationships/hyperlink" Target="https://github.com/DaniilVdovin/GO.ALGO.Neuro" TargetMode="External"/><Relationship Id="rId7" Type="http://schemas.openxmlformats.org/officeDocument/2006/relationships/hyperlink" Target="https://github.com/powerlife000/moex_trading_system" TargetMode="External"/><Relationship Id="rId2" Type="http://schemas.openxmlformats.org/officeDocument/2006/relationships/hyperlink" Target="https://www.figma.com/file/5EyUOzpstPbvbuEsBEyCsR/GO.ALGO.Neuro?type=design&amp;node-id=0-1&amp;mode=design&amp;t=uUqxC9P9ql2VfCfe-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nnosan/go_algo_web" TargetMode="External"/><Relationship Id="rId11" Type="http://schemas.openxmlformats.org/officeDocument/2006/relationships/hyperlink" Target="https://github.com/powerlife000/moex_hackaton/blob/main/how-to-guide.pdf" TargetMode="External"/><Relationship Id="rId5" Type="http://schemas.openxmlformats.org/officeDocument/2006/relationships/hyperlink" Target="https://github.com/DaniilVdovin/goalgomoex_master_server" TargetMode="External"/><Relationship Id="rId10" Type="http://schemas.openxmlformats.org/officeDocument/2006/relationships/hyperlink" Target="https://sensational-licorice-a3b0e5.netlify.app/strategy/1-Buy%E2%80%99n%20Hold" TargetMode="External"/><Relationship Id="rId4" Type="http://schemas.openxmlformats.org/officeDocument/2006/relationships/hyperlink" Target="https://github.com/powerlife000/moex_hackaton" TargetMode="External"/><Relationship Id="rId9" Type="http://schemas.openxmlformats.org/officeDocument/2006/relationships/hyperlink" Target="http://213.171.14.97:8080/swagger-ui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1FEED-77B7-4CDE-97B0-9F3EA16B7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148" y="2681056"/>
            <a:ext cx="8738587" cy="2154808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4000" b="1" dirty="0"/>
              <a:t>Платформа по построению торговых и инвестиционных стратегий с искусственным интеллектом на основе данных </a:t>
            </a:r>
            <a:r>
              <a:rPr lang="ru-RU" sz="4000" b="1" dirty="0" err="1"/>
              <a:t>AlgoPack</a:t>
            </a:r>
            <a:r>
              <a:rPr lang="ru-RU" sz="4000" b="1" dirty="0"/>
              <a:t>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FCCD51-6BDD-4B3A-8EB1-55F80721D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802" y="5113536"/>
            <a:ext cx="4592715" cy="508247"/>
          </a:xfrm>
        </p:spPr>
        <p:txBody>
          <a:bodyPr/>
          <a:lstStyle/>
          <a:p>
            <a:pPr algn="just"/>
            <a:r>
              <a:rPr lang="ru-RU" dirty="0"/>
              <a:t>Команда: </a:t>
            </a:r>
            <a:r>
              <a:rPr lang="en-US" b="0" i="1" dirty="0" err="1">
                <a:effectLst/>
                <a:latin typeface="Manrope-Light"/>
              </a:rPr>
              <a:t>NullPointerExeption</a:t>
            </a:r>
            <a:endParaRPr lang="en-US" b="1" i="0" dirty="0">
              <a:effectLst/>
              <a:latin typeface="Manrope-Light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F4623649-F7C4-460D-A2D5-5E88375F5624}"/>
              </a:ext>
            </a:extLst>
          </p:cNvPr>
          <p:cNvSpPr txBox="1">
            <a:spLocks/>
          </p:cNvSpPr>
          <p:nvPr/>
        </p:nvSpPr>
        <p:spPr>
          <a:xfrm>
            <a:off x="3629487" y="6277990"/>
            <a:ext cx="4592715" cy="508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Декабрь 2023</a:t>
            </a:r>
            <a:endParaRPr lang="en-US" b="1" dirty="0">
              <a:latin typeface="Manrope-Ligh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4E5088-00BB-4444-A047-EE539DE752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20333" y="101603"/>
            <a:ext cx="2906345" cy="1290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298AE4-AEC1-4921-BEEC-17574BF8B4F4}"/>
              </a:ext>
            </a:extLst>
          </p:cNvPr>
          <p:cNvSpPr txBox="1"/>
          <p:nvPr/>
        </p:nvSpPr>
        <p:spPr>
          <a:xfrm>
            <a:off x="165322" y="285096"/>
            <a:ext cx="597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Tinos"/>
              </a:rPr>
              <a:t>«Если ты не найдёшь способ зарабатывать деньги, пока спишь , то ты будешь работать , пока не умрешь» © </a:t>
            </a:r>
            <a:r>
              <a:rPr lang="ru-RU" b="1" i="1" dirty="0">
                <a:solidFill>
                  <a:srgbClr val="313131"/>
                </a:solidFill>
                <a:effectLst/>
                <a:latin typeface="Tinos"/>
              </a:rPr>
              <a:t>Уоррен </a:t>
            </a:r>
            <a:r>
              <a:rPr lang="ru-RU" b="1" i="1" dirty="0" err="1">
                <a:solidFill>
                  <a:srgbClr val="313131"/>
                </a:solidFill>
                <a:effectLst/>
                <a:latin typeface="Tinos"/>
              </a:rPr>
              <a:t>Баффет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7E597-7980-48B7-9098-99089D322832}"/>
              </a:ext>
            </a:extLst>
          </p:cNvPr>
          <p:cNvSpPr txBox="1"/>
          <p:nvPr/>
        </p:nvSpPr>
        <p:spPr>
          <a:xfrm>
            <a:off x="449802" y="553012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linkClick r:id="rId3"/>
              </a:rPr>
              <a:t>https://github.com/DaniilVdovin/GO.ALGO.Neuro</a:t>
            </a:r>
            <a:r>
              <a:rPr lang="ru-RU" sz="1800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113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08" y="79307"/>
            <a:ext cx="7533443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Постановка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56CF9-CB90-4A4F-B871-920E0A19813D}"/>
              </a:ext>
            </a:extLst>
          </p:cNvPr>
          <p:cNvSpPr txBox="1"/>
          <p:nvPr/>
        </p:nvSpPr>
        <p:spPr>
          <a:xfrm>
            <a:off x="181252" y="781237"/>
            <a:ext cx="1157278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Создание платформы по разработке </a:t>
            </a:r>
            <a:r>
              <a:rPr lang="ru-RU" b="1" dirty="0"/>
              <a:t>торговых</a:t>
            </a:r>
            <a:r>
              <a:rPr lang="ru-RU" dirty="0"/>
              <a:t> и </a:t>
            </a:r>
            <a:r>
              <a:rPr lang="ru-RU" b="1" dirty="0"/>
              <a:t>инвестиционных</a:t>
            </a:r>
            <a:r>
              <a:rPr lang="ru-RU" dirty="0"/>
              <a:t> алгоритмических стратегий с применением искусственного интеллекта, направленных на максимизацию доходности при заданном уровне риска 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5DBBAFD-DBFA-4CBB-B24E-11BD544D13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0511037"/>
              </p:ext>
            </p:extLst>
          </p:nvPr>
        </p:nvGraphicFramePr>
        <p:xfrm>
          <a:off x="336364" y="1848693"/>
          <a:ext cx="4794929" cy="4837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FC52BE-F264-4ED8-BE60-69E2335CC3B4}"/>
              </a:ext>
            </a:extLst>
          </p:cNvPr>
          <p:cNvSpPr txBox="1"/>
          <p:nvPr/>
        </p:nvSpPr>
        <p:spPr>
          <a:xfrm>
            <a:off x="1429304" y="1448583"/>
            <a:ext cx="2795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СЕРВИСЫ ПЛАТФОРМЫ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FD0E6-9988-4C79-9C13-827BE2B3DE5D}"/>
              </a:ext>
            </a:extLst>
          </p:cNvPr>
          <p:cNvSpPr txBox="1"/>
          <p:nvPr/>
        </p:nvSpPr>
        <p:spPr>
          <a:xfrm>
            <a:off x="7286036" y="5251998"/>
            <a:ext cx="327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ПРЕИМУЩЕСТВА ПЛАТФОРМЫ</a:t>
            </a:r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A0165351-B06D-47B3-A1A4-34A0ED8D6A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5242694"/>
              </p:ext>
            </p:extLst>
          </p:nvPr>
        </p:nvGraphicFramePr>
        <p:xfrm>
          <a:off x="5131293" y="5535449"/>
          <a:ext cx="6828778" cy="1150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B1050D-31BB-4DD8-9E51-3326A324C8DF}"/>
              </a:ext>
            </a:extLst>
          </p:cNvPr>
          <p:cNvSpPr txBox="1"/>
          <p:nvPr/>
        </p:nvSpPr>
        <p:spPr>
          <a:xfrm>
            <a:off x="8103396" y="1448583"/>
            <a:ext cx="1720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АРХИТЕКТУРА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050D454-26F5-4790-94E8-7B59A8ADB3DE}"/>
              </a:ext>
            </a:extLst>
          </p:cNvPr>
          <p:cNvSpPr/>
          <p:nvPr/>
        </p:nvSpPr>
        <p:spPr>
          <a:xfrm>
            <a:off x="5339920" y="1961964"/>
            <a:ext cx="1194046" cy="4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Front-end 1 (</a:t>
            </a:r>
            <a:r>
              <a:rPr lang="ru-RU" sz="1400" dirty="0"/>
              <a:t>сайт, </a:t>
            </a:r>
            <a:r>
              <a:rPr lang="en-US" sz="1400" dirty="0" err="1"/>
              <a:t>vue</a:t>
            </a:r>
            <a:r>
              <a:rPr lang="en-US" sz="1400" dirty="0"/>
              <a:t>)</a:t>
            </a:r>
            <a:endParaRPr lang="ru-RU" sz="14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1BB529E-CD1D-4914-A64C-97DDECA97A68}"/>
              </a:ext>
            </a:extLst>
          </p:cNvPr>
          <p:cNvSpPr/>
          <p:nvPr/>
        </p:nvSpPr>
        <p:spPr>
          <a:xfrm>
            <a:off x="6533966" y="2937669"/>
            <a:ext cx="1489970" cy="4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 back-end (Java)</a:t>
            </a:r>
            <a:endParaRPr lang="ru-RU" sz="14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9A97F40-B90A-423C-8873-2C287E7D5881}"/>
              </a:ext>
            </a:extLst>
          </p:cNvPr>
          <p:cNvSpPr/>
          <p:nvPr/>
        </p:nvSpPr>
        <p:spPr>
          <a:xfrm>
            <a:off x="6906828" y="1953087"/>
            <a:ext cx="1067843" cy="42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Front-end 2 (telegram)</a:t>
            </a:r>
            <a:endParaRPr lang="ru-RU" sz="14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8F854F8-A8DF-497C-B847-B6E03E08687D}"/>
              </a:ext>
            </a:extLst>
          </p:cNvPr>
          <p:cNvSpPr/>
          <p:nvPr/>
        </p:nvSpPr>
        <p:spPr>
          <a:xfrm>
            <a:off x="5393183" y="3833422"/>
            <a:ext cx="1667526" cy="45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Микросервис</a:t>
            </a:r>
            <a:r>
              <a:rPr lang="ru-RU" sz="1400" dirty="0"/>
              <a:t> 1</a:t>
            </a:r>
            <a:r>
              <a:rPr lang="en-US" sz="1400" dirty="0"/>
              <a:t> (Python)</a:t>
            </a:r>
            <a:endParaRPr lang="ru-RU" sz="14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30EF6A8-B894-4559-9579-86E6D97283FE}"/>
              </a:ext>
            </a:extLst>
          </p:cNvPr>
          <p:cNvSpPr/>
          <p:nvPr/>
        </p:nvSpPr>
        <p:spPr>
          <a:xfrm>
            <a:off x="7440749" y="3820939"/>
            <a:ext cx="1447061" cy="46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Микросервис</a:t>
            </a:r>
            <a:r>
              <a:rPr lang="ru-RU" sz="1400" dirty="0"/>
              <a:t> </a:t>
            </a:r>
            <a:r>
              <a:rPr lang="en-US" sz="1400" dirty="0"/>
              <a:t>N (Python)</a:t>
            </a:r>
            <a:endParaRPr lang="ru-RU" sz="1400" dirty="0"/>
          </a:p>
        </p:txBody>
      </p:sp>
      <p:sp>
        <p:nvSpPr>
          <p:cNvPr id="16" name="Блок-схема: магнитный диск 15">
            <a:extLst>
              <a:ext uri="{FF2B5EF4-FFF2-40B4-BE49-F238E27FC236}">
                <a16:creationId xmlns:a16="http://schemas.microsoft.com/office/drawing/2014/main" id="{C5CD1948-A71F-41DC-80A6-77D696B64691}"/>
              </a:ext>
            </a:extLst>
          </p:cNvPr>
          <p:cNvSpPr/>
          <p:nvPr/>
        </p:nvSpPr>
        <p:spPr>
          <a:xfrm>
            <a:off x="8408416" y="2938265"/>
            <a:ext cx="958788" cy="4077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БД (</a:t>
            </a:r>
            <a:r>
              <a:rPr lang="en-US" dirty="0"/>
              <a:t>PG</a:t>
            </a:r>
            <a:r>
              <a:rPr lang="ru-RU" dirty="0"/>
              <a:t>)</a:t>
            </a:r>
          </a:p>
        </p:txBody>
      </p: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688EA967-C937-4F92-B5E6-1DD396F8CF1B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16200000" flipH="1">
            <a:off x="6328721" y="1987438"/>
            <a:ext cx="558453" cy="1342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2D8A7FF5-024B-4531-A40A-771BB9AE80FC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rot="5400000">
            <a:off x="7080625" y="2577543"/>
            <a:ext cx="558453" cy="1617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7E76C110-C899-43E7-9163-F331C40A822C}"/>
              </a:ext>
            </a:extLst>
          </p:cNvPr>
          <p:cNvCxnSpPr>
            <a:cxnSpLocks/>
            <a:stCxn id="12" idx="3"/>
            <a:endCxn id="16" idx="2"/>
          </p:cNvCxnSpPr>
          <p:nvPr/>
        </p:nvCxnSpPr>
        <p:spPr>
          <a:xfrm flipV="1">
            <a:off x="8023936" y="3142154"/>
            <a:ext cx="384480" cy="4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5EE456B1-0233-43DB-8469-EBFC05B1D2AC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rot="5400000" flipH="1" flipV="1">
            <a:off x="6513698" y="3068170"/>
            <a:ext cx="478501" cy="10520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FC824004-D7C3-4184-AD04-63CF7A2D775E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rot="16200000" flipV="1">
            <a:off x="7488607" y="3145265"/>
            <a:ext cx="466018" cy="885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8E310C5-36A3-43C5-9579-FA0A6E5F394D}"/>
              </a:ext>
            </a:extLst>
          </p:cNvPr>
          <p:cNvSpPr/>
          <p:nvPr/>
        </p:nvSpPr>
        <p:spPr>
          <a:xfrm>
            <a:off x="6569477" y="4641250"/>
            <a:ext cx="1489970" cy="4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Algopack</a:t>
            </a:r>
            <a:endParaRPr lang="ru-RU" sz="1400" dirty="0"/>
          </a:p>
        </p:txBody>
      </p: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22446F37-9E9A-468A-9289-13778574C7D0}"/>
              </a:ext>
            </a:extLst>
          </p:cNvPr>
          <p:cNvCxnSpPr>
            <a:cxnSpLocks/>
            <a:stCxn id="14" idx="2"/>
            <a:endCxn id="31" idx="0"/>
          </p:cNvCxnSpPr>
          <p:nvPr/>
        </p:nvCxnSpPr>
        <p:spPr>
          <a:xfrm rot="16200000" flipH="1">
            <a:off x="6592280" y="3919068"/>
            <a:ext cx="356848" cy="1087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9A66891D-3C09-42BB-A859-E122951A0A12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 rot="5400000">
            <a:off x="7560947" y="4037916"/>
            <a:ext cx="356849" cy="849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38573F1-A213-47F6-A086-F2CEB12B3E30}"/>
              </a:ext>
            </a:extLst>
          </p:cNvPr>
          <p:cNvSpPr/>
          <p:nvPr/>
        </p:nvSpPr>
        <p:spPr>
          <a:xfrm>
            <a:off x="9824316" y="1961964"/>
            <a:ext cx="148997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Торговая платформа </a:t>
            </a:r>
            <a:r>
              <a:rPr lang="en-US" sz="1400" dirty="0"/>
              <a:t>(Python)</a:t>
            </a:r>
            <a:endParaRPr lang="ru-RU" sz="1400" dirty="0"/>
          </a:p>
        </p:txBody>
      </p:sp>
      <p:cxnSp>
        <p:nvCxnSpPr>
          <p:cNvPr id="47" name="Соединитель: уступ 46">
            <a:extLst>
              <a:ext uri="{FF2B5EF4-FFF2-40B4-BE49-F238E27FC236}">
                <a16:creationId xmlns:a16="http://schemas.microsoft.com/office/drawing/2014/main" id="{B881B5C9-2415-4266-9805-7AB3E1C4AAC7}"/>
              </a:ext>
            </a:extLst>
          </p:cNvPr>
          <p:cNvCxnSpPr>
            <a:stCxn id="45" idx="1"/>
            <a:endCxn id="16" idx="1"/>
          </p:cNvCxnSpPr>
          <p:nvPr/>
        </p:nvCxnSpPr>
        <p:spPr>
          <a:xfrm rot="10800000" flipV="1">
            <a:off x="8887810" y="2285129"/>
            <a:ext cx="936506" cy="653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D85F6A23-51FF-433D-93C4-E06F18720629}"/>
              </a:ext>
            </a:extLst>
          </p:cNvPr>
          <p:cNvSpPr/>
          <p:nvPr/>
        </p:nvSpPr>
        <p:spPr>
          <a:xfrm>
            <a:off x="9819964" y="2863916"/>
            <a:ext cx="1489970" cy="48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Торговый терминал </a:t>
            </a:r>
            <a:r>
              <a:rPr lang="en-US" sz="1400" dirty="0"/>
              <a:t>(MT5)</a:t>
            </a:r>
            <a:endParaRPr lang="ru-RU" sz="14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A2E00F21-91BD-455C-9B86-99E8C94DE11E}"/>
              </a:ext>
            </a:extLst>
          </p:cNvPr>
          <p:cNvSpPr/>
          <p:nvPr/>
        </p:nvSpPr>
        <p:spPr>
          <a:xfrm>
            <a:off x="9819964" y="3656148"/>
            <a:ext cx="14899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Брокер</a:t>
            </a: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D9FB17AD-0188-47A2-B58D-9B501A149721}"/>
              </a:ext>
            </a:extLst>
          </p:cNvPr>
          <p:cNvSpPr/>
          <p:nvPr/>
        </p:nvSpPr>
        <p:spPr>
          <a:xfrm>
            <a:off x="9824316" y="4322805"/>
            <a:ext cx="14899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Биржа (</a:t>
            </a:r>
            <a:r>
              <a:rPr lang="en-US" sz="1400" dirty="0"/>
              <a:t>MOEX</a:t>
            </a:r>
            <a:r>
              <a:rPr lang="ru-RU" sz="1400" dirty="0"/>
              <a:t>)</a:t>
            </a:r>
          </a:p>
        </p:txBody>
      </p: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8A418C42-73CA-4CA2-9235-9C5840FD503E}"/>
              </a:ext>
            </a:extLst>
          </p:cNvPr>
          <p:cNvCxnSpPr>
            <a:stCxn id="45" idx="2"/>
            <a:endCxn id="48" idx="0"/>
          </p:cNvCxnSpPr>
          <p:nvPr/>
        </p:nvCxnSpPr>
        <p:spPr>
          <a:xfrm rot="5400000">
            <a:off x="10439315" y="2733929"/>
            <a:ext cx="255621" cy="4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: уступ 53">
            <a:extLst>
              <a:ext uri="{FF2B5EF4-FFF2-40B4-BE49-F238E27FC236}">
                <a16:creationId xmlns:a16="http://schemas.microsoft.com/office/drawing/2014/main" id="{ACFF0CC7-EF91-49B3-B162-D2B174B9C692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 rot="5400000">
            <a:off x="10409897" y="3501096"/>
            <a:ext cx="31010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05EF01BB-63B7-4E7D-AF93-2D04B23193B1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 rot="16200000" flipH="1">
            <a:off x="10418463" y="4171966"/>
            <a:ext cx="297325" cy="4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оединитель: уступ 6">
            <a:extLst>
              <a:ext uri="{FF2B5EF4-FFF2-40B4-BE49-F238E27FC236}">
                <a16:creationId xmlns:a16="http://schemas.microsoft.com/office/drawing/2014/main" id="{B602F730-31BE-4F01-98C8-CBC332FD4152}"/>
              </a:ext>
            </a:extLst>
          </p:cNvPr>
          <p:cNvCxnSpPr>
            <a:stCxn id="31" idx="3"/>
            <a:endCxn id="50" idx="1"/>
          </p:cNvCxnSpPr>
          <p:nvPr/>
        </p:nvCxnSpPr>
        <p:spPr>
          <a:xfrm flipV="1">
            <a:off x="8059447" y="4507471"/>
            <a:ext cx="1764869" cy="3424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03ACA621-267F-4000-A102-12063D58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07252"/>
            <a:ext cx="2743200" cy="365125"/>
          </a:xfrm>
        </p:spPr>
        <p:txBody>
          <a:bodyPr/>
          <a:lstStyle/>
          <a:p>
            <a:fld id="{89FB0B25-A98A-4DE3-81E5-EEF3332C112B}" type="slidenum">
              <a:rPr lang="ru-RU" sz="1800" smtClean="0"/>
              <a:t>2</a:t>
            </a:fld>
            <a:endParaRPr lang="ru-RU" sz="18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2A5784F-EF98-4A34-8262-0CBB1390ACF7}"/>
              </a:ext>
            </a:extLst>
          </p:cNvPr>
          <p:cNvSpPr/>
          <p:nvPr/>
        </p:nvSpPr>
        <p:spPr>
          <a:xfrm>
            <a:off x="213064" y="587200"/>
            <a:ext cx="806092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74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3" y="89193"/>
            <a:ext cx="9992558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Тестирование гипотез и генерация </a:t>
            </a:r>
            <a:r>
              <a:rPr lang="ru-RU" b="1" dirty="0" err="1"/>
              <a:t>датасета</a:t>
            </a:r>
            <a:endParaRPr lang="ru-RU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F56F81-08E5-4414-A025-FC855FB9AE3F}"/>
              </a:ext>
            </a:extLst>
          </p:cNvPr>
          <p:cNvSpPr txBox="1"/>
          <p:nvPr/>
        </p:nvSpPr>
        <p:spPr>
          <a:xfrm>
            <a:off x="593989" y="811528"/>
            <a:ext cx="4042004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Тестирование вариантов разметки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C44F42-B625-42A8-A466-4328728AD70D}"/>
              </a:ext>
            </a:extLst>
          </p:cNvPr>
          <p:cNvSpPr txBox="1"/>
          <p:nvPr/>
        </p:nvSpPr>
        <p:spPr>
          <a:xfrm>
            <a:off x="8316459" y="811528"/>
            <a:ext cx="2301271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Обучение </a:t>
            </a:r>
            <a:r>
              <a:rPr lang="ru-RU" sz="2000" b="1" dirty="0" err="1"/>
              <a:t>датасета</a:t>
            </a:r>
            <a:endParaRPr lang="ru-RU" sz="2000" b="1" dirty="0"/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DB6E5158-8F0A-47AD-BE6A-0DC4E59EEC1B}"/>
              </a:ext>
            </a:extLst>
          </p:cNvPr>
          <p:cNvSpPr/>
          <p:nvPr/>
        </p:nvSpPr>
        <p:spPr>
          <a:xfrm>
            <a:off x="5655178" y="3389069"/>
            <a:ext cx="639192" cy="56817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96F0C5C-C9EC-47D4-97A8-DDFB26737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4381"/>
            <a:ext cx="5451093" cy="23775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F97349-7B8B-4B05-9183-21A77631C3A7}"/>
              </a:ext>
            </a:extLst>
          </p:cNvPr>
          <p:cNvSpPr txBox="1"/>
          <p:nvPr/>
        </p:nvSpPr>
        <p:spPr>
          <a:xfrm>
            <a:off x="181253" y="1284052"/>
            <a:ext cx="529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Тестируются различные варианты торговых и инвестиционных гипотез </a:t>
            </a:r>
            <a:r>
              <a:rPr lang="ru-RU" dirty="0"/>
              <a:t>для следующих параметров: тикер, </a:t>
            </a:r>
            <a:r>
              <a:rPr lang="ru-RU" dirty="0" err="1"/>
              <a:t>таймфрейм</a:t>
            </a:r>
            <a:r>
              <a:rPr lang="ru-RU" dirty="0"/>
              <a:t>, параметр разметки волатильности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DC5E7C-444E-4E7E-87F9-DD41E8DB7BE2}"/>
              </a:ext>
            </a:extLst>
          </p:cNvPr>
          <p:cNvSpPr txBox="1"/>
          <p:nvPr/>
        </p:nvSpPr>
        <p:spPr>
          <a:xfrm>
            <a:off x="266330" y="5163091"/>
            <a:ext cx="4053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Выходные результаты:</a:t>
            </a:r>
            <a:r>
              <a:rPr lang="ru-R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График примера разметки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Теоретическая доходность разметки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F227C4-732D-495A-9E83-2EDEAE68928D}"/>
              </a:ext>
            </a:extLst>
          </p:cNvPr>
          <p:cNvSpPr txBox="1"/>
          <p:nvPr/>
        </p:nvSpPr>
        <p:spPr>
          <a:xfrm>
            <a:off x="6498455" y="1311554"/>
            <a:ext cx="5601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выбранного варианта разметки генерируются фичи, основанные на </a:t>
            </a:r>
            <a:r>
              <a:rPr lang="ru-RU" b="1" dirty="0"/>
              <a:t>техническом анализе</a:t>
            </a:r>
          </a:p>
        </p:txBody>
      </p:sp>
      <p:graphicFrame>
        <p:nvGraphicFramePr>
          <p:cNvPr id="23" name="Схема 22">
            <a:extLst>
              <a:ext uri="{FF2B5EF4-FFF2-40B4-BE49-F238E27FC236}">
                <a16:creationId xmlns:a16="http://schemas.microsoft.com/office/drawing/2014/main" id="{DBA5C4A3-3D97-4AB6-9186-03346C35A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1674334"/>
              </p:ext>
            </p:extLst>
          </p:nvPr>
        </p:nvGraphicFramePr>
        <p:xfrm>
          <a:off x="6789568" y="1884216"/>
          <a:ext cx="4438834" cy="2146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9D3C319-86DC-4016-98A9-1D78BDEEB2F3}"/>
              </a:ext>
            </a:extLst>
          </p:cNvPr>
          <p:cNvSpPr txBox="1"/>
          <p:nvPr/>
        </p:nvSpPr>
        <p:spPr>
          <a:xfrm>
            <a:off x="6740909" y="3957240"/>
            <a:ext cx="462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Всего генерируется порядка: </a:t>
            </a:r>
            <a:r>
              <a:rPr lang="ru-RU" b="1" dirty="0"/>
              <a:t>2600 признаков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467BCAF-49CA-4D5B-8069-82C4ED079A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9568" y="4603124"/>
            <a:ext cx="4714043" cy="17108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43E9DA9-BD31-4652-93A3-E7E8DB173E49}"/>
              </a:ext>
            </a:extLst>
          </p:cNvPr>
          <p:cNvSpPr txBox="1"/>
          <p:nvPr/>
        </p:nvSpPr>
        <p:spPr>
          <a:xfrm>
            <a:off x="8369871" y="4492599"/>
            <a:ext cx="224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Разделение </a:t>
            </a:r>
            <a:r>
              <a:rPr lang="ru-RU" dirty="0" err="1"/>
              <a:t>датасета</a:t>
            </a:r>
            <a:endParaRPr lang="ru-RU" dirty="0"/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C2F6A7C0-9C82-49F7-B6D4-6F88D49B53AA}"/>
              </a:ext>
            </a:extLst>
          </p:cNvPr>
          <p:cNvCxnSpPr/>
          <p:nvPr/>
        </p:nvCxnSpPr>
        <p:spPr>
          <a:xfrm>
            <a:off x="10697592" y="4492599"/>
            <a:ext cx="0" cy="2059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2AF99A-5903-431C-A58D-CD3DEA08DC8D}"/>
              </a:ext>
            </a:extLst>
          </p:cNvPr>
          <p:cNvSpPr txBox="1"/>
          <p:nvPr/>
        </p:nvSpPr>
        <p:spPr>
          <a:xfrm>
            <a:off x="8035310" y="6267961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= 90%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FE1EF1-DE2D-49AA-AF98-342E6351DA36}"/>
              </a:ext>
            </a:extLst>
          </p:cNvPr>
          <p:cNvSpPr txBox="1"/>
          <p:nvPr/>
        </p:nvSpPr>
        <p:spPr>
          <a:xfrm>
            <a:off x="10778329" y="6255081"/>
            <a:ext cx="117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= 90%</a:t>
            </a:r>
            <a:endParaRPr lang="ru-RU" dirty="0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3CC55CAF-BA28-4FE8-A6FF-6BF8E9439757}"/>
              </a:ext>
            </a:extLst>
          </p:cNvPr>
          <p:cNvCxnSpPr/>
          <p:nvPr/>
        </p:nvCxnSpPr>
        <p:spPr>
          <a:xfrm>
            <a:off x="6747867" y="6248206"/>
            <a:ext cx="39497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861065CB-63E8-455B-B05A-0FCAFBCBBD72}"/>
              </a:ext>
            </a:extLst>
          </p:cNvPr>
          <p:cNvCxnSpPr/>
          <p:nvPr/>
        </p:nvCxnSpPr>
        <p:spPr>
          <a:xfrm>
            <a:off x="10697592" y="6250205"/>
            <a:ext cx="12570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E6C8E4-AD7C-424E-8D35-EE088A29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6324" y="6429636"/>
            <a:ext cx="2743200" cy="365125"/>
          </a:xfrm>
        </p:spPr>
        <p:txBody>
          <a:bodyPr/>
          <a:lstStyle/>
          <a:p>
            <a:fld id="{89FB0B25-A98A-4DE3-81E5-EEF3332C112B}" type="slidenum">
              <a:rPr lang="ru-RU" sz="1800" smtClean="0"/>
              <a:t>3</a:t>
            </a:fld>
            <a:endParaRPr lang="ru-RU" sz="18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54FD00F-3DD5-4E99-8AA1-E1C557CC17B0}"/>
              </a:ext>
            </a:extLst>
          </p:cNvPr>
          <p:cNvSpPr/>
          <p:nvPr/>
        </p:nvSpPr>
        <p:spPr>
          <a:xfrm>
            <a:off x="213064" y="587200"/>
            <a:ext cx="806092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39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45396"/>
            <a:ext cx="12099524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Обучение и тестирование нейронных сетей (бек-тесты)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F56F81-08E5-4414-A025-FC855FB9AE3F}"/>
              </a:ext>
            </a:extLst>
          </p:cNvPr>
          <p:cNvSpPr txBox="1"/>
          <p:nvPr/>
        </p:nvSpPr>
        <p:spPr>
          <a:xfrm>
            <a:off x="593989" y="811528"/>
            <a:ext cx="327038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Обучение нейронных сетей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C44F42-B625-42A8-A466-4328728AD70D}"/>
              </a:ext>
            </a:extLst>
          </p:cNvPr>
          <p:cNvSpPr txBox="1"/>
          <p:nvPr/>
        </p:nvSpPr>
        <p:spPr>
          <a:xfrm>
            <a:off x="7295040" y="793326"/>
            <a:ext cx="366241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Бек-тесты (анализ результатов)</a:t>
            </a:r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DB6E5158-8F0A-47AD-BE6A-0DC4E59EEC1B}"/>
              </a:ext>
            </a:extLst>
          </p:cNvPr>
          <p:cNvSpPr/>
          <p:nvPr/>
        </p:nvSpPr>
        <p:spPr>
          <a:xfrm>
            <a:off x="5568143" y="3429000"/>
            <a:ext cx="639192" cy="56817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0B3DA-A85B-46AA-8D1F-0FB4A00CAE89}"/>
              </a:ext>
            </a:extLst>
          </p:cNvPr>
          <p:cNvSpPr txBox="1"/>
          <p:nvPr/>
        </p:nvSpPr>
        <p:spPr>
          <a:xfrm>
            <a:off x="177553" y="1770389"/>
            <a:ext cx="5246703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b="1" dirty="0"/>
              <a:t>Структура нейронной сети:</a:t>
            </a:r>
          </a:p>
          <a:p>
            <a:pPr marL="285750" indent="-285750">
              <a:buFontTx/>
              <a:buChar char="-"/>
            </a:pPr>
            <a:r>
              <a:rPr lang="ru-RU" sz="1600" dirty="0"/>
              <a:t>Слой 1: </a:t>
            </a:r>
            <a:r>
              <a:rPr lang="en-US" sz="1600" dirty="0"/>
              <a:t>Dropout(0.2)</a:t>
            </a: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Слой </a:t>
            </a:r>
            <a:r>
              <a:rPr lang="en-US" sz="1600" dirty="0"/>
              <a:t>2</a:t>
            </a:r>
            <a:r>
              <a:rPr lang="ru-RU" sz="1600" dirty="0"/>
              <a:t>: </a:t>
            </a:r>
            <a:r>
              <a:rPr lang="en-US" sz="1600" dirty="0"/>
              <a:t>MLP | LSTM (1000, </a:t>
            </a:r>
            <a:r>
              <a:rPr lang="ru-RU" sz="1600" dirty="0"/>
              <a:t>регуляризация 0.001-0.05</a:t>
            </a:r>
            <a:r>
              <a:rPr lang="en-US" sz="1600" dirty="0"/>
              <a:t>)</a:t>
            </a: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Слой </a:t>
            </a:r>
            <a:r>
              <a:rPr lang="en-US" sz="1600" dirty="0"/>
              <a:t>3</a:t>
            </a:r>
            <a:r>
              <a:rPr lang="ru-RU" sz="1600" dirty="0"/>
              <a:t>: </a:t>
            </a:r>
            <a:r>
              <a:rPr lang="en-US" sz="1600" dirty="0"/>
              <a:t>MLP (</a:t>
            </a:r>
            <a:r>
              <a:rPr lang="ru-RU" sz="1600" dirty="0"/>
              <a:t>500</a:t>
            </a:r>
            <a:r>
              <a:rPr lang="en-US" sz="1600" dirty="0"/>
              <a:t>, </a:t>
            </a:r>
            <a:r>
              <a:rPr lang="ru-RU" sz="1600" dirty="0"/>
              <a:t>регуляризация 0.001</a:t>
            </a:r>
            <a:r>
              <a:rPr lang="en-US" sz="1600" dirty="0"/>
              <a:t>)</a:t>
            </a: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Слой 4: </a:t>
            </a:r>
            <a:r>
              <a:rPr lang="en-US" sz="1600" dirty="0"/>
              <a:t>MLP (</a:t>
            </a:r>
            <a:r>
              <a:rPr lang="ru-RU" sz="1600" dirty="0"/>
              <a:t>250</a:t>
            </a:r>
            <a:r>
              <a:rPr lang="en-US" sz="1600" dirty="0"/>
              <a:t>, </a:t>
            </a:r>
            <a:r>
              <a:rPr lang="ru-RU" sz="1600" dirty="0"/>
              <a:t>регуляризация 0.001</a:t>
            </a:r>
            <a:r>
              <a:rPr lang="en-US" sz="1600" dirty="0"/>
              <a:t>)</a:t>
            </a: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Слой 5: </a:t>
            </a:r>
            <a:r>
              <a:rPr lang="en-US" sz="1600" dirty="0"/>
              <a:t>MLP (</a:t>
            </a:r>
            <a:r>
              <a:rPr lang="ru-RU" sz="1600" dirty="0"/>
              <a:t>75</a:t>
            </a:r>
            <a:r>
              <a:rPr lang="en-US" sz="1600" dirty="0"/>
              <a:t>, </a:t>
            </a:r>
            <a:r>
              <a:rPr lang="ru-RU" sz="1600" dirty="0"/>
              <a:t>регуляризация 0.001</a:t>
            </a:r>
            <a:r>
              <a:rPr lang="en-US" sz="1600" dirty="0"/>
              <a:t>)</a:t>
            </a: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Слой 6: </a:t>
            </a:r>
            <a:r>
              <a:rPr lang="en-US" sz="1600" dirty="0"/>
              <a:t>MLP (</a:t>
            </a:r>
            <a:r>
              <a:rPr lang="ru-RU" sz="1600" dirty="0"/>
              <a:t>3</a:t>
            </a:r>
            <a:r>
              <a:rPr lang="en-US" sz="1600" dirty="0"/>
              <a:t>, </a:t>
            </a:r>
            <a:r>
              <a:rPr lang="ru-RU" sz="1600" dirty="0"/>
              <a:t>регуляризация 0.001</a:t>
            </a:r>
            <a:r>
              <a:rPr lang="en-US" sz="1600" dirty="0"/>
              <a:t>)</a:t>
            </a:r>
            <a:endParaRPr lang="ru-RU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0F89-D7AC-4FD3-A792-853C4AAE2B4D}"/>
              </a:ext>
            </a:extLst>
          </p:cNvPr>
          <p:cNvSpPr txBox="1"/>
          <p:nvPr/>
        </p:nvSpPr>
        <p:spPr>
          <a:xfrm>
            <a:off x="177553" y="3599388"/>
            <a:ext cx="313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Loss: </a:t>
            </a:r>
            <a:r>
              <a:rPr lang="en-US" dirty="0" err="1"/>
              <a:t>categorital_cross_entropy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EC9148-248D-4FF8-8C5C-99B92B356869}"/>
              </a:ext>
            </a:extLst>
          </p:cNvPr>
          <p:cNvSpPr txBox="1"/>
          <p:nvPr/>
        </p:nvSpPr>
        <p:spPr>
          <a:xfrm>
            <a:off x="248263" y="4010286"/>
            <a:ext cx="1741631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1400" b="1" dirty="0"/>
              <a:t>Выходные сигналы: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0 – </a:t>
            </a:r>
            <a:r>
              <a:rPr lang="en-US" sz="1400" dirty="0"/>
              <a:t>sell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1 – hold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2 – buy</a:t>
            </a:r>
            <a:endParaRPr lang="ru-RU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684FBA-CA4C-4AFB-BA71-404E0BAAC87C}"/>
              </a:ext>
            </a:extLst>
          </p:cNvPr>
          <p:cNvSpPr txBox="1"/>
          <p:nvPr/>
        </p:nvSpPr>
        <p:spPr>
          <a:xfrm>
            <a:off x="2224988" y="4030759"/>
            <a:ext cx="3057407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b="1" dirty="0"/>
              <a:t>Варьируемые параметры: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Скорость обучения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Число эпох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Число шагов разбиения тренировочной выборки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Число шагов разбиения </a:t>
            </a:r>
            <a:r>
              <a:rPr lang="ru-RU" sz="1400" dirty="0" err="1"/>
              <a:t>валидационной</a:t>
            </a:r>
            <a:r>
              <a:rPr lang="ru-RU" sz="1400" dirty="0"/>
              <a:t> выборки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390FD75-5F25-4712-BFEF-C80B61E4B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036" y="1197261"/>
            <a:ext cx="2538105" cy="13801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41F8DD-9E56-452C-A7AE-6F1656DB4C0E}"/>
              </a:ext>
            </a:extLst>
          </p:cNvPr>
          <p:cNvSpPr txBox="1"/>
          <p:nvPr/>
        </p:nvSpPr>
        <p:spPr>
          <a:xfrm>
            <a:off x="6933460" y="130194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Сигналы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B044C6A-4F12-44A1-BBFE-001FCB85D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247" y="1197261"/>
            <a:ext cx="2663300" cy="142888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F63A9B6-52A6-4893-9578-872DC20179D4}"/>
              </a:ext>
            </a:extLst>
          </p:cNvPr>
          <p:cNvSpPr txBox="1"/>
          <p:nvPr/>
        </p:nvSpPr>
        <p:spPr>
          <a:xfrm>
            <a:off x="9291876" y="1295348"/>
            <a:ext cx="249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Идеальная доходность (по разметке)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F3FE09F-79F0-43A1-8A14-8B1C45BD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713" y="2628363"/>
            <a:ext cx="4736988" cy="24119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42768B7-68DF-4FAD-A6F4-7D52A62F62C6}"/>
              </a:ext>
            </a:extLst>
          </p:cNvPr>
          <p:cNvSpPr txBox="1"/>
          <p:nvPr/>
        </p:nvSpPr>
        <p:spPr>
          <a:xfrm>
            <a:off x="6787171" y="2788317"/>
            <a:ext cx="317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Доходность нейронной сети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EA6CC-BDE0-402E-9297-25D81BAE8163}"/>
              </a:ext>
            </a:extLst>
          </p:cNvPr>
          <p:cNvSpPr txBox="1"/>
          <p:nvPr/>
        </p:nvSpPr>
        <p:spPr>
          <a:xfrm>
            <a:off x="6207335" y="5157329"/>
            <a:ext cx="1534907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1400" b="1" dirty="0"/>
              <a:t>Точность работы: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Ruc-auc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Logloss</a:t>
            </a:r>
            <a:endParaRPr lang="ru-RU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0DCD87-5A64-469E-9C4F-4EEB5E5D86C4}"/>
              </a:ext>
            </a:extLst>
          </p:cNvPr>
          <p:cNvSpPr txBox="1"/>
          <p:nvPr/>
        </p:nvSpPr>
        <p:spPr>
          <a:xfrm>
            <a:off x="7977336" y="5154627"/>
            <a:ext cx="3625779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b="1" dirty="0"/>
              <a:t>Бизнесовые показатели: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Волатильность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Максимальная просадка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Доходность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Коэффициент Шарпа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Количество сделок</a:t>
            </a:r>
          </a:p>
          <a:p>
            <a:endParaRPr lang="ru-RU" sz="1400" dirty="0"/>
          </a:p>
        </p:txBody>
      </p:sp>
      <p:pic>
        <p:nvPicPr>
          <p:cNvPr id="1026" name="Picture 2" descr="Failure to learn after modernising Keras model from CNTK to Tensorflow -  Keras - TensorFlow Forum">
            <a:extLst>
              <a:ext uri="{FF2B5EF4-FFF2-40B4-BE49-F238E27FC236}">
                <a16:creationId xmlns:a16="http://schemas.microsoft.com/office/drawing/2014/main" id="{03ADB277-0187-4F82-A85A-CA6352E0D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9" y="5040267"/>
            <a:ext cx="2133919" cy="160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4A948C-C307-4532-B469-B857AF256FB3}"/>
              </a:ext>
            </a:extLst>
          </p:cNvPr>
          <p:cNvSpPr txBox="1"/>
          <p:nvPr/>
        </p:nvSpPr>
        <p:spPr>
          <a:xfrm>
            <a:off x="2221831" y="5693236"/>
            <a:ext cx="3057406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dirty="0"/>
              <a:t>По результатам обучения нейронной сети доступна возможность анализа точности и процесса обучения по </a:t>
            </a:r>
            <a:r>
              <a:rPr lang="en-US" sz="1400" dirty="0"/>
              <a:t>loss.</a:t>
            </a:r>
            <a:endParaRPr lang="ru-R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4BE390-F9A1-4D78-9742-29D7C0D33126}"/>
              </a:ext>
            </a:extLst>
          </p:cNvPr>
          <p:cNvSpPr txBox="1"/>
          <p:nvPr/>
        </p:nvSpPr>
        <p:spPr>
          <a:xfrm>
            <a:off x="199154" y="1325183"/>
            <a:ext cx="508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Возможна </a:t>
            </a:r>
            <a:r>
              <a:rPr lang="ru-RU" dirty="0" err="1"/>
              <a:t>кастомная</a:t>
            </a:r>
            <a:r>
              <a:rPr lang="ru-RU" dirty="0"/>
              <a:t> настройка нейронных сетей</a:t>
            </a: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D48EC580-961D-4062-9353-CB271D3E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876" y="6330538"/>
            <a:ext cx="2743200" cy="365125"/>
          </a:xfrm>
        </p:spPr>
        <p:txBody>
          <a:bodyPr/>
          <a:lstStyle/>
          <a:p>
            <a:fld id="{89FB0B25-A98A-4DE3-81E5-EEF3332C112B}" type="slidenum">
              <a:rPr lang="ru-RU" sz="1800" smtClean="0"/>
              <a:t>4</a:t>
            </a:fld>
            <a:endParaRPr lang="ru-RU" sz="18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CDF178D-8BC8-44A7-A59D-4A04354CF835}"/>
              </a:ext>
            </a:extLst>
          </p:cNvPr>
          <p:cNvSpPr/>
          <p:nvPr/>
        </p:nvSpPr>
        <p:spPr>
          <a:xfrm>
            <a:off x="213064" y="587200"/>
            <a:ext cx="806092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81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54602"/>
            <a:ext cx="12099524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Генерация и использование торговой стратегии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F56F81-08E5-4414-A025-FC855FB9AE3F}"/>
              </a:ext>
            </a:extLst>
          </p:cNvPr>
          <p:cNvSpPr txBox="1"/>
          <p:nvPr/>
        </p:nvSpPr>
        <p:spPr>
          <a:xfrm>
            <a:off x="203302" y="809129"/>
            <a:ext cx="685240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/>
              <a:t>Архитектура сервисов генерации и использования сигналов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C44F42-B625-42A8-A466-4328728AD70D}"/>
              </a:ext>
            </a:extLst>
          </p:cNvPr>
          <p:cNvSpPr txBox="1"/>
          <p:nvPr/>
        </p:nvSpPr>
        <p:spPr>
          <a:xfrm>
            <a:off x="7428692" y="811528"/>
            <a:ext cx="301281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Использование на бирже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788DB1-FC74-4F1B-8A52-B13F4A054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665" y="4496288"/>
            <a:ext cx="4013169" cy="215611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194ABB2-ED01-477E-AD4A-DB4605AF5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665" y="1569424"/>
            <a:ext cx="4013169" cy="20480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C24791-702A-46AF-927B-F01C5771AC47}"/>
              </a:ext>
            </a:extLst>
          </p:cNvPr>
          <p:cNvSpPr txBox="1"/>
          <p:nvPr/>
        </p:nvSpPr>
        <p:spPr>
          <a:xfrm>
            <a:off x="7563772" y="1200092"/>
            <a:ext cx="319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Торговая платформа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3D3C9DA2-23FA-4AA3-A5B1-961BD67F5C22}"/>
              </a:ext>
            </a:extLst>
          </p:cNvPr>
          <p:cNvSpPr/>
          <p:nvPr/>
        </p:nvSpPr>
        <p:spPr>
          <a:xfrm>
            <a:off x="9163250" y="3713085"/>
            <a:ext cx="51341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4BAE28-7582-4678-B572-B01E901B527D}"/>
              </a:ext>
            </a:extLst>
          </p:cNvPr>
          <p:cNvSpPr txBox="1"/>
          <p:nvPr/>
        </p:nvSpPr>
        <p:spPr>
          <a:xfrm>
            <a:off x="8693954" y="4143400"/>
            <a:ext cx="145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MetaTrader</a:t>
            </a:r>
            <a:r>
              <a:rPr lang="en-US" dirty="0"/>
              <a:t> 5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E2025B2-C2A1-46E1-AEB4-FE4E11E1AEE4}"/>
              </a:ext>
            </a:extLst>
          </p:cNvPr>
          <p:cNvSpPr/>
          <p:nvPr/>
        </p:nvSpPr>
        <p:spPr>
          <a:xfrm>
            <a:off x="1250291" y="3385711"/>
            <a:ext cx="1447061" cy="46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Микросервис</a:t>
            </a:r>
            <a:r>
              <a:rPr lang="ru-RU" sz="1400" dirty="0"/>
              <a:t> </a:t>
            </a:r>
            <a:r>
              <a:rPr lang="en-US" sz="1400" dirty="0"/>
              <a:t>N (Python)</a:t>
            </a:r>
            <a:endParaRPr lang="ru-RU" sz="1400" dirty="0"/>
          </a:p>
        </p:txBody>
      </p:sp>
      <p:sp>
        <p:nvSpPr>
          <p:cNvPr id="22" name="Блок-схема: магнитный диск 21">
            <a:extLst>
              <a:ext uri="{FF2B5EF4-FFF2-40B4-BE49-F238E27FC236}">
                <a16:creationId xmlns:a16="http://schemas.microsoft.com/office/drawing/2014/main" id="{A0BE4D46-9509-45BB-B3B1-4E6D17B0FC56}"/>
              </a:ext>
            </a:extLst>
          </p:cNvPr>
          <p:cNvSpPr/>
          <p:nvPr/>
        </p:nvSpPr>
        <p:spPr>
          <a:xfrm>
            <a:off x="2217958" y="2503037"/>
            <a:ext cx="958788" cy="4077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БД (</a:t>
            </a:r>
            <a:r>
              <a:rPr lang="en-US" dirty="0"/>
              <a:t>PG</a:t>
            </a:r>
            <a:r>
              <a:rPr lang="ru-RU" dirty="0"/>
              <a:t>)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07037C6-57FB-4E51-BCC2-AF6BB2131164}"/>
              </a:ext>
            </a:extLst>
          </p:cNvPr>
          <p:cNvSpPr/>
          <p:nvPr/>
        </p:nvSpPr>
        <p:spPr>
          <a:xfrm>
            <a:off x="379019" y="4206022"/>
            <a:ext cx="1489970" cy="4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Algopack</a:t>
            </a:r>
            <a:endParaRPr lang="ru-RU" sz="14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B57F5F03-C9E6-4BAE-8607-4879977EA5F1}"/>
              </a:ext>
            </a:extLst>
          </p:cNvPr>
          <p:cNvSpPr/>
          <p:nvPr/>
        </p:nvSpPr>
        <p:spPr>
          <a:xfrm>
            <a:off x="3633858" y="1926238"/>
            <a:ext cx="148997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Торговая платформа </a:t>
            </a:r>
            <a:r>
              <a:rPr lang="en-US" sz="1400" dirty="0"/>
              <a:t>(Python)</a:t>
            </a:r>
            <a:endParaRPr lang="ru-RU" sz="14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F535E39-CB79-4350-8A9B-F6D6607356EF}"/>
              </a:ext>
            </a:extLst>
          </p:cNvPr>
          <p:cNvSpPr/>
          <p:nvPr/>
        </p:nvSpPr>
        <p:spPr>
          <a:xfrm>
            <a:off x="3629506" y="2828190"/>
            <a:ext cx="1489970" cy="48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Торговый терминал </a:t>
            </a:r>
            <a:r>
              <a:rPr lang="en-US" sz="1400" dirty="0"/>
              <a:t>(MT5)</a:t>
            </a:r>
            <a:endParaRPr lang="ru-RU" sz="14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E0EF686-F36F-427D-B57E-FB1C99E047B0}"/>
              </a:ext>
            </a:extLst>
          </p:cNvPr>
          <p:cNvSpPr/>
          <p:nvPr/>
        </p:nvSpPr>
        <p:spPr>
          <a:xfrm>
            <a:off x="3629506" y="3620422"/>
            <a:ext cx="14899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Брокер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E473378-D379-4F1E-B2C4-9CC7B5042B23}"/>
              </a:ext>
            </a:extLst>
          </p:cNvPr>
          <p:cNvSpPr/>
          <p:nvPr/>
        </p:nvSpPr>
        <p:spPr>
          <a:xfrm>
            <a:off x="3633858" y="4233811"/>
            <a:ext cx="14899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Биржа (</a:t>
            </a:r>
            <a:r>
              <a:rPr lang="en-US" sz="1400" dirty="0"/>
              <a:t>MOEX</a:t>
            </a:r>
            <a:r>
              <a:rPr lang="ru-RU" sz="1400" dirty="0"/>
              <a:t>)</a:t>
            </a:r>
          </a:p>
        </p:txBody>
      </p: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266974BD-4327-4CFF-9FDD-324BF89C2353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rot="5400000">
            <a:off x="1370489" y="3602688"/>
            <a:ext cx="356849" cy="849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92AB328D-E28F-4174-9995-C7589350932B}"/>
              </a:ext>
            </a:extLst>
          </p:cNvPr>
          <p:cNvCxnSpPr>
            <a:cxnSpLocks/>
            <a:stCxn id="21" idx="0"/>
            <a:endCxn id="34" idx="2"/>
          </p:cNvCxnSpPr>
          <p:nvPr/>
        </p:nvCxnSpPr>
        <p:spPr>
          <a:xfrm rot="16200000" flipV="1">
            <a:off x="1354104" y="2765993"/>
            <a:ext cx="472996" cy="7664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8B0A89E0-7B6F-4DA3-88D8-936974D73338}"/>
              </a:ext>
            </a:extLst>
          </p:cNvPr>
          <p:cNvCxnSpPr>
            <a:stCxn id="24" idx="1"/>
            <a:endCxn id="22" idx="1"/>
          </p:cNvCxnSpPr>
          <p:nvPr/>
        </p:nvCxnSpPr>
        <p:spPr>
          <a:xfrm rot="10800000" flipV="1">
            <a:off x="2697352" y="2249403"/>
            <a:ext cx="936506" cy="2536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F94B24F3-079A-4F65-8473-38C431C3F9CC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rot="5400000">
            <a:off x="4248857" y="2698203"/>
            <a:ext cx="255621" cy="4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ACC0E294-4097-479D-A179-708D01C7B248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rot="5400000">
            <a:off x="4219439" y="3465370"/>
            <a:ext cx="31010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272D9A92-E28D-4B74-9984-7B6AC56561C4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16200000" flipH="1">
            <a:off x="4254639" y="4109606"/>
            <a:ext cx="244057" cy="4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7110403-F55E-4F0F-96D3-0D9A9C58957C}"/>
              </a:ext>
            </a:extLst>
          </p:cNvPr>
          <p:cNvSpPr txBox="1"/>
          <p:nvPr/>
        </p:nvSpPr>
        <p:spPr>
          <a:xfrm>
            <a:off x="304255" y="4825934"/>
            <a:ext cx="611671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Для генерации сигналов используется </a:t>
            </a:r>
            <a:r>
              <a:rPr lang="ru-RU" dirty="0" err="1"/>
              <a:t>микросервис</a:t>
            </a:r>
            <a:r>
              <a:rPr lang="ru-RU" dirty="0"/>
              <a:t> на </a:t>
            </a:r>
            <a:r>
              <a:rPr lang="en-US" dirty="0"/>
              <a:t>python, </a:t>
            </a:r>
            <a:r>
              <a:rPr lang="ru-RU" dirty="0"/>
              <a:t>использующий обученные нейронные сети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E75BCF-B0D2-4910-872F-389B4B09D165}"/>
              </a:ext>
            </a:extLst>
          </p:cNvPr>
          <p:cNvSpPr txBox="1"/>
          <p:nvPr/>
        </p:nvSpPr>
        <p:spPr>
          <a:xfrm>
            <a:off x="304254" y="5533114"/>
            <a:ext cx="611671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Результат работы записывается в БД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4BB4E6-62BE-4CD1-BABA-97C4F3EB2D6E}"/>
              </a:ext>
            </a:extLst>
          </p:cNvPr>
          <p:cNvSpPr txBox="1"/>
          <p:nvPr/>
        </p:nvSpPr>
        <p:spPr>
          <a:xfrm>
            <a:off x="304254" y="6006068"/>
            <a:ext cx="611671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Результатом работы сервиса являются сигналы покупки и продажи актива</a:t>
            </a:r>
          </a:p>
        </p:txBody>
      </p:sp>
      <p:cxnSp>
        <p:nvCxnSpPr>
          <p:cNvPr id="4" name="Соединитель: уступ 3">
            <a:extLst>
              <a:ext uri="{FF2B5EF4-FFF2-40B4-BE49-F238E27FC236}">
                <a16:creationId xmlns:a16="http://schemas.microsoft.com/office/drawing/2014/main" id="{50CE2F06-D802-44BB-ACBB-E2513A6A4E43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>
            <a:off x="1868989" y="4414648"/>
            <a:ext cx="1764869" cy="38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5EA68E0-F038-4F0D-8D45-7FAA30123DF2}"/>
              </a:ext>
            </a:extLst>
          </p:cNvPr>
          <p:cNvSpPr/>
          <p:nvPr/>
        </p:nvSpPr>
        <p:spPr>
          <a:xfrm>
            <a:off x="213064" y="1469148"/>
            <a:ext cx="3177549" cy="25206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Back-end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C2CCD4C0-466E-43A2-A441-38CA01D368FF}"/>
              </a:ext>
            </a:extLst>
          </p:cNvPr>
          <p:cNvSpPr/>
          <p:nvPr/>
        </p:nvSpPr>
        <p:spPr>
          <a:xfrm>
            <a:off x="3475846" y="1469148"/>
            <a:ext cx="3177549" cy="19817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Windows </a:t>
            </a:r>
            <a:r>
              <a:rPr lang="ru-RU" sz="1400" dirty="0">
                <a:solidFill>
                  <a:schemeClr val="tx1"/>
                </a:solidFill>
              </a:rPr>
              <a:t>машина пользователя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3DE636-9DA4-4A0F-A0B7-4C5CAD2D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2329" y="6330538"/>
            <a:ext cx="2743200" cy="365125"/>
          </a:xfrm>
        </p:spPr>
        <p:txBody>
          <a:bodyPr/>
          <a:lstStyle/>
          <a:p>
            <a:fld id="{89FB0B25-A98A-4DE3-81E5-EEF3332C112B}" type="slidenum">
              <a:rPr lang="ru-RU" sz="1800" smtClean="0"/>
              <a:t>5</a:t>
            </a:fld>
            <a:endParaRPr lang="ru-RU" sz="180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9708E126-0343-4B62-8EA7-67B7860C579D}"/>
              </a:ext>
            </a:extLst>
          </p:cNvPr>
          <p:cNvSpPr/>
          <p:nvPr/>
        </p:nvSpPr>
        <p:spPr>
          <a:xfrm>
            <a:off x="462397" y="2495463"/>
            <a:ext cx="1489970" cy="4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 back-end (Java)</a:t>
            </a:r>
            <a:endParaRPr lang="ru-RU" sz="1400" dirty="0"/>
          </a:p>
        </p:txBody>
      </p:sp>
      <p:cxnSp>
        <p:nvCxnSpPr>
          <p:cNvPr id="7" name="Соединитель: уступ 6">
            <a:extLst>
              <a:ext uri="{FF2B5EF4-FFF2-40B4-BE49-F238E27FC236}">
                <a16:creationId xmlns:a16="http://schemas.microsoft.com/office/drawing/2014/main" id="{90222AB4-5510-4DD8-A293-7E0E4A6C3797}"/>
              </a:ext>
            </a:extLst>
          </p:cNvPr>
          <p:cNvCxnSpPr>
            <a:stCxn id="34" idx="3"/>
            <a:endCxn id="22" idx="2"/>
          </p:cNvCxnSpPr>
          <p:nvPr/>
        </p:nvCxnSpPr>
        <p:spPr>
          <a:xfrm>
            <a:off x="1952367" y="2704089"/>
            <a:ext cx="265591" cy="28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33145D1-2F4A-4AE9-AE35-48EF30BD499A}"/>
              </a:ext>
            </a:extLst>
          </p:cNvPr>
          <p:cNvSpPr/>
          <p:nvPr/>
        </p:nvSpPr>
        <p:spPr>
          <a:xfrm>
            <a:off x="213064" y="587200"/>
            <a:ext cx="806092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62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65340"/>
            <a:ext cx="12099524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ФОРМРОВАНИЕ ПОРТФЕЛЯ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9F7C65-403C-4807-AE9C-0AE405529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" y="1302886"/>
            <a:ext cx="5690586" cy="2498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DF50B-3ED4-46FC-B71B-79DEDD0E55FF}"/>
              </a:ext>
            </a:extLst>
          </p:cNvPr>
          <p:cNvSpPr txBox="1"/>
          <p:nvPr/>
        </p:nvSpPr>
        <p:spPr>
          <a:xfrm>
            <a:off x="159798" y="754602"/>
            <a:ext cx="500579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Скоринг на основе данных прогноза доходности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A6B40-1F91-4A79-888E-CF78F2C141D3}"/>
              </a:ext>
            </a:extLst>
          </p:cNvPr>
          <p:cNvSpPr txBox="1"/>
          <p:nvPr/>
        </p:nvSpPr>
        <p:spPr>
          <a:xfrm>
            <a:off x="6252841" y="1574873"/>
            <a:ext cx="99578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Прогноз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3CBDAF6-DC1D-4F7B-80B1-612B411593B2}"/>
              </a:ext>
            </a:extLst>
          </p:cNvPr>
          <p:cNvSpPr/>
          <p:nvPr/>
        </p:nvSpPr>
        <p:spPr>
          <a:xfrm>
            <a:off x="5165592" y="2024104"/>
            <a:ext cx="782447" cy="7634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5DB5322-3BE9-4ED2-9219-56EA60A2E4D9}"/>
              </a:ext>
            </a:extLst>
          </p:cNvPr>
          <p:cNvCxnSpPr>
            <a:stCxn id="7" idx="1"/>
            <a:endCxn id="8" idx="7"/>
          </p:cNvCxnSpPr>
          <p:nvPr/>
        </p:nvCxnSpPr>
        <p:spPr>
          <a:xfrm flipH="1">
            <a:off x="5833452" y="1759539"/>
            <a:ext cx="419389" cy="3763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Схема 11">
            <a:extLst>
              <a:ext uri="{FF2B5EF4-FFF2-40B4-BE49-F238E27FC236}">
                <a16:creationId xmlns:a16="http://schemas.microsoft.com/office/drawing/2014/main" id="{07283D5A-2D02-4D16-865C-C4475954E9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7824914"/>
              </p:ext>
            </p:extLst>
          </p:nvPr>
        </p:nvGraphicFramePr>
        <p:xfrm>
          <a:off x="523289" y="4521835"/>
          <a:ext cx="10849500" cy="947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D7A5196-D5A9-444C-B5A1-D6B4485CB354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083" y="1302886"/>
            <a:ext cx="4234538" cy="2498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4C14E56-8D78-40EC-8685-179C6C5C948A}"/>
              </a:ext>
            </a:extLst>
          </p:cNvPr>
          <p:cNvCxnSpPr>
            <a:stCxn id="7" idx="3"/>
          </p:cNvCxnSpPr>
          <p:nvPr/>
        </p:nvCxnSpPr>
        <p:spPr>
          <a:xfrm>
            <a:off x="7248626" y="1759539"/>
            <a:ext cx="1469246" cy="79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7FD8E2-8D00-4D80-9817-41BB87B4EB1C}"/>
              </a:ext>
            </a:extLst>
          </p:cNvPr>
          <p:cNvSpPr txBox="1"/>
          <p:nvPr/>
        </p:nvSpPr>
        <p:spPr>
          <a:xfrm>
            <a:off x="4088412" y="4049111"/>
            <a:ext cx="39094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b="1" dirty="0" err="1"/>
              <a:t>Пайпалайн</a:t>
            </a:r>
            <a:r>
              <a:rPr lang="ru-RU" b="1" dirty="0"/>
              <a:t> формирования портфеля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0369F8-E3ED-4A75-893D-AF48083C640B}"/>
              </a:ext>
            </a:extLst>
          </p:cNvPr>
          <p:cNvSpPr txBox="1"/>
          <p:nvPr/>
        </p:nvSpPr>
        <p:spPr>
          <a:xfrm>
            <a:off x="414536" y="5820896"/>
            <a:ext cx="139288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b="1" dirty="0"/>
              <a:t>Технологии: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116B16-E0B2-43E8-A8B5-584E48771F8F}"/>
              </a:ext>
            </a:extLst>
          </p:cNvPr>
          <p:cNvSpPr txBox="1"/>
          <p:nvPr/>
        </p:nvSpPr>
        <p:spPr>
          <a:xfrm>
            <a:off x="414536" y="6312023"/>
            <a:ext cx="324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LightAutoML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timeseries predict </a:t>
            </a:r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6D47A28-9DD1-42C2-B462-4033B214CB0E}"/>
              </a:ext>
            </a:extLst>
          </p:cNvPr>
          <p:cNvSpPr/>
          <p:nvPr/>
        </p:nvSpPr>
        <p:spPr>
          <a:xfrm>
            <a:off x="213064" y="587200"/>
            <a:ext cx="806092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76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19790"/>
            <a:ext cx="12099524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РЕЗУЛЬТАТЫ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937A6E-DB96-45C4-84B2-D49DB2795D06}"/>
              </a:ext>
            </a:extLst>
          </p:cNvPr>
          <p:cNvSpPr txBox="1"/>
          <p:nvPr/>
        </p:nvSpPr>
        <p:spPr>
          <a:xfrm>
            <a:off x="304256" y="657640"/>
            <a:ext cx="500459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/>
              <a:t>Исходные коды в </a:t>
            </a:r>
            <a:r>
              <a:rPr lang="en-US" sz="2000" b="1" dirty="0"/>
              <a:t>git</a:t>
            </a:r>
            <a:endParaRPr lang="ru-RU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8DAC0E-266A-407B-BDA5-BDBFF6E4821A}"/>
              </a:ext>
            </a:extLst>
          </p:cNvPr>
          <p:cNvSpPr txBox="1"/>
          <p:nvPr/>
        </p:nvSpPr>
        <p:spPr>
          <a:xfrm>
            <a:off x="304255" y="3917269"/>
            <a:ext cx="500459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/>
              <a:t>Прототип вёрстки в </a:t>
            </a:r>
            <a:r>
              <a:rPr lang="en-US" sz="2000" b="1" dirty="0" err="1"/>
              <a:t>figma</a:t>
            </a:r>
            <a:endParaRPr lang="ru-RU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CE2C93-C19E-4C69-B4C4-32A4867B8C8A}"/>
              </a:ext>
            </a:extLst>
          </p:cNvPr>
          <p:cNvSpPr txBox="1"/>
          <p:nvPr/>
        </p:nvSpPr>
        <p:spPr>
          <a:xfrm>
            <a:off x="304255" y="4456561"/>
            <a:ext cx="500459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hlinkClick r:id="rId2"/>
              </a:rPr>
              <a:t>https://www.figma.com/file/5EyUOzpstPbvbuEsBEyCsR/GO.ALGO.Neuro?type=design&amp;node-id=0-1&amp;mode=design&amp;t=uUqxC9P9ql2VfCfe-0</a:t>
            </a:r>
            <a:endParaRPr lang="ru-RU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9676F4-0019-49F1-8C0E-25A93EA51E4E}"/>
              </a:ext>
            </a:extLst>
          </p:cNvPr>
          <p:cNvSpPr txBox="1"/>
          <p:nvPr/>
        </p:nvSpPr>
        <p:spPr>
          <a:xfrm>
            <a:off x="6591126" y="657640"/>
            <a:ext cx="480780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/>
              <a:t>Сервера </a:t>
            </a:r>
            <a:r>
              <a:rPr lang="en-US" sz="2000" b="1" dirty="0"/>
              <a:t>back-end</a:t>
            </a:r>
            <a:endParaRPr lang="ru-RU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F48387-5631-4639-B681-2EAB17C3B554}"/>
              </a:ext>
            </a:extLst>
          </p:cNvPr>
          <p:cNvSpPr txBox="1"/>
          <p:nvPr/>
        </p:nvSpPr>
        <p:spPr>
          <a:xfrm>
            <a:off x="6591125" y="2203878"/>
            <a:ext cx="480780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Front-end</a:t>
            </a:r>
            <a:endParaRPr lang="ru-RU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AA591A-5163-48E2-A536-94290C34F931}"/>
              </a:ext>
            </a:extLst>
          </p:cNvPr>
          <p:cNvSpPr txBox="1"/>
          <p:nvPr/>
        </p:nvSpPr>
        <p:spPr>
          <a:xfrm>
            <a:off x="6591125" y="5338968"/>
            <a:ext cx="480780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How-to-guide</a:t>
            </a:r>
            <a:endParaRPr lang="ru-RU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E152CF-2FE6-494E-856B-516787B6B7A7}"/>
              </a:ext>
            </a:extLst>
          </p:cNvPr>
          <p:cNvSpPr txBox="1"/>
          <p:nvPr/>
        </p:nvSpPr>
        <p:spPr>
          <a:xfrm>
            <a:off x="190325" y="1218022"/>
            <a:ext cx="51185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Все в одном: </a:t>
            </a:r>
            <a:r>
              <a:rPr lang="en-US" sz="1400" dirty="0">
                <a:hlinkClick r:id="rId3"/>
              </a:rPr>
              <a:t>https://github.com/DaniilVdovin/GO.ALGO.Neuro</a:t>
            </a:r>
            <a:r>
              <a:rPr lang="ru-RU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ML|AI: </a:t>
            </a:r>
            <a:r>
              <a:rPr lang="en-US" sz="1400" dirty="0">
                <a:hlinkClick r:id="rId4"/>
              </a:rPr>
              <a:t>https://github.com/powerlife000/moex_hackaton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Back-end (API): </a:t>
            </a:r>
            <a:r>
              <a:rPr lang="en-US" sz="1400" dirty="0">
                <a:hlinkClick r:id="rId5"/>
              </a:rPr>
              <a:t>https://github.com/DaniilVdovin/goalgomoex_master_server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Front: </a:t>
            </a:r>
            <a:r>
              <a:rPr lang="en-US" sz="1400" dirty="0">
                <a:hlinkClick r:id="rId6"/>
              </a:rPr>
              <a:t>https://github.com/Innosan/go_algo_web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Торговая система (</a:t>
            </a:r>
            <a:r>
              <a:rPr lang="en-US" sz="1400" dirty="0"/>
              <a:t>python+MT5</a:t>
            </a:r>
            <a:r>
              <a:rPr lang="ru-RU" sz="1400" dirty="0"/>
              <a:t>)</a:t>
            </a:r>
            <a:r>
              <a:rPr lang="en-US" sz="1400" dirty="0"/>
              <a:t>: </a:t>
            </a:r>
            <a:r>
              <a:rPr lang="en-US" sz="1400" dirty="0">
                <a:hlinkClick r:id="rId7"/>
              </a:rPr>
              <a:t>https://github.com/powerlife000/moex_trading_system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Подбор портфеля: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8"/>
              </a:rPr>
              <a:t>https://github.com/sergeycommit/AlgoPack_time_series</a:t>
            </a:r>
            <a:endParaRPr lang="ru-RU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D62493-D356-4BFB-8DE1-9F7FA7412EF3}"/>
              </a:ext>
            </a:extLst>
          </p:cNvPr>
          <p:cNvSpPr txBox="1"/>
          <p:nvPr/>
        </p:nvSpPr>
        <p:spPr>
          <a:xfrm>
            <a:off x="6591125" y="1183721"/>
            <a:ext cx="50045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Back-end: </a:t>
            </a:r>
            <a:r>
              <a:rPr lang="ru-RU" sz="1400" b="0" i="0" dirty="0">
                <a:solidFill>
                  <a:srgbClr val="333333"/>
                </a:solidFill>
                <a:effectLst/>
                <a:latin typeface="Stem"/>
              </a:rPr>
              <a:t>213.171.14.97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БД (</a:t>
            </a:r>
            <a:r>
              <a:rPr lang="en-US" sz="1400" dirty="0" err="1"/>
              <a:t>postgresql</a:t>
            </a:r>
            <a:r>
              <a:rPr lang="ru-RU" sz="1400" dirty="0"/>
              <a:t>)</a:t>
            </a:r>
            <a:r>
              <a:rPr lang="en-US" sz="1400" dirty="0"/>
              <a:t>: </a:t>
            </a:r>
            <a:r>
              <a:rPr lang="ru-RU" sz="1400" b="0" i="0" dirty="0">
                <a:solidFill>
                  <a:srgbClr val="333333"/>
                </a:solidFill>
                <a:effectLst/>
                <a:latin typeface="Stem"/>
              </a:rPr>
              <a:t>212.113.123.107</a:t>
            </a:r>
            <a:endParaRPr lang="ru-RU" sz="1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DA304B-4B7C-4584-A0F2-55F45ED6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4617147"/>
            <a:ext cx="2743200" cy="365125"/>
          </a:xfrm>
        </p:spPr>
        <p:txBody>
          <a:bodyPr/>
          <a:lstStyle/>
          <a:p>
            <a:fld id="{89FB0B25-A98A-4DE3-81E5-EEF3332C112B}" type="slidenum">
              <a:rPr lang="ru-RU" sz="1800" smtClean="0"/>
              <a:t>7</a:t>
            </a:fld>
            <a:endParaRPr lang="ru-RU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56493-A1BF-4BAD-9A3F-09DC7A006C09}"/>
              </a:ext>
            </a:extLst>
          </p:cNvPr>
          <p:cNvSpPr txBox="1"/>
          <p:nvPr/>
        </p:nvSpPr>
        <p:spPr>
          <a:xfrm>
            <a:off x="6591125" y="4421161"/>
            <a:ext cx="48078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hlinkClick r:id="rId9"/>
              </a:rPr>
              <a:t>http://213.171.14.97:8080/swagger-ui/index.html</a:t>
            </a:r>
            <a:endParaRPr lang="ru-RU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D402BB-1C12-4094-94F9-42409FC02DE9}"/>
              </a:ext>
            </a:extLst>
          </p:cNvPr>
          <p:cNvSpPr txBox="1"/>
          <p:nvPr/>
        </p:nvSpPr>
        <p:spPr>
          <a:xfrm>
            <a:off x="6591125" y="3880754"/>
            <a:ext cx="480780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Back-end (</a:t>
            </a:r>
            <a:r>
              <a:rPr lang="ru-RU" sz="2000" b="1" dirty="0"/>
              <a:t>методы </a:t>
            </a:r>
            <a:r>
              <a:rPr lang="en-US" sz="2000" b="1" dirty="0"/>
              <a:t>API)</a:t>
            </a:r>
            <a:endParaRPr lang="ru-RU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5AD612-C1DA-44BD-89D5-CF9356FA9906}"/>
              </a:ext>
            </a:extLst>
          </p:cNvPr>
          <p:cNvSpPr txBox="1"/>
          <p:nvPr/>
        </p:nvSpPr>
        <p:spPr>
          <a:xfrm>
            <a:off x="6487357" y="2744263"/>
            <a:ext cx="49115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hlinkClick r:id="rId10"/>
              </a:rPr>
              <a:t>https://sensational-licorice-a3b0e5.netlify.app/strategy/1-Buy%E2%80%99n%20Hold</a:t>
            </a:r>
            <a:endParaRPr lang="ru-RU" sz="14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B369BFF-AC2D-43D5-BA4D-B7F9A6155B3E}"/>
              </a:ext>
            </a:extLst>
          </p:cNvPr>
          <p:cNvSpPr/>
          <p:nvPr/>
        </p:nvSpPr>
        <p:spPr>
          <a:xfrm>
            <a:off x="190325" y="515799"/>
            <a:ext cx="806092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B654A8-9391-48CD-A299-90062B156889}"/>
              </a:ext>
            </a:extLst>
          </p:cNvPr>
          <p:cNvSpPr txBox="1"/>
          <p:nvPr/>
        </p:nvSpPr>
        <p:spPr>
          <a:xfrm>
            <a:off x="6583259" y="5970857"/>
            <a:ext cx="48078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hlinkClick r:id="rId11"/>
              </a:rPr>
              <a:t>https://github.com/powerlife000/moex_hackaton/blob/main/how-to-guide.pdf</a:t>
            </a:r>
            <a:r>
              <a:rPr lang="en-US" sz="1400" dirty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561544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760</Words>
  <Application>Microsoft Office PowerPoint</Application>
  <PresentationFormat>Широкоэкранный</PresentationFormat>
  <Paragraphs>140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Manrope-Light</vt:lpstr>
      <vt:lpstr>Stem</vt:lpstr>
      <vt:lpstr>Tinos</vt:lpstr>
      <vt:lpstr>Тема Office</vt:lpstr>
      <vt:lpstr>Платформа по построению торговых и инвестиционных стратегий с искусственным интеллектом на основе данных AlgoPack.</vt:lpstr>
      <vt:lpstr>Постановка задачи</vt:lpstr>
      <vt:lpstr>Тестирование гипотез и генерация датасета</vt:lpstr>
      <vt:lpstr>Обучение и тестирование нейронных сетей (бек-тесты)</vt:lpstr>
      <vt:lpstr>Генерация и использование торговой стратегии</vt:lpstr>
      <vt:lpstr>ФОРМРОВАНИЕ ПОРТФЕЛЯ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Adimin</dc:creator>
  <cp:lastModifiedBy>Adimin</cp:lastModifiedBy>
  <cp:revision>69</cp:revision>
  <dcterms:created xsi:type="dcterms:W3CDTF">2023-11-27T16:21:15Z</dcterms:created>
  <dcterms:modified xsi:type="dcterms:W3CDTF">2023-12-08T07:11:42Z</dcterms:modified>
</cp:coreProperties>
</file>