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500"/>
    <a:srgbClr val="CC9B00"/>
    <a:srgbClr val="E6AF00"/>
    <a:srgbClr val="A88000"/>
    <a:srgbClr val="FFF5D5"/>
    <a:srgbClr val="FFFF00"/>
    <a:srgbClr val="FFE89F"/>
    <a:srgbClr val="EAB200"/>
    <a:srgbClr val="7F7F7F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9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6674-EB27-994C-A905-1D122DBD1C2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8733B-3D0B-6E4E-AE60-031C1700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5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EF0B-12BF-FB45-8F30-C3AAC4427A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6.png"/><Relationship Id="rId10" Type="http://schemas.openxmlformats.org/officeDocument/2006/relationships/image" Target="../media/image12.wmf"/><Relationship Id="rId4" Type="http://schemas.openxmlformats.org/officeDocument/2006/relationships/image" Target="../media/image15.jp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CE814F-8C50-4AE6-9624-4504B7FBA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37" t="555" r="25029" b="-555"/>
          <a:stretch/>
        </p:blipFill>
        <p:spPr>
          <a:xfrm>
            <a:off x="-5256" y="-6093"/>
            <a:ext cx="2351026" cy="69146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206780"/>
            <a:ext cx="2355709" cy="36589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218697" y="4711788"/>
            <a:ext cx="27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ALEX JHONE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30, Ireland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462" y="5428645"/>
            <a:ext cx="173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0" i="0" dirty="0">
                <a:solidFill>
                  <a:schemeClr val="bg1"/>
                </a:solidFill>
                <a:effectLst/>
                <a:latin typeface="Calibri (Body)"/>
              </a:rPr>
              <a:t>Chief Operating Officer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Calibri (Body)"/>
              </a:rPr>
              <a:t>(COO)</a:t>
            </a:r>
            <a:endParaRPr lang="en-US" sz="1000" dirty="0">
              <a:solidFill>
                <a:schemeClr val="bg1"/>
              </a:solidFill>
              <a:latin typeface="Calibri (Body)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57" y="5855753"/>
            <a:ext cx="694239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STATUS</a:t>
            </a:r>
          </a:p>
          <a:p>
            <a:pPr algn="ctr"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  MARRIED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8244" y="5876458"/>
            <a:ext cx="559084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SALARY</a:t>
            </a:r>
          </a:p>
          <a:p>
            <a:pPr algn="ctr"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  $70K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6223" y="2195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PERSONALITY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069" y="2227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BIO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2725" y="515201"/>
            <a:ext cx="2572416" cy="15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sz="900" dirty="0">
                <a:latin typeface="Calibri (Body)"/>
              </a:rPr>
              <a:t>Alex</a:t>
            </a:r>
            <a:r>
              <a:rPr lang="en-IN" sz="900" b="0" i="0" dirty="0">
                <a:effectLst/>
                <a:latin typeface="Calibri (Body)"/>
              </a:rPr>
              <a:t> is married and has two kids in preschool. She is originally from Sacramento, having moved to </a:t>
            </a:r>
            <a:r>
              <a:rPr lang="en-IN" sz="900" dirty="0">
                <a:latin typeface="Calibri (Body)"/>
              </a:rPr>
              <a:t>Ireland </a:t>
            </a:r>
            <a:r>
              <a:rPr lang="en-IN" sz="900" b="0" i="0" dirty="0">
                <a:effectLst/>
                <a:latin typeface="Calibri (Body)"/>
              </a:rPr>
              <a:t>to work at her current company. She has two MBAs and reached the position of COO after six years in aspiring positions.</a:t>
            </a:r>
          </a:p>
          <a:p>
            <a:pPr>
              <a:lnSpc>
                <a:spcPct val="130000"/>
              </a:lnSpc>
            </a:pPr>
            <a:endParaRPr lang="en-IN" sz="900" dirty="0">
              <a:latin typeface="Calibri (Body)"/>
            </a:endParaRPr>
          </a:p>
          <a:p>
            <a:pPr algn="just">
              <a:lnSpc>
                <a:spcPct val="130000"/>
              </a:lnSpc>
            </a:pPr>
            <a:r>
              <a:rPr lang="en-IN" sz="900" dirty="0">
                <a:latin typeface="Calibri (Body)"/>
              </a:rPr>
              <a:t>She manages the company operation, and make plans to expand the business across the world.</a:t>
            </a:r>
            <a:endParaRPr lang="en-US" sz="900" dirty="0">
              <a:latin typeface="Calibri (Body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5385" y="4544837"/>
            <a:ext cx="1976197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Finding new business, high-profile marketing success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US" sz="900" dirty="0"/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Is eager to prove her contribution is not only valuable, but essential to the future for the company</a:t>
            </a:r>
          </a:p>
          <a:p>
            <a:pPr>
              <a:lnSpc>
                <a:spcPct val="150000"/>
              </a:lnSpc>
              <a:buClr>
                <a:srgbClr val="2BC0BE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Continued professional growth</a:t>
            </a:r>
          </a:p>
          <a:p>
            <a:pPr lvl="0">
              <a:lnSpc>
                <a:spcPct val="150000"/>
              </a:lnSpc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3163" y="4551317"/>
            <a:ext cx="209247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Getting buy-in for the new department’s activities</a:t>
            </a:r>
          </a:p>
          <a:p>
            <a:pPr lvl="0">
              <a:lnSpc>
                <a:spcPct val="150000"/>
              </a:lnSpc>
              <a:buClr>
                <a:srgbClr val="2BC0BE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There are too many apps in the market, finding one good app is hard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900" dirty="0"/>
              <a:t>Problem with available solutions and the company’s application support.</a:t>
            </a:r>
          </a:p>
          <a:p>
            <a:pPr lvl="0">
              <a:lnSpc>
                <a:spcPct val="150000"/>
              </a:lnSpc>
            </a:pPr>
            <a:endParaRPr lang="en-US" sz="900" dirty="0"/>
          </a:p>
          <a:p>
            <a:pPr lvl="0">
              <a:lnSpc>
                <a:spcPct val="150000"/>
              </a:lnSpc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69510" y="427948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Goals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71694" y="4271905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Pain Points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299" y="30280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Motivations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43745" y="486104"/>
            <a:ext cx="1457857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Organized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Practical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Protective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Hardworking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IN" sz="900" dirty="0">
                <a:latin typeface="Calibri (Body)"/>
              </a:rPr>
              <a:t>G</a:t>
            </a:r>
            <a:r>
              <a:rPr lang="en-IN" sz="900" i="0" dirty="0">
                <a:effectLst/>
                <a:latin typeface="Calibri (Body)"/>
              </a:rPr>
              <a:t>ood </a:t>
            </a:r>
            <a:r>
              <a:rPr lang="en-IN" sz="900" dirty="0">
                <a:latin typeface="Calibri (Body)"/>
              </a:rPr>
              <a:t>C</a:t>
            </a:r>
            <a:r>
              <a:rPr lang="en-IN" sz="900" i="0" dirty="0">
                <a:effectLst/>
                <a:latin typeface="Calibri (Body)"/>
              </a:rPr>
              <a:t>ommunicator</a:t>
            </a:r>
            <a:endParaRPr lang="en-US" sz="900" dirty="0">
              <a:latin typeface="Calibri (Body)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2468" y="1502"/>
            <a:ext cx="2146943" cy="1245118"/>
          </a:xfrm>
          <a:prstGeom prst="rect">
            <a:avLst/>
          </a:prstGeom>
          <a:gradFill flip="none" rotWithShape="1">
            <a:gsLst>
              <a:gs pos="0">
                <a:srgbClr val="147FAE"/>
              </a:gs>
              <a:gs pos="100000">
                <a:srgbClr val="269FB8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76590" y="352680"/>
            <a:ext cx="853524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0800000">
            <a:off x="7753800" y="536569"/>
            <a:ext cx="1374608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05938" y="1239026"/>
            <a:ext cx="2138062" cy="5626660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63527" y="0"/>
            <a:ext cx="0" cy="2769793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49129" y="276979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55709" y="3981775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5702" y="3984640"/>
            <a:ext cx="0" cy="2987566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68195" y="145705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Behavior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7482" y="4006042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Influences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81153" y="1712341"/>
            <a:ext cx="1197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Overseeing builds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4377" y="2108909"/>
            <a:ext cx="107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Writing specs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00864" y="2491753"/>
            <a:ext cx="1348775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Finding new technologies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4111" y="2894415"/>
            <a:ext cx="890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Meetings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2094" y="3306742"/>
            <a:ext cx="1186849" cy="40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Grow Business</a:t>
            </a:r>
          </a:p>
          <a:p>
            <a:pPr lvl="0">
              <a:lnSpc>
                <a:spcPct val="150000"/>
              </a:lnSpc>
            </a:pPr>
            <a:endParaRPr lang="en-US" sz="700" dirty="0">
              <a:solidFill>
                <a:srgbClr val="206D7C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81264" y="2348387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88209" y="2348387"/>
            <a:ext cx="350213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80280" y="1960455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82470" y="1960455"/>
            <a:ext cx="1203395" cy="50291"/>
          </a:xfrm>
          <a:prstGeom prst="rect">
            <a:avLst/>
          </a:prstGeom>
          <a:solidFill>
            <a:srgbClr val="1B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83455" y="2739867"/>
            <a:ext cx="149990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78089" y="3156489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69623" y="3156489"/>
            <a:ext cx="1470656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81264" y="3557173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98509" y="3557173"/>
            <a:ext cx="1440451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79496" y="4204912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</a:t>
            </a:r>
            <a:r>
              <a:rPr lang="en-US" sz="600" dirty="0">
                <a:solidFill>
                  <a:srgbClr val="206D7C"/>
                </a:solidFill>
              </a:rPr>
              <a:t>TECH SHOWS</a:t>
            </a: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</a:t>
            </a:r>
            <a:r>
              <a:rPr lang="es-ES_tradnl" sz="600" dirty="0">
                <a:solidFill>
                  <a:srgbClr val="206D7C"/>
                </a:solidFill>
              </a:rPr>
              <a:t>COLLEAGUES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TECHNOLOGY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076240" y="104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42658" y="4195569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BLOGS/ FORUMS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HACKATHON</a:t>
            </a:r>
            <a:endParaRPr lang="es-ES_tradnl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</a:t>
            </a:r>
            <a:r>
              <a:rPr lang="en-US" sz="600" dirty="0">
                <a:solidFill>
                  <a:srgbClr val="206D7C"/>
                </a:solidFill>
              </a:rPr>
              <a:t>TECH MAGAZINE</a:t>
            </a: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8089" y="3851239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74156" y="3435776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74156" y="3435776"/>
            <a:ext cx="615521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74156" y="3657972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74171" y="3662297"/>
            <a:ext cx="806683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97095" y="3440418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697095" y="3440418"/>
            <a:ext cx="287565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97095" y="3659271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97095" y="3659271"/>
            <a:ext cx="704851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08333" y="3390946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344705" y="361238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921686" y="3389859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352580" y="3614472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78729" y="3286620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IMPACT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83265" y="3516894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TEAMWORK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1475" y="3286620"/>
            <a:ext cx="751699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PROMOTION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95946" y="3506797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USER NEEDS</a:t>
            </a:r>
          </a:p>
        </p:txBody>
      </p:sp>
      <p:pic>
        <p:nvPicPr>
          <p:cNvPr id="97" name="Picture 96" descr="bio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57" y="222943"/>
            <a:ext cx="223533" cy="223533"/>
          </a:xfrm>
          <a:prstGeom prst="rect">
            <a:avLst/>
          </a:prstGeom>
        </p:spPr>
      </p:pic>
      <p:pic>
        <p:nvPicPr>
          <p:cNvPr id="98" name="Picture 97" descr="frustrations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35" y="4316385"/>
            <a:ext cx="208249" cy="208249"/>
          </a:xfrm>
          <a:prstGeom prst="rect">
            <a:avLst/>
          </a:prstGeom>
        </p:spPr>
      </p:pic>
      <p:pic>
        <p:nvPicPr>
          <p:cNvPr id="99" name="Picture 98" descr="goals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8" y="4233476"/>
            <a:ext cx="240427" cy="240427"/>
          </a:xfrm>
          <a:prstGeom prst="rect">
            <a:avLst/>
          </a:prstGeom>
        </p:spPr>
      </p:pic>
      <p:pic>
        <p:nvPicPr>
          <p:cNvPr id="101" name="Picture 100" descr="personality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7" y="209907"/>
            <a:ext cx="240427" cy="24042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211797" y="6115215"/>
            <a:ext cx="544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Tapadoo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208122" y="5309039"/>
            <a:ext cx="1752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Frequently used apps &amp; brands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820645" y="6115215"/>
            <a:ext cx="565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rgbClr val="7F7F7F"/>
                </a:solidFill>
              </a:rPr>
              <a:t>Google Calendar</a:t>
            </a:r>
            <a:endParaRPr lang="en-US" sz="700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355831" y="6112055"/>
            <a:ext cx="628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700" dirty="0">
                <a:solidFill>
                  <a:srgbClr val="7F7F7F"/>
                </a:solidFill>
              </a:rPr>
              <a:t>Pinterest</a:t>
            </a:r>
            <a:endParaRPr lang="en-US" dirty="0"/>
          </a:p>
        </p:txBody>
      </p:sp>
      <p:pic>
        <p:nvPicPr>
          <p:cNvPr id="3" name="Picture 2" descr="motivations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99" y="3006655"/>
            <a:ext cx="158808" cy="230832"/>
          </a:xfrm>
          <a:prstGeom prst="rect">
            <a:avLst/>
          </a:prstGeom>
        </p:spPr>
      </p:pic>
      <p:pic>
        <p:nvPicPr>
          <p:cNvPr id="6" name="Picture 5" descr="google-calendar.png"/>
          <p:cNvPicPr>
            <a:picLocks noChangeAspect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92" y="5713925"/>
            <a:ext cx="286155" cy="286155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7287789" y="5159347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89F1F73-7162-4332-9240-737A9F918DA0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7339498" y="5717518"/>
            <a:ext cx="317881" cy="317881"/>
          </a:xfrm>
          <a:prstGeom prst="rect">
            <a:avLst/>
          </a:prstGeom>
        </p:spPr>
      </p:pic>
      <p:pic>
        <p:nvPicPr>
          <p:cNvPr id="1030" name="Picture 6" descr="pinterest - Google Search | Pinterest logo png, Pinterest png, Pinterest  logo">
            <a:extLst>
              <a:ext uri="{FF2B5EF4-FFF2-40B4-BE49-F238E27FC236}">
                <a16:creationId xmlns:a16="http://schemas.microsoft.com/office/drawing/2014/main" id="{81AB037D-211F-43E9-9451-DD6FD557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311" y="5637836"/>
            <a:ext cx="448056" cy="4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1ABBF62-8AD9-444B-BC06-1ABF6747B336}"/>
              </a:ext>
            </a:extLst>
          </p:cNvPr>
          <p:cNvSpPr txBox="1"/>
          <p:nvPr/>
        </p:nvSpPr>
        <p:spPr>
          <a:xfrm>
            <a:off x="7420759" y="189498"/>
            <a:ext cx="1503075" cy="84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900" dirty="0">
                <a:solidFill>
                  <a:schemeClr val="bg1"/>
                </a:solidFill>
              </a:rPr>
              <a:t>“I am looking for a web application from a reputed company and good </a:t>
            </a:r>
          </a:p>
          <a:p>
            <a:pPr>
              <a:lnSpc>
                <a:spcPct val="140000"/>
              </a:lnSpc>
            </a:pPr>
            <a:r>
              <a:rPr lang="en-GB" sz="900" dirty="0">
                <a:solidFill>
                  <a:schemeClr val="bg1"/>
                </a:solidFill>
              </a:rPr>
              <a:t>online support”</a:t>
            </a:r>
            <a:endParaRPr lang="en-US" sz="9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E7C70B-579F-4A29-9BA2-EFD7BDAE0ED3}"/>
              </a:ext>
            </a:extLst>
          </p:cNvPr>
          <p:cNvSpPr txBox="1"/>
          <p:nvPr/>
        </p:nvSpPr>
        <p:spPr>
          <a:xfrm>
            <a:off x="689512" y="6161660"/>
            <a:ext cx="1010150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ARCHETYPE</a:t>
            </a:r>
            <a:r>
              <a:rPr lang="en-US" sz="1200" baseline="300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GB" sz="1200" baseline="30000" dirty="0">
                <a:solidFill>
                  <a:schemeClr val="bg1"/>
                </a:solidFill>
              </a:rPr>
              <a:t>  PERFECTIONIST</a:t>
            </a:r>
            <a:endParaRPr lang="mr-IN" sz="12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7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ACD14-FBF9-4801-8BC2-0B216D0C0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40" t="15082" r="34520" b="-5964"/>
          <a:stretch/>
        </p:blipFill>
        <p:spPr>
          <a:xfrm>
            <a:off x="-11077" y="-1"/>
            <a:ext cx="2349129" cy="7340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206780"/>
            <a:ext cx="2355709" cy="36589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218697" y="4711788"/>
            <a:ext cx="27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SUNDAR DAS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26, Ireland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462" y="5428645"/>
            <a:ext cx="173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 (Body)"/>
              </a:rPr>
              <a:t>App Developer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57" y="5855753"/>
            <a:ext cx="632999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STATUS</a:t>
            </a:r>
          </a:p>
          <a:p>
            <a:pPr algn="ctr"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  SINGLE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2219" y="5855753"/>
            <a:ext cx="803394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SALARY</a:t>
            </a:r>
          </a:p>
          <a:p>
            <a:pPr algn="ctr"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  $40K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6223" y="2195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C9B00"/>
                </a:solidFill>
              </a:rPr>
              <a:t>PERSONALITY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069" y="2227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C9B00"/>
                </a:solidFill>
              </a:rPr>
              <a:t>BIO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2725" y="515201"/>
            <a:ext cx="2572416" cy="169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sz="900" b="0" i="0" dirty="0">
                <a:effectLst/>
                <a:latin typeface="Calibri (Body)"/>
              </a:rPr>
              <a:t>Sundar is young taloned mobile application developer. He is from India, started working in the current company after completing the Masters here in Ireland. He is a travel blogger and like to explore new things.</a:t>
            </a:r>
          </a:p>
          <a:p>
            <a:pPr>
              <a:lnSpc>
                <a:spcPct val="130000"/>
              </a:lnSpc>
            </a:pPr>
            <a:endParaRPr lang="en-IN" sz="900" dirty="0">
              <a:latin typeface="Calibri (Body)"/>
            </a:endParaRPr>
          </a:p>
          <a:p>
            <a:pPr algn="just">
              <a:lnSpc>
                <a:spcPct val="130000"/>
              </a:lnSpc>
            </a:pPr>
            <a:r>
              <a:rPr lang="en-IN" sz="900" dirty="0">
                <a:latin typeface="Calibri (Body)"/>
              </a:rPr>
              <a:t>He took inspiration from other apps, and day to day activity for developing new application for the company.</a:t>
            </a:r>
            <a:endParaRPr lang="en-US" sz="900" dirty="0">
              <a:latin typeface="Calibri (Body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5385" y="4544837"/>
            <a:ext cx="1976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/>
              <a:t>Finding specification, development process of an app</a:t>
            </a:r>
          </a:p>
          <a:p>
            <a:pPr lvl="0">
              <a:lnSpc>
                <a:spcPct val="150000"/>
              </a:lnSpc>
              <a:buClr>
                <a:srgbClr val="EAB200"/>
              </a:buClr>
            </a:pPr>
            <a:endParaRPr lang="en-US" sz="900" dirty="0"/>
          </a:p>
          <a:p>
            <a:pPr marL="17145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IN" sz="900" dirty="0"/>
              <a:t>Create new app, with new technology and do an outstanding performance in the team</a:t>
            </a:r>
          </a:p>
          <a:p>
            <a:pPr>
              <a:lnSpc>
                <a:spcPct val="150000"/>
              </a:lnSpc>
              <a:buClr>
                <a:srgbClr val="EAB200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/>
              <a:t>Career growth and on time delivery of projects</a:t>
            </a:r>
          </a:p>
          <a:p>
            <a:pPr lvl="0">
              <a:lnSpc>
                <a:spcPct val="150000"/>
              </a:lnSpc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3163" y="4551317"/>
            <a:ext cx="2092471" cy="19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/>
              <a:t>Project case study is not available in the websites</a:t>
            </a:r>
          </a:p>
          <a:p>
            <a:pPr lvl="0">
              <a:lnSpc>
                <a:spcPct val="150000"/>
              </a:lnSpc>
              <a:buClr>
                <a:srgbClr val="EAB200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/>
              <a:t>High competition in the app development field, so need keep up with new ideas and technology</a:t>
            </a:r>
          </a:p>
          <a:p>
            <a:pPr lvl="0">
              <a:lnSpc>
                <a:spcPct val="150000"/>
              </a:lnSpc>
              <a:buClr>
                <a:srgbClr val="EAB200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US" sz="900" dirty="0"/>
              <a:t>Satisfying the user requirements and good UX design for the app.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9510" y="427948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Goals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71694" y="4271905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Pain</a:t>
            </a:r>
            <a:r>
              <a:rPr lang="en-US" sz="900" dirty="0">
                <a:solidFill>
                  <a:srgbClr val="1A8CB2"/>
                </a:solidFill>
              </a:rPr>
              <a:t> </a:t>
            </a:r>
            <a:r>
              <a:rPr lang="en-US" sz="900" dirty="0">
                <a:solidFill>
                  <a:srgbClr val="CC9B00"/>
                </a:solidFill>
              </a:rPr>
              <a:t>Points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299" y="30280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Motivations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43745" y="486104"/>
            <a:ext cx="1457857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Positive</a:t>
            </a:r>
          </a:p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Hardworking </a:t>
            </a:r>
          </a:p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Detail-Oriented</a:t>
            </a:r>
          </a:p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Reliable</a:t>
            </a:r>
          </a:p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IN" sz="900" dirty="0">
                <a:latin typeface="Calibri (Body)"/>
              </a:rPr>
              <a:t>Organized</a:t>
            </a:r>
            <a:endParaRPr lang="en-US" sz="900" dirty="0">
              <a:latin typeface="Calibri (Body)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2468" y="1502"/>
            <a:ext cx="2146943" cy="1245118"/>
          </a:xfrm>
          <a:prstGeom prst="rect">
            <a:avLst/>
          </a:prstGeom>
          <a:solidFill>
            <a:srgbClr val="705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6590" y="352680"/>
            <a:ext cx="853524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0800000">
            <a:off x="7753800" y="536569"/>
            <a:ext cx="1374608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05938" y="1239026"/>
            <a:ext cx="2138062" cy="5626660"/>
          </a:xfrm>
          <a:prstGeom prst="rect">
            <a:avLst/>
          </a:prstGeom>
          <a:solidFill>
            <a:srgbClr val="E6AF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63527" y="0"/>
            <a:ext cx="0" cy="2769793"/>
          </a:xfrm>
          <a:prstGeom prst="line">
            <a:avLst/>
          </a:prstGeom>
          <a:ln w="15875">
            <a:solidFill>
              <a:srgbClr val="A88000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49129" y="2769793"/>
            <a:ext cx="4650229" cy="0"/>
          </a:xfrm>
          <a:prstGeom prst="line">
            <a:avLst/>
          </a:prstGeom>
          <a:ln w="15875">
            <a:solidFill>
              <a:srgbClr val="A88000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55709" y="3981775"/>
            <a:ext cx="4650229" cy="0"/>
          </a:xfrm>
          <a:prstGeom prst="line">
            <a:avLst/>
          </a:prstGeom>
          <a:ln w="15875">
            <a:solidFill>
              <a:srgbClr val="A88000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5702" y="3984640"/>
            <a:ext cx="0" cy="2987566"/>
          </a:xfrm>
          <a:prstGeom prst="line">
            <a:avLst/>
          </a:prstGeom>
          <a:ln w="15875">
            <a:solidFill>
              <a:srgbClr val="A88000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68195" y="145705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Behavior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7482" y="4006042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Influences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81153" y="1712341"/>
            <a:ext cx="1197790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Evaluate technologies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4377" y="2108909"/>
            <a:ext cx="1078401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Writing specs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00865" y="2491753"/>
            <a:ext cx="1071914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Designing features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4111" y="2894415"/>
            <a:ext cx="890013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Meetings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2094" y="3306742"/>
            <a:ext cx="1186849" cy="40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User testing</a:t>
            </a:r>
          </a:p>
          <a:p>
            <a:pPr lvl="0">
              <a:lnSpc>
                <a:spcPct val="150000"/>
              </a:lnSpc>
            </a:pPr>
            <a:endParaRPr lang="en-US" sz="700" dirty="0">
              <a:solidFill>
                <a:srgbClr val="CC9B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81264" y="2348387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83455" y="2348387"/>
            <a:ext cx="908360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80280" y="1960455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85653" y="1960455"/>
            <a:ext cx="1456109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83455" y="2739867"/>
            <a:ext cx="1499900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78089" y="3156489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81621" y="3156489"/>
            <a:ext cx="623701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81264" y="3557173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90889" y="3557173"/>
            <a:ext cx="1440451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79496" y="4204912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CC9B00"/>
                </a:solidFill>
              </a:rPr>
              <a:t>·  ONLINE COURSES </a:t>
            </a:r>
            <a:endParaRPr lang="en-US" sz="600" dirty="0">
              <a:solidFill>
                <a:srgbClr val="CC9B00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CC9B00"/>
                </a:solidFill>
              </a:rPr>
              <a:t>·  </a:t>
            </a:r>
            <a:r>
              <a:rPr lang="es-ES_tradnl" sz="600" dirty="0">
                <a:solidFill>
                  <a:srgbClr val="CC9B00"/>
                </a:solidFill>
              </a:rPr>
              <a:t>COLLEAGUES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CC9B00"/>
                </a:solidFill>
              </a:rPr>
              <a:t>·  TECHNOLOGY</a:t>
            </a:r>
            <a:endParaRPr lang="en-US" sz="600" dirty="0">
              <a:solidFill>
                <a:srgbClr val="CC9B00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rgbClr val="CC9B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076240" y="104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42658" y="4195569"/>
            <a:ext cx="1041817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CC9B00"/>
                </a:solidFill>
              </a:rPr>
              <a:t>·  BLOGS/ FORUMS</a:t>
            </a:r>
            <a:endParaRPr lang="en-US" sz="600" dirty="0">
              <a:solidFill>
                <a:srgbClr val="CC9B00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CC9B00"/>
                </a:solidFill>
              </a:rPr>
              <a:t>·  NEW </a:t>
            </a:r>
            <a:r>
              <a:rPr lang="es-ES_tradnl" sz="600" dirty="0">
                <a:solidFill>
                  <a:srgbClr val="CC9B00"/>
                </a:solidFill>
              </a:rPr>
              <a:t>LANGUAGE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CC9B00"/>
                </a:solidFill>
              </a:rPr>
              <a:t>·  </a:t>
            </a:r>
            <a:r>
              <a:rPr lang="en-GB" sz="600" dirty="0">
                <a:solidFill>
                  <a:srgbClr val="CC9B00"/>
                </a:solidFill>
              </a:rPr>
              <a:t>APP TRENDS</a:t>
            </a:r>
            <a:endParaRPr lang="en-US" sz="600" dirty="0">
              <a:solidFill>
                <a:srgbClr val="CC9B00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rgbClr val="CC9B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8089" y="3851239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74156" y="3435776"/>
            <a:ext cx="946618" cy="0"/>
          </a:xfrm>
          <a:prstGeom prst="line">
            <a:avLst/>
          </a:prstGeom>
          <a:ln>
            <a:solidFill>
              <a:srgbClr val="FFF5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78967" y="3435776"/>
            <a:ext cx="819258" cy="0"/>
          </a:xfrm>
          <a:prstGeom prst="line">
            <a:avLst/>
          </a:prstGeom>
          <a:ln>
            <a:solidFill>
              <a:srgbClr val="A8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74156" y="3657972"/>
            <a:ext cx="946618" cy="0"/>
          </a:xfrm>
          <a:prstGeom prst="line">
            <a:avLst/>
          </a:prstGeom>
          <a:ln>
            <a:solidFill>
              <a:srgbClr val="FFF5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74171" y="3662297"/>
            <a:ext cx="806683" cy="0"/>
          </a:xfrm>
          <a:prstGeom prst="line">
            <a:avLst/>
          </a:prstGeom>
          <a:ln>
            <a:solidFill>
              <a:srgbClr val="A8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97095" y="3440418"/>
            <a:ext cx="946618" cy="0"/>
          </a:xfrm>
          <a:prstGeom prst="line">
            <a:avLst/>
          </a:prstGeom>
          <a:ln>
            <a:solidFill>
              <a:srgbClr val="FFF5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697095" y="3440418"/>
            <a:ext cx="287565" cy="0"/>
          </a:xfrm>
          <a:prstGeom prst="line">
            <a:avLst/>
          </a:prstGeom>
          <a:ln>
            <a:solidFill>
              <a:srgbClr val="A8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97095" y="3659271"/>
            <a:ext cx="946618" cy="0"/>
          </a:xfrm>
          <a:prstGeom prst="line">
            <a:avLst/>
          </a:prstGeom>
          <a:ln>
            <a:solidFill>
              <a:srgbClr val="FFF5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706905" y="3659271"/>
            <a:ext cx="852870" cy="5492"/>
          </a:xfrm>
          <a:prstGeom prst="line">
            <a:avLst/>
          </a:prstGeom>
          <a:ln>
            <a:solidFill>
              <a:srgbClr val="A8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314073" y="3390946"/>
            <a:ext cx="89660" cy="89660"/>
          </a:xfrm>
          <a:prstGeom prst="ellipse">
            <a:avLst/>
          </a:prstGeom>
          <a:solidFill>
            <a:srgbClr val="A88000"/>
          </a:solidFill>
          <a:ln>
            <a:solidFill>
              <a:srgbClr val="A8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344705" y="3612384"/>
            <a:ext cx="89660" cy="89660"/>
          </a:xfrm>
          <a:prstGeom prst="ellipse">
            <a:avLst/>
          </a:prstGeom>
          <a:solidFill>
            <a:srgbClr val="A88000"/>
          </a:solidFill>
          <a:ln>
            <a:solidFill>
              <a:srgbClr val="A8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921686" y="3389859"/>
            <a:ext cx="89660" cy="89660"/>
          </a:xfrm>
          <a:prstGeom prst="ellipse">
            <a:avLst/>
          </a:prstGeom>
          <a:solidFill>
            <a:srgbClr val="A88000"/>
          </a:solidFill>
          <a:ln>
            <a:solidFill>
              <a:srgbClr val="A8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35460" y="3614472"/>
            <a:ext cx="89660" cy="89660"/>
          </a:xfrm>
          <a:prstGeom prst="ellipse">
            <a:avLst/>
          </a:prstGeom>
          <a:solidFill>
            <a:srgbClr val="A88000"/>
          </a:solidFill>
          <a:ln>
            <a:solidFill>
              <a:srgbClr val="A8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78729" y="3286620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DESIGN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83265" y="3516894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TEAMWORK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1475" y="3286620"/>
            <a:ext cx="751699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PROMOTION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95946" y="3506797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USER NEEDS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11797" y="6115215"/>
            <a:ext cx="54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</a:p>
          <a:p>
            <a:pPr algn="ctr"/>
            <a:r>
              <a:rPr lang="es-ES_tradnl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Studio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208122" y="5309039"/>
            <a:ext cx="1752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Frequently used apps &amp; brands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820645" y="6115215"/>
            <a:ext cx="5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rgbClr val="7F7F7F"/>
                </a:solidFill>
              </a:rPr>
              <a:t>Stack</a:t>
            </a:r>
          </a:p>
          <a:p>
            <a:pPr algn="ctr"/>
            <a:r>
              <a:rPr lang="es-ES_tradnl" sz="700" dirty="0">
                <a:solidFill>
                  <a:srgbClr val="7F7F7F"/>
                </a:solidFill>
              </a:rPr>
              <a:t>Overflow</a:t>
            </a:r>
            <a:endParaRPr lang="en-US" sz="700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355831" y="6112055"/>
            <a:ext cx="62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700" dirty="0">
                <a:solidFill>
                  <a:srgbClr val="7F7F7F"/>
                </a:solidFill>
              </a:rPr>
              <a:t>Apple </a:t>
            </a:r>
          </a:p>
          <a:p>
            <a:pPr lvl="0" algn="ctr"/>
            <a:r>
              <a:rPr lang="en-GB" sz="700" dirty="0">
                <a:solidFill>
                  <a:srgbClr val="7F7F7F"/>
                </a:solidFill>
              </a:rPr>
              <a:t>XCode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7287789" y="5159347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1ABBF62-8AD9-444B-BC06-1ABF6747B336}"/>
              </a:ext>
            </a:extLst>
          </p:cNvPr>
          <p:cNvSpPr txBox="1"/>
          <p:nvPr/>
        </p:nvSpPr>
        <p:spPr>
          <a:xfrm>
            <a:off x="7420759" y="235218"/>
            <a:ext cx="1631801" cy="46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900" dirty="0">
                <a:solidFill>
                  <a:schemeClr val="bg1"/>
                </a:solidFill>
              </a:rPr>
              <a:t>“Websites must publish the case studies of app developed”</a:t>
            </a:r>
            <a:endParaRPr lang="en-US" sz="900" dirty="0"/>
          </a:p>
        </p:txBody>
      </p: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E5AC9E04-9927-4314-A152-9A07E2AF7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417516"/>
              </p:ext>
            </p:extLst>
          </p:nvPr>
        </p:nvGraphicFramePr>
        <p:xfrm>
          <a:off x="2738432" y="3021863"/>
          <a:ext cx="1809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5" imgW="8710920" imgH="12444120" progId="Photoshop.Image.11">
                  <p:embed/>
                </p:oleObj>
              </mc:Choice>
              <mc:Fallback>
                <p:oleObj r:id="rId5" imgW="8710920" imgH="12444120" progId="Photoshop.Image.11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99E9965E-9297-4F08-836C-CDE09A119D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8432" y="3021863"/>
                        <a:ext cx="1809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C7730CD6-542B-40A4-87EE-1190391BB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04664"/>
              </p:ext>
            </p:extLst>
          </p:nvPr>
        </p:nvGraphicFramePr>
        <p:xfrm>
          <a:off x="4261319" y="216488"/>
          <a:ext cx="175081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7" imgW="3314160" imgH="4088880" progId="Photoshop.Image.11">
                  <p:embed/>
                </p:oleObj>
              </mc:Choice>
              <mc:Fallback>
                <p:oleObj r:id="rId7" imgW="3314160" imgH="40888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1319" y="216488"/>
                        <a:ext cx="175081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319A2ABD-A991-4C0E-94F9-067DADE20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5508"/>
              </p:ext>
            </p:extLst>
          </p:nvPr>
        </p:nvGraphicFramePr>
        <p:xfrm>
          <a:off x="2619044" y="218858"/>
          <a:ext cx="186208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9" imgW="1587240" imgH="1841040" progId="Photoshop.Image.11">
                  <p:embed/>
                </p:oleObj>
              </mc:Choice>
              <mc:Fallback>
                <p:oleObj r:id="rId9" imgW="1587240" imgH="18410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9044" y="218858"/>
                        <a:ext cx="186208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715972-5B42-49FF-91B0-E56F68FDC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476795"/>
              </p:ext>
            </p:extLst>
          </p:nvPr>
        </p:nvGraphicFramePr>
        <p:xfrm>
          <a:off x="2683093" y="4284828"/>
          <a:ext cx="236314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11" imgW="6501240" imgH="5942520" progId="Photoshop.Image.11">
                  <p:embed/>
                </p:oleObj>
              </mc:Choice>
              <mc:Fallback>
                <p:oleObj r:id="rId11" imgW="6501240" imgH="59425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3093" y="4284828"/>
                        <a:ext cx="236314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B6CD396D-62CE-4211-A796-D77E25C72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33875"/>
              </p:ext>
            </p:extLst>
          </p:nvPr>
        </p:nvGraphicFramePr>
        <p:xfrm>
          <a:off x="4911082" y="4303575"/>
          <a:ext cx="297915" cy="2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13" imgW="6450480" imgH="5612400" progId="Photoshop.Image.11">
                  <p:embed/>
                </p:oleObj>
              </mc:Choice>
              <mc:Fallback>
                <p:oleObj r:id="rId13" imgW="6450480" imgH="56124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11082" y="4303575"/>
                        <a:ext cx="297915" cy="2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08D5BEF3-409F-472E-95C1-6E86EF6289FF}"/>
              </a:ext>
            </a:extLst>
          </p:cNvPr>
          <p:cNvSpPr txBox="1"/>
          <p:nvPr/>
        </p:nvSpPr>
        <p:spPr>
          <a:xfrm>
            <a:off x="651816" y="6174058"/>
            <a:ext cx="1010150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ARCHETYPE</a:t>
            </a:r>
            <a:r>
              <a:rPr lang="en-US" sz="1200" baseline="300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GB" sz="1200" baseline="30000" dirty="0">
                <a:solidFill>
                  <a:schemeClr val="bg1"/>
                </a:solidFill>
              </a:rPr>
              <a:t>  CREATOR</a:t>
            </a:r>
            <a:endParaRPr lang="mr-IN" sz="1200" baseline="30000" dirty="0">
              <a:solidFill>
                <a:schemeClr val="bg1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E0C5E008-1945-4E87-B896-89429E4BDFB0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7179512" y="5612990"/>
            <a:ext cx="591168" cy="591168"/>
          </a:xfrm>
          <a:prstGeom prst="rect">
            <a:avLst/>
          </a:prstGeom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E4611243-B2A9-4570-8A8D-04CE3672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32" y="5679281"/>
            <a:ext cx="495674" cy="4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77D3AED-30A4-464A-A4B3-7C44F8C830D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737" b="22439"/>
          <a:stretch/>
        </p:blipFill>
        <p:spPr>
          <a:xfrm>
            <a:off x="8301925" y="5676394"/>
            <a:ext cx="692375" cy="4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8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437</Words>
  <Application>Microsoft Office PowerPoint</Application>
  <PresentationFormat>On-screen Show (4:3)</PresentationFormat>
  <Paragraphs>120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(Body)</vt:lpstr>
      <vt:lpstr>Georgia</vt:lpstr>
      <vt:lpstr>Office Theme</vt:lpstr>
      <vt:lpstr>Adobe Photoshop Image 11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</dc:creator>
  <cp:lastModifiedBy>Vibin Varghese</cp:lastModifiedBy>
  <cp:revision>60</cp:revision>
  <dcterms:created xsi:type="dcterms:W3CDTF">2017-06-29T07:13:46Z</dcterms:created>
  <dcterms:modified xsi:type="dcterms:W3CDTF">2022-04-13T11:07:48Z</dcterms:modified>
</cp:coreProperties>
</file>