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71" r:id="rId5"/>
    <p:sldId id="272" r:id="rId6"/>
    <p:sldId id="273" r:id="rId7"/>
    <p:sldId id="274" r:id="rId8"/>
    <p:sldId id="282" r:id="rId9"/>
    <p:sldId id="283" r:id="rId10"/>
    <p:sldId id="270" r:id="rId11"/>
    <p:sldId id="276" r:id="rId12"/>
    <p:sldId id="278" r:id="rId13"/>
    <p:sldId id="277" r:id="rId14"/>
    <p:sldId id="279" r:id="rId15"/>
    <p:sldId id="275" r:id="rId16"/>
    <p:sldId id="281" r:id="rId17"/>
    <p:sldId id="284" r:id="rId18"/>
    <p:sldId id="285" r:id="rId19"/>
    <p:sldId id="292" r:id="rId20"/>
    <p:sldId id="305" r:id="rId21"/>
    <p:sldId id="304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93" r:id="rId30"/>
    <p:sldId id="295" r:id="rId31"/>
    <p:sldId id="289" r:id="rId32"/>
    <p:sldId id="298" r:id="rId33"/>
    <p:sldId id="299" r:id="rId34"/>
    <p:sldId id="300" r:id="rId35"/>
    <p:sldId id="315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B7"/>
    <a:srgbClr val="FFB7FC"/>
    <a:srgbClr val="FF85F9"/>
    <a:srgbClr val="A4009C"/>
    <a:srgbClr val="EDFF8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D63E-869C-4AEE-92BB-923FF5867362}" type="datetimeFigureOut">
              <a:rPr lang="en-US" smtClean="0"/>
              <a:pPr/>
              <a:t>7/31/2019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nking.com/books/c2/index.html" TargetMode="External"/><Relationship Id="rId7" Type="http://schemas.openxmlformats.org/officeDocument/2006/relationships/hyperlink" Target="https://wits-coms3010.github.io/info.html" TargetMode="External"/><Relationship Id="rId2" Type="http://schemas.openxmlformats.org/officeDocument/2006/relationships/hyperlink" Target="http://ospp.cs.washington.edu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oquest.safaribooksonline.com/book/operating-systems-and-server-administration/linux/0596005652/understanding-the-linux-kernel-3rd-edition/id975783" TargetMode="External"/><Relationship Id="rId5" Type="http://schemas.openxmlformats.org/officeDocument/2006/relationships/hyperlink" Target="http://www.pearsoned.co.uk/bookshop/detail.asp?item=100000000252432" TargetMode="External"/><Relationship Id="rId4" Type="http://schemas.openxmlformats.org/officeDocument/2006/relationships/hyperlink" Target="http://pages.cs.wisc.edu/~remzi/OSTE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3286148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Operating Systems</a:t>
            </a:r>
            <a:br>
              <a:rPr lang="en-ZA" sz="6000" b="1" u="sng" dirty="0" smtClean="0"/>
            </a:br>
            <a:r>
              <a:rPr lang="en-ZA" sz="6000" b="1" u="sng" dirty="0" smtClean="0"/>
              <a:t>COMS(3010)</a:t>
            </a:r>
            <a:br>
              <a:rPr lang="en-ZA" sz="6000" b="1" u="sng" dirty="0" smtClean="0"/>
            </a:br>
            <a:r>
              <a:rPr lang="en-ZA" sz="6000" b="1" u="sng" dirty="0" smtClean="0"/>
              <a:t>Introduction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? What is it 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500034" y="1643050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Special </a:t>
            </a:r>
            <a:r>
              <a:rPr lang="en-ZA" sz="2400" b="1" dirty="0"/>
              <a:t>layer of software that provides application software access to hardware </a:t>
            </a:r>
            <a:r>
              <a:rPr lang="en-ZA" sz="2400" b="1" dirty="0" smtClean="0"/>
              <a:t>resources</a:t>
            </a:r>
          </a:p>
          <a:p>
            <a:pPr>
              <a:buFont typeface="Arial" pitchFamily="34" charset="0"/>
              <a:buChar char="•"/>
            </a:pPr>
            <a:endParaRPr lang="en-ZA" sz="2400" b="1" dirty="0"/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Convenient </a:t>
            </a:r>
            <a:r>
              <a:rPr lang="en-ZA" sz="2400" b="1" dirty="0"/>
              <a:t>abstraction of complex hardware devices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Protected </a:t>
            </a:r>
            <a:r>
              <a:rPr lang="en-ZA" sz="2400" b="1" dirty="0"/>
              <a:t>access to shared resources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Security </a:t>
            </a:r>
            <a:r>
              <a:rPr lang="en-ZA" sz="2400" b="1" dirty="0"/>
              <a:t>and authentication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Communication </a:t>
            </a:r>
            <a:r>
              <a:rPr lang="en-ZA" sz="2400" b="1" dirty="0"/>
              <a:t>amongst logical entities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85842" y="4829188"/>
            <a:ext cx="171451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APP</a:t>
            </a:r>
            <a:endParaRPr lang="en-ZA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338242" y="4981588"/>
            <a:ext cx="171451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APP</a:t>
            </a:r>
            <a:endParaRPr lang="en-ZA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490642" y="5133988"/>
            <a:ext cx="171451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APP</a:t>
            </a:r>
            <a:endParaRPr lang="en-ZA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43042" y="5286388"/>
            <a:ext cx="171451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APP</a:t>
            </a:r>
            <a:endParaRPr lang="en-ZA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57620" y="4714884"/>
            <a:ext cx="857256" cy="1785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OS</a:t>
            </a:r>
            <a:endParaRPr lang="en-ZA" sz="2400" b="1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5214942" y="4572008"/>
            <a:ext cx="3357586" cy="2000264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HARDWARE</a:t>
            </a:r>
            <a:endParaRPr lang="en-ZA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71802" y="5643578"/>
            <a:ext cx="92869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14876" y="5643578"/>
            <a:ext cx="92869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57488" y="5643578"/>
            <a:ext cx="92869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00562" y="5643578"/>
            <a:ext cx="928694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ROLES of OS’s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42910" y="1714488"/>
            <a:ext cx="8929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There are 3 MAIN roles of any OS</a:t>
            </a:r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Referee</a:t>
            </a:r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Illusionist</a:t>
            </a:r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Glue</a:t>
            </a:r>
            <a:endParaRPr lang="en-ZA" sz="2000" dirty="0" smtClean="0"/>
          </a:p>
          <a:p>
            <a:pPr lvl="2"/>
            <a:endParaRPr lang="en-Z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ROLES of OS’s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pic>
        <p:nvPicPr>
          <p:cNvPr id="23" name="Picture 22" descr="r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-214346" y="642918"/>
            <a:ext cx="2258605" cy="2000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43042" y="1714488"/>
            <a:ext cx="71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Referee</a:t>
            </a:r>
            <a:endParaRPr lang="en-ZA" sz="2000" b="1" dirty="0"/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Manage </a:t>
            </a:r>
            <a:r>
              <a:rPr lang="en-ZA" sz="2000" b="1" dirty="0"/>
              <a:t>sharing of </a:t>
            </a:r>
            <a:r>
              <a:rPr lang="en-ZA" sz="2000" b="1" dirty="0" smtClean="0"/>
              <a:t>resources between different applications running on the same machine</a:t>
            </a:r>
          </a:p>
          <a:p>
            <a:pPr lvl="1">
              <a:buFont typeface="Arial" pitchFamily="34" charset="0"/>
              <a:buChar char="•"/>
            </a:pPr>
            <a:endParaRPr lang="en-ZA" sz="2000" b="1" dirty="0" smtClean="0"/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Stopping and Starting of programs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Isolation of applications from each other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Deciding which applications get resources when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Protect itself and other programs from malicious software</a:t>
            </a:r>
            <a:endParaRPr lang="en-ZA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ROLES of OS’s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43042" y="1714488"/>
            <a:ext cx="72866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Illusionist</a:t>
            </a:r>
            <a:endParaRPr lang="en-ZA" sz="2000" b="1" dirty="0"/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Provide clean, easy to use abstractions of physical resources</a:t>
            </a:r>
          </a:p>
          <a:p>
            <a:pPr lvl="1">
              <a:buFont typeface="Arial" pitchFamily="34" charset="0"/>
              <a:buChar char="•"/>
            </a:pPr>
            <a:endParaRPr lang="en-ZA" sz="2000" b="1" dirty="0" smtClean="0"/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Provides the illusion that a program has infinite memory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Provides the illusion that a program has the computers CPU all to itself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Allows programs to be written independently of the resources available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Since applications are written at a higher level of abstraction, the operating system can invisibly change the amount of resources allocated to each application</a:t>
            </a:r>
            <a:endParaRPr lang="en-ZA" sz="2000" b="1" dirty="0"/>
          </a:p>
        </p:txBody>
      </p:sp>
      <p:pic>
        <p:nvPicPr>
          <p:cNvPr id="6" name="Picture 5" descr="ill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785794"/>
            <a:ext cx="1285884" cy="21169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ROLES of OS’s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643042" y="1714488"/>
            <a:ext cx="7286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Glue</a:t>
            </a:r>
            <a:endParaRPr lang="en-ZA" sz="2000" b="1" dirty="0"/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Provide a set of common services that facilitate sharing among applications</a:t>
            </a:r>
          </a:p>
          <a:p>
            <a:pPr lvl="1">
              <a:buFont typeface="Arial" pitchFamily="34" charset="0"/>
              <a:buChar char="•"/>
            </a:pPr>
            <a:endParaRPr lang="en-ZA" sz="2000" b="1" dirty="0" smtClean="0"/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Cut/Paste works uniformly across the system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A file written by one application can be read by another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Common user interface routines which give applications a similar look and feel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Provides a layer separating applications from I/O devices</a:t>
            </a:r>
            <a:endParaRPr lang="en-ZA" sz="2000" b="1" dirty="0"/>
          </a:p>
        </p:txBody>
      </p:sp>
      <p:pic>
        <p:nvPicPr>
          <p:cNvPr id="7" name="Picture 6" descr="gl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928670"/>
            <a:ext cx="1415966" cy="1781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ROLES of OS’s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pic>
        <p:nvPicPr>
          <p:cNvPr id="22" name="Picture 21" descr="ill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714620"/>
            <a:ext cx="1285884" cy="2116953"/>
          </a:xfrm>
          <a:prstGeom prst="rect">
            <a:avLst/>
          </a:prstGeom>
        </p:spPr>
      </p:pic>
      <p:pic>
        <p:nvPicPr>
          <p:cNvPr id="23" name="Picture 22" descr="re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-214346" y="642918"/>
            <a:ext cx="2258605" cy="2000240"/>
          </a:xfrm>
          <a:prstGeom prst="rect">
            <a:avLst/>
          </a:prstGeom>
        </p:spPr>
      </p:pic>
      <p:pic>
        <p:nvPicPr>
          <p:cNvPr id="21" name="Picture 20" descr="gl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4929198"/>
            <a:ext cx="1415966" cy="17815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43042" y="1714488"/>
            <a:ext cx="89297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Referee</a:t>
            </a:r>
            <a:endParaRPr lang="en-ZA" sz="2000" b="1" dirty="0"/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Manage </a:t>
            </a:r>
            <a:r>
              <a:rPr lang="en-ZA" sz="2000" b="1" dirty="0"/>
              <a:t>sharing of resources, </a:t>
            </a:r>
            <a:r>
              <a:rPr lang="en-ZA" sz="2000" b="1" dirty="0" smtClean="0"/>
              <a:t>Protection</a:t>
            </a:r>
            <a:endParaRPr lang="en-ZA" sz="2000" b="1" dirty="0"/>
          </a:p>
          <a:p>
            <a:pPr lvl="2">
              <a:buFont typeface="Arial" pitchFamily="34" charset="0"/>
              <a:buChar char="•"/>
            </a:pPr>
            <a:r>
              <a:rPr lang="en-ZA" sz="2000" dirty="0" smtClean="0"/>
              <a:t> Resource </a:t>
            </a:r>
            <a:r>
              <a:rPr lang="en-ZA" sz="2000" dirty="0"/>
              <a:t>allocation, isolation, </a:t>
            </a:r>
            <a:r>
              <a:rPr lang="en-ZA" sz="2000" dirty="0" smtClean="0"/>
              <a:t>communication</a:t>
            </a:r>
          </a:p>
          <a:p>
            <a:pPr lvl="2">
              <a:buFont typeface="Arial" pitchFamily="34" charset="0"/>
              <a:buChar char="•"/>
            </a:pPr>
            <a:endParaRPr lang="en-ZA" sz="2000" b="1" dirty="0"/>
          </a:p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Illusionist</a:t>
            </a:r>
            <a:endParaRPr lang="en-ZA" sz="2000" b="1" dirty="0"/>
          </a:p>
          <a:p>
            <a:pPr lvl="1">
              <a:buFont typeface="Arial" pitchFamily="34" charset="0"/>
              <a:buChar char="•"/>
            </a:pPr>
            <a:r>
              <a:rPr lang="en-ZA" sz="2000" b="1" dirty="0" smtClean="0"/>
              <a:t> Provide </a:t>
            </a:r>
            <a:r>
              <a:rPr lang="en-ZA" sz="2000" b="1" dirty="0"/>
              <a:t>clean, easy to use abstractions of physical resources</a:t>
            </a:r>
          </a:p>
          <a:p>
            <a:pPr lvl="2">
              <a:buFont typeface="Arial" pitchFamily="34" charset="0"/>
              <a:buChar char="•"/>
            </a:pPr>
            <a:r>
              <a:rPr lang="en-ZA" sz="2000" dirty="0" smtClean="0"/>
              <a:t> Infinite </a:t>
            </a:r>
            <a:r>
              <a:rPr lang="en-ZA" sz="2000" dirty="0"/>
              <a:t>memory, dedicated machine</a:t>
            </a:r>
          </a:p>
          <a:p>
            <a:pPr lvl="2">
              <a:buFont typeface="Arial" pitchFamily="34" charset="0"/>
              <a:buChar char="•"/>
            </a:pPr>
            <a:r>
              <a:rPr lang="en-ZA" sz="2000" dirty="0" smtClean="0"/>
              <a:t> Higher </a:t>
            </a:r>
            <a:r>
              <a:rPr lang="en-ZA" sz="2000" dirty="0"/>
              <a:t>level objects: files, users, messages</a:t>
            </a:r>
          </a:p>
          <a:p>
            <a:pPr lvl="2">
              <a:buFont typeface="Arial" pitchFamily="34" charset="0"/>
              <a:buChar char="•"/>
            </a:pPr>
            <a:r>
              <a:rPr lang="en-ZA" sz="2000" dirty="0" smtClean="0"/>
              <a:t> Masking </a:t>
            </a:r>
            <a:r>
              <a:rPr lang="en-ZA" sz="2000" dirty="0"/>
              <a:t>limitations, </a:t>
            </a:r>
            <a:r>
              <a:rPr lang="en-ZA" sz="2000" dirty="0" smtClean="0"/>
              <a:t>virtualization</a:t>
            </a:r>
          </a:p>
          <a:p>
            <a:pPr lvl="2">
              <a:buFont typeface="Arial" pitchFamily="34" charset="0"/>
              <a:buChar char="•"/>
            </a:pPr>
            <a:endParaRPr lang="en-ZA" sz="2000" b="1" dirty="0"/>
          </a:p>
          <a:p>
            <a:pPr>
              <a:buFont typeface="Arial" pitchFamily="34" charset="0"/>
              <a:buChar char="•"/>
            </a:pPr>
            <a:r>
              <a:rPr lang="en-ZA" sz="2000" b="1" dirty="0" smtClean="0"/>
              <a:t> Glue</a:t>
            </a:r>
            <a:endParaRPr lang="en-ZA" sz="2000" b="1" dirty="0"/>
          </a:p>
          <a:p>
            <a:pPr lvl="1">
              <a:buFont typeface="Arial" pitchFamily="34" charset="0"/>
              <a:buChar char="•"/>
            </a:pPr>
            <a:r>
              <a:rPr lang="en-ZA" sz="2000" b="1" dirty="0"/>
              <a:t> </a:t>
            </a:r>
            <a:r>
              <a:rPr lang="en-ZA" sz="2000" b="1" dirty="0" smtClean="0"/>
              <a:t>Common </a:t>
            </a:r>
            <a:r>
              <a:rPr lang="en-ZA" sz="2000" b="1" dirty="0"/>
              <a:t>services</a:t>
            </a:r>
          </a:p>
          <a:p>
            <a:pPr lvl="2">
              <a:buFont typeface="Arial" pitchFamily="34" charset="0"/>
              <a:buChar char="•"/>
            </a:pPr>
            <a:r>
              <a:rPr lang="en-ZA" sz="2000" b="1" dirty="0" smtClean="0"/>
              <a:t> </a:t>
            </a:r>
            <a:r>
              <a:rPr lang="en-ZA" sz="2000" dirty="0" smtClean="0"/>
              <a:t>Storage</a:t>
            </a:r>
            <a:r>
              <a:rPr lang="en-ZA" sz="2000" dirty="0"/>
              <a:t>, Window system, Networking</a:t>
            </a:r>
          </a:p>
          <a:p>
            <a:pPr lvl="2">
              <a:buFont typeface="Arial" pitchFamily="34" charset="0"/>
              <a:buChar char="•"/>
            </a:pPr>
            <a:r>
              <a:rPr lang="en-ZA" sz="2000" dirty="0" smtClean="0"/>
              <a:t> Sharing</a:t>
            </a:r>
            <a:r>
              <a:rPr lang="en-ZA" sz="2000" dirty="0"/>
              <a:t>, Authorization</a:t>
            </a:r>
          </a:p>
          <a:p>
            <a:pPr lvl="2">
              <a:buFont typeface="Arial" pitchFamily="34" charset="0"/>
              <a:buChar char="•"/>
            </a:pPr>
            <a:r>
              <a:rPr lang="en-ZA" sz="2000" dirty="0" smtClean="0"/>
              <a:t> Look </a:t>
            </a:r>
            <a:r>
              <a:rPr lang="en-ZA" sz="2000" dirty="0"/>
              <a:t>and feel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1" y="642918"/>
            <a:ext cx="7858179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How does an OS do this?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1" y="642918"/>
            <a:ext cx="7858179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How does an OS do this?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500174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From our Perspective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1" y="642918"/>
            <a:ext cx="7858179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How does an OS do this?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2011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/>
              <a:t>Hardware</a:t>
            </a:r>
          </a:p>
          <a:p>
            <a:r>
              <a:rPr lang="en-US" sz="2000" b="1" dirty="0" smtClean="0"/>
              <a:t>Virtual 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/>
              <a:t>Processor</a:t>
            </a:r>
          </a:p>
          <a:p>
            <a:r>
              <a:rPr lang="en-US" sz="2000" b="1" dirty="0" smtClean="0"/>
              <a:t>Process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285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trike="sngStrike" dirty="0" smtClean="0"/>
              <a:t>Memory</a:t>
            </a:r>
          </a:p>
          <a:p>
            <a:r>
              <a:rPr lang="en-US" sz="2000" b="1" dirty="0" smtClean="0"/>
              <a:t>Address Space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6314" y="4643446"/>
            <a:ext cx="991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/>
              <a:t>Storage</a:t>
            </a:r>
          </a:p>
          <a:p>
            <a:endParaRPr lang="en-US" sz="2000" b="1" strike="sngStrike" dirty="0" smtClean="0"/>
          </a:p>
          <a:p>
            <a:r>
              <a:rPr lang="en-US" sz="2000" b="1" dirty="0" smtClean="0"/>
              <a:t>Files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trike="sngStrike" dirty="0" smtClean="0"/>
              <a:t>Other Hardware</a:t>
            </a:r>
            <a:endParaRPr lang="en-US" sz="2000" b="1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trike="sngStrike" dirty="0" smtClean="0"/>
              <a:t>Networks</a:t>
            </a:r>
          </a:p>
          <a:p>
            <a:r>
              <a:rPr lang="en-US" sz="1600" strike="sngStrike" dirty="0" smtClean="0"/>
              <a:t>Displays</a:t>
            </a:r>
          </a:p>
          <a:p>
            <a:r>
              <a:rPr lang="en-US" sz="1600" strike="sngStrike" dirty="0" smtClean="0"/>
              <a:t>Inputs</a:t>
            </a:r>
          </a:p>
          <a:p>
            <a:r>
              <a:rPr lang="en-US" sz="1600" strike="sngStrike" dirty="0" err="1" smtClean="0"/>
              <a:t>Ect</a:t>
            </a:r>
            <a:r>
              <a:rPr lang="en-US" sz="1600" strike="sngStrike" dirty="0" smtClean="0"/>
              <a:t>.</a:t>
            </a:r>
            <a:endParaRPr lang="en-US" sz="1600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OS Hardware Virtualization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500174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Programs Perspective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72396" y="5072074"/>
            <a:ext cx="1092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Sockets</a:t>
            </a:r>
          </a:p>
          <a:p>
            <a:r>
              <a:rPr lang="en-US" sz="1600" dirty="0" smtClean="0"/>
              <a:t>Windows</a:t>
            </a:r>
          </a:p>
          <a:p>
            <a:r>
              <a:rPr lang="en-US" sz="1600" dirty="0" smtClean="0"/>
              <a:t>Drivers</a:t>
            </a:r>
          </a:p>
          <a:p>
            <a:r>
              <a:rPr lang="en-US" sz="1600" dirty="0" smtClean="0"/>
              <a:t>Virtual </a:t>
            </a:r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Program - Process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642918"/>
            <a:ext cx="357190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RESOURCES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34317"/>
            <a:ext cx="8424936" cy="3508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2400" b="1" u="sng" dirty="0" smtClean="0"/>
              <a:t>Books</a:t>
            </a:r>
          </a:p>
          <a:p>
            <a:pPr>
              <a:buFont typeface="Arial" pitchFamily="34" charset="0"/>
              <a:buChar char="•"/>
            </a:pPr>
            <a:r>
              <a:rPr lang="en-ZA" u="sng" dirty="0" smtClean="0"/>
              <a:t>Prescribed</a:t>
            </a:r>
          </a:p>
          <a:p>
            <a:pPr lvl="1">
              <a:buFont typeface="Arial" pitchFamily="34" charset="0"/>
              <a:buChar char="•"/>
            </a:pPr>
            <a:r>
              <a:rPr lang="en-ZA" dirty="0" smtClean="0">
                <a:hlinkClick r:id="rId2"/>
              </a:rPr>
              <a:t>Thomas Anderson and Michael </a:t>
            </a:r>
            <a:r>
              <a:rPr lang="en-ZA" dirty="0" err="1" smtClean="0">
                <a:hlinkClick r:id="rId2"/>
              </a:rPr>
              <a:t>Dahlin</a:t>
            </a:r>
            <a:r>
              <a:rPr lang="en-ZA" dirty="0" smtClean="0">
                <a:hlinkClick r:id="rId2"/>
              </a:rPr>
              <a:t>. Operating Systems: Principles and Practice (2nd Edition) </a:t>
            </a:r>
            <a:r>
              <a:rPr lang="en-ZA" dirty="0" smtClean="0"/>
              <a:t>(A&amp;D) (available from Van </a:t>
            </a:r>
            <a:r>
              <a:rPr lang="en-ZA" dirty="0" err="1" smtClean="0"/>
              <a:t>Schaik</a:t>
            </a:r>
            <a:r>
              <a:rPr lang="en-ZA" dirty="0" smtClean="0"/>
              <a:t> at Matrix)</a:t>
            </a:r>
          </a:p>
          <a:p>
            <a:pPr>
              <a:buFont typeface="Arial" pitchFamily="34" charset="0"/>
              <a:buChar char="•"/>
            </a:pPr>
            <a:r>
              <a:rPr lang="en-ZA" u="sng" dirty="0" smtClean="0"/>
              <a:t>Recommended</a:t>
            </a:r>
          </a:p>
          <a:p>
            <a:pPr lvl="1">
              <a:buFont typeface="Arial" pitchFamily="34" charset="0"/>
              <a:buChar char="•"/>
            </a:pPr>
            <a:r>
              <a:rPr lang="en-ZA" dirty="0" smtClean="0">
                <a:hlinkClick r:id="rId3"/>
              </a:rPr>
              <a:t>K. N. King. C Programming: A Modern Approach (2nd edition)</a:t>
            </a:r>
            <a:r>
              <a:rPr lang="en-ZA" dirty="0" smtClean="0"/>
              <a:t> (King)</a:t>
            </a:r>
          </a:p>
          <a:p>
            <a:pPr lvl="1">
              <a:buFont typeface="Arial" pitchFamily="34" charset="0"/>
              <a:buChar char="•"/>
            </a:pPr>
            <a:r>
              <a:rPr lang="en-ZA" dirty="0" err="1" smtClean="0"/>
              <a:t>Remzi</a:t>
            </a:r>
            <a:r>
              <a:rPr lang="en-ZA" dirty="0" smtClean="0"/>
              <a:t> H. </a:t>
            </a:r>
            <a:r>
              <a:rPr lang="en-ZA" dirty="0" err="1" smtClean="0"/>
              <a:t>Arpaci-Dusseau</a:t>
            </a:r>
            <a:r>
              <a:rPr lang="en-ZA" dirty="0" smtClean="0"/>
              <a:t> and Andrea C. </a:t>
            </a:r>
            <a:r>
              <a:rPr lang="en-ZA" dirty="0" err="1" smtClean="0"/>
              <a:t>Arpaci-Dusseau</a:t>
            </a:r>
            <a:r>
              <a:rPr lang="en-ZA" dirty="0" smtClean="0"/>
              <a:t>. Operating systems: Three Easy Pieces. (freely available </a:t>
            </a:r>
            <a:r>
              <a:rPr lang="en-ZA" dirty="0" smtClean="0">
                <a:hlinkClick r:id="rId4"/>
              </a:rPr>
              <a:t>here)</a:t>
            </a:r>
            <a:r>
              <a:rPr lang="en-ZA" dirty="0" smtClean="0"/>
              <a:t> (A&amp;A)</a:t>
            </a:r>
          </a:p>
          <a:p>
            <a:pPr>
              <a:buFont typeface="Arial" pitchFamily="34" charset="0"/>
              <a:buChar char="•"/>
            </a:pPr>
            <a:r>
              <a:rPr lang="en-ZA" u="sng" dirty="0" smtClean="0"/>
              <a:t>Supplemental</a:t>
            </a:r>
          </a:p>
          <a:p>
            <a:pPr lvl="1">
              <a:buFont typeface="Arial" pitchFamily="34" charset="0"/>
              <a:buChar char="•"/>
            </a:pPr>
            <a:r>
              <a:rPr lang="en-ZA" dirty="0" smtClean="0">
                <a:hlinkClick r:id="rId5"/>
              </a:rPr>
              <a:t>Linux Kernel Development (3rd edition)</a:t>
            </a:r>
            <a:endParaRPr lang="en-ZA" dirty="0" smtClean="0"/>
          </a:p>
          <a:p>
            <a:pPr lvl="1">
              <a:buFont typeface="Arial" pitchFamily="34" charset="0"/>
              <a:buChar char="•"/>
            </a:pPr>
            <a:r>
              <a:rPr lang="en-ZA" dirty="0" smtClean="0">
                <a:hlinkClick r:id="rId6"/>
              </a:rPr>
              <a:t>Understanding the Linux Kernel (3rd edition)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426839"/>
            <a:ext cx="5474704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ZA" sz="2400" b="1" u="sng" dirty="0" smtClean="0"/>
              <a:t>Website</a:t>
            </a:r>
          </a:p>
          <a:p>
            <a:r>
              <a:rPr lang="en-ZA" sz="2400" dirty="0" smtClean="0">
                <a:hlinkClick r:id="rId7"/>
              </a:rPr>
              <a:t>https://wits-coms3010.github.io/info.html</a:t>
            </a:r>
            <a:endParaRPr lang="en-ZA" sz="2400" b="1" u="sng" dirty="0" smtClean="0"/>
          </a:p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Program - Process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Program - Process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5214942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5643570" y="2500306"/>
            <a:ext cx="1857388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Program - Process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5214942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5643570" y="2500306"/>
            <a:ext cx="1857388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0958" y="3429000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Context Switch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5214942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5643570" y="2500306"/>
            <a:ext cx="1857388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0958" y="3429000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Lightning Bolt 28"/>
          <p:cNvSpPr/>
          <p:nvPr/>
        </p:nvSpPr>
        <p:spPr>
          <a:xfrm rot="10800000">
            <a:off x="5929322" y="3857628"/>
            <a:ext cx="642942" cy="1143008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TextBox 30"/>
          <p:cNvSpPr txBox="1"/>
          <p:nvPr/>
        </p:nvSpPr>
        <p:spPr>
          <a:xfrm>
            <a:off x="6357950" y="4071942"/>
            <a:ext cx="104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>
                <a:solidFill>
                  <a:srgbClr val="FF0000"/>
                </a:solidFill>
              </a:rPr>
              <a:t>Interrupt</a:t>
            </a:r>
            <a:endParaRPr lang="en-Z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Context Switch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5214942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4643438" y="2500306"/>
            <a:ext cx="2857520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0958" y="3429000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Flowchart: Predefined Process 29"/>
          <p:cNvSpPr/>
          <p:nvPr/>
        </p:nvSpPr>
        <p:spPr>
          <a:xfrm>
            <a:off x="4214810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32" name="Right Arrow 31"/>
          <p:cNvSpPr/>
          <p:nvPr/>
        </p:nvSpPr>
        <p:spPr>
          <a:xfrm>
            <a:off x="6143636" y="3571876"/>
            <a:ext cx="135732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Scheduling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4546" y="1428736"/>
            <a:ext cx="1071570" cy="5429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0"/>
            <a:endCxn id="18" idx="1"/>
          </p:cNvCxnSpPr>
          <p:nvPr/>
        </p:nvCxnSpPr>
        <p:spPr>
          <a:xfrm>
            <a:off x="1571604" y="2750339"/>
            <a:ext cx="642942" cy="1393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0" idx="1"/>
          </p:cNvCxnSpPr>
          <p:nvPr/>
        </p:nvCxnSpPr>
        <p:spPr>
          <a:xfrm flipV="1">
            <a:off x="3286116" y="1985981"/>
            <a:ext cx="714380" cy="215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5214942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5572132" y="2500306"/>
            <a:ext cx="1928826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0958" y="3429000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0958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1" name="Rectangle 30"/>
          <p:cNvSpPr/>
          <p:nvPr/>
        </p:nvSpPr>
        <p:spPr>
          <a:xfrm>
            <a:off x="7786710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3" name="Rectangle 32"/>
          <p:cNvSpPr/>
          <p:nvPr/>
        </p:nvSpPr>
        <p:spPr>
          <a:xfrm>
            <a:off x="8072462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4" name="Rectangle 33"/>
          <p:cNvSpPr/>
          <p:nvPr/>
        </p:nvSpPr>
        <p:spPr>
          <a:xfrm>
            <a:off x="8358214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Loading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20" y="1928802"/>
            <a:ext cx="1285884" cy="1643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496" y="1785926"/>
            <a:ext cx="49292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2643182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14810" y="2643182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7358082" y="1928802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58082" y="1928802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572264" y="4572008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6286512" y="3000372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86248" y="4500570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4572008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43702" y="5072074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500958" y="242886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5214942" y="3286124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5572132" y="2500306"/>
            <a:ext cx="1928826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0958" y="3429000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0958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1" name="Rectangle 30"/>
          <p:cNvSpPr/>
          <p:nvPr/>
        </p:nvSpPr>
        <p:spPr>
          <a:xfrm>
            <a:off x="7786710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3" name="Rectangle 32"/>
          <p:cNvSpPr/>
          <p:nvPr/>
        </p:nvSpPr>
        <p:spPr>
          <a:xfrm>
            <a:off x="8072462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4" name="Rectangle 33"/>
          <p:cNvSpPr/>
          <p:nvPr/>
        </p:nvSpPr>
        <p:spPr>
          <a:xfrm>
            <a:off x="8358214" y="3143248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Loading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28596" y="1785926"/>
            <a:ext cx="85011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5984" y="2571744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5984" y="2571744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5429256" y="1857364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9256" y="1857364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286512" y="4500570"/>
            <a:ext cx="2214578" cy="200026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4357686" y="2928934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2357422" y="4572008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6050" y="4643446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2" y="4500570"/>
            <a:ext cx="1910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5000636"/>
            <a:ext cx="986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572132" y="2357430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3286116" y="3214686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3643306" y="2428868"/>
            <a:ext cx="1928826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72132" y="3357562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72132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1" name="Rectangle 30"/>
          <p:cNvSpPr/>
          <p:nvPr/>
        </p:nvSpPr>
        <p:spPr>
          <a:xfrm>
            <a:off x="5857884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3" name="Rectangle 32"/>
          <p:cNvSpPr/>
          <p:nvPr/>
        </p:nvSpPr>
        <p:spPr>
          <a:xfrm>
            <a:off x="6143636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4" name="Rectangle 33"/>
          <p:cNvSpPr/>
          <p:nvPr/>
        </p:nvSpPr>
        <p:spPr>
          <a:xfrm>
            <a:off x="6429388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643174" y="5500702"/>
            <a:ext cx="1285884" cy="642942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>
            <a:stCxn id="8" idx="3"/>
            <a:endCxn id="17" idx="2"/>
          </p:cNvCxnSpPr>
          <p:nvPr/>
        </p:nvCxnSpPr>
        <p:spPr>
          <a:xfrm rot="5400000" flipH="1" flipV="1">
            <a:off x="3946917" y="3339703"/>
            <a:ext cx="1500198" cy="2821801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9" y="642918"/>
            <a:ext cx="8501122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Basics : Protection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28596" y="1785926"/>
            <a:ext cx="8501122" cy="4929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0496" y="1785926"/>
            <a:ext cx="123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Hardware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85984" y="2571744"/>
            <a:ext cx="2071702" cy="15001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5984" y="2571744"/>
            <a:ext cx="1218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sp>
        <p:nvSpPr>
          <p:cNvPr id="17" name="Flowchart: Card 16"/>
          <p:cNvSpPr/>
          <p:nvPr/>
        </p:nvSpPr>
        <p:spPr>
          <a:xfrm flipH="1">
            <a:off x="5429256" y="1857364"/>
            <a:ext cx="1357322" cy="2143140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9256" y="1857364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26" name="Flowchart: Document 25"/>
          <p:cNvSpPr/>
          <p:nvPr/>
        </p:nvSpPr>
        <p:spPr>
          <a:xfrm>
            <a:off x="6286512" y="4714884"/>
            <a:ext cx="2214578" cy="185738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7" idx="3"/>
          </p:cNvCxnSpPr>
          <p:nvPr/>
        </p:nvCxnSpPr>
        <p:spPr>
          <a:xfrm flipV="1">
            <a:off x="4357686" y="2928934"/>
            <a:ext cx="1071570" cy="39290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2357422" y="4786322"/>
            <a:ext cx="1928826" cy="17859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6050" y="4857760"/>
            <a:ext cx="99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2" y="4714884"/>
            <a:ext cx="191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Other Hardware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5214950"/>
            <a:ext cx="986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Networks</a:t>
            </a:r>
          </a:p>
          <a:p>
            <a:r>
              <a:rPr lang="en-US" sz="1600" dirty="0" smtClean="0"/>
              <a:t>Displays</a:t>
            </a:r>
          </a:p>
          <a:p>
            <a:r>
              <a:rPr lang="en-US" sz="1600" dirty="0" smtClean="0"/>
              <a:t>Inputs</a:t>
            </a:r>
          </a:p>
          <a:p>
            <a:r>
              <a:rPr lang="en-US" sz="1600" dirty="0" err="1" smtClean="0"/>
              <a:t>Ect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572132" y="2357430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/>
              <a:t>Program</a:t>
            </a:r>
            <a:endParaRPr lang="en-ZA" b="1" dirty="0"/>
          </a:p>
        </p:txBody>
      </p:sp>
      <p:sp>
        <p:nvSpPr>
          <p:cNvPr id="25" name="Flowchart: Predefined Process 24"/>
          <p:cNvSpPr/>
          <p:nvPr/>
        </p:nvSpPr>
        <p:spPr>
          <a:xfrm>
            <a:off x="3286116" y="3214686"/>
            <a:ext cx="928694" cy="7143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registers</a:t>
            </a:r>
            <a:endParaRPr lang="en-ZA" sz="1100" b="1" dirty="0"/>
          </a:p>
        </p:txBody>
      </p:sp>
      <p:sp>
        <p:nvSpPr>
          <p:cNvPr id="27" name="Bent Arrow 26"/>
          <p:cNvSpPr/>
          <p:nvPr/>
        </p:nvSpPr>
        <p:spPr>
          <a:xfrm>
            <a:off x="3643306" y="2428868"/>
            <a:ext cx="1928826" cy="7858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72132" y="3357562"/>
            <a:ext cx="1071570" cy="509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72132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1" name="Rectangle 30"/>
          <p:cNvSpPr/>
          <p:nvPr/>
        </p:nvSpPr>
        <p:spPr>
          <a:xfrm>
            <a:off x="5857884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3" name="Rectangle 32"/>
          <p:cNvSpPr/>
          <p:nvPr/>
        </p:nvSpPr>
        <p:spPr>
          <a:xfrm>
            <a:off x="6143636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34" name="Rectangle 33"/>
          <p:cNvSpPr/>
          <p:nvPr/>
        </p:nvSpPr>
        <p:spPr>
          <a:xfrm>
            <a:off x="6429388" y="307181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b="1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2643174" y="5715016"/>
            <a:ext cx="1285884" cy="642942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Software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>
            <a:stCxn id="8" idx="3"/>
            <a:endCxn id="17" idx="2"/>
          </p:cNvCxnSpPr>
          <p:nvPr/>
        </p:nvCxnSpPr>
        <p:spPr>
          <a:xfrm rot="5400000" flipH="1" flipV="1">
            <a:off x="3839760" y="3446860"/>
            <a:ext cx="1714512" cy="2821801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596" y="4143380"/>
            <a:ext cx="8501122" cy="500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A40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Boundary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b="1" u="sng" dirty="0" smtClean="0"/>
              <a:t>What happens when multiple applications share resources? 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072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Sharing is central to the functionality of most computers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OS must somehow keep all of the activities separate and yet allow all access to the full capacity of the machine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Job of the referee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Resource Allocation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The OS must allocate resources to each application when required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Isolation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An error in one application should not disrupt other applications or the OS itself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Communication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The OS must setup communication boundaries but also allow them to be crossed when appropriate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642918"/>
            <a:ext cx="8429684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Why is COMS3010 important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714348" y="1500174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Some </a:t>
            </a:r>
            <a:r>
              <a:rPr lang="en-ZA" sz="2400" b="1" dirty="0"/>
              <a:t>of you will actually design and build operating systems or components of them.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Perhaps </a:t>
            </a:r>
            <a:r>
              <a:rPr lang="en-ZA" sz="2400" b="1" dirty="0"/>
              <a:t>more now than </a:t>
            </a:r>
            <a:r>
              <a:rPr lang="en-ZA" sz="2400" b="1" dirty="0" smtClean="0"/>
              <a:t>ever</a:t>
            </a:r>
          </a:p>
          <a:p>
            <a:pPr lvl="1"/>
            <a:endParaRPr lang="en-Z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3600" b="1" u="sng" dirty="0" smtClean="0"/>
              <a:t>What happens when applications need more resources than the hardware provides?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1" y="1928802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A computer only has a finite amount of resources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Limited processors, physical memory, network bandwidth, disk space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OS must mask the restrictions inherent in computer hardware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Job of the illusionist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Virtualization 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 Provides the application with the illusion of infinite resources</a:t>
            </a:r>
          </a:p>
          <a:p>
            <a:pPr lvl="2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Taking Virtualization further we can virtualize the entire computer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Running an OS as an application on top of another OS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This is called a Virtual Machine (VM)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The Guest OS thinks it is running on physical devices but this is another illusion generated by the OS underneath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What is the purpose of a virtual machine?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One benefit is Portability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Consider a program that only works on a specific system, we could still use that program on a VM running that system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Debugging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If an OS can be run as an application, developers can set breakpoints and step through the OS as if it were a regular application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Can we raise the level of abstraction above bare hardware?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YES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By providing a set of common, standard services to applications, allows developers to simplify and standardize their design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By providing common services we can also allow for communication between applications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Job of the Glue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Are the roles of the referee, illusionist and the glue unique to operating systems?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NO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Many complex software have the same challenges an OS has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Cloud Computing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Referee – How are resources allocated between competing applications running in the cloud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Illusionist – Cloud resources are always changing, what abstractions isolate developers from these hardware changes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Glue – Clouds often distribute work across different machines, what abstractions should the cloud provide to coordinate and share data between these machines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Are the roles of the referee, illusionist and the glue unique to operating systems?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NO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Many complex software have the same challenges an OS has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Multiplayer Games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Referee – Many games offload work onto client machines to reduce server load, How do game designers set limits for extensions to prevent unfair play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Illusionist – If objects in the game are spread across client and server, is that distinction evident to extensions or is it abstracted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Glue – How should a developer design their API’s to make it easier to foster a community of developers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Are the roles of the referee, illusionist and the glue unique to operating systems?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NO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Many complex software have the same challenges an OS has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Database System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Referee – How should resources be allocated to various users of the database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Illusionist – How does the database mask machine failures to ensure data integrity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 Glue – What common services make it easier to develop database applications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What design goals should we look for in an Operating System?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928802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Reliability and Availability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Security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Portability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Performance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Adoption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D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2" y="642918"/>
            <a:ext cx="8929717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Where did we come from? Where did we go?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1714488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MVS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37147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Linux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3714752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 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22859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MS/DOS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17144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Multics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4744" y="228599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VM/370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22859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UNIX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292893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BSD UNIX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3714752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VMWare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3071810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5500702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Windows 10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43174" y="228599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VMS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01024" y="371475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MacOS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15206" y="55007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iOS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29454" y="457200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MacOS</a:t>
            </a:r>
            <a:r>
              <a:rPr lang="en-US" b="1" dirty="0" smtClean="0"/>
              <a:t> X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00892" y="371475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29454" y="292893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Mach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8" y="550070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Android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6" idx="2"/>
            <a:endCxn id="17" idx="0"/>
          </p:cNvCxnSpPr>
          <p:nvPr/>
        </p:nvCxnSpPr>
        <p:spPr>
          <a:xfrm rot="16200000" flipH="1">
            <a:off x="2857591" y="2184457"/>
            <a:ext cx="202172" cy="8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8" idx="0"/>
          </p:cNvCxnSpPr>
          <p:nvPr/>
        </p:nvCxnSpPr>
        <p:spPr>
          <a:xfrm rot="5400000">
            <a:off x="2228784" y="2984410"/>
            <a:ext cx="1059428" cy="401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5" idx="0"/>
          </p:cNvCxnSpPr>
          <p:nvPr/>
        </p:nvCxnSpPr>
        <p:spPr>
          <a:xfrm rot="16200000" flipH="1">
            <a:off x="1099401" y="2844411"/>
            <a:ext cx="416486" cy="38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1" idx="0"/>
          </p:cNvCxnSpPr>
          <p:nvPr/>
        </p:nvCxnSpPr>
        <p:spPr>
          <a:xfrm rot="16200000" flipH="1">
            <a:off x="3478736" y="1563312"/>
            <a:ext cx="202172" cy="12431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4" idx="0"/>
          </p:cNvCxnSpPr>
          <p:nvPr/>
        </p:nvCxnSpPr>
        <p:spPr>
          <a:xfrm rot="16200000" flipH="1">
            <a:off x="3722329" y="3134411"/>
            <a:ext cx="1059428" cy="1012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6" idx="0"/>
          </p:cNvCxnSpPr>
          <p:nvPr/>
        </p:nvCxnSpPr>
        <p:spPr>
          <a:xfrm rot="5400000">
            <a:off x="1841545" y="4784378"/>
            <a:ext cx="1416618" cy="160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2" idx="0"/>
          </p:cNvCxnSpPr>
          <p:nvPr/>
        </p:nvCxnSpPr>
        <p:spPr>
          <a:xfrm rot="16200000" flipH="1">
            <a:off x="6005215" y="2167168"/>
            <a:ext cx="202172" cy="35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3" idx="0"/>
          </p:cNvCxnSpPr>
          <p:nvPr/>
        </p:nvCxnSpPr>
        <p:spPr>
          <a:xfrm rot="5400000">
            <a:off x="5525135" y="2330030"/>
            <a:ext cx="273610" cy="9241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2"/>
            <a:endCxn id="14" idx="0"/>
          </p:cNvCxnSpPr>
          <p:nvPr/>
        </p:nvCxnSpPr>
        <p:spPr>
          <a:xfrm rot="5400000">
            <a:off x="4543013" y="3057924"/>
            <a:ext cx="416486" cy="8971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7" idx="0"/>
          </p:cNvCxnSpPr>
          <p:nvPr/>
        </p:nvCxnSpPr>
        <p:spPr>
          <a:xfrm rot="16200000" flipH="1">
            <a:off x="5598332" y="3181030"/>
            <a:ext cx="1059428" cy="80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2"/>
            <a:endCxn id="23" idx="0"/>
          </p:cNvCxnSpPr>
          <p:nvPr/>
        </p:nvCxnSpPr>
        <p:spPr>
          <a:xfrm rot="16200000" flipH="1">
            <a:off x="5453444" y="4762693"/>
            <a:ext cx="1416618" cy="593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" idx="2"/>
            <a:endCxn id="22" idx="0"/>
          </p:cNvCxnSpPr>
          <p:nvPr/>
        </p:nvCxnSpPr>
        <p:spPr>
          <a:xfrm rot="16200000" flipH="1">
            <a:off x="6569959" y="2209404"/>
            <a:ext cx="273610" cy="11654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2"/>
            <a:endCxn id="21" idx="0"/>
          </p:cNvCxnSpPr>
          <p:nvPr/>
        </p:nvCxnSpPr>
        <p:spPr>
          <a:xfrm rot="16200000" flipH="1">
            <a:off x="7109350" y="3478404"/>
            <a:ext cx="416486" cy="562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2"/>
            <a:endCxn id="20" idx="0"/>
          </p:cNvCxnSpPr>
          <p:nvPr/>
        </p:nvCxnSpPr>
        <p:spPr>
          <a:xfrm rot="16200000" flipH="1">
            <a:off x="7153781" y="4276000"/>
            <a:ext cx="487924" cy="1040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" idx="2"/>
            <a:endCxn id="20" idx="0"/>
          </p:cNvCxnSpPr>
          <p:nvPr/>
        </p:nvCxnSpPr>
        <p:spPr>
          <a:xfrm rot="5400000">
            <a:off x="7696728" y="3837145"/>
            <a:ext cx="487924" cy="9818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2"/>
            <a:endCxn id="19" idx="0"/>
          </p:cNvCxnSpPr>
          <p:nvPr/>
        </p:nvCxnSpPr>
        <p:spPr>
          <a:xfrm rot="16200000" flipH="1">
            <a:off x="7179133" y="5211995"/>
            <a:ext cx="559362" cy="180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5" idx="2"/>
            <a:endCxn id="8" idx="0"/>
          </p:cNvCxnSpPr>
          <p:nvPr/>
        </p:nvCxnSpPr>
        <p:spPr>
          <a:xfrm rot="16200000" flipH="1">
            <a:off x="1805529" y="2962412"/>
            <a:ext cx="273610" cy="12310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99523" y="6143644"/>
            <a:ext cx="334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Genealogy of Operating Systems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714348" y="1500174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Some </a:t>
            </a:r>
            <a:r>
              <a:rPr lang="en-ZA" sz="2400" b="1" dirty="0"/>
              <a:t>of you will actually design and build operating systems or components of them.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Perhaps </a:t>
            </a:r>
            <a:r>
              <a:rPr lang="en-ZA" sz="2400" b="1" dirty="0"/>
              <a:t>more now than </a:t>
            </a:r>
            <a:r>
              <a:rPr lang="en-ZA" sz="2400" b="1" dirty="0" smtClean="0"/>
              <a:t>ever</a:t>
            </a:r>
          </a:p>
          <a:p>
            <a:pPr lvl="1"/>
            <a:endParaRPr lang="en-ZA" sz="2400" b="1" dirty="0"/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Many </a:t>
            </a:r>
            <a:r>
              <a:rPr lang="en-ZA" sz="2400" b="1" dirty="0"/>
              <a:t>of you will create systems that utilize the core concepts in operating systems.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Whether </a:t>
            </a:r>
            <a:r>
              <a:rPr lang="en-ZA" sz="2400" b="1" dirty="0"/>
              <a:t>you build software or hardware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The </a:t>
            </a:r>
            <a:r>
              <a:rPr lang="en-ZA" sz="2400" b="1" dirty="0"/>
              <a:t>concepts and design patterns appear at many </a:t>
            </a:r>
            <a:r>
              <a:rPr lang="en-ZA" sz="2400" b="1" dirty="0" smtClean="0"/>
              <a:t>levels</a:t>
            </a:r>
          </a:p>
          <a:p>
            <a:pPr lvl="1"/>
            <a:endParaRPr lang="en-ZA" sz="2400" b="1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57158" y="642918"/>
            <a:ext cx="8429684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Why is COMS3010 important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714348" y="1500174"/>
            <a:ext cx="82153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Some </a:t>
            </a:r>
            <a:r>
              <a:rPr lang="en-ZA" sz="2400" b="1" dirty="0"/>
              <a:t>of you will actually design and build operating systems or components of them.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Perhaps </a:t>
            </a:r>
            <a:r>
              <a:rPr lang="en-ZA" sz="2400" b="1" dirty="0"/>
              <a:t>more now than </a:t>
            </a:r>
            <a:r>
              <a:rPr lang="en-ZA" sz="2400" b="1" dirty="0" smtClean="0"/>
              <a:t>ever</a:t>
            </a:r>
          </a:p>
          <a:p>
            <a:pPr lvl="1"/>
            <a:endParaRPr lang="en-ZA" sz="2400" b="1" dirty="0"/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Many </a:t>
            </a:r>
            <a:r>
              <a:rPr lang="en-ZA" sz="2400" b="1" dirty="0"/>
              <a:t>of you will create systems that utilize the core concepts in operating systems.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Whether </a:t>
            </a:r>
            <a:r>
              <a:rPr lang="en-ZA" sz="2400" b="1" dirty="0"/>
              <a:t>you build software or hardware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The </a:t>
            </a:r>
            <a:r>
              <a:rPr lang="en-ZA" sz="2400" b="1" dirty="0"/>
              <a:t>concepts and design patterns appear at many </a:t>
            </a:r>
            <a:r>
              <a:rPr lang="en-ZA" sz="2400" b="1" dirty="0" smtClean="0"/>
              <a:t>levels</a:t>
            </a:r>
          </a:p>
          <a:p>
            <a:pPr lvl="1"/>
            <a:endParaRPr lang="en-ZA" sz="2400" b="1" dirty="0"/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All </a:t>
            </a:r>
            <a:r>
              <a:rPr lang="en-ZA" sz="2400" b="1" dirty="0"/>
              <a:t>of you will build applications, etc. that utilize operating systems</a:t>
            </a:r>
          </a:p>
          <a:p>
            <a:pPr lvl="1">
              <a:buFont typeface="Arial" pitchFamily="34" charset="0"/>
              <a:buChar char="•"/>
            </a:pPr>
            <a:r>
              <a:rPr lang="en-ZA" sz="2400" b="1" dirty="0" smtClean="0"/>
              <a:t> The </a:t>
            </a:r>
            <a:r>
              <a:rPr lang="en-ZA" sz="2400" b="1" dirty="0"/>
              <a:t>better you understand their design and implementation, the better use you’ll make of them.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57158" y="642918"/>
            <a:ext cx="8429684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Why is COMS3010 important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? What is it 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4084655" cy="3071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571612"/>
            <a:ext cx="4089400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214414" y="4714884"/>
            <a:ext cx="22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Switchboard Operator</a:t>
            </a:r>
            <a:endParaRPr lang="en-Z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4714884"/>
            <a:ext cx="20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Computer Operator</a:t>
            </a:r>
            <a:endParaRPr lang="en-Z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? What is it 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4084655" cy="3071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571612"/>
            <a:ext cx="4089400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214414" y="4714884"/>
            <a:ext cx="22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Switchboard Operator</a:t>
            </a:r>
            <a:endParaRPr lang="en-Z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86446" y="4714884"/>
            <a:ext cx="20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Computer Operator</a:t>
            </a:r>
            <a:endParaRPr lang="en-ZA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2071678"/>
            <a:ext cx="4214842" cy="3897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428992" y="6000768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Software Operator</a:t>
            </a:r>
            <a:endParaRPr lang="en-Z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? What is it 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500034" y="1643050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OK, well what is a system then</a:t>
            </a:r>
            <a:endParaRPr lang="en-Z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075" y="642918"/>
            <a:ext cx="535785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OS ? What is it 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500034" y="1643050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OK, well what is a system then?</a:t>
            </a:r>
          </a:p>
          <a:p>
            <a:pPr>
              <a:buFont typeface="Arial" pitchFamily="34" charset="0"/>
              <a:buChar char="•"/>
            </a:pPr>
            <a:endParaRPr lang="en-ZA" sz="2400" b="1" dirty="0" smtClean="0"/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A set of things working together as parts of a mechanism or a interconnecting network</a:t>
            </a:r>
            <a:endParaRPr lang="en-Z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1527</Words>
  <Application>Microsoft Office PowerPoint</Application>
  <PresentationFormat>On-screen Show (4:3)</PresentationFormat>
  <Paragraphs>392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Operating Systems COMS(3010) Introduction </vt:lpstr>
      <vt:lpstr>RESOURCES </vt:lpstr>
      <vt:lpstr>Why is COMS3010 important </vt:lpstr>
      <vt:lpstr>Why is COMS3010 important </vt:lpstr>
      <vt:lpstr>Why is COMS3010 important </vt:lpstr>
      <vt:lpstr>OS ? What is it ? </vt:lpstr>
      <vt:lpstr>OS ? What is it ? </vt:lpstr>
      <vt:lpstr>OS ? What is it ? </vt:lpstr>
      <vt:lpstr>OS ? What is it ? </vt:lpstr>
      <vt:lpstr>OS ? What is it ? </vt:lpstr>
      <vt:lpstr>ROLES of OS’s </vt:lpstr>
      <vt:lpstr>ROLES of OS’s </vt:lpstr>
      <vt:lpstr>ROLES of OS’s </vt:lpstr>
      <vt:lpstr>ROLES of OS’s </vt:lpstr>
      <vt:lpstr>ROLES of OS’s </vt:lpstr>
      <vt:lpstr>How does an OS do this? </vt:lpstr>
      <vt:lpstr>How does an OS do this? </vt:lpstr>
      <vt:lpstr>How does an OS do this? </vt:lpstr>
      <vt:lpstr>OS Basics : Program - Process </vt:lpstr>
      <vt:lpstr>OS Basics : Program - Process </vt:lpstr>
      <vt:lpstr>OS Basics : Program - Process </vt:lpstr>
      <vt:lpstr>OS Basics : Program - Process </vt:lpstr>
      <vt:lpstr>OS Basics : Context Switch </vt:lpstr>
      <vt:lpstr>OS Basics : Context Switch </vt:lpstr>
      <vt:lpstr>OS Basics : Scheduling </vt:lpstr>
      <vt:lpstr>OS Basics : Loading </vt:lpstr>
      <vt:lpstr>OS Basics : Loading </vt:lpstr>
      <vt:lpstr>OS Basics : Protection </vt:lpstr>
      <vt:lpstr>What happens when multiple applications share resources?  </vt:lpstr>
      <vt:lpstr>What happens when applications need more resources than the hardware provides? </vt:lpstr>
      <vt:lpstr>What is the purpose of a virtual machine? </vt:lpstr>
      <vt:lpstr>Can we raise the level of abstraction above bare hardware? </vt:lpstr>
      <vt:lpstr>Are the roles of the referee, illusionist and the glue unique to operating systems? </vt:lpstr>
      <vt:lpstr>Are the roles of the referee, illusionist and the glue unique to operating systems? </vt:lpstr>
      <vt:lpstr>Are the roles of the referee, illusionist and the glue unique to operating systems? </vt:lpstr>
      <vt:lpstr>What design goals should we look for in an Operating System? </vt:lpstr>
      <vt:lpstr>Where did we come from? Where did we go?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CSAM</cp:lastModifiedBy>
  <cp:revision>60</cp:revision>
  <dcterms:created xsi:type="dcterms:W3CDTF">2019-07-15T18:43:22Z</dcterms:created>
  <dcterms:modified xsi:type="dcterms:W3CDTF">2019-07-31T08:37:27Z</dcterms:modified>
</cp:coreProperties>
</file>