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03" r:id="rId4"/>
    <p:sldId id="309" r:id="rId5"/>
    <p:sldId id="310" r:id="rId6"/>
    <p:sldId id="312" r:id="rId7"/>
    <p:sldId id="316" r:id="rId8"/>
    <p:sldId id="319" r:id="rId9"/>
    <p:sldId id="324" r:id="rId10"/>
    <p:sldId id="349" r:id="rId11"/>
    <p:sldId id="326" r:id="rId12"/>
    <p:sldId id="328" r:id="rId13"/>
    <p:sldId id="329" r:id="rId14"/>
    <p:sldId id="330" r:id="rId15"/>
    <p:sldId id="331" r:id="rId16"/>
    <p:sldId id="332" r:id="rId17"/>
    <p:sldId id="333" r:id="rId18"/>
    <p:sldId id="335" r:id="rId19"/>
    <p:sldId id="337" r:id="rId20"/>
    <p:sldId id="338" r:id="rId21"/>
    <p:sldId id="342" r:id="rId22"/>
    <p:sldId id="341" r:id="rId23"/>
    <p:sldId id="343" r:id="rId24"/>
    <p:sldId id="344" r:id="rId25"/>
    <p:sldId id="366" r:id="rId26"/>
    <p:sldId id="346" r:id="rId27"/>
    <p:sldId id="350" r:id="rId28"/>
    <p:sldId id="352" r:id="rId29"/>
    <p:sldId id="354" r:id="rId30"/>
    <p:sldId id="355" r:id="rId31"/>
    <p:sldId id="357" r:id="rId32"/>
    <p:sldId id="359" r:id="rId33"/>
    <p:sldId id="360" r:id="rId34"/>
    <p:sldId id="361" r:id="rId35"/>
    <p:sldId id="362" r:id="rId36"/>
    <p:sldId id="363" r:id="rId37"/>
    <p:sldId id="364" r:id="rId38"/>
    <p:sldId id="367" r:id="rId39"/>
    <p:sldId id="369" r:id="rId40"/>
    <p:sldId id="371" r:id="rId41"/>
    <p:sldId id="368" r:id="rId42"/>
    <p:sldId id="370" r:id="rId43"/>
    <p:sldId id="372" r:id="rId44"/>
    <p:sldId id="373" r:id="rId45"/>
    <p:sldId id="374" r:id="rId46"/>
    <p:sldId id="365" r:id="rId47"/>
    <p:sldId id="375" r:id="rId48"/>
    <p:sldId id="376" r:id="rId49"/>
    <p:sldId id="377" r:id="rId50"/>
    <p:sldId id="378" r:id="rId51"/>
    <p:sldId id="379" r:id="rId52"/>
    <p:sldId id="380" r:id="rId53"/>
    <p:sldId id="38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FC"/>
    <a:srgbClr val="FDFFB7"/>
    <a:srgbClr val="FF85F9"/>
    <a:srgbClr val="A4009C"/>
    <a:srgbClr val="EDFF8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966" autoAdjust="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3286148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Operating Systems</a:t>
            </a:r>
            <a:br>
              <a:rPr lang="en-ZA" sz="6000" b="1" u="sng" dirty="0" smtClean="0"/>
            </a:br>
            <a:r>
              <a:rPr lang="en-ZA" sz="6000" b="1" u="sng" dirty="0" smtClean="0"/>
              <a:t>COMS(3010A)</a:t>
            </a:r>
            <a:br>
              <a:rPr lang="en-ZA" sz="6000" b="1" u="sng" dirty="0" smtClean="0"/>
            </a:br>
            <a:r>
              <a:rPr lang="en-ZA" sz="6000" b="1" u="sng" dirty="0" smtClean="0"/>
              <a:t>Kernels and </a:t>
            </a:r>
            <a:r>
              <a:rPr lang="en-ZA" sz="6000" b="1" u="sng" dirty="0" smtClean="0"/>
              <a:t>Processes 1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b="1" u="sng" dirty="0" smtClean="0"/>
              <a:t>How do we run multiple copies of the same program?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501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The OS can make multiple copies of the programs’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instructions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data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stack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heap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5857884" y="228599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57884" y="307181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57884" y="335756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57884" y="364331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7884" y="200024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16" y="228599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16" y="392906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322231" y="3107529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57884" y="392906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5206" y="2928934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6010284" y="243839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0284" y="322421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0284" y="350996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0284" y="379571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0284" y="215264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010416" y="243839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0416" y="408146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474631" y="3259929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10284" y="408146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7606" y="3081334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6162684" y="259079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2684" y="337661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62684" y="366236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2684" y="394811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62684" y="230504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162816" y="259079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62816" y="423386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627031" y="3412329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62684" y="423386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20006" y="3233734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6315084" y="274319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15084" y="352901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15084" y="381476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15084" y="410051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15084" y="245744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315216" y="274319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315216" y="438626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6779431" y="3564729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315084" y="438626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72406" y="3386134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b="1" u="sng" dirty="0" smtClean="0"/>
              <a:t>How do we run multiple copies of the same program?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501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The OS can make multiple copies of the programs’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instructions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data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stack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heap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Better way is to reuse memory where possible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just store one instance of instructions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This will be discussed in later lectures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857356" y="478632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3438" y="478632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4744" y="478632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86050" y="478632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786050" y="4786322"/>
            <a:ext cx="928694" cy="785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14744" y="4786322"/>
            <a:ext cx="928694" cy="785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3438" y="4786322"/>
            <a:ext cx="928694" cy="785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57676" y="597219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14744" y="557214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14744" y="585789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14744" y="614364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14744" y="642939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186370" y="597219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43438" y="557214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43438" y="585789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3438" y="614364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43438" y="642939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328982" y="597219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86050" y="557214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86050" y="585789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86050" y="614364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86050" y="642939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400288" y="597219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57356" y="557214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57356" y="585789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57356" y="614364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57356" y="642939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14744" y="450057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43438" y="450057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86050" y="450057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57356" y="450057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b="1" u="sng" dirty="0" smtClean="0"/>
              <a:t>What is the difference between a process and a program?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501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Process is an instance of a program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Just like an object is an instance of a class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This means for each instance of a program there is a process in memory with its own copy of the program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b="1" u="sng" dirty="0" smtClean="0"/>
              <a:t>How do we keep track of all these instances?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501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The OS uses a data structure called a </a:t>
            </a:r>
            <a:r>
              <a:rPr lang="en-US" b="1" u="sng" dirty="0" smtClean="0"/>
              <a:t>process control block </a:t>
            </a:r>
            <a:r>
              <a:rPr lang="en-US" b="1" dirty="0" smtClean="0"/>
              <a:t>(PCB) to keep track of the various processes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The PCB stores :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Where a process is stored in memory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Where the executable image is on the disk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Which user asked to execute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Which privileges the process has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How do we prevent a process accessing another?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6572264" y="192880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2264" y="271462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2264" y="300037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2264" y="328612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72264" y="164305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572396" y="192880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2396" y="357187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036611" y="2750339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29586" y="2571744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4572000" y="2143116"/>
            <a:ext cx="142876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3438" y="2714620"/>
            <a:ext cx="785818" cy="571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00562" y="2071678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19" name="Rectangle 18"/>
          <p:cNvSpPr/>
          <p:nvPr/>
        </p:nvSpPr>
        <p:spPr>
          <a:xfrm>
            <a:off x="6572264" y="357187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6" idx="1"/>
            <a:endCxn id="15" idx="3"/>
          </p:cNvCxnSpPr>
          <p:nvPr/>
        </p:nvCxnSpPr>
        <p:spPr>
          <a:xfrm rot="10800000" flipV="1">
            <a:off x="5429256" y="2321710"/>
            <a:ext cx="1143008" cy="6786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b="1" u="sng" dirty="0" smtClean="0"/>
              <a:t>How do we prevent a process accessing another? 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371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OpCode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BR 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LOAD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ADDA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6572264" y="192880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2264" y="271462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2264" y="300037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2264" y="328612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72264" y="164305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572396" y="192880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2396" y="357187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036611" y="2750339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29586" y="2571744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4572000" y="2143116"/>
            <a:ext cx="142876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3438" y="2714620"/>
            <a:ext cx="785818" cy="571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00562" y="2071678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19" name="Rectangle 18"/>
          <p:cNvSpPr/>
          <p:nvPr/>
        </p:nvSpPr>
        <p:spPr>
          <a:xfrm>
            <a:off x="6572264" y="357187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6" idx="1"/>
            <a:endCxn id="15" idx="3"/>
          </p:cNvCxnSpPr>
          <p:nvPr/>
        </p:nvCxnSpPr>
        <p:spPr>
          <a:xfrm rot="10800000" flipV="1">
            <a:off x="5429256" y="2321710"/>
            <a:ext cx="1143008" cy="6786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72264" y="3857628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72264" y="464344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72264" y="492919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72264" y="521495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572396" y="3857628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572396" y="550070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036611" y="4679165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29586" y="4500570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6572264" y="5500702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5" idx="2"/>
            <a:endCxn id="20" idx="1"/>
          </p:cNvCxnSpPr>
          <p:nvPr/>
        </p:nvCxnSpPr>
        <p:spPr>
          <a:xfrm rot="16200000" flipH="1">
            <a:off x="5322099" y="3000371"/>
            <a:ext cx="964413" cy="15359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b="1" u="sng" dirty="0" smtClean="0"/>
              <a:t>How do we prevent a process accessing another? 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928802"/>
            <a:ext cx="4572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OpCode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BR – branch to another instruction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LOAD – load a value into a register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ADDA – add a value to the accumulator 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How do we prevent a process from manipulating another.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6929454" y="192880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9454" y="271462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29454" y="300037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29454" y="328612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29454" y="164305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929586" y="192880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929586" y="357187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393801" y="2750339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86776" y="2571744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4929190" y="2143116"/>
            <a:ext cx="142876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00628" y="2714620"/>
            <a:ext cx="785818" cy="571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29190" y="2143116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19" name="Rectangle 18"/>
          <p:cNvSpPr/>
          <p:nvPr/>
        </p:nvSpPr>
        <p:spPr>
          <a:xfrm>
            <a:off x="6929454" y="357187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6" idx="1"/>
            <a:endCxn id="15" idx="3"/>
          </p:cNvCxnSpPr>
          <p:nvPr/>
        </p:nvCxnSpPr>
        <p:spPr>
          <a:xfrm rot="10800000" flipV="1">
            <a:off x="5786446" y="2321710"/>
            <a:ext cx="1143008" cy="6786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29454" y="3857628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29454" y="464344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29454" y="492919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29454" y="521495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929586" y="3857628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29586" y="550070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393801" y="4679165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86776" y="4500570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6929454" y="5500702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5" idx="2"/>
            <a:endCxn id="20" idx="1"/>
          </p:cNvCxnSpPr>
          <p:nvPr/>
        </p:nvCxnSpPr>
        <p:spPr>
          <a:xfrm rot="16200000" flipH="1">
            <a:off x="5679289" y="3000371"/>
            <a:ext cx="964413" cy="15359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b="1" u="sng" dirty="0" smtClean="0"/>
              <a:t>Kernel Checks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928803"/>
            <a:ext cx="4572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OpCode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BR – branch to another instruction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LOAD – load a value into a register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ADDA – add a value to the accumulator 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How do we prevent a process from manipulating another. 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7121368" y="2000240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1368" y="278605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21368" y="307181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1368" y="335756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21368" y="171448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121500" y="200024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21500" y="3643314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585715" y="2821777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78690" y="2643182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4786314" y="2000240"/>
            <a:ext cx="1000132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57752" y="2571744"/>
            <a:ext cx="785818" cy="571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86314" y="2000240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19" name="Rectangle 18"/>
          <p:cNvSpPr/>
          <p:nvPr/>
        </p:nvSpPr>
        <p:spPr>
          <a:xfrm>
            <a:off x="7121368" y="364331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6" idx="1"/>
            <a:endCxn id="36" idx="3"/>
          </p:cNvCxnSpPr>
          <p:nvPr/>
        </p:nvCxnSpPr>
        <p:spPr>
          <a:xfrm rot="10800000" flipV="1">
            <a:off x="6786578" y="2393148"/>
            <a:ext cx="334790" cy="3929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21368" y="3929066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21368" y="471488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21368" y="500063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21368" y="528638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121500" y="392906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121500" y="557214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585715" y="4750603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78690" y="4572008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7121368" y="557214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5" idx="2"/>
            <a:endCxn id="20" idx="1"/>
          </p:cNvCxnSpPr>
          <p:nvPr/>
        </p:nvCxnSpPr>
        <p:spPr>
          <a:xfrm rot="16200000" flipH="1">
            <a:off x="5596651" y="2797257"/>
            <a:ext cx="1178727" cy="18707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85720" y="4143380"/>
            <a:ext cx="5929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Simple approach would be to have the kernel check each instruction to see if it had permission.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072198" y="2500306"/>
            <a:ext cx="714380" cy="571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b="1" dirty="0" smtClean="0">
                <a:solidFill>
                  <a:schemeClr val="tx1"/>
                </a:solidFill>
              </a:rPr>
              <a:t>Kernel</a:t>
            </a:r>
          </a:p>
        </p:txBody>
      </p:sp>
      <p:cxnSp>
        <p:nvCxnSpPr>
          <p:cNvPr id="40" name="Straight Arrow Connector 39"/>
          <p:cNvCxnSpPr>
            <a:stCxn id="36" idx="1"/>
            <a:endCxn id="15" idx="3"/>
          </p:cNvCxnSpPr>
          <p:nvPr/>
        </p:nvCxnSpPr>
        <p:spPr>
          <a:xfrm rot="10800000" flipV="1">
            <a:off x="5643570" y="2786058"/>
            <a:ext cx="428628" cy="71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b="1" u="sng" dirty="0" smtClean="0"/>
              <a:t>How can we speed up this approach?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3929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Most instructions are perfectly safe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So we only have to check those instructions we could pose risk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7121368" y="2000240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1368" y="278605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21368" y="307181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1368" y="335756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21368" y="171448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121500" y="200024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21500" y="3643314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585715" y="2821777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78690" y="2643182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4786314" y="2000240"/>
            <a:ext cx="1000132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57752" y="2571744"/>
            <a:ext cx="785818" cy="571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86314" y="2000240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18" name="Rectangle 17"/>
          <p:cNvSpPr/>
          <p:nvPr/>
        </p:nvSpPr>
        <p:spPr>
          <a:xfrm>
            <a:off x="7121368" y="364331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1"/>
            <a:endCxn id="30" idx="3"/>
          </p:cNvCxnSpPr>
          <p:nvPr/>
        </p:nvCxnSpPr>
        <p:spPr>
          <a:xfrm rot="10800000" flipV="1">
            <a:off x="6786578" y="2393148"/>
            <a:ext cx="334790" cy="3929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21368" y="3929066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21368" y="471488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21368" y="500063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21368" y="528638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121500" y="392906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21500" y="557214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7585715" y="4750603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78690" y="4572008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7121368" y="557214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16" idx="2"/>
            <a:endCxn id="20" idx="1"/>
          </p:cNvCxnSpPr>
          <p:nvPr/>
        </p:nvCxnSpPr>
        <p:spPr>
          <a:xfrm rot="16200000" flipH="1">
            <a:off x="5596651" y="2797257"/>
            <a:ext cx="1178727" cy="18707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72198" y="2500306"/>
            <a:ext cx="714380" cy="571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b="1" dirty="0" smtClean="0">
                <a:solidFill>
                  <a:schemeClr val="tx1"/>
                </a:solidFill>
              </a:rPr>
              <a:t>Kernel</a:t>
            </a:r>
          </a:p>
        </p:txBody>
      </p:sp>
      <p:cxnSp>
        <p:nvCxnSpPr>
          <p:cNvPr id="31" name="Straight Arrow Connector 30"/>
          <p:cNvCxnSpPr>
            <a:stCxn id="30" idx="1"/>
            <a:endCxn id="16" idx="3"/>
          </p:cNvCxnSpPr>
          <p:nvPr/>
        </p:nvCxnSpPr>
        <p:spPr>
          <a:xfrm rot="10800000" flipV="1">
            <a:off x="5643570" y="2786058"/>
            <a:ext cx="428628" cy="71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b="1" u="sng" dirty="0" smtClean="0"/>
              <a:t>How can we speed up this approach?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7786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Most instructions are perfectly safe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So we only have to check those instructions we could pose risk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To accomplish this we implement the same checks on the hardware level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6146" name="Picture 2" descr="I:\Lecturing\OS 3rd year 2019\lecture 2\dual mo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3214686"/>
            <a:ext cx="4572032" cy="3468917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42910" y="3571876"/>
            <a:ext cx="3500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This is called dual-mode operation, represented by a single bit in the processor which represents its’ status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900" b="1" u="sng" dirty="0" smtClean="0"/>
              <a:t>Recap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21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What an OS is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The Roles it plays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Basic OS functionality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The importance of OS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OS Design similarities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b="1" u="sng" dirty="0" smtClean="0"/>
              <a:t>Dual Mode Operation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928803"/>
            <a:ext cx="4572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In User Mode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The processor checks instruction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In Kernel Mode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The processor executes the instructions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7121368" y="2000240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1368" y="278605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21368" y="307181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1368" y="335756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21368" y="171448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121500" y="200024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21500" y="3643314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585715" y="2821777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78690" y="2643182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4857752" y="1714488"/>
            <a:ext cx="1714512" cy="17145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72132" y="2714620"/>
            <a:ext cx="928693" cy="6639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4876" y="1714488"/>
            <a:ext cx="995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19" name="Rectangle 18"/>
          <p:cNvSpPr/>
          <p:nvPr/>
        </p:nvSpPr>
        <p:spPr>
          <a:xfrm>
            <a:off x="7121368" y="364331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21368" y="3929066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21368" y="471488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21368" y="500063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21368" y="528638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121500" y="392906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121500" y="557214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585715" y="4750603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78690" y="4572008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7121368" y="557214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5720" y="4143380"/>
            <a:ext cx="59293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Simple approach would be to have the kernel check each instruction to see if it had permission.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Dual-Mode approach allows increased efficiency as we only when we do not trust the process</a:t>
            </a:r>
          </a:p>
        </p:txBody>
      </p:sp>
      <p:cxnSp>
        <p:nvCxnSpPr>
          <p:cNvPr id="40" name="Straight Arrow Connector 39"/>
          <p:cNvCxnSpPr>
            <a:stCxn id="6" idx="1"/>
            <a:endCxn id="15" idx="3"/>
          </p:cNvCxnSpPr>
          <p:nvPr/>
        </p:nvCxnSpPr>
        <p:spPr>
          <a:xfrm rot="10800000" flipV="1">
            <a:off x="6500826" y="2393149"/>
            <a:ext cx="620543" cy="6534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643570" y="1785926"/>
            <a:ext cx="857256" cy="5925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Mode Register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5" idx="0"/>
            <a:endCxn id="32" idx="2"/>
          </p:cNvCxnSpPr>
          <p:nvPr/>
        </p:nvCxnSpPr>
        <p:spPr>
          <a:xfrm rot="5400000" flipH="1" flipV="1">
            <a:off x="5886249" y="2528672"/>
            <a:ext cx="336179" cy="35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b="1" u="sng" dirty="0" smtClean="0"/>
              <a:t>What instructions can’t a process execute?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7786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u="sng" dirty="0" smtClean="0"/>
              <a:t>Privileged Instructions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Instructions available in kernel mode but not in user mode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 Change privilege levels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 Access memory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 Disable/Enable interrupts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b="1" u="sng" dirty="0" smtClean="0"/>
              <a:t>How are </a:t>
            </a:r>
            <a:r>
              <a:rPr lang="en-ZA" b="1" u="sng" dirty="0" smtClean="0"/>
              <a:t>processes </a:t>
            </a:r>
            <a:r>
              <a:rPr lang="en-ZA" b="1" u="sng" dirty="0" smtClean="0"/>
              <a:t>restricted from accessing memory of others?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7786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u="sng" dirty="0" smtClean="0"/>
              <a:t>Memory Protection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Utilizes the Base and Bound registers in the CPU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Base = stores starting point in memory of a program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Bound = stores the size of a program 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6572264" y="2214554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2264" y="300037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2264" y="328612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2264" y="357187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72264" y="1928802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572396" y="2214554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2396" y="3857628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57950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Physical Memory</a:t>
            </a:r>
            <a:endParaRPr lang="en-ZA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6572264" y="385762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8148" y="2071678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Base</a:t>
            </a:r>
            <a:endParaRPr lang="en-ZA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858148" y="371475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Base + Bound</a:t>
            </a:r>
            <a:endParaRPr lang="en-ZA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642910" y="3500438"/>
            <a:ext cx="59293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Now if an instruction is trying to access a memory address, that address will be checked within the CPU to see if it falls within the memory region defined by Base and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What are the problems of Base and Bound Memory allocation?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7786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Does not allow for sharing of memory between processes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Cant utilize shared libraries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Does not accommodate Expandable heap and stack 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Cant have non-contiguous memory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Leads to Memory Fragmentation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Does not allow for programs to be relocated in memory</a:t>
            </a:r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900" b="1" u="sng" dirty="0" smtClean="0"/>
              <a:t>Virtual Memory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143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The solution to these problems is </a:t>
            </a:r>
            <a:r>
              <a:rPr lang="en-US" b="1" u="sng" dirty="0" smtClean="0"/>
              <a:t>Virtual Memory </a:t>
            </a:r>
            <a:r>
              <a:rPr lang="en-US" b="1" dirty="0" smtClean="0"/>
              <a:t>and the concept of </a:t>
            </a:r>
            <a:r>
              <a:rPr lang="en-US" b="1" u="sng" dirty="0" smtClean="0"/>
              <a:t>Virtual Addresses</a:t>
            </a:r>
          </a:p>
          <a:p>
            <a:pPr>
              <a:buFont typeface="Arial" pitchFamily="34" charset="0"/>
              <a:buChar char="•"/>
            </a:pPr>
            <a:endParaRPr lang="en-US" b="1" u="sng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1026" name="Picture 2" descr="I:\Lecturing\OS 3rd year 2019\lecture 2\memo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357562"/>
            <a:ext cx="3786214" cy="2972179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900" b="1" u="sng" dirty="0" smtClean="0"/>
              <a:t>Virtual Memory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643050"/>
            <a:ext cx="81439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The solution to these problems is </a:t>
            </a:r>
            <a:r>
              <a:rPr lang="en-US" b="1" u="sng" dirty="0" smtClean="0"/>
              <a:t>Virtual Memory </a:t>
            </a:r>
            <a:r>
              <a:rPr lang="en-US" b="1" dirty="0" smtClean="0"/>
              <a:t>and the concept of </a:t>
            </a:r>
            <a:r>
              <a:rPr lang="en-US" b="1" u="sng" dirty="0" smtClean="0"/>
              <a:t>Virtual Addresses</a:t>
            </a:r>
          </a:p>
          <a:p>
            <a:pPr>
              <a:buFont typeface="Arial" pitchFamily="34" charset="0"/>
              <a:buChar char="•"/>
            </a:pPr>
            <a:endParaRPr lang="en-US" b="1" u="sng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With Virtual addresses every process’s memory begins at 0 and has the entire systems memory available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The hardware then translates between Virtual Addresses and Physical addresses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A naive translation :  Virtual Address + Base register value =  Physical Address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1027" name="Picture 3" descr="I:\Lecturing\OS 3rd year 2019\lecture 2\physm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929066"/>
            <a:ext cx="6072230" cy="2814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How does a kernel regain control from a runaway process?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778674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u="sng" dirty="0" smtClean="0"/>
              <a:t>Timer Interrupts</a:t>
            </a:r>
          </a:p>
          <a:p>
            <a:pPr>
              <a:buFont typeface="Arial" pitchFamily="34" charset="0"/>
              <a:buChar char="•"/>
            </a:pPr>
            <a:endParaRPr lang="en-US" b="1" u="sng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Since through process isolation we give the process the illusion of being fully in control, we need a way to regain control of the processor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For example when a program becomes non responsive and a user chooses to close it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Additionally, the OS needs to regain control in normal operation as well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For example if you are typing, listening to music and downloading a file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The OS needs to be able to switch between tasks smoothly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This is handled by a device called a </a:t>
            </a:r>
            <a:r>
              <a:rPr lang="en-US" b="1" u="sng" dirty="0" smtClean="0"/>
              <a:t>hardware timer</a:t>
            </a:r>
          </a:p>
          <a:p>
            <a:pPr lvl="1">
              <a:buFont typeface="Arial" pitchFamily="34" charset="0"/>
              <a:buChar char="•"/>
            </a:pPr>
            <a:endParaRPr lang="en-US" b="1" u="sng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The hardware timer is used to interrupt the processor after a certain delay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After a specified delay, the CPU transfers control from the user process to the kernel running in </a:t>
            </a:r>
            <a:r>
              <a:rPr lang="en-US" b="1" dirty="0" err="1" smtClean="0"/>
              <a:t>kernal</a:t>
            </a:r>
            <a:r>
              <a:rPr lang="en-US" b="1" dirty="0" smtClean="0"/>
              <a:t> mode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Types of Mode Transfer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7786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The next question is how to safely transfer to and from our different modes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These transitions are not rare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Safe, Fast and Efficient</a:t>
            </a:r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6" name="Picture 2" descr="I:\Lecturing\OS 3rd year 2019\lecture 2\captain kern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571744"/>
            <a:ext cx="3929090" cy="392909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User to Kernel Mode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77867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3 reasons for the kernel to take control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Interrupts – Asynchronous event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Processor Exceptions – Synchronous event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System Calls – Synchronous event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Asynchronous event = triggered by external events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Synchronous event = triggered by process execution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We use the term </a:t>
            </a:r>
            <a:r>
              <a:rPr lang="en-US" b="1" u="sng" dirty="0" smtClean="0"/>
              <a:t>trap</a:t>
            </a:r>
            <a:r>
              <a:rPr lang="en-US" b="1" dirty="0" smtClean="0"/>
              <a:t> to refer to any asynchronous transfer of control from user to kernel (less privileged to more)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Interrupts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778674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Asynchronous signal to the processor indicating some event occurred that the processor should look at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As the process executes instructions it will check if an interrupt has occurred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If Yes = completes or stalls processing current instruction, saves current execution state then starts executing a </a:t>
            </a:r>
            <a:r>
              <a:rPr lang="en-US" b="1" u="sng" dirty="0" smtClean="0"/>
              <a:t>interrupt handler </a:t>
            </a:r>
            <a:r>
              <a:rPr lang="en-US" b="1" dirty="0" smtClean="0"/>
              <a:t>in the kernel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If No = continues with current instruction processing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For different interrupts we have different handlers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3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900" b="1" u="sng" dirty="0" smtClean="0"/>
              <a:t>The Kernel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Protection – The isolation of potentially misbehaving applications and users so that they do not corrupt other applications or the OS itself.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3074" name="Picture 2" descr="I:\Lecturing\OS 3rd year 2019\lecture 2\popcorn-x-kernel-clipart-transparent-background-clipartfest-movie-300x30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14686"/>
            <a:ext cx="3275998" cy="335243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 rot="20969923">
            <a:off x="1730332" y="2906286"/>
            <a:ext cx="628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6000" b="1" dirty="0" smtClean="0">
                <a:latin typeface="Comic Sans MS" pitchFamily="66" charset="0"/>
              </a:rPr>
              <a:t>?</a:t>
            </a:r>
            <a:endParaRPr lang="en-ZA" sz="6000" b="1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406472">
            <a:off x="2127332" y="3450868"/>
            <a:ext cx="628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b="1" dirty="0" smtClean="0">
                <a:latin typeface="Comic Sans MS" pitchFamily="66" charset="0"/>
              </a:rPr>
              <a:t>?</a:t>
            </a:r>
            <a:endParaRPr lang="en-ZA" sz="4400" b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8691549">
            <a:off x="1417362" y="3493934"/>
            <a:ext cx="65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dirty="0" smtClean="0">
                <a:latin typeface="Comic Sans MS" pitchFamily="66" charset="0"/>
              </a:rPr>
              <a:t>?</a:t>
            </a:r>
            <a:endParaRPr lang="en-ZA" sz="36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Different Interrupts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77867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Timer Interrupt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Checks if current process is being responsive to user input, used to detect infinite loops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Switches between processes to ensure that each process gets a turn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I/O requests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A mouse triggers an interrupt every time a click is detected</a:t>
            </a:r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3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Processor Exceptions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778674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Hardware event caused by a user program behavior that causes a control transfer from user to kernel mode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As with interrupts ; completes or stalls processing current instruction, saves current execution state then starts executing a </a:t>
            </a:r>
            <a:r>
              <a:rPr lang="en-US" b="1" u="sng" dirty="0" smtClean="0"/>
              <a:t>exception handler </a:t>
            </a:r>
            <a:r>
              <a:rPr lang="en-US" b="1" dirty="0" smtClean="0"/>
              <a:t>in the kernel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Examples of exceptions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Process attempts to perform privileged instruction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Access memory outside of own memory region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Division of integers by zero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Writing to read-only memory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In these cases the OS simply stops execution of the process and returns an error code</a:t>
            </a:r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3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System Calls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3"/>
            <a:ext cx="7786742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Lastly, user processes can transition willing into kernel in order to request that the kernel perform an operation on the user’s behalf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A </a:t>
            </a:r>
            <a:r>
              <a:rPr lang="en-US" b="1" u="sng" dirty="0" smtClean="0"/>
              <a:t>System call </a:t>
            </a:r>
            <a:r>
              <a:rPr lang="en-US" b="1" dirty="0" smtClean="0"/>
              <a:t>is any procedure provided by the kernel that can be called from user level. 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As with interrupts/Exceptions ; saves current execution state then starts executing a </a:t>
            </a:r>
            <a:r>
              <a:rPr lang="en-US" b="1" u="sng" dirty="0" smtClean="0"/>
              <a:t>pre-defined handler </a:t>
            </a:r>
            <a:r>
              <a:rPr lang="en-US" b="1" dirty="0" smtClean="0"/>
              <a:t>in the kernel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Examples of System Calls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Create (fork) / terminate processes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Wait command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Create/Delete files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Get/Set </a:t>
            </a:r>
            <a:r>
              <a:rPr lang="en-US" b="1" dirty="0" err="1" smtClean="0"/>
              <a:t>DateTime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Get/Set File permissions</a:t>
            </a:r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3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Kernel to User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3"/>
            <a:ext cx="77867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There are several types of transitions from kernel to user</a:t>
            </a:r>
          </a:p>
          <a:p>
            <a:r>
              <a:rPr lang="en-US" b="1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New Processes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Resuming after an </a:t>
            </a:r>
            <a:r>
              <a:rPr lang="en-US" b="1" dirty="0" err="1" smtClean="0"/>
              <a:t>Interupt</a:t>
            </a:r>
            <a:r>
              <a:rPr lang="en-US" b="1" dirty="0" smtClean="0"/>
              <a:t>, Exception or System Call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Context Switching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User-level </a:t>
            </a:r>
            <a:r>
              <a:rPr lang="en-US" b="1" dirty="0" err="1" smtClean="0"/>
              <a:t>Upcalls</a:t>
            </a: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3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/>
              <a:t>New Processes 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3"/>
            <a:ext cx="77867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To start a New Process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Kernel copies program into memory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Sets program counter to the start of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Switches to user mode</a:t>
            </a:r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3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/>
              <a:t>Resuming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3"/>
            <a:ext cx="77867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To resume a process after the kernel finishes handling the interrupt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Restores the program counter to the instruction of the interrupted program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Restores the registers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This information is found in the saved state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Switches to user mode</a:t>
            </a:r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3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/>
              <a:t>Context Switches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3"/>
            <a:ext cx="77867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To switch to another process after receiving an interrupt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Kernel saves current state of execution of the current process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Kernel then resumes another process by loading its current state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Switches to user mode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3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/>
              <a:t>User-level </a:t>
            </a:r>
            <a:r>
              <a:rPr lang="en-US" sz="3600" b="1" u="sng" dirty="0" err="1" smtClean="0"/>
              <a:t>Upcalls</a:t>
            </a:r>
            <a:r>
              <a:rPr lang="en-US" sz="3600" b="1" u="sng" dirty="0" smtClean="0"/>
              <a:t> 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3"/>
            <a:ext cx="77867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Upcalls</a:t>
            </a:r>
            <a:r>
              <a:rPr lang="en-US" b="1" dirty="0" smtClean="0"/>
              <a:t> are virtualized interrupts and exceptions which allows user programs to receive asynchronous notifications of events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It is Kernel Interrupt handling except at user level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3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sz="4800" b="1" u="sng" dirty="0" smtClean="0"/>
              <a:t>Summary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500298" y="1928802"/>
            <a:ext cx="1928826" cy="1571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2643182"/>
            <a:ext cx="928694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3570" y="2143116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3570" y="292893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3570" y="321468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3570" y="350043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3570" y="378619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3570" y="407194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3570" y="485776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3570" y="514351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43570" y="542926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43570" y="571501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143240" y="4214818"/>
            <a:ext cx="5000660" cy="158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72331" y="4214421"/>
            <a:ext cx="5000660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43570" y="185736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43570" y="600076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43570" y="628652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643702" y="214311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3702" y="378619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107917" y="2964653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44496" y="4071148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44496" y="571422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108711" y="4892685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29124" y="2214554"/>
            <a:ext cx="1214446" cy="730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4286248" y="2857496"/>
            <a:ext cx="1357322" cy="714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00892" y="2786058"/>
            <a:ext cx="66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72330" y="4714884"/>
            <a:ext cx="808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/>
              <a:t>OS Kernel</a:t>
            </a:r>
            <a:endParaRPr lang="en-ZA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500298" y="1928802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51" name="Rectangle 50"/>
          <p:cNvSpPr/>
          <p:nvPr/>
        </p:nvSpPr>
        <p:spPr>
          <a:xfrm>
            <a:off x="4357686" y="2285992"/>
            <a:ext cx="12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1. Instructions are processed </a:t>
            </a:r>
            <a:endParaRPr lang="en-ZA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3357554" y="2000240"/>
            <a:ext cx="928694" cy="571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Mode : User</a:t>
            </a:r>
            <a:endParaRPr lang="en-ZA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sz="4800" b="1" u="sng" dirty="0" smtClean="0"/>
              <a:t>Summary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500298" y="1928802"/>
            <a:ext cx="1928826" cy="1571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2643182"/>
            <a:ext cx="928694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3570" y="2143116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3570" y="292893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3570" y="321468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3570" y="350043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3570" y="378619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3570" y="407194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3570" y="485776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3570" y="514351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43570" y="542926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43570" y="571501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143240" y="4214818"/>
            <a:ext cx="5000660" cy="158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72331" y="4214421"/>
            <a:ext cx="5000660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43570" y="185736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43570" y="600076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43570" y="628652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643702" y="214311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3702" y="378619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107917" y="2964653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44496" y="4071148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44496" y="571422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108711" y="4892685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29124" y="2214554"/>
            <a:ext cx="1214446" cy="730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4286248" y="2857496"/>
            <a:ext cx="1357322" cy="714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00892" y="2786058"/>
            <a:ext cx="66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72330" y="4714884"/>
            <a:ext cx="808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/>
              <a:t>OS Kernel</a:t>
            </a:r>
            <a:endParaRPr lang="en-ZA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500298" y="1928802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41" name="Lightning Bolt 40"/>
          <p:cNvSpPr/>
          <p:nvPr/>
        </p:nvSpPr>
        <p:spPr>
          <a:xfrm>
            <a:off x="1357290" y="2071678"/>
            <a:ext cx="1500198" cy="928694"/>
          </a:xfrm>
          <a:prstGeom prst="lightningBolt">
            <a:avLst/>
          </a:prstGeom>
          <a:solidFill>
            <a:srgbClr val="FDFFB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Rectangle 49"/>
          <p:cNvSpPr/>
          <p:nvPr/>
        </p:nvSpPr>
        <p:spPr>
          <a:xfrm>
            <a:off x="785786" y="2357430"/>
            <a:ext cx="1582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2. Interrupt Occurs</a:t>
            </a:r>
            <a:endParaRPr lang="en-ZA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4357686" y="2285992"/>
            <a:ext cx="12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1. Instructions are processed </a:t>
            </a:r>
            <a:endParaRPr lang="en-ZA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3357554" y="2000240"/>
            <a:ext cx="928694" cy="571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Mode : User</a:t>
            </a:r>
            <a:endParaRPr lang="en-ZA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900" b="1" u="sng" dirty="0" smtClean="0"/>
              <a:t>The Kernel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215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Protection – The isolation of potentially misbehaving applications and users so that they do not corrupt other applications or the OS itself.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Protection was required to achieve some of the goals of OS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Reliability – preventing bugs from one program from affecting another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Security – preventing malicious software or users from infecting your system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Privacy – preventing users from accessing unauthorized data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Fair resource allocation – preventing applications from hogging resources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Implementing protection is the job of an OS’s Kernel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sz="4800" b="1" u="sng" dirty="0" smtClean="0"/>
              <a:t>Summary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500298" y="1928802"/>
            <a:ext cx="1928826" cy="1571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2643182"/>
            <a:ext cx="928694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3570" y="2143116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3570" y="292893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3570" y="321468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3570" y="350043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3570" y="378619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3570" y="407194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3570" y="485776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3570" y="514351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43570" y="542926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43570" y="571501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143240" y="4214818"/>
            <a:ext cx="5000660" cy="158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72331" y="4214421"/>
            <a:ext cx="5000660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43570" y="185736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43570" y="600076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43570" y="628652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643702" y="214311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3702" y="378619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107917" y="2964653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44496" y="4071148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44496" y="571422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108711" y="4892685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29124" y="2214554"/>
            <a:ext cx="1214446" cy="730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4286248" y="2857496"/>
            <a:ext cx="1357322" cy="714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00892" y="2786058"/>
            <a:ext cx="66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72330" y="4714884"/>
            <a:ext cx="808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/>
              <a:t>OS Kernel</a:t>
            </a:r>
            <a:endParaRPr lang="en-ZA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500298" y="1928802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38" name="Rectangle 37"/>
          <p:cNvSpPr/>
          <p:nvPr/>
        </p:nvSpPr>
        <p:spPr>
          <a:xfrm>
            <a:off x="2428860" y="4214818"/>
            <a:ext cx="1214446" cy="71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Saved state of the process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1" name="Lightning Bolt 40"/>
          <p:cNvSpPr/>
          <p:nvPr/>
        </p:nvSpPr>
        <p:spPr>
          <a:xfrm>
            <a:off x="1357290" y="2071678"/>
            <a:ext cx="1500198" cy="928694"/>
          </a:xfrm>
          <a:prstGeom prst="lightningBolt">
            <a:avLst/>
          </a:prstGeom>
          <a:solidFill>
            <a:srgbClr val="FDFFB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Elbow Connector 43"/>
          <p:cNvCxnSpPr>
            <a:stCxn id="7" idx="2"/>
            <a:endCxn id="38" idx="0"/>
          </p:cNvCxnSpPr>
          <p:nvPr/>
        </p:nvCxnSpPr>
        <p:spPr>
          <a:xfrm rot="5400000">
            <a:off x="2893207" y="3643314"/>
            <a:ext cx="714380" cy="4286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85786" y="2357430"/>
            <a:ext cx="1582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2. Interrupt Occurs</a:t>
            </a:r>
            <a:endParaRPr lang="en-ZA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4357686" y="2285992"/>
            <a:ext cx="12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1. Instructions are processed </a:t>
            </a:r>
            <a:endParaRPr lang="en-ZA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3357554" y="2000240"/>
            <a:ext cx="928694" cy="571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Mode : User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14480" y="5000636"/>
            <a:ext cx="2327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3. State of processor is saved</a:t>
            </a:r>
            <a:endParaRPr lang="en-ZA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sz="4800" b="1" u="sng" dirty="0" smtClean="0"/>
              <a:t>Summary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500298" y="1928802"/>
            <a:ext cx="1928826" cy="1571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2643182"/>
            <a:ext cx="928694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3570" y="2143116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3570" y="292893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3570" y="321468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3570" y="350043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3570" y="378619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3570" y="407194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3570" y="485776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3570" y="514351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43570" y="542926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43570" y="571501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143240" y="4214818"/>
            <a:ext cx="5000660" cy="158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72331" y="4214421"/>
            <a:ext cx="5000660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43570" y="185736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43570" y="600076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43570" y="628652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643702" y="214311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3702" y="378619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107917" y="2964653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44496" y="4071148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44496" y="571422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108711" y="4892685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29124" y="2214554"/>
            <a:ext cx="1214446" cy="730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4286248" y="2857496"/>
            <a:ext cx="1357322" cy="714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00892" y="2786058"/>
            <a:ext cx="66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72330" y="4714884"/>
            <a:ext cx="808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/>
              <a:t>OS Kernel</a:t>
            </a:r>
            <a:endParaRPr lang="en-ZA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500298" y="1928802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38" name="Rectangle 37"/>
          <p:cNvSpPr/>
          <p:nvPr/>
        </p:nvSpPr>
        <p:spPr>
          <a:xfrm>
            <a:off x="2428860" y="4214818"/>
            <a:ext cx="1214446" cy="71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Saved state of the process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1" name="Lightning Bolt 40"/>
          <p:cNvSpPr/>
          <p:nvPr/>
        </p:nvSpPr>
        <p:spPr>
          <a:xfrm>
            <a:off x="1357290" y="2071678"/>
            <a:ext cx="1500198" cy="928694"/>
          </a:xfrm>
          <a:prstGeom prst="lightningBolt">
            <a:avLst/>
          </a:prstGeom>
          <a:solidFill>
            <a:srgbClr val="FDFFB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Elbow Connector 43"/>
          <p:cNvCxnSpPr>
            <a:stCxn id="7" idx="2"/>
            <a:endCxn id="38" idx="0"/>
          </p:cNvCxnSpPr>
          <p:nvPr/>
        </p:nvCxnSpPr>
        <p:spPr>
          <a:xfrm rot="5400000">
            <a:off x="2893207" y="3643314"/>
            <a:ext cx="714380" cy="4286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8" idx="3"/>
            <a:endCxn id="16" idx="1"/>
          </p:cNvCxnSpPr>
          <p:nvPr/>
        </p:nvCxnSpPr>
        <p:spPr>
          <a:xfrm>
            <a:off x="3643306" y="4572008"/>
            <a:ext cx="2000264" cy="10001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85786" y="2357430"/>
            <a:ext cx="1582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2. Interrupt Occurs</a:t>
            </a:r>
            <a:endParaRPr lang="en-ZA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4357686" y="2285992"/>
            <a:ext cx="12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1. Instructions are processed </a:t>
            </a:r>
            <a:endParaRPr lang="en-ZA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3357554" y="2000240"/>
            <a:ext cx="928694" cy="571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Mode : User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14480" y="5000636"/>
            <a:ext cx="2327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3. State of processor is saved</a:t>
            </a:r>
            <a:endParaRPr lang="en-ZA" sz="1400" b="1" dirty="0"/>
          </a:p>
        </p:txBody>
      </p:sp>
      <p:sp>
        <p:nvSpPr>
          <p:cNvPr id="65" name="Rectangle 64"/>
          <p:cNvSpPr/>
          <p:nvPr/>
        </p:nvSpPr>
        <p:spPr>
          <a:xfrm>
            <a:off x="4214810" y="5643578"/>
            <a:ext cx="1357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3. Stored in the PCB in the stack</a:t>
            </a:r>
            <a:endParaRPr lang="en-ZA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sz="4800" b="1" u="sng" dirty="0" smtClean="0"/>
              <a:t>Summary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500298" y="1928802"/>
            <a:ext cx="1928826" cy="1571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2643182"/>
            <a:ext cx="928694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3570" y="2143116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3570" y="292893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3570" y="321468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3570" y="350043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3570" y="378619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3570" y="407194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3570" y="485776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3570" y="514351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43570" y="542926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43570" y="571501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143240" y="4214818"/>
            <a:ext cx="5000660" cy="158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72331" y="4214421"/>
            <a:ext cx="5000660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43570" y="185736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43570" y="600076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43570" y="628652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643702" y="214311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3702" y="378619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107917" y="2964653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44496" y="4071148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44496" y="571422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108711" y="4892685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29124" y="2214554"/>
            <a:ext cx="1214446" cy="730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4286248" y="2857496"/>
            <a:ext cx="1357322" cy="714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00892" y="2786058"/>
            <a:ext cx="66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72330" y="4714884"/>
            <a:ext cx="808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/>
              <a:t>OS Kernel</a:t>
            </a:r>
            <a:endParaRPr lang="en-ZA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500298" y="1928802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38" name="Rectangle 37"/>
          <p:cNvSpPr/>
          <p:nvPr/>
        </p:nvSpPr>
        <p:spPr>
          <a:xfrm>
            <a:off x="2428860" y="4214818"/>
            <a:ext cx="1214446" cy="71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Saved state of the process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1" name="Lightning Bolt 40"/>
          <p:cNvSpPr/>
          <p:nvPr/>
        </p:nvSpPr>
        <p:spPr>
          <a:xfrm>
            <a:off x="1357290" y="2071678"/>
            <a:ext cx="1500198" cy="928694"/>
          </a:xfrm>
          <a:prstGeom prst="lightningBolt">
            <a:avLst/>
          </a:prstGeom>
          <a:solidFill>
            <a:srgbClr val="FDFFB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Elbow Connector 43"/>
          <p:cNvCxnSpPr>
            <a:stCxn id="7" idx="2"/>
            <a:endCxn id="38" idx="0"/>
          </p:cNvCxnSpPr>
          <p:nvPr/>
        </p:nvCxnSpPr>
        <p:spPr>
          <a:xfrm rot="5400000">
            <a:off x="2893207" y="3643314"/>
            <a:ext cx="714380" cy="4286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8" idx="3"/>
            <a:endCxn id="16" idx="1"/>
          </p:cNvCxnSpPr>
          <p:nvPr/>
        </p:nvCxnSpPr>
        <p:spPr>
          <a:xfrm>
            <a:off x="3643306" y="4572008"/>
            <a:ext cx="2000264" cy="10001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85786" y="2357430"/>
            <a:ext cx="1582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2. Interrupt Occurs</a:t>
            </a:r>
            <a:endParaRPr lang="en-ZA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4357686" y="2285992"/>
            <a:ext cx="12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1. Instructions are processed </a:t>
            </a:r>
            <a:endParaRPr lang="en-ZA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3357554" y="2000240"/>
            <a:ext cx="928694" cy="571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Mode : Kernel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43240" y="1643050"/>
            <a:ext cx="1391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3. Mode Change</a:t>
            </a:r>
            <a:endParaRPr lang="en-ZA" sz="1400" b="1" dirty="0"/>
          </a:p>
        </p:txBody>
      </p:sp>
      <p:sp>
        <p:nvSpPr>
          <p:cNvPr id="64" name="Rectangle 63"/>
          <p:cNvSpPr/>
          <p:nvPr/>
        </p:nvSpPr>
        <p:spPr>
          <a:xfrm>
            <a:off x="1714480" y="5000636"/>
            <a:ext cx="2327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3. State of processor is saved</a:t>
            </a:r>
            <a:endParaRPr lang="en-ZA" sz="1400" b="1" dirty="0"/>
          </a:p>
        </p:txBody>
      </p:sp>
      <p:sp>
        <p:nvSpPr>
          <p:cNvPr id="65" name="Rectangle 64"/>
          <p:cNvSpPr/>
          <p:nvPr/>
        </p:nvSpPr>
        <p:spPr>
          <a:xfrm>
            <a:off x="4214810" y="5643578"/>
            <a:ext cx="1357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3. Stored in the PCB in the stack</a:t>
            </a:r>
            <a:endParaRPr lang="en-ZA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sz="4800" b="1" u="sng" dirty="0" smtClean="0"/>
              <a:t>Summary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500298" y="1928802"/>
            <a:ext cx="1928826" cy="1571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2643182"/>
            <a:ext cx="928694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3570" y="2143116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3570" y="292893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3570" y="321468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3570" y="350043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3570" y="378619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3570" y="407194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3570" y="485776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3570" y="514351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43570" y="542926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43570" y="571501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143240" y="4214818"/>
            <a:ext cx="5000660" cy="158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72331" y="4214421"/>
            <a:ext cx="5000660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43570" y="185736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43570" y="600076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43570" y="628652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643702" y="214311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3702" y="378619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107917" y="2964653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44496" y="4071148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44496" y="571422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108711" y="4892685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00892" y="2786058"/>
            <a:ext cx="66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72330" y="4714884"/>
            <a:ext cx="808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/>
              <a:t>OS Kernel</a:t>
            </a:r>
            <a:endParaRPr lang="en-ZA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500298" y="1928802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38" name="Rectangle 37"/>
          <p:cNvSpPr/>
          <p:nvPr/>
        </p:nvSpPr>
        <p:spPr>
          <a:xfrm>
            <a:off x="2428860" y="4214818"/>
            <a:ext cx="1214446" cy="71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Saved state of the process</a:t>
            </a:r>
            <a:endParaRPr lang="en-ZA" sz="1200" b="1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38" idx="0"/>
            <a:endCxn id="7" idx="2"/>
          </p:cNvCxnSpPr>
          <p:nvPr/>
        </p:nvCxnSpPr>
        <p:spPr>
          <a:xfrm rot="5400000" flipH="1" flipV="1">
            <a:off x="2893207" y="3643314"/>
            <a:ext cx="714380" cy="4286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1"/>
            <a:endCxn id="38" idx="3"/>
          </p:cNvCxnSpPr>
          <p:nvPr/>
        </p:nvCxnSpPr>
        <p:spPr>
          <a:xfrm rot="10800000">
            <a:off x="3643306" y="4572008"/>
            <a:ext cx="2000264" cy="10001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357554" y="2000240"/>
            <a:ext cx="928694" cy="571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Mode : Kernel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14480" y="5000636"/>
            <a:ext cx="2411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2. State of processor is loaded</a:t>
            </a:r>
            <a:endParaRPr lang="en-ZA" sz="1400" b="1" dirty="0"/>
          </a:p>
        </p:txBody>
      </p:sp>
      <p:sp>
        <p:nvSpPr>
          <p:cNvPr id="65" name="Rectangle 64"/>
          <p:cNvSpPr/>
          <p:nvPr/>
        </p:nvSpPr>
        <p:spPr>
          <a:xfrm>
            <a:off x="4214810" y="5643578"/>
            <a:ext cx="13573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2. Loaded from the PCB in the stack</a:t>
            </a:r>
            <a:endParaRPr lang="en-ZA" sz="1400" b="1" dirty="0"/>
          </a:p>
        </p:txBody>
      </p:sp>
      <p:sp>
        <p:nvSpPr>
          <p:cNvPr id="52" name="Lightning Bolt 51"/>
          <p:cNvSpPr/>
          <p:nvPr/>
        </p:nvSpPr>
        <p:spPr>
          <a:xfrm>
            <a:off x="642910" y="1928802"/>
            <a:ext cx="1500198" cy="928694"/>
          </a:xfrm>
          <a:prstGeom prst="lightningBolt">
            <a:avLst/>
          </a:prstGeom>
          <a:solidFill>
            <a:srgbClr val="FDFFB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3" name="Straight Connector 52"/>
          <p:cNvCxnSpPr/>
          <p:nvPr/>
        </p:nvCxnSpPr>
        <p:spPr>
          <a:xfrm rot="5400000" flipH="1" flipV="1">
            <a:off x="1071538" y="2071678"/>
            <a:ext cx="714380" cy="71438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750067" y="2464587"/>
            <a:ext cx="357190" cy="28575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5720" y="1928802"/>
            <a:ext cx="18290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1. Interrupt Processed</a:t>
            </a:r>
            <a:endParaRPr lang="en-ZA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sz="4800" b="1" u="sng" dirty="0" smtClean="0"/>
              <a:t>Summary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500298" y="1928802"/>
            <a:ext cx="1928826" cy="1571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2643182"/>
            <a:ext cx="928694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3570" y="2143116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3570" y="292893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3570" y="321468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3570" y="350043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3570" y="378619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3570" y="407194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3570" y="485776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3570" y="514351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43570" y="542926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43570" y="571501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143240" y="4214818"/>
            <a:ext cx="5000660" cy="158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72331" y="4214421"/>
            <a:ext cx="5000660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43570" y="185736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43570" y="600076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43570" y="628652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643702" y="214311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3702" y="378619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107917" y="2964653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44496" y="4071148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44496" y="571422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108711" y="4892685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00892" y="2786058"/>
            <a:ext cx="66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72330" y="4714884"/>
            <a:ext cx="808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/>
              <a:t>OS Kernel</a:t>
            </a:r>
            <a:endParaRPr lang="en-ZA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500298" y="1928802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38" name="Rectangle 37"/>
          <p:cNvSpPr/>
          <p:nvPr/>
        </p:nvSpPr>
        <p:spPr>
          <a:xfrm>
            <a:off x="2428860" y="4214818"/>
            <a:ext cx="1214446" cy="71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Saved state of the process</a:t>
            </a:r>
            <a:endParaRPr lang="en-ZA" sz="1200" b="1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38" idx="0"/>
            <a:endCxn id="7" idx="2"/>
          </p:cNvCxnSpPr>
          <p:nvPr/>
        </p:nvCxnSpPr>
        <p:spPr>
          <a:xfrm rot="5400000" flipH="1" flipV="1">
            <a:off x="2893207" y="3643314"/>
            <a:ext cx="714380" cy="4286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1"/>
            <a:endCxn id="38" idx="3"/>
          </p:cNvCxnSpPr>
          <p:nvPr/>
        </p:nvCxnSpPr>
        <p:spPr>
          <a:xfrm rot="10800000">
            <a:off x="3643306" y="4572008"/>
            <a:ext cx="2000264" cy="10001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357554" y="2000240"/>
            <a:ext cx="928694" cy="571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Mode : Kernel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14480" y="5000636"/>
            <a:ext cx="2411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2. State of processor is loaded</a:t>
            </a:r>
            <a:endParaRPr lang="en-ZA" sz="1400" b="1" dirty="0"/>
          </a:p>
        </p:txBody>
      </p:sp>
      <p:sp>
        <p:nvSpPr>
          <p:cNvPr id="65" name="Rectangle 64"/>
          <p:cNvSpPr/>
          <p:nvPr/>
        </p:nvSpPr>
        <p:spPr>
          <a:xfrm>
            <a:off x="4214810" y="5643578"/>
            <a:ext cx="13573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2. Loaded from the PCB in the stack</a:t>
            </a:r>
            <a:endParaRPr lang="en-ZA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3143240" y="1643050"/>
            <a:ext cx="1391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2. Mode Change</a:t>
            </a:r>
            <a:endParaRPr lang="en-ZA" sz="1400" b="1" dirty="0"/>
          </a:p>
        </p:txBody>
      </p:sp>
      <p:sp>
        <p:nvSpPr>
          <p:cNvPr id="41" name="Lightning Bolt 40"/>
          <p:cNvSpPr/>
          <p:nvPr/>
        </p:nvSpPr>
        <p:spPr>
          <a:xfrm>
            <a:off x="642910" y="1928802"/>
            <a:ext cx="1500198" cy="928694"/>
          </a:xfrm>
          <a:prstGeom prst="lightningBolt">
            <a:avLst/>
          </a:prstGeom>
          <a:solidFill>
            <a:srgbClr val="FDFFB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2" name="Straight Connector 41"/>
          <p:cNvCxnSpPr/>
          <p:nvPr/>
        </p:nvCxnSpPr>
        <p:spPr>
          <a:xfrm rot="5400000" flipH="1" flipV="1">
            <a:off x="1071538" y="2071678"/>
            <a:ext cx="714380" cy="71438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750067" y="2464587"/>
            <a:ext cx="357190" cy="28575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85720" y="1928802"/>
            <a:ext cx="18290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1. Interrupt Processed</a:t>
            </a:r>
            <a:endParaRPr lang="en-ZA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ghtning Bolt 40"/>
          <p:cNvSpPr/>
          <p:nvPr/>
        </p:nvSpPr>
        <p:spPr>
          <a:xfrm>
            <a:off x="642910" y="1928802"/>
            <a:ext cx="1500198" cy="928694"/>
          </a:xfrm>
          <a:prstGeom prst="lightningBolt">
            <a:avLst/>
          </a:prstGeom>
          <a:solidFill>
            <a:srgbClr val="FDFFB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sz="4800" b="1" u="sng" dirty="0" smtClean="0"/>
              <a:t>Summary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500298" y="1928802"/>
            <a:ext cx="1928826" cy="1571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2643182"/>
            <a:ext cx="928694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3570" y="2143116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3570" y="292893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3570" y="321468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3570" y="350043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3570" y="378619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3570" y="4071942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3570" y="485776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3570" y="514351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43570" y="542926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43570" y="571501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143240" y="4214818"/>
            <a:ext cx="5000660" cy="158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72331" y="4214421"/>
            <a:ext cx="5000660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43570" y="185736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43570" y="600076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43570" y="628652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643702" y="214311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3702" y="378619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107917" y="2964653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44496" y="4071148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44496" y="571422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108711" y="4892685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29124" y="2214554"/>
            <a:ext cx="1214446" cy="730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4286248" y="2857496"/>
            <a:ext cx="1357322" cy="714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00892" y="2786058"/>
            <a:ext cx="66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72330" y="4714884"/>
            <a:ext cx="808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/>
              <a:t>OS Kernel</a:t>
            </a:r>
            <a:endParaRPr lang="en-ZA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500298" y="1928802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38" name="Rectangle 37"/>
          <p:cNvSpPr/>
          <p:nvPr/>
        </p:nvSpPr>
        <p:spPr>
          <a:xfrm>
            <a:off x="2428860" y="4214818"/>
            <a:ext cx="1214446" cy="71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Saved state of the process</a:t>
            </a:r>
            <a:endParaRPr lang="en-ZA" sz="1200" b="1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38" idx="0"/>
            <a:endCxn id="7" idx="2"/>
          </p:cNvCxnSpPr>
          <p:nvPr/>
        </p:nvCxnSpPr>
        <p:spPr>
          <a:xfrm rot="5400000" flipH="1" flipV="1">
            <a:off x="2893207" y="3643314"/>
            <a:ext cx="714380" cy="4286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1"/>
            <a:endCxn id="38" idx="3"/>
          </p:cNvCxnSpPr>
          <p:nvPr/>
        </p:nvCxnSpPr>
        <p:spPr>
          <a:xfrm rot="10800000">
            <a:off x="3643306" y="4572008"/>
            <a:ext cx="2000264" cy="10001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357686" y="2285992"/>
            <a:ext cx="12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3. Instructions are processed </a:t>
            </a:r>
            <a:endParaRPr lang="en-ZA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3357554" y="2000240"/>
            <a:ext cx="928694" cy="571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Mode : Kernel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14480" y="5000636"/>
            <a:ext cx="2411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2. State of processor is loaded</a:t>
            </a:r>
            <a:endParaRPr lang="en-ZA" sz="1400" b="1" dirty="0"/>
          </a:p>
        </p:txBody>
      </p:sp>
      <p:sp>
        <p:nvSpPr>
          <p:cNvPr id="65" name="Rectangle 64"/>
          <p:cNvSpPr/>
          <p:nvPr/>
        </p:nvSpPr>
        <p:spPr>
          <a:xfrm>
            <a:off x="4214810" y="5643578"/>
            <a:ext cx="13573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2. Loaded from the PCB in the stack</a:t>
            </a:r>
            <a:endParaRPr lang="en-ZA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3143240" y="1643050"/>
            <a:ext cx="1391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2. Mode Change</a:t>
            </a:r>
            <a:endParaRPr lang="en-ZA" sz="1400" b="1" dirty="0"/>
          </a:p>
        </p:txBody>
      </p:sp>
      <p:cxnSp>
        <p:nvCxnSpPr>
          <p:cNvPr id="45" name="Straight Connector 44"/>
          <p:cNvCxnSpPr/>
          <p:nvPr/>
        </p:nvCxnSpPr>
        <p:spPr>
          <a:xfrm rot="5400000" flipH="1" flipV="1">
            <a:off x="1071538" y="2071678"/>
            <a:ext cx="714380" cy="71438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750067" y="2464587"/>
            <a:ext cx="357190" cy="28575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5720" y="1928802"/>
            <a:ext cx="18290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1. Interrupt Processed</a:t>
            </a:r>
            <a:endParaRPr lang="en-ZA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Implementing Safe Mode Transfer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3"/>
            <a:ext cx="778674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Care needs to be taken when implementing mode transfer to ensure malicious programs cannot gain access to the kernel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Limited entry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To transfer control to the kernel, the hardware must ensure that the entry point to the kernel is one setup by the kernel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Atomic changes to processor state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Changing of program counter, mode, stack and memory protection are all changed at the same time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Transparent, </a:t>
            </a:r>
            <a:r>
              <a:rPr lang="en-US" b="1" dirty="0" err="1" smtClean="0"/>
              <a:t>restartable</a:t>
            </a:r>
            <a:r>
              <a:rPr lang="en-US" b="1" dirty="0" smtClean="0"/>
              <a:t> execution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Interrupts should be invisible to the user processes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3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Implementing Safe Mode Transfer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3"/>
            <a:ext cx="41434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On an interrupt the processor saves its current state to memory, changes to kernel mode and </a:t>
            </a:r>
            <a:r>
              <a:rPr lang="en-US" b="1" u="sng" dirty="0" smtClean="0"/>
              <a:t>jumps</a:t>
            </a:r>
            <a:r>
              <a:rPr lang="en-US" b="1" dirty="0" smtClean="0"/>
              <a:t> to the exception/interrupt handler</a:t>
            </a:r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3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4098" name="Picture 2" descr="I:\Lecturing\OS 3rd year 2019\lecture 2\interruo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571612"/>
            <a:ext cx="3515634" cy="514353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Implementing Safe Mode Transfer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6" name="Rectangle 45"/>
          <p:cNvSpPr/>
          <p:nvPr/>
        </p:nvSpPr>
        <p:spPr>
          <a:xfrm>
            <a:off x="3071802" y="1785926"/>
            <a:ext cx="2811726" cy="1571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11958" y="2500306"/>
            <a:ext cx="928694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97974" y="2000240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97974" y="278605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97974" y="307181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97974" y="335756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97974" y="364331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97974" y="3929066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97974" y="471488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97974" y="500063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97974" y="528638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97974" y="557214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4597644" y="4071942"/>
            <a:ext cx="5000660" cy="158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526735" y="4071545"/>
            <a:ext cx="5000660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97974" y="171448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97974" y="5857892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97974" y="614364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8098106" y="200024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098106" y="3643314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7562321" y="2821777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098900" y="392827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098900" y="557134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7563115" y="4749809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83528" y="2071678"/>
            <a:ext cx="1214446" cy="730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0800000" flipV="1">
            <a:off x="5740652" y="2714620"/>
            <a:ext cx="1357322" cy="714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335317" y="2643182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335317" y="4572008"/>
            <a:ext cx="808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OS Kernel</a:t>
            </a:r>
            <a:endParaRPr lang="en-ZA" sz="1200" b="1" dirty="0"/>
          </a:p>
        </p:txBody>
      </p:sp>
      <p:sp>
        <p:nvSpPr>
          <p:cNvPr id="73" name="Rectangle 72"/>
          <p:cNvSpPr/>
          <p:nvPr/>
        </p:nvSpPr>
        <p:spPr>
          <a:xfrm>
            <a:off x="3954702" y="1785926"/>
            <a:ext cx="58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74" name="Rectangle 73"/>
          <p:cNvSpPr/>
          <p:nvPr/>
        </p:nvSpPr>
        <p:spPr>
          <a:xfrm>
            <a:off x="3214678" y="4071942"/>
            <a:ext cx="1214446" cy="71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Saved state of the process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75" name="Lightning Bolt 74"/>
          <p:cNvSpPr/>
          <p:nvPr/>
        </p:nvSpPr>
        <p:spPr>
          <a:xfrm>
            <a:off x="1422841" y="1937429"/>
            <a:ext cx="1500198" cy="928694"/>
          </a:xfrm>
          <a:prstGeom prst="lightningBolt">
            <a:avLst/>
          </a:prstGeom>
          <a:solidFill>
            <a:srgbClr val="FDFFB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6" name="Elbow Connector 75"/>
          <p:cNvCxnSpPr/>
          <p:nvPr/>
        </p:nvCxnSpPr>
        <p:spPr>
          <a:xfrm rot="16200000" flipH="1">
            <a:off x="3435403" y="3708341"/>
            <a:ext cx="714380" cy="12822"/>
          </a:xfrm>
          <a:prstGeom prst="bentConnector3">
            <a:avLst>
              <a:gd name="adj1" fmla="val 169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4" idx="3"/>
          </p:cNvCxnSpPr>
          <p:nvPr/>
        </p:nvCxnSpPr>
        <p:spPr>
          <a:xfrm>
            <a:off x="4429124" y="4429132"/>
            <a:ext cx="2643206" cy="10715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285852" y="2428868"/>
            <a:ext cx="15821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2. Interrupt Occurs</a:t>
            </a:r>
            <a:endParaRPr lang="en-ZA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812090" y="2143116"/>
            <a:ext cx="12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1. Instructions are processed </a:t>
            </a:r>
            <a:endParaRPr lang="en-ZA" sz="1400" b="1" dirty="0"/>
          </a:p>
        </p:txBody>
      </p:sp>
      <p:sp>
        <p:nvSpPr>
          <p:cNvPr id="80" name="Rectangle 79"/>
          <p:cNvSpPr/>
          <p:nvPr/>
        </p:nvSpPr>
        <p:spPr>
          <a:xfrm>
            <a:off x="4811958" y="1857364"/>
            <a:ext cx="928694" cy="571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Mode : Kernel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97644" y="1500174"/>
            <a:ext cx="1391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3. Mode Change</a:t>
            </a:r>
            <a:endParaRPr lang="en-ZA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2714612" y="4857760"/>
            <a:ext cx="2327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3. State of processor is saved</a:t>
            </a:r>
            <a:endParaRPr lang="en-ZA" sz="1400" b="1" dirty="0"/>
          </a:p>
        </p:txBody>
      </p:sp>
      <p:sp>
        <p:nvSpPr>
          <p:cNvPr id="83" name="Rectangle 82"/>
          <p:cNvSpPr/>
          <p:nvPr/>
        </p:nvSpPr>
        <p:spPr>
          <a:xfrm>
            <a:off x="5669214" y="5500702"/>
            <a:ext cx="1357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3. Stored in the PCB in the stack</a:t>
            </a:r>
            <a:endParaRPr lang="en-ZA" sz="1400" b="1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6215074" y="5357826"/>
            <a:ext cx="857256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14" idx="2"/>
          </p:cNvCxnSpPr>
          <p:nvPr/>
        </p:nvCxnSpPr>
        <p:spPr>
          <a:xfrm rot="16200000" flipH="1">
            <a:off x="4214810" y="3357562"/>
            <a:ext cx="2071702" cy="1928826"/>
          </a:xfrm>
          <a:prstGeom prst="bentConnector3">
            <a:avLst>
              <a:gd name="adj1" fmla="val 10443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357686" y="3500438"/>
            <a:ext cx="1857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b="1" dirty="0" smtClean="0"/>
              <a:t>4. Register points to Interrupt Vector Table</a:t>
            </a:r>
            <a:endParaRPr lang="en-ZA" b="1" dirty="0"/>
          </a:p>
        </p:txBody>
      </p:sp>
      <p:sp>
        <p:nvSpPr>
          <p:cNvPr id="114" name="Rectangle 113"/>
          <p:cNvSpPr/>
          <p:nvPr/>
        </p:nvSpPr>
        <p:spPr>
          <a:xfrm>
            <a:off x="3857620" y="2500306"/>
            <a:ext cx="857256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Processor Register</a:t>
            </a:r>
            <a:endParaRPr lang="en-ZA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Implementing Safe Mode Transfer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6" name="Rectangle 45"/>
          <p:cNvSpPr/>
          <p:nvPr/>
        </p:nvSpPr>
        <p:spPr>
          <a:xfrm>
            <a:off x="4286248" y="1785926"/>
            <a:ext cx="2143140" cy="1571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57818" y="2500306"/>
            <a:ext cx="928694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97974" y="2000240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97974" y="278605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97974" y="307181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97974" y="335756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97974" y="364331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97974" y="3929066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97974" y="471488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97974" y="500063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97974" y="528638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97974" y="557214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4597644" y="4071942"/>
            <a:ext cx="5000660" cy="158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526735" y="4071545"/>
            <a:ext cx="5000660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97974" y="171448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97974" y="5857892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97974" y="614364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8098106" y="200024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098106" y="3643314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7562321" y="2821777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098900" y="392827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098900" y="557134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7563115" y="4749809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335317" y="2643182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335317" y="4572008"/>
            <a:ext cx="808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OS Kernel</a:t>
            </a:r>
            <a:endParaRPr lang="en-ZA" sz="1200" b="1" dirty="0"/>
          </a:p>
        </p:txBody>
      </p:sp>
      <p:sp>
        <p:nvSpPr>
          <p:cNvPr id="73" name="Rectangle 72"/>
          <p:cNvSpPr/>
          <p:nvPr/>
        </p:nvSpPr>
        <p:spPr>
          <a:xfrm>
            <a:off x="4474918" y="1785926"/>
            <a:ext cx="58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80" name="Rectangle 79"/>
          <p:cNvSpPr/>
          <p:nvPr/>
        </p:nvSpPr>
        <p:spPr>
          <a:xfrm>
            <a:off x="5357818" y="1857364"/>
            <a:ext cx="928694" cy="571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Mode : Kernel</a:t>
            </a:r>
            <a:endParaRPr lang="en-ZA" sz="1200" b="1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6715140" y="5357826"/>
            <a:ext cx="35719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14" idx="2"/>
          </p:cNvCxnSpPr>
          <p:nvPr/>
        </p:nvCxnSpPr>
        <p:spPr>
          <a:xfrm rot="16200000" flipH="1">
            <a:off x="4760670" y="3357562"/>
            <a:ext cx="2071702" cy="1928826"/>
          </a:xfrm>
          <a:prstGeom prst="bentConnector3">
            <a:avLst>
              <a:gd name="adj1" fmla="val 104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786314" y="3571876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4. Register points to Interrupt Vector Table</a:t>
            </a:r>
            <a:endParaRPr lang="en-ZA" sz="1400" b="1" dirty="0"/>
          </a:p>
        </p:txBody>
      </p:sp>
      <p:sp>
        <p:nvSpPr>
          <p:cNvPr id="114" name="Rectangle 113"/>
          <p:cNvSpPr/>
          <p:nvPr/>
        </p:nvSpPr>
        <p:spPr>
          <a:xfrm>
            <a:off x="4403480" y="2500306"/>
            <a:ext cx="857256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Processor Register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928794" y="4500570"/>
            <a:ext cx="1143008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Timer Interrupt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928794" y="5643578"/>
            <a:ext cx="1143008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System Call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928794" y="5072074"/>
            <a:ext cx="1143008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Divide by Zero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928794" y="5357826"/>
            <a:ext cx="1143008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rot="5400000">
            <a:off x="679423" y="5107793"/>
            <a:ext cx="2499536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1822034" y="5107396"/>
            <a:ext cx="2500330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928794" y="4786322"/>
            <a:ext cx="1143008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1500166" y="428625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1500166" y="592933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6200000" flipH="1">
            <a:off x="679423" y="5106999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 flipH="1">
            <a:off x="714348" y="4714884"/>
            <a:ext cx="87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 smtClean="0"/>
              <a:t>Interrupt Vector Table</a:t>
            </a:r>
            <a:endParaRPr lang="en-ZA" sz="1200" b="1" dirty="0"/>
          </a:p>
        </p:txBody>
      </p:sp>
      <p:sp>
        <p:nvSpPr>
          <p:cNvPr id="138" name="Rectangle 137"/>
          <p:cNvSpPr/>
          <p:nvPr/>
        </p:nvSpPr>
        <p:spPr>
          <a:xfrm>
            <a:off x="1928794" y="4214818"/>
            <a:ext cx="1143008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928794" y="5929330"/>
            <a:ext cx="1143008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56" idx="1"/>
            <a:endCxn id="116" idx="3"/>
          </p:cNvCxnSpPr>
          <p:nvPr/>
        </p:nvCxnSpPr>
        <p:spPr>
          <a:xfrm rot="10800000">
            <a:off x="3071802" y="5214950"/>
            <a:ext cx="4026172" cy="2143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900" b="1" u="sng" dirty="0" smtClean="0"/>
              <a:t>The Kernel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928802"/>
            <a:ext cx="4714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The Kernel is the lowest level of software running on the system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Has full access to all of the machine hardware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“Trusted” to do anything with the hardware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5122" name="Picture 2" descr="I:\Lecturing\OS 3rd year 2019\lecture 2\TRUST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214422"/>
            <a:ext cx="3571900" cy="5465007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Interrupt Vector Table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112" name="Rectangle 111"/>
          <p:cNvSpPr/>
          <p:nvPr/>
        </p:nvSpPr>
        <p:spPr>
          <a:xfrm>
            <a:off x="7643834" y="2428868"/>
            <a:ext cx="1143008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Timer Interrupt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643834" y="3571876"/>
            <a:ext cx="1143008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System Call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643834" y="3000372"/>
            <a:ext cx="1143008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Divide by Zero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643834" y="3286124"/>
            <a:ext cx="1143008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rot="5400000">
            <a:off x="6394463" y="3036091"/>
            <a:ext cx="2499536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7537074" y="3035694"/>
            <a:ext cx="2500330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643834" y="2714620"/>
            <a:ext cx="1143008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7215206" y="2214554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7215206" y="3857628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6200000" flipH="1">
            <a:off x="6394463" y="3035297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 flipH="1">
            <a:off x="6429388" y="2643182"/>
            <a:ext cx="87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 smtClean="0"/>
              <a:t>Interrupt Vector Table</a:t>
            </a:r>
            <a:endParaRPr lang="en-ZA" sz="1200" b="1" dirty="0"/>
          </a:p>
        </p:txBody>
      </p:sp>
      <p:sp>
        <p:nvSpPr>
          <p:cNvPr id="138" name="Rectangle 137"/>
          <p:cNvSpPr/>
          <p:nvPr/>
        </p:nvSpPr>
        <p:spPr>
          <a:xfrm>
            <a:off x="7643834" y="2143116"/>
            <a:ext cx="1143008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643834" y="3857628"/>
            <a:ext cx="1143008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2910" y="1928803"/>
            <a:ext cx="592935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The processor has a special register that in the event of an interrupt points to the corresponding interrupt handler.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The handler are found in a special part of a kernels stack memory called the </a:t>
            </a:r>
            <a:r>
              <a:rPr lang="en-US" b="1" u="sng" dirty="0" smtClean="0"/>
              <a:t>Interrupt vector table </a:t>
            </a:r>
          </a:p>
          <a:p>
            <a:pPr>
              <a:buFont typeface="Arial" pitchFamily="34" charset="0"/>
              <a:buChar char="•"/>
            </a:pPr>
            <a:endParaRPr lang="en-US" b="1" u="sng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The format of the vector is processor specific</a:t>
            </a:r>
          </a:p>
          <a:p>
            <a:pPr>
              <a:buFont typeface="Arial" pitchFamily="34" charset="0"/>
              <a:buChar char="•"/>
            </a:pPr>
            <a:endParaRPr lang="en-US" b="1" u="sng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x86 Architecture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0- 31 exception handlers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32 – 255 interrupt handlers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3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642910" y="5072074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Since the hardware determines which device caused the exception the hardware will be able to use the correct handler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Interrupt Stack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2500298" y="1785926"/>
            <a:ext cx="3383230" cy="1571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11958" y="2500306"/>
            <a:ext cx="928694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97974" y="2000240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97974" y="278605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97974" y="307181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97974" y="335756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7974" y="364331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97974" y="3929066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97974" y="471488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97974" y="500063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97974" y="528638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97974" y="557214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4597644" y="4071942"/>
            <a:ext cx="5000660" cy="158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5526735" y="4071545"/>
            <a:ext cx="5000660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097974" y="171448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7974" y="5857892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7974" y="614364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098106" y="200024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98106" y="3643314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7562321" y="2821777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98900" y="392827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098900" y="557134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7563115" y="4749809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883528" y="2071678"/>
            <a:ext cx="1214446" cy="730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 flipV="1">
            <a:off x="5740652" y="2714620"/>
            <a:ext cx="1357322" cy="714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35317" y="2643182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335317" y="4572008"/>
            <a:ext cx="808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OS Kernel</a:t>
            </a:r>
            <a:endParaRPr lang="en-ZA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3954702" y="1785926"/>
            <a:ext cx="58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47" name="Rectangle 46"/>
          <p:cNvSpPr/>
          <p:nvPr/>
        </p:nvSpPr>
        <p:spPr>
          <a:xfrm>
            <a:off x="3714744" y="4071942"/>
            <a:ext cx="1214446" cy="71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Saved state of the process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8" name="Lightning Bolt 47"/>
          <p:cNvSpPr/>
          <p:nvPr/>
        </p:nvSpPr>
        <p:spPr>
          <a:xfrm>
            <a:off x="571472" y="1928802"/>
            <a:ext cx="1500198" cy="928694"/>
          </a:xfrm>
          <a:prstGeom prst="lightningBolt">
            <a:avLst/>
          </a:prstGeom>
          <a:solidFill>
            <a:srgbClr val="FDFFB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9" name="Elbow Connector 48"/>
          <p:cNvCxnSpPr/>
          <p:nvPr/>
        </p:nvCxnSpPr>
        <p:spPr>
          <a:xfrm rot="16200000" flipH="1">
            <a:off x="3649717" y="3708341"/>
            <a:ext cx="714380" cy="12822"/>
          </a:xfrm>
          <a:prstGeom prst="bentConnector3">
            <a:avLst>
              <a:gd name="adj1" fmla="val 169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4929190" y="4429132"/>
            <a:ext cx="2143140" cy="10715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34483" y="2420241"/>
            <a:ext cx="15821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2. Interrupt Occurs</a:t>
            </a:r>
            <a:endParaRPr lang="en-ZA" sz="1400" b="1" dirty="0"/>
          </a:p>
        </p:txBody>
      </p:sp>
      <p:sp>
        <p:nvSpPr>
          <p:cNvPr id="52" name="Rectangle 51"/>
          <p:cNvSpPr/>
          <p:nvPr/>
        </p:nvSpPr>
        <p:spPr>
          <a:xfrm>
            <a:off x="5812090" y="2143116"/>
            <a:ext cx="12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1. Instructions are processed </a:t>
            </a:r>
            <a:endParaRPr lang="en-ZA" sz="1400" b="1" dirty="0"/>
          </a:p>
        </p:txBody>
      </p:sp>
      <p:sp>
        <p:nvSpPr>
          <p:cNvPr id="53" name="Rectangle 52"/>
          <p:cNvSpPr/>
          <p:nvPr/>
        </p:nvSpPr>
        <p:spPr>
          <a:xfrm>
            <a:off x="4811958" y="1857364"/>
            <a:ext cx="928694" cy="571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Mode : Kernel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97644" y="1500174"/>
            <a:ext cx="1391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3. Mode Change</a:t>
            </a:r>
            <a:endParaRPr lang="en-ZA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3286116" y="4857760"/>
            <a:ext cx="2327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3. State of processor is saved</a:t>
            </a:r>
            <a:endParaRPr lang="en-ZA" sz="1400" b="1" dirty="0"/>
          </a:p>
        </p:txBody>
      </p:sp>
      <p:sp>
        <p:nvSpPr>
          <p:cNvPr id="56" name="Rectangle 55"/>
          <p:cNvSpPr/>
          <p:nvPr/>
        </p:nvSpPr>
        <p:spPr>
          <a:xfrm>
            <a:off x="5669214" y="5500702"/>
            <a:ext cx="1357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3. Stored in the PCB in the stack</a:t>
            </a:r>
            <a:endParaRPr lang="en-ZA" sz="1400" b="1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215074" y="5357826"/>
            <a:ext cx="8572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0" idx="2"/>
          </p:cNvCxnSpPr>
          <p:nvPr/>
        </p:nvCxnSpPr>
        <p:spPr>
          <a:xfrm rot="16200000" flipH="1">
            <a:off x="4214810" y="3357562"/>
            <a:ext cx="2071702" cy="1928826"/>
          </a:xfrm>
          <a:prstGeom prst="bentConnector3">
            <a:avLst>
              <a:gd name="adj1" fmla="val 104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429124" y="3500438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4. Register points to Interrupt Vector Table</a:t>
            </a:r>
            <a:endParaRPr lang="en-ZA" sz="1400" b="1" dirty="0"/>
          </a:p>
        </p:txBody>
      </p:sp>
      <p:sp>
        <p:nvSpPr>
          <p:cNvPr id="60" name="Rectangle 59"/>
          <p:cNvSpPr/>
          <p:nvPr/>
        </p:nvSpPr>
        <p:spPr>
          <a:xfrm>
            <a:off x="3857620" y="2500306"/>
            <a:ext cx="857256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Processor Register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857488" y="2500306"/>
            <a:ext cx="857256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Another</a:t>
            </a:r>
          </a:p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Processor Register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/>
          <p:cNvCxnSpPr>
            <a:endCxn id="61" idx="2"/>
          </p:cNvCxnSpPr>
          <p:nvPr/>
        </p:nvCxnSpPr>
        <p:spPr>
          <a:xfrm rot="10800000">
            <a:off x="3286116" y="3286124"/>
            <a:ext cx="3714776" cy="2214578"/>
          </a:xfrm>
          <a:prstGeom prst="bentConnector2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85720" y="4000504"/>
            <a:ext cx="2928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b="1" dirty="0" smtClean="0"/>
              <a:t>3. Location of saved process stored in another register</a:t>
            </a:r>
            <a:endParaRPr lang="en-Z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Interrupt Stack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62" name="Rectangle 61"/>
          <p:cNvSpPr/>
          <p:nvPr/>
        </p:nvSpPr>
        <p:spPr>
          <a:xfrm>
            <a:off x="571472" y="1785926"/>
            <a:ext cx="81439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Interrupt/Exception/System Call occurs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Process halted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Stack pointer set to base of kernel stack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Hardware saves(pushes) process’s registers to interrupt stack in kernel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Control switched to kernel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Kernel does its job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When returning from Interrupt/Exception/System Call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The saved registers are loaded(popped)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Process continues from where it left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/>
              <a:t>Why not just store it on the user-level stack?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69" name="TextBox 68"/>
          <p:cNvSpPr txBox="1"/>
          <p:nvPr/>
        </p:nvSpPr>
        <p:spPr>
          <a:xfrm>
            <a:off x="642910" y="1928803"/>
            <a:ext cx="592935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Two reasons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Reliability – The process’s user-level stack might be invalid due to some bug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Security – Other threads in a multiprocessor running the same process can modify user memory during a system call. The user program might then be able to modify the kernel’s return address 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3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571472" y="5500702"/>
            <a:ext cx="6143668" cy="158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3" idx="1"/>
          </p:cNvCxnSpPr>
          <p:nvPr/>
        </p:nvCxnSpPr>
        <p:spPr>
          <a:xfrm flipV="1">
            <a:off x="571472" y="4542360"/>
            <a:ext cx="6072230" cy="2964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900" b="1" u="sng" dirty="0" smtClean="0"/>
              <a:t>The Kernel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2153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The Kernel is the lowest level of software running on the system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Has full access to all of the machine hardware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“Trusted” to do anything with the hardware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Everything else – considered “</a:t>
            </a:r>
            <a:r>
              <a:rPr lang="en-US" b="1" dirty="0" err="1" smtClean="0"/>
              <a:t>Untrusted</a:t>
            </a:r>
            <a:r>
              <a:rPr lang="en-US" b="1" dirty="0" smtClean="0"/>
              <a:t>” 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This software is run in a restricted environment with less than complete access to the full power of the hardware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928662" y="4143380"/>
            <a:ext cx="1000132" cy="857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 smtClean="0">
                <a:solidFill>
                  <a:schemeClr val="tx1"/>
                </a:solidFill>
              </a:rPr>
              <a:t>APP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9190" y="4143380"/>
            <a:ext cx="1000132" cy="857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APP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28926" y="4143380"/>
            <a:ext cx="1000132" cy="857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APP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8662" y="5214950"/>
            <a:ext cx="5000660" cy="6429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OS KERNEL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8662" y="6072206"/>
            <a:ext cx="5000660" cy="6429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HARDWARE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43702" y="4357694"/>
            <a:ext cx="1146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err="1" smtClean="0"/>
              <a:t>Untrusted</a:t>
            </a:r>
            <a:endParaRPr lang="en-ZA" b="1" dirty="0"/>
          </a:p>
        </p:txBody>
      </p:sp>
      <p:sp>
        <p:nvSpPr>
          <p:cNvPr id="14" name="Rectangle 13"/>
          <p:cNvSpPr/>
          <p:nvPr/>
        </p:nvSpPr>
        <p:spPr>
          <a:xfrm>
            <a:off x="6715140" y="5286388"/>
            <a:ext cx="89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Trusted</a:t>
            </a:r>
            <a:endParaRPr lang="en-Z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b="1" u="sng" dirty="0" smtClean="0"/>
              <a:t>Do applications need to implement protection?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501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Of course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Just like the OS needs to safely execute </a:t>
            </a:r>
            <a:r>
              <a:rPr lang="en-US" b="1" dirty="0" err="1" smtClean="0"/>
              <a:t>untrusted</a:t>
            </a:r>
            <a:r>
              <a:rPr lang="en-US" b="1" dirty="0" smtClean="0"/>
              <a:t> software, so too does an application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Web browser executing embedded JavaScript to draw a webpage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Without protection an embedded virus could be forwarding keystrokes' to an attacker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b="1" u="sng" dirty="0" smtClean="0"/>
              <a:t>A Process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5010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The execution of an application program with restricted rights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The abstraction for protected execution provided by the OS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The process requires permission from the OS kernel to: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access memory of other processes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read and write to disk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change hardware settings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Once again it’s the idea of the OS kernel mediating and checking a processes access to hardware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b="1" u="sng" dirty="0" smtClean="0"/>
              <a:t>The Process Abstraction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pic>
        <p:nvPicPr>
          <p:cNvPr id="1026" name="Picture 2" descr="I:\Lecturing\OS 3rd year 2019\lecture 2\de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071678"/>
            <a:ext cx="928694" cy="92869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714480" y="2143116"/>
            <a:ext cx="928694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Source Code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0430" y="2143116"/>
            <a:ext cx="928694" cy="7858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Executable Image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3570" y="1857364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3570" y="264318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3570" y="292893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3570" y="321468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3570" y="350043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3570" y="3786190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3570" y="457200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3570" y="485776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43570" y="514351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43570" y="542926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3143240" y="3929066"/>
            <a:ext cx="5000660" cy="158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071934" y="3929066"/>
            <a:ext cx="5000660" cy="158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43570" y="1571612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43570" y="5715016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43570" y="600076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643702" y="1857364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43702" y="3500438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107917" y="2678901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44496" y="378539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644496" y="542847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108711" y="4606933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5720" y="2643182"/>
            <a:ext cx="98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Programmer</a:t>
            </a:r>
            <a:endParaRPr lang="en-ZA" sz="1200" b="1" dirty="0"/>
          </a:p>
        </p:txBody>
      </p:sp>
      <p:cxnSp>
        <p:nvCxnSpPr>
          <p:cNvPr id="41" name="Straight Arrow Connector 40"/>
          <p:cNvCxnSpPr>
            <a:stCxn id="1026" idx="3"/>
            <a:endCxn id="6" idx="1"/>
          </p:cNvCxnSpPr>
          <p:nvPr/>
        </p:nvCxnSpPr>
        <p:spPr>
          <a:xfrm>
            <a:off x="1214414" y="2536025"/>
            <a:ext cx="50006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3"/>
            <a:endCxn id="7" idx="1"/>
          </p:cNvCxnSpPr>
          <p:nvPr/>
        </p:nvCxnSpPr>
        <p:spPr>
          <a:xfrm>
            <a:off x="2643174" y="2536025"/>
            <a:ext cx="8572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3"/>
            <a:endCxn id="8" idx="1"/>
          </p:cNvCxnSpPr>
          <p:nvPr/>
        </p:nvCxnSpPr>
        <p:spPr>
          <a:xfrm flipV="1">
            <a:off x="4429124" y="2250273"/>
            <a:ext cx="1214446" cy="28575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00892" y="2500306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072330" y="4429132"/>
            <a:ext cx="808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OS Kernel</a:t>
            </a:r>
            <a:endParaRPr lang="en-ZA" sz="1200" b="1" dirty="0"/>
          </a:p>
        </p:txBody>
      </p:sp>
      <p:cxnSp>
        <p:nvCxnSpPr>
          <p:cNvPr id="39" name="Straight Connector 38"/>
          <p:cNvCxnSpPr/>
          <p:nvPr/>
        </p:nvCxnSpPr>
        <p:spPr>
          <a:xfrm rot="5400000" flipH="1" flipV="1">
            <a:off x="964381" y="3036091"/>
            <a:ext cx="92869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57224" y="3500438"/>
            <a:ext cx="1214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b="1" dirty="0" smtClean="0"/>
              <a:t>Designs and edits some code</a:t>
            </a:r>
            <a:endParaRPr lang="en-ZA" sz="1100" b="1" dirty="0"/>
          </a:p>
        </p:txBody>
      </p:sp>
      <p:cxnSp>
        <p:nvCxnSpPr>
          <p:cNvPr id="43" name="Straight Connector 42"/>
          <p:cNvCxnSpPr/>
          <p:nvPr/>
        </p:nvCxnSpPr>
        <p:spPr>
          <a:xfrm rot="5400000" flipH="1" flipV="1">
            <a:off x="2608249" y="3035297"/>
            <a:ext cx="92869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00298" y="3500438"/>
            <a:ext cx="121444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b="1" dirty="0" smtClean="0"/>
              <a:t>Compiler converts code into a sequence of machine instructions, as well as static data</a:t>
            </a:r>
            <a:endParaRPr lang="en-ZA" sz="1100" b="1" dirty="0"/>
          </a:p>
        </p:txBody>
      </p:sp>
      <p:cxnSp>
        <p:nvCxnSpPr>
          <p:cNvPr id="49" name="Straight Connector 48"/>
          <p:cNvCxnSpPr/>
          <p:nvPr/>
        </p:nvCxnSpPr>
        <p:spPr>
          <a:xfrm rot="5400000" flipH="1" flipV="1">
            <a:off x="4537075" y="3035297"/>
            <a:ext cx="92869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29124" y="3500438"/>
            <a:ext cx="1214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b="1" dirty="0" smtClean="0"/>
              <a:t>To run the program the OS copies the instructions and data into physical memory</a:t>
            </a:r>
            <a:endParaRPr lang="en-ZA" sz="1100" b="1" dirty="0"/>
          </a:p>
        </p:txBody>
      </p:sp>
      <p:cxnSp>
        <p:nvCxnSpPr>
          <p:cNvPr id="51" name="Straight Arrow Connector 50"/>
          <p:cNvCxnSpPr>
            <a:stCxn id="9" idx="3"/>
            <a:endCxn id="55" idx="1"/>
          </p:cNvCxnSpPr>
          <p:nvPr/>
        </p:nvCxnSpPr>
        <p:spPr>
          <a:xfrm flipV="1">
            <a:off x="6572264" y="2773987"/>
            <a:ext cx="1143008" cy="120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54" idx="1"/>
          </p:cNvCxnSpPr>
          <p:nvPr/>
        </p:nvCxnSpPr>
        <p:spPr>
          <a:xfrm flipV="1">
            <a:off x="6572264" y="3345491"/>
            <a:ext cx="1143008" cy="120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15272" y="3214686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100" b="1" dirty="0" smtClean="0"/>
              <a:t>Local Variables</a:t>
            </a:r>
            <a:endParaRPr lang="en-ZA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715272" y="2643182"/>
            <a:ext cx="1428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b="1" dirty="0" smtClean="0"/>
              <a:t>Static variables</a:t>
            </a:r>
            <a:endParaRPr lang="en-ZA" sz="1100" b="1" dirty="0"/>
          </a:p>
        </p:txBody>
      </p:sp>
      <p:cxnSp>
        <p:nvCxnSpPr>
          <p:cNvPr id="58" name="Straight Arrow Connector 57"/>
          <p:cNvCxnSpPr>
            <a:endCxn id="59" idx="1"/>
          </p:cNvCxnSpPr>
          <p:nvPr/>
        </p:nvCxnSpPr>
        <p:spPr>
          <a:xfrm>
            <a:off x="6572264" y="3071810"/>
            <a:ext cx="1143008" cy="11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15272" y="2857496"/>
            <a:ext cx="1428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b="1" dirty="0" smtClean="0"/>
              <a:t>Dynamically allocated structures</a:t>
            </a:r>
            <a:endParaRPr lang="en-ZA" sz="1100" b="1" dirty="0"/>
          </a:p>
        </p:txBody>
      </p:sp>
      <p:cxnSp>
        <p:nvCxnSpPr>
          <p:cNvPr id="61" name="Straight Arrow Connector 60"/>
          <p:cNvCxnSpPr>
            <a:stCxn id="8" idx="3"/>
            <a:endCxn id="62" idx="1"/>
          </p:cNvCxnSpPr>
          <p:nvPr/>
        </p:nvCxnSpPr>
        <p:spPr>
          <a:xfrm>
            <a:off x="6572264" y="2250273"/>
            <a:ext cx="1143008" cy="368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715272" y="2071678"/>
            <a:ext cx="1428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b="1" dirty="0" smtClean="0"/>
              <a:t>Executable instruction</a:t>
            </a:r>
            <a:endParaRPr lang="en-ZA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2904</Words>
  <Application>Microsoft Office PowerPoint</Application>
  <PresentationFormat>On-screen Show (4:3)</PresentationFormat>
  <Paragraphs>920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Operating Systems COMS(3010A) Kernels and Processes 1 </vt:lpstr>
      <vt:lpstr>Recap </vt:lpstr>
      <vt:lpstr>The Kernel </vt:lpstr>
      <vt:lpstr>The Kernel </vt:lpstr>
      <vt:lpstr>The Kernel </vt:lpstr>
      <vt:lpstr>The Kernel </vt:lpstr>
      <vt:lpstr>Do applications need to implement protection? </vt:lpstr>
      <vt:lpstr>A Process </vt:lpstr>
      <vt:lpstr>The Process Abstraction </vt:lpstr>
      <vt:lpstr>How do we run multiple copies of the same program? </vt:lpstr>
      <vt:lpstr>How do we run multiple copies of the same program? </vt:lpstr>
      <vt:lpstr>What is the difference between a process and a program? </vt:lpstr>
      <vt:lpstr>How do we keep track of all these instances? </vt:lpstr>
      <vt:lpstr>How do we prevent a process accessing another? </vt:lpstr>
      <vt:lpstr>How do we prevent a process accessing another?  </vt:lpstr>
      <vt:lpstr>How do we prevent a process accessing another?  </vt:lpstr>
      <vt:lpstr>Kernel Checks </vt:lpstr>
      <vt:lpstr>How can we speed up this approach? </vt:lpstr>
      <vt:lpstr>How can we speed up this approach? </vt:lpstr>
      <vt:lpstr>Dual Mode Operation </vt:lpstr>
      <vt:lpstr>What instructions can’t a process execute? </vt:lpstr>
      <vt:lpstr>How are processes restricted from accessing memory of others? </vt:lpstr>
      <vt:lpstr>What are the problems of Base and Bound Memory allocation? </vt:lpstr>
      <vt:lpstr>Virtual Memory </vt:lpstr>
      <vt:lpstr>Virtual Memory </vt:lpstr>
      <vt:lpstr>How does a kernel regain control from a runaway process? </vt:lpstr>
      <vt:lpstr>Types of Mode Transfer </vt:lpstr>
      <vt:lpstr>User to Kernel Mode </vt:lpstr>
      <vt:lpstr>Interrupts </vt:lpstr>
      <vt:lpstr>Different Interrupts </vt:lpstr>
      <vt:lpstr>Processor Exceptions </vt:lpstr>
      <vt:lpstr>System Calls </vt:lpstr>
      <vt:lpstr>Kernel to User </vt:lpstr>
      <vt:lpstr>New Processes  </vt:lpstr>
      <vt:lpstr>Resuming </vt:lpstr>
      <vt:lpstr>Context Switches </vt:lpstr>
      <vt:lpstr>User-level Upcalls  </vt:lpstr>
      <vt:lpstr>Summary </vt:lpstr>
      <vt:lpstr>Summary </vt:lpstr>
      <vt:lpstr>Summary </vt:lpstr>
      <vt:lpstr>Summary </vt:lpstr>
      <vt:lpstr>Summary </vt:lpstr>
      <vt:lpstr>Summary </vt:lpstr>
      <vt:lpstr>Summary </vt:lpstr>
      <vt:lpstr>Summary </vt:lpstr>
      <vt:lpstr>Implementing Safe Mode Transfer </vt:lpstr>
      <vt:lpstr>Implementing Safe Mode Transfer </vt:lpstr>
      <vt:lpstr>Implementing Safe Mode Transfer </vt:lpstr>
      <vt:lpstr>Implementing Safe Mode Transfer </vt:lpstr>
      <vt:lpstr>Interrupt Vector Table </vt:lpstr>
      <vt:lpstr>Interrupt Stack </vt:lpstr>
      <vt:lpstr>Interrupt Stack </vt:lpstr>
      <vt:lpstr>Why not just store it on the user-level stack? 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CSAM</cp:lastModifiedBy>
  <cp:revision>122</cp:revision>
  <dcterms:created xsi:type="dcterms:W3CDTF">2019-07-15T18:43:22Z</dcterms:created>
  <dcterms:modified xsi:type="dcterms:W3CDTF">2019-07-31T08:43:29Z</dcterms:modified>
</cp:coreProperties>
</file>