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5" r:id="rId4"/>
    <p:sldId id="276" r:id="rId5"/>
    <p:sldId id="277" r:id="rId6"/>
    <p:sldId id="274" r:id="rId7"/>
    <p:sldId id="278" r:id="rId8"/>
    <p:sldId id="279" r:id="rId9"/>
    <p:sldId id="280" r:id="rId10"/>
    <p:sldId id="281" r:id="rId11"/>
    <p:sldId id="282" r:id="rId12"/>
    <p:sldId id="283" r:id="rId13"/>
    <p:sldId id="285" r:id="rId14"/>
    <p:sldId id="284"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301" r:id="rId28"/>
    <p:sldId id="299" r:id="rId29"/>
    <p:sldId id="300" r:id="rId30"/>
    <p:sldId id="349" r:id="rId31"/>
    <p:sldId id="302" r:id="rId32"/>
    <p:sldId id="303" r:id="rId33"/>
    <p:sldId id="304" r:id="rId34"/>
    <p:sldId id="305" r:id="rId35"/>
    <p:sldId id="307" r:id="rId36"/>
    <p:sldId id="308" r:id="rId37"/>
    <p:sldId id="309" r:id="rId38"/>
    <p:sldId id="310" r:id="rId39"/>
    <p:sldId id="312" r:id="rId40"/>
    <p:sldId id="313" r:id="rId41"/>
    <p:sldId id="314" r:id="rId42"/>
    <p:sldId id="311" r:id="rId43"/>
    <p:sldId id="315" r:id="rId44"/>
    <p:sldId id="316" r:id="rId45"/>
    <p:sldId id="317" r:id="rId46"/>
    <p:sldId id="318" r:id="rId47"/>
    <p:sldId id="319" r:id="rId48"/>
    <p:sldId id="320" r:id="rId49"/>
    <p:sldId id="322" r:id="rId50"/>
    <p:sldId id="321"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8" r:id="rId76"/>
    <p:sldId id="347" r:id="rId77"/>
    <p:sldId id="350" r:id="rId78"/>
    <p:sldId id="352" r:id="rId79"/>
    <p:sldId id="353" r:id="rId80"/>
    <p:sldId id="354" r:id="rId81"/>
    <p:sldId id="355" r:id="rId82"/>
    <p:sldId id="356" r:id="rId83"/>
    <p:sldId id="357" r:id="rId84"/>
    <p:sldId id="358" r:id="rId85"/>
    <p:sldId id="359" r:id="rId86"/>
    <p:sldId id="360" r:id="rId87"/>
    <p:sldId id="361" r:id="rId88"/>
    <p:sldId id="362"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7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09ED63E-869C-4AEE-92BB-923FF5867362}" type="datetimeFigureOut">
              <a:rPr lang="en-US" smtClean="0"/>
              <a:pPr/>
              <a:t>8/15/2019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09ED63E-869C-4AEE-92BB-923FF5867362}" type="datetimeFigureOut">
              <a:rPr lang="en-US" smtClean="0"/>
              <a:pPr/>
              <a:t>8/15/2019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09ED63E-869C-4AEE-92BB-923FF5867362}" type="datetimeFigureOut">
              <a:rPr lang="en-US" smtClean="0"/>
              <a:pPr/>
              <a:t>8/15/2019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09ED63E-869C-4AEE-92BB-923FF5867362}" type="datetimeFigureOut">
              <a:rPr lang="en-US" smtClean="0"/>
              <a:pPr/>
              <a:t>8/15/2019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ED63E-869C-4AEE-92BB-923FF5867362}" type="datetimeFigureOut">
              <a:rPr lang="en-US" smtClean="0"/>
              <a:pPr/>
              <a:t>8/15/2019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09ED63E-869C-4AEE-92BB-923FF5867362}" type="datetimeFigureOut">
              <a:rPr lang="en-US" smtClean="0"/>
              <a:pPr/>
              <a:t>8/15/2019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09ED63E-869C-4AEE-92BB-923FF5867362}" type="datetimeFigureOut">
              <a:rPr lang="en-US" smtClean="0"/>
              <a:pPr/>
              <a:t>8/15/2019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09ED63E-869C-4AEE-92BB-923FF5867362}" type="datetimeFigureOut">
              <a:rPr lang="en-US" smtClean="0"/>
              <a:pPr/>
              <a:t>8/15/2019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ED63E-869C-4AEE-92BB-923FF5867362}" type="datetimeFigureOut">
              <a:rPr lang="en-US" smtClean="0"/>
              <a:pPr/>
              <a:t>8/15/2019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ED63E-869C-4AEE-92BB-923FF5867362}" type="datetimeFigureOut">
              <a:rPr lang="en-US" smtClean="0"/>
              <a:pPr/>
              <a:t>8/15/2019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ED63E-869C-4AEE-92BB-923FF5867362}" type="datetimeFigureOut">
              <a:rPr lang="en-US" smtClean="0"/>
              <a:pPr/>
              <a:t>8/15/2019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D97F97-B11B-43C0-90F5-57B9F21E8636}" type="slidenum">
              <a:rPr lang="en-ZA" smtClean="0"/>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ED63E-869C-4AEE-92BB-923FF5867362}" type="datetimeFigureOut">
              <a:rPr lang="en-US" smtClean="0"/>
              <a:pPr/>
              <a:t>8/15/2019</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97F97-B11B-43C0-90F5-57B9F21E8636}"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randen.ingram@wits.ac.z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s://stackoverflow.com/questions/37725497/how-does-memory-reordering-help-processors-and-compilers"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stackoverflow.com/questions/37725497/how-does-memory-reordering-help-processors-and-compilers"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42852"/>
            <a:ext cx="7772400" cy="3286148"/>
          </a:xfrm>
        </p:spPr>
        <p:txBody>
          <a:bodyPr>
            <a:normAutofit fontScale="90000"/>
          </a:bodyPr>
          <a:lstStyle/>
          <a:p>
            <a:r>
              <a:rPr lang="en-ZA" sz="6000" b="1" u="sng" dirty="0" smtClean="0"/>
              <a:t>Operating Systems</a:t>
            </a:r>
            <a:br>
              <a:rPr lang="en-ZA" sz="6000" b="1" u="sng" dirty="0" smtClean="0"/>
            </a:br>
            <a:r>
              <a:rPr lang="en-ZA" sz="6000" b="1" u="sng" dirty="0" smtClean="0"/>
              <a:t>COMS(3010A)</a:t>
            </a:r>
            <a:br>
              <a:rPr lang="en-ZA" sz="6000" b="1" u="sng" dirty="0" smtClean="0"/>
            </a:br>
            <a:r>
              <a:rPr lang="en-ZA" sz="6000" b="1" u="sng" dirty="0" smtClean="0"/>
              <a:t>Concurrency and Threads</a:t>
            </a:r>
            <a:r>
              <a:rPr lang="en-ZA" sz="4800" b="1" u="sng" dirty="0" smtClean="0"/>
              <a:t/>
            </a:r>
            <a:br>
              <a:rPr lang="en-ZA" sz="4800" b="1" u="sng" dirty="0" smtClean="0"/>
            </a:br>
            <a:endParaRPr lang="en-ZA" sz="4800" b="1" u="sng" dirty="0"/>
          </a:p>
        </p:txBody>
      </p:sp>
      <p:sp>
        <p:nvSpPr>
          <p:cNvPr id="3" name="Subtitle 2"/>
          <p:cNvSpPr>
            <a:spLocks noGrp="1"/>
          </p:cNvSpPr>
          <p:nvPr>
            <p:ph type="subTitle" idx="1"/>
          </p:nvPr>
        </p:nvSpPr>
        <p:spPr>
          <a:xfrm>
            <a:off x="1357290" y="4643446"/>
            <a:ext cx="6400800" cy="1752600"/>
          </a:xfrm>
        </p:spPr>
        <p:txBody>
          <a:bodyPr/>
          <a:lstStyle/>
          <a:p>
            <a:r>
              <a:rPr lang="en-ZA" dirty="0" err="1" smtClean="0"/>
              <a:t>Branden</a:t>
            </a:r>
            <a:r>
              <a:rPr lang="en-ZA" dirty="0" smtClean="0"/>
              <a:t> Ingram</a:t>
            </a:r>
          </a:p>
          <a:p>
            <a:r>
              <a:rPr lang="en-ZA" dirty="0" smtClean="0">
                <a:hlinkClick r:id="rId2"/>
              </a:rPr>
              <a:t>branden.ingram@wits.ac.za</a:t>
            </a:r>
            <a:endParaRPr lang="en-ZA" dirty="0" smtClean="0"/>
          </a:p>
          <a:p>
            <a:r>
              <a:rPr lang="en-ZA" dirty="0" smtClean="0"/>
              <a:t>Office Number : ???</a:t>
            </a:r>
          </a:p>
          <a:p>
            <a:endParaRPr lang="en-ZA" dirty="0"/>
          </a:p>
        </p:txBody>
      </p:sp>
      <p:sp>
        <p:nvSpPr>
          <p:cNvPr id="4" name="TextBox 3"/>
          <p:cNvSpPr txBox="1"/>
          <p:nvPr/>
        </p:nvSpPr>
        <p:spPr>
          <a:xfrm>
            <a:off x="3786182" y="3244334"/>
            <a:ext cx="1656865" cy="369332"/>
          </a:xfrm>
          <a:prstGeom prst="rect">
            <a:avLst/>
          </a:prstGeom>
          <a:noFill/>
        </p:spPr>
        <p:txBody>
          <a:bodyPr wrap="none" rtlCol="0" anchor="ctr">
            <a:spAutoFit/>
          </a:bodyPr>
          <a:lstStyle/>
          <a:p>
            <a:pPr algn="ctr"/>
            <a:r>
              <a:rPr lang="en-ZA" b="1" dirty="0" smtClean="0"/>
              <a:t>15 August 2019</a:t>
            </a:r>
            <a:endParaRPr lang="en-ZA"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Threads</a:t>
            </a:r>
            <a:endParaRPr lang="en-ZA" sz="4800" b="1" u="sng" dirty="0"/>
          </a:p>
        </p:txBody>
      </p:sp>
      <p:sp>
        <p:nvSpPr>
          <p:cNvPr id="4" name="TextBox 3"/>
          <p:cNvSpPr txBox="1"/>
          <p:nvPr/>
        </p:nvSpPr>
        <p:spPr>
          <a:xfrm>
            <a:off x="714349" y="1785926"/>
            <a:ext cx="8072494" cy="3693319"/>
          </a:xfrm>
          <a:prstGeom prst="rect">
            <a:avLst/>
          </a:prstGeom>
          <a:noFill/>
        </p:spPr>
        <p:txBody>
          <a:bodyPr wrap="square" rtlCol="0" anchor="ctr">
            <a:spAutoFit/>
          </a:bodyPr>
          <a:lstStyle/>
          <a:p>
            <a:pPr>
              <a:buFont typeface="Arial" pitchFamily="34" charset="0"/>
              <a:buChar char="•"/>
            </a:pPr>
            <a:r>
              <a:rPr lang="en-ZA" b="1" dirty="0" smtClean="0"/>
              <a:t> Threads are a set of sequential streams of execution that interact and share results in very precise ways</a:t>
            </a:r>
          </a:p>
          <a:p>
            <a:pPr>
              <a:buFont typeface="Arial" pitchFamily="34" charset="0"/>
              <a:buChar char="•"/>
            </a:pPr>
            <a:endParaRPr lang="en-ZA" b="1" dirty="0" smtClean="0"/>
          </a:p>
          <a:p>
            <a:pPr>
              <a:buFont typeface="Arial" pitchFamily="34" charset="0"/>
              <a:buChar char="•"/>
            </a:pPr>
            <a:r>
              <a:rPr lang="en-ZA" b="1" dirty="0" smtClean="0"/>
              <a:t> Threads let us define a set of tasks that run concurrently while the code for each task is sequential</a:t>
            </a:r>
          </a:p>
          <a:p>
            <a:pPr>
              <a:buFont typeface="Arial" pitchFamily="34" charset="0"/>
              <a:buChar char="•"/>
            </a:pPr>
            <a:endParaRPr lang="en-ZA" b="1" dirty="0" smtClean="0"/>
          </a:p>
          <a:p>
            <a:pPr>
              <a:buFont typeface="Arial" pitchFamily="34" charset="0"/>
              <a:buChar char="•"/>
            </a:pPr>
            <a:r>
              <a:rPr lang="en-ZA" b="1" dirty="0" smtClean="0"/>
              <a:t> Each thread behaves as if it has its own dedicated processor</a:t>
            </a:r>
          </a:p>
          <a:p>
            <a:pPr>
              <a:buFont typeface="Arial" pitchFamily="34" charset="0"/>
              <a:buChar char="•"/>
            </a:pPr>
            <a:endParaRPr lang="en-ZA" b="1" dirty="0" smtClean="0"/>
          </a:p>
          <a:p>
            <a:pPr>
              <a:buFont typeface="Arial" pitchFamily="34" charset="0"/>
              <a:buChar char="•"/>
            </a:pPr>
            <a:r>
              <a:rPr lang="en-ZA" b="1" dirty="0" smtClean="0"/>
              <a:t> Utilising threads of requires additional work from the application programmer for coordinating</a:t>
            </a:r>
          </a:p>
          <a:p>
            <a:pPr lvl="1">
              <a:buFont typeface="Arial" pitchFamily="34" charset="0"/>
              <a:buChar char="•"/>
            </a:pPr>
            <a:endParaRPr lang="en-ZA" b="1" dirty="0" smtClean="0"/>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692945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8" name="Rectangle 47"/>
          <p:cNvSpPr/>
          <p:nvPr/>
        </p:nvSpPr>
        <p:spPr>
          <a:xfrm>
            <a:off x="650082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7" name="Rectangle 46"/>
          <p:cNvSpPr/>
          <p:nvPr/>
        </p:nvSpPr>
        <p:spPr>
          <a:xfrm>
            <a:off x="6072198"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6" name="Rectangle 45"/>
          <p:cNvSpPr/>
          <p:nvPr/>
        </p:nvSpPr>
        <p:spPr>
          <a:xfrm>
            <a:off x="550069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5" name="Rectangle 44"/>
          <p:cNvSpPr/>
          <p:nvPr/>
        </p:nvSpPr>
        <p:spPr>
          <a:xfrm>
            <a:off x="507206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Rectangle 43"/>
          <p:cNvSpPr/>
          <p:nvPr/>
        </p:nvSpPr>
        <p:spPr>
          <a:xfrm>
            <a:off x="3571868"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Rectangle 42"/>
          <p:cNvSpPr/>
          <p:nvPr/>
        </p:nvSpPr>
        <p:spPr>
          <a:xfrm>
            <a:off x="3143240"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Rectangle 41"/>
          <p:cNvSpPr/>
          <p:nvPr/>
        </p:nvSpPr>
        <p:spPr>
          <a:xfrm>
            <a:off x="2714612"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Rectangle 40"/>
          <p:cNvSpPr/>
          <p:nvPr/>
        </p:nvSpPr>
        <p:spPr>
          <a:xfrm>
            <a:off x="228598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0" name="Rectangle 39"/>
          <p:cNvSpPr/>
          <p:nvPr/>
        </p:nvSpPr>
        <p:spPr>
          <a:xfrm>
            <a:off x="185735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Threads</a:t>
            </a:r>
            <a:endParaRPr lang="en-ZA" sz="4800" b="1" u="sng" dirty="0"/>
          </a:p>
        </p:txBody>
      </p:sp>
      <p:sp>
        <p:nvSpPr>
          <p:cNvPr id="4" name="TextBox 3"/>
          <p:cNvSpPr txBox="1"/>
          <p:nvPr/>
        </p:nvSpPr>
        <p:spPr>
          <a:xfrm>
            <a:off x="714348" y="1785926"/>
            <a:ext cx="8072494" cy="1754326"/>
          </a:xfrm>
          <a:prstGeom prst="rect">
            <a:avLst/>
          </a:prstGeom>
          <a:noFill/>
        </p:spPr>
        <p:txBody>
          <a:bodyPr wrap="square" rtlCol="0" anchor="ctr">
            <a:spAutoFit/>
          </a:bodyPr>
          <a:lstStyle/>
          <a:p>
            <a:pPr>
              <a:buFont typeface="Arial" pitchFamily="34" charset="0"/>
              <a:buChar char="•"/>
            </a:pPr>
            <a:r>
              <a:rPr lang="en-ZA" b="1" dirty="0" smtClean="0"/>
              <a:t> The OS provides the illusion that programmers can make as many threads as needed</a:t>
            </a:r>
          </a:p>
          <a:p>
            <a:pPr>
              <a:buFont typeface="Arial" pitchFamily="34" charset="0"/>
              <a:buChar char="•"/>
            </a:pPr>
            <a:r>
              <a:rPr lang="en-ZA" b="1" dirty="0" smtClean="0"/>
              <a:t> Each thread runs on its own dedicated virtual processor</a:t>
            </a:r>
          </a:p>
          <a:p>
            <a:endParaRPr lang="en-ZA" b="1" dirty="0" smtClean="0"/>
          </a:p>
          <a:p>
            <a:pPr lvl="1"/>
            <a:endParaRPr lang="en-ZA" dirty="0" smtClean="0"/>
          </a:p>
          <a:p>
            <a:endParaRPr lang="en-ZA" dirty="0"/>
          </a:p>
        </p:txBody>
      </p:sp>
      <p:cxnSp>
        <p:nvCxnSpPr>
          <p:cNvPr id="7" name="Straight Connector 6"/>
          <p:cNvCxnSpPr/>
          <p:nvPr/>
        </p:nvCxnSpPr>
        <p:spPr>
          <a:xfrm rot="5400000">
            <a:off x="3357554" y="4572008"/>
            <a:ext cx="242889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43042" y="3357562"/>
            <a:ext cx="2535631" cy="369332"/>
          </a:xfrm>
          <a:prstGeom prst="rect">
            <a:avLst/>
          </a:prstGeom>
          <a:noFill/>
        </p:spPr>
        <p:txBody>
          <a:bodyPr wrap="none" rtlCol="0">
            <a:spAutoFit/>
          </a:bodyPr>
          <a:lstStyle/>
          <a:p>
            <a:r>
              <a:rPr lang="en-ZA" b="1" dirty="0" smtClean="0"/>
              <a:t>Programmer Abstraction</a:t>
            </a:r>
            <a:endParaRPr lang="en-ZA" b="1" dirty="0"/>
          </a:p>
        </p:txBody>
      </p:sp>
      <p:sp>
        <p:nvSpPr>
          <p:cNvPr id="9" name="TextBox 8"/>
          <p:cNvSpPr txBox="1"/>
          <p:nvPr/>
        </p:nvSpPr>
        <p:spPr>
          <a:xfrm>
            <a:off x="5286380" y="3357562"/>
            <a:ext cx="1657057" cy="369332"/>
          </a:xfrm>
          <a:prstGeom prst="rect">
            <a:avLst/>
          </a:prstGeom>
          <a:noFill/>
        </p:spPr>
        <p:txBody>
          <a:bodyPr wrap="none" rtlCol="0">
            <a:spAutoFit/>
          </a:bodyPr>
          <a:lstStyle/>
          <a:p>
            <a:r>
              <a:rPr lang="en-ZA" b="1" dirty="0" smtClean="0"/>
              <a:t>Physical Reality</a:t>
            </a:r>
            <a:endParaRPr lang="en-ZA" b="1" dirty="0"/>
          </a:p>
        </p:txBody>
      </p:sp>
      <p:sp>
        <p:nvSpPr>
          <p:cNvPr id="10" name="TextBox 9"/>
          <p:cNvSpPr txBox="1"/>
          <p:nvPr/>
        </p:nvSpPr>
        <p:spPr>
          <a:xfrm>
            <a:off x="142844" y="3929066"/>
            <a:ext cx="945131" cy="369332"/>
          </a:xfrm>
          <a:prstGeom prst="rect">
            <a:avLst/>
          </a:prstGeom>
          <a:noFill/>
        </p:spPr>
        <p:txBody>
          <a:bodyPr wrap="none" rtlCol="0">
            <a:spAutoFit/>
          </a:bodyPr>
          <a:lstStyle/>
          <a:p>
            <a:r>
              <a:rPr lang="en-ZA" b="1" dirty="0" smtClean="0"/>
              <a:t>Threads</a:t>
            </a:r>
            <a:endParaRPr lang="en-ZA" b="1" dirty="0"/>
          </a:p>
        </p:txBody>
      </p:sp>
      <p:sp>
        <p:nvSpPr>
          <p:cNvPr id="11" name="TextBox 10"/>
          <p:cNvSpPr txBox="1"/>
          <p:nvPr/>
        </p:nvSpPr>
        <p:spPr>
          <a:xfrm>
            <a:off x="142844" y="4429132"/>
            <a:ext cx="1198533" cy="369332"/>
          </a:xfrm>
          <a:prstGeom prst="rect">
            <a:avLst/>
          </a:prstGeom>
          <a:noFill/>
        </p:spPr>
        <p:txBody>
          <a:bodyPr wrap="none" rtlCol="0">
            <a:spAutoFit/>
          </a:bodyPr>
          <a:lstStyle/>
          <a:p>
            <a:r>
              <a:rPr lang="en-ZA" b="1" dirty="0" smtClean="0"/>
              <a:t>Processors</a:t>
            </a:r>
            <a:endParaRPr lang="en-ZA" b="1" dirty="0"/>
          </a:p>
        </p:txBody>
      </p:sp>
      <p:sp>
        <p:nvSpPr>
          <p:cNvPr id="12" name="Rectangle 11"/>
          <p:cNvSpPr/>
          <p:nvPr/>
        </p:nvSpPr>
        <p:spPr>
          <a:xfrm>
            <a:off x="192879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13" name="Rectangle 12"/>
          <p:cNvSpPr/>
          <p:nvPr/>
        </p:nvSpPr>
        <p:spPr>
          <a:xfrm>
            <a:off x="235742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14" name="Rectangle 13"/>
          <p:cNvSpPr/>
          <p:nvPr/>
        </p:nvSpPr>
        <p:spPr>
          <a:xfrm>
            <a:off x="2786050"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15" name="Rectangle 14"/>
          <p:cNvSpPr/>
          <p:nvPr/>
        </p:nvSpPr>
        <p:spPr>
          <a:xfrm>
            <a:off x="3214678"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16" name="Rectangle 15"/>
          <p:cNvSpPr/>
          <p:nvPr/>
        </p:nvSpPr>
        <p:spPr>
          <a:xfrm>
            <a:off x="3643306"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22" name="Rectangle 21"/>
          <p:cNvSpPr/>
          <p:nvPr/>
        </p:nvSpPr>
        <p:spPr>
          <a:xfrm>
            <a:off x="514350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23" name="Rectangle 22"/>
          <p:cNvSpPr/>
          <p:nvPr/>
        </p:nvSpPr>
        <p:spPr>
          <a:xfrm>
            <a:off x="557213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24" name="Rectangle 23"/>
          <p:cNvSpPr/>
          <p:nvPr/>
        </p:nvSpPr>
        <p:spPr>
          <a:xfrm>
            <a:off x="6143636"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25" name="Rectangle 24"/>
          <p:cNvSpPr/>
          <p:nvPr/>
        </p:nvSpPr>
        <p:spPr>
          <a:xfrm>
            <a:off x="657226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26" name="Rectangle 25"/>
          <p:cNvSpPr/>
          <p:nvPr/>
        </p:nvSpPr>
        <p:spPr>
          <a:xfrm>
            <a:off x="700089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28" name="Rectangle 27"/>
          <p:cNvSpPr/>
          <p:nvPr/>
        </p:nvSpPr>
        <p:spPr>
          <a:xfrm>
            <a:off x="192879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29" name="Rectangle 28"/>
          <p:cNvSpPr/>
          <p:nvPr/>
        </p:nvSpPr>
        <p:spPr>
          <a:xfrm>
            <a:off x="235742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0" name="Rectangle 29"/>
          <p:cNvSpPr/>
          <p:nvPr/>
        </p:nvSpPr>
        <p:spPr>
          <a:xfrm>
            <a:off x="2786050"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31" name="Rectangle 30"/>
          <p:cNvSpPr/>
          <p:nvPr/>
        </p:nvSpPr>
        <p:spPr>
          <a:xfrm>
            <a:off x="3214678"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32" name="Rectangle 31"/>
          <p:cNvSpPr/>
          <p:nvPr/>
        </p:nvSpPr>
        <p:spPr>
          <a:xfrm>
            <a:off x="3643306"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33" name="Rectangle 32"/>
          <p:cNvSpPr/>
          <p:nvPr/>
        </p:nvSpPr>
        <p:spPr>
          <a:xfrm>
            <a:off x="514350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34" name="Rectangle 33"/>
          <p:cNvSpPr/>
          <p:nvPr/>
        </p:nvSpPr>
        <p:spPr>
          <a:xfrm>
            <a:off x="557213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5" name="Rectangle 34"/>
          <p:cNvSpPr/>
          <p:nvPr/>
        </p:nvSpPr>
        <p:spPr>
          <a:xfrm>
            <a:off x="6143636"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b="1" dirty="0">
              <a:solidFill>
                <a:schemeClr val="tx1"/>
              </a:solidFill>
            </a:endParaRPr>
          </a:p>
        </p:txBody>
      </p:sp>
      <p:sp>
        <p:nvSpPr>
          <p:cNvPr id="36" name="Rectangle 35"/>
          <p:cNvSpPr/>
          <p:nvPr/>
        </p:nvSpPr>
        <p:spPr>
          <a:xfrm>
            <a:off x="657226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b="1" dirty="0">
              <a:solidFill>
                <a:schemeClr val="tx1"/>
              </a:solidFill>
            </a:endParaRPr>
          </a:p>
        </p:txBody>
      </p:sp>
      <p:sp>
        <p:nvSpPr>
          <p:cNvPr id="37" name="Rectangle 36"/>
          <p:cNvSpPr/>
          <p:nvPr/>
        </p:nvSpPr>
        <p:spPr>
          <a:xfrm>
            <a:off x="700089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b="1" dirty="0">
              <a:solidFill>
                <a:schemeClr val="tx1"/>
              </a:solidFill>
            </a:endParaRPr>
          </a:p>
        </p:txBody>
      </p:sp>
      <p:sp>
        <p:nvSpPr>
          <p:cNvPr id="38" name="TextBox 37"/>
          <p:cNvSpPr txBox="1"/>
          <p:nvPr/>
        </p:nvSpPr>
        <p:spPr>
          <a:xfrm>
            <a:off x="5072066" y="5000636"/>
            <a:ext cx="1026243" cy="646331"/>
          </a:xfrm>
          <a:prstGeom prst="rect">
            <a:avLst/>
          </a:prstGeom>
          <a:noFill/>
        </p:spPr>
        <p:txBody>
          <a:bodyPr wrap="none" rtlCol="0">
            <a:spAutoFit/>
          </a:bodyPr>
          <a:lstStyle/>
          <a:p>
            <a:pPr algn="ctr"/>
            <a:r>
              <a:rPr lang="en-ZA" b="1" dirty="0" smtClean="0"/>
              <a:t>Running </a:t>
            </a:r>
          </a:p>
          <a:p>
            <a:pPr algn="ctr"/>
            <a:r>
              <a:rPr lang="en-ZA" b="1" dirty="0" smtClean="0"/>
              <a:t>Threads</a:t>
            </a:r>
            <a:endParaRPr lang="en-ZA" b="1" dirty="0"/>
          </a:p>
        </p:txBody>
      </p:sp>
      <p:sp>
        <p:nvSpPr>
          <p:cNvPr id="39" name="TextBox 38"/>
          <p:cNvSpPr txBox="1"/>
          <p:nvPr/>
        </p:nvSpPr>
        <p:spPr>
          <a:xfrm>
            <a:off x="6286512" y="5000636"/>
            <a:ext cx="945131" cy="646331"/>
          </a:xfrm>
          <a:prstGeom prst="rect">
            <a:avLst/>
          </a:prstGeom>
          <a:noFill/>
        </p:spPr>
        <p:txBody>
          <a:bodyPr wrap="none" rtlCol="0">
            <a:spAutoFit/>
          </a:bodyPr>
          <a:lstStyle/>
          <a:p>
            <a:pPr algn="ctr"/>
            <a:r>
              <a:rPr lang="en-ZA" b="1" dirty="0" smtClean="0"/>
              <a:t>Ready</a:t>
            </a:r>
          </a:p>
          <a:p>
            <a:pPr algn="ctr"/>
            <a:r>
              <a:rPr lang="en-ZA" b="1" dirty="0" smtClean="0"/>
              <a:t>Threads</a:t>
            </a:r>
            <a:endParaRPr lang="en-ZA"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692945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8" name="Rectangle 47"/>
          <p:cNvSpPr/>
          <p:nvPr/>
        </p:nvSpPr>
        <p:spPr>
          <a:xfrm>
            <a:off x="650082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7" name="Rectangle 46"/>
          <p:cNvSpPr/>
          <p:nvPr/>
        </p:nvSpPr>
        <p:spPr>
          <a:xfrm>
            <a:off x="6072198"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6" name="Rectangle 45"/>
          <p:cNvSpPr/>
          <p:nvPr/>
        </p:nvSpPr>
        <p:spPr>
          <a:xfrm>
            <a:off x="550069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5" name="Rectangle 44"/>
          <p:cNvSpPr/>
          <p:nvPr/>
        </p:nvSpPr>
        <p:spPr>
          <a:xfrm>
            <a:off x="507206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Rectangle 43"/>
          <p:cNvSpPr/>
          <p:nvPr/>
        </p:nvSpPr>
        <p:spPr>
          <a:xfrm>
            <a:off x="3571868"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Rectangle 42"/>
          <p:cNvSpPr/>
          <p:nvPr/>
        </p:nvSpPr>
        <p:spPr>
          <a:xfrm>
            <a:off x="3143240"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Rectangle 41"/>
          <p:cNvSpPr/>
          <p:nvPr/>
        </p:nvSpPr>
        <p:spPr>
          <a:xfrm>
            <a:off x="2714612"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Rectangle 40"/>
          <p:cNvSpPr/>
          <p:nvPr/>
        </p:nvSpPr>
        <p:spPr>
          <a:xfrm>
            <a:off x="228598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0" name="Rectangle 39"/>
          <p:cNvSpPr/>
          <p:nvPr/>
        </p:nvSpPr>
        <p:spPr>
          <a:xfrm>
            <a:off x="185735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Threads</a:t>
            </a:r>
            <a:endParaRPr lang="en-ZA" sz="4800" b="1" u="sng" dirty="0"/>
          </a:p>
        </p:txBody>
      </p:sp>
      <p:sp>
        <p:nvSpPr>
          <p:cNvPr id="4" name="TextBox 3"/>
          <p:cNvSpPr txBox="1"/>
          <p:nvPr/>
        </p:nvSpPr>
        <p:spPr>
          <a:xfrm>
            <a:off x="714348" y="1785926"/>
            <a:ext cx="8072494" cy="1477328"/>
          </a:xfrm>
          <a:prstGeom prst="rect">
            <a:avLst/>
          </a:prstGeom>
          <a:noFill/>
        </p:spPr>
        <p:txBody>
          <a:bodyPr wrap="square" rtlCol="0" anchor="ctr">
            <a:spAutoFit/>
          </a:bodyPr>
          <a:lstStyle/>
          <a:p>
            <a:pPr>
              <a:buFont typeface="Arial" pitchFamily="34" charset="0"/>
              <a:buChar char="•"/>
            </a:pPr>
            <a:r>
              <a:rPr lang="en-ZA" b="1" dirty="0" smtClean="0"/>
              <a:t> In reality, a machine only has a finite number of processors</a:t>
            </a:r>
          </a:p>
          <a:p>
            <a:pPr>
              <a:buFont typeface="Arial" pitchFamily="34" charset="0"/>
              <a:buChar char="•"/>
            </a:pPr>
            <a:r>
              <a:rPr lang="en-ZA" b="1" dirty="0" smtClean="0"/>
              <a:t> It is the job of the OS to manage/link the running of threads onto actual hardware</a:t>
            </a:r>
          </a:p>
          <a:p>
            <a:endParaRPr lang="en-ZA" b="1" dirty="0" smtClean="0"/>
          </a:p>
          <a:p>
            <a:pPr lvl="1"/>
            <a:endParaRPr lang="en-ZA" dirty="0" smtClean="0"/>
          </a:p>
          <a:p>
            <a:endParaRPr lang="en-ZA" dirty="0"/>
          </a:p>
        </p:txBody>
      </p:sp>
      <p:cxnSp>
        <p:nvCxnSpPr>
          <p:cNvPr id="7" name="Straight Connector 6"/>
          <p:cNvCxnSpPr/>
          <p:nvPr/>
        </p:nvCxnSpPr>
        <p:spPr>
          <a:xfrm rot="5400000">
            <a:off x="3357554" y="4572008"/>
            <a:ext cx="242889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43042" y="3357562"/>
            <a:ext cx="2535631" cy="369332"/>
          </a:xfrm>
          <a:prstGeom prst="rect">
            <a:avLst/>
          </a:prstGeom>
          <a:noFill/>
        </p:spPr>
        <p:txBody>
          <a:bodyPr wrap="none" rtlCol="0">
            <a:spAutoFit/>
          </a:bodyPr>
          <a:lstStyle/>
          <a:p>
            <a:r>
              <a:rPr lang="en-ZA" b="1" dirty="0" smtClean="0"/>
              <a:t>Programmer Abstraction</a:t>
            </a:r>
            <a:endParaRPr lang="en-ZA" b="1" dirty="0"/>
          </a:p>
        </p:txBody>
      </p:sp>
      <p:sp>
        <p:nvSpPr>
          <p:cNvPr id="9" name="TextBox 8"/>
          <p:cNvSpPr txBox="1"/>
          <p:nvPr/>
        </p:nvSpPr>
        <p:spPr>
          <a:xfrm>
            <a:off x="5286380" y="3357562"/>
            <a:ext cx="1657057" cy="369332"/>
          </a:xfrm>
          <a:prstGeom prst="rect">
            <a:avLst/>
          </a:prstGeom>
          <a:noFill/>
        </p:spPr>
        <p:txBody>
          <a:bodyPr wrap="none" rtlCol="0">
            <a:spAutoFit/>
          </a:bodyPr>
          <a:lstStyle/>
          <a:p>
            <a:r>
              <a:rPr lang="en-ZA" b="1" dirty="0" smtClean="0"/>
              <a:t>Physical Reality</a:t>
            </a:r>
            <a:endParaRPr lang="en-ZA" b="1" dirty="0"/>
          </a:p>
        </p:txBody>
      </p:sp>
      <p:sp>
        <p:nvSpPr>
          <p:cNvPr id="10" name="TextBox 9"/>
          <p:cNvSpPr txBox="1"/>
          <p:nvPr/>
        </p:nvSpPr>
        <p:spPr>
          <a:xfrm>
            <a:off x="142844" y="3929066"/>
            <a:ext cx="945131" cy="369332"/>
          </a:xfrm>
          <a:prstGeom prst="rect">
            <a:avLst/>
          </a:prstGeom>
          <a:noFill/>
        </p:spPr>
        <p:txBody>
          <a:bodyPr wrap="none" rtlCol="0">
            <a:spAutoFit/>
          </a:bodyPr>
          <a:lstStyle/>
          <a:p>
            <a:r>
              <a:rPr lang="en-ZA" b="1" dirty="0" smtClean="0"/>
              <a:t>Threads</a:t>
            </a:r>
            <a:endParaRPr lang="en-ZA" b="1" dirty="0"/>
          </a:p>
        </p:txBody>
      </p:sp>
      <p:sp>
        <p:nvSpPr>
          <p:cNvPr id="11" name="TextBox 10"/>
          <p:cNvSpPr txBox="1"/>
          <p:nvPr/>
        </p:nvSpPr>
        <p:spPr>
          <a:xfrm>
            <a:off x="142844" y="4429132"/>
            <a:ext cx="1198533" cy="369332"/>
          </a:xfrm>
          <a:prstGeom prst="rect">
            <a:avLst/>
          </a:prstGeom>
          <a:noFill/>
        </p:spPr>
        <p:txBody>
          <a:bodyPr wrap="none" rtlCol="0">
            <a:spAutoFit/>
          </a:bodyPr>
          <a:lstStyle/>
          <a:p>
            <a:r>
              <a:rPr lang="en-ZA" b="1" dirty="0" smtClean="0"/>
              <a:t>Processors</a:t>
            </a:r>
            <a:endParaRPr lang="en-ZA" b="1" dirty="0"/>
          </a:p>
        </p:txBody>
      </p:sp>
      <p:sp>
        <p:nvSpPr>
          <p:cNvPr id="12" name="Rectangle 11"/>
          <p:cNvSpPr/>
          <p:nvPr/>
        </p:nvSpPr>
        <p:spPr>
          <a:xfrm>
            <a:off x="192879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13" name="Rectangle 12"/>
          <p:cNvSpPr/>
          <p:nvPr/>
        </p:nvSpPr>
        <p:spPr>
          <a:xfrm>
            <a:off x="235742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14" name="Rectangle 13"/>
          <p:cNvSpPr/>
          <p:nvPr/>
        </p:nvSpPr>
        <p:spPr>
          <a:xfrm>
            <a:off x="2786050"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15" name="Rectangle 14"/>
          <p:cNvSpPr/>
          <p:nvPr/>
        </p:nvSpPr>
        <p:spPr>
          <a:xfrm>
            <a:off x="3214678"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16" name="Rectangle 15"/>
          <p:cNvSpPr/>
          <p:nvPr/>
        </p:nvSpPr>
        <p:spPr>
          <a:xfrm>
            <a:off x="3643306"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22" name="Rectangle 21"/>
          <p:cNvSpPr/>
          <p:nvPr/>
        </p:nvSpPr>
        <p:spPr>
          <a:xfrm>
            <a:off x="514350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23" name="Rectangle 22"/>
          <p:cNvSpPr/>
          <p:nvPr/>
        </p:nvSpPr>
        <p:spPr>
          <a:xfrm>
            <a:off x="557213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24" name="Rectangle 23"/>
          <p:cNvSpPr/>
          <p:nvPr/>
        </p:nvSpPr>
        <p:spPr>
          <a:xfrm>
            <a:off x="6143636"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25" name="Rectangle 24"/>
          <p:cNvSpPr/>
          <p:nvPr/>
        </p:nvSpPr>
        <p:spPr>
          <a:xfrm>
            <a:off x="657226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26" name="Rectangle 25"/>
          <p:cNvSpPr/>
          <p:nvPr/>
        </p:nvSpPr>
        <p:spPr>
          <a:xfrm>
            <a:off x="700089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28" name="Rectangle 27"/>
          <p:cNvSpPr/>
          <p:nvPr/>
        </p:nvSpPr>
        <p:spPr>
          <a:xfrm>
            <a:off x="192879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29" name="Rectangle 28"/>
          <p:cNvSpPr/>
          <p:nvPr/>
        </p:nvSpPr>
        <p:spPr>
          <a:xfrm>
            <a:off x="235742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0" name="Rectangle 29"/>
          <p:cNvSpPr/>
          <p:nvPr/>
        </p:nvSpPr>
        <p:spPr>
          <a:xfrm>
            <a:off x="2786050"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31" name="Rectangle 30"/>
          <p:cNvSpPr/>
          <p:nvPr/>
        </p:nvSpPr>
        <p:spPr>
          <a:xfrm>
            <a:off x="3214678"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32" name="Rectangle 31"/>
          <p:cNvSpPr/>
          <p:nvPr/>
        </p:nvSpPr>
        <p:spPr>
          <a:xfrm>
            <a:off x="3643306"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33" name="Rectangle 32"/>
          <p:cNvSpPr/>
          <p:nvPr/>
        </p:nvSpPr>
        <p:spPr>
          <a:xfrm>
            <a:off x="514350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34" name="Rectangle 33"/>
          <p:cNvSpPr/>
          <p:nvPr/>
        </p:nvSpPr>
        <p:spPr>
          <a:xfrm>
            <a:off x="557213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5" name="Rectangle 34"/>
          <p:cNvSpPr/>
          <p:nvPr/>
        </p:nvSpPr>
        <p:spPr>
          <a:xfrm>
            <a:off x="6143636"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36" name="Rectangle 35"/>
          <p:cNvSpPr/>
          <p:nvPr/>
        </p:nvSpPr>
        <p:spPr>
          <a:xfrm>
            <a:off x="657226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37" name="Rectangle 36"/>
          <p:cNvSpPr/>
          <p:nvPr/>
        </p:nvSpPr>
        <p:spPr>
          <a:xfrm>
            <a:off x="700089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8" name="TextBox 37"/>
          <p:cNvSpPr txBox="1"/>
          <p:nvPr/>
        </p:nvSpPr>
        <p:spPr>
          <a:xfrm>
            <a:off x="5072066" y="5000636"/>
            <a:ext cx="1026243" cy="646331"/>
          </a:xfrm>
          <a:prstGeom prst="rect">
            <a:avLst/>
          </a:prstGeom>
          <a:noFill/>
        </p:spPr>
        <p:txBody>
          <a:bodyPr wrap="none" rtlCol="0">
            <a:spAutoFit/>
          </a:bodyPr>
          <a:lstStyle/>
          <a:p>
            <a:pPr algn="ctr"/>
            <a:r>
              <a:rPr lang="en-ZA" b="1" dirty="0" smtClean="0"/>
              <a:t>Running </a:t>
            </a:r>
          </a:p>
          <a:p>
            <a:pPr algn="ctr"/>
            <a:r>
              <a:rPr lang="en-ZA" b="1" dirty="0" smtClean="0"/>
              <a:t>Threads</a:t>
            </a:r>
            <a:endParaRPr lang="en-ZA" b="1" dirty="0"/>
          </a:p>
        </p:txBody>
      </p:sp>
      <p:sp>
        <p:nvSpPr>
          <p:cNvPr id="39" name="TextBox 38"/>
          <p:cNvSpPr txBox="1"/>
          <p:nvPr/>
        </p:nvSpPr>
        <p:spPr>
          <a:xfrm>
            <a:off x="6286512" y="5000636"/>
            <a:ext cx="945131" cy="646331"/>
          </a:xfrm>
          <a:prstGeom prst="rect">
            <a:avLst/>
          </a:prstGeom>
          <a:noFill/>
        </p:spPr>
        <p:txBody>
          <a:bodyPr wrap="none" rtlCol="0">
            <a:spAutoFit/>
          </a:bodyPr>
          <a:lstStyle/>
          <a:p>
            <a:pPr algn="ctr"/>
            <a:r>
              <a:rPr lang="en-ZA" b="1" dirty="0" smtClean="0"/>
              <a:t>Ready</a:t>
            </a:r>
          </a:p>
          <a:p>
            <a:pPr algn="ctr"/>
            <a:r>
              <a:rPr lang="en-ZA" b="1" dirty="0" smtClean="0"/>
              <a:t>Threads</a:t>
            </a:r>
            <a:endParaRPr lang="en-ZA" b="1" dirty="0"/>
          </a:p>
        </p:txBody>
      </p:sp>
      <p:sp>
        <p:nvSpPr>
          <p:cNvPr id="50" name="TextBox 49"/>
          <p:cNvSpPr txBox="1"/>
          <p:nvPr/>
        </p:nvSpPr>
        <p:spPr>
          <a:xfrm>
            <a:off x="4357686" y="5929330"/>
            <a:ext cx="449162" cy="369332"/>
          </a:xfrm>
          <a:prstGeom prst="rect">
            <a:avLst/>
          </a:prstGeom>
          <a:noFill/>
        </p:spPr>
        <p:txBody>
          <a:bodyPr wrap="none" rtlCol="0">
            <a:spAutoFit/>
          </a:bodyPr>
          <a:lstStyle/>
          <a:p>
            <a:r>
              <a:rPr lang="en-ZA" b="1" dirty="0" smtClean="0"/>
              <a:t>OS</a:t>
            </a:r>
            <a:endParaRPr lang="en-ZA"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14282" y="642918"/>
            <a:ext cx="8715435" cy="857256"/>
          </a:xfrm>
        </p:spPr>
        <p:txBody>
          <a:bodyPr>
            <a:normAutofit fontScale="90000"/>
          </a:bodyPr>
          <a:lstStyle/>
          <a:p>
            <a:r>
              <a:rPr lang="en-US" sz="4000" b="1" u="sng" dirty="0" smtClean="0"/>
              <a:t>What is the intuition behind using threads?</a:t>
            </a:r>
            <a:r>
              <a:rPr lang="en-ZA" sz="4800" b="1" u="sng" dirty="0" smtClean="0"/>
              <a:t/>
            </a:r>
            <a:br>
              <a:rPr lang="en-ZA" sz="4800" b="1" u="sng" dirty="0" smtClean="0"/>
            </a:br>
            <a:endParaRPr lang="en-ZA" sz="4800" b="1" u="sng" dirty="0"/>
          </a:p>
        </p:txBody>
      </p:sp>
      <p:sp>
        <p:nvSpPr>
          <p:cNvPr id="69" name="TextBox 68"/>
          <p:cNvSpPr txBox="1"/>
          <p:nvPr/>
        </p:nvSpPr>
        <p:spPr>
          <a:xfrm>
            <a:off x="642910" y="1928803"/>
            <a:ext cx="8286808" cy="10064294"/>
          </a:xfrm>
          <a:prstGeom prst="rect">
            <a:avLst/>
          </a:prstGeom>
          <a:noFill/>
        </p:spPr>
        <p:txBody>
          <a:bodyPr wrap="square" rtlCol="0">
            <a:spAutoFit/>
          </a:bodyPr>
          <a:lstStyle/>
          <a:p>
            <a:pPr>
              <a:buFont typeface="Arial" pitchFamily="34" charset="0"/>
              <a:buChar char="•"/>
            </a:pPr>
            <a:r>
              <a:rPr lang="en-US" b="1" dirty="0" smtClean="0"/>
              <a:t> In a program we can represent each concurrent task as a thread</a:t>
            </a:r>
          </a:p>
          <a:p>
            <a:pPr>
              <a:buFont typeface="Arial" pitchFamily="34" charset="0"/>
              <a:buChar char="•"/>
            </a:pPr>
            <a:endParaRPr lang="en-US" b="1" dirty="0" smtClean="0"/>
          </a:p>
          <a:p>
            <a:pPr>
              <a:buFont typeface="Arial" pitchFamily="34" charset="0"/>
              <a:buChar char="•"/>
            </a:pPr>
            <a:r>
              <a:rPr lang="en-US" b="1" dirty="0" smtClean="0"/>
              <a:t> Each thread provides the abstraction of a sequential execution similar to a traditional program</a:t>
            </a:r>
          </a:p>
          <a:p>
            <a:pPr>
              <a:buFont typeface="Arial" pitchFamily="34" charset="0"/>
              <a:buChar char="•"/>
            </a:pPr>
            <a:endParaRPr lang="en-US" b="1" dirty="0" smtClean="0"/>
          </a:p>
          <a:p>
            <a:pPr>
              <a:buFont typeface="Arial" pitchFamily="34" charset="0"/>
              <a:buChar char="•"/>
            </a:pPr>
            <a:r>
              <a:rPr lang="en-US" b="1" dirty="0" smtClean="0"/>
              <a:t> </a:t>
            </a:r>
            <a:r>
              <a:rPr lang="en-US" b="1" dirty="0" smtClean="0"/>
              <a:t>Traditional programs </a:t>
            </a:r>
            <a:r>
              <a:rPr lang="en-US" b="1" dirty="0" smtClean="0"/>
              <a:t>can be consider  </a:t>
            </a:r>
            <a:r>
              <a:rPr lang="en-US" b="1" dirty="0" smtClean="0"/>
              <a:t>as a </a:t>
            </a:r>
            <a:r>
              <a:rPr lang="en-US" b="1" dirty="0" smtClean="0"/>
              <a:t>“single-threaded program”</a:t>
            </a:r>
          </a:p>
          <a:p>
            <a:pPr lvl="1">
              <a:buFont typeface="Arial" pitchFamily="34" charset="0"/>
              <a:buChar char="•"/>
            </a:pPr>
            <a:r>
              <a:rPr lang="en-US" b="1" dirty="0" smtClean="0"/>
              <a:t> each instruction follows the next</a:t>
            </a:r>
          </a:p>
          <a:p>
            <a:pPr lvl="1">
              <a:buFont typeface="Arial" pitchFamily="34" charset="0"/>
              <a:buChar char="•"/>
            </a:pPr>
            <a:endParaRPr lang="en-US" b="1" dirty="0" smtClean="0"/>
          </a:p>
          <a:p>
            <a:pPr>
              <a:buFont typeface="Arial" pitchFamily="34" charset="0"/>
              <a:buChar char="•"/>
            </a:pPr>
            <a:r>
              <a:rPr lang="en-US" b="1" dirty="0" smtClean="0"/>
              <a:t> A “multi-threaded program” is a generalization of the same programming model</a:t>
            </a:r>
          </a:p>
          <a:p>
            <a:pPr lvl="1">
              <a:buFont typeface="Arial" pitchFamily="34" charset="0"/>
              <a:buChar char="•"/>
            </a:pPr>
            <a:r>
              <a:rPr lang="en-US" b="1" dirty="0" smtClean="0"/>
              <a:t> each thread follows a single sequence of steps</a:t>
            </a:r>
          </a:p>
          <a:p>
            <a:pPr lvl="1">
              <a:buFont typeface="Arial" pitchFamily="34" charset="0"/>
              <a:buChar char="•"/>
            </a:pPr>
            <a:endParaRPr lang="en-US" b="1" dirty="0" smtClean="0"/>
          </a:p>
          <a:p>
            <a:pPr>
              <a:buFont typeface="Arial" pitchFamily="34" charset="0"/>
              <a:buChar char="•"/>
            </a:pPr>
            <a:r>
              <a:rPr lang="en-US" b="1" dirty="0" smtClean="0"/>
              <a:t> However, a program can now have several threads executing at the same time</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endParaRPr lang="en-US" b="1" dirty="0" smtClean="0"/>
          </a:p>
          <a:p>
            <a:pPr lvl="1">
              <a:buFont typeface="Arial" pitchFamily="34" charset="0"/>
              <a:buChar char="•"/>
            </a:pPr>
            <a:endParaRPr lang="en-US" b="1" dirty="0" smtClean="0"/>
          </a:p>
          <a:p>
            <a:pPr lvl="1"/>
            <a:endParaRPr lang="en-US" b="1" dirty="0" smtClean="0"/>
          </a:p>
          <a:p>
            <a:endParaRPr lang="en-US" b="1" dirty="0" smtClean="0"/>
          </a:p>
          <a:p>
            <a:endParaRPr lang="en-US" b="1" dirty="0" smtClean="0"/>
          </a:p>
          <a:p>
            <a:pPr lvl="1">
              <a:buFont typeface="Arial" pitchFamily="34" charset="0"/>
              <a:buChar char="•"/>
            </a:pPr>
            <a:endParaRPr lang="en-US" b="1" dirty="0" smtClean="0"/>
          </a:p>
          <a:p>
            <a:endParaRPr lang="en-US" b="1" dirty="0" smtClean="0"/>
          </a:p>
          <a:p>
            <a:pPr lvl="3">
              <a:buFont typeface="Arial" pitchFamily="34" charset="0"/>
              <a:buChar char="•"/>
            </a:pPr>
            <a:endParaRPr lang="en-US" b="1" dirty="0" smtClean="0"/>
          </a:p>
          <a:p>
            <a:endParaRPr lang="en-US" b="1" dirty="0" smtClean="0"/>
          </a:p>
          <a:p>
            <a:pPr>
              <a:buFont typeface="Arial" pitchFamily="34" charset="0"/>
              <a:buChar char="•"/>
            </a:pPr>
            <a:endParaRPr lang="en-US" b="1" dirty="0" smtClean="0"/>
          </a:p>
          <a:p>
            <a:endParaRPr lang="en-US" b="1" dirty="0" smtClean="0"/>
          </a:p>
          <a:p>
            <a:r>
              <a:rPr lang="en-US" b="1" dirty="0" smtClean="0"/>
              <a:t>  </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lvl="1">
              <a:buFont typeface="Arial" pitchFamily="34" charset="0"/>
              <a:buChar char="•"/>
            </a:pPr>
            <a:endParaRPr lang="en-US" b="1" dirty="0" smtClean="0"/>
          </a:p>
          <a:p>
            <a:pPr lvl="1"/>
            <a:endParaRPr lang="en-US" b="1" dirty="0" smtClean="0"/>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Uses of Threads</a:t>
            </a:r>
            <a:endParaRPr lang="en-ZA" sz="4800" b="1" u="sng" dirty="0"/>
          </a:p>
        </p:txBody>
      </p:sp>
      <p:sp>
        <p:nvSpPr>
          <p:cNvPr id="4" name="TextBox 3"/>
          <p:cNvSpPr txBox="1"/>
          <p:nvPr/>
        </p:nvSpPr>
        <p:spPr>
          <a:xfrm>
            <a:off x="714348" y="1785926"/>
            <a:ext cx="8072494" cy="1200329"/>
          </a:xfrm>
          <a:prstGeom prst="rect">
            <a:avLst/>
          </a:prstGeom>
          <a:noFill/>
        </p:spPr>
        <p:txBody>
          <a:bodyPr wrap="square" rtlCol="0" anchor="ctr">
            <a:spAutoFit/>
          </a:bodyPr>
          <a:lstStyle/>
          <a:p>
            <a:pPr>
              <a:buFont typeface="Arial" pitchFamily="34" charset="0"/>
              <a:buChar char="•"/>
            </a:pPr>
            <a:r>
              <a:rPr lang="en-ZA" b="1" dirty="0" smtClean="0"/>
              <a:t> Google Maps</a:t>
            </a:r>
          </a:p>
          <a:p>
            <a:endParaRPr lang="en-ZA" b="1" dirty="0" smtClean="0"/>
          </a:p>
          <a:p>
            <a:pPr lvl="1"/>
            <a:endParaRPr lang="en-ZA" dirty="0" smtClean="0"/>
          </a:p>
          <a:p>
            <a:endParaRPr lang="en-ZA" dirty="0"/>
          </a:p>
        </p:txBody>
      </p:sp>
      <p:pic>
        <p:nvPicPr>
          <p:cNvPr id="51" name="Picture 50" descr="threads.png"/>
          <p:cNvPicPr>
            <a:picLocks noChangeAspect="1"/>
          </p:cNvPicPr>
          <p:nvPr/>
        </p:nvPicPr>
        <p:blipFill>
          <a:blip r:embed="rId2"/>
          <a:stretch>
            <a:fillRect/>
          </a:stretch>
        </p:blipFill>
        <p:spPr>
          <a:xfrm>
            <a:off x="500034" y="2357430"/>
            <a:ext cx="8118455" cy="4071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Uses of Threads</a:t>
            </a:r>
            <a:endParaRPr lang="en-ZA" sz="4800" b="1" u="sng" dirty="0"/>
          </a:p>
        </p:txBody>
      </p:sp>
      <p:pic>
        <p:nvPicPr>
          <p:cNvPr id="51" name="Picture 50" descr="threads.png"/>
          <p:cNvPicPr>
            <a:picLocks noChangeAspect="1"/>
          </p:cNvPicPr>
          <p:nvPr/>
        </p:nvPicPr>
        <p:blipFill>
          <a:blip r:embed="rId2" cstate="print"/>
          <a:stretch>
            <a:fillRect/>
          </a:stretch>
        </p:blipFill>
        <p:spPr>
          <a:xfrm>
            <a:off x="2143108" y="1571612"/>
            <a:ext cx="4286280" cy="2149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hreads.png"/>
          <p:cNvPicPr>
            <a:picLocks noChangeAspect="1"/>
          </p:cNvPicPr>
          <p:nvPr/>
        </p:nvPicPr>
        <p:blipFill>
          <a:blip r:embed="rId3" cstate="print"/>
          <a:stretch>
            <a:fillRect/>
          </a:stretch>
        </p:blipFill>
        <p:spPr>
          <a:xfrm>
            <a:off x="6643702" y="5572140"/>
            <a:ext cx="1994002" cy="1000129"/>
          </a:xfrm>
          <a:prstGeom prst="rect">
            <a:avLst/>
          </a:prstGeom>
          <a:ln w="38100" cap="sq">
            <a:solidFill>
              <a:schemeClr val="accent4">
                <a:lumMod val="75000"/>
              </a:schemeClr>
            </a:solidFill>
            <a:prstDash val="solid"/>
            <a:miter lim="800000"/>
          </a:ln>
          <a:effectLst>
            <a:outerShdw blurRad="50800" dist="38100" dir="2700000" algn="tl" rotWithShape="0">
              <a:srgbClr val="000000">
                <a:alpha val="43000"/>
              </a:srgbClr>
            </a:outerShdw>
          </a:effectLst>
        </p:spPr>
      </p:pic>
      <p:pic>
        <p:nvPicPr>
          <p:cNvPr id="8" name="Picture 7" descr="threads.png"/>
          <p:cNvPicPr>
            <a:picLocks noChangeAspect="1"/>
          </p:cNvPicPr>
          <p:nvPr/>
        </p:nvPicPr>
        <p:blipFill>
          <a:blip r:embed="rId4" cstate="print"/>
          <a:stretch>
            <a:fillRect/>
          </a:stretch>
        </p:blipFill>
        <p:spPr>
          <a:xfrm>
            <a:off x="642910" y="5572140"/>
            <a:ext cx="1994002" cy="1000129"/>
          </a:xfrm>
          <a:prstGeom prst="rect">
            <a:avLst/>
          </a:prstGeom>
          <a:ln w="38100" cap="sq">
            <a:solidFill>
              <a:schemeClr val="bg2">
                <a:lumMod val="50000"/>
              </a:schemeClr>
            </a:solidFill>
            <a:prstDash val="solid"/>
            <a:miter lim="800000"/>
          </a:ln>
          <a:effectLst>
            <a:outerShdw blurRad="50800" dist="38100" dir="2700000" algn="tl" rotWithShape="0">
              <a:srgbClr val="000000">
                <a:alpha val="43000"/>
              </a:srgbClr>
            </a:outerShdw>
          </a:effectLst>
        </p:spPr>
      </p:pic>
      <p:pic>
        <p:nvPicPr>
          <p:cNvPr id="9" name="Picture 8" descr="threads.png"/>
          <p:cNvPicPr>
            <a:picLocks noChangeAspect="1"/>
          </p:cNvPicPr>
          <p:nvPr/>
        </p:nvPicPr>
        <p:blipFill>
          <a:blip r:embed="rId5" cstate="print"/>
          <a:stretch>
            <a:fillRect/>
          </a:stretch>
        </p:blipFill>
        <p:spPr>
          <a:xfrm>
            <a:off x="3643306" y="4071942"/>
            <a:ext cx="1994002" cy="1000129"/>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pic>
        <p:nvPicPr>
          <p:cNvPr id="10" name="Picture 9" descr="threads.png"/>
          <p:cNvPicPr>
            <a:picLocks noChangeAspect="1"/>
          </p:cNvPicPr>
          <p:nvPr/>
        </p:nvPicPr>
        <p:blipFill>
          <a:blip r:embed="rId6" cstate="print"/>
          <a:stretch>
            <a:fillRect/>
          </a:stretch>
        </p:blipFill>
        <p:spPr>
          <a:xfrm>
            <a:off x="3714744" y="5572140"/>
            <a:ext cx="1994002" cy="1000129"/>
          </a:xfrm>
          <a:prstGeom prst="rect">
            <a:avLst/>
          </a:prstGeom>
          <a:ln w="38100" cap="sq">
            <a:solidFill>
              <a:schemeClr val="accent3">
                <a:lumMod val="75000"/>
              </a:schemeClr>
            </a:solidFill>
            <a:prstDash val="solid"/>
            <a:miter lim="800000"/>
          </a:ln>
          <a:effectLst>
            <a:outerShdw blurRad="50800" dist="38100" dir="2700000" algn="tl" rotWithShape="0">
              <a:srgbClr val="000000">
                <a:alpha val="43000"/>
              </a:srgbClr>
            </a:outerShdw>
          </a:effectLst>
        </p:spPr>
      </p:pic>
      <p:pic>
        <p:nvPicPr>
          <p:cNvPr id="11" name="Picture 10" descr="threads.png"/>
          <p:cNvPicPr>
            <a:picLocks noChangeAspect="1"/>
          </p:cNvPicPr>
          <p:nvPr/>
        </p:nvPicPr>
        <p:blipFill>
          <a:blip r:embed="rId7" cstate="print"/>
          <a:stretch>
            <a:fillRect/>
          </a:stretch>
        </p:blipFill>
        <p:spPr>
          <a:xfrm>
            <a:off x="6643702" y="4071942"/>
            <a:ext cx="1994002" cy="1000129"/>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2" name="Picture 11" descr="threads.png"/>
          <p:cNvPicPr>
            <a:picLocks noChangeAspect="1"/>
          </p:cNvPicPr>
          <p:nvPr/>
        </p:nvPicPr>
        <p:blipFill>
          <a:blip r:embed="rId8" cstate="print"/>
          <a:stretch>
            <a:fillRect/>
          </a:stretch>
        </p:blipFill>
        <p:spPr>
          <a:xfrm>
            <a:off x="642910" y="4071942"/>
            <a:ext cx="1994002" cy="1000130"/>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cxnSp>
        <p:nvCxnSpPr>
          <p:cNvPr id="14" name="Straight Arrow Connector 13"/>
          <p:cNvCxnSpPr>
            <a:stCxn id="12" idx="0"/>
          </p:cNvCxnSpPr>
          <p:nvPr/>
        </p:nvCxnSpPr>
        <p:spPr>
          <a:xfrm rot="5400000" flipH="1" flipV="1">
            <a:off x="1320005" y="2891650"/>
            <a:ext cx="1500198" cy="86038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p:cNvCxnSpPr>
          <p:nvPr/>
        </p:nvCxnSpPr>
        <p:spPr>
          <a:xfrm rot="5400000" flipH="1" flipV="1">
            <a:off x="1427162" y="3856063"/>
            <a:ext cx="1928826" cy="1503329"/>
          </a:xfrm>
          <a:prstGeom prst="straightConnector1">
            <a:avLst/>
          </a:prstGeom>
          <a:ln w="381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p:cNvCxnSpPr>
          <p:nvPr/>
        </p:nvCxnSpPr>
        <p:spPr>
          <a:xfrm rot="16200000" flipV="1">
            <a:off x="3641744" y="3073378"/>
            <a:ext cx="1428757" cy="568371"/>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0"/>
          </p:cNvCxnSpPr>
          <p:nvPr/>
        </p:nvCxnSpPr>
        <p:spPr>
          <a:xfrm rot="5400000" flipH="1" flipV="1">
            <a:off x="4498999" y="3784626"/>
            <a:ext cx="2000261" cy="1574769"/>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0"/>
          </p:cNvCxnSpPr>
          <p:nvPr/>
        </p:nvCxnSpPr>
        <p:spPr>
          <a:xfrm rot="5400000" flipH="1" flipV="1">
            <a:off x="3534585" y="2891650"/>
            <a:ext cx="3857651" cy="1503331"/>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0"/>
          </p:cNvCxnSpPr>
          <p:nvPr/>
        </p:nvCxnSpPr>
        <p:spPr>
          <a:xfrm rot="16200000" flipV="1">
            <a:off x="5106223" y="1537461"/>
            <a:ext cx="1857385" cy="321157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0"/>
          </p:cNvCxnSpPr>
          <p:nvPr/>
        </p:nvCxnSpPr>
        <p:spPr>
          <a:xfrm rot="16200000" flipV="1">
            <a:off x="5106223" y="3037659"/>
            <a:ext cx="2214575" cy="2854387"/>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71472" y="3786190"/>
            <a:ext cx="782458" cy="276999"/>
          </a:xfrm>
          <a:prstGeom prst="rect">
            <a:avLst/>
          </a:prstGeom>
          <a:noFill/>
        </p:spPr>
        <p:txBody>
          <a:bodyPr wrap="none" rtlCol="0">
            <a:spAutoFit/>
          </a:bodyPr>
          <a:lstStyle/>
          <a:p>
            <a:r>
              <a:rPr lang="en-ZA" sz="1200" b="1" dirty="0" smtClean="0"/>
              <a:t>Thread 1 </a:t>
            </a:r>
            <a:endParaRPr lang="en-ZA" sz="1200" b="1" dirty="0"/>
          </a:p>
        </p:txBody>
      </p:sp>
      <p:sp>
        <p:nvSpPr>
          <p:cNvPr id="35" name="TextBox 34"/>
          <p:cNvSpPr txBox="1"/>
          <p:nvPr/>
        </p:nvSpPr>
        <p:spPr>
          <a:xfrm>
            <a:off x="3571868" y="3786190"/>
            <a:ext cx="782458" cy="276999"/>
          </a:xfrm>
          <a:prstGeom prst="rect">
            <a:avLst/>
          </a:prstGeom>
          <a:noFill/>
        </p:spPr>
        <p:txBody>
          <a:bodyPr wrap="none" rtlCol="0">
            <a:spAutoFit/>
          </a:bodyPr>
          <a:lstStyle/>
          <a:p>
            <a:r>
              <a:rPr lang="en-ZA" sz="1200" b="1" dirty="0" smtClean="0"/>
              <a:t>Thread 2 </a:t>
            </a:r>
            <a:endParaRPr lang="en-ZA" sz="1200" b="1" dirty="0"/>
          </a:p>
        </p:txBody>
      </p:sp>
      <p:sp>
        <p:nvSpPr>
          <p:cNvPr id="36" name="TextBox 35"/>
          <p:cNvSpPr txBox="1"/>
          <p:nvPr/>
        </p:nvSpPr>
        <p:spPr>
          <a:xfrm>
            <a:off x="6572264" y="3786190"/>
            <a:ext cx="782458" cy="276999"/>
          </a:xfrm>
          <a:prstGeom prst="rect">
            <a:avLst/>
          </a:prstGeom>
          <a:noFill/>
        </p:spPr>
        <p:txBody>
          <a:bodyPr wrap="none" rtlCol="0">
            <a:spAutoFit/>
          </a:bodyPr>
          <a:lstStyle/>
          <a:p>
            <a:r>
              <a:rPr lang="en-ZA" sz="1200" b="1" dirty="0" smtClean="0"/>
              <a:t>Thread 3 </a:t>
            </a:r>
            <a:endParaRPr lang="en-ZA" sz="1200" b="1" dirty="0"/>
          </a:p>
        </p:txBody>
      </p:sp>
      <p:sp>
        <p:nvSpPr>
          <p:cNvPr id="37" name="TextBox 36"/>
          <p:cNvSpPr txBox="1"/>
          <p:nvPr/>
        </p:nvSpPr>
        <p:spPr>
          <a:xfrm>
            <a:off x="571472" y="5286388"/>
            <a:ext cx="782458" cy="276999"/>
          </a:xfrm>
          <a:prstGeom prst="rect">
            <a:avLst/>
          </a:prstGeom>
          <a:noFill/>
        </p:spPr>
        <p:txBody>
          <a:bodyPr wrap="none" rtlCol="0">
            <a:spAutoFit/>
          </a:bodyPr>
          <a:lstStyle/>
          <a:p>
            <a:r>
              <a:rPr lang="en-ZA" sz="1200" b="1" dirty="0" smtClean="0"/>
              <a:t>Thread 4 </a:t>
            </a:r>
            <a:endParaRPr lang="en-ZA" sz="1200" b="1" dirty="0"/>
          </a:p>
        </p:txBody>
      </p:sp>
      <p:sp>
        <p:nvSpPr>
          <p:cNvPr id="38" name="TextBox 37"/>
          <p:cNvSpPr txBox="1"/>
          <p:nvPr/>
        </p:nvSpPr>
        <p:spPr>
          <a:xfrm>
            <a:off x="3643306" y="5286388"/>
            <a:ext cx="782458" cy="276999"/>
          </a:xfrm>
          <a:prstGeom prst="rect">
            <a:avLst/>
          </a:prstGeom>
          <a:noFill/>
        </p:spPr>
        <p:txBody>
          <a:bodyPr wrap="none" rtlCol="0">
            <a:spAutoFit/>
          </a:bodyPr>
          <a:lstStyle/>
          <a:p>
            <a:r>
              <a:rPr lang="en-ZA" sz="1200" b="1" dirty="0" smtClean="0"/>
              <a:t>Thread 5 </a:t>
            </a:r>
            <a:endParaRPr lang="en-ZA" sz="1200" b="1" dirty="0"/>
          </a:p>
        </p:txBody>
      </p:sp>
      <p:sp>
        <p:nvSpPr>
          <p:cNvPr id="39" name="TextBox 38"/>
          <p:cNvSpPr txBox="1"/>
          <p:nvPr/>
        </p:nvSpPr>
        <p:spPr>
          <a:xfrm>
            <a:off x="6572264" y="5286388"/>
            <a:ext cx="782458" cy="276999"/>
          </a:xfrm>
          <a:prstGeom prst="rect">
            <a:avLst/>
          </a:prstGeom>
          <a:noFill/>
        </p:spPr>
        <p:txBody>
          <a:bodyPr wrap="none" rtlCol="0">
            <a:spAutoFit/>
          </a:bodyPr>
          <a:lstStyle/>
          <a:p>
            <a:r>
              <a:rPr lang="en-ZA" sz="1200" b="1" dirty="0" smtClean="0"/>
              <a:t>Thread 6 </a:t>
            </a:r>
            <a:endParaRPr lang="en-ZA" sz="1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Uses of Threads</a:t>
            </a:r>
            <a:endParaRPr lang="en-ZA" sz="4800" b="1" u="sng" dirty="0"/>
          </a:p>
        </p:txBody>
      </p:sp>
      <p:sp>
        <p:nvSpPr>
          <p:cNvPr id="4" name="TextBox 3"/>
          <p:cNvSpPr txBox="1"/>
          <p:nvPr/>
        </p:nvSpPr>
        <p:spPr>
          <a:xfrm>
            <a:off x="714348" y="1785926"/>
            <a:ext cx="8072494" cy="3416320"/>
          </a:xfrm>
          <a:prstGeom prst="rect">
            <a:avLst/>
          </a:prstGeom>
          <a:noFill/>
        </p:spPr>
        <p:txBody>
          <a:bodyPr wrap="square" rtlCol="0" anchor="ctr">
            <a:spAutoFit/>
          </a:bodyPr>
          <a:lstStyle/>
          <a:p>
            <a:pPr>
              <a:buFont typeface="Arial" pitchFamily="34" charset="0"/>
              <a:buChar char="•"/>
            </a:pPr>
            <a:r>
              <a:rPr lang="en-ZA" b="1" dirty="0" smtClean="0"/>
              <a:t> Four Reasons to use Threads</a:t>
            </a:r>
          </a:p>
          <a:p>
            <a:pPr lvl="1">
              <a:buFont typeface="Arial" pitchFamily="34" charset="0"/>
              <a:buChar char="•"/>
            </a:pPr>
            <a:r>
              <a:rPr lang="en-ZA" b="1" dirty="0" smtClean="0"/>
              <a:t> Programming structure</a:t>
            </a:r>
          </a:p>
          <a:p>
            <a:pPr lvl="2">
              <a:buFont typeface="Arial" pitchFamily="34" charset="0"/>
              <a:buChar char="•"/>
            </a:pPr>
            <a:r>
              <a:rPr lang="en-ZA" b="1" dirty="0" smtClean="0"/>
              <a:t> In order to keep track of multiple activities</a:t>
            </a:r>
          </a:p>
          <a:p>
            <a:pPr lvl="1">
              <a:buFont typeface="Arial" pitchFamily="34" charset="0"/>
              <a:buChar char="•"/>
            </a:pPr>
            <a:r>
              <a:rPr lang="en-ZA" b="1" dirty="0" smtClean="0"/>
              <a:t> Responsiveness</a:t>
            </a:r>
          </a:p>
          <a:p>
            <a:pPr lvl="2">
              <a:buFont typeface="Arial" pitchFamily="34" charset="0"/>
              <a:buChar char="•"/>
            </a:pPr>
            <a:r>
              <a:rPr lang="en-ZA" b="1" dirty="0" smtClean="0"/>
              <a:t> In order to maintain a high level of interface responsiveness</a:t>
            </a:r>
          </a:p>
          <a:p>
            <a:pPr lvl="1">
              <a:buFont typeface="Arial" pitchFamily="34" charset="0"/>
              <a:buChar char="•"/>
            </a:pPr>
            <a:r>
              <a:rPr lang="en-ZA" b="1" dirty="0" smtClean="0"/>
              <a:t> Performance - Processing</a:t>
            </a:r>
          </a:p>
          <a:p>
            <a:pPr lvl="2">
              <a:buFont typeface="Arial" pitchFamily="34" charset="0"/>
              <a:buChar char="•"/>
            </a:pPr>
            <a:r>
              <a:rPr lang="en-ZA" b="1" dirty="0" smtClean="0"/>
              <a:t> In order to exploit parallel code and multiple processors</a:t>
            </a:r>
          </a:p>
          <a:p>
            <a:pPr lvl="1">
              <a:buFont typeface="Arial" pitchFamily="34" charset="0"/>
              <a:buChar char="•"/>
            </a:pPr>
            <a:r>
              <a:rPr lang="en-ZA" b="1" dirty="0" smtClean="0"/>
              <a:t> Performance – I/O</a:t>
            </a:r>
          </a:p>
          <a:p>
            <a:pPr lvl="2">
              <a:buFont typeface="Arial" pitchFamily="34" charset="0"/>
              <a:buChar char="•"/>
            </a:pPr>
            <a:r>
              <a:rPr lang="en-ZA" b="1" dirty="0" smtClean="0"/>
              <a:t> In order to hide I/O latency</a:t>
            </a:r>
          </a:p>
          <a:p>
            <a:endParaRPr lang="en-ZA" b="1" dirty="0" smtClean="0"/>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Programming structure</a:t>
            </a:r>
            <a:endParaRPr lang="en-ZA" sz="4800" b="1" u="sng" dirty="0"/>
          </a:p>
        </p:txBody>
      </p:sp>
      <p:sp>
        <p:nvSpPr>
          <p:cNvPr id="4" name="TextBox 3"/>
          <p:cNvSpPr txBox="1"/>
          <p:nvPr/>
        </p:nvSpPr>
        <p:spPr>
          <a:xfrm>
            <a:off x="714348" y="1785926"/>
            <a:ext cx="8072494" cy="3693319"/>
          </a:xfrm>
          <a:prstGeom prst="rect">
            <a:avLst/>
          </a:prstGeom>
          <a:noFill/>
        </p:spPr>
        <p:txBody>
          <a:bodyPr wrap="square" rtlCol="0" anchor="ctr">
            <a:spAutoFit/>
          </a:bodyPr>
          <a:lstStyle/>
          <a:p>
            <a:pPr>
              <a:buFont typeface="Arial" pitchFamily="34" charset="0"/>
              <a:buChar char="•"/>
            </a:pPr>
            <a:r>
              <a:rPr lang="en-ZA" b="1" dirty="0" smtClean="0"/>
              <a:t> Threads let you express an applications natural concurrency by writing each concurrent task as a separate thread</a:t>
            </a:r>
          </a:p>
          <a:p>
            <a:pPr>
              <a:buFont typeface="Arial" pitchFamily="34" charset="0"/>
              <a:buChar char="•"/>
            </a:pPr>
            <a:endParaRPr lang="en-ZA" b="1" dirty="0" smtClean="0"/>
          </a:p>
          <a:p>
            <a:pPr>
              <a:buFont typeface="Arial" pitchFamily="34" charset="0"/>
              <a:buChar char="•"/>
            </a:pPr>
            <a:r>
              <a:rPr lang="en-ZA" b="1" dirty="0" smtClean="0"/>
              <a:t> Example</a:t>
            </a:r>
          </a:p>
          <a:p>
            <a:pPr lvl="1">
              <a:buFont typeface="Arial" pitchFamily="34" charset="0"/>
              <a:buChar char="•"/>
            </a:pPr>
            <a:r>
              <a:rPr lang="en-ZA" b="1" dirty="0" smtClean="0"/>
              <a:t> To get the screen input while also redrawing the screen pixels requires the physical processors to split their time</a:t>
            </a:r>
          </a:p>
          <a:p>
            <a:pPr lvl="1">
              <a:buFont typeface="Arial" pitchFamily="34" charset="0"/>
              <a:buChar char="•"/>
            </a:pPr>
            <a:r>
              <a:rPr lang="en-ZA" b="1" dirty="0" smtClean="0"/>
              <a:t> You could manually implement a program that interleaves these activities</a:t>
            </a:r>
          </a:p>
          <a:p>
            <a:pPr lvl="2">
              <a:buFont typeface="Arial" pitchFamily="34" charset="0"/>
              <a:buChar char="•"/>
            </a:pPr>
            <a:r>
              <a:rPr lang="en-ZA" b="1" dirty="0" smtClean="0"/>
              <a:t> i.e. Draw some pixels, check mouse input, draw some pixels</a:t>
            </a:r>
          </a:p>
          <a:p>
            <a:pPr lvl="1">
              <a:buFont typeface="Arial" pitchFamily="34" charset="0"/>
              <a:buChar char="•"/>
            </a:pPr>
            <a:endParaRPr lang="en-ZA" b="1" dirty="0" smtClean="0"/>
          </a:p>
          <a:p>
            <a:pPr lvl="1">
              <a:buFont typeface="Arial" pitchFamily="34" charset="0"/>
              <a:buChar char="•"/>
            </a:pPr>
            <a:r>
              <a:rPr lang="en-ZA" b="1" dirty="0" smtClean="0"/>
              <a:t> However, using threads greatly simplifies this process</a:t>
            </a:r>
          </a:p>
          <a:p>
            <a:pPr lvl="2">
              <a:buFont typeface="Arial" pitchFamily="34" charset="0"/>
              <a:buChar char="•"/>
            </a:pPr>
            <a:r>
              <a:rPr lang="en-ZA" b="1" dirty="0" smtClean="0"/>
              <a:t> The OS handles the threads as if they were individual processes</a:t>
            </a:r>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Responsiveness</a:t>
            </a:r>
            <a:endParaRPr lang="en-ZA" sz="4800" b="1" u="sng" dirty="0"/>
          </a:p>
        </p:txBody>
      </p:sp>
      <p:sp>
        <p:nvSpPr>
          <p:cNvPr id="4" name="TextBox 3"/>
          <p:cNvSpPr txBox="1"/>
          <p:nvPr/>
        </p:nvSpPr>
        <p:spPr>
          <a:xfrm>
            <a:off x="714348" y="1785926"/>
            <a:ext cx="8072494" cy="3693319"/>
          </a:xfrm>
          <a:prstGeom prst="rect">
            <a:avLst/>
          </a:prstGeom>
          <a:noFill/>
        </p:spPr>
        <p:txBody>
          <a:bodyPr wrap="square" rtlCol="0" anchor="ctr">
            <a:spAutoFit/>
          </a:bodyPr>
          <a:lstStyle/>
          <a:p>
            <a:pPr>
              <a:buFont typeface="Arial" pitchFamily="34" charset="0"/>
              <a:buChar char="•"/>
            </a:pPr>
            <a:r>
              <a:rPr lang="en-ZA" b="1" dirty="0" smtClean="0"/>
              <a:t> In order to preserve responsiveness and performance, a common design pattern is to create threads to perform work in the background</a:t>
            </a:r>
          </a:p>
          <a:p>
            <a:pPr>
              <a:buFont typeface="Arial" pitchFamily="34" charset="0"/>
              <a:buChar char="•"/>
            </a:pPr>
            <a:endParaRPr lang="en-ZA" b="1" dirty="0" smtClean="0"/>
          </a:p>
          <a:p>
            <a:pPr>
              <a:buFont typeface="Arial" pitchFamily="34" charset="0"/>
              <a:buChar char="•"/>
            </a:pPr>
            <a:r>
              <a:rPr lang="en-ZA" b="1" dirty="0" smtClean="0"/>
              <a:t> Example</a:t>
            </a:r>
          </a:p>
          <a:p>
            <a:pPr lvl="1">
              <a:buFont typeface="Arial" pitchFamily="34" charset="0"/>
              <a:buChar char="•"/>
            </a:pPr>
            <a:r>
              <a:rPr lang="en-ZA" b="1" dirty="0" smtClean="0"/>
              <a:t> Many applications have a main loop; execute command; wait for next command</a:t>
            </a:r>
          </a:p>
          <a:p>
            <a:pPr lvl="1">
              <a:buFont typeface="Arial" pitchFamily="34" charset="0"/>
              <a:buChar char="•"/>
            </a:pPr>
            <a:r>
              <a:rPr lang="en-ZA" b="1" dirty="0" smtClean="0"/>
              <a:t> If some command takes a long time, the user will have to wait for that execution to finish before a new one can be given</a:t>
            </a:r>
          </a:p>
          <a:p>
            <a:pPr lvl="1">
              <a:buFont typeface="Arial" pitchFamily="34" charset="0"/>
              <a:buChar char="•"/>
            </a:pPr>
            <a:endParaRPr lang="en-ZA" b="1" dirty="0" smtClean="0"/>
          </a:p>
          <a:p>
            <a:pPr lvl="1">
              <a:buFont typeface="Arial" pitchFamily="34" charset="0"/>
              <a:buChar char="•"/>
            </a:pPr>
            <a:r>
              <a:rPr lang="en-ZA" b="1" dirty="0" smtClean="0"/>
              <a:t> However, with threads we can shift those time consuming commands onto another thread, and continue cycling that main loop</a:t>
            </a:r>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Performance - Processing</a:t>
            </a:r>
            <a:endParaRPr lang="en-ZA" sz="4800" b="1" u="sng" dirty="0"/>
          </a:p>
        </p:txBody>
      </p:sp>
      <p:sp>
        <p:nvSpPr>
          <p:cNvPr id="4" name="TextBox 3"/>
          <p:cNvSpPr txBox="1"/>
          <p:nvPr/>
        </p:nvSpPr>
        <p:spPr>
          <a:xfrm>
            <a:off x="714348" y="1785926"/>
            <a:ext cx="8072494" cy="3693319"/>
          </a:xfrm>
          <a:prstGeom prst="rect">
            <a:avLst/>
          </a:prstGeom>
          <a:noFill/>
        </p:spPr>
        <p:txBody>
          <a:bodyPr wrap="square" rtlCol="0" anchor="ctr">
            <a:spAutoFit/>
          </a:bodyPr>
          <a:lstStyle/>
          <a:p>
            <a:pPr>
              <a:buFont typeface="Arial" pitchFamily="34" charset="0"/>
              <a:buChar char="•"/>
            </a:pPr>
            <a:r>
              <a:rPr lang="en-ZA" b="1" dirty="0" smtClean="0"/>
              <a:t> Programs can use threads on a multiprocessor machine to do work in parallel</a:t>
            </a:r>
          </a:p>
          <a:p>
            <a:pPr lvl="1">
              <a:buFont typeface="Arial" pitchFamily="34" charset="0"/>
              <a:buChar char="•"/>
            </a:pPr>
            <a:r>
              <a:rPr lang="en-ZA" b="1" dirty="0" smtClean="0"/>
              <a:t> Thus doing the same amount of work in less time</a:t>
            </a:r>
          </a:p>
          <a:p>
            <a:pPr lvl="1">
              <a:buFont typeface="Arial" pitchFamily="34" charset="0"/>
              <a:buChar char="•"/>
            </a:pPr>
            <a:endParaRPr lang="en-ZA" b="1" dirty="0" smtClean="0"/>
          </a:p>
          <a:p>
            <a:pPr>
              <a:buFont typeface="Arial" pitchFamily="34" charset="0"/>
              <a:buChar char="•"/>
            </a:pPr>
            <a:r>
              <a:rPr lang="en-ZA" b="1" dirty="0" smtClean="0"/>
              <a:t> Example </a:t>
            </a:r>
          </a:p>
          <a:p>
            <a:pPr lvl="1">
              <a:buFont typeface="Arial" pitchFamily="34" charset="0"/>
              <a:buChar char="•"/>
            </a:pPr>
            <a:r>
              <a:rPr lang="en-ZA" b="1" dirty="0" smtClean="0"/>
              <a:t> On Google Maps a single threaded machine would have to renderer each pixel on its own</a:t>
            </a:r>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r>
              <a:rPr lang="en-ZA" b="1" dirty="0" smtClean="0"/>
              <a:t> However, on an 8 processor machine we can divide that task up into 8 pieces and spread it over the 8 processors</a:t>
            </a:r>
          </a:p>
          <a:p>
            <a:pPr lvl="2">
              <a:buFont typeface="Arial" pitchFamily="34" charset="0"/>
              <a:buChar char="•"/>
            </a:pPr>
            <a:r>
              <a:rPr lang="en-ZA" b="1" dirty="0" smtClean="0"/>
              <a:t> Thus decreasing the time taken to complete the job</a:t>
            </a:r>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928926" y="642918"/>
            <a:ext cx="3214710" cy="857256"/>
          </a:xfrm>
        </p:spPr>
        <p:txBody>
          <a:bodyPr>
            <a:normAutofit fontScale="90000"/>
          </a:bodyPr>
          <a:lstStyle/>
          <a:p>
            <a:r>
              <a:rPr lang="en-ZA" sz="6000" b="1" u="sng" dirty="0" smtClean="0"/>
              <a:t>Recap</a:t>
            </a:r>
            <a:r>
              <a:rPr lang="en-ZA" sz="4800" b="1" u="sng" dirty="0" smtClean="0"/>
              <a:t/>
            </a:r>
            <a:br>
              <a:rPr lang="en-ZA" sz="4800" b="1" u="sng" dirty="0" smtClean="0"/>
            </a:br>
            <a:endParaRPr lang="en-ZA" sz="4800" b="1" u="sng" dirty="0"/>
          </a:p>
        </p:txBody>
      </p:sp>
      <p:sp>
        <p:nvSpPr>
          <p:cNvPr id="4" name="TextBox 3"/>
          <p:cNvSpPr txBox="1"/>
          <p:nvPr/>
        </p:nvSpPr>
        <p:spPr>
          <a:xfrm>
            <a:off x="714348" y="1785926"/>
            <a:ext cx="4717317" cy="2492990"/>
          </a:xfrm>
          <a:prstGeom prst="rect">
            <a:avLst/>
          </a:prstGeom>
          <a:noFill/>
        </p:spPr>
        <p:txBody>
          <a:bodyPr wrap="none" rtlCol="0" anchor="ctr">
            <a:spAutoFit/>
          </a:bodyPr>
          <a:lstStyle/>
          <a:p>
            <a:pPr>
              <a:buFont typeface="Arial" pitchFamily="34" charset="0"/>
              <a:buChar char="•"/>
            </a:pPr>
            <a:r>
              <a:rPr lang="en-ZA" sz="2400" b="1" dirty="0" smtClean="0"/>
              <a:t> x86 Mode Transfer</a:t>
            </a:r>
          </a:p>
          <a:p>
            <a:pPr>
              <a:buFont typeface="Arial" pitchFamily="34" charset="0"/>
              <a:buChar char="•"/>
            </a:pPr>
            <a:r>
              <a:rPr lang="en-ZA" sz="2400" b="1" dirty="0" smtClean="0"/>
              <a:t> Implementing Secure System Calls</a:t>
            </a:r>
          </a:p>
          <a:p>
            <a:pPr>
              <a:buFont typeface="Arial" pitchFamily="34" charset="0"/>
              <a:buChar char="•"/>
            </a:pPr>
            <a:r>
              <a:rPr lang="en-ZA" sz="2400" b="1" dirty="0" smtClean="0"/>
              <a:t> Implementing </a:t>
            </a:r>
            <a:r>
              <a:rPr lang="en-ZA" sz="2400" b="1" dirty="0" err="1" smtClean="0"/>
              <a:t>UpCalls</a:t>
            </a:r>
            <a:endParaRPr lang="en-ZA" sz="2400" b="1" dirty="0" smtClean="0"/>
          </a:p>
          <a:p>
            <a:pPr>
              <a:buFont typeface="Arial" pitchFamily="34" charset="0"/>
              <a:buChar char="•"/>
            </a:pPr>
            <a:r>
              <a:rPr lang="en-ZA" sz="2400" b="1" dirty="0" smtClean="0"/>
              <a:t> Booting OS and VM</a:t>
            </a:r>
          </a:p>
          <a:p>
            <a:pPr>
              <a:buFont typeface="Arial" pitchFamily="34" charset="0"/>
              <a:buChar char="•"/>
            </a:pPr>
            <a:r>
              <a:rPr lang="en-ZA" sz="2400" b="1" dirty="0" smtClean="0"/>
              <a:t> UNIX Signals</a:t>
            </a:r>
          </a:p>
          <a:p>
            <a:endParaRPr lang="en-ZA" dirty="0" smtClean="0"/>
          </a:p>
          <a:p>
            <a:endParaRPr lang="en-Z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0" y="285728"/>
            <a:ext cx="9144000" cy="857256"/>
          </a:xfrm>
        </p:spPr>
        <p:txBody>
          <a:bodyPr>
            <a:normAutofit fontScale="90000"/>
          </a:bodyPr>
          <a:lstStyle/>
          <a:p>
            <a:r>
              <a:rPr lang="en-ZA" sz="6000" b="1" u="sng" dirty="0" smtClean="0"/>
              <a:t>Performance – I/O</a:t>
            </a:r>
            <a:endParaRPr lang="en-ZA" sz="4800" b="1" u="sng" dirty="0"/>
          </a:p>
        </p:txBody>
      </p:sp>
      <p:sp>
        <p:nvSpPr>
          <p:cNvPr id="4" name="TextBox 3"/>
          <p:cNvSpPr txBox="1"/>
          <p:nvPr/>
        </p:nvSpPr>
        <p:spPr>
          <a:xfrm>
            <a:off x="714348" y="1785926"/>
            <a:ext cx="8072494" cy="3416320"/>
          </a:xfrm>
          <a:prstGeom prst="rect">
            <a:avLst/>
          </a:prstGeom>
          <a:noFill/>
        </p:spPr>
        <p:txBody>
          <a:bodyPr wrap="square" rtlCol="0" anchor="ctr">
            <a:spAutoFit/>
          </a:bodyPr>
          <a:lstStyle/>
          <a:p>
            <a:pPr>
              <a:buFont typeface="Arial" pitchFamily="34" charset="0"/>
              <a:buChar char="•"/>
            </a:pPr>
            <a:r>
              <a:rPr lang="en-ZA" b="1" dirty="0" smtClean="0"/>
              <a:t> Computers are constantly interacting with the outside world with I/O devices</a:t>
            </a:r>
          </a:p>
          <a:p>
            <a:pPr>
              <a:buFont typeface="Arial" pitchFamily="34" charset="0"/>
              <a:buChar char="•"/>
            </a:pPr>
            <a:r>
              <a:rPr lang="en-ZA" b="1" dirty="0" smtClean="0"/>
              <a:t> Now by running tasks as separate threads, when one task is waiting for I/O the processor can make progress on the other</a:t>
            </a:r>
          </a:p>
          <a:p>
            <a:pPr>
              <a:buFont typeface="Arial" pitchFamily="34" charset="0"/>
              <a:buChar char="•"/>
            </a:pPr>
            <a:endParaRPr lang="en-ZA" b="1" dirty="0" smtClean="0"/>
          </a:p>
          <a:p>
            <a:pPr>
              <a:buFont typeface="Arial" pitchFamily="34" charset="0"/>
              <a:buChar char="•"/>
            </a:pPr>
            <a:r>
              <a:rPr lang="en-ZA" b="1" dirty="0" smtClean="0"/>
              <a:t> Example</a:t>
            </a:r>
          </a:p>
          <a:p>
            <a:pPr lvl="1">
              <a:buFont typeface="Arial" pitchFamily="34" charset="0"/>
              <a:buChar char="•"/>
            </a:pPr>
            <a:r>
              <a:rPr lang="en-ZA" b="1" dirty="0" smtClean="0"/>
              <a:t> The latency to read from disk can be 10ms, which is enough time to execute millions of instructions on modern processors</a:t>
            </a:r>
          </a:p>
          <a:p>
            <a:pPr lvl="1">
              <a:buFont typeface="Arial" pitchFamily="34" charset="0"/>
              <a:buChar char="•"/>
            </a:pPr>
            <a:endParaRPr lang="en-ZA" b="1" dirty="0" smtClean="0"/>
          </a:p>
          <a:p>
            <a:pPr>
              <a:buFont typeface="Arial" pitchFamily="34" charset="0"/>
              <a:buChar char="•"/>
            </a:pPr>
            <a:r>
              <a:rPr lang="en-ZA" b="1" dirty="0" smtClean="0"/>
              <a:t> However, with thread based programs the processor can quickly switch to another process or thread in the interim time</a:t>
            </a:r>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p:spPr>
        <p:txBody>
          <a:bodyPr>
            <a:normAutofit/>
          </a:bodyPr>
          <a:lstStyle/>
          <a:p>
            <a:r>
              <a:rPr lang="en-ZA" sz="4000" b="1" u="sng" dirty="0" smtClean="0"/>
              <a:t>Thread Abstraction</a:t>
            </a:r>
            <a:endParaRPr lang="en-ZA" sz="4000" b="1" u="sng" dirty="0"/>
          </a:p>
        </p:txBody>
      </p:sp>
      <p:sp>
        <p:nvSpPr>
          <p:cNvPr id="33" name="TextBox 32"/>
          <p:cNvSpPr txBox="1"/>
          <p:nvPr/>
        </p:nvSpPr>
        <p:spPr>
          <a:xfrm>
            <a:off x="280612" y="1643050"/>
            <a:ext cx="8577668" cy="1477328"/>
          </a:xfrm>
          <a:prstGeom prst="rect">
            <a:avLst/>
          </a:prstGeom>
          <a:noFill/>
        </p:spPr>
        <p:txBody>
          <a:bodyPr wrap="square" rtlCol="0">
            <a:spAutoFit/>
          </a:bodyPr>
          <a:lstStyle/>
          <a:p>
            <a:pPr>
              <a:buFont typeface="Arial" pitchFamily="34" charset="0"/>
              <a:buChar char="•"/>
            </a:pPr>
            <a:r>
              <a:rPr lang="en-ZA" b="1" dirty="0" smtClean="0"/>
              <a:t> A thread is a single execution sequence that represents a separately schedulable task</a:t>
            </a:r>
          </a:p>
          <a:p>
            <a:pPr lvl="1">
              <a:buFont typeface="Arial" pitchFamily="34" charset="0"/>
              <a:buChar char="•"/>
            </a:pPr>
            <a:r>
              <a:rPr lang="en-ZA" b="1" dirty="0" smtClean="0"/>
              <a:t> How does the programmer see the threads</a:t>
            </a:r>
          </a:p>
          <a:p>
            <a:pPr lvl="1">
              <a:buFont typeface="Arial" pitchFamily="34" charset="0"/>
              <a:buChar char="•"/>
            </a:pPr>
            <a:endParaRPr lang="en-ZA" b="1" dirty="0" smtClean="0"/>
          </a:p>
          <a:p>
            <a:pPr>
              <a:buFont typeface="Arial" pitchFamily="34" charset="0"/>
              <a:buChar char="•"/>
            </a:pPr>
            <a:r>
              <a:rPr lang="en-ZA" b="1" dirty="0" smtClean="0"/>
              <a:t> This is implemented by the abstraction process the OS performs</a:t>
            </a:r>
          </a:p>
          <a:p>
            <a:pPr>
              <a:buFont typeface="Arial" pitchFamily="34" charset="0"/>
              <a:buChar char="•"/>
            </a:pPr>
            <a:endParaRPr lang="en-ZA" b="1" dirty="0" smtClean="0"/>
          </a:p>
        </p:txBody>
      </p:sp>
      <p:sp>
        <p:nvSpPr>
          <p:cNvPr id="6" name="Rectangle 5"/>
          <p:cNvSpPr/>
          <p:nvPr/>
        </p:nvSpPr>
        <p:spPr>
          <a:xfrm>
            <a:off x="692945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650082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6072198"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p:cNvSpPr/>
          <p:nvPr/>
        </p:nvSpPr>
        <p:spPr>
          <a:xfrm>
            <a:off x="550069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p:cNvSpPr/>
          <p:nvPr/>
        </p:nvSpPr>
        <p:spPr>
          <a:xfrm>
            <a:off x="507206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p:cNvSpPr/>
          <p:nvPr/>
        </p:nvSpPr>
        <p:spPr>
          <a:xfrm>
            <a:off x="3571868"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p:cNvSpPr/>
          <p:nvPr/>
        </p:nvSpPr>
        <p:spPr>
          <a:xfrm>
            <a:off x="3143240"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p:cNvSpPr/>
          <p:nvPr/>
        </p:nvSpPr>
        <p:spPr>
          <a:xfrm>
            <a:off x="2714612"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p:cNvSpPr/>
          <p:nvPr/>
        </p:nvSpPr>
        <p:spPr>
          <a:xfrm>
            <a:off x="2285984"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p:cNvSpPr/>
          <p:nvPr/>
        </p:nvSpPr>
        <p:spPr>
          <a:xfrm>
            <a:off x="1857356" y="3857628"/>
            <a:ext cx="428628" cy="928694"/>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6" name="Straight Connector 15"/>
          <p:cNvCxnSpPr/>
          <p:nvPr/>
        </p:nvCxnSpPr>
        <p:spPr>
          <a:xfrm rot="5400000">
            <a:off x="3357554" y="4572008"/>
            <a:ext cx="242889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43042" y="3357562"/>
            <a:ext cx="2535631" cy="369332"/>
          </a:xfrm>
          <a:prstGeom prst="rect">
            <a:avLst/>
          </a:prstGeom>
          <a:noFill/>
        </p:spPr>
        <p:txBody>
          <a:bodyPr wrap="none" rtlCol="0">
            <a:spAutoFit/>
          </a:bodyPr>
          <a:lstStyle/>
          <a:p>
            <a:r>
              <a:rPr lang="en-ZA" b="1" dirty="0" smtClean="0"/>
              <a:t>Programmer Abstraction</a:t>
            </a:r>
            <a:endParaRPr lang="en-ZA" b="1" dirty="0"/>
          </a:p>
        </p:txBody>
      </p:sp>
      <p:sp>
        <p:nvSpPr>
          <p:cNvPr id="18" name="TextBox 17"/>
          <p:cNvSpPr txBox="1"/>
          <p:nvPr/>
        </p:nvSpPr>
        <p:spPr>
          <a:xfrm>
            <a:off x="5286380" y="3357562"/>
            <a:ext cx="1657057" cy="369332"/>
          </a:xfrm>
          <a:prstGeom prst="rect">
            <a:avLst/>
          </a:prstGeom>
          <a:noFill/>
        </p:spPr>
        <p:txBody>
          <a:bodyPr wrap="none" rtlCol="0">
            <a:spAutoFit/>
          </a:bodyPr>
          <a:lstStyle/>
          <a:p>
            <a:r>
              <a:rPr lang="en-ZA" b="1" dirty="0" smtClean="0"/>
              <a:t>Physical Reality</a:t>
            </a:r>
            <a:endParaRPr lang="en-ZA" b="1" dirty="0"/>
          </a:p>
        </p:txBody>
      </p:sp>
      <p:sp>
        <p:nvSpPr>
          <p:cNvPr id="19" name="TextBox 18"/>
          <p:cNvSpPr txBox="1"/>
          <p:nvPr/>
        </p:nvSpPr>
        <p:spPr>
          <a:xfrm>
            <a:off x="142844" y="3929066"/>
            <a:ext cx="945131" cy="369332"/>
          </a:xfrm>
          <a:prstGeom prst="rect">
            <a:avLst/>
          </a:prstGeom>
          <a:noFill/>
        </p:spPr>
        <p:txBody>
          <a:bodyPr wrap="none" rtlCol="0">
            <a:spAutoFit/>
          </a:bodyPr>
          <a:lstStyle/>
          <a:p>
            <a:r>
              <a:rPr lang="en-ZA" b="1" dirty="0" smtClean="0"/>
              <a:t>Threads</a:t>
            </a:r>
            <a:endParaRPr lang="en-ZA" b="1" dirty="0"/>
          </a:p>
        </p:txBody>
      </p:sp>
      <p:sp>
        <p:nvSpPr>
          <p:cNvPr id="20" name="TextBox 19"/>
          <p:cNvSpPr txBox="1"/>
          <p:nvPr/>
        </p:nvSpPr>
        <p:spPr>
          <a:xfrm>
            <a:off x="142844" y="4429132"/>
            <a:ext cx="1198533" cy="369332"/>
          </a:xfrm>
          <a:prstGeom prst="rect">
            <a:avLst/>
          </a:prstGeom>
          <a:noFill/>
        </p:spPr>
        <p:txBody>
          <a:bodyPr wrap="none" rtlCol="0">
            <a:spAutoFit/>
          </a:bodyPr>
          <a:lstStyle/>
          <a:p>
            <a:r>
              <a:rPr lang="en-ZA" b="1" dirty="0" smtClean="0"/>
              <a:t>Processors</a:t>
            </a:r>
            <a:endParaRPr lang="en-ZA" b="1" dirty="0"/>
          </a:p>
        </p:txBody>
      </p:sp>
      <p:sp>
        <p:nvSpPr>
          <p:cNvPr id="21" name="Rectangle 20"/>
          <p:cNvSpPr/>
          <p:nvPr/>
        </p:nvSpPr>
        <p:spPr>
          <a:xfrm>
            <a:off x="192879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22" name="Rectangle 21"/>
          <p:cNvSpPr/>
          <p:nvPr/>
        </p:nvSpPr>
        <p:spPr>
          <a:xfrm>
            <a:off x="235742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23" name="Rectangle 22"/>
          <p:cNvSpPr/>
          <p:nvPr/>
        </p:nvSpPr>
        <p:spPr>
          <a:xfrm>
            <a:off x="2786050"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24" name="Rectangle 23"/>
          <p:cNvSpPr/>
          <p:nvPr/>
        </p:nvSpPr>
        <p:spPr>
          <a:xfrm>
            <a:off x="3214678"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25" name="Rectangle 24"/>
          <p:cNvSpPr/>
          <p:nvPr/>
        </p:nvSpPr>
        <p:spPr>
          <a:xfrm>
            <a:off x="3643306"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26" name="Rectangle 25"/>
          <p:cNvSpPr/>
          <p:nvPr/>
        </p:nvSpPr>
        <p:spPr>
          <a:xfrm>
            <a:off x="514350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27" name="Rectangle 26"/>
          <p:cNvSpPr/>
          <p:nvPr/>
        </p:nvSpPr>
        <p:spPr>
          <a:xfrm>
            <a:off x="557213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28" name="Rectangle 27"/>
          <p:cNvSpPr/>
          <p:nvPr/>
        </p:nvSpPr>
        <p:spPr>
          <a:xfrm>
            <a:off x="6143636"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29" name="Rectangle 28"/>
          <p:cNvSpPr/>
          <p:nvPr/>
        </p:nvSpPr>
        <p:spPr>
          <a:xfrm>
            <a:off x="6572264"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30" name="Rectangle 29"/>
          <p:cNvSpPr/>
          <p:nvPr/>
        </p:nvSpPr>
        <p:spPr>
          <a:xfrm>
            <a:off x="7000892" y="3929066"/>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31" name="Rectangle 30"/>
          <p:cNvSpPr/>
          <p:nvPr/>
        </p:nvSpPr>
        <p:spPr>
          <a:xfrm>
            <a:off x="192879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32" name="Rectangle 31"/>
          <p:cNvSpPr/>
          <p:nvPr/>
        </p:nvSpPr>
        <p:spPr>
          <a:xfrm>
            <a:off x="235742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4" name="Rectangle 33"/>
          <p:cNvSpPr/>
          <p:nvPr/>
        </p:nvSpPr>
        <p:spPr>
          <a:xfrm>
            <a:off x="2786050"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3</a:t>
            </a:r>
            <a:endParaRPr lang="en-ZA" b="1" dirty="0">
              <a:solidFill>
                <a:schemeClr val="tx1"/>
              </a:solidFill>
            </a:endParaRPr>
          </a:p>
        </p:txBody>
      </p:sp>
      <p:sp>
        <p:nvSpPr>
          <p:cNvPr id="35" name="Rectangle 34"/>
          <p:cNvSpPr/>
          <p:nvPr/>
        </p:nvSpPr>
        <p:spPr>
          <a:xfrm>
            <a:off x="3214678"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4</a:t>
            </a:r>
            <a:endParaRPr lang="en-ZA" b="1" dirty="0">
              <a:solidFill>
                <a:schemeClr val="tx1"/>
              </a:solidFill>
            </a:endParaRPr>
          </a:p>
        </p:txBody>
      </p:sp>
      <p:sp>
        <p:nvSpPr>
          <p:cNvPr id="36" name="Rectangle 35"/>
          <p:cNvSpPr/>
          <p:nvPr/>
        </p:nvSpPr>
        <p:spPr>
          <a:xfrm>
            <a:off x="3643306"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5</a:t>
            </a:r>
            <a:endParaRPr lang="en-ZA" b="1" dirty="0">
              <a:solidFill>
                <a:schemeClr val="tx1"/>
              </a:solidFill>
            </a:endParaRPr>
          </a:p>
        </p:txBody>
      </p:sp>
      <p:sp>
        <p:nvSpPr>
          <p:cNvPr id="37" name="Rectangle 36"/>
          <p:cNvSpPr/>
          <p:nvPr/>
        </p:nvSpPr>
        <p:spPr>
          <a:xfrm>
            <a:off x="514350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38" name="Rectangle 37"/>
          <p:cNvSpPr/>
          <p:nvPr/>
        </p:nvSpPr>
        <p:spPr>
          <a:xfrm>
            <a:off x="557213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39" name="Rectangle 38"/>
          <p:cNvSpPr/>
          <p:nvPr/>
        </p:nvSpPr>
        <p:spPr>
          <a:xfrm>
            <a:off x="6143636"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40" name="Rectangle 39"/>
          <p:cNvSpPr/>
          <p:nvPr/>
        </p:nvSpPr>
        <p:spPr>
          <a:xfrm>
            <a:off x="6572264"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1</a:t>
            </a:r>
            <a:endParaRPr lang="en-ZA" b="1" dirty="0">
              <a:solidFill>
                <a:schemeClr val="tx1"/>
              </a:solidFill>
            </a:endParaRPr>
          </a:p>
        </p:txBody>
      </p:sp>
      <p:sp>
        <p:nvSpPr>
          <p:cNvPr id="41" name="Rectangle 40"/>
          <p:cNvSpPr/>
          <p:nvPr/>
        </p:nvSpPr>
        <p:spPr>
          <a:xfrm>
            <a:off x="7000892" y="4429132"/>
            <a:ext cx="285752" cy="28575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2</a:t>
            </a:r>
            <a:endParaRPr lang="en-ZA" b="1" dirty="0">
              <a:solidFill>
                <a:schemeClr val="tx1"/>
              </a:solidFill>
            </a:endParaRPr>
          </a:p>
        </p:txBody>
      </p:sp>
      <p:sp>
        <p:nvSpPr>
          <p:cNvPr id="42" name="TextBox 41"/>
          <p:cNvSpPr txBox="1"/>
          <p:nvPr/>
        </p:nvSpPr>
        <p:spPr>
          <a:xfrm>
            <a:off x="5072066" y="5000636"/>
            <a:ext cx="1026243" cy="646331"/>
          </a:xfrm>
          <a:prstGeom prst="rect">
            <a:avLst/>
          </a:prstGeom>
          <a:noFill/>
        </p:spPr>
        <p:txBody>
          <a:bodyPr wrap="none" rtlCol="0">
            <a:spAutoFit/>
          </a:bodyPr>
          <a:lstStyle/>
          <a:p>
            <a:pPr algn="ctr"/>
            <a:r>
              <a:rPr lang="en-ZA" b="1" dirty="0" smtClean="0"/>
              <a:t>Running </a:t>
            </a:r>
          </a:p>
          <a:p>
            <a:pPr algn="ctr"/>
            <a:r>
              <a:rPr lang="en-ZA" b="1" dirty="0" smtClean="0"/>
              <a:t>Threads</a:t>
            </a:r>
            <a:endParaRPr lang="en-ZA" b="1" dirty="0"/>
          </a:p>
        </p:txBody>
      </p:sp>
      <p:sp>
        <p:nvSpPr>
          <p:cNvPr id="43" name="TextBox 42"/>
          <p:cNvSpPr txBox="1"/>
          <p:nvPr/>
        </p:nvSpPr>
        <p:spPr>
          <a:xfrm>
            <a:off x="6286512" y="5000636"/>
            <a:ext cx="945131" cy="646331"/>
          </a:xfrm>
          <a:prstGeom prst="rect">
            <a:avLst/>
          </a:prstGeom>
          <a:noFill/>
        </p:spPr>
        <p:txBody>
          <a:bodyPr wrap="none" rtlCol="0">
            <a:spAutoFit/>
          </a:bodyPr>
          <a:lstStyle/>
          <a:p>
            <a:pPr algn="ctr"/>
            <a:r>
              <a:rPr lang="en-ZA" b="1" dirty="0" smtClean="0"/>
              <a:t>Ready</a:t>
            </a:r>
          </a:p>
          <a:p>
            <a:pPr algn="ctr"/>
            <a:r>
              <a:rPr lang="en-ZA" b="1" dirty="0" smtClean="0"/>
              <a:t>Threads</a:t>
            </a:r>
            <a:endParaRPr lang="en-ZA" b="1" dirty="0"/>
          </a:p>
        </p:txBody>
      </p:sp>
      <p:sp>
        <p:nvSpPr>
          <p:cNvPr id="44" name="TextBox 43"/>
          <p:cNvSpPr txBox="1"/>
          <p:nvPr/>
        </p:nvSpPr>
        <p:spPr>
          <a:xfrm>
            <a:off x="4357686" y="5929330"/>
            <a:ext cx="449162" cy="369332"/>
          </a:xfrm>
          <a:prstGeom prst="rect">
            <a:avLst/>
          </a:prstGeom>
          <a:noFill/>
        </p:spPr>
        <p:txBody>
          <a:bodyPr wrap="none" rtlCol="0">
            <a:spAutoFit/>
          </a:bodyPr>
          <a:lstStyle/>
          <a:p>
            <a:r>
              <a:rPr lang="en-ZA" b="1" dirty="0" smtClean="0"/>
              <a:t>OS</a:t>
            </a:r>
            <a:endParaRPr lang="en-ZA" b="1" dirty="0"/>
          </a:p>
        </p:txBody>
      </p:sp>
      <p:cxnSp>
        <p:nvCxnSpPr>
          <p:cNvPr id="49" name="Curved Connector 48"/>
          <p:cNvCxnSpPr>
            <a:stCxn id="18" idx="0"/>
            <a:endCxn id="17" idx="0"/>
          </p:cNvCxnSpPr>
          <p:nvPr/>
        </p:nvCxnSpPr>
        <p:spPr>
          <a:xfrm rot="16200000" flipV="1">
            <a:off x="4512884" y="1755536"/>
            <a:ext cx="1588" cy="3204051"/>
          </a:xfrm>
          <a:prstGeom prst="curvedConnector3">
            <a:avLst>
              <a:gd name="adj1" fmla="val 27975953"/>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p:spPr>
        <p:txBody>
          <a:bodyPr>
            <a:normAutofit/>
          </a:bodyPr>
          <a:lstStyle/>
          <a:p>
            <a:r>
              <a:rPr lang="en-ZA" sz="4000" b="1" u="sng" dirty="0" smtClean="0"/>
              <a:t>Thread Abstraction</a:t>
            </a:r>
            <a:endParaRPr lang="en-ZA" sz="4000" b="1" u="sng" dirty="0"/>
          </a:p>
        </p:txBody>
      </p:sp>
      <p:sp>
        <p:nvSpPr>
          <p:cNvPr id="33" name="TextBox 32"/>
          <p:cNvSpPr txBox="1"/>
          <p:nvPr/>
        </p:nvSpPr>
        <p:spPr>
          <a:xfrm>
            <a:off x="280612" y="1643050"/>
            <a:ext cx="8577668" cy="1754326"/>
          </a:xfrm>
          <a:prstGeom prst="rect">
            <a:avLst/>
          </a:prstGeom>
          <a:noFill/>
        </p:spPr>
        <p:txBody>
          <a:bodyPr wrap="square" rtlCol="0">
            <a:spAutoFit/>
          </a:bodyPr>
          <a:lstStyle/>
          <a:p>
            <a:pPr>
              <a:buFont typeface="Arial" pitchFamily="34" charset="0"/>
              <a:buChar char="•"/>
            </a:pPr>
            <a:r>
              <a:rPr lang="en-ZA" b="1" dirty="0" smtClean="0"/>
              <a:t> Threads provide the illusion of an infinite number of processors but the underlying hardware has only a limited number of processors</a:t>
            </a:r>
          </a:p>
          <a:p>
            <a:pPr>
              <a:buFont typeface="Arial" pitchFamily="34" charset="0"/>
              <a:buChar char="•"/>
            </a:pPr>
            <a:endParaRPr lang="en-ZA" b="1" dirty="0" smtClean="0"/>
          </a:p>
          <a:p>
            <a:pPr>
              <a:buFont typeface="Arial" pitchFamily="34" charset="0"/>
              <a:buChar char="•"/>
            </a:pPr>
            <a:r>
              <a:rPr lang="en-ZA" b="1" dirty="0" smtClean="0"/>
              <a:t> It is the OS’s job to map these threads to processors</a:t>
            </a:r>
          </a:p>
          <a:p>
            <a:pPr lvl="1">
              <a:buFont typeface="Arial" pitchFamily="34" charset="0"/>
              <a:buChar char="•"/>
            </a:pPr>
            <a:r>
              <a:rPr lang="en-ZA" b="1" dirty="0" smtClean="0"/>
              <a:t> The OS uses a “thread </a:t>
            </a:r>
            <a:r>
              <a:rPr lang="en-ZA" b="1" dirty="0" err="1" smtClean="0"/>
              <a:t>schedular</a:t>
            </a:r>
            <a:r>
              <a:rPr lang="en-ZA" b="1" dirty="0" smtClean="0"/>
              <a:t>” to switch between threads</a:t>
            </a:r>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p:spPr>
        <p:txBody>
          <a:bodyPr>
            <a:normAutofit/>
          </a:bodyPr>
          <a:lstStyle/>
          <a:p>
            <a:r>
              <a:rPr lang="en-ZA" sz="4000" b="1" u="sng" dirty="0" smtClean="0"/>
              <a:t>Thread Abstraction</a:t>
            </a:r>
            <a:endParaRPr lang="en-ZA" sz="4000" b="1" u="sng" dirty="0"/>
          </a:p>
        </p:txBody>
      </p:sp>
      <p:sp>
        <p:nvSpPr>
          <p:cNvPr id="33" name="TextBox 32"/>
          <p:cNvSpPr txBox="1"/>
          <p:nvPr/>
        </p:nvSpPr>
        <p:spPr>
          <a:xfrm>
            <a:off x="280612" y="1643050"/>
            <a:ext cx="8577668" cy="2308324"/>
          </a:xfrm>
          <a:prstGeom prst="rect">
            <a:avLst/>
          </a:prstGeom>
          <a:noFill/>
        </p:spPr>
        <p:txBody>
          <a:bodyPr wrap="square" rtlCol="0">
            <a:spAutoFit/>
          </a:bodyPr>
          <a:lstStyle/>
          <a:p>
            <a:pPr>
              <a:buFont typeface="Arial" pitchFamily="34" charset="0"/>
              <a:buChar char="•"/>
            </a:pPr>
            <a:r>
              <a:rPr lang="en-ZA" b="1" dirty="0" smtClean="0"/>
              <a:t> Threads provide the illusion of an infinite number of processors but the underlying hardware has only a limited number of processors</a:t>
            </a:r>
          </a:p>
          <a:p>
            <a:pPr>
              <a:buFont typeface="Arial" pitchFamily="34" charset="0"/>
              <a:buChar char="•"/>
            </a:pPr>
            <a:endParaRPr lang="en-ZA" b="1" dirty="0" smtClean="0"/>
          </a:p>
          <a:p>
            <a:pPr>
              <a:buFont typeface="Arial" pitchFamily="34" charset="0"/>
              <a:buChar char="•"/>
            </a:pPr>
            <a:r>
              <a:rPr lang="en-ZA" b="1" dirty="0" smtClean="0"/>
              <a:t> It is the OS’s job to map these threads to processors</a:t>
            </a:r>
          </a:p>
          <a:p>
            <a:pPr lvl="1">
              <a:buFont typeface="Arial" pitchFamily="34" charset="0"/>
              <a:buChar char="•"/>
            </a:pPr>
            <a:r>
              <a:rPr lang="en-ZA" b="1" dirty="0" smtClean="0"/>
              <a:t> The OS uses a “thread </a:t>
            </a:r>
            <a:r>
              <a:rPr lang="en-ZA" b="1" dirty="0" err="1" smtClean="0"/>
              <a:t>schedular</a:t>
            </a:r>
            <a:r>
              <a:rPr lang="en-ZA" b="1" dirty="0" smtClean="0"/>
              <a:t>” to switch between threads</a:t>
            </a:r>
          </a:p>
          <a:p>
            <a:pPr lvl="1">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
        <p:nvSpPr>
          <p:cNvPr id="6" name="TextBox 5"/>
          <p:cNvSpPr txBox="1"/>
          <p:nvPr/>
        </p:nvSpPr>
        <p:spPr>
          <a:xfrm>
            <a:off x="642910" y="3429000"/>
            <a:ext cx="2001830" cy="369332"/>
          </a:xfrm>
          <a:prstGeom prst="rect">
            <a:avLst/>
          </a:prstGeom>
          <a:noFill/>
        </p:spPr>
        <p:txBody>
          <a:bodyPr wrap="none" rtlCol="0">
            <a:spAutoFit/>
          </a:bodyPr>
          <a:lstStyle/>
          <a:p>
            <a:r>
              <a:rPr lang="en-ZA" b="1" dirty="0" smtClean="0"/>
              <a:t>Programmers View</a:t>
            </a:r>
            <a:endParaRPr lang="en-ZA" b="1" dirty="0"/>
          </a:p>
        </p:txBody>
      </p:sp>
      <p:sp>
        <p:nvSpPr>
          <p:cNvPr id="7" name="TextBox 6"/>
          <p:cNvSpPr txBox="1"/>
          <p:nvPr/>
        </p:nvSpPr>
        <p:spPr>
          <a:xfrm>
            <a:off x="1000100" y="3929066"/>
            <a:ext cx="1103187" cy="923330"/>
          </a:xfrm>
          <a:prstGeom prst="rect">
            <a:avLst/>
          </a:prstGeom>
          <a:noFill/>
        </p:spPr>
        <p:txBody>
          <a:bodyPr wrap="none" rtlCol="0">
            <a:spAutoFit/>
          </a:bodyPr>
          <a:lstStyle/>
          <a:p>
            <a:r>
              <a:rPr lang="en-ZA" b="1" dirty="0" smtClean="0"/>
              <a:t> x = x + 1</a:t>
            </a:r>
          </a:p>
          <a:p>
            <a:r>
              <a:rPr lang="en-ZA" b="1" dirty="0" smtClean="0"/>
              <a:t> y = y + x</a:t>
            </a:r>
          </a:p>
          <a:p>
            <a:r>
              <a:rPr lang="en-ZA" b="1" dirty="0" smtClean="0"/>
              <a:t> z = x + 5y</a:t>
            </a:r>
            <a:endParaRPr lang="en-ZA" b="1" dirty="0"/>
          </a:p>
        </p:txBody>
      </p:sp>
      <p:sp>
        <p:nvSpPr>
          <p:cNvPr id="8" name="TextBox 7"/>
          <p:cNvSpPr txBox="1"/>
          <p:nvPr/>
        </p:nvSpPr>
        <p:spPr>
          <a:xfrm>
            <a:off x="5786446" y="3429000"/>
            <a:ext cx="2406813" cy="369332"/>
          </a:xfrm>
          <a:prstGeom prst="rect">
            <a:avLst/>
          </a:prstGeom>
          <a:noFill/>
        </p:spPr>
        <p:txBody>
          <a:bodyPr wrap="none" rtlCol="0">
            <a:spAutoFit/>
          </a:bodyPr>
          <a:lstStyle/>
          <a:p>
            <a:pPr lvl="1"/>
            <a:r>
              <a:rPr lang="en-ZA" b="1" dirty="0" smtClean="0"/>
              <a:t>Possible Execution</a:t>
            </a:r>
            <a:endParaRPr lang="en-ZA" b="1" dirty="0"/>
          </a:p>
        </p:txBody>
      </p:sp>
      <p:sp>
        <p:nvSpPr>
          <p:cNvPr id="9" name="TextBox 8"/>
          <p:cNvSpPr txBox="1"/>
          <p:nvPr/>
        </p:nvSpPr>
        <p:spPr>
          <a:xfrm>
            <a:off x="6715140" y="3929066"/>
            <a:ext cx="1937390" cy="1754326"/>
          </a:xfrm>
          <a:prstGeom prst="rect">
            <a:avLst/>
          </a:prstGeom>
          <a:noFill/>
        </p:spPr>
        <p:txBody>
          <a:bodyPr wrap="none" rtlCol="0">
            <a:spAutoFit/>
          </a:bodyPr>
          <a:lstStyle/>
          <a:p>
            <a:r>
              <a:rPr lang="en-ZA" b="1" dirty="0" smtClean="0"/>
              <a:t> x = x + 1</a:t>
            </a:r>
          </a:p>
          <a:p>
            <a:r>
              <a:rPr lang="en-ZA" b="1" dirty="0" smtClean="0"/>
              <a:t>Thread suspended</a:t>
            </a:r>
          </a:p>
          <a:p>
            <a:r>
              <a:rPr lang="en-ZA" b="1" dirty="0" smtClean="0"/>
              <a:t>Other threads run</a:t>
            </a:r>
          </a:p>
          <a:p>
            <a:r>
              <a:rPr lang="en-ZA" b="1" dirty="0" smtClean="0"/>
              <a:t>Thread resumed</a:t>
            </a:r>
          </a:p>
          <a:p>
            <a:r>
              <a:rPr lang="en-ZA" b="1" dirty="0" smtClean="0"/>
              <a:t> y = y + x</a:t>
            </a:r>
          </a:p>
          <a:p>
            <a:r>
              <a:rPr lang="en-ZA" b="1" dirty="0" smtClean="0"/>
              <a:t> z = x + 5y</a:t>
            </a:r>
            <a:endParaRPr lang="en-ZA" b="1" dirty="0"/>
          </a:p>
        </p:txBody>
      </p:sp>
      <p:sp>
        <p:nvSpPr>
          <p:cNvPr id="10" name="TextBox 9"/>
          <p:cNvSpPr txBox="1"/>
          <p:nvPr/>
        </p:nvSpPr>
        <p:spPr>
          <a:xfrm>
            <a:off x="3071802" y="3429000"/>
            <a:ext cx="2406813" cy="369332"/>
          </a:xfrm>
          <a:prstGeom prst="rect">
            <a:avLst/>
          </a:prstGeom>
          <a:noFill/>
        </p:spPr>
        <p:txBody>
          <a:bodyPr wrap="none" rtlCol="0">
            <a:spAutoFit/>
          </a:bodyPr>
          <a:lstStyle/>
          <a:p>
            <a:pPr lvl="1"/>
            <a:r>
              <a:rPr lang="en-ZA" b="1" dirty="0" smtClean="0"/>
              <a:t>Possible Execution</a:t>
            </a:r>
            <a:endParaRPr lang="en-ZA" b="1" dirty="0"/>
          </a:p>
        </p:txBody>
      </p:sp>
      <p:sp>
        <p:nvSpPr>
          <p:cNvPr id="11" name="TextBox 10"/>
          <p:cNvSpPr txBox="1"/>
          <p:nvPr/>
        </p:nvSpPr>
        <p:spPr>
          <a:xfrm>
            <a:off x="4000496" y="3929066"/>
            <a:ext cx="1103187" cy="923330"/>
          </a:xfrm>
          <a:prstGeom prst="rect">
            <a:avLst/>
          </a:prstGeom>
          <a:noFill/>
        </p:spPr>
        <p:txBody>
          <a:bodyPr wrap="none" rtlCol="0">
            <a:spAutoFit/>
          </a:bodyPr>
          <a:lstStyle/>
          <a:p>
            <a:r>
              <a:rPr lang="en-ZA" b="1" dirty="0" smtClean="0"/>
              <a:t> x = x + 1</a:t>
            </a:r>
          </a:p>
          <a:p>
            <a:r>
              <a:rPr lang="en-ZA" b="1" dirty="0" smtClean="0"/>
              <a:t> y = y + x</a:t>
            </a:r>
          </a:p>
          <a:p>
            <a:r>
              <a:rPr lang="en-ZA" b="1" dirty="0" smtClean="0"/>
              <a:t> z = x + 5y</a:t>
            </a:r>
            <a:endParaRPr lang="en-ZA"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p:spPr>
        <p:txBody>
          <a:bodyPr>
            <a:normAutofit/>
          </a:bodyPr>
          <a:lstStyle/>
          <a:p>
            <a:r>
              <a:rPr lang="en-ZA" sz="4000" b="1" u="sng" dirty="0" smtClean="0"/>
              <a:t>Thread Abstraction</a:t>
            </a:r>
            <a:endParaRPr lang="en-ZA" sz="4000" b="1" u="sng" dirty="0"/>
          </a:p>
        </p:txBody>
      </p:sp>
      <p:sp>
        <p:nvSpPr>
          <p:cNvPr id="33" name="TextBox 32"/>
          <p:cNvSpPr txBox="1"/>
          <p:nvPr/>
        </p:nvSpPr>
        <p:spPr>
          <a:xfrm>
            <a:off x="280612" y="1643050"/>
            <a:ext cx="8577668" cy="5909310"/>
          </a:xfrm>
          <a:prstGeom prst="rect">
            <a:avLst/>
          </a:prstGeom>
          <a:noFill/>
        </p:spPr>
        <p:txBody>
          <a:bodyPr wrap="square" rtlCol="0">
            <a:spAutoFit/>
          </a:bodyPr>
          <a:lstStyle/>
          <a:p>
            <a:pPr>
              <a:buFont typeface="Arial" pitchFamily="34" charset="0"/>
              <a:buChar char="•"/>
            </a:pPr>
            <a:r>
              <a:rPr lang="en-ZA" b="1" dirty="0" smtClean="0"/>
              <a:t> Threads provide the illusion of an infinite number of processors but the underlying hardware has only a limited number of processors</a:t>
            </a:r>
          </a:p>
          <a:p>
            <a:pPr>
              <a:buFont typeface="Arial" pitchFamily="34" charset="0"/>
              <a:buChar char="•"/>
            </a:pPr>
            <a:endParaRPr lang="en-ZA" b="1" dirty="0" smtClean="0"/>
          </a:p>
          <a:p>
            <a:pPr>
              <a:buFont typeface="Arial" pitchFamily="34" charset="0"/>
              <a:buChar char="•"/>
            </a:pPr>
            <a:r>
              <a:rPr lang="en-ZA" b="1" dirty="0" smtClean="0"/>
              <a:t> It is the OS’s job to map these threads to processors</a:t>
            </a:r>
          </a:p>
          <a:p>
            <a:pPr lvl="1">
              <a:buFont typeface="Arial" pitchFamily="34" charset="0"/>
              <a:buChar char="•"/>
            </a:pPr>
            <a:r>
              <a:rPr lang="en-ZA" b="1" dirty="0" smtClean="0"/>
              <a:t> The OS uses a “thread scheduler” to switch between threads</a:t>
            </a:r>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r>
              <a:rPr lang="en-ZA" b="1" dirty="0" smtClean="0"/>
              <a:t> Each thread runs on a dedicated virtual processor with unpredictable and variable speed</a:t>
            </a:r>
          </a:p>
          <a:p>
            <a:pPr lvl="1">
              <a:buFont typeface="Arial" pitchFamily="34" charset="0"/>
              <a:buChar char="•"/>
            </a:pPr>
            <a:endParaRPr lang="en-ZA" b="1" dirty="0" smtClean="0"/>
          </a:p>
          <a:p>
            <a:pPr lvl="1">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
        <p:nvSpPr>
          <p:cNvPr id="6" name="TextBox 5"/>
          <p:cNvSpPr txBox="1"/>
          <p:nvPr/>
        </p:nvSpPr>
        <p:spPr>
          <a:xfrm>
            <a:off x="642910" y="3429000"/>
            <a:ext cx="2001830" cy="369332"/>
          </a:xfrm>
          <a:prstGeom prst="rect">
            <a:avLst/>
          </a:prstGeom>
          <a:noFill/>
        </p:spPr>
        <p:txBody>
          <a:bodyPr wrap="none" rtlCol="0">
            <a:spAutoFit/>
          </a:bodyPr>
          <a:lstStyle/>
          <a:p>
            <a:r>
              <a:rPr lang="en-ZA" b="1" dirty="0" smtClean="0"/>
              <a:t>Programmers View</a:t>
            </a:r>
            <a:endParaRPr lang="en-ZA" b="1" dirty="0"/>
          </a:p>
        </p:txBody>
      </p:sp>
      <p:sp>
        <p:nvSpPr>
          <p:cNvPr id="7" name="TextBox 6"/>
          <p:cNvSpPr txBox="1"/>
          <p:nvPr/>
        </p:nvSpPr>
        <p:spPr>
          <a:xfrm>
            <a:off x="1000100" y="3929066"/>
            <a:ext cx="1103187" cy="923330"/>
          </a:xfrm>
          <a:prstGeom prst="rect">
            <a:avLst/>
          </a:prstGeom>
          <a:noFill/>
        </p:spPr>
        <p:txBody>
          <a:bodyPr wrap="none" rtlCol="0">
            <a:spAutoFit/>
          </a:bodyPr>
          <a:lstStyle/>
          <a:p>
            <a:r>
              <a:rPr lang="en-ZA" b="1" dirty="0" smtClean="0"/>
              <a:t> x = x + 1</a:t>
            </a:r>
          </a:p>
          <a:p>
            <a:r>
              <a:rPr lang="en-ZA" b="1" dirty="0" smtClean="0"/>
              <a:t> y = y + x</a:t>
            </a:r>
          </a:p>
          <a:p>
            <a:r>
              <a:rPr lang="en-ZA" b="1" dirty="0" smtClean="0"/>
              <a:t> z = x + 5y</a:t>
            </a:r>
            <a:endParaRPr lang="en-ZA" b="1" dirty="0"/>
          </a:p>
        </p:txBody>
      </p:sp>
      <p:sp>
        <p:nvSpPr>
          <p:cNvPr id="8" name="TextBox 7"/>
          <p:cNvSpPr txBox="1"/>
          <p:nvPr/>
        </p:nvSpPr>
        <p:spPr>
          <a:xfrm>
            <a:off x="5786446" y="3429000"/>
            <a:ext cx="2406813" cy="369332"/>
          </a:xfrm>
          <a:prstGeom prst="rect">
            <a:avLst/>
          </a:prstGeom>
          <a:noFill/>
        </p:spPr>
        <p:txBody>
          <a:bodyPr wrap="none" rtlCol="0">
            <a:spAutoFit/>
          </a:bodyPr>
          <a:lstStyle/>
          <a:p>
            <a:pPr lvl="1"/>
            <a:r>
              <a:rPr lang="en-ZA" b="1" dirty="0" smtClean="0"/>
              <a:t>Possible Execution</a:t>
            </a:r>
            <a:endParaRPr lang="en-ZA" b="1" dirty="0"/>
          </a:p>
        </p:txBody>
      </p:sp>
      <p:sp>
        <p:nvSpPr>
          <p:cNvPr id="9" name="TextBox 8"/>
          <p:cNvSpPr txBox="1"/>
          <p:nvPr/>
        </p:nvSpPr>
        <p:spPr>
          <a:xfrm>
            <a:off x="6715140" y="3929066"/>
            <a:ext cx="1937390" cy="1754326"/>
          </a:xfrm>
          <a:prstGeom prst="rect">
            <a:avLst/>
          </a:prstGeom>
          <a:noFill/>
        </p:spPr>
        <p:txBody>
          <a:bodyPr wrap="none" rtlCol="0">
            <a:spAutoFit/>
          </a:bodyPr>
          <a:lstStyle/>
          <a:p>
            <a:r>
              <a:rPr lang="en-ZA" b="1" dirty="0" smtClean="0"/>
              <a:t> x = x + 1</a:t>
            </a:r>
          </a:p>
          <a:p>
            <a:r>
              <a:rPr lang="en-ZA" b="1" dirty="0" smtClean="0"/>
              <a:t>Thread suspended</a:t>
            </a:r>
          </a:p>
          <a:p>
            <a:r>
              <a:rPr lang="en-ZA" b="1" dirty="0" smtClean="0"/>
              <a:t>Other threads run</a:t>
            </a:r>
          </a:p>
          <a:p>
            <a:r>
              <a:rPr lang="en-ZA" b="1" dirty="0" smtClean="0"/>
              <a:t>Thread resumed</a:t>
            </a:r>
          </a:p>
          <a:p>
            <a:r>
              <a:rPr lang="en-ZA" b="1" dirty="0" smtClean="0"/>
              <a:t> y = y + x</a:t>
            </a:r>
          </a:p>
          <a:p>
            <a:r>
              <a:rPr lang="en-ZA" b="1" dirty="0" smtClean="0"/>
              <a:t> z = x + 5y</a:t>
            </a:r>
            <a:endParaRPr lang="en-ZA" b="1" dirty="0"/>
          </a:p>
        </p:txBody>
      </p:sp>
      <p:sp>
        <p:nvSpPr>
          <p:cNvPr id="10" name="TextBox 9"/>
          <p:cNvSpPr txBox="1"/>
          <p:nvPr/>
        </p:nvSpPr>
        <p:spPr>
          <a:xfrm>
            <a:off x="3071802" y="3429000"/>
            <a:ext cx="2406813" cy="369332"/>
          </a:xfrm>
          <a:prstGeom prst="rect">
            <a:avLst/>
          </a:prstGeom>
          <a:noFill/>
        </p:spPr>
        <p:txBody>
          <a:bodyPr wrap="none" rtlCol="0">
            <a:spAutoFit/>
          </a:bodyPr>
          <a:lstStyle/>
          <a:p>
            <a:pPr lvl="1"/>
            <a:r>
              <a:rPr lang="en-ZA" b="1" dirty="0" smtClean="0"/>
              <a:t>Possible Execution</a:t>
            </a:r>
            <a:endParaRPr lang="en-ZA" b="1" dirty="0"/>
          </a:p>
        </p:txBody>
      </p:sp>
      <p:sp>
        <p:nvSpPr>
          <p:cNvPr id="11" name="TextBox 10"/>
          <p:cNvSpPr txBox="1"/>
          <p:nvPr/>
        </p:nvSpPr>
        <p:spPr>
          <a:xfrm>
            <a:off x="4000496" y="3929066"/>
            <a:ext cx="1103187" cy="923330"/>
          </a:xfrm>
          <a:prstGeom prst="rect">
            <a:avLst/>
          </a:prstGeom>
          <a:noFill/>
        </p:spPr>
        <p:txBody>
          <a:bodyPr wrap="none" rtlCol="0">
            <a:spAutoFit/>
          </a:bodyPr>
          <a:lstStyle/>
          <a:p>
            <a:r>
              <a:rPr lang="en-ZA" b="1" dirty="0" smtClean="0"/>
              <a:t> x = x + 1</a:t>
            </a:r>
          </a:p>
          <a:p>
            <a:r>
              <a:rPr lang="en-ZA" b="1" dirty="0" smtClean="0"/>
              <a:t> y = y + x</a:t>
            </a:r>
          </a:p>
          <a:p>
            <a:r>
              <a:rPr lang="en-ZA" b="1" dirty="0" smtClean="0"/>
              <a:t> z = x + 5y</a:t>
            </a:r>
            <a:endParaRPr lang="en-ZA"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p:spPr>
        <p:txBody>
          <a:bodyPr>
            <a:normAutofit/>
          </a:bodyPr>
          <a:lstStyle/>
          <a:p>
            <a:r>
              <a:rPr lang="en-ZA" sz="4000" b="1" u="sng" dirty="0" smtClean="0"/>
              <a:t>Why is the speed unpredictable?</a:t>
            </a:r>
            <a:endParaRPr lang="en-ZA" sz="4000" b="1" u="sng" dirty="0"/>
          </a:p>
        </p:txBody>
      </p:sp>
      <p:sp>
        <p:nvSpPr>
          <p:cNvPr id="33" name="TextBox 32"/>
          <p:cNvSpPr txBox="1"/>
          <p:nvPr/>
        </p:nvSpPr>
        <p:spPr>
          <a:xfrm>
            <a:off x="280612" y="1643050"/>
            <a:ext cx="8577668" cy="5078313"/>
          </a:xfrm>
          <a:prstGeom prst="rect">
            <a:avLst/>
          </a:prstGeom>
          <a:noFill/>
        </p:spPr>
        <p:txBody>
          <a:bodyPr wrap="square" rtlCol="0">
            <a:spAutoFit/>
          </a:bodyPr>
          <a:lstStyle/>
          <a:p>
            <a:pPr>
              <a:buFont typeface="Arial" pitchFamily="34" charset="0"/>
              <a:buChar char="•"/>
            </a:pPr>
            <a:r>
              <a:rPr lang="en-ZA" b="1" dirty="0" smtClean="0"/>
              <a:t> Threads can be interleaved in many possible ways during runtime</a:t>
            </a:r>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r>
              <a:rPr lang="en-ZA" b="1" dirty="0" smtClean="0"/>
              <a:t> Multi-threaded programs should make no assumptions about the behaviour of the thread </a:t>
            </a:r>
            <a:r>
              <a:rPr lang="en-ZA" b="1" dirty="0" err="1" smtClean="0"/>
              <a:t>schedular</a:t>
            </a:r>
            <a:r>
              <a:rPr lang="en-ZA" b="1" dirty="0" smtClean="0"/>
              <a:t> </a:t>
            </a:r>
          </a:p>
          <a:p>
            <a:pPr>
              <a:buFont typeface="Arial" pitchFamily="34" charset="0"/>
              <a:buChar char="•"/>
            </a:pPr>
            <a:endParaRPr lang="en-ZA" b="1" dirty="0" smtClean="0"/>
          </a:p>
          <a:p>
            <a:pPr>
              <a:buFont typeface="Arial" pitchFamily="34" charset="0"/>
              <a:buChar char="•"/>
            </a:pPr>
            <a:r>
              <a:rPr lang="en-ZA" b="1" dirty="0" smtClean="0"/>
              <a:t> Additionally, execution speed may </a:t>
            </a:r>
            <a:r>
              <a:rPr lang="en-ZA" b="1" dirty="0" smtClean="0"/>
              <a:t>v</a:t>
            </a:r>
            <a:r>
              <a:rPr lang="en-ZA" b="1" dirty="0" smtClean="0"/>
              <a:t>ary </a:t>
            </a:r>
            <a:r>
              <a:rPr lang="en-ZA" b="1" dirty="0" smtClean="0"/>
              <a:t>based on normal operations, such as accessing the disk</a:t>
            </a:r>
          </a:p>
          <a:p>
            <a:pPr lvl="1">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
        <p:nvSpPr>
          <p:cNvPr id="6" name="TextBox 5"/>
          <p:cNvSpPr txBox="1"/>
          <p:nvPr/>
        </p:nvSpPr>
        <p:spPr>
          <a:xfrm>
            <a:off x="1171096" y="2357430"/>
            <a:ext cx="1400640" cy="369332"/>
          </a:xfrm>
          <a:prstGeom prst="rect">
            <a:avLst/>
          </a:prstGeom>
          <a:noFill/>
        </p:spPr>
        <p:txBody>
          <a:bodyPr wrap="none" rtlCol="0">
            <a:spAutoFit/>
          </a:bodyPr>
          <a:lstStyle/>
          <a:p>
            <a:r>
              <a:rPr lang="en-ZA" b="1" dirty="0" smtClean="0"/>
              <a:t>Execution #1</a:t>
            </a:r>
            <a:endParaRPr lang="en-ZA" b="1" dirty="0"/>
          </a:p>
        </p:txBody>
      </p:sp>
      <p:sp>
        <p:nvSpPr>
          <p:cNvPr id="12" name="TextBox 11"/>
          <p:cNvSpPr txBox="1"/>
          <p:nvPr/>
        </p:nvSpPr>
        <p:spPr>
          <a:xfrm>
            <a:off x="6215074" y="2357430"/>
            <a:ext cx="1400640" cy="369332"/>
          </a:xfrm>
          <a:prstGeom prst="rect">
            <a:avLst/>
          </a:prstGeom>
          <a:noFill/>
        </p:spPr>
        <p:txBody>
          <a:bodyPr wrap="none" rtlCol="0">
            <a:spAutoFit/>
          </a:bodyPr>
          <a:lstStyle/>
          <a:p>
            <a:r>
              <a:rPr lang="en-ZA" b="1" dirty="0" smtClean="0"/>
              <a:t>Execution #3</a:t>
            </a:r>
            <a:endParaRPr lang="en-ZA" b="1" dirty="0"/>
          </a:p>
        </p:txBody>
      </p:sp>
      <p:sp>
        <p:nvSpPr>
          <p:cNvPr id="13" name="TextBox 12"/>
          <p:cNvSpPr txBox="1"/>
          <p:nvPr/>
        </p:nvSpPr>
        <p:spPr>
          <a:xfrm>
            <a:off x="3857620" y="2357430"/>
            <a:ext cx="1400640" cy="369332"/>
          </a:xfrm>
          <a:prstGeom prst="rect">
            <a:avLst/>
          </a:prstGeom>
          <a:noFill/>
        </p:spPr>
        <p:txBody>
          <a:bodyPr wrap="none" rtlCol="0">
            <a:spAutoFit/>
          </a:bodyPr>
          <a:lstStyle/>
          <a:p>
            <a:r>
              <a:rPr lang="en-ZA" b="1" dirty="0" smtClean="0"/>
              <a:t>Execution #2</a:t>
            </a:r>
            <a:endParaRPr lang="en-ZA" b="1" dirty="0"/>
          </a:p>
        </p:txBody>
      </p:sp>
      <p:sp>
        <p:nvSpPr>
          <p:cNvPr id="14" name="TextBox 13"/>
          <p:cNvSpPr txBox="1"/>
          <p:nvPr/>
        </p:nvSpPr>
        <p:spPr>
          <a:xfrm>
            <a:off x="71406" y="2928934"/>
            <a:ext cx="836704" cy="307777"/>
          </a:xfrm>
          <a:prstGeom prst="rect">
            <a:avLst/>
          </a:prstGeom>
          <a:noFill/>
        </p:spPr>
        <p:txBody>
          <a:bodyPr wrap="none" rtlCol="0">
            <a:spAutoFit/>
          </a:bodyPr>
          <a:lstStyle/>
          <a:p>
            <a:r>
              <a:rPr lang="en-ZA" sz="1400" b="1" dirty="0" smtClean="0"/>
              <a:t>Thread 1</a:t>
            </a:r>
            <a:endParaRPr lang="en-ZA" sz="1400" b="1" dirty="0"/>
          </a:p>
        </p:txBody>
      </p:sp>
      <p:sp>
        <p:nvSpPr>
          <p:cNvPr id="15" name="TextBox 14"/>
          <p:cNvSpPr txBox="1"/>
          <p:nvPr/>
        </p:nvSpPr>
        <p:spPr>
          <a:xfrm>
            <a:off x="71406" y="3214686"/>
            <a:ext cx="836704" cy="307777"/>
          </a:xfrm>
          <a:prstGeom prst="rect">
            <a:avLst/>
          </a:prstGeom>
          <a:noFill/>
        </p:spPr>
        <p:txBody>
          <a:bodyPr wrap="none" rtlCol="0">
            <a:spAutoFit/>
          </a:bodyPr>
          <a:lstStyle/>
          <a:p>
            <a:r>
              <a:rPr lang="en-ZA" sz="1400" b="1" dirty="0" smtClean="0"/>
              <a:t>Thread 2</a:t>
            </a:r>
            <a:endParaRPr lang="en-ZA" sz="1400" b="1" dirty="0"/>
          </a:p>
        </p:txBody>
      </p:sp>
      <p:sp>
        <p:nvSpPr>
          <p:cNvPr id="16" name="TextBox 15"/>
          <p:cNvSpPr txBox="1"/>
          <p:nvPr/>
        </p:nvSpPr>
        <p:spPr>
          <a:xfrm>
            <a:off x="71406" y="3500438"/>
            <a:ext cx="836704" cy="307777"/>
          </a:xfrm>
          <a:prstGeom prst="rect">
            <a:avLst/>
          </a:prstGeom>
          <a:noFill/>
        </p:spPr>
        <p:txBody>
          <a:bodyPr wrap="none" rtlCol="0">
            <a:spAutoFit/>
          </a:bodyPr>
          <a:lstStyle/>
          <a:p>
            <a:r>
              <a:rPr lang="en-ZA" sz="1400" b="1" dirty="0" smtClean="0"/>
              <a:t>Thread 3</a:t>
            </a:r>
            <a:endParaRPr lang="en-ZA" sz="1400" b="1" dirty="0"/>
          </a:p>
        </p:txBody>
      </p:sp>
      <p:sp>
        <p:nvSpPr>
          <p:cNvPr id="17" name="Rectangle 16"/>
          <p:cNvSpPr/>
          <p:nvPr/>
        </p:nvSpPr>
        <p:spPr>
          <a:xfrm>
            <a:off x="928662" y="3000372"/>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17"/>
          <p:cNvSpPr/>
          <p:nvPr/>
        </p:nvSpPr>
        <p:spPr>
          <a:xfrm>
            <a:off x="1714480" y="3286124"/>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18"/>
          <p:cNvSpPr/>
          <p:nvPr/>
        </p:nvSpPr>
        <p:spPr>
          <a:xfrm>
            <a:off x="2500298" y="3571876"/>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p:cNvSpPr txBox="1"/>
          <p:nvPr/>
        </p:nvSpPr>
        <p:spPr>
          <a:xfrm>
            <a:off x="3714744" y="2928934"/>
            <a:ext cx="836704" cy="307777"/>
          </a:xfrm>
          <a:prstGeom prst="rect">
            <a:avLst/>
          </a:prstGeom>
          <a:noFill/>
        </p:spPr>
        <p:txBody>
          <a:bodyPr wrap="none" rtlCol="0">
            <a:spAutoFit/>
          </a:bodyPr>
          <a:lstStyle/>
          <a:p>
            <a:r>
              <a:rPr lang="en-ZA" sz="1400" b="1" dirty="0" smtClean="0"/>
              <a:t>Thread 1</a:t>
            </a:r>
            <a:endParaRPr lang="en-ZA" sz="1400" b="1" dirty="0"/>
          </a:p>
        </p:txBody>
      </p:sp>
      <p:sp>
        <p:nvSpPr>
          <p:cNvPr id="21" name="TextBox 20"/>
          <p:cNvSpPr txBox="1"/>
          <p:nvPr/>
        </p:nvSpPr>
        <p:spPr>
          <a:xfrm>
            <a:off x="3714744" y="3214686"/>
            <a:ext cx="836704" cy="307777"/>
          </a:xfrm>
          <a:prstGeom prst="rect">
            <a:avLst/>
          </a:prstGeom>
          <a:noFill/>
        </p:spPr>
        <p:txBody>
          <a:bodyPr wrap="none" rtlCol="0">
            <a:spAutoFit/>
          </a:bodyPr>
          <a:lstStyle/>
          <a:p>
            <a:r>
              <a:rPr lang="en-ZA" sz="1400" b="1" dirty="0" smtClean="0"/>
              <a:t>Thread 2</a:t>
            </a:r>
            <a:endParaRPr lang="en-ZA" sz="1400" b="1" dirty="0"/>
          </a:p>
        </p:txBody>
      </p:sp>
      <p:sp>
        <p:nvSpPr>
          <p:cNvPr id="22" name="TextBox 21"/>
          <p:cNvSpPr txBox="1"/>
          <p:nvPr/>
        </p:nvSpPr>
        <p:spPr>
          <a:xfrm>
            <a:off x="3714744" y="3500438"/>
            <a:ext cx="836704" cy="307777"/>
          </a:xfrm>
          <a:prstGeom prst="rect">
            <a:avLst/>
          </a:prstGeom>
          <a:noFill/>
        </p:spPr>
        <p:txBody>
          <a:bodyPr wrap="none" rtlCol="0">
            <a:spAutoFit/>
          </a:bodyPr>
          <a:lstStyle/>
          <a:p>
            <a:r>
              <a:rPr lang="en-ZA" sz="1400" b="1" dirty="0" smtClean="0"/>
              <a:t>Thread 3</a:t>
            </a:r>
            <a:endParaRPr lang="en-ZA" sz="1400" b="1" dirty="0"/>
          </a:p>
        </p:txBody>
      </p:sp>
      <p:sp>
        <p:nvSpPr>
          <p:cNvPr id="23" name="Rectangle 22"/>
          <p:cNvSpPr/>
          <p:nvPr/>
        </p:nvSpPr>
        <p:spPr>
          <a:xfrm>
            <a:off x="4572000" y="3000372"/>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23"/>
          <p:cNvSpPr/>
          <p:nvPr/>
        </p:nvSpPr>
        <p:spPr>
          <a:xfrm>
            <a:off x="4572000" y="3286124"/>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24"/>
          <p:cNvSpPr/>
          <p:nvPr/>
        </p:nvSpPr>
        <p:spPr>
          <a:xfrm>
            <a:off x="4572000" y="3571876"/>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TextBox 25"/>
          <p:cNvSpPr txBox="1"/>
          <p:nvPr/>
        </p:nvSpPr>
        <p:spPr>
          <a:xfrm>
            <a:off x="5857884" y="2928934"/>
            <a:ext cx="836704" cy="307777"/>
          </a:xfrm>
          <a:prstGeom prst="rect">
            <a:avLst/>
          </a:prstGeom>
          <a:noFill/>
        </p:spPr>
        <p:txBody>
          <a:bodyPr wrap="none" rtlCol="0">
            <a:spAutoFit/>
          </a:bodyPr>
          <a:lstStyle/>
          <a:p>
            <a:r>
              <a:rPr lang="en-ZA" sz="1400" b="1" dirty="0" smtClean="0"/>
              <a:t>Thread 1</a:t>
            </a:r>
            <a:endParaRPr lang="en-ZA" sz="1400" b="1" dirty="0"/>
          </a:p>
        </p:txBody>
      </p:sp>
      <p:sp>
        <p:nvSpPr>
          <p:cNvPr id="27" name="TextBox 26"/>
          <p:cNvSpPr txBox="1"/>
          <p:nvPr/>
        </p:nvSpPr>
        <p:spPr>
          <a:xfrm>
            <a:off x="5857884" y="3214686"/>
            <a:ext cx="836704" cy="307777"/>
          </a:xfrm>
          <a:prstGeom prst="rect">
            <a:avLst/>
          </a:prstGeom>
          <a:noFill/>
        </p:spPr>
        <p:txBody>
          <a:bodyPr wrap="none" rtlCol="0">
            <a:spAutoFit/>
          </a:bodyPr>
          <a:lstStyle/>
          <a:p>
            <a:r>
              <a:rPr lang="en-ZA" sz="1400" b="1" dirty="0" smtClean="0"/>
              <a:t>Thread 2</a:t>
            </a:r>
            <a:endParaRPr lang="en-ZA" sz="1400" b="1" dirty="0"/>
          </a:p>
        </p:txBody>
      </p:sp>
      <p:sp>
        <p:nvSpPr>
          <p:cNvPr id="28" name="TextBox 27"/>
          <p:cNvSpPr txBox="1"/>
          <p:nvPr/>
        </p:nvSpPr>
        <p:spPr>
          <a:xfrm>
            <a:off x="5857884" y="3500438"/>
            <a:ext cx="836704" cy="307777"/>
          </a:xfrm>
          <a:prstGeom prst="rect">
            <a:avLst/>
          </a:prstGeom>
          <a:noFill/>
        </p:spPr>
        <p:txBody>
          <a:bodyPr wrap="none" rtlCol="0">
            <a:spAutoFit/>
          </a:bodyPr>
          <a:lstStyle/>
          <a:p>
            <a:r>
              <a:rPr lang="en-ZA" sz="1400" b="1" dirty="0" smtClean="0"/>
              <a:t>Thread 3</a:t>
            </a:r>
            <a:endParaRPr lang="en-ZA" sz="1400" b="1" dirty="0"/>
          </a:p>
        </p:txBody>
      </p:sp>
      <p:sp>
        <p:nvSpPr>
          <p:cNvPr id="29" name="Rectangle 28"/>
          <p:cNvSpPr/>
          <p:nvPr/>
        </p:nvSpPr>
        <p:spPr>
          <a:xfrm>
            <a:off x="6715140" y="3000372"/>
            <a:ext cx="7143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0" name="Rectangle 29"/>
          <p:cNvSpPr/>
          <p:nvPr/>
        </p:nvSpPr>
        <p:spPr>
          <a:xfrm>
            <a:off x="7715272" y="3286124"/>
            <a:ext cx="57150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Rectangle 30"/>
          <p:cNvSpPr/>
          <p:nvPr/>
        </p:nvSpPr>
        <p:spPr>
          <a:xfrm>
            <a:off x="8643966" y="3571876"/>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Rectangle 31"/>
          <p:cNvSpPr/>
          <p:nvPr/>
        </p:nvSpPr>
        <p:spPr>
          <a:xfrm>
            <a:off x="6858016" y="3286124"/>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33"/>
          <p:cNvSpPr/>
          <p:nvPr/>
        </p:nvSpPr>
        <p:spPr>
          <a:xfrm>
            <a:off x="7072330" y="3000372"/>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34"/>
          <p:cNvSpPr/>
          <p:nvPr/>
        </p:nvSpPr>
        <p:spPr>
          <a:xfrm>
            <a:off x="7572396" y="3571876"/>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35"/>
          <p:cNvSpPr/>
          <p:nvPr/>
        </p:nvSpPr>
        <p:spPr>
          <a:xfrm>
            <a:off x="8286776" y="3000372"/>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Rectangle 36"/>
          <p:cNvSpPr/>
          <p:nvPr/>
        </p:nvSpPr>
        <p:spPr>
          <a:xfrm>
            <a:off x="8501090" y="3286124"/>
            <a:ext cx="7143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p:spPr>
        <p:txBody>
          <a:bodyPr>
            <a:normAutofit fontScale="90000"/>
          </a:bodyPr>
          <a:lstStyle/>
          <a:p>
            <a:r>
              <a:rPr lang="en-ZA" sz="4000" b="1" u="sng" dirty="0" smtClean="0"/>
              <a:t>Does the order of execution even matter?</a:t>
            </a:r>
            <a:endParaRPr lang="en-ZA" sz="4000" b="1" u="sng" dirty="0"/>
          </a:p>
        </p:txBody>
      </p:sp>
      <p:sp>
        <p:nvSpPr>
          <p:cNvPr id="33" name="TextBox 32"/>
          <p:cNvSpPr txBox="1"/>
          <p:nvPr/>
        </p:nvSpPr>
        <p:spPr>
          <a:xfrm>
            <a:off x="280612" y="1643050"/>
            <a:ext cx="8577668" cy="2308324"/>
          </a:xfrm>
          <a:prstGeom prst="rect">
            <a:avLst/>
          </a:prstGeom>
          <a:noFill/>
        </p:spPr>
        <p:txBody>
          <a:bodyPr wrap="square" rtlCol="0">
            <a:spAutoFit/>
          </a:bodyPr>
          <a:lstStyle/>
          <a:p>
            <a:pPr>
              <a:buFont typeface="Arial" pitchFamily="34" charset="0"/>
              <a:buChar char="•"/>
            </a:pPr>
            <a:r>
              <a:rPr lang="en-ZA" b="1" dirty="0" smtClean="0"/>
              <a:t> If threads are completely independent of each other, shares no memory or other resources, then the order of execution does not matter </a:t>
            </a:r>
          </a:p>
          <a:p>
            <a:pPr>
              <a:buFont typeface="Arial" pitchFamily="34" charset="0"/>
              <a:buChar char="•"/>
            </a:pPr>
            <a:endParaRPr lang="en-ZA" b="1" dirty="0" smtClean="0"/>
          </a:p>
          <a:p>
            <a:pPr>
              <a:buFont typeface="Arial" pitchFamily="34" charset="0"/>
              <a:buChar char="•"/>
            </a:pPr>
            <a:r>
              <a:rPr lang="en-ZA" b="1" dirty="0" smtClean="0"/>
              <a:t> However, most multi-threaded programs share data structures</a:t>
            </a:r>
          </a:p>
          <a:p>
            <a:pPr lvl="1">
              <a:buFont typeface="Arial" pitchFamily="34" charset="0"/>
              <a:buChar char="•"/>
            </a:pPr>
            <a:r>
              <a:rPr lang="en-ZA" b="1" dirty="0" smtClean="0"/>
              <a:t> Here the programmer must use explicit synchronisation to ensure program correctness regardless of the order of execution</a:t>
            </a:r>
          </a:p>
          <a:p>
            <a:endParaRPr lang="en-ZA" b="1" dirty="0" smtClean="0"/>
          </a:p>
          <a:p>
            <a:pPr>
              <a:buFont typeface="Arial" pitchFamily="34" charset="0"/>
              <a:buChar char="•"/>
            </a:pPr>
            <a:endParaRPr lang="en-ZA" b="1" dirty="0" smtClean="0"/>
          </a:p>
        </p:txBody>
      </p:sp>
      <p:sp>
        <p:nvSpPr>
          <p:cNvPr id="6" name="TextBox 5"/>
          <p:cNvSpPr txBox="1"/>
          <p:nvPr/>
        </p:nvSpPr>
        <p:spPr>
          <a:xfrm>
            <a:off x="1171096" y="4192793"/>
            <a:ext cx="1400640" cy="369332"/>
          </a:xfrm>
          <a:prstGeom prst="rect">
            <a:avLst/>
          </a:prstGeom>
          <a:noFill/>
        </p:spPr>
        <p:txBody>
          <a:bodyPr wrap="none" rtlCol="0">
            <a:spAutoFit/>
          </a:bodyPr>
          <a:lstStyle/>
          <a:p>
            <a:r>
              <a:rPr lang="en-ZA" b="1" dirty="0" smtClean="0"/>
              <a:t>Execution #1</a:t>
            </a:r>
            <a:endParaRPr lang="en-ZA" b="1" dirty="0"/>
          </a:p>
        </p:txBody>
      </p:sp>
      <p:sp>
        <p:nvSpPr>
          <p:cNvPr id="12" name="TextBox 11"/>
          <p:cNvSpPr txBox="1"/>
          <p:nvPr/>
        </p:nvSpPr>
        <p:spPr>
          <a:xfrm>
            <a:off x="6215074" y="4192793"/>
            <a:ext cx="1400640" cy="369332"/>
          </a:xfrm>
          <a:prstGeom prst="rect">
            <a:avLst/>
          </a:prstGeom>
          <a:noFill/>
        </p:spPr>
        <p:txBody>
          <a:bodyPr wrap="none" rtlCol="0">
            <a:spAutoFit/>
          </a:bodyPr>
          <a:lstStyle/>
          <a:p>
            <a:r>
              <a:rPr lang="en-ZA" b="1" dirty="0" smtClean="0"/>
              <a:t>Execution #3</a:t>
            </a:r>
            <a:endParaRPr lang="en-ZA" b="1" dirty="0"/>
          </a:p>
        </p:txBody>
      </p:sp>
      <p:sp>
        <p:nvSpPr>
          <p:cNvPr id="13" name="TextBox 12"/>
          <p:cNvSpPr txBox="1"/>
          <p:nvPr/>
        </p:nvSpPr>
        <p:spPr>
          <a:xfrm>
            <a:off x="3857620" y="4192793"/>
            <a:ext cx="1400640" cy="369332"/>
          </a:xfrm>
          <a:prstGeom prst="rect">
            <a:avLst/>
          </a:prstGeom>
          <a:noFill/>
        </p:spPr>
        <p:txBody>
          <a:bodyPr wrap="none" rtlCol="0">
            <a:spAutoFit/>
          </a:bodyPr>
          <a:lstStyle/>
          <a:p>
            <a:r>
              <a:rPr lang="en-ZA" b="1" dirty="0" smtClean="0"/>
              <a:t>Execution #2</a:t>
            </a:r>
            <a:endParaRPr lang="en-ZA" b="1" dirty="0"/>
          </a:p>
        </p:txBody>
      </p:sp>
      <p:sp>
        <p:nvSpPr>
          <p:cNvPr id="14" name="TextBox 13"/>
          <p:cNvSpPr txBox="1"/>
          <p:nvPr/>
        </p:nvSpPr>
        <p:spPr>
          <a:xfrm>
            <a:off x="71406" y="4764297"/>
            <a:ext cx="836704" cy="307777"/>
          </a:xfrm>
          <a:prstGeom prst="rect">
            <a:avLst/>
          </a:prstGeom>
          <a:noFill/>
        </p:spPr>
        <p:txBody>
          <a:bodyPr wrap="none" rtlCol="0">
            <a:spAutoFit/>
          </a:bodyPr>
          <a:lstStyle/>
          <a:p>
            <a:r>
              <a:rPr lang="en-ZA" sz="1400" b="1" dirty="0" smtClean="0"/>
              <a:t>Thread 1</a:t>
            </a:r>
            <a:endParaRPr lang="en-ZA" sz="1400" b="1" dirty="0"/>
          </a:p>
        </p:txBody>
      </p:sp>
      <p:sp>
        <p:nvSpPr>
          <p:cNvPr id="15" name="TextBox 14"/>
          <p:cNvSpPr txBox="1"/>
          <p:nvPr/>
        </p:nvSpPr>
        <p:spPr>
          <a:xfrm>
            <a:off x="71406" y="5050049"/>
            <a:ext cx="836704" cy="307777"/>
          </a:xfrm>
          <a:prstGeom prst="rect">
            <a:avLst/>
          </a:prstGeom>
          <a:noFill/>
        </p:spPr>
        <p:txBody>
          <a:bodyPr wrap="none" rtlCol="0">
            <a:spAutoFit/>
          </a:bodyPr>
          <a:lstStyle/>
          <a:p>
            <a:r>
              <a:rPr lang="en-ZA" sz="1400" b="1" dirty="0" smtClean="0"/>
              <a:t>Thread 2</a:t>
            </a:r>
            <a:endParaRPr lang="en-ZA" sz="1400" b="1" dirty="0"/>
          </a:p>
        </p:txBody>
      </p:sp>
      <p:sp>
        <p:nvSpPr>
          <p:cNvPr id="16" name="TextBox 15"/>
          <p:cNvSpPr txBox="1"/>
          <p:nvPr/>
        </p:nvSpPr>
        <p:spPr>
          <a:xfrm>
            <a:off x="71406" y="5335801"/>
            <a:ext cx="836704" cy="307777"/>
          </a:xfrm>
          <a:prstGeom prst="rect">
            <a:avLst/>
          </a:prstGeom>
          <a:noFill/>
        </p:spPr>
        <p:txBody>
          <a:bodyPr wrap="none" rtlCol="0">
            <a:spAutoFit/>
          </a:bodyPr>
          <a:lstStyle/>
          <a:p>
            <a:r>
              <a:rPr lang="en-ZA" sz="1400" b="1" dirty="0" smtClean="0"/>
              <a:t>Thread 3</a:t>
            </a:r>
            <a:endParaRPr lang="en-ZA" sz="1400" b="1" dirty="0"/>
          </a:p>
        </p:txBody>
      </p:sp>
      <p:sp>
        <p:nvSpPr>
          <p:cNvPr id="17" name="Rectangle 16"/>
          <p:cNvSpPr/>
          <p:nvPr/>
        </p:nvSpPr>
        <p:spPr>
          <a:xfrm>
            <a:off x="928662" y="4835735"/>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17"/>
          <p:cNvSpPr/>
          <p:nvPr/>
        </p:nvSpPr>
        <p:spPr>
          <a:xfrm>
            <a:off x="1714480" y="5121487"/>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18"/>
          <p:cNvSpPr/>
          <p:nvPr/>
        </p:nvSpPr>
        <p:spPr>
          <a:xfrm>
            <a:off x="2500298" y="5407239"/>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p:cNvSpPr txBox="1"/>
          <p:nvPr/>
        </p:nvSpPr>
        <p:spPr>
          <a:xfrm>
            <a:off x="3714744" y="4764297"/>
            <a:ext cx="836704" cy="307777"/>
          </a:xfrm>
          <a:prstGeom prst="rect">
            <a:avLst/>
          </a:prstGeom>
          <a:noFill/>
        </p:spPr>
        <p:txBody>
          <a:bodyPr wrap="none" rtlCol="0">
            <a:spAutoFit/>
          </a:bodyPr>
          <a:lstStyle/>
          <a:p>
            <a:r>
              <a:rPr lang="en-ZA" sz="1400" b="1" dirty="0" smtClean="0"/>
              <a:t>Thread 1</a:t>
            </a:r>
            <a:endParaRPr lang="en-ZA" sz="1400" b="1" dirty="0"/>
          </a:p>
        </p:txBody>
      </p:sp>
      <p:sp>
        <p:nvSpPr>
          <p:cNvPr id="21" name="TextBox 20"/>
          <p:cNvSpPr txBox="1"/>
          <p:nvPr/>
        </p:nvSpPr>
        <p:spPr>
          <a:xfrm>
            <a:off x="3714744" y="5050049"/>
            <a:ext cx="836704" cy="307777"/>
          </a:xfrm>
          <a:prstGeom prst="rect">
            <a:avLst/>
          </a:prstGeom>
          <a:noFill/>
        </p:spPr>
        <p:txBody>
          <a:bodyPr wrap="none" rtlCol="0">
            <a:spAutoFit/>
          </a:bodyPr>
          <a:lstStyle/>
          <a:p>
            <a:r>
              <a:rPr lang="en-ZA" sz="1400" b="1" dirty="0" smtClean="0"/>
              <a:t>Thread 2</a:t>
            </a:r>
            <a:endParaRPr lang="en-ZA" sz="1400" b="1" dirty="0"/>
          </a:p>
        </p:txBody>
      </p:sp>
      <p:sp>
        <p:nvSpPr>
          <p:cNvPr id="22" name="TextBox 21"/>
          <p:cNvSpPr txBox="1"/>
          <p:nvPr/>
        </p:nvSpPr>
        <p:spPr>
          <a:xfrm>
            <a:off x="3714744" y="5335801"/>
            <a:ext cx="836704" cy="307777"/>
          </a:xfrm>
          <a:prstGeom prst="rect">
            <a:avLst/>
          </a:prstGeom>
          <a:noFill/>
        </p:spPr>
        <p:txBody>
          <a:bodyPr wrap="none" rtlCol="0">
            <a:spAutoFit/>
          </a:bodyPr>
          <a:lstStyle/>
          <a:p>
            <a:r>
              <a:rPr lang="en-ZA" sz="1400" b="1" dirty="0" smtClean="0"/>
              <a:t>Thread 3</a:t>
            </a:r>
            <a:endParaRPr lang="en-ZA" sz="1400" b="1" dirty="0"/>
          </a:p>
        </p:txBody>
      </p:sp>
      <p:sp>
        <p:nvSpPr>
          <p:cNvPr id="23" name="Rectangle 22"/>
          <p:cNvSpPr/>
          <p:nvPr/>
        </p:nvSpPr>
        <p:spPr>
          <a:xfrm>
            <a:off x="4572000" y="4835735"/>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23"/>
          <p:cNvSpPr/>
          <p:nvPr/>
        </p:nvSpPr>
        <p:spPr>
          <a:xfrm>
            <a:off x="4572000" y="5121487"/>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24"/>
          <p:cNvSpPr/>
          <p:nvPr/>
        </p:nvSpPr>
        <p:spPr>
          <a:xfrm>
            <a:off x="4572000" y="5407239"/>
            <a:ext cx="71438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TextBox 25"/>
          <p:cNvSpPr txBox="1"/>
          <p:nvPr/>
        </p:nvSpPr>
        <p:spPr>
          <a:xfrm>
            <a:off x="5857884" y="4764297"/>
            <a:ext cx="836704" cy="307777"/>
          </a:xfrm>
          <a:prstGeom prst="rect">
            <a:avLst/>
          </a:prstGeom>
          <a:noFill/>
        </p:spPr>
        <p:txBody>
          <a:bodyPr wrap="none" rtlCol="0">
            <a:spAutoFit/>
          </a:bodyPr>
          <a:lstStyle/>
          <a:p>
            <a:r>
              <a:rPr lang="en-ZA" sz="1400" b="1" dirty="0" smtClean="0"/>
              <a:t>Thread 1</a:t>
            </a:r>
            <a:endParaRPr lang="en-ZA" sz="1400" b="1" dirty="0"/>
          </a:p>
        </p:txBody>
      </p:sp>
      <p:sp>
        <p:nvSpPr>
          <p:cNvPr id="27" name="TextBox 26"/>
          <p:cNvSpPr txBox="1"/>
          <p:nvPr/>
        </p:nvSpPr>
        <p:spPr>
          <a:xfrm>
            <a:off x="5857884" y="5050049"/>
            <a:ext cx="836704" cy="307777"/>
          </a:xfrm>
          <a:prstGeom prst="rect">
            <a:avLst/>
          </a:prstGeom>
          <a:noFill/>
        </p:spPr>
        <p:txBody>
          <a:bodyPr wrap="none" rtlCol="0">
            <a:spAutoFit/>
          </a:bodyPr>
          <a:lstStyle/>
          <a:p>
            <a:r>
              <a:rPr lang="en-ZA" sz="1400" b="1" dirty="0" smtClean="0"/>
              <a:t>Thread 2</a:t>
            </a:r>
            <a:endParaRPr lang="en-ZA" sz="1400" b="1" dirty="0"/>
          </a:p>
        </p:txBody>
      </p:sp>
      <p:sp>
        <p:nvSpPr>
          <p:cNvPr id="28" name="TextBox 27"/>
          <p:cNvSpPr txBox="1"/>
          <p:nvPr/>
        </p:nvSpPr>
        <p:spPr>
          <a:xfrm>
            <a:off x="5857884" y="5335801"/>
            <a:ext cx="836704" cy="307777"/>
          </a:xfrm>
          <a:prstGeom prst="rect">
            <a:avLst/>
          </a:prstGeom>
          <a:noFill/>
        </p:spPr>
        <p:txBody>
          <a:bodyPr wrap="none" rtlCol="0">
            <a:spAutoFit/>
          </a:bodyPr>
          <a:lstStyle/>
          <a:p>
            <a:r>
              <a:rPr lang="en-ZA" sz="1400" b="1" dirty="0" smtClean="0"/>
              <a:t>Thread 3</a:t>
            </a:r>
            <a:endParaRPr lang="en-ZA" sz="1400" b="1" dirty="0"/>
          </a:p>
        </p:txBody>
      </p:sp>
      <p:sp>
        <p:nvSpPr>
          <p:cNvPr id="29" name="Rectangle 28"/>
          <p:cNvSpPr/>
          <p:nvPr/>
        </p:nvSpPr>
        <p:spPr>
          <a:xfrm>
            <a:off x="6715140" y="4835735"/>
            <a:ext cx="7143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0" name="Rectangle 29"/>
          <p:cNvSpPr/>
          <p:nvPr/>
        </p:nvSpPr>
        <p:spPr>
          <a:xfrm>
            <a:off x="7715272" y="5121487"/>
            <a:ext cx="57150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Rectangle 30"/>
          <p:cNvSpPr/>
          <p:nvPr/>
        </p:nvSpPr>
        <p:spPr>
          <a:xfrm>
            <a:off x="8643966" y="5407239"/>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Rectangle 31"/>
          <p:cNvSpPr/>
          <p:nvPr/>
        </p:nvSpPr>
        <p:spPr>
          <a:xfrm>
            <a:off x="6858016" y="5121487"/>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33"/>
          <p:cNvSpPr/>
          <p:nvPr/>
        </p:nvSpPr>
        <p:spPr>
          <a:xfrm>
            <a:off x="7072330" y="4835735"/>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34"/>
          <p:cNvSpPr/>
          <p:nvPr/>
        </p:nvSpPr>
        <p:spPr>
          <a:xfrm>
            <a:off x="7572396" y="5407239"/>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35"/>
          <p:cNvSpPr/>
          <p:nvPr/>
        </p:nvSpPr>
        <p:spPr>
          <a:xfrm>
            <a:off x="8286776" y="4835735"/>
            <a:ext cx="14287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Rectangle 36"/>
          <p:cNvSpPr/>
          <p:nvPr/>
        </p:nvSpPr>
        <p:spPr>
          <a:xfrm>
            <a:off x="8501090" y="5121487"/>
            <a:ext cx="7143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2031325"/>
          </a:xfrm>
          <a:prstGeom prst="rect">
            <a:avLst/>
          </a:prstGeom>
          <a:noFill/>
        </p:spPr>
        <p:txBody>
          <a:bodyPr wrap="square" rtlCol="0">
            <a:spAutoFit/>
          </a:bodyPr>
          <a:lstStyle/>
          <a:p>
            <a:pPr>
              <a:buFont typeface="Arial" pitchFamily="34" charset="0"/>
              <a:buChar char="•"/>
            </a:pPr>
            <a:r>
              <a:rPr lang="en-ZA" b="1" dirty="0" smtClean="0"/>
              <a:t> void </a:t>
            </a:r>
            <a:r>
              <a:rPr lang="en-ZA" b="1" dirty="0" err="1" smtClean="0"/>
              <a:t>thread_create</a:t>
            </a:r>
            <a:r>
              <a:rPr lang="en-ZA" b="1" dirty="0" smtClean="0"/>
              <a:t>(</a:t>
            </a:r>
            <a:r>
              <a:rPr lang="en-ZA" b="1" dirty="0" err="1" smtClean="0"/>
              <a:t>thread,func,arg</a:t>
            </a:r>
            <a:r>
              <a:rPr lang="en-ZA" b="1" dirty="0" smtClean="0"/>
              <a:t>)</a:t>
            </a:r>
          </a:p>
          <a:p>
            <a:pPr lvl="1">
              <a:buFont typeface="Arial" pitchFamily="34" charset="0"/>
              <a:buChar char="•"/>
            </a:pPr>
            <a:r>
              <a:rPr lang="en-ZA" b="1" dirty="0" smtClean="0"/>
              <a:t> Creates a new thread</a:t>
            </a:r>
          </a:p>
          <a:p>
            <a:pPr lvl="1">
              <a:buFont typeface="Arial" pitchFamily="34" charset="0"/>
              <a:buChar char="•"/>
            </a:pPr>
            <a:r>
              <a:rPr lang="en-ZA" b="1" dirty="0" smtClean="0"/>
              <a:t> Concurrently with the calling thread, thread executes the function </a:t>
            </a:r>
            <a:r>
              <a:rPr lang="en-ZA" b="1" dirty="0" err="1" smtClean="0"/>
              <a:t>func</a:t>
            </a:r>
            <a:r>
              <a:rPr lang="en-ZA" b="1" dirty="0" smtClean="0"/>
              <a:t> with arguments </a:t>
            </a:r>
            <a:r>
              <a:rPr lang="en-ZA" b="1" dirty="0" err="1" smtClean="0"/>
              <a:t>arg</a:t>
            </a:r>
            <a:endParaRPr lang="en-ZA" b="1" dirty="0" smtClean="0"/>
          </a:p>
          <a:p>
            <a:pPr lvl="1">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pic>
        <p:nvPicPr>
          <p:cNvPr id="6" name="Picture 5" descr="creation.jpg"/>
          <p:cNvPicPr>
            <a:picLocks noChangeAspect="1"/>
          </p:cNvPicPr>
          <p:nvPr/>
        </p:nvPicPr>
        <p:blipFill>
          <a:blip r:embed="rId2"/>
          <a:stretch>
            <a:fillRect/>
          </a:stretch>
        </p:blipFill>
        <p:spPr>
          <a:xfrm>
            <a:off x="1785918" y="2928934"/>
            <a:ext cx="5500726" cy="3669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3139321"/>
          </a:xfrm>
          <a:prstGeom prst="rect">
            <a:avLst/>
          </a:prstGeom>
          <a:noFill/>
        </p:spPr>
        <p:txBody>
          <a:bodyPr wrap="square" rtlCol="0">
            <a:spAutoFit/>
          </a:bodyPr>
          <a:lstStyle/>
          <a:p>
            <a:pPr>
              <a:buFont typeface="Arial" pitchFamily="34" charset="0"/>
              <a:buChar char="•"/>
            </a:pPr>
            <a:r>
              <a:rPr lang="en-ZA" b="1" dirty="0" smtClean="0"/>
              <a:t> void </a:t>
            </a:r>
            <a:r>
              <a:rPr lang="en-ZA" b="1" dirty="0" err="1" smtClean="0"/>
              <a:t>thread_create</a:t>
            </a:r>
            <a:r>
              <a:rPr lang="en-ZA" b="1" dirty="0" smtClean="0"/>
              <a:t>(</a:t>
            </a:r>
            <a:r>
              <a:rPr lang="en-ZA" b="1" dirty="0" err="1" smtClean="0"/>
              <a:t>thread,func,arg</a:t>
            </a:r>
            <a:r>
              <a:rPr lang="en-ZA" b="1" dirty="0" smtClean="0"/>
              <a:t>)</a:t>
            </a:r>
          </a:p>
          <a:p>
            <a:pPr lvl="1">
              <a:buFont typeface="Arial" pitchFamily="34" charset="0"/>
              <a:buChar char="•"/>
            </a:pPr>
            <a:r>
              <a:rPr lang="en-ZA" b="1" dirty="0" smtClean="0"/>
              <a:t> Creates a new thread</a:t>
            </a:r>
          </a:p>
          <a:p>
            <a:pPr lvl="1">
              <a:buFont typeface="Arial" pitchFamily="34" charset="0"/>
              <a:buChar char="•"/>
            </a:pPr>
            <a:r>
              <a:rPr lang="en-ZA" b="1" dirty="0" smtClean="0"/>
              <a:t> Concurrently with the calling thread, thread executes the function </a:t>
            </a:r>
            <a:r>
              <a:rPr lang="en-ZA" b="1" dirty="0" err="1" smtClean="0"/>
              <a:t>func</a:t>
            </a:r>
            <a:r>
              <a:rPr lang="en-ZA" b="1" dirty="0" smtClean="0"/>
              <a:t> with arguments </a:t>
            </a:r>
            <a:r>
              <a:rPr lang="en-ZA" b="1" dirty="0" err="1" smtClean="0"/>
              <a:t>arg</a:t>
            </a:r>
            <a:endParaRPr lang="en-ZA" b="1" dirty="0" smtClean="0"/>
          </a:p>
          <a:p>
            <a:pPr lvl="1">
              <a:buFont typeface="Arial" pitchFamily="34" charset="0"/>
              <a:buChar char="•"/>
            </a:pPr>
            <a:endParaRPr lang="en-ZA" b="1" dirty="0" smtClean="0"/>
          </a:p>
          <a:p>
            <a:pPr>
              <a:buFont typeface="Arial" pitchFamily="34" charset="0"/>
              <a:buChar char="•"/>
            </a:pPr>
            <a:r>
              <a:rPr lang="en-ZA" b="1" dirty="0" smtClean="0"/>
              <a:t> void </a:t>
            </a:r>
            <a:r>
              <a:rPr lang="en-ZA" b="1" dirty="0" err="1" smtClean="0"/>
              <a:t>thread_yield</a:t>
            </a:r>
            <a:r>
              <a:rPr lang="en-ZA" b="1" dirty="0" smtClean="0"/>
              <a:t>()</a:t>
            </a:r>
          </a:p>
          <a:p>
            <a:pPr lvl="1">
              <a:buFont typeface="Arial" pitchFamily="34" charset="0"/>
              <a:buChar char="•"/>
            </a:pPr>
            <a:r>
              <a:rPr lang="en-ZA" b="1" dirty="0" smtClean="0"/>
              <a:t> The calling thread voluntarily gives up the processor to let other threads run</a:t>
            </a:r>
          </a:p>
          <a:p>
            <a:pPr lvl="1">
              <a:buFont typeface="Arial" pitchFamily="34" charset="0"/>
              <a:buChar char="•"/>
            </a:pPr>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3970318"/>
          </a:xfrm>
          <a:prstGeom prst="rect">
            <a:avLst/>
          </a:prstGeom>
          <a:noFill/>
        </p:spPr>
        <p:txBody>
          <a:bodyPr wrap="square" rtlCol="0">
            <a:spAutoFit/>
          </a:bodyPr>
          <a:lstStyle/>
          <a:p>
            <a:pPr>
              <a:buFont typeface="Arial" pitchFamily="34" charset="0"/>
              <a:buChar char="•"/>
            </a:pPr>
            <a:r>
              <a:rPr lang="en-ZA" b="1" dirty="0" smtClean="0"/>
              <a:t> void </a:t>
            </a:r>
            <a:r>
              <a:rPr lang="en-ZA" b="1" dirty="0" err="1" smtClean="0"/>
              <a:t>thread_create</a:t>
            </a:r>
            <a:r>
              <a:rPr lang="en-ZA" b="1" dirty="0" smtClean="0"/>
              <a:t>(</a:t>
            </a:r>
            <a:r>
              <a:rPr lang="en-ZA" b="1" dirty="0" err="1" smtClean="0"/>
              <a:t>thread,func,arg</a:t>
            </a:r>
            <a:r>
              <a:rPr lang="en-ZA" b="1" dirty="0" smtClean="0"/>
              <a:t>)</a:t>
            </a:r>
          </a:p>
          <a:p>
            <a:pPr lvl="1">
              <a:buFont typeface="Arial" pitchFamily="34" charset="0"/>
              <a:buChar char="•"/>
            </a:pPr>
            <a:r>
              <a:rPr lang="en-ZA" b="1" dirty="0" smtClean="0"/>
              <a:t> Creates a new thread</a:t>
            </a:r>
          </a:p>
          <a:p>
            <a:pPr lvl="1">
              <a:buFont typeface="Arial" pitchFamily="34" charset="0"/>
              <a:buChar char="•"/>
            </a:pPr>
            <a:r>
              <a:rPr lang="en-ZA" b="1" dirty="0" smtClean="0"/>
              <a:t> Concurrently with the calling thread, thread executes the function </a:t>
            </a:r>
            <a:r>
              <a:rPr lang="en-ZA" b="1" dirty="0" err="1" smtClean="0"/>
              <a:t>func</a:t>
            </a:r>
            <a:r>
              <a:rPr lang="en-ZA" b="1" dirty="0" smtClean="0"/>
              <a:t> with arguments </a:t>
            </a:r>
            <a:r>
              <a:rPr lang="en-ZA" b="1" dirty="0" err="1" smtClean="0"/>
              <a:t>arg</a:t>
            </a:r>
            <a:endParaRPr lang="en-ZA" b="1" dirty="0" smtClean="0"/>
          </a:p>
          <a:p>
            <a:pPr lvl="1">
              <a:buFont typeface="Arial" pitchFamily="34" charset="0"/>
              <a:buChar char="•"/>
            </a:pPr>
            <a:endParaRPr lang="en-ZA" b="1" dirty="0" smtClean="0"/>
          </a:p>
          <a:p>
            <a:pPr>
              <a:buFont typeface="Arial" pitchFamily="34" charset="0"/>
              <a:buChar char="•"/>
            </a:pPr>
            <a:r>
              <a:rPr lang="en-ZA" b="1" dirty="0" smtClean="0"/>
              <a:t> void </a:t>
            </a:r>
            <a:r>
              <a:rPr lang="en-ZA" b="1" dirty="0" err="1" smtClean="0"/>
              <a:t>thread_yield</a:t>
            </a:r>
            <a:r>
              <a:rPr lang="en-ZA" b="1" dirty="0" smtClean="0"/>
              <a:t>()</a:t>
            </a:r>
          </a:p>
          <a:p>
            <a:pPr lvl="1">
              <a:buFont typeface="Arial" pitchFamily="34" charset="0"/>
              <a:buChar char="•"/>
            </a:pPr>
            <a:r>
              <a:rPr lang="en-ZA" b="1" dirty="0" smtClean="0"/>
              <a:t> The calling thread voluntarily gives up the processor to let other threads run</a:t>
            </a:r>
          </a:p>
          <a:p>
            <a:pPr lvl="1">
              <a:buFont typeface="Arial" pitchFamily="34" charset="0"/>
              <a:buChar char="•"/>
            </a:pPr>
            <a:endParaRPr lang="en-ZA" b="1" dirty="0" smtClean="0"/>
          </a:p>
          <a:p>
            <a:pPr>
              <a:buFont typeface="Arial" pitchFamily="34" charset="0"/>
              <a:buChar char="•"/>
            </a:pPr>
            <a:r>
              <a:rPr lang="en-ZA" b="1" dirty="0" smtClean="0"/>
              <a:t> </a:t>
            </a:r>
            <a:r>
              <a:rPr lang="en-ZA" b="1" dirty="0" err="1" smtClean="0"/>
              <a:t>int</a:t>
            </a:r>
            <a:r>
              <a:rPr lang="en-ZA" b="1" dirty="0" smtClean="0"/>
              <a:t> </a:t>
            </a:r>
            <a:r>
              <a:rPr lang="en-ZA" b="1" dirty="0" err="1" smtClean="0"/>
              <a:t>thread_join</a:t>
            </a:r>
            <a:r>
              <a:rPr lang="en-ZA" b="1" dirty="0" smtClean="0"/>
              <a:t>(thread)</a:t>
            </a:r>
          </a:p>
          <a:p>
            <a:pPr lvl="1">
              <a:buFont typeface="Arial" pitchFamily="34" charset="0"/>
              <a:buChar char="•"/>
            </a:pPr>
            <a:r>
              <a:rPr lang="en-ZA" b="1" dirty="0" smtClean="0"/>
              <a:t> Wait for thread to finish, then return the value passed to </a:t>
            </a:r>
            <a:r>
              <a:rPr lang="en-ZA" b="1" dirty="0" err="1" smtClean="0"/>
              <a:t>thread_exit</a:t>
            </a:r>
            <a:r>
              <a:rPr lang="en-ZA" b="1" dirty="0" smtClean="0"/>
              <a:t> by that thread</a:t>
            </a:r>
          </a:p>
          <a:p>
            <a:pPr lvl="1">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Concurrency</a:t>
            </a:r>
            <a:endParaRPr lang="en-ZA" sz="4800" b="1" u="sng" dirty="0"/>
          </a:p>
        </p:txBody>
      </p:sp>
      <p:sp>
        <p:nvSpPr>
          <p:cNvPr id="4" name="TextBox 3"/>
          <p:cNvSpPr txBox="1"/>
          <p:nvPr/>
        </p:nvSpPr>
        <p:spPr>
          <a:xfrm>
            <a:off x="714349" y="1785926"/>
            <a:ext cx="8072494" cy="1477328"/>
          </a:xfrm>
          <a:prstGeom prst="rect">
            <a:avLst/>
          </a:prstGeom>
          <a:noFill/>
        </p:spPr>
        <p:txBody>
          <a:bodyPr wrap="square" rtlCol="0" anchor="ctr">
            <a:spAutoFit/>
          </a:bodyPr>
          <a:lstStyle/>
          <a:p>
            <a:pPr>
              <a:buFont typeface="Arial" pitchFamily="34" charset="0"/>
              <a:buChar char="•"/>
            </a:pPr>
            <a:r>
              <a:rPr lang="en-ZA" b="1" dirty="0" smtClean="0"/>
              <a:t> In the real world different activities often proceed at the same time</a:t>
            </a:r>
          </a:p>
          <a:p>
            <a:pPr lvl="1">
              <a:buFont typeface="Arial" pitchFamily="34" charset="0"/>
              <a:buChar char="•"/>
            </a:pPr>
            <a:r>
              <a:rPr lang="en-ZA" b="1" dirty="0" smtClean="0"/>
              <a:t> Members of a band are all playing their own instruments and reacting to each other’s pacing</a:t>
            </a:r>
          </a:p>
          <a:p>
            <a:pPr lvl="1">
              <a:buFont typeface="Arial" pitchFamily="34" charset="0"/>
              <a:buChar char="•"/>
            </a:pPr>
            <a:r>
              <a:rPr lang="en-ZA" b="1" dirty="0" smtClean="0"/>
              <a:t> Cars driving on the road</a:t>
            </a:r>
            <a:endParaRPr lang="en-ZA" dirty="0" smtClean="0"/>
          </a:p>
          <a:p>
            <a:endParaRPr lang="en-ZA"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5078313"/>
          </a:xfrm>
          <a:prstGeom prst="rect">
            <a:avLst/>
          </a:prstGeom>
          <a:noFill/>
        </p:spPr>
        <p:txBody>
          <a:bodyPr wrap="square" rtlCol="0">
            <a:spAutoFit/>
          </a:bodyPr>
          <a:lstStyle/>
          <a:p>
            <a:pPr>
              <a:buFont typeface="Arial" pitchFamily="34" charset="0"/>
              <a:buChar char="•"/>
            </a:pPr>
            <a:r>
              <a:rPr lang="en-ZA" b="1" dirty="0" smtClean="0"/>
              <a:t> void </a:t>
            </a:r>
            <a:r>
              <a:rPr lang="en-ZA" b="1" dirty="0" err="1" smtClean="0"/>
              <a:t>thread_create</a:t>
            </a:r>
            <a:r>
              <a:rPr lang="en-ZA" b="1" dirty="0" smtClean="0"/>
              <a:t>(</a:t>
            </a:r>
            <a:r>
              <a:rPr lang="en-ZA" b="1" dirty="0" err="1" smtClean="0"/>
              <a:t>thread,func,arg</a:t>
            </a:r>
            <a:r>
              <a:rPr lang="en-ZA" b="1" dirty="0" smtClean="0"/>
              <a:t>)</a:t>
            </a:r>
          </a:p>
          <a:p>
            <a:pPr lvl="1">
              <a:buFont typeface="Arial" pitchFamily="34" charset="0"/>
              <a:buChar char="•"/>
            </a:pPr>
            <a:r>
              <a:rPr lang="en-ZA" b="1" dirty="0" smtClean="0"/>
              <a:t> Creates a new thread</a:t>
            </a:r>
          </a:p>
          <a:p>
            <a:pPr lvl="1">
              <a:buFont typeface="Arial" pitchFamily="34" charset="0"/>
              <a:buChar char="•"/>
            </a:pPr>
            <a:r>
              <a:rPr lang="en-ZA" b="1" dirty="0" smtClean="0"/>
              <a:t> Concurrently with the calling thread, thread executes the function </a:t>
            </a:r>
            <a:r>
              <a:rPr lang="en-ZA" b="1" dirty="0" err="1" smtClean="0"/>
              <a:t>func</a:t>
            </a:r>
            <a:r>
              <a:rPr lang="en-ZA" b="1" dirty="0" smtClean="0"/>
              <a:t> with arguments </a:t>
            </a:r>
            <a:r>
              <a:rPr lang="en-ZA" b="1" dirty="0" err="1" smtClean="0"/>
              <a:t>arg</a:t>
            </a:r>
            <a:endParaRPr lang="en-ZA" b="1" dirty="0" smtClean="0"/>
          </a:p>
          <a:p>
            <a:pPr lvl="1">
              <a:buFont typeface="Arial" pitchFamily="34" charset="0"/>
              <a:buChar char="•"/>
            </a:pPr>
            <a:endParaRPr lang="en-ZA" b="1" dirty="0" smtClean="0"/>
          </a:p>
          <a:p>
            <a:pPr>
              <a:buFont typeface="Arial" pitchFamily="34" charset="0"/>
              <a:buChar char="•"/>
            </a:pPr>
            <a:r>
              <a:rPr lang="en-ZA" b="1" dirty="0" smtClean="0"/>
              <a:t> void </a:t>
            </a:r>
            <a:r>
              <a:rPr lang="en-ZA" b="1" dirty="0" err="1" smtClean="0"/>
              <a:t>thread_yield</a:t>
            </a:r>
            <a:r>
              <a:rPr lang="en-ZA" b="1" dirty="0" smtClean="0"/>
              <a:t>()</a:t>
            </a:r>
          </a:p>
          <a:p>
            <a:pPr lvl="1">
              <a:buFont typeface="Arial" pitchFamily="34" charset="0"/>
              <a:buChar char="•"/>
            </a:pPr>
            <a:r>
              <a:rPr lang="en-ZA" b="1" dirty="0" smtClean="0"/>
              <a:t> The calling thread voluntarily gives up the processor to let other threads run</a:t>
            </a:r>
          </a:p>
          <a:p>
            <a:pPr lvl="1">
              <a:buFont typeface="Arial" pitchFamily="34" charset="0"/>
              <a:buChar char="•"/>
            </a:pPr>
            <a:endParaRPr lang="en-ZA" b="1" dirty="0" smtClean="0"/>
          </a:p>
          <a:p>
            <a:pPr>
              <a:buFont typeface="Arial" pitchFamily="34" charset="0"/>
              <a:buChar char="•"/>
            </a:pPr>
            <a:r>
              <a:rPr lang="en-ZA" b="1" dirty="0" smtClean="0"/>
              <a:t> </a:t>
            </a:r>
            <a:r>
              <a:rPr lang="en-ZA" b="1" dirty="0" err="1" smtClean="0"/>
              <a:t>int</a:t>
            </a:r>
            <a:r>
              <a:rPr lang="en-ZA" b="1" dirty="0" smtClean="0"/>
              <a:t> </a:t>
            </a:r>
            <a:r>
              <a:rPr lang="en-ZA" b="1" dirty="0" err="1" smtClean="0"/>
              <a:t>thread_join</a:t>
            </a:r>
            <a:r>
              <a:rPr lang="en-ZA" b="1" dirty="0" smtClean="0"/>
              <a:t>(thread)</a:t>
            </a:r>
          </a:p>
          <a:p>
            <a:pPr lvl="1">
              <a:buFont typeface="Arial" pitchFamily="34" charset="0"/>
              <a:buChar char="•"/>
            </a:pPr>
            <a:r>
              <a:rPr lang="en-ZA" b="1" dirty="0" smtClean="0"/>
              <a:t> Wait for thread to finish, then return the value passed to </a:t>
            </a:r>
            <a:r>
              <a:rPr lang="en-ZA" b="1" dirty="0" err="1" smtClean="0"/>
              <a:t>thread_exit</a:t>
            </a:r>
            <a:r>
              <a:rPr lang="en-ZA" b="1" dirty="0" smtClean="0"/>
              <a:t> by that thread</a:t>
            </a:r>
          </a:p>
          <a:p>
            <a:pPr lvl="1">
              <a:buFont typeface="Arial" pitchFamily="34" charset="0"/>
              <a:buChar char="•"/>
            </a:pPr>
            <a:endParaRPr lang="en-ZA" b="1" dirty="0" smtClean="0"/>
          </a:p>
          <a:p>
            <a:pPr>
              <a:buFont typeface="Arial" pitchFamily="34" charset="0"/>
              <a:buChar char="•"/>
            </a:pPr>
            <a:r>
              <a:rPr lang="en-ZA" b="1" dirty="0" smtClean="0"/>
              <a:t> void </a:t>
            </a:r>
            <a:r>
              <a:rPr lang="en-ZA" b="1" dirty="0" err="1" smtClean="0"/>
              <a:t>thread_exit</a:t>
            </a:r>
            <a:r>
              <a:rPr lang="en-ZA" b="1" dirty="0" smtClean="0"/>
              <a:t>(ret)</a:t>
            </a:r>
          </a:p>
          <a:p>
            <a:pPr lvl="1">
              <a:buFont typeface="Arial" pitchFamily="34" charset="0"/>
              <a:buChar char="•"/>
            </a:pPr>
            <a:r>
              <a:rPr lang="en-ZA" b="1" dirty="0" smtClean="0"/>
              <a:t> Finish the current thread</a:t>
            </a:r>
          </a:p>
          <a:p>
            <a:pPr lvl="1">
              <a:buFont typeface="Arial" pitchFamily="34" charset="0"/>
              <a:buChar char="•"/>
            </a:pPr>
            <a:r>
              <a:rPr lang="en-ZA" b="1" dirty="0" smtClean="0"/>
              <a:t> Store the value ret in the current threads data structure</a:t>
            </a:r>
          </a:p>
          <a:p>
            <a:pPr lvl="1">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3139321"/>
          </a:xfrm>
          <a:prstGeom prst="rect">
            <a:avLst/>
          </a:prstGeom>
          <a:noFill/>
        </p:spPr>
        <p:txBody>
          <a:bodyPr wrap="square" rtlCol="0">
            <a:spAutoFit/>
          </a:bodyPr>
          <a:lstStyle/>
          <a:p>
            <a:pPr>
              <a:buFont typeface="Arial" pitchFamily="34" charset="0"/>
              <a:buChar char="•"/>
            </a:pPr>
            <a:r>
              <a:rPr lang="en-ZA" b="1" dirty="0" smtClean="0"/>
              <a:t> void </a:t>
            </a:r>
            <a:r>
              <a:rPr lang="en-ZA" b="1" dirty="0" err="1" smtClean="0"/>
              <a:t>thread_create</a:t>
            </a:r>
            <a:r>
              <a:rPr lang="en-ZA" b="1" dirty="0" smtClean="0"/>
              <a:t>(</a:t>
            </a:r>
            <a:r>
              <a:rPr lang="en-ZA" b="1" dirty="0" err="1" smtClean="0"/>
              <a:t>thread,func,arg</a:t>
            </a:r>
            <a:r>
              <a:rPr lang="en-ZA" b="1" dirty="0" smtClean="0"/>
              <a:t>)</a:t>
            </a:r>
          </a:p>
          <a:p>
            <a:pPr>
              <a:buFont typeface="Arial" pitchFamily="34" charset="0"/>
              <a:buChar char="•"/>
            </a:pPr>
            <a:r>
              <a:rPr lang="en-ZA" b="1" dirty="0" smtClean="0"/>
              <a:t> void </a:t>
            </a:r>
            <a:r>
              <a:rPr lang="en-ZA" b="1" dirty="0" err="1" smtClean="0"/>
              <a:t>thread_yield</a:t>
            </a:r>
            <a:r>
              <a:rPr lang="en-ZA" b="1" dirty="0" smtClean="0"/>
              <a:t>()</a:t>
            </a:r>
          </a:p>
          <a:p>
            <a:pPr>
              <a:buFont typeface="Arial" pitchFamily="34" charset="0"/>
              <a:buChar char="•"/>
            </a:pPr>
            <a:r>
              <a:rPr lang="en-ZA" b="1" dirty="0" smtClean="0"/>
              <a:t> </a:t>
            </a:r>
            <a:r>
              <a:rPr lang="en-ZA" b="1" dirty="0" err="1" smtClean="0"/>
              <a:t>int</a:t>
            </a:r>
            <a:r>
              <a:rPr lang="en-ZA" b="1" dirty="0" smtClean="0"/>
              <a:t> </a:t>
            </a:r>
            <a:r>
              <a:rPr lang="en-ZA" b="1" dirty="0" err="1" smtClean="0"/>
              <a:t>thread_join</a:t>
            </a:r>
            <a:r>
              <a:rPr lang="en-ZA" b="1" dirty="0" smtClean="0"/>
              <a:t>(thread)</a:t>
            </a:r>
          </a:p>
          <a:p>
            <a:pPr>
              <a:buFont typeface="Arial" pitchFamily="34" charset="0"/>
              <a:buChar char="•"/>
            </a:pPr>
            <a:r>
              <a:rPr lang="en-ZA" b="1" dirty="0" smtClean="0"/>
              <a:t> void </a:t>
            </a:r>
            <a:r>
              <a:rPr lang="en-ZA" b="1" dirty="0" err="1" smtClean="0"/>
              <a:t>thread_exit</a:t>
            </a:r>
            <a:r>
              <a:rPr lang="en-ZA" b="1" dirty="0" smtClean="0"/>
              <a:t>(ret)</a:t>
            </a:r>
          </a:p>
          <a:p>
            <a:pPr>
              <a:buFont typeface="Arial" pitchFamily="34" charset="0"/>
              <a:buChar char="•"/>
            </a:pPr>
            <a:endParaRPr lang="en-ZA" b="1" dirty="0" smtClean="0"/>
          </a:p>
          <a:p>
            <a:pPr>
              <a:buFont typeface="Arial" pitchFamily="34" charset="0"/>
              <a:buChar char="•"/>
            </a:pPr>
            <a:r>
              <a:rPr lang="en-ZA" b="1" dirty="0" smtClean="0"/>
              <a:t> This API is based on the POSIX standard threads API</a:t>
            </a:r>
          </a:p>
          <a:p>
            <a:pPr>
              <a:buFont typeface="Arial" pitchFamily="34" charset="0"/>
              <a:buChar char="•"/>
            </a:pPr>
            <a:r>
              <a:rPr lang="en-ZA" b="1" dirty="0" smtClean="0"/>
              <a:t> These API’s are what allow programmers to utilise threads</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3693319"/>
          </a:xfrm>
          <a:prstGeom prst="rect">
            <a:avLst/>
          </a:prstGeom>
          <a:noFill/>
        </p:spPr>
        <p:txBody>
          <a:bodyPr wrap="square" rtlCol="0">
            <a:spAutoFit/>
          </a:bodyPr>
          <a:lstStyle/>
          <a:p>
            <a:pPr>
              <a:buFont typeface="Arial" pitchFamily="34" charset="0"/>
              <a:buChar char="•"/>
            </a:pPr>
            <a:r>
              <a:rPr lang="en-ZA" b="1" dirty="0" smtClean="0"/>
              <a:t> A good way to understand the simple threads API </a:t>
            </a:r>
          </a:p>
          <a:p>
            <a:pPr lvl="1">
              <a:buFont typeface="Arial" pitchFamily="34" charset="0"/>
              <a:buChar char="•"/>
            </a:pPr>
            <a:r>
              <a:rPr lang="en-ZA" b="1" dirty="0" smtClean="0"/>
              <a:t> Is that it provides a way to invoke asynchronous procedure calls</a:t>
            </a:r>
          </a:p>
          <a:p>
            <a:pPr lvl="1">
              <a:buFont typeface="Arial" pitchFamily="34" charset="0"/>
              <a:buChar char="•"/>
            </a:pPr>
            <a:endParaRPr lang="en-ZA" b="1" dirty="0" smtClean="0"/>
          </a:p>
          <a:p>
            <a:pPr>
              <a:buFont typeface="Arial" pitchFamily="34" charset="0"/>
              <a:buChar char="•"/>
            </a:pPr>
            <a:r>
              <a:rPr lang="en-ZA" b="1" dirty="0" smtClean="0"/>
              <a:t> A normal procedure call works by:</a:t>
            </a:r>
          </a:p>
          <a:p>
            <a:pPr lvl="1">
              <a:buFont typeface="Arial" pitchFamily="34" charset="0"/>
              <a:buChar char="•"/>
            </a:pPr>
            <a:r>
              <a:rPr lang="en-ZA" b="1" dirty="0" smtClean="0"/>
              <a:t> Passing a set of arguments to a function</a:t>
            </a:r>
          </a:p>
          <a:p>
            <a:pPr lvl="1">
              <a:buFont typeface="Arial" pitchFamily="34" charset="0"/>
              <a:buChar char="•"/>
            </a:pPr>
            <a:r>
              <a:rPr lang="en-ZA" b="1" dirty="0" smtClean="0"/>
              <a:t> Runs the function immediately on the caller’s stack</a:t>
            </a:r>
          </a:p>
          <a:p>
            <a:pPr lvl="1">
              <a:buFont typeface="Arial" pitchFamily="34" charset="0"/>
              <a:buChar char="•"/>
            </a:pPr>
            <a:r>
              <a:rPr lang="en-ZA" b="1" dirty="0" smtClean="0"/>
              <a:t> When the function is completed</a:t>
            </a:r>
          </a:p>
          <a:p>
            <a:pPr lvl="2">
              <a:buFont typeface="Arial" pitchFamily="34" charset="0"/>
              <a:buChar char="•"/>
            </a:pPr>
            <a:r>
              <a:rPr lang="en-ZA" b="1" dirty="0" smtClean="0"/>
              <a:t> It returns the result back</a:t>
            </a:r>
          </a:p>
          <a:p>
            <a:pPr lvl="1">
              <a:buFont typeface="Arial" pitchFamily="34" charset="0"/>
              <a:buChar char="•"/>
            </a:pPr>
            <a:endParaRPr lang="en-ZA" b="1" dirty="0" smtClean="0"/>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5632311"/>
          </a:xfrm>
          <a:prstGeom prst="rect">
            <a:avLst/>
          </a:prstGeom>
          <a:noFill/>
        </p:spPr>
        <p:txBody>
          <a:bodyPr wrap="square" rtlCol="0">
            <a:spAutoFit/>
          </a:bodyPr>
          <a:lstStyle/>
          <a:p>
            <a:pPr>
              <a:buFont typeface="Arial" pitchFamily="34" charset="0"/>
              <a:buChar char="•"/>
            </a:pPr>
            <a:r>
              <a:rPr lang="en-ZA" b="1" dirty="0" smtClean="0"/>
              <a:t> A good way to understand the simple threads API </a:t>
            </a:r>
          </a:p>
          <a:p>
            <a:pPr lvl="1">
              <a:buFont typeface="Arial" pitchFamily="34" charset="0"/>
              <a:buChar char="•"/>
            </a:pPr>
            <a:r>
              <a:rPr lang="en-ZA" b="1" dirty="0" smtClean="0"/>
              <a:t> Is that it provides a way to invoke asynchronous procedure calls</a:t>
            </a:r>
          </a:p>
          <a:p>
            <a:pPr lvl="1">
              <a:buFont typeface="Arial" pitchFamily="34" charset="0"/>
              <a:buChar char="•"/>
            </a:pPr>
            <a:endParaRPr lang="en-ZA" b="1" dirty="0" smtClean="0"/>
          </a:p>
          <a:p>
            <a:pPr>
              <a:buFont typeface="Arial" pitchFamily="34" charset="0"/>
              <a:buChar char="•"/>
            </a:pPr>
            <a:r>
              <a:rPr lang="en-ZA" b="1" dirty="0" smtClean="0"/>
              <a:t> A normal procedure call works by:</a:t>
            </a:r>
          </a:p>
          <a:p>
            <a:pPr lvl="1">
              <a:buFont typeface="Arial" pitchFamily="34" charset="0"/>
              <a:buChar char="•"/>
            </a:pPr>
            <a:r>
              <a:rPr lang="en-ZA" b="1" dirty="0" smtClean="0"/>
              <a:t> Passing a set of arguments to a function</a:t>
            </a:r>
          </a:p>
          <a:p>
            <a:pPr lvl="1">
              <a:buFont typeface="Arial" pitchFamily="34" charset="0"/>
              <a:buChar char="•"/>
            </a:pPr>
            <a:r>
              <a:rPr lang="en-ZA" b="1" dirty="0" smtClean="0"/>
              <a:t> Runs the function immediately on the caller’s stack</a:t>
            </a:r>
          </a:p>
          <a:p>
            <a:pPr lvl="1">
              <a:buFont typeface="Arial" pitchFamily="34" charset="0"/>
              <a:buChar char="•"/>
            </a:pPr>
            <a:r>
              <a:rPr lang="en-ZA" b="1" dirty="0" smtClean="0"/>
              <a:t> When the function is completed</a:t>
            </a:r>
          </a:p>
          <a:p>
            <a:pPr lvl="2">
              <a:buFont typeface="Arial" pitchFamily="34" charset="0"/>
              <a:buChar char="•"/>
            </a:pPr>
            <a:r>
              <a:rPr lang="en-ZA" b="1" dirty="0" smtClean="0"/>
              <a:t> It returns the result back</a:t>
            </a:r>
          </a:p>
          <a:p>
            <a:pPr lvl="2">
              <a:buFont typeface="Arial" pitchFamily="34" charset="0"/>
              <a:buChar char="•"/>
            </a:pPr>
            <a:endParaRPr lang="en-ZA" b="1" dirty="0" smtClean="0"/>
          </a:p>
          <a:p>
            <a:pPr>
              <a:buFont typeface="Arial" pitchFamily="34" charset="0"/>
              <a:buChar char="•"/>
            </a:pPr>
            <a:r>
              <a:rPr lang="en-ZA" b="1" dirty="0" smtClean="0"/>
              <a:t> An asynchronous procedure call works by:</a:t>
            </a:r>
          </a:p>
          <a:p>
            <a:pPr lvl="1">
              <a:buFont typeface="Arial" pitchFamily="34" charset="0"/>
              <a:buChar char="•"/>
            </a:pPr>
            <a:r>
              <a:rPr lang="en-ZA" b="1" dirty="0" smtClean="0"/>
              <a:t> Separating the call from the return</a:t>
            </a:r>
          </a:p>
          <a:p>
            <a:pPr lvl="2">
              <a:buFont typeface="Arial" pitchFamily="34" charset="0"/>
              <a:buChar char="•"/>
            </a:pPr>
            <a:r>
              <a:rPr lang="en-ZA" b="1" dirty="0" smtClean="0"/>
              <a:t> With </a:t>
            </a:r>
            <a:r>
              <a:rPr lang="en-ZA" b="1" dirty="0" err="1" smtClean="0"/>
              <a:t>thread_create</a:t>
            </a:r>
            <a:r>
              <a:rPr lang="en-ZA" b="1" dirty="0" smtClean="0"/>
              <a:t>() the caller starts the function</a:t>
            </a:r>
          </a:p>
          <a:p>
            <a:pPr lvl="2">
              <a:buFont typeface="Arial" pitchFamily="34" charset="0"/>
              <a:buChar char="•"/>
            </a:pPr>
            <a:r>
              <a:rPr lang="en-ZA" b="1" dirty="0" smtClean="0"/>
              <a:t> The caller continues execution concurrently with the called function</a:t>
            </a:r>
          </a:p>
          <a:p>
            <a:pPr lvl="2">
              <a:buFont typeface="Arial" pitchFamily="34" charset="0"/>
              <a:buChar char="•"/>
            </a:pPr>
            <a:r>
              <a:rPr lang="en-ZA" b="1" dirty="0" smtClean="0"/>
              <a:t> Later the caller can wait for the called function to continue with </a:t>
            </a:r>
            <a:r>
              <a:rPr lang="en-ZA" b="1" dirty="0" err="1" smtClean="0"/>
              <a:t>thread_join</a:t>
            </a: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Simple Thread API</a:t>
            </a:r>
            <a:endParaRPr lang="en-ZA" sz="4000" b="1" u="sng" dirty="0"/>
          </a:p>
        </p:txBody>
      </p:sp>
      <p:sp>
        <p:nvSpPr>
          <p:cNvPr id="33" name="TextBox 32"/>
          <p:cNvSpPr txBox="1"/>
          <p:nvPr/>
        </p:nvSpPr>
        <p:spPr>
          <a:xfrm>
            <a:off x="280612" y="1643050"/>
            <a:ext cx="8577668" cy="6463308"/>
          </a:xfrm>
          <a:prstGeom prst="rect">
            <a:avLst/>
          </a:prstGeom>
          <a:noFill/>
        </p:spPr>
        <p:txBody>
          <a:bodyPr wrap="square" rtlCol="0">
            <a:spAutoFit/>
          </a:bodyPr>
          <a:lstStyle/>
          <a:p>
            <a:pPr>
              <a:buFont typeface="Arial" pitchFamily="34" charset="0"/>
              <a:buChar char="•"/>
            </a:pPr>
            <a:r>
              <a:rPr lang="en-ZA" b="1" dirty="0" smtClean="0"/>
              <a:t> A good way to understand the simple threads API </a:t>
            </a:r>
          </a:p>
          <a:p>
            <a:pPr lvl="1">
              <a:buFont typeface="Arial" pitchFamily="34" charset="0"/>
              <a:buChar char="•"/>
            </a:pPr>
            <a:r>
              <a:rPr lang="en-ZA" b="1" dirty="0" smtClean="0"/>
              <a:t> Is that it provides a way to invoke asynchronous procedure calls</a:t>
            </a:r>
          </a:p>
          <a:p>
            <a:pPr lvl="1">
              <a:buFont typeface="Arial" pitchFamily="34" charset="0"/>
              <a:buChar char="•"/>
            </a:pPr>
            <a:endParaRPr lang="en-ZA" b="1" dirty="0" smtClean="0"/>
          </a:p>
          <a:p>
            <a:pPr>
              <a:buFont typeface="Arial" pitchFamily="34" charset="0"/>
              <a:buChar char="•"/>
            </a:pPr>
            <a:r>
              <a:rPr lang="en-ZA" b="1" dirty="0" smtClean="0"/>
              <a:t> A normal procedure call works by:</a:t>
            </a:r>
          </a:p>
          <a:p>
            <a:pPr lvl="1">
              <a:buFont typeface="Arial" pitchFamily="34" charset="0"/>
              <a:buChar char="•"/>
            </a:pPr>
            <a:r>
              <a:rPr lang="en-ZA" b="1" dirty="0" smtClean="0"/>
              <a:t> Passing a set of arguments to a function</a:t>
            </a:r>
          </a:p>
          <a:p>
            <a:pPr lvl="1">
              <a:buFont typeface="Arial" pitchFamily="34" charset="0"/>
              <a:buChar char="•"/>
            </a:pPr>
            <a:r>
              <a:rPr lang="en-ZA" b="1" dirty="0" smtClean="0"/>
              <a:t> Runs the function immediately on the caller’s stack</a:t>
            </a:r>
          </a:p>
          <a:p>
            <a:pPr lvl="1">
              <a:buFont typeface="Arial" pitchFamily="34" charset="0"/>
              <a:buChar char="•"/>
            </a:pPr>
            <a:r>
              <a:rPr lang="en-ZA" b="1" dirty="0" smtClean="0"/>
              <a:t> When the function is completed</a:t>
            </a:r>
          </a:p>
          <a:p>
            <a:pPr lvl="2">
              <a:buFont typeface="Arial" pitchFamily="34" charset="0"/>
              <a:buChar char="•"/>
            </a:pPr>
            <a:r>
              <a:rPr lang="en-ZA" b="1" dirty="0" smtClean="0"/>
              <a:t> It returns the result back</a:t>
            </a:r>
          </a:p>
          <a:p>
            <a:pPr lvl="2">
              <a:buFont typeface="Arial" pitchFamily="34" charset="0"/>
              <a:buChar char="•"/>
            </a:pPr>
            <a:endParaRPr lang="en-ZA" b="1" dirty="0" smtClean="0"/>
          </a:p>
          <a:p>
            <a:pPr>
              <a:buFont typeface="Arial" pitchFamily="34" charset="0"/>
              <a:buChar char="•"/>
            </a:pPr>
            <a:r>
              <a:rPr lang="en-ZA" b="1" dirty="0" smtClean="0"/>
              <a:t> An asynchronous procedure call works by:</a:t>
            </a:r>
          </a:p>
          <a:p>
            <a:pPr lvl="1">
              <a:buFont typeface="Arial" pitchFamily="34" charset="0"/>
              <a:buChar char="•"/>
            </a:pPr>
            <a:r>
              <a:rPr lang="en-ZA" b="1" dirty="0" smtClean="0"/>
              <a:t> Separating the call from the return</a:t>
            </a:r>
          </a:p>
          <a:p>
            <a:pPr lvl="2">
              <a:buFont typeface="Arial" pitchFamily="34" charset="0"/>
              <a:buChar char="•"/>
            </a:pPr>
            <a:r>
              <a:rPr lang="en-ZA" b="1" dirty="0" smtClean="0"/>
              <a:t> With </a:t>
            </a:r>
            <a:r>
              <a:rPr lang="en-ZA" b="1" dirty="0" err="1" smtClean="0"/>
              <a:t>thread_create</a:t>
            </a:r>
            <a:r>
              <a:rPr lang="en-ZA" b="1" dirty="0" smtClean="0"/>
              <a:t>() the caller starts the function</a:t>
            </a:r>
          </a:p>
          <a:p>
            <a:pPr lvl="2">
              <a:buFont typeface="Arial" pitchFamily="34" charset="0"/>
              <a:buChar char="•"/>
            </a:pPr>
            <a:r>
              <a:rPr lang="en-ZA" b="1" dirty="0" smtClean="0"/>
              <a:t> The caller continues execution concurrently with the called function</a:t>
            </a:r>
          </a:p>
          <a:p>
            <a:pPr lvl="2">
              <a:buFont typeface="Arial" pitchFamily="34" charset="0"/>
              <a:buChar char="•"/>
            </a:pPr>
            <a:r>
              <a:rPr lang="en-ZA" b="1" dirty="0" smtClean="0"/>
              <a:t> Later the caller can wait for the called function to continue with </a:t>
            </a:r>
            <a:r>
              <a:rPr lang="en-ZA" b="1" dirty="0" err="1" smtClean="0"/>
              <a:t>thread_join</a:t>
            </a:r>
            <a:r>
              <a:rPr lang="en-ZA" b="1" dirty="0" smtClean="0"/>
              <a:t>()</a:t>
            </a:r>
          </a:p>
          <a:p>
            <a:pPr lvl="2">
              <a:buFont typeface="Arial" pitchFamily="34" charset="0"/>
              <a:buChar char="•"/>
            </a:pPr>
            <a:endParaRPr lang="en-ZA" b="1" dirty="0" smtClean="0"/>
          </a:p>
          <a:p>
            <a:pPr>
              <a:buFont typeface="Arial" pitchFamily="34" charset="0"/>
              <a:buChar char="•"/>
            </a:pPr>
            <a:r>
              <a:rPr lang="en-ZA" b="1" dirty="0" smtClean="0"/>
              <a:t> </a:t>
            </a:r>
            <a:r>
              <a:rPr lang="en-ZA" b="1" dirty="0" err="1" smtClean="0"/>
              <a:t>thread_create</a:t>
            </a:r>
            <a:r>
              <a:rPr lang="en-ZA" b="1" dirty="0" smtClean="0"/>
              <a:t>() – is similar to fork, exec</a:t>
            </a:r>
          </a:p>
          <a:p>
            <a:pPr>
              <a:buFont typeface="Arial" pitchFamily="34" charset="0"/>
              <a:buChar char="•"/>
            </a:pPr>
            <a:r>
              <a:rPr lang="en-ZA" b="1" dirty="0" smtClean="0"/>
              <a:t> </a:t>
            </a:r>
            <a:r>
              <a:rPr lang="en-ZA" b="1" dirty="0" err="1" smtClean="0"/>
              <a:t>thread_join</a:t>
            </a:r>
            <a:r>
              <a:rPr lang="en-ZA" b="1" dirty="0" smtClean="0"/>
              <a:t>() – is similar to wait</a:t>
            </a:r>
          </a:p>
          <a:p>
            <a:pPr lvl="1">
              <a:buFont typeface="Arial" pitchFamily="34" charset="0"/>
              <a:buChar char="•"/>
            </a:pPr>
            <a:endParaRPr lang="en-ZA" b="1" dirty="0" smtClean="0"/>
          </a:p>
          <a:p>
            <a:pPr lvl="1">
              <a:buFont typeface="Arial" pitchFamily="34" charset="0"/>
              <a:buChar char="•"/>
            </a:pPr>
            <a:endParaRPr lang="en-ZA" b="1" dirty="0" smtClean="0"/>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3416320"/>
          </a:xfrm>
          <a:prstGeom prst="rect">
            <a:avLst/>
          </a:prstGeom>
          <a:noFill/>
        </p:spPr>
        <p:txBody>
          <a:bodyPr wrap="square" rtlCol="0">
            <a:spAutoFit/>
          </a:bodyPr>
          <a:lstStyle/>
          <a:p>
            <a:pPr>
              <a:buFont typeface="Arial" pitchFamily="34" charset="0"/>
              <a:buChar char="•"/>
            </a:pPr>
            <a:r>
              <a:rPr lang="en-ZA" b="1" dirty="0" smtClean="0"/>
              <a:t> What we know</a:t>
            </a:r>
          </a:p>
          <a:p>
            <a:pPr lvl="1">
              <a:buFont typeface="Arial" pitchFamily="34" charset="0"/>
              <a:buChar char="•"/>
            </a:pPr>
            <a:r>
              <a:rPr lang="en-ZA" b="1" dirty="0" smtClean="0"/>
              <a:t> Each thread represents a sequential stream of execution</a:t>
            </a:r>
          </a:p>
          <a:p>
            <a:pPr lvl="1">
              <a:buFont typeface="Arial" pitchFamily="34" charset="0"/>
              <a:buChar char="•"/>
            </a:pPr>
            <a:r>
              <a:rPr lang="en-ZA" b="1" dirty="0" smtClean="0"/>
              <a:t> The OS provides the illusion of each thread owning its own processor</a:t>
            </a:r>
          </a:p>
          <a:p>
            <a:pPr lvl="1">
              <a:buFont typeface="Arial" pitchFamily="34" charset="0"/>
              <a:buChar char="•"/>
            </a:pPr>
            <a:r>
              <a:rPr lang="en-ZA" b="1" dirty="0" smtClean="0"/>
              <a:t> This is handled through transparently suspending and resuming threads</a:t>
            </a:r>
          </a:p>
          <a:p>
            <a:pPr lvl="1">
              <a:buFont typeface="Arial" pitchFamily="34" charset="0"/>
              <a:buChar char="•"/>
            </a:pPr>
            <a:endParaRPr lang="en-ZA" b="1" dirty="0" smtClean="0"/>
          </a:p>
          <a:p>
            <a:pPr>
              <a:buFont typeface="Arial" pitchFamily="34" charset="0"/>
              <a:buChar char="•"/>
            </a:pPr>
            <a:r>
              <a:rPr lang="en-ZA" b="1" dirty="0" smtClean="0"/>
              <a:t> For this illusion to work</a:t>
            </a:r>
          </a:p>
          <a:p>
            <a:pPr lvl="1">
              <a:buFont typeface="Arial" pitchFamily="34" charset="0"/>
              <a:buChar char="•"/>
            </a:pPr>
            <a:r>
              <a:rPr lang="en-ZA" b="1" dirty="0" smtClean="0"/>
              <a:t> The OS must precisely load and save the state of a thread</a:t>
            </a:r>
          </a:p>
          <a:p>
            <a:pPr lvl="1">
              <a:buFont typeface="Arial" pitchFamily="34" charset="0"/>
              <a:buChar char="•"/>
            </a:pPr>
            <a:endParaRPr lang="en-ZA" b="1" dirty="0" smtClean="0"/>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5078313"/>
          </a:xfrm>
          <a:prstGeom prst="rect">
            <a:avLst/>
          </a:prstGeom>
          <a:noFill/>
        </p:spPr>
        <p:txBody>
          <a:bodyPr wrap="square" rtlCol="0">
            <a:spAutoFit/>
          </a:bodyPr>
          <a:lstStyle/>
          <a:p>
            <a:pPr>
              <a:buFont typeface="Arial" pitchFamily="34" charset="0"/>
              <a:buChar char="•"/>
            </a:pPr>
            <a:r>
              <a:rPr lang="en-ZA" b="1" dirty="0" smtClean="0"/>
              <a:t> What we know</a:t>
            </a:r>
          </a:p>
          <a:p>
            <a:pPr lvl="1">
              <a:buFont typeface="Arial" pitchFamily="34" charset="0"/>
              <a:buChar char="•"/>
            </a:pPr>
            <a:r>
              <a:rPr lang="en-ZA" b="1" dirty="0" smtClean="0"/>
              <a:t> Each thread represents a sequential stream of execution</a:t>
            </a:r>
          </a:p>
          <a:p>
            <a:pPr lvl="1">
              <a:buFont typeface="Arial" pitchFamily="34" charset="0"/>
              <a:buChar char="•"/>
            </a:pPr>
            <a:r>
              <a:rPr lang="en-ZA" b="1" dirty="0" smtClean="0"/>
              <a:t> The OS provides the illusion of each thread owning its own processor</a:t>
            </a:r>
          </a:p>
          <a:p>
            <a:pPr lvl="1">
              <a:buFont typeface="Arial" pitchFamily="34" charset="0"/>
              <a:buChar char="•"/>
            </a:pPr>
            <a:r>
              <a:rPr lang="en-ZA" b="1" dirty="0" smtClean="0"/>
              <a:t> This is handled through transparently suspending and resuming threads</a:t>
            </a:r>
          </a:p>
          <a:p>
            <a:pPr lvl="1">
              <a:buFont typeface="Arial" pitchFamily="34" charset="0"/>
              <a:buChar char="•"/>
            </a:pPr>
            <a:endParaRPr lang="en-ZA" b="1" dirty="0" smtClean="0"/>
          </a:p>
          <a:p>
            <a:pPr>
              <a:buFont typeface="Arial" pitchFamily="34" charset="0"/>
              <a:buChar char="•"/>
            </a:pPr>
            <a:r>
              <a:rPr lang="en-ZA" b="1" dirty="0" smtClean="0"/>
              <a:t> For this illusion to work</a:t>
            </a:r>
          </a:p>
          <a:p>
            <a:pPr lvl="1">
              <a:buFont typeface="Arial" pitchFamily="34" charset="0"/>
              <a:buChar char="•"/>
            </a:pPr>
            <a:r>
              <a:rPr lang="en-ZA" b="1" dirty="0" smtClean="0"/>
              <a:t> The OS must precisely load and save the state of a thread</a:t>
            </a:r>
          </a:p>
          <a:p>
            <a:pPr lvl="1">
              <a:buFont typeface="Arial" pitchFamily="34" charset="0"/>
              <a:buChar char="•"/>
            </a:pPr>
            <a:endParaRPr lang="en-ZA" b="1" dirty="0" smtClean="0"/>
          </a:p>
          <a:p>
            <a:pPr>
              <a:buFont typeface="Arial" pitchFamily="34" charset="0"/>
              <a:buChar char="•"/>
            </a:pPr>
            <a:r>
              <a:rPr lang="en-ZA" b="1" dirty="0" smtClean="0"/>
              <a:t> However, because threads run either within processes or the kernel there is also a “shared state”</a:t>
            </a:r>
          </a:p>
          <a:p>
            <a:pPr lvl="1">
              <a:buFont typeface="Arial" pitchFamily="34" charset="0"/>
              <a:buChar char="•"/>
            </a:pPr>
            <a:r>
              <a:rPr lang="en-ZA" b="1" dirty="0" smtClean="0"/>
              <a:t> this state is not saved or restored when switching between threads </a:t>
            </a:r>
          </a:p>
          <a:p>
            <a:pPr lvl="1">
              <a:buFont typeface="Arial" pitchFamily="34" charset="0"/>
              <a:buChar char="•"/>
            </a:pPr>
            <a:endParaRPr lang="en-ZA" b="1" dirty="0" smtClean="0"/>
          </a:p>
          <a:p>
            <a:pPr>
              <a:buFont typeface="Arial" pitchFamily="34" charset="0"/>
              <a:buChar char="•"/>
            </a:pPr>
            <a:r>
              <a:rPr lang="en-ZA" b="1" dirty="0" smtClean="0"/>
              <a:t> Thus we must first define this shared and separated states</a:t>
            </a:r>
          </a:p>
          <a:p>
            <a:pPr lvl="1">
              <a:buFont typeface="Arial" pitchFamily="34" charset="0"/>
              <a:buChar char="•"/>
            </a:pPr>
            <a:endParaRPr lang="en-ZA" b="1" dirty="0" smtClean="0"/>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1754326"/>
          </a:xfrm>
          <a:prstGeom prst="rect">
            <a:avLst/>
          </a:prstGeom>
          <a:noFill/>
        </p:spPr>
        <p:txBody>
          <a:bodyPr wrap="square" rtlCol="0">
            <a:spAutoFit/>
          </a:bodyPr>
          <a:lstStyle/>
          <a:p>
            <a:pPr>
              <a:buFont typeface="Arial" pitchFamily="34" charset="0"/>
              <a:buChar char="•"/>
            </a:pPr>
            <a:r>
              <a:rPr lang="en-ZA" b="1" dirty="0" smtClean="0"/>
              <a:t> In a running programming, threads share the; programs code, global static variables and the heap </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TextBox 7"/>
          <p:cNvSpPr txBox="1"/>
          <p:nvPr/>
        </p:nvSpPr>
        <p:spPr>
          <a:xfrm>
            <a:off x="1071538" y="2357430"/>
            <a:ext cx="901850" cy="646331"/>
          </a:xfrm>
          <a:prstGeom prst="rect">
            <a:avLst/>
          </a:prstGeom>
          <a:noFill/>
        </p:spPr>
        <p:txBody>
          <a:bodyPr wrap="none" rtlCol="0">
            <a:spAutoFit/>
          </a:bodyPr>
          <a:lstStyle/>
          <a:p>
            <a:pPr algn="ctr"/>
            <a:r>
              <a:rPr lang="en-ZA" b="1" dirty="0" smtClean="0"/>
              <a:t>Shared </a:t>
            </a:r>
          </a:p>
          <a:p>
            <a:pPr algn="ctr"/>
            <a:r>
              <a:rPr lang="en-ZA" b="1" dirty="0" smtClean="0"/>
              <a:t>State</a:t>
            </a:r>
            <a:endParaRPr lang="en-ZA" b="1" dirty="0"/>
          </a:p>
        </p:txBody>
      </p:sp>
      <p:sp>
        <p:nvSpPr>
          <p:cNvPr id="9" name="Rectangle 8"/>
          <p:cNvSpPr/>
          <p:nvPr/>
        </p:nvSpPr>
        <p:spPr>
          <a:xfrm>
            <a:off x="714348" y="3143248"/>
            <a:ext cx="171451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0" name="Rectangle 9"/>
          <p:cNvSpPr/>
          <p:nvPr/>
        </p:nvSpPr>
        <p:spPr>
          <a:xfrm>
            <a:off x="714348" y="4357694"/>
            <a:ext cx="171451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Global Variables</a:t>
            </a:r>
            <a:endParaRPr lang="en-ZA" b="1" dirty="0">
              <a:solidFill>
                <a:schemeClr val="tx1"/>
              </a:solidFill>
            </a:endParaRPr>
          </a:p>
        </p:txBody>
      </p:sp>
      <p:sp>
        <p:nvSpPr>
          <p:cNvPr id="11" name="Rectangle 10"/>
          <p:cNvSpPr/>
          <p:nvPr/>
        </p:nvSpPr>
        <p:spPr>
          <a:xfrm>
            <a:off x="714348" y="5572140"/>
            <a:ext cx="171451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Heap</a:t>
            </a:r>
            <a:endParaRPr lang="en-ZA" b="1"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1477328"/>
          </a:xfrm>
          <a:prstGeom prst="rect">
            <a:avLst/>
          </a:prstGeom>
          <a:noFill/>
        </p:spPr>
        <p:txBody>
          <a:bodyPr wrap="square" rtlCol="0">
            <a:spAutoFit/>
          </a:bodyPr>
          <a:lstStyle/>
          <a:p>
            <a:pPr>
              <a:buFont typeface="Arial" pitchFamily="34" charset="0"/>
              <a:buChar char="•"/>
            </a:pPr>
            <a:r>
              <a:rPr lang="en-ZA" b="1" dirty="0" smtClean="0"/>
              <a:t> In a running programming, each thread also stores a per-thread state</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12" name="TextBox 11"/>
          <p:cNvSpPr txBox="1"/>
          <p:nvPr/>
        </p:nvSpPr>
        <p:spPr>
          <a:xfrm>
            <a:off x="3714744" y="2354041"/>
            <a:ext cx="1785425" cy="646331"/>
          </a:xfrm>
          <a:prstGeom prst="rect">
            <a:avLst/>
          </a:prstGeom>
          <a:noFill/>
        </p:spPr>
        <p:txBody>
          <a:bodyPr wrap="none" rtlCol="0">
            <a:spAutoFit/>
          </a:bodyPr>
          <a:lstStyle/>
          <a:p>
            <a:pPr algn="ctr"/>
            <a:r>
              <a:rPr lang="en-ZA" b="1" dirty="0" smtClean="0"/>
              <a:t>Thread 1’s</a:t>
            </a:r>
          </a:p>
          <a:p>
            <a:pPr algn="ctr"/>
            <a:r>
              <a:rPr lang="en-ZA" b="1" dirty="0" smtClean="0"/>
              <a:t>Per-Thread State</a:t>
            </a:r>
            <a:endParaRPr lang="en-ZA" b="1" dirty="0"/>
          </a:p>
        </p:txBody>
      </p:sp>
      <p:sp>
        <p:nvSpPr>
          <p:cNvPr id="13" name="TextBox 12"/>
          <p:cNvSpPr txBox="1"/>
          <p:nvPr/>
        </p:nvSpPr>
        <p:spPr>
          <a:xfrm>
            <a:off x="6429388" y="2357430"/>
            <a:ext cx="1785425" cy="646331"/>
          </a:xfrm>
          <a:prstGeom prst="rect">
            <a:avLst/>
          </a:prstGeom>
          <a:noFill/>
        </p:spPr>
        <p:txBody>
          <a:bodyPr wrap="none" rtlCol="0">
            <a:spAutoFit/>
          </a:bodyPr>
          <a:lstStyle/>
          <a:p>
            <a:pPr algn="ctr"/>
            <a:r>
              <a:rPr lang="en-ZA" b="1" dirty="0" smtClean="0"/>
              <a:t>Thread </a:t>
            </a:r>
            <a:r>
              <a:rPr lang="en-ZA" b="1" dirty="0" smtClean="0"/>
              <a:t>2’s</a:t>
            </a:r>
            <a:endParaRPr lang="en-ZA" b="1" dirty="0" smtClean="0"/>
          </a:p>
          <a:p>
            <a:pPr algn="ctr"/>
            <a:r>
              <a:rPr lang="en-ZA" b="1" dirty="0" smtClean="0"/>
              <a:t>Per-Thread State</a:t>
            </a:r>
            <a:endParaRPr lang="en-ZA" b="1" dirty="0"/>
          </a:p>
        </p:txBody>
      </p:sp>
      <p:sp>
        <p:nvSpPr>
          <p:cNvPr id="14" name="Rectangle 13"/>
          <p:cNvSpPr/>
          <p:nvPr/>
        </p:nvSpPr>
        <p:spPr>
          <a:xfrm>
            <a:off x="3714744"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5" name="Rectangle 14"/>
          <p:cNvSpPr/>
          <p:nvPr/>
        </p:nvSpPr>
        <p:spPr>
          <a:xfrm>
            <a:off x="3714744" y="3143248"/>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16" name="Rectangle 15"/>
          <p:cNvSpPr/>
          <p:nvPr/>
        </p:nvSpPr>
        <p:spPr>
          <a:xfrm>
            <a:off x="3714744" y="3643314"/>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17" name="Rectangle 16"/>
          <p:cNvSpPr/>
          <p:nvPr/>
        </p:nvSpPr>
        <p:spPr>
          <a:xfrm>
            <a:off x="3714744" y="4143380"/>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18" name="Rectangle 17"/>
          <p:cNvSpPr/>
          <p:nvPr/>
        </p:nvSpPr>
        <p:spPr>
          <a:xfrm>
            <a:off x="3714744" y="4643446"/>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20" name="TextBox 19"/>
          <p:cNvSpPr txBox="1"/>
          <p:nvPr/>
        </p:nvSpPr>
        <p:spPr>
          <a:xfrm>
            <a:off x="4214810"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24" name="Straight Connector 23"/>
          <p:cNvCxnSpPr/>
          <p:nvPr/>
        </p:nvCxnSpPr>
        <p:spPr>
          <a:xfrm rot="5400000">
            <a:off x="5072066"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357554"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4744" y="6286520"/>
            <a:ext cx="1714512"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14744" y="6072206"/>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14744" y="5857892"/>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14744" y="5643578"/>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00031"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35" name="Rectangle 34"/>
          <p:cNvSpPr/>
          <p:nvPr/>
        </p:nvSpPr>
        <p:spPr>
          <a:xfrm>
            <a:off x="6500031" y="3143248"/>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36" name="Rectangle 35"/>
          <p:cNvSpPr/>
          <p:nvPr/>
        </p:nvSpPr>
        <p:spPr>
          <a:xfrm>
            <a:off x="6500031" y="3643314"/>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37" name="Rectangle 36"/>
          <p:cNvSpPr/>
          <p:nvPr/>
        </p:nvSpPr>
        <p:spPr>
          <a:xfrm>
            <a:off x="6500031" y="4143380"/>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38" name="Rectangle 37"/>
          <p:cNvSpPr/>
          <p:nvPr/>
        </p:nvSpPr>
        <p:spPr>
          <a:xfrm>
            <a:off x="6500031" y="4643446"/>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39" name="TextBox 38"/>
          <p:cNvSpPr txBox="1"/>
          <p:nvPr/>
        </p:nvSpPr>
        <p:spPr>
          <a:xfrm>
            <a:off x="7000097"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40" name="Straight Connector 39"/>
          <p:cNvCxnSpPr/>
          <p:nvPr/>
        </p:nvCxnSpPr>
        <p:spPr>
          <a:xfrm rot="5400000">
            <a:off x="7857353"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2841"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00031" y="6286520"/>
            <a:ext cx="1714512"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00031" y="6072206"/>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00031" y="5857892"/>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00031" y="5643578"/>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1477328"/>
          </a:xfrm>
          <a:prstGeom prst="rect">
            <a:avLst/>
          </a:prstGeom>
          <a:noFill/>
        </p:spPr>
        <p:txBody>
          <a:bodyPr wrap="square" rtlCol="0">
            <a:spAutoFit/>
          </a:bodyPr>
          <a:lstStyle/>
          <a:p>
            <a:pPr>
              <a:buFont typeface="Arial" pitchFamily="34" charset="0"/>
              <a:buChar char="•"/>
            </a:pPr>
            <a:r>
              <a:rPr lang="en-ZA" b="1" dirty="0" smtClean="0"/>
              <a:t> In a running programming, each thread also stores a per-thread state</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TextBox 7"/>
          <p:cNvSpPr txBox="1"/>
          <p:nvPr/>
        </p:nvSpPr>
        <p:spPr>
          <a:xfrm>
            <a:off x="285720" y="2714620"/>
            <a:ext cx="2375202" cy="646331"/>
          </a:xfrm>
          <a:prstGeom prst="rect">
            <a:avLst/>
          </a:prstGeom>
          <a:noFill/>
        </p:spPr>
        <p:txBody>
          <a:bodyPr wrap="none" rtlCol="0">
            <a:spAutoFit/>
          </a:bodyPr>
          <a:lstStyle/>
          <a:p>
            <a:r>
              <a:rPr lang="en-ZA" b="1" dirty="0" smtClean="0"/>
              <a:t>The TCB stores :</a:t>
            </a:r>
          </a:p>
          <a:p>
            <a:pPr>
              <a:buFont typeface="Arial" pitchFamily="34" charset="0"/>
              <a:buChar char="•"/>
            </a:pPr>
            <a:r>
              <a:rPr lang="en-ZA" b="1" dirty="0" smtClean="0"/>
              <a:t> A pointer to the stack</a:t>
            </a:r>
          </a:p>
        </p:txBody>
      </p:sp>
      <p:sp>
        <p:nvSpPr>
          <p:cNvPr id="12" name="TextBox 11"/>
          <p:cNvSpPr txBox="1"/>
          <p:nvPr/>
        </p:nvSpPr>
        <p:spPr>
          <a:xfrm>
            <a:off x="3714744" y="2354041"/>
            <a:ext cx="1785425" cy="646331"/>
          </a:xfrm>
          <a:prstGeom prst="rect">
            <a:avLst/>
          </a:prstGeom>
          <a:noFill/>
        </p:spPr>
        <p:txBody>
          <a:bodyPr wrap="none" rtlCol="0">
            <a:spAutoFit/>
          </a:bodyPr>
          <a:lstStyle/>
          <a:p>
            <a:pPr algn="ctr"/>
            <a:r>
              <a:rPr lang="en-ZA" b="1" dirty="0" smtClean="0"/>
              <a:t>Thread 1’s</a:t>
            </a:r>
          </a:p>
          <a:p>
            <a:pPr algn="ctr"/>
            <a:r>
              <a:rPr lang="en-ZA" b="1" dirty="0" smtClean="0"/>
              <a:t>Per-Thread State</a:t>
            </a:r>
            <a:endParaRPr lang="en-ZA" b="1" dirty="0"/>
          </a:p>
        </p:txBody>
      </p:sp>
      <p:sp>
        <p:nvSpPr>
          <p:cNvPr id="13" name="TextBox 12"/>
          <p:cNvSpPr txBox="1"/>
          <p:nvPr/>
        </p:nvSpPr>
        <p:spPr>
          <a:xfrm>
            <a:off x="6429388" y="2357430"/>
            <a:ext cx="1785425" cy="646331"/>
          </a:xfrm>
          <a:prstGeom prst="rect">
            <a:avLst/>
          </a:prstGeom>
          <a:noFill/>
        </p:spPr>
        <p:txBody>
          <a:bodyPr wrap="none" rtlCol="0">
            <a:spAutoFit/>
          </a:bodyPr>
          <a:lstStyle/>
          <a:p>
            <a:pPr algn="ctr"/>
            <a:r>
              <a:rPr lang="en-ZA" b="1" dirty="0" smtClean="0"/>
              <a:t>Thread 2’s</a:t>
            </a:r>
          </a:p>
          <a:p>
            <a:pPr algn="ctr"/>
            <a:r>
              <a:rPr lang="en-ZA" b="1" dirty="0" smtClean="0"/>
              <a:t>Per-Thread </a:t>
            </a:r>
            <a:r>
              <a:rPr lang="en-ZA" b="1" dirty="0" smtClean="0"/>
              <a:t>State</a:t>
            </a:r>
            <a:endParaRPr lang="en-ZA" b="1" dirty="0"/>
          </a:p>
        </p:txBody>
      </p:sp>
      <p:sp>
        <p:nvSpPr>
          <p:cNvPr id="14" name="Rectangle 13"/>
          <p:cNvSpPr/>
          <p:nvPr/>
        </p:nvSpPr>
        <p:spPr>
          <a:xfrm>
            <a:off x="3714744"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5" name="Rectangle 14"/>
          <p:cNvSpPr/>
          <p:nvPr/>
        </p:nvSpPr>
        <p:spPr>
          <a:xfrm>
            <a:off x="3714744" y="3143248"/>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16" name="Rectangle 15"/>
          <p:cNvSpPr/>
          <p:nvPr/>
        </p:nvSpPr>
        <p:spPr>
          <a:xfrm>
            <a:off x="3714744" y="3643314"/>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17" name="Rectangle 16"/>
          <p:cNvSpPr/>
          <p:nvPr/>
        </p:nvSpPr>
        <p:spPr>
          <a:xfrm>
            <a:off x="3714744" y="4143380"/>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18" name="Rectangle 17"/>
          <p:cNvSpPr/>
          <p:nvPr/>
        </p:nvSpPr>
        <p:spPr>
          <a:xfrm>
            <a:off x="3714744" y="4643446"/>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20" name="TextBox 19"/>
          <p:cNvSpPr txBox="1"/>
          <p:nvPr/>
        </p:nvSpPr>
        <p:spPr>
          <a:xfrm>
            <a:off x="4214810"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24" name="Straight Connector 23"/>
          <p:cNvCxnSpPr/>
          <p:nvPr/>
        </p:nvCxnSpPr>
        <p:spPr>
          <a:xfrm rot="5400000">
            <a:off x="5072066"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357554"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4744" y="6286520"/>
            <a:ext cx="1714512"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14744" y="6072206"/>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14744" y="5857892"/>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14744" y="5643578"/>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00031"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35" name="Rectangle 34"/>
          <p:cNvSpPr/>
          <p:nvPr/>
        </p:nvSpPr>
        <p:spPr>
          <a:xfrm>
            <a:off x="6500031" y="3143248"/>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36" name="Rectangle 35"/>
          <p:cNvSpPr/>
          <p:nvPr/>
        </p:nvSpPr>
        <p:spPr>
          <a:xfrm>
            <a:off x="6500031" y="3643314"/>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37" name="Rectangle 36"/>
          <p:cNvSpPr/>
          <p:nvPr/>
        </p:nvSpPr>
        <p:spPr>
          <a:xfrm>
            <a:off x="6500031" y="4143380"/>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38" name="Rectangle 37"/>
          <p:cNvSpPr/>
          <p:nvPr/>
        </p:nvSpPr>
        <p:spPr>
          <a:xfrm>
            <a:off x="6500031" y="4643446"/>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39" name="TextBox 38"/>
          <p:cNvSpPr txBox="1"/>
          <p:nvPr/>
        </p:nvSpPr>
        <p:spPr>
          <a:xfrm>
            <a:off x="7000097"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40" name="Straight Connector 39"/>
          <p:cNvCxnSpPr/>
          <p:nvPr/>
        </p:nvCxnSpPr>
        <p:spPr>
          <a:xfrm rot="5400000">
            <a:off x="7857353"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2841"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00031" y="6286520"/>
            <a:ext cx="1714512"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00031" y="6072206"/>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00031" y="5857892"/>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00031" y="5643578"/>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1"/>
          </p:cNvCxnSpPr>
          <p:nvPr/>
        </p:nvCxnSpPr>
        <p:spPr>
          <a:xfrm>
            <a:off x="2643174" y="3214686"/>
            <a:ext cx="1071570" cy="6786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16" idx="3"/>
          </p:cNvCxnSpPr>
          <p:nvPr/>
        </p:nvCxnSpPr>
        <p:spPr>
          <a:xfrm>
            <a:off x="5429256" y="3893347"/>
            <a:ext cx="1588" cy="2035983"/>
          </a:xfrm>
          <a:prstGeom prst="curvedConnector4">
            <a:avLst>
              <a:gd name="adj1" fmla="val 45902533"/>
              <a:gd name="adj2" fmla="val 1014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Concurrency</a:t>
            </a:r>
            <a:endParaRPr lang="en-ZA" sz="4800" b="1" u="sng" dirty="0"/>
          </a:p>
        </p:txBody>
      </p:sp>
      <p:sp>
        <p:nvSpPr>
          <p:cNvPr id="4" name="TextBox 3"/>
          <p:cNvSpPr txBox="1"/>
          <p:nvPr/>
        </p:nvSpPr>
        <p:spPr>
          <a:xfrm>
            <a:off x="714349" y="1785926"/>
            <a:ext cx="8072494" cy="2862322"/>
          </a:xfrm>
          <a:prstGeom prst="rect">
            <a:avLst/>
          </a:prstGeom>
          <a:noFill/>
        </p:spPr>
        <p:txBody>
          <a:bodyPr wrap="square" rtlCol="0" anchor="ctr">
            <a:spAutoFit/>
          </a:bodyPr>
          <a:lstStyle/>
          <a:p>
            <a:pPr>
              <a:buFont typeface="Arial" pitchFamily="34" charset="0"/>
              <a:buChar char="•"/>
            </a:pPr>
            <a:r>
              <a:rPr lang="en-ZA" b="1" dirty="0" smtClean="0"/>
              <a:t> In the real world different activities often proceed at the same time</a:t>
            </a:r>
          </a:p>
          <a:p>
            <a:pPr lvl="1">
              <a:buFont typeface="Arial" pitchFamily="34" charset="0"/>
              <a:buChar char="•"/>
            </a:pPr>
            <a:r>
              <a:rPr lang="en-ZA" b="1" dirty="0" smtClean="0"/>
              <a:t> Members of a band are all playing their own instruments and reacting to each other’s pacing</a:t>
            </a:r>
          </a:p>
          <a:p>
            <a:pPr lvl="1">
              <a:buFont typeface="Arial" pitchFamily="34" charset="0"/>
              <a:buChar char="•"/>
            </a:pPr>
            <a:r>
              <a:rPr lang="en-ZA" b="1" dirty="0" smtClean="0"/>
              <a:t> Cars driving on the road</a:t>
            </a:r>
          </a:p>
          <a:p>
            <a:pPr lvl="1">
              <a:buFont typeface="Arial" pitchFamily="34" charset="0"/>
              <a:buChar char="•"/>
            </a:pPr>
            <a:endParaRPr lang="en-ZA" b="1" dirty="0" smtClean="0"/>
          </a:p>
          <a:p>
            <a:pPr>
              <a:buFont typeface="Arial" pitchFamily="34" charset="0"/>
              <a:buChar char="•"/>
            </a:pPr>
            <a:r>
              <a:rPr lang="en-ZA" b="1" dirty="0" smtClean="0"/>
              <a:t> We use the word “Concurrency” to refer to multiple activities at the same time</a:t>
            </a:r>
          </a:p>
          <a:p>
            <a:pPr>
              <a:buFont typeface="Arial" pitchFamily="34" charset="0"/>
              <a:buChar char="•"/>
            </a:pPr>
            <a:endParaRPr lang="en-ZA" b="1" dirty="0" smtClean="0"/>
          </a:p>
          <a:p>
            <a:pPr lvl="1">
              <a:buFont typeface="Arial" pitchFamily="34" charset="0"/>
              <a:buChar char="•"/>
            </a:pPr>
            <a:r>
              <a:rPr lang="en-ZA" b="1" dirty="0" smtClean="0"/>
              <a:t> The real world is concurrent</a:t>
            </a:r>
          </a:p>
          <a:p>
            <a:pPr lvl="1">
              <a:buFont typeface="Arial" pitchFamily="34" charset="0"/>
              <a:buChar char="•"/>
            </a:pPr>
            <a:r>
              <a:rPr lang="en-ZA" b="1" dirty="0" smtClean="0"/>
              <a:t> And so are modern computers systems </a:t>
            </a:r>
            <a:endParaRPr lang="en-ZA" dirty="0" smtClean="0"/>
          </a:p>
          <a:p>
            <a:endParaRPr lang="en-ZA"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1477328"/>
          </a:xfrm>
          <a:prstGeom prst="rect">
            <a:avLst/>
          </a:prstGeom>
          <a:noFill/>
        </p:spPr>
        <p:txBody>
          <a:bodyPr wrap="square" rtlCol="0">
            <a:spAutoFit/>
          </a:bodyPr>
          <a:lstStyle/>
          <a:p>
            <a:pPr>
              <a:buFont typeface="Arial" pitchFamily="34" charset="0"/>
              <a:buChar char="•"/>
            </a:pPr>
            <a:r>
              <a:rPr lang="en-ZA" b="1" dirty="0" smtClean="0"/>
              <a:t> In a running programming, each thread also stores a per-thread state</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TextBox 7"/>
          <p:cNvSpPr txBox="1"/>
          <p:nvPr/>
        </p:nvSpPr>
        <p:spPr>
          <a:xfrm>
            <a:off x="285720" y="2714620"/>
            <a:ext cx="2571768" cy="1477328"/>
          </a:xfrm>
          <a:prstGeom prst="rect">
            <a:avLst/>
          </a:prstGeom>
          <a:noFill/>
        </p:spPr>
        <p:txBody>
          <a:bodyPr wrap="square" rtlCol="0">
            <a:spAutoFit/>
          </a:bodyPr>
          <a:lstStyle/>
          <a:p>
            <a:r>
              <a:rPr lang="en-ZA" b="1" dirty="0" smtClean="0"/>
              <a:t>The TCB stores :</a:t>
            </a:r>
          </a:p>
          <a:p>
            <a:pPr>
              <a:buFont typeface="Arial" pitchFamily="34" charset="0"/>
              <a:buChar char="•"/>
            </a:pPr>
            <a:r>
              <a:rPr lang="en-ZA" b="1" dirty="0" smtClean="0"/>
              <a:t> A pointer to the stack</a:t>
            </a:r>
          </a:p>
          <a:p>
            <a:pPr>
              <a:buFont typeface="Arial" pitchFamily="34" charset="0"/>
              <a:buChar char="•"/>
            </a:pPr>
            <a:r>
              <a:rPr lang="en-ZA" b="1" dirty="0" smtClean="0"/>
              <a:t> Current state of threads computation, processors register values</a:t>
            </a:r>
          </a:p>
        </p:txBody>
      </p:sp>
      <p:sp>
        <p:nvSpPr>
          <p:cNvPr id="12" name="TextBox 11"/>
          <p:cNvSpPr txBox="1"/>
          <p:nvPr/>
        </p:nvSpPr>
        <p:spPr>
          <a:xfrm>
            <a:off x="3714744" y="2354041"/>
            <a:ext cx="1785425" cy="646331"/>
          </a:xfrm>
          <a:prstGeom prst="rect">
            <a:avLst/>
          </a:prstGeom>
          <a:noFill/>
        </p:spPr>
        <p:txBody>
          <a:bodyPr wrap="none" rtlCol="0">
            <a:spAutoFit/>
          </a:bodyPr>
          <a:lstStyle/>
          <a:p>
            <a:pPr algn="ctr"/>
            <a:r>
              <a:rPr lang="en-ZA" b="1" dirty="0" smtClean="0"/>
              <a:t>Thread 1’s</a:t>
            </a:r>
          </a:p>
          <a:p>
            <a:pPr algn="ctr"/>
            <a:r>
              <a:rPr lang="en-ZA" b="1" dirty="0" smtClean="0"/>
              <a:t>Per-Thread State</a:t>
            </a:r>
            <a:endParaRPr lang="en-ZA" b="1" dirty="0"/>
          </a:p>
        </p:txBody>
      </p:sp>
      <p:sp>
        <p:nvSpPr>
          <p:cNvPr id="13" name="TextBox 12"/>
          <p:cNvSpPr txBox="1"/>
          <p:nvPr/>
        </p:nvSpPr>
        <p:spPr>
          <a:xfrm>
            <a:off x="6429388" y="2357430"/>
            <a:ext cx="1785425" cy="646331"/>
          </a:xfrm>
          <a:prstGeom prst="rect">
            <a:avLst/>
          </a:prstGeom>
          <a:noFill/>
        </p:spPr>
        <p:txBody>
          <a:bodyPr wrap="none" rtlCol="0">
            <a:spAutoFit/>
          </a:bodyPr>
          <a:lstStyle/>
          <a:p>
            <a:pPr algn="ctr"/>
            <a:r>
              <a:rPr lang="en-ZA" b="1" dirty="0" smtClean="0"/>
              <a:t>Thread 2’s</a:t>
            </a:r>
          </a:p>
          <a:p>
            <a:pPr algn="ctr"/>
            <a:r>
              <a:rPr lang="en-ZA" b="1" dirty="0" smtClean="0"/>
              <a:t>Per-Thread </a:t>
            </a:r>
            <a:r>
              <a:rPr lang="en-ZA" b="1" dirty="0" smtClean="0"/>
              <a:t>State</a:t>
            </a:r>
            <a:endParaRPr lang="en-ZA" b="1" dirty="0"/>
          </a:p>
        </p:txBody>
      </p:sp>
      <p:sp>
        <p:nvSpPr>
          <p:cNvPr id="14" name="Rectangle 13"/>
          <p:cNvSpPr/>
          <p:nvPr/>
        </p:nvSpPr>
        <p:spPr>
          <a:xfrm>
            <a:off x="3714744"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5" name="Rectangle 14"/>
          <p:cNvSpPr/>
          <p:nvPr/>
        </p:nvSpPr>
        <p:spPr>
          <a:xfrm>
            <a:off x="3714744" y="3143248"/>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16" name="Rectangle 15"/>
          <p:cNvSpPr/>
          <p:nvPr/>
        </p:nvSpPr>
        <p:spPr>
          <a:xfrm>
            <a:off x="3714744" y="3643314"/>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17" name="Rectangle 16"/>
          <p:cNvSpPr/>
          <p:nvPr/>
        </p:nvSpPr>
        <p:spPr>
          <a:xfrm>
            <a:off x="3714744" y="4143380"/>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18" name="Rectangle 17"/>
          <p:cNvSpPr/>
          <p:nvPr/>
        </p:nvSpPr>
        <p:spPr>
          <a:xfrm>
            <a:off x="3714744" y="4643446"/>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20" name="TextBox 19"/>
          <p:cNvSpPr txBox="1"/>
          <p:nvPr/>
        </p:nvSpPr>
        <p:spPr>
          <a:xfrm>
            <a:off x="4214810"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24" name="Straight Connector 23"/>
          <p:cNvCxnSpPr/>
          <p:nvPr/>
        </p:nvCxnSpPr>
        <p:spPr>
          <a:xfrm rot="5400000">
            <a:off x="5072066"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357554"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4744" y="6286520"/>
            <a:ext cx="1714512"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14744" y="6072206"/>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14744" y="5857892"/>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14744" y="5643578"/>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00031"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35" name="Rectangle 34"/>
          <p:cNvSpPr/>
          <p:nvPr/>
        </p:nvSpPr>
        <p:spPr>
          <a:xfrm>
            <a:off x="6500031" y="3143248"/>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36" name="Rectangle 35"/>
          <p:cNvSpPr/>
          <p:nvPr/>
        </p:nvSpPr>
        <p:spPr>
          <a:xfrm>
            <a:off x="6500031" y="3643314"/>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37" name="Rectangle 36"/>
          <p:cNvSpPr/>
          <p:nvPr/>
        </p:nvSpPr>
        <p:spPr>
          <a:xfrm>
            <a:off x="6500031" y="4143380"/>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38" name="Rectangle 37"/>
          <p:cNvSpPr/>
          <p:nvPr/>
        </p:nvSpPr>
        <p:spPr>
          <a:xfrm>
            <a:off x="6500031" y="4643446"/>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39" name="TextBox 38"/>
          <p:cNvSpPr txBox="1"/>
          <p:nvPr/>
        </p:nvSpPr>
        <p:spPr>
          <a:xfrm>
            <a:off x="7000097"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40" name="Straight Connector 39"/>
          <p:cNvCxnSpPr/>
          <p:nvPr/>
        </p:nvCxnSpPr>
        <p:spPr>
          <a:xfrm rot="5400000">
            <a:off x="7857353"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2841"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00031" y="6286520"/>
            <a:ext cx="1714512"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00031" y="6072206"/>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00031" y="5857892"/>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00031" y="5643578"/>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1"/>
          </p:cNvCxnSpPr>
          <p:nvPr/>
        </p:nvCxnSpPr>
        <p:spPr>
          <a:xfrm>
            <a:off x="2643174" y="3214686"/>
            <a:ext cx="1071570" cy="6786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7" idx="1"/>
          </p:cNvCxnSpPr>
          <p:nvPr/>
        </p:nvCxnSpPr>
        <p:spPr>
          <a:xfrm>
            <a:off x="2786050" y="3786190"/>
            <a:ext cx="928694" cy="60722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p:nvPr/>
        </p:nvCxnSpPr>
        <p:spPr>
          <a:xfrm>
            <a:off x="5429256" y="3893347"/>
            <a:ext cx="1588" cy="2035983"/>
          </a:xfrm>
          <a:prstGeom prst="curvedConnector4">
            <a:avLst>
              <a:gd name="adj1" fmla="val 45902533"/>
              <a:gd name="adj2" fmla="val 1014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1477328"/>
          </a:xfrm>
          <a:prstGeom prst="rect">
            <a:avLst/>
          </a:prstGeom>
          <a:noFill/>
        </p:spPr>
        <p:txBody>
          <a:bodyPr wrap="square" rtlCol="0">
            <a:spAutoFit/>
          </a:bodyPr>
          <a:lstStyle/>
          <a:p>
            <a:pPr>
              <a:buFont typeface="Arial" pitchFamily="34" charset="0"/>
              <a:buChar char="•"/>
            </a:pPr>
            <a:r>
              <a:rPr lang="en-ZA" b="1" dirty="0" smtClean="0"/>
              <a:t> In a running programming, each thread also stores a per-thread state</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TextBox 7"/>
          <p:cNvSpPr txBox="1"/>
          <p:nvPr/>
        </p:nvSpPr>
        <p:spPr>
          <a:xfrm>
            <a:off x="285720" y="2714620"/>
            <a:ext cx="2571768" cy="2862322"/>
          </a:xfrm>
          <a:prstGeom prst="rect">
            <a:avLst/>
          </a:prstGeom>
          <a:noFill/>
        </p:spPr>
        <p:txBody>
          <a:bodyPr wrap="square" rtlCol="0">
            <a:spAutoFit/>
          </a:bodyPr>
          <a:lstStyle/>
          <a:p>
            <a:r>
              <a:rPr lang="en-ZA" b="1" dirty="0" smtClean="0"/>
              <a:t>The TCB stores :</a:t>
            </a:r>
          </a:p>
          <a:p>
            <a:pPr>
              <a:buFont typeface="Arial" pitchFamily="34" charset="0"/>
              <a:buChar char="•"/>
            </a:pPr>
            <a:r>
              <a:rPr lang="en-ZA" b="1" dirty="0" smtClean="0"/>
              <a:t> A pointer to the stack</a:t>
            </a:r>
          </a:p>
          <a:p>
            <a:pPr>
              <a:buFont typeface="Arial" pitchFamily="34" charset="0"/>
              <a:buChar char="•"/>
            </a:pPr>
            <a:r>
              <a:rPr lang="en-ZA" b="1" dirty="0" smtClean="0"/>
              <a:t> Current state of threads computation, processors register values </a:t>
            </a:r>
          </a:p>
          <a:p>
            <a:pPr>
              <a:buFont typeface="Arial" pitchFamily="34" charset="0"/>
              <a:buChar char="•"/>
            </a:pPr>
            <a:r>
              <a:rPr lang="en-ZA" b="1" dirty="0" smtClean="0"/>
              <a:t> Metadata required to manage threads (thread id, scheduling priority, owner and resource usage)</a:t>
            </a:r>
          </a:p>
        </p:txBody>
      </p:sp>
      <p:sp>
        <p:nvSpPr>
          <p:cNvPr id="12" name="TextBox 11"/>
          <p:cNvSpPr txBox="1"/>
          <p:nvPr/>
        </p:nvSpPr>
        <p:spPr>
          <a:xfrm>
            <a:off x="3714744" y="2354041"/>
            <a:ext cx="1785425" cy="646331"/>
          </a:xfrm>
          <a:prstGeom prst="rect">
            <a:avLst/>
          </a:prstGeom>
          <a:noFill/>
        </p:spPr>
        <p:txBody>
          <a:bodyPr wrap="none" rtlCol="0">
            <a:spAutoFit/>
          </a:bodyPr>
          <a:lstStyle/>
          <a:p>
            <a:pPr algn="ctr"/>
            <a:r>
              <a:rPr lang="en-ZA" b="1" dirty="0" smtClean="0"/>
              <a:t>Thread 1’s</a:t>
            </a:r>
          </a:p>
          <a:p>
            <a:pPr algn="ctr"/>
            <a:r>
              <a:rPr lang="en-ZA" b="1" dirty="0" smtClean="0"/>
              <a:t>Per-Thread State</a:t>
            </a:r>
            <a:endParaRPr lang="en-ZA" b="1" dirty="0"/>
          </a:p>
        </p:txBody>
      </p:sp>
      <p:sp>
        <p:nvSpPr>
          <p:cNvPr id="13" name="TextBox 12"/>
          <p:cNvSpPr txBox="1"/>
          <p:nvPr/>
        </p:nvSpPr>
        <p:spPr>
          <a:xfrm>
            <a:off x="6429388" y="2357430"/>
            <a:ext cx="1785425" cy="646331"/>
          </a:xfrm>
          <a:prstGeom prst="rect">
            <a:avLst/>
          </a:prstGeom>
          <a:noFill/>
        </p:spPr>
        <p:txBody>
          <a:bodyPr wrap="none" rtlCol="0">
            <a:spAutoFit/>
          </a:bodyPr>
          <a:lstStyle/>
          <a:p>
            <a:pPr algn="ctr"/>
            <a:r>
              <a:rPr lang="en-ZA" b="1" dirty="0" smtClean="0"/>
              <a:t>Thread 2’s</a:t>
            </a:r>
          </a:p>
          <a:p>
            <a:pPr algn="ctr"/>
            <a:r>
              <a:rPr lang="en-ZA" b="1" dirty="0" smtClean="0"/>
              <a:t>Per-Thread </a:t>
            </a:r>
            <a:r>
              <a:rPr lang="en-ZA" b="1" dirty="0" smtClean="0"/>
              <a:t>State</a:t>
            </a:r>
            <a:endParaRPr lang="en-ZA" b="1" dirty="0"/>
          </a:p>
        </p:txBody>
      </p:sp>
      <p:sp>
        <p:nvSpPr>
          <p:cNvPr id="14" name="Rectangle 13"/>
          <p:cNvSpPr/>
          <p:nvPr/>
        </p:nvSpPr>
        <p:spPr>
          <a:xfrm>
            <a:off x="3714744"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5" name="Rectangle 14"/>
          <p:cNvSpPr/>
          <p:nvPr/>
        </p:nvSpPr>
        <p:spPr>
          <a:xfrm>
            <a:off x="3714744" y="3143248"/>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16" name="Rectangle 15"/>
          <p:cNvSpPr/>
          <p:nvPr/>
        </p:nvSpPr>
        <p:spPr>
          <a:xfrm>
            <a:off x="3714744" y="3643314"/>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17" name="Rectangle 16"/>
          <p:cNvSpPr/>
          <p:nvPr/>
        </p:nvSpPr>
        <p:spPr>
          <a:xfrm>
            <a:off x="3714744" y="4143380"/>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18" name="Rectangle 17"/>
          <p:cNvSpPr/>
          <p:nvPr/>
        </p:nvSpPr>
        <p:spPr>
          <a:xfrm>
            <a:off x="3714744" y="4643446"/>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20" name="TextBox 19"/>
          <p:cNvSpPr txBox="1"/>
          <p:nvPr/>
        </p:nvSpPr>
        <p:spPr>
          <a:xfrm>
            <a:off x="4214810"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24" name="Straight Connector 23"/>
          <p:cNvCxnSpPr/>
          <p:nvPr/>
        </p:nvCxnSpPr>
        <p:spPr>
          <a:xfrm rot="5400000">
            <a:off x="5072066"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357554"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4744" y="6286520"/>
            <a:ext cx="1714512"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14744" y="6072206"/>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14744" y="5857892"/>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14744" y="5643578"/>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00031"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35" name="Rectangle 34"/>
          <p:cNvSpPr/>
          <p:nvPr/>
        </p:nvSpPr>
        <p:spPr>
          <a:xfrm>
            <a:off x="6500031" y="3143248"/>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36" name="Rectangle 35"/>
          <p:cNvSpPr/>
          <p:nvPr/>
        </p:nvSpPr>
        <p:spPr>
          <a:xfrm>
            <a:off x="6500031" y="3643314"/>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37" name="Rectangle 36"/>
          <p:cNvSpPr/>
          <p:nvPr/>
        </p:nvSpPr>
        <p:spPr>
          <a:xfrm>
            <a:off x="6500031" y="4143380"/>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38" name="Rectangle 37"/>
          <p:cNvSpPr/>
          <p:nvPr/>
        </p:nvSpPr>
        <p:spPr>
          <a:xfrm>
            <a:off x="6500031" y="4643446"/>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39" name="TextBox 38"/>
          <p:cNvSpPr txBox="1"/>
          <p:nvPr/>
        </p:nvSpPr>
        <p:spPr>
          <a:xfrm>
            <a:off x="7000097"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40" name="Straight Connector 39"/>
          <p:cNvCxnSpPr/>
          <p:nvPr/>
        </p:nvCxnSpPr>
        <p:spPr>
          <a:xfrm rot="5400000">
            <a:off x="7857353"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2841"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00031" y="6286520"/>
            <a:ext cx="1714512"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00031" y="6072206"/>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00031" y="5857892"/>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00031" y="5643578"/>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1"/>
          </p:cNvCxnSpPr>
          <p:nvPr/>
        </p:nvCxnSpPr>
        <p:spPr>
          <a:xfrm>
            <a:off x="2643174" y="3214686"/>
            <a:ext cx="1071570" cy="6786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7" idx="1"/>
          </p:cNvCxnSpPr>
          <p:nvPr/>
        </p:nvCxnSpPr>
        <p:spPr>
          <a:xfrm>
            <a:off x="2786050" y="3786190"/>
            <a:ext cx="928694" cy="60722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8" idx="1"/>
          </p:cNvCxnSpPr>
          <p:nvPr/>
        </p:nvCxnSpPr>
        <p:spPr>
          <a:xfrm>
            <a:off x="2571738" y="4786324"/>
            <a:ext cx="1143006" cy="1071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p:nvPr/>
        </p:nvCxnSpPr>
        <p:spPr>
          <a:xfrm>
            <a:off x="5429256" y="3893347"/>
            <a:ext cx="1588" cy="2035983"/>
          </a:xfrm>
          <a:prstGeom prst="curvedConnector4">
            <a:avLst>
              <a:gd name="adj1" fmla="val 45902533"/>
              <a:gd name="adj2" fmla="val 1014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Data Structures and Life Cycle</a:t>
            </a:r>
            <a:endParaRPr lang="en-ZA" sz="4000" b="1" u="sng" dirty="0"/>
          </a:p>
        </p:txBody>
      </p:sp>
      <p:sp>
        <p:nvSpPr>
          <p:cNvPr id="33" name="TextBox 32"/>
          <p:cNvSpPr txBox="1"/>
          <p:nvPr/>
        </p:nvSpPr>
        <p:spPr>
          <a:xfrm>
            <a:off x="280612" y="1643050"/>
            <a:ext cx="8577668" cy="1477328"/>
          </a:xfrm>
          <a:prstGeom prst="rect">
            <a:avLst/>
          </a:prstGeom>
          <a:noFill/>
        </p:spPr>
        <p:txBody>
          <a:bodyPr wrap="square" rtlCol="0">
            <a:spAutoFit/>
          </a:bodyPr>
          <a:lstStyle/>
          <a:p>
            <a:pPr>
              <a:buFont typeface="Arial" pitchFamily="34" charset="0"/>
              <a:buChar char="•"/>
            </a:pPr>
            <a:r>
              <a:rPr lang="en-ZA" b="1" dirty="0" smtClean="0"/>
              <a:t> Overall Picture</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TextBox 7"/>
          <p:cNvSpPr txBox="1"/>
          <p:nvPr/>
        </p:nvSpPr>
        <p:spPr>
          <a:xfrm>
            <a:off x="1071538" y="2357430"/>
            <a:ext cx="901850" cy="646331"/>
          </a:xfrm>
          <a:prstGeom prst="rect">
            <a:avLst/>
          </a:prstGeom>
          <a:noFill/>
        </p:spPr>
        <p:txBody>
          <a:bodyPr wrap="none" rtlCol="0">
            <a:spAutoFit/>
          </a:bodyPr>
          <a:lstStyle/>
          <a:p>
            <a:pPr algn="ctr"/>
            <a:r>
              <a:rPr lang="en-ZA" b="1" dirty="0" smtClean="0"/>
              <a:t>Shared </a:t>
            </a:r>
          </a:p>
          <a:p>
            <a:pPr algn="ctr"/>
            <a:r>
              <a:rPr lang="en-ZA" b="1" dirty="0" smtClean="0"/>
              <a:t>State</a:t>
            </a:r>
            <a:endParaRPr lang="en-ZA" b="1" dirty="0"/>
          </a:p>
        </p:txBody>
      </p:sp>
      <p:sp>
        <p:nvSpPr>
          <p:cNvPr id="9" name="Rectangle 8"/>
          <p:cNvSpPr/>
          <p:nvPr/>
        </p:nvSpPr>
        <p:spPr>
          <a:xfrm>
            <a:off x="714348" y="3143248"/>
            <a:ext cx="171451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0" name="Rectangle 9"/>
          <p:cNvSpPr/>
          <p:nvPr/>
        </p:nvSpPr>
        <p:spPr>
          <a:xfrm>
            <a:off x="714348" y="4357694"/>
            <a:ext cx="171451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Global Variables</a:t>
            </a:r>
            <a:endParaRPr lang="en-ZA" b="1" dirty="0">
              <a:solidFill>
                <a:schemeClr val="tx1"/>
              </a:solidFill>
            </a:endParaRPr>
          </a:p>
        </p:txBody>
      </p:sp>
      <p:sp>
        <p:nvSpPr>
          <p:cNvPr id="11" name="Rectangle 10"/>
          <p:cNvSpPr/>
          <p:nvPr/>
        </p:nvSpPr>
        <p:spPr>
          <a:xfrm>
            <a:off x="714348" y="5572140"/>
            <a:ext cx="171451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Heap</a:t>
            </a:r>
            <a:endParaRPr lang="en-ZA" b="1" dirty="0">
              <a:solidFill>
                <a:schemeClr val="tx1"/>
              </a:solidFill>
            </a:endParaRPr>
          </a:p>
        </p:txBody>
      </p:sp>
      <p:sp>
        <p:nvSpPr>
          <p:cNvPr id="12" name="TextBox 11"/>
          <p:cNvSpPr txBox="1"/>
          <p:nvPr/>
        </p:nvSpPr>
        <p:spPr>
          <a:xfrm>
            <a:off x="3714744" y="2354041"/>
            <a:ext cx="1785425" cy="646331"/>
          </a:xfrm>
          <a:prstGeom prst="rect">
            <a:avLst/>
          </a:prstGeom>
          <a:noFill/>
        </p:spPr>
        <p:txBody>
          <a:bodyPr wrap="none" rtlCol="0">
            <a:spAutoFit/>
          </a:bodyPr>
          <a:lstStyle/>
          <a:p>
            <a:pPr algn="ctr"/>
            <a:r>
              <a:rPr lang="en-ZA" b="1" dirty="0" smtClean="0"/>
              <a:t>Thread 1’s</a:t>
            </a:r>
          </a:p>
          <a:p>
            <a:pPr algn="ctr"/>
            <a:r>
              <a:rPr lang="en-ZA" b="1" dirty="0" smtClean="0"/>
              <a:t>Per-Thread State</a:t>
            </a:r>
            <a:endParaRPr lang="en-ZA" b="1" dirty="0"/>
          </a:p>
        </p:txBody>
      </p:sp>
      <p:sp>
        <p:nvSpPr>
          <p:cNvPr id="13" name="TextBox 12"/>
          <p:cNvSpPr txBox="1"/>
          <p:nvPr/>
        </p:nvSpPr>
        <p:spPr>
          <a:xfrm>
            <a:off x="6429388" y="2357430"/>
            <a:ext cx="1785425" cy="646331"/>
          </a:xfrm>
          <a:prstGeom prst="rect">
            <a:avLst/>
          </a:prstGeom>
          <a:noFill/>
        </p:spPr>
        <p:txBody>
          <a:bodyPr wrap="none" rtlCol="0">
            <a:spAutoFit/>
          </a:bodyPr>
          <a:lstStyle/>
          <a:p>
            <a:pPr algn="ctr"/>
            <a:r>
              <a:rPr lang="en-ZA" b="1" dirty="0" smtClean="0"/>
              <a:t>Thread 2’s</a:t>
            </a:r>
          </a:p>
          <a:p>
            <a:pPr algn="ctr"/>
            <a:r>
              <a:rPr lang="en-ZA" b="1" dirty="0" smtClean="0"/>
              <a:t>Per-Thread </a:t>
            </a:r>
            <a:r>
              <a:rPr lang="en-ZA" b="1" dirty="0" smtClean="0"/>
              <a:t>State</a:t>
            </a:r>
            <a:endParaRPr lang="en-ZA" b="1" dirty="0"/>
          </a:p>
        </p:txBody>
      </p:sp>
      <p:sp>
        <p:nvSpPr>
          <p:cNvPr id="14" name="Rectangle 13"/>
          <p:cNvSpPr/>
          <p:nvPr/>
        </p:nvSpPr>
        <p:spPr>
          <a:xfrm>
            <a:off x="3714744"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15" name="Rectangle 14"/>
          <p:cNvSpPr/>
          <p:nvPr/>
        </p:nvSpPr>
        <p:spPr>
          <a:xfrm>
            <a:off x="3714744" y="3143248"/>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16" name="Rectangle 15"/>
          <p:cNvSpPr/>
          <p:nvPr/>
        </p:nvSpPr>
        <p:spPr>
          <a:xfrm>
            <a:off x="3714744" y="3643314"/>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17" name="Rectangle 16"/>
          <p:cNvSpPr/>
          <p:nvPr/>
        </p:nvSpPr>
        <p:spPr>
          <a:xfrm>
            <a:off x="3714744" y="4143380"/>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18" name="Rectangle 17"/>
          <p:cNvSpPr/>
          <p:nvPr/>
        </p:nvSpPr>
        <p:spPr>
          <a:xfrm>
            <a:off x="3714744" y="4643446"/>
            <a:ext cx="1714512" cy="50006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20" name="TextBox 19"/>
          <p:cNvSpPr txBox="1"/>
          <p:nvPr/>
        </p:nvSpPr>
        <p:spPr>
          <a:xfrm>
            <a:off x="4214810"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24" name="Straight Connector 23"/>
          <p:cNvCxnSpPr/>
          <p:nvPr/>
        </p:nvCxnSpPr>
        <p:spPr>
          <a:xfrm rot="5400000">
            <a:off x="5072066"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357554" y="5929330"/>
            <a:ext cx="714380"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4744" y="6286520"/>
            <a:ext cx="1714512" cy="158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14744" y="6072206"/>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14744" y="5857892"/>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14744" y="5643578"/>
            <a:ext cx="1714512" cy="1588"/>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00031" y="3143248"/>
            <a:ext cx="1714512" cy="1928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Code</a:t>
            </a:r>
            <a:endParaRPr lang="en-ZA" b="1" dirty="0">
              <a:solidFill>
                <a:schemeClr val="tx1"/>
              </a:solidFill>
            </a:endParaRPr>
          </a:p>
        </p:txBody>
      </p:sp>
      <p:sp>
        <p:nvSpPr>
          <p:cNvPr id="35" name="Rectangle 34"/>
          <p:cNvSpPr/>
          <p:nvPr/>
        </p:nvSpPr>
        <p:spPr>
          <a:xfrm>
            <a:off x="6500031" y="3143248"/>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Control Block (TCB)</a:t>
            </a:r>
            <a:endParaRPr lang="en-ZA" sz="1400" b="1" dirty="0">
              <a:solidFill>
                <a:schemeClr val="tx1"/>
              </a:solidFill>
            </a:endParaRPr>
          </a:p>
        </p:txBody>
      </p:sp>
      <p:sp>
        <p:nvSpPr>
          <p:cNvPr id="36" name="Rectangle 35"/>
          <p:cNvSpPr/>
          <p:nvPr/>
        </p:nvSpPr>
        <p:spPr>
          <a:xfrm>
            <a:off x="6500031" y="3643314"/>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Stack Information</a:t>
            </a:r>
            <a:endParaRPr lang="en-ZA" sz="1400" b="1" dirty="0">
              <a:solidFill>
                <a:schemeClr val="tx1"/>
              </a:solidFill>
            </a:endParaRPr>
          </a:p>
        </p:txBody>
      </p:sp>
      <p:sp>
        <p:nvSpPr>
          <p:cNvPr id="37" name="Rectangle 36"/>
          <p:cNvSpPr/>
          <p:nvPr/>
        </p:nvSpPr>
        <p:spPr>
          <a:xfrm>
            <a:off x="6500031" y="4143380"/>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Saved Registers</a:t>
            </a:r>
            <a:endParaRPr lang="en-ZA" sz="1400" b="1" dirty="0">
              <a:solidFill>
                <a:schemeClr val="tx1"/>
              </a:solidFill>
            </a:endParaRPr>
          </a:p>
        </p:txBody>
      </p:sp>
      <p:sp>
        <p:nvSpPr>
          <p:cNvPr id="38" name="Rectangle 37"/>
          <p:cNvSpPr/>
          <p:nvPr/>
        </p:nvSpPr>
        <p:spPr>
          <a:xfrm>
            <a:off x="6500031" y="4643446"/>
            <a:ext cx="1714512" cy="50006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Thread Metadata</a:t>
            </a:r>
            <a:endParaRPr lang="en-ZA" sz="1400" b="1" dirty="0">
              <a:solidFill>
                <a:schemeClr val="tx1"/>
              </a:solidFill>
            </a:endParaRPr>
          </a:p>
        </p:txBody>
      </p:sp>
      <p:sp>
        <p:nvSpPr>
          <p:cNvPr id="39" name="TextBox 38"/>
          <p:cNvSpPr txBox="1"/>
          <p:nvPr/>
        </p:nvSpPr>
        <p:spPr>
          <a:xfrm>
            <a:off x="7000097" y="5286388"/>
            <a:ext cx="692177" cy="369332"/>
          </a:xfrm>
          <a:prstGeom prst="rect">
            <a:avLst/>
          </a:prstGeom>
          <a:noFill/>
        </p:spPr>
        <p:txBody>
          <a:bodyPr wrap="none" rtlCol="0">
            <a:spAutoFit/>
          </a:bodyPr>
          <a:lstStyle/>
          <a:p>
            <a:pPr algn="ctr"/>
            <a:r>
              <a:rPr lang="en-ZA" b="1" dirty="0" smtClean="0"/>
              <a:t>Stack</a:t>
            </a:r>
            <a:endParaRPr lang="en-ZA" b="1" dirty="0"/>
          </a:p>
        </p:txBody>
      </p:sp>
      <p:cxnSp>
        <p:nvCxnSpPr>
          <p:cNvPr id="40" name="Straight Connector 39"/>
          <p:cNvCxnSpPr/>
          <p:nvPr/>
        </p:nvCxnSpPr>
        <p:spPr>
          <a:xfrm rot="5400000">
            <a:off x="7857353"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2841" y="5929330"/>
            <a:ext cx="71438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00031" y="6286520"/>
            <a:ext cx="1714512"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00031" y="6072206"/>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00031" y="5857892"/>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00031" y="5643578"/>
            <a:ext cx="1714512"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Life Cycle</a:t>
            </a:r>
            <a:endParaRPr lang="en-ZA" sz="4000" b="1" u="sng" dirty="0"/>
          </a:p>
        </p:txBody>
      </p:sp>
      <p:sp>
        <p:nvSpPr>
          <p:cNvPr id="33" name="TextBox 32"/>
          <p:cNvSpPr txBox="1"/>
          <p:nvPr/>
        </p:nvSpPr>
        <p:spPr>
          <a:xfrm>
            <a:off x="280612" y="1643050"/>
            <a:ext cx="8577668" cy="2308324"/>
          </a:xfrm>
          <a:prstGeom prst="rect">
            <a:avLst/>
          </a:prstGeom>
          <a:noFill/>
        </p:spPr>
        <p:txBody>
          <a:bodyPr wrap="square" rtlCol="0">
            <a:spAutoFit/>
          </a:bodyPr>
          <a:lstStyle/>
          <a:p>
            <a:pPr>
              <a:buFont typeface="Arial" pitchFamily="34" charset="0"/>
              <a:buChar char="•"/>
            </a:pPr>
            <a:r>
              <a:rPr lang="en-ZA" b="1" dirty="0" smtClean="0"/>
              <a:t> INIT</a:t>
            </a:r>
          </a:p>
          <a:p>
            <a:pPr lvl="1">
              <a:buFont typeface="Arial" pitchFamily="34" charset="0"/>
              <a:buChar char="•"/>
            </a:pPr>
            <a:r>
              <a:rPr lang="en-ZA" b="1" dirty="0" smtClean="0"/>
              <a:t> Thread creation puts a thread into its INIT state</a:t>
            </a:r>
          </a:p>
          <a:p>
            <a:pPr lvl="1">
              <a:buFont typeface="Arial" pitchFamily="34" charset="0"/>
              <a:buChar char="•"/>
            </a:pPr>
            <a:r>
              <a:rPr lang="en-ZA" b="1" dirty="0" smtClean="0"/>
              <a:t> Allocates per-thread data structures</a:t>
            </a:r>
          </a:p>
          <a:p>
            <a:pPr lvl="2">
              <a:buFont typeface="Arial" pitchFamily="34" charset="0"/>
              <a:buChar char="•"/>
            </a:pPr>
            <a:r>
              <a:rPr lang="en-ZA" b="1" dirty="0" smtClean="0"/>
              <a:t> Once done puts thread into READY state by adding thread to a “ready list”</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Oval 7"/>
          <p:cNvSpPr/>
          <p:nvPr/>
        </p:nvSpPr>
        <p:spPr>
          <a:xfrm>
            <a:off x="642910" y="4000504"/>
            <a:ext cx="1071570" cy="107157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Oval 8"/>
          <p:cNvSpPr/>
          <p:nvPr/>
        </p:nvSpPr>
        <p:spPr>
          <a:xfrm>
            <a:off x="2928926" y="4000504"/>
            <a:ext cx="1071570" cy="107157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4" name="Straight Arrow Connector 13"/>
          <p:cNvCxnSpPr>
            <a:stCxn id="8" idx="6"/>
            <a:endCxn id="9" idx="2"/>
          </p:cNvCxnSpPr>
          <p:nvPr/>
        </p:nvCxnSpPr>
        <p:spPr>
          <a:xfrm>
            <a:off x="1714480" y="4536289"/>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28662" y="4357694"/>
            <a:ext cx="505267" cy="369332"/>
          </a:xfrm>
          <a:prstGeom prst="rect">
            <a:avLst/>
          </a:prstGeom>
          <a:noFill/>
        </p:spPr>
        <p:txBody>
          <a:bodyPr wrap="none" rtlCol="0">
            <a:spAutoFit/>
          </a:bodyPr>
          <a:lstStyle/>
          <a:p>
            <a:r>
              <a:rPr lang="en-ZA" b="1" dirty="0" smtClean="0"/>
              <a:t>Init</a:t>
            </a:r>
            <a:endParaRPr lang="en-ZA" b="1" dirty="0"/>
          </a:p>
        </p:txBody>
      </p:sp>
      <p:sp>
        <p:nvSpPr>
          <p:cNvPr id="32" name="TextBox 31"/>
          <p:cNvSpPr txBox="1"/>
          <p:nvPr/>
        </p:nvSpPr>
        <p:spPr>
          <a:xfrm>
            <a:off x="3071802" y="4357694"/>
            <a:ext cx="772776" cy="369332"/>
          </a:xfrm>
          <a:prstGeom prst="rect">
            <a:avLst/>
          </a:prstGeom>
          <a:noFill/>
        </p:spPr>
        <p:txBody>
          <a:bodyPr wrap="none" rtlCol="0">
            <a:spAutoFit/>
          </a:bodyPr>
          <a:lstStyle/>
          <a:p>
            <a:r>
              <a:rPr lang="en-ZA" b="1" dirty="0" smtClean="0"/>
              <a:t>Ready</a:t>
            </a:r>
            <a:endParaRPr lang="en-ZA" b="1" dirty="0"/>
          </a:p>
        </p:txBody>
      </p:sp>
      <p:sp>
        <p:nvSpPr>
          <p:cNvPr id="36" name="TextBox 35"/>
          <p:cNvSpPr txBox="1"/>
          <p:nvPr/>
        </p:nvSpPr>
        <p:spPr>
          <a:xfrm>
            <a:off x="1714480" y="4214818"/>
            <a:ext cx="1212127" cy="276999"/>
          </a:xfrm>
          <a:prstGeom prst="rect">
            <a:avLst/>
          </a:prstGeom>
          <a:noFill/>
        </p:spPr>
        <p:txBody>
          <a:bodyPr wrap="none" rtlCol="0">
            <a:spAutoFit/>
          </a:bodyPr>
          <a:lstStyle/>
          <a:p>
            <a:r>
              <a:rPr lang="en-ZA" sz="1200" b="1" dirty="0" smtClean="0"/>
              <a:t>Thread Creation</a:t>
            </a:r>
            <a:endParaRPr lang="en-ZA" sz="1200" b="1" dirty="0"/>
          </a:p>
        </p:txBody>
      </p:sp>
      <p:sp>
        <p:nvSpPr>
          <p:cNvPr id="43" name="TextBox 42"/>
          <p:cNvSpPr txBox="1"/>
          <p:nvPr/>
        </p:nvSpPr>
        <p:spPr>
          <a:xfrm>
            <a:off x="1714480" y="4572008"/>
            <a:ext cx="1250342" cy="276999"/>
          </a:xfrm>
          <a:prstGeom prst="rect">
            <a:avLst/>
          </a:prstGeom>
          <a:noFill/>
        </p:spPr>
        <p:txBody>
          <a:bodyPr wrap="none" rtlCol="0">
            <a:spAutoFit/>
          </a:bodyPr>
          <a:lstStyle/>
          <a:p>
            <a:r>
              <a:rPr lang="en-ZA" sz="1200" b="1" dirty="0" err="1" smtClean="0"/>
              <a:t>sthread_create</a:t>
            </a:r>
            <a:r>
              <a:rPr lang="en-ZA" sz="1200" b="1" dirty="0" smtClean="0"/>
              <a:t>()</a:t>
            </a:r>
            <a:endParaRPr lang="en-ZA" sz="12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Life Cycle</a:t>
            </a:r>
            <a:endParaRPr lang="en-ZA" sz="4000" b="1" u="sng" dirty="0"/>
          </a:p>
        </p:txBody>
      </p:sp>
      <p:sp>
        <p:nvSpPr>
          <p:cNvPr id="33" name="TextBox 32"/>
          <p:cNvSpPr txBox="1"/>
          <p:nvPr/>
        </p:nvSpPr>
        <p:spPr>
          <a:xfrm>
            <a:off x="280612" y="1643050"/>
            <a:ext cx="8577668" cy="1754326"/>
          </a:xfrm>
          <a:prstGeom prst="rect">
            <a:avLst/>
          </a:prstGeom>
          <a:noFill/>
        </p:spPr>
        <p:txBody>
          <a:bodyPr wrap="square" rtlCol="0">
            <a:spAutoFit/>
          </a:bodyPr>
          <a:lstStyle/>
          <a:p>
            <a:pPr>
              <a:buFont typeface="Arial" pitchFamily="34" charset="0"/>
              <a:buChar char="•"/>
            </a:pPr>
            <a:r>
              <a:rPr lang="en-ZA" b="1" dirty="0" smtClean="0"/>
              <a:t> READY</a:t>
            </a:r>
          </a:p>
          <a:p>
            <a:pPr lvl="1">
              <a:buFont typeface="Arial" pitchFamily="34" charset="0"/>
              <a:buChar char="•"/>
            </a:pPr>
            <a:r>
              <a:rPr lang="en-ZA" b="1" dirty="0" smtClean="0"/>
              <a:t> Available to run but not being run</a:t>
            </a:r>
          </a:p>
          <a:p>
            <a:pPr lvl="1">
              <a:buFont typeface="Arial" pitchFamily="34" charset="0"/>
              <a:buChar char="•"/>
            </a:pPr>
            <a:r>
              <a:rPr lang="en-ZA" b="1" dirty="0" smtClean="0"/>
              <a:t> Scheduler can at anytime cause a thread to transition to the RUNNING state</a:t>
            </a:r>
          </a:p>
          <a:p>
            <a:pPr lvl="1"/>
            <a:endParaRPr lang="en-ZA" b="1" dirty="0" smtClean="0"/>
          </a:p>
          <a:p>
            <a:endParaRPr lang="en-ZA" b="1" dirty="0" smtClean="0"/>
          </a:p>
          <a:p>
            <a:pPr>
              <a:buFont typeface="Arial" pitchFamily="34" charset="0"/>
              <a:buChar char="•"/>
            </a:pPr>
            <a:endParaRPr lang="en-ZA" b="1" dirty="0" smtClean="0"/>
          </a:p>
        </p:txBody>
      </p:sp>
      <p:sp>
        <p:nvSpPr>
          <p:cNvPr id="8" name="Oval 7"/>
          <p:cNvSpPr/>
          <p:nvPr/>
        </p:nvSpPr>
        <p:spPr>
          <a:xfrm>
            <a:off x="642910" y="4000504"/>
            <a:ext cx="1071570" cy="107157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Oval 8"/>
          <p:cNvSpPr/>
          <p:nvPr/>
        </p:nvSpPr>
        <p:spPr>
          <a:xfrm>
            <a:off x="2928926" y="4000504"/>
            <a:ext cx="1071570" cy="107157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Oval 9"/>
          <p:cNvSpPr/>
          <p:nvPr/>
        </p:nvSpPr>
        <p:spPr>
          <a:xfrm>
            <a:off x="5143504" y="4000504"/>
            <a:ext cx="1071570" cy="1071570"/>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4" name="Straight Arrow Connector 13"/>
          <p:cNvCxnSpPr>
            <a:stCxn id="8" idx="6"/>
            <a:endCxn id="9" idx="2"/>
          </p:cNvCxnSpPr>
          <p:nvPr/>
        </p:nvCxnSpPr>
        <p:spPr>
          <a:xfrm>
            <a:off x="1714480" y="4536289"/>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7"/>
            <a:endCxn id="10" idx="1"/>
          </p:cNvCxnSpPr>
          <p:nvPr/>
        </p:nvCxnSpPr>
        <p:spPr>
          <a:xfrm rot="5400000" flipH="1" flipV="1">
            <a:off x="4572000" y="3429000"/>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43306" y="3786190"/>
            <a:ext cx="1848326" cy="276999"/>
          </a:xfrm>
          <a:prstGeom prst="rect">
            <a:avLst/>
          </a:prstGeom>
          <a:noFill/>
        </p:spPr>
        <p:txBody>
          <a:bodyPr wrap="none" rtlCol="0">
            <a:spAutoFit/>
          </a:bodyPr>
          <a:lstStyle/>
          <a:p>
            <a:r>
              <a:rPr lang="en-ZA" sz="1200" b="1" dirty="0" smtClean="0"/>
              <a:t>Scheduler resumes thread</a:t>
            </a:r>
            <a:endParaRPr lang="en-ZA" sz="1200" b="1" dirty="0"/>
          </a:p>
        </p:txBody>
      </p:sp>
      <p:sp>
        <p:nvSpPr>
          <p:cNvPr id="30" name="TextBox 29"/>
          <p:cNvSpPr txBox="1"/>
          <p:nvPr/>
        </p:nvSpPr>
        <p:spPr>
          <a:xfrm>
            <a:off x="928662" y="4357694"/>
            <a:ext cx="505267" cy="369332"/>
          </a:xfrm>
          <a:prstGeom prst="rect">
            <a:avLst/>
          </a:prstGeom>
          <a:noFill/>
        </p:spPr>
        <p:txBody>
          <a:bodyPr wrap="none" rtlCol="0">
            <a:spAutoFit/>
          </a:bodyPr>
          <a:lstStyle/>
          <a:p>
            <a:r>
              <a:rPr lang="en-ZA" b="1" dirty="0" smtClean="0"/>
              <a:t>Init</a:t>
            </a:r>
            <a:endParaRPr lang="en-ZA" b="1" dirty="0"/>
          </a:p>
        </p:txBody>
      </p:sp>
      <p:sp>
        <p:nvSpPr>
          <p:cNvPr id="31" name="TextBox 30"/>
          <p:cNvSpPr txBox="1"/>
          <p:nvPr/>
        </p:nvSpPr>
        <p:spPr>
          <a:xfrm>
            <a:off x="5170293" y="4357694"/>
            <a:ext cx="973343" cy="369332"/>
          </a:xfrm>
          <a:prstGeom prst="rect">
            <a:avLst/>
          </a:prstGeom>
          <a:noFill/>
        </p:spPr>
        <p:txBody>
          <a:bodyPr wrap="none" rtlCol="0">
            <a:spAutoFit/>
          </a:bodyPr>
          <a:lstStyle/>
          <a:p>
            <a:r>
              <a:rPr lang="en-ZA" b="1" dirty="0" smtClean="0"/>
              <a:t>Running</a:t>
            </a:r>
            <a:endParaRPr lang="en-ZA" b="1" dirty="0"/>
          </a:p>
        </p:txBody>
      </p:sp>
      <p:sp>
        <p:nvSpPr>
          <p:cNvPr id="32" name="TextBox 31"/>
          <p:cNvSpPr txBox="1"/>
          <p:nvPr/>
        </p:nvSpPr>
        <p:spPr>
          <a:xfrm>
            <a:off x="3071802" y="4357694"/>
            <a:ext cx="772776" cy="369332"/>
          </a:xfrm>
          <a:prstGeom prst="rect">
            <a:avLst/>
          </a:prstGeom>
          <a:noFill/>
        </p:spPr>
        <p:txBody>
          <a:bodyPr wrap="none" rtlCol="0">
            <a:spAutoFit/>
          </a:bodyPr>
          <a:lstStyle/>
          <a:p>
            <a:r>
              <a:rPr lang="en-ZA" b="1" dirty="0" smtClean="0"/>
              <a:t>Ready</a:t>
            </a:r>
            <a:endParaRPr lang="en-ZA" b="1" dirty="0"/>
          </a:p>
        </p:txBody>
      </p:sp>
      <p:sp>
        <p:nvSpPr>
          <p:cNvPr id="36" name="TextBox 35"/>
          <p:cNvSpPr txBox="1"/>
          <p:nvPr/>
        </p:nvSpPr>
        <p:spPr>
          <a:xfrm>
            <a:off x="1714480" y="4214818"/>
            <a:ext cx="1212127" cy="276999"/>
          </a:xfrm>
          <a:prstGeom prst="rect">
            <a:avLst/>
          </a:prstGeom>
          <a:noFill/>
        </p:spPr>
        <p:txBody>
          <a:bodyPr wrap="none" rtlCol="0">
            <a:spAutoFit/>
          </a:bodyPr>
          <a:lstStyle/>
          <a:p>
            <a:r>
              <a:rPr lang="en-ZA" sz="1200" b="1" dirty="0" smtClean="0"/>
              <a:t>Thread Creation</a:t>
            </a:r>
            <a:endParaRPr lang="en-ZA" sz="1200" b="1" dirty="0"/>
          </a:p>
        </p:txBody>
      </p:sp>
      <p:sp>
        <p:nvSpPr>
          <p:cNvPr id="43" name="TextBox 42"/>
          <p:cNvSpPr txBox="1"/>
          <p:nvPr/>
        </p:nvSpPr>
        <p:spPr>
          <a:xfrm>
            <a:off x="1714480" y="4572008"/>
            <a:ext cx="1250342" cy="276999"/>
          </a:xfrm>
          <a:prstGeom prst="rect">
            <a:avLst/>
          </a:prstGeom>
          <a:noFill/>
        </p:spPr>
        <p:txBody>
          <a:bodyPr wrap="none" rtlCol="0">
            <a:spAutoFit/>
          </a:bodyPr>
          <a:lstStyle/>
          <a:p>
            <a:r>
              <a:rPr lang="en-ZA" sz="1200" b="1" dirty="0" err="1" smtClean="0"/>
              <a:t>sthread_create</a:t>
            </a:r>
            <a:r>
              <a:rPr lang="en-ZA" sz="1200" b="1" dirty="0" smtClean="0"/>
              <a:t>()</a:t>
            </a:r>
            <a:endParaRPr lang="en-ZA" sz="12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Life Cycle</a:t>
            </a:r>
            <a:endParaRPr lang="en-ZA" sz="4000" b="1" u="sng" dirty="0"/>
          </a:p>
        </p:txBody>
      </p:sp>
      <p:sp>
        <p:nvSpPr>
          <p:cNvPr id="33" name="TextBox 32"/>
          <p:cNvSpPr txBox="1"/>
          <p:nvPr/>
        </p:nvSpPr>
        <p:spPr>
          <a:xfrm>
            <a:off x="285720" y="1500174"/>
            <a:ext cx="8577668" cy="3139321"/>
          </a:xfrm>
          <a:prstGeom prst="rect">
            <a:avLst/>
          </a:prstGeom>
          <a:noFill/>
        </p:spPr>
        <p:txBody>
          <a:bodyPr wrap="square" rtlCol="0">
            <a:spAutoFit/>
          </a:bodyPr>
          <a:lstStyle/>
          <a:p>
            <a:pPr>
              <a:buFont typeface="Arial" pitchFamily="34" charset="0"/>
              <a:buChar char="•"/>
            </a:pPr>
            <a:r>
              <a:rPr lang="en-ZA" b="1" dirty="0" smtClean="0"/>
              <a:t> RUNNING</a:t>
            </a:r>
          </a:p>
          <a:p>
            <a:pPr lvl="1">
              <a:buFont typeface="Arial" pitchFamily="34" charset="0"/>
              <a:buChar char="•"/>
            </a:pPr>
            <a:r>
              <a:rPr lang="en-ZA" b="1" dirty="0" smtClean="0"/>
              <a:t> A thread in the RUNINNG state is running on the processor</a:t>
            </a:r>
          </a:p>
          <a:p>
            <a:pPr lvl="1">
              <a:buFont typeface="Arial" pitchFamily="34" charset="0"/>
              <a:buChar char="•"/>
            </a:pPr>
            <a:r>
              <a:rPr lang="en-ZA" b="1" dirty="0" smtClean="0"/>
              <a:t> Register values are stored on the processor not in the TCB</a:t>
            </a:r>
          </a:p>
          <a:p>
            <a:pPr lvl="1">
              <a:buFont typeface="Arial" pitchFamily="34" charset="0"/>
              <a:buChar char="•"/>
            </a:pPr>
            <a:r>
              <a:rPr lang="en-ZA" b="1" dirty="0" smtClean="0"/>
              <a:t> RUNNING -&gt; READY</a:t>
            </a:r>
          </a:p>
          <a:p>
            <a:pPr lvl="2">
              <a:buFont typeface="Arial" pitchFamily="34" charset="0"/>
              <a:buChar char="•"/>
            </a:pPr>
            <a:r>
              <a:rPr lang="en-ZA" b="1" dirty="0" smtClean="0"/>
              <a:t> Voluntarily give up the processor (yield)</a:t>
            </a:r>
          </a:p>
          <a:p>
            <a:pPr lvl="2">
              <a:buFont typeface="Arial" pitchFamily="34" charset="0"/>
              <a:buChar char="•"/>
            </a:pPr>
            <a:r>
              <a:rPr lang="en-ZA" b="1" dirty="0" smtClean="0"/>
              <a:t> Forcefully moved out by the scheduler moving a new thread into RUNNING</a:t>
            </a:r>
          </a:p>
          <a:p>
            <a:pPr lvl="1">
              <a:buFont typeface="Arial" pitchFamily="34" charset="0"/>
              <a:buChar char="•"/>
            </a:pPr>
            <a:r>
              <a:rPr lang="en-ZA" b="1" dirty="0" smtClean="0"/>
              <a:t> RUNNING -&gt; WAITING</a:t>
            </a:r>
          </a:p>
          <a:p>
            <a:pPr lvl="2">
              <a:buFont typeface="Arial" pitchFamily="34" charset="0"/>
              <a:buChar char="•"/>
            </a:pPr>
            <a:r>
              <a:rPr lang="en-ZA" b="1" dirty="0" smtClean="0"/>
              <a:t> Moved to waiting when in need of input/other influences </a:t>
            </a:r>
          </a:p>
          <a:p>
            <a:pPr lvl="1"/>
            <a:endParaRPr lang="en-ZA" b="1" dirty="0" smtClean="0"/>
          </a:p>
          <a:p>
            <a:endParaRPr lang="en-ZA" b="1" dirty="0" smtClean="0"/>
          </a:p>
          <a:p>
            <a:pPr>
              <a:buFont typeface="Arial" pitchFamily="34" charset="0"/>
              <a:buChar char="•"/>
            </a:pPr>
            <a:endParaRPr lang="en-ZA" b="1" dirty="0" smtClean="0"/>
          </a:p>
        </p:txBody>
      </p:sp>
      <p:sp>
        <p:nvSpPr>
          <p:cNvPr id="8" name="Oval 7"/>
          <p:cNvSpPr/>
          <p:nvPr/>
        </p:nvSpPr>
        <p:spPr>
          <a:xfrm>
            <a:off x="642910" y="4000504"/>
            <a:ext cx="1071570" cy="107157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Oval 8"/>
          <p:cNvSpPr/>
          <p:nvPr/>
        </p:nvSpPr>
        <p:spPr>
          <a:xfrm>
            <a:off x="2928926" y="4000504"/>
            <a:ext cx="1071570" cy="107157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Oval 9"/>
          <p:cNvSpPr/>
          <p:nvPr/>
        </p:nvSpPr>
        <p:spPr>
          <a:xfrm>
            <a:off x="5143504" y="4000504"/>
            <a:ext cx="1071570" cy="1071570"/>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Oval 11"/>
          <p:cNvSpPr/>
          <p:nvPr/>
        </p:nvSpPr>
        <p:spPr>
          <a:xfrm>
            <a:off x="4000496" y="5715016"/>
            <a:ext cx="1071570" cy="1071570"/>
          </a:xfrm>
          <a:prstGeom prst="ellips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Arrow Connector 13"/>
          <p:cNvCxnSpPr>
            <a:stCxn id="8" idx="6"/>
            <a:endCxn id="9" idx="2"/>
          </p:cNvCxnSpPr>
          <p:nvPr/>
        </p:nvCxnSpPr>
        <p:spPr>
          <a:xfrm>
            <a:off x="1714480" y="4536289"/>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7"/>
            <a:endCxn id="10" idx="1"/>
          </p:cNvCxnSpPr>
          <p:nvPr/>
        </p:nvCxnSpPr>
        <p:spPr>
          <a:xfrm rot="5400000" flipH="1" flipV="1">
            <a:off x="4572000" y="3429000"/>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9" idx="5"/>
          </p:cNvCxnSpPr>
          <p:nvPr/>
        </p:nvCxnSpPr>
        <p:spPr>
          <a:xfrm rot="5400000">
            <a:off x="4572000" y="4186714"/>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10" idx="5"/>
            <a:endCxn id="12" idx="6"/>
          </p:cNvCxnSpPr>
          <p:nvPr/>
        </p:nvCxnSpPr>
        <p:spPr>
          <a:xfrm rot="5400000">
            <a:off x="4897279" y="5089933"/>
            <a:ext cx="1335655" cy="986080"/>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43306" y="3786190"/>
            <a:ext cx="1848326" cy="276999"/>
          </a:xfrm>
          <a:prstGeom prst="rect">
            <a:avLst/>
          </a:prstGeom>
          <a:noFill/>
        </p:spPr>
        <p:txBody>
          <a:bodyPr wrap="none" rtlCol="0">
            <a:spAutoFit/>
          </a:bodyPr>
          <a:lstStyle/>
          <a:p>
            <a:r>
              <a:rPr lang="en-ZA" sz="1200" b="1" dirty="0" smtClean="0"/>
              <a:t>Scheduler resumes thread</a:t>
            </a:r>
            <a:endParaRPr lang="en-ZA" sz="1200" b="1" dirty="0"/>
          </a:p>
        </p:txBody>
      </p:sp>
      <p:sp>
        <p:nvSpPr>
          <p:cNvPr id="30" name="TextBox 29"/>
          <p:cNvSpPr txBox="1"/>
          <p:nvPr/>
        </p:nvSpPr>
        <p:spPr>
          <a:xfrm>
            <a:off x="928662" y="4357694"/>
            <a:ext cx="505267" cy="369332"/>
          </a:xfrm>
          <a:prstGeom prst="rect">
            <a:avLst/>
          </a:prstGeom>
          <a:noFill/>
        </p:spPr>
        <p:txBody>
          <a:bodyPr wrap="none" rtlCol="0">
            <a:spAutoFit/>
          </a:bodyPr>
          <a:lstStyle/>
          <a:p>
            <a:r>
              <a:rPr lang="en-ZA" b="1" dirty="0" smtClean="0"/>
              <a:t>Init</a:t>
            </a:r>
            <a:endParaRPr lang="en-ZA" b="1" dirty="0"/>
          </a:p>
        </p:txBody>
      </p:sp>
      <p:sp>
        <p:nvSpPr>
          <p:cNvPr id="31" name="TextBox 30"/>
          <p:cNvSpPr txBox="1"/>
          <p:nvPr/>
        </p:nvSpPr>
        <p:spPr>
          <a:xfrm>
            <a:off x="5170293" y="4357694"/>
            <a:ext cx="973343" cy="369332"/>
          </a:xfrm>
          <a:prstGeom prst="rect">
            <a:avLst/>
          </a:prstGeom>
          <a:noFill/>
        </p:spPr>
        <p:txBody>
          <a:bodyPr wrap="none" rtlCol="0">
            <a:spAutoFit/>
          </a:bodyPr>
          <a:lstStyle/>
          <a:p>
            <a:r>
              <a:rPr lang="en-ZA" b="1" dirty="0" smtClean="0"/>
              <a:t>Running</a:t>
            </a:r>
            <a:endParaRPr lang="en-ZA" b="1" dirty="0"/>
          </a:p>
        </p:txBody>
      </p:sp>
      <p:sp>
        <p:nvSpPr>
          <p:cNvPr id="32" name="TextBox 31"/>
          <p:cNvSpPr txBox="1"/>
          <p:nvPr/>
        </p:nvSpPr>
        <p:spPr>
          <a:xfrm>
            <a:off x="3071802" y="4357694"/>
            <a:ext cx="772776" cy="369332"/>
          </a:xfrm>
          <a:prstGeom prst="rect">
            <a:avLst/>
          </a:prstGeom>
          <a:noFill/>
        </p:spPr>
        <p:txBody>
          <a:bodyPr wrap="none" rtlCol="0">
            <a:spAutoFit/>
          </a:bodyPr>
          <a:lstStyle/>
          <a:p>
            <a:r>
              <a:rPr lang="en-ZA" b="1" dirty="0" smtClean="0"/>
              <a:t>Ready</a:t>
            </a:r>
            <a:endParaRPr lang="en-ZA" b="1" dirty="0"/>
          </a:p>
        </p:txBody>
      </p:sp>
      <p:sp>
        <p:nvSpPr>
          <p:cNvPr id="35" name="TextBox 34"/>
          <p:cNvSpPr txBox="1"/>
          <p:nvPr/>
        </p:nvSpPr>
        <p:spPr>
          <a:xfrm>
            <a:off x="4071934" y="6072206"/>
            <a:ext cx="924933" cy="369332"/>
          </a:xfrm>
          <a:prstGeom prst="rect">
            <a:avLst/>
          </a:prstGeom>
          <a:noFill/>
        </p:spPr>
        <p:txBody>
          <a:bodyPr wrap="none" rtlCol="0">
            <a:spAutoFit/>
          </a:bodyPr>
          <a:lstStyle/>
          <a:p>
            <a:r>
              <a:rPr lang="en-ZA" b="1" dirty="0" smtClean="0"/>
              <a:t>Waiting</a:t>
            </a:r>
            <a:endParaRPr lang="en-ZA" b="1" dirty="0"/>
          </a:p>
        </p:txBody>
      </p:sp>
      <p:sp>
        <p:nvSpPr>
          <p:cNvPr id="36" name="TextBox 35"/>
          <p:cNvSpPr txBox="1"/>
          <p:nvPr/>
        </p:nvSpPr>
        <p:spPr>
          <a:xfrm>
            <a:off x="1714480" y="4214818"/>
            <a:ext cx="1212127" cy="276999"/>
          </a:xfrm>
          <a:prstGeom prst="rect">
            <a:avLst/>
          </a:prstGeom>
          <a:noFill/>
        </p:spPr>
        <p:txBody>
          <a:bodyPr wrap="none" rtlCol="0">
            <a:spAutoFit/>
          </a:bodyPr>
          <a:lstStyle/>
          <a:p>
            <a:r>
              <a:rPr lang="en-ZA" sz="1200" b="1" dirty="0" smtClean="0"/>
              <a:t>Thread Creation</a:t>
            </a:r>
            <a:endParaRPr lang="en-ZA" sz="1200" b="1" dirty="0"/>
          </a:p>
        </p:txBody>
      </p:sp>
      <p:sp>
        <p:nvSpPr>
          <p:cNvPr id="37" name="TextBox 36"/>
          <p:cNvSpPr txBox="1"/>
          <p:nvPr/>
        </p:nvSpPr>
        <p:spPr>
          <a:xfrm>
            <a:off x="3357554" y="5000636"/>
            <a:ext cx="2435154" cy="276999"/>
          </a:xfrm>
          <a:prstGeom prst="rect">
            <a:avLst/>
          </a:prstGeom>
          <a:noFill/>
        </p:spPr>
        <p:txBody>
          <a:bodyPr wrap="none" rtlCol="0">
            <a:spAutoFit/>
          </a:bodyPr>
          <a:lstStyle/>
          <a:p>
            <a:r>
              <a:rPr lang="en-ZA" sz="1200" b="1" dirty="0" smtClean="0"/>
              <a:t>Thread yields/ Scheduler suspends</a:t>
            </a:r>
            <a:endParaRPr lang="en-ZA" sz="1200" b="1" dirty="0"/>
          </a:p>
        </p:txBody>
      </p:sp>
      <p:sp>
        <p:nvSpPr>
          <p:cNvPr id="42" name="TextBox 41"/>
          <p:cNvSpPr txBox="1"/>
          <p:nvPr/>
        </p:nvSpPr>
        <p:spPr>
          <a:xfrm>
            <a:off x="4000496" y="4643446"/>
            <a:ext cx="1163973" cy="276999"/>
          </a:xfrm>
          <a:prstGeom prst="rect">
            <a:avLst/>
          </a:prstGeom>
          <a:noFill/>
        </p:spPr>
        <p:txBody>
          <a:bodyPr wrap="none" rtlCol="0">
            <a:spAutoFit/>
          </a:bodyPr>
          <a:lstStyle/>
          <a:p>
            <a:r>
              <a:rPr lang="en-ZA" sz="1200" b="1" dirty="0" err="1" smtClean="0"/>
              <a:t>sthread_yield</a:t>
            </a:r>
            <a:r>
              <a:rPr lang="en-ZA" sz="1200" b="1" dirty="0" smtClean="0"/>
              <a:t>()</a:t>
            </a:r>
            <a:endParaRPr lang="en-ZA" sz="1200" b="1" dirty="0"/>
          </a:p>
        </p:txBody>
      </p:sp>
      <p:sp>
        <p:nvSpPr>
          <p:cNvPr id="43" name="TextBox 42"/>
          <p:cNvSpPr txBox="1"/>
          <p:nvPr/>
        </p:nvSpPr>
        <p:spPr>
          <a:xfrm>
            <a:off x="1714480" y="4572008"/>
            <a:ext cx="1250342" cy="276999"/>
          </a:xfrm>
          <a:prstGeom prst="rect">
            <a:avLst/>
          </a:prstGeom>
          <a:noFill/>
        </p:spPr>
        <p:txBody>
          <a:bodyPr wrap="none" rtlCol="0">
            <a:spAutoFit/>
          </a:bodyPr>
          <a:lstStyle/>
          <a:p>
            <a:r>
              <a:rPr lang="en-ZA" sz="1200" b="1" dirty="0" err="1" smtClean="0"/>
              <a:t>sthread_create</a:t>
            </a:r>
            <a:r>
              <a:rPr lang="en-ZA" sz="1200" b="1" dirty="0" smtClean="0"/>
              <a:t>()</a:t>
            </a:r>
            <a:endParaRPr lang="en-ZA" sz="1200" b="1" dirty="0"/>
          </a:p>
        </p:txBody>
      </p:sp>
      <p:sp>
        <p:nvSpPr>
          <p:cNvPr id="46" name="TextBox 45"/>
          <p:cNvSpPr txBox="1"/>
          <p:nvPr/>
        </p:nvSpPr>
        <p:spPr>
          <a:xfrm>
            <a:off x="5929322" y="5429264"/>
            <a:ext cx="1045286" cy="461665"/>
          </a:xfrm>
          <a:prstGeom prst="rect">
            <a:avLst/>
          </a:prstGeom>
          <a:noFill/>
        </p:spPr>
        <p:txBody>
          <a:bodyPr wrap="none" rtlCol="0">
            <a:spAutoFit/>
          </a:bodyPr>
          <a:lstStyle/>
          <a:p>
            <a:r>
              <a:rPr lang="en-ZA" sz="1200" b="1" dirty="0" smtClean="0"/>
              <a:t>Thread waits </a:t>
            </a:r>
          </a:p>
          <a:p>
            <a:r>
              <a:rPr lang="en-ZA" sz="1200" b="1" dirty="0" smtClean="0"/>
              <a:t>for event</a:t>
            </a:r>
            <a:endParaRPr lang="en-ZA" sz="1200" b="1" dirty="0"/>
          </a:p>
        </p:txBody>
      </p:sp>
      <p:sp>
        <p:nvSpPr>
          <p:cNvPr id="47" name="TextBox 46"/>
          <p:cNvSpPr txBox="1"/>
          <p:nvPr/>
        </p:nvSpPr>
        <p:spPr>
          <a:xfrm>
            <a:off x="5643570" y="5857892"/>
            <a:ext cx="1099853" cy="276999"/>
          </a:xfrm>
          <a:prstGeom prst="rect">
            <a:avLst/>
          </a:prstGeom>
          <a:noFill/>
        </p:spPr>
        <p:txBody>
          <a:bodyPr wrap="none" rtlCol="0">
            <a:spAutoFit/>
          </a:bodyPr>
          <a:lstStyle/>
          <a:p>
            <a:r>
              <a:rPr lang="en-ZA" sz="1200" b="1" dirty="0" err="1" smtClean="0"/>
              <a:t>sthread_join</a:t>
            </a:r>
            <a:r>
              <a:rPr lang="en-ZA" sz="1200" b="1" dirty="0" smtClean="0"/>
              <a:t>()</a:t>
            </a:r>
            <a:endParaRPr lang="en-ZA" sz="12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Life Cycle</a:t>
            </a:r>
            <a:endParaRPr lang="en-ZA" sz="4000" b="1" u="sng" dirty="0"/>
          </a:p>
        </p:txBody>
      </p:sp>
      <p:sp>
        <p:nvSpPr>
          <p:cNvPr id="33" name="TextBox 32"/>
          <p:cNvSpPr txBox="1"/>
          <p:nvPr/>
        </p:nvSpPr>
        <p:spPr>
          <a:xfrm>
            <a:off x="280612" y="1500174"/>
            <a:ext cx="8863388" cy="3416320"/>
          </a:xfrm>
          <a:prstGeom prst="rect">
            <a:avLst/>
          </a:prstGeom>
          <a:noFill/>
        </p:spPr>
        <p:txBody>
          <a:bodyPr wrap="square" rtlCol="0">
            <a:spAutoFit/>
          </a:bodyPr>
          <a:lstStyle/>
          <a:p>
            <a:pPr>
              <a:buFont typeface="Arial" pitchFamily="34" charset="0"/>
              <a:buChar char="•"/>
            </a:pPr>
            <a:r>
              <a:rPr lang="en-ZA" b="1" dirty="0" smtClean="0"/>
              <a:t> WAITING</a:t>
            </a:r>
          </a:p>
          <a:p>
            <a:pPr lvl="1">
              <a:buFont typeface="Arial" pitchFamily="34" charset="0"/>
              <a:buChar char="•"/>
            </a:pPr>
            <a:r>
              <a:rPr lang="en-ZA" b="1" dirty="0" smtClean="0"/>
              <a:t> A thread in the WAITING state is waiting for some event</a:t>
            </a:r>
          </a:p>
          <a:p>
            <a:pPr lvl="1">
              <a:buFont typeface="Arial" pitchFamily="34" charset="0"/>
              <a:buChar char="•"/>
            </a:pPr>
            <a:r>
              <a:rPr lang="en-ZA" b="1" dirty="0" smtClean="0"/>
              <a:t> Cannot be moved until an action occurs</a:t>
            </a:r>
          </a:p>
          <a:p>
            <a:pPr lvl="1">
              <a:buFont typeface="Arial" pitchFamily="34" charset="0"/>
              <a:buChar char="•"/>
            </a:pPr>
            <a:r>
              <a:rPr lang="en-ZA" b="1" dirty="0" smtClean="0"/>
              <a:t> Example – after creating a child thread, the main thread must wait for them to complete by calling </a:t>
            </a:r>
            <a:r>
              <a:rPr lang="en-ZA" b="1" dirty="0" err="1" smtClean="0"/>
              <a:t>thread_join</a:t>
            </a:r>
            <a:r>
              <a:rPr lang="en-ZA" b="1" dirty="0" smtClean="0"/>
              <a:t>()</a:t>
            </a:r>
          </a:p>
          <a:p>
            <a:pPr lvl="1">
              <a:buFont typeface="Arial" pitchFamily="34" charset="0"/>
              <a:buChar char="•"/>
            </a:pPr>
            <a:r>
              <a:rPr lang="en-ZA" b="1" dirty="0" smtClean="0"/>
              <a:t> While in the WAITING state a thread cannot progress and therefore isn’t useful to run</a:t>
            </a:r>
          </a:p>
          <a:p>
            <a:pPr lvl="1">
              <a:buFont typeface="Arial" pitchFamily="34" charset="0"/>
              <a:buChar char="•"/>
            </a:pPr>
            <a:r>
              <a:rPr lang="en-ZA" b="1" dirty="0" smtClean="0"/>
              <a:t> TCB is stored on the schedulers “waiting list”</a:t>
            </a:r>
          </a:p>
          <a:p>
            <a:pPr lvl="1">
              <a:buFont typeface="Arial" pitchFamily="34" charset="0"/>
              <a:buChar char="•"/>
            </a:pPr>
            <a:r>
              <a:rPr lang="en-ZA" b="1" dirty="0" smtClean="0"/>
              <a:t> When event occurs OS moves TCB to the “ready list”</a:t>
            </a:r>
          </a:p>
          <a:p>
            <a:endParaRPr lang="en-ZA" b="1" dirty="0" smtClean="0"/>
          </a:p>
          <a:p>
            <a:pPr lvl="1"/>
            <a:endParaRPr lang="en-ZA" b="1" dirty="0" smtClean="0"/>
          </a:p>
          <a:p>
            <a:endParaRPr lang="en-ZA" b="1" dirty="0" smtClean="0"/>
          </a:p>
          <a:p>
            <a:pPr>
              <a:buFont typeface="Arial" pitchFamily="34" charset="0"/>
              <a:buChar char="•"/>
            </a:pPr>
            <a:endParaRPr lang="en-ZA" b="1" dirty="0" smtClean="0"/>
          </a:p>
        </p:txBody>
      </p:sp>
      <p:sp>
        <p:nvSpPr>
          <p:cNvPr id="8" name="Oval 7"/>
          <p:cNvSpPr/>
          <p:nvPr/>
        </p:nvSpPr>
        <p:spPr>
          <a:xfrm>
            <a:off x="642910" y="4000504"/>
            <a:ext cx="1071570" cy="107157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Oval 8"/>
          <p:cNvSpPr/>
          <p:nvPr/>
        </p:nvSpPr>
        <p:spPr>
          <a:xfrm>
            <a:off x="2928926" y="4000504"/>
            <a:ext cx="1071570" cy="107157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Oval 9"/>
          <p:cNvSpPr/>
          <p:nvPr/>
        </p:nvSpPr>
        <p:spPr>
          <a:xfrm>
            <a:off x="5143504" y="4000504"/>
            <a:ext cx="1071570" cy="1071570"/>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Oval 11"/>
          <p:cNvSpPr/>
          <p:nvPr/>
        </p:nvSpPr>
        <p:spPr>
          <a:xfrm>
            <a:off x="4000496" y="5715016"/>
            <a:ext cx="1071570" cy="1071570"/>
          </a:xfrm>
          <a:prstGeom prst="ellips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Arrow Connector 13"/>
          <p:cNvCxnSpPr>
            <a:stCxn id="8" idx="6"/>
            <a:endCxn id="9" idx="2"/>
          </p:cNvCxnSpPr>
          <p:nvPr/>
        </p:nvCxnSpPr>
        <p:spPr>
          <a:xfrm>
            <a:off x="1714480" y="4536289"/>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7"/>
            <a:endCxn id="10" idx="1"/>
          </p:cNvCxnSpPr>
          <p:nvPr/>
        </p:nvCxnSpPr>
        <p:spPr>
          <a:xfrm rot="5400000" flipH="1" flipV="1">
            <a:off x="4572000" y="3429000"/>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9" idx="5"/>
          </p:cNvCxnSpPr>
          <p:nvPr/>
        </p:nvCxnSpPr>
        <p:spPr>
          <a:xfrm rot="5400000">
            <a:off x="4572000" y="4186714"/>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10" idx="5"/>
            <a:endCxn id="12" idx="6"/>
          </p:cNvCxnSpPr>
          <p:nvPr/>
        </p:nvCxnSpPr>
        <p:spPr>
          <a:xfrm rot="5400000">
            <a:off x="4897279" y="5089933"/>
            <a:ext cx="1335655" cy="986080"/>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2" idx="2"/>
            <a:endCxn id="9" idx="3"/>
          </p:cNvCxnSpPr>
          <p:nvPr/>
        </p:nvCxnSpPr>
        <p:spPr>
          <a:xfrm rot="10800000">
            <a:off x="3085854" y="4915147"/>
            <a:ext cx="914642" cy="1335655"/>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43306" y="3786190"/>
            <a:ext cx="1848326" cy="276999"/>
          </a:xfrm>
          <a:prstGeom prst="rect">
            <a:avLst/>
          </a:prstGeom>
          <a:noFill/>
        </p:spPr>
        <p:txBody>
          <a:bodyPr wrap="none" rtlCol="0">
            <a:spAutoFit/>
          </a:bodyPr>
          <a:lstStyle/>
          <a:p>
            <a:r>
              <a:rPr lang="en-ZA" sz="1200" b="1" dirty="0" smtClean="0"/>
              <a:t>Scheduler resumes thread</a:t>
            </a:r>
            <a:endParaRPr lang="en-ZA" sz="1200" b="1" dirty="0"/>
          </a:p>
        </p:txBody>
      </p:sp>
      <p:sp>
        <p:nvSpPr>
          <p:cNvPr id="30" name="TextBox 29"/>
          <p:cNvSpPr txBox="1"/>
          <p:nvPr/>
        </p:nvSpPr>
        <p:spPr>
          <a:xfrm>
            <a:off x="928662" y="4357694"/>
            <a:ext cx="505267" cy="369332"/>
          </a:xfrm>
          <a:prstGeom prst="rect">
            <a:avLst/>
          </a:prstGeom>
          <a:noFill/>
        </p:spPr>
        <p:txBody>
          <a:bodyPr wrap="none" rtlCol="0">
            <a:spAutoFit/>
          </a:bodyPr>
          <a:lstStyle/>
          <a:p>
            <a:r>
              <a:rPr lang="en-ZA" b="1" dirty="0" smtClean="0"/>
              <a:t>Init</a:t>
            </a:r>
            <a:endParaRPr lang="en-ZA" b="1" dirty="0"/>
          </a:p>
        </p:txBody>
      </p:sp>
      <p:sp>
        <p:nvSpPr>
          <p:cNvPr id="31" name="TextBox 30"/>
          <p:cNvSpPr txBox="1"/>
          <p:nvPr/>
        </p:nvSpPr>
        <p:spPr>
          <a:xfrm>
            <a:off x="5170293" y="4357694"/>
            <a:ext cx="973343" cy="369332"/>
          </a:xfrm>
          <a:prstGeom prst="rect">
            <a:avLst/>
          </a:prstGeom>
          <a:noFill/>
        </p:spPr>
        <p:txBody>
          <a:bodyPr wrap="none" rtlCol="0">
            <a:spAutoFit/>
          </a:bodyPr>
          <a:lstStyle/>
          <a:p>
            <a:r>
              <a:rPr lang="en-ZA" b="1" dirty="0" smtClean="0"/>
              <a:t>Running</a:t>
            </a:r>
            <a:endParaRPr lang="en-ZA" b="1" dirty="0"/>
          </a:p>
        </p:txBody>
      </p:sp>
      <p:sp>
        <p:nvSpPr>
          <p:cNvPr id="32" name="TextBox 31"/>
          <p:cNvSpPr txBox="1"/>
          <p:nvPr/>
        </p:nvSpPr>
        <p:spPr>
          <a:xfrm>
            <a:off x="3071802" y="4357694"/>
            <a:ext cx="772776" cy="369332"/>
          </a:xfrm>
          <a:prstGeom prst="rect">
            <a:avLst/>
          </a:prstGeom>
          <a:noFill/>
        </p:spPr>
        <p:txBody>
          <a:bodyPr wrap="none" rtlCol="0">
            <a:spAutoFit/>
          </a:bodyPr>
          <a:lstStyle/>
          <a:p>
            <a:r>
              <a:rPr lang="en-ZA" b="1" dirty="0" smtClean="0"/>
              <a:t>Ready</a:t>
            </a:r>
            <a:endParaRPr lang="en-ZA" b="1" dirty="0"/>
          </a:p>
        </p:txBody>
      </p:sp>
      <p:sp>
        <p:nvSpPr>
          <p:cNvPr id="35" name="TextBox 34"/>
          <p:cNvSpPr txBox="1"/>
          <p:nvPr/>
        </p:nvSpPr>
        <p:spPr>
          <a:xfrm>
            <a:off x="4071934" y="6072206"/>
            <a:ext cx="924933" cy="369332"/>
          </a:xfrm>
          <a:prstGeom prst="rect">
            <a:avLst/>
          </a:prstGeom>
          <a:noFill/>
        </p:spPr>
        <p:txBody>
          <a:bodyPr wrap="none" rtlCol="0">
            <a:spAutoFit/>
          </a:bodyPr>
          <a:lstStyle/>
          <a:p>
            <a:r>
              <a:rPr lang="en-ZA" b="1" dirty="0" smtClean="0"/>
              <a:t>Waiting</a:t>
            </a:r>
            <a:endParaRPr lang="en-ZA" b="1" dirty="0"/>
          </a:p>
        </p:txBody>
      </p:sp>
      <p:sp>
        <p:nvSpPr>
          <p:cNvPr id="36" name="TextBox 35"/>
          <p:cNvSpPr txBox="1"/>
          <p:nvPr/>
        </p:nvSpPr>
        <p:spPr>
          <a:xfrm>
            <a:off x="1714480" y="4214818"/>
            <a:ext cx="1212127" cy="276999"/>
          </a:xfrm>
          <a:prstGeom prst="rect">
            <a:avLst/>
          </a:prstGeom>
          <a:noFill/>
        </p:spPr>
        <p:txBody>
          <a:bodyPr wrap="none" rtlCol="0">
            <a:spAutoFit/>
          </a:bodyPr>
          <a:lstStyle/>
          <a:p>
            <a:r>
              <a:rPr lang="en-ZA" sz="1200" b="1" dirty="0" smtClean="0"/>
              <a:t>Thread Creation</a:t>
            </a:r>
            <a:endParaRPr lang="en-ZA" sz="1200" b="1" dirty="0"/>
          </a:p>
        </p:txBody>
      </p:sp>
      <p:sp>
        <p:nvSpPr>
          <p:cNvPr id="37" name="TextBox 36"/>
          <p:cNvSpPr txBox="1"/>
          <p:nvPr/>
        </p:nvSpPr>
        <p:spPr>
          <a:xfrm>
            <a:off x="3357554" y="5000636"/>
            <a:ext cx="2435154" cy="276999"/>
          </a:xfrm>
          <a:prstGeom prst="rect">
            <a:avLst/>
          </a:prstGeom>
          <a:noFill/>
        </p:spPr>
        <p:txBody>
          <a:bodyPr wrap="none" rtlCol="0">
            <a:spAutoFit/>
          </a:bodyPr>
          <a:lstStyle/>
          <a:p>
            <a:r>
              <a:rPr lang="en-ZA" sz="1200" b="1" dirty="0" smtClean="0"/>
              <a:t>Thread yields/ Scheduler suspends</a:t>
            </a:r>
            <a:endParaRPr lang="en-ZA" sz="1200" b="1" dirty="0"/>
          </a:p>
        </p:txBody>
      </p:sp>
      <p:sp>
        <p:nvSpPr>
          <p:cNvPr id="42" name="TextBox 41"/>
          <p:cNvSpPr txBox="1"/>
          <p:nvPr/>
        </p:nvSpPr>
        <p:spPr>
          <a:xfrm>
            <a:off x="4000496" y="4643446"/>
            <a:ext cx="1163973" cy="276999"/>
          </a:xfrm>
          <a:prstGeom prst="rect">
            <a:avLst/>
          </a:prstGeom>
          <a:noFill/>
        </p:spPr>
        <p:txBody>
          <a:bodyPr wrap="none" rtlCol="0">
            <a:spAutoFit/>
          </a:bodyPr>
          <a:lstStyle/>
          <a:p>
            <a:r>
              <a:rPr lang="en-ZA" sz="1200" b="1" dirty="0" err="1" smtClean="0"/>
              <a:t>sthread_yield</a:t>
            </a:r>
            <a:r>
              <a:rPr lang="en-ZA" sz="1200" b="1" dirty="0" smtClean="0"/>
              <a:t>()</a:t>
            </a:r>
            <a:endParaRPr lang="en-ZA" sz="1200" b="1" dirty="0"/>
          </a:p>
        </p:txBody>
      </p:sp>
      <p:sp>
        <p:nvSpPr>
          <p:cNvPr id="43" name="TextBox 42"/>
          <p:cNvSpPr txBox="1"/>
          <p:nvPr/>
        </p:nvSpPr>
        <p:spPr>
          <a:xfrm>
            <a:off x="1714480" y="4572008"/>
            <a:ext cx="1250342" cy="276999"/>
          </a:xfrm>
          <a:prstGeom prst="rect">
            <a:avLst/>
          </a:prstGeom>
          <a:noFill/>
        </p:spPr>
        <p:txBody>
          <a:bodyPr wrap="none" rtlCol="0">
            <a:spAutoFit/>
          </a:bodyPr>
          <a:lstStyle/>
          <a:p>
            <a:r>
              <a:rPr lang="en-ZA" sz="1200" b="1" dirty="0" err="1" smtClean="0"/>
              <a:t>sthread_create</a:t>
            </a:r>
            <a:r>
              <a:rPr lang="en-ZA" sz="1200" b="1" dirty="0" smtClean="0"/>
              <a:t>()</a:t>
            </a:r>
            <a:endParaRPr lang="en-ZA" sz="1200" b="1" dirty="0"/>
          </a:p>
        </p:txBody>
      </p:sp>
      <p:sp>
        <p:nvSpPr>
          <p:cNvPr id="44" name="TextBox 43"/>
          <p:cNvSpPr txBox="1"/>
          <p:nvPr/>
        </p:nvSpPr>
        <p:spPr>
          <a:xfrm>
            <a:off x="2400577" y="5857892"/>
            <a:ext cx="1099853" cy="276999"/>
          </a:xfrm>
          <a:prstGeom prst="rect">
            <a:avLst/>
          </a:prstGeom>
          <a:noFill/>
        </p:spPr>
        <p:txBody>
          <a:bodyPr wrap="none" rtlCol="0">
            <a:spAutoFit/>
          </a:bodyPr>
          <a:lstStyle/>
          <a:p>
            <a:r>
              <a:rPr lang="en-ZA" sz="1200" b="1" dirty="0" err="1" smtClean="0"/>
              <a:t>sthread_join</a:t>
            </a:r>
            <a:r>
              <a:rPr lang="en-ZA" sz="1200" b="1" dirty="0" smtClean="0"/>
              <a:t>()</a:t>
            </a:r>
            <a:endParaRPr lang="en-ZA" sz="1200" b="1" dirty="0"/>
          </a:p>
        </p:txBody>
      </p:sp>
      <p:sp>
        <p:nvSpPr>
          <p:cNvPr id="45" name="TextBox 44"/>
          <p:cNvSpPr txBox="1"/>
          <p:nvPr/>
        </p:nvSpPr>
        <p:spPr>
          <a:xfrm>
            <a:off x="1857356" y="5429264"/>
            <a:ext cx="1494640" cy="461665"/>
          </a:xfrm>
          <a:prstGeom prst="rect">
            <a:avLst/>
          </a:prstGeom>
          <a:noFill/>
        </p:spPr>
        <p:txBody>
          <a:bodyPr wrap="none" rtlCol="0">
            <a:spAutoFit/>
          </a:bodyPr>
          <a:lstStyle/>
          <a:p>
            <a:r>
              <a:rPr lang="en-ZA" sz="1200" b="1" dirty="0" smtClean="0"/>
              <a:t>Event occurs, </a:t>
            </a:r>
          </a:p>
          <a:p>
            <a:r>
              <a:rPr lang="en-ZA" sz="1200" b="1" dirty="0" smtClean="0"/>
              <a:t>other thread returns</a:t>
            </a:r>
            <a:endParaRPr lang="en-ZA" sz="1200" b="1" dirty="0"/>
          </a:p>
        </p:txBody>
      </p:sp>
      <p:sp>
        <p:nvSpPr>
          <p:cNvPr id="46" name="TextBox 45"/>
          <p:cNvSpPr txBox="1"/>
          <p:nvPr/>
        </p:nvSpPr>
        <p:spPr>
          <a:xfrm>
            <a:off x="5929322" y="5429264"/>
            <a:ext cx="1045286" cy="461665"/>
          </a:xfrm>
          <a:prstGeom prst="rect">
            <a:avLst/>
          </a:prstGeom>
          <a:noFill/>
        </p:spPr>
        <p:txBody>
          <a:bodyPr wrap="none" rtlCol="0">
            <a:spAutoFit/>
          </a:bodyPr>
          <a:lstStyle/>
          <a:p>
            <a:r>
              <a:rPr lang="en-ZA" sz="1200" b="1" dirty="0" smtClean="0"/>
              <a:t>Thread waits </a:t>
            </a:r>
          </a:p>
          <a:p>
            <a:r>
              <a:rPr lang="en-ZA" sz="1200" b="1" dirty="0" smtClean="0"/>
              <a:t>for event</a:t>
            </a:r>
            <a:endParaRPr lang="en-ZA" sz="1200" b="1" dirty="0"/>
          </a:p>
        </p:txBody>
      </p:sp>
      <p:sp>
        <p:nvSpPr>
          <p:cNvPr id="47" name="TextBox 46"/>
          <p:cNvSpPr txBox="1"/>
          <p:nvPr/>
        </p:nvSpPr>
        <p:spPr>
          <a:xfrm>
            <a:off x="5643570" y="5857892"/>
            <a:ext cx="1099853" cy="276999"/>
          </a:xfrm>
          <a:prstGeom prst="rect">
            <a:avLst/>
          </a:prstGeom>
          <a:noFill/>
        </p:spPr>
        <p:txBody>
          <a:bodyPr wrap="none" rtlCol="0">
            <a:spAutoFit/>
          </a:bodyPr>
          <a:lstStyle/>
          <a:p>
            <a:r>
              <a:rPr lang="en-ZA" sz="1200" b="1" dirty="0" err="1" smtClean="0"/>
              <a:t>sthread_join</a:t>
            </a:r>
            <a:r>
              <a:rPr lang="en-ZA" sz="1200" b="1" dirty="0" smtClean="0"/>
              <a:t>()</a:t>
            </a:r>
            <a:endParaRPr lang="en-ZA" sz="12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Thread Life Cycle</a:t>
            </a:r>
            <a:endParaRPr lang="en-ZA" sz="4000" b="1" u="sng" dirty="0"/>
          </a:p>
        </p:txBody>
      </p:sp>
      <p:sp>
        <p:nvSpPr>
          <p:cNvPr id="33" name="TextBox 32"/>
          <p:cNvSpPr txBox="1"/>
          <p:nvPr/>
        </p:nvSpPr>
        <p:spPr>
          <a:xfrm>
            <a:off x="280612" y="1500174"/>
            <a:ext cx="8863388" cy="2308324"/>
          </a:xfrm>
          <a:prstGeom prst="rect">
            <a:avLst/>
          </a:prstGeom>
          <a:noFill/>
        </p:spPr>
        <p:txBody>
          <a:bodyPr wrap="square" rtlCol="0">
            <a:spAutoFit/>
          </a:bodyPr>
          <a:lstStyle/>
          <a:p>
            <a:pPr>
              <a:buFont typeface="Arial" pitchFamily="34" charset="0"/>
              <a:buChar char="•"/>
            </a:pPr>
            <a:r>
              <a:rPr lang="en-ZA" b="1" dirty="0" smtClean="0"/>
              <a:t> FINISHED</a:t>
            </a:r>
          </a:p>
          <a:p>
            <a:pPr lvl="1">
              <a:buFont typeface="Arial" pitchFamily="34" charset="0"/>
              <a:buChar char="•"/>
            </a:pPr>
            <a:r>
              <a:rPr lang="en-ZA" b="1" dirty="0" smtClean="0"/>
              <a:t> A thread in the FINISHED state never runs again</a:t>
            </a:r>
          </a:p>
          <a:p>
            <a:pPr lvl="1">
              <a:buFont typeface="Arial" pitchFamily="34" charset="0"/>
              <a:buChar char="•"/>
            </a:pPr>
            <a:r>
              <a:rPr lang="en-ZA" b="1" dirty="0" smtClean="0"/>
              <a:t> System may free all or some of its state</a:t>
            </a:r>
          </a:p>
          <a:p>
            <a:pPr lvl="1">
              <a:buFont typeface="Arial" pitchFamily="34" charset="0"/>
              <a:buChar char="•"/>
            </a:pPr>
            <a:r>
              <a:rPr lang="en-ZA" b="1" dirty="0" smtClean="0"/>
              <a:t> The remnants of the TCP are put on the “finished list”</a:t>
            </a:r>
          </a:p>
          <a:p>
            <a:pPr lvl="1">
              <a:buFont typeface="Arial" pitchFamily="34" charset="0"/>
              <a:buChar char="•"/>
            </a:pPr>
            <a:r>
              <a:rPr lang="en-ZA" b="1" dirty="0" smtClean="0"/>
              <a:t> Passes its exit value to the parent thread</a:t>
            </a:r>
          </a:p>
          <a:p>
            <a:pPr lvl="1"/>
            <a:endParaRPr lang="en-ZA" b="1" dirty="0" smtClean="0"/>
          </a:p>
          <a:p>
            <a:endParaRPr lang="en-ZA" b="1" dirty="0" smtClean="0"/>
          </a:p>
          <a:p>
            <a:pPr>
              <a:buFont typeface="Arial" pitchFamily="34" charset="0"/>
              <a:buChar char="•"/>
            </a:pPr>
            <a:endParaRPr lang="en-ZA" b="1" dirty="0" smtClean="0"/>
          </a:p>
        </p:txBody>
      </p:sp>
      <p:sp>
        <p:nvSpPr>
          <p:cNvPr id="8" name="Oval 7"/>
          <p:cNvSpPr/>
          <p:nvPr/>
        </p:nvSpPr>
        <p:spPr>
          <a:xfrm>
            <a:off x="642910" y="4000504"/>
            <a:ext cx="1071570" cy="107157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Oval 8"/>
          <p:cNvSpPr/>
          <p:nvPr/>
        </p:nvSpPr>
        <p:spPr>
          <a:xfrm>
            <a:off x="2928926" y="4000504"/>
            <a:ext cx="1071570" cy="107157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Oval 9"/>
          <p:cNvSpPr/>
          <p:nvPr/>
        </p:nvSpPr>
        <p:spPr>
          <a:xfrm>
            <a:off x="5143504" y="4000504"/>
            <a:ext cx="1071570" cy="1071570"/>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Oval 11"/>
          <p:cNvSpPr/>
          <p:nvPr/>
        </p:nvSpPr>
        <p:spPr>
          <a:xfrm>
            <a:off x="4000496" y="5715016"/>
            <a:ext cx="1071570" cy="1071570"/>
          </a:xfrm>
          <a:prstGeom prst="ellips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Arrow Connector 13"/>
          <p:cNvCxnSpPr>
            <a:stCxn id="8" idx="6"/>
            <a:endCxn id="9" idx="2"/>
          </p:cNvCxnSpPr>
          <p:nvPr/>
        </p:nvCxnSpPr>
        <p:spPr>
          <a:xfrm>
            <a:off x="1714480" y="4536289"/>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7"/>
            <a:endCxn id="10" idx="1"/>
          </p:cNvCxnSpPr>
          <p:nvPr/>
        </p:nvCxnSpPr>
        <p:spPr>
          <a:xfrm rot="5400000" flipH="1" flipV="1">
            <a:off x="4572000" y="3429000"/>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9" idx="5"/>
          </p:cNvCxnSpPr>
          <p:nvPr/>
        </p:nvCxnSpPr>
        <p:spPr>
          <a:xfrm rot="5400000">
            <a:off x="4572000" y="4186714"/>
            <a:ext cx="1588" cy="14568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10" idx="5"/>
            <a:endCxn id="12" idx="6"/>
          </p:cNvCxnSpPr>
          <p:nvPr/>
        </p:nvCxnSpPr>
        <p:spPr>
          <a:xfrm rot="5400000">
            <a:off x="4897279" y="5089933"/>
            <a:ext cx="1335655" cy="986080"/>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2" idx="2"/>
            <a:endCxn id="9" idx="3"/>
          </p:cNvCxnSpPr>
          <p:nvPr/>
        </p:nvCxnSpPr>
        <p:spPr>
          <a:xfrm rot="10800000">
            <a:off x="3085854" y="4915147"/>
            <a:ext cx="914642" cy="1335655"/>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43306" y="3786190"/>
            <a:ext cx="1848326" cy="276999"/>
          </a:xfrm>
          <a:prstGeom prst="rect">
            <a:avLst/>
          </a:prstGeom>
          <a:noFill/>
        </p:spPr>
        <p:txBody>
          <a:bodyPr wrap="none" rtlCol="0">
            <a:spAutoFit/>
          </a:bodyPr>
          <a:lstStyle/>
          <a:p>
            <a:r>
              <a:rPr lang="en-ZA" sz="1200" b="1" dirty="0" smtClean="0"/>
              <a:t>Scheduler resumes thread</a:t>
            </a:r>
            <a:endParaRPr lang="en-ZA" sz="1200" b="1" dirty="0"/>
          </a:p>
        </p:txBody>
      </p:sp>
      <p:sp>
        <p:nvSpPr>
          <p:cNvPr id="30" name="TextBox 29"/>
          <p:cNvSpPr txBox="1"/>
          <p:nvPr/>
        </p:nvSpPr>
        <p:spPr>
          <a:xfrm>
            <a:off x="928662" y="4357694"/>
            <a:ext cx="505267" cy="369332"/>
          </a:xfrm>
          <a:prstGeom prst="rect">
            <a:avLst/>
          </a:prstGeom>
          <a:noFill/>
        </p:spPr>
        <p:txBody>
          <a:bodyPr wrap="none" rtlCol="0">
            <a:spAutoFit/>
          </a:bodyPr>
          <a:lstStyle/>
          <a:p>
            <a:r>
              <a:rPr lang="en-ZA" b="1" dirty="0" smtClean="0"/>
              <a:t>Init</a:t>
            </a:r>
            <a:endParaRPr lang="en-ZA" b="1" dirty="0"/>
          </a:p>
        </p:txBody>
      </p:sp>
      <p:sp>
        <p:nvSpPr>
          <p:cNvPr id="31" name="TextBox 30"/>
          <p:cNvSpPr txBox="1"/>
          <p:nvPr/>
        </p:nvSpPr>
        <p:spPr>
          <a:xfrm>
            <a:off x="5170293" y="4357694"/>
            <a:ext cx="973343" cy="369332"/>
          </a:xfrm>
          <a:prstGeom prst="rect">
            <a:avLst/>
          </a:prstGeom>
          <a:noFill/>
        </p:spPr>
        <p:txBody>
          <a:bodyPr wrap="none" rtlCol="0">
            <a:spAutoFit/>
          </a:bodyPr>
          <a:lstStyle/>
          <a:p>
            <a:r>
              <a:rPr lang="en-ZA" b="1" dirty="0" smtClean="0"/>
              <a:t>Running</a:t>
            </a:r>
            <a:endParaRPr lang="en-ZA" b="1" dirty="0"/>
          </a:p>
        </p:txBody>
      </p:sp>
      <p:sp>
        <p:nvSpPr>
          <p:cNvPr id="32" name="TextBox 31"/>
          <p:cNvSpPr txBox="1"/>
          <p:nvPr/>
        </p:nvSpPr>
        <p:spPr>
          <a:xfrm>
            <a:off x="3071802" y="4357694"/>
            <a:ext cx="772776" cy="369332"/>
          </a:xfrm>
          <a:prstGeom prst="rect">
            <a:avLst/>
          </a:prstGeom>
          <a:noFill/>
        </p:spPr>
        <p:txBody>
          <a:bodyPr wrap="none" rtlCol="0">
            <a:spAutoFit/>
          </a:bodyPr>
          <a:lstStyle/>
          <a:p>
            <a:r>
              <a:rPr lang="en-ZA" b="1" dirty="0" smtClean="0"/>
              <a:t>Ready</a:t>
            </a:r>
            <a:endParaRPr lang="en-ZA" b="1" dirty="0"/>
          </a:p>
        </p:txBody>
      </p:sp>
      <p:sp>
        <p:nvSpPr>
          <p:cNvPr id="35" name="TextBox 34"/>
          <p:cNvSpPr txBox="1"/>
          <p:nvPr/>
        </p:nvSpPr>
        <p:spPr>
          <a:xfrm>
            <a:off x="4071934" y="6072206"/>
            <a:ext cx="924933" cy="369332"/>
          </a:xfrm>
          <a:prstGeom prst="rect">
            <a:avLst/>
          </a:prstGeom>
          <a:noFill/>
        </p:spPr>
        <p:txBody>
          <a:bodyPr wrap="none" rtlCol="0">
            <a:spAutoFit/>
          </a:bodyPr>
          <a:lstStyle/>
          <a:p>
            <a:r>
              <a:rPr lang="en-ZA" b="1" dirty="0" smtClean="0"/>
              <a:t>Waiting</a:t>
            </a:r>
            <a:endParaRPr lang="en-ZA" b="1" dirty="0"/>
          </a:p>
        </p:txBody>
      </p:sp>
      <p:sp>
        <p:nvSpPr>
          <p:cNvPr id="36" name="TextBox 35"/>
          <p:cNvSpPr txBox="1"/>
          <p:nvPr/>
        </p:nvSpPr>
        <p:spPr>
          <a:xfrm>
            <a:off x="1714480" y="4214818"/>
            <a:ext cx="1212127" cy="276999"/>
          </a:xfrm>
          <a:prstGeom prst="rect">
            <a:avLst/>
          </a:prstGeom>
          <a:noFill/>
        </p:spPr>
        <p:txBody>
          <a:bodyPr wrap="none" rtlCol="0">
            <a:spAutoFit/>
          </a:bodyPr>
          <a:lstStyle/>
          <a:p>
            <a:r>
              <a:rPr lang="en-ZA" sz="1200" b="1" dirty="0" smtClean="0"/>
              <a:t>Thread Creation</a:t>
            </a:r>
            <a:endParaRPr lang="en-ZA" sz="1200" b="1" dirty="0"/>
          </a:p>
        </p:txBody>
      </p:sp>
      <p:sp>
        <p:nvSpPr>
          <p:cNvPr id="37" name="TextBox 36"/>
          <p:cNvSpPr txBox="1"/>
          <p:nvPr/>
        </p:nvSpPr>
        <p:spPr>
          <a:xfrm>
            <a:off x="3357554" y="5000636"/>
            <a:ext cx="2435154" cy="276999"/>
          </a:xfrm>
          <a:prstGeom prst="rect">
            <a:avLst/>
          </a:prstGeom>
          <a:noFill/>
        </p:spPr>
        <p:txBody>
          <a:bodyPr wrap="none" rtlCol="0">
            <a:spAutoFit/>
          </a:bodyPr>
          <a:lstStyle/>
          <a:p>
            <a:r>
              <a:rPr lang="en-ZA" sz="1200" b="1" dirty="0" smtClean="0"/>
              <a:t>Thread yields/ Scheduler suspends</a:t>
            </a:r>
            <a:endParaRPr lang="en-ZA" sz="1200" b="1" dirty="0"/>
          </a:p>
        </p:txBody>
      </p:sp>
      <p:sp>
        <p:nvSpPr>
          <p:cNvPr id="42" name="TextBox 41"/>
          <p:cNvSpPr txBox="1"/>
          <p:nvPr/>
        </p:nvSpPr>
        <p:spPr>
          <a:xfrm>
            <a:off x="4000496" y="4643446"/>
            <a:ext cx="1163973" cy="276999"/>
          </a:xfrm>
          <a:prstGeom prst="rect">
            <a:avLst/>
          </a:prstGeom>
          <a:noFill/>
        </p:spPr>
        <p:txBody>
          <a:bodyPr wrap="none" rtlCol="0">
            <a:spAutoFit/>
          </a:bodyPr>
          <a:lstStyle/>
          <a:p>
            <a:r>
              <a:rPr lang="en-ZA" sz="1200" b="1" dirty="0" err="1" smtClean="0"/>
              <a:t>sthread_yield</a:t>
            </a:r>
            <a:r>
              <a:rPr lang="en-ZA" sz="1200" b="1" dirty="0" smtClean="0"/>
              <a:t>()</a:t>
            </a:r>
            <a:endParaRPr lang="en-ZA" sz="1200" b="1" dirty="0"/>
          </a:p>
        </p:txBody>
      </p:sp>
      <p:sp>
        <p:nvSpPr>
          <p:cNvPr id="43" name="TextBox 42"/>
          <p:cNvSpPr txBox="1"/>
          <p:nvPr/>
        </p:nvSpPr>
        <p:spPr>
          <a:xfrm>
            <a:off x="1714480" y="4572008"/>
            <a:ext cx="1250342" cy="276999"/>
          </a:xfrm>
          <a:prstGeom prst="rect">
            <a:avLst/>
          </a:prstGeom>
          <a:noFill/>
        </p:spPr>
        <p:txBody>
          <a:bodyPr wrap="none" rtlCol="0">
            <a:spAutoFit/>
          </a:bodyPr>
          <a:lstStyle/>
          <a:p>
            <a:r>
              <a:rPr lang="en-ZA" sz="1200" b="1" dirty="0" err="1" smtClean="0"/>
              <a:t>sthread_create</a:t>
            </a:r>
            <a:r>
              <a:rPr lang="en-ZA" sz="1200" b="1" dirty="0" smtClean="0"/>
              <a:t>()</a:t>
            </a:r>
            <a:endParaRPr lang="en-ZA" sz="1200" b="1" dirty="0"/>
          </a:p>
        </p:txBody>
      </p:sp>
      <p:sp>
        <p:nvSpPr>
          <p:cNvPr id="44" name="TextBox 43"/>
          <p:cNvSpPr txBox="1"/>
          <p:nvPr/>
        </p:nvSpPr>
        <p:spPr>
          <a:xfrm>
            <a:off x="2400577" y="5857892"/>
            <a:ext cx="1099853" cy="276999"/>
          </a:xfrm>
          <a:prstGeom prst="rect">
            <a:avLst/>
          </a:prstGeom>
          <a:noFill/>
        </p:spPr>
        <p:txBody>
          <a:bodyPr wrap="none" rtlCol="0">
            <a:spAutoFit/>
          </a:bodyPr>
          <a:lstStyle/>
          <a:p>
            <a:r>
              <a:rPr lang="en-ZA" sz="1200" b="1" dirty="0" err="1" smtClean="0"/>
              <a:t>sthread_join</a:t>
            </a:r>
            <a:r>
              <a:rPr lang="en-ZA" sz="1200" b="1" dirty="0" smtClean="0"/>
              <a:t>()</a:t>
            </a:r>
            <a:endParaRPr lang="en-ZA" sz="1200" b="1" dirty="0"/>
          </a:p>
        </p:txBody>
      </p:sp>
      <p:sp>
        <p:nvSpPr>
          <p:cNvPr id="45" name="TextBox 44"/>
          <p:cNvSpPr txBox="1"/>
          <p:nvPr/>
        </p:nvSpPr>
        <p:spPr>
          <a:xfrm>
            <a:off x="1857356" y="5429264"/>
            <a:ext cx="1494640" cy="461665"/>
          </a:xfrm>
          <a:prstGeom prst="rect">
            <a:avLst/>
          </a:prstGeom>
          <a:noFill/>
        </p:spPr>
        <p:txBody>
          <a:bodyPr wrap="none" rtlCol="0">
            <a:spAutoFit/>
          </a:bodyPr>
          <a:lstStyle/>
          <a:p>
            <a:r>
              <a:rPr lang="en-ZA" sz="1200" b="1" dirty="0" smtClean="0"/>
              <a:t>Event occurs, </a:t>
            </a:r>
          </a:p>
          <a:p>
            <a:r>
              <a:rPr lang="en-ZA" sz="1200" b="1" dirty="0" smtClean="0"/>
              <a:t>other thread returns</a:t>
            </a:r>
            <a:endParaRPr lang="en-ZA" sz="1200" b="1" dirty="0"/>
          </a:p>
        </p:txBody>
      </p:sp>
      <p:sp>
        <p:nvSpPr>
          <p:cNvPr id="46" name="TextBox 45"/>
          <p:cNvSpPr txBox="1"/>
          <p:nvPr/>
        </p:nvSpPr>
        <p:spPr>
          <a:xfrm>
            <a:off x="5929322" y="5429264"/>
            <a:ext cx="1045286" cy="461665"/>
          </a:xfrm>
          <a:prstGeom prst="rect">
            <a:avLst/>
          </a:prstGeom>
          <a:noFill/>
        </p:spPr>
        <p:txBody>
          <a:bodyPr wrap="none" rtlCol="0">
            <a:spAutoFit/>
          </a:bodyPr>
          <a:lstStyle/>
          <a:p>
            <a:r>
              <a:rPr lang="en-ZA" sz="1200" b="1" dirty="0" smtClean="0"/>
              <a:t>Thread waits </a:t>
            </a:r>
          </a:p>
          <a:p>
            <a:r>
              <a:rPr lang="en-ZA" sz="1200" b="1" dirty="0" smtClean="0"/>
              <a:t>for event</a:t>
            </a:r>
            <a:endParaRPr lang="en-ZA" sz="1200" b="1" dirty="0"/>
          </a:p>
        </p:txBody>
      </p:sp>
      <p:sp>
        <p:nvSpPr>
          <p:cNvPr id="47" name="TextBox 46"/>
          <p:cNvSpPr txBox="1"/>
          <p:nvPr/>
        </p:nvSpPr>
        <p:spPr>
          <a:xfrm>
            <a:off x="5643570" y="5857892"/>
            <a:ext cx="1099853" cy="276999"/>
          </a:xfrm>
          <a:prstGeom prst="rect">
            <a:avLst/>
          </a:prstGeom>
          <a:noFill/>
        </p:spPr>
        <p:txBody>
          <a:bodyPr wrap="none" rtlCol="0">
            <a:spAutoFit/>
          </a:bodyPr>
          <a:lstStyle/>
          <a:p>
            <a:r>
              <a:rPr lang="en-ZA" sz="1200" b="1" dirty="0" err="1" smtClean="0"/>
              <a:t>sthread_join</a:t>
            </a:r>
            <a:r>
              <a:rPr lang="en-ZA" sz="1200" b="1" dirty="0" smtClean="0"/>
              <a:t>()</a:t>
            </a:r>
            <a:endParaRPr lang="en-ZA" sz="1200" b="1" dirty="0"/>
          </a:p>
        </p:txBody>
      </p:sp>
      <p:sp>
        <p:nvSpPr>
          <p:cNvPr id="27" name="Oval 26"/>
          <p:cNvSpPr/>
          <p:nvPr/>
        </p:nvSpPr>
        <p:spPr>
          <a:xfrm>
            <a:off x="7429520" y="4000504"/>
            <a:ext cx="1071570" cy="107157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34" name="Straight Arrow Connector 33"/>
          <p:cNvCxnSpPr/>
          <p:nvPr/>
        </p:nvCxnSpPr>
        <p:spPr>
          <a:xfrm>
            <a:off x="6179178" y="4536289"/>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00958" y="4357694"/>
            <a:ext cx="979755" cy="369332"/>
          </a:xfrm>
          <a:prstGeom prst="rect">
            <a:avLst/>
          </a:prstGeom>
          <a:noFill/>
        </p:spPr>
        <p:txBody>
          <a:bodyPr wrap="none" rtlCol="0">
            <a:spAutoFit/>
          </a:bodyPr>
          <a:lstStyle/>
          <a:p>
            <a:r>
              <a:rPr lang="en-ZA" b="1" dirty="0" smtClean="0"/>
              <a:t>Finished</a:t>
            </a:r>
            <a:endParaRPr lang="en-ZA" b="1" dirty="0"/>
          </a:p>
        </p:txBody>
      </p:sp>
      <p:sp>
        <p:nvSpPr>
          <p:cNvPr id="39" name="TextBox 38"/>
          <p:cNvSpPr txBox="1"/>
          <p:nvPr/>
        </p:nvSpPr>
        <p:spPr>
          <a:xfrm>
            <a:off x="6357950" y="4214818"/>
            <a:ext cx="905889" cy="276999"/>
          </a:xfrm>
          <a:prstGeom prst="rect">
            <a:avLst/>
          </a:prstGeom>
          <a:noFill/>
        </p:spPr>
        <p:txBody>
          <a:bodyPr wrap="none" rtlCol="0">
            <a:spAutoFit/>
          </a:bodyPr>
          <a:lstStyle/>
          <a:p>
            <a:r>
              <a:rPr lang="en-ZA" sz="1200" b="1" dirty="0" smtClean="0"/>
              <a:t>Thread Exit</a:t>
            </a:r>
            <a:endParaRPr lang="en-ZA" sz="1200" b="1" dirty="0"/>
          </a:p>
        </p:txBody>
      </p:sp>
      <p:sp>
        <p:nvSpPr>
          <p:cNvPr id="40" name="TextBox 39"/>
          <p:cNvSpPr txBox="1"/>
          <p:nvPr/>
        </p:nvSpPr>
        <p:spPr>
          <a:xfrm>
            <a:off x="6286512" y="4572008"/>
            <a:ext cx="1078052" cy="276999"/>
          </a:xfrm>
          <a:prstGeom prst="rect">
            <a:avLst/>
          </a:prstGeom>
          <a:noFill/>
        </p:spPr>
        <p:txBody>
          <a:bodyPr wrap="none" rtlCol="0">
            <a:spAutoFit/>
          </a:bodyPr>
          <a:lstStyle/>
          <a:p>
            <a:r>
              <a:rPr lang="en-ZA" sz="1200" b="1" dirty="0" err="1" smtClean="0"/>
              <a:t>sthread_exit</a:t>
            </a:r>
            <a:r>
              <a:rPr lang="en-ZA" sz="1200" b="1" dirty="0" smtClean="0"/>
              <a:t>()</a:t>
            </a:r>
            <a:endParaRPr lang="en-ZA" sz="12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Kernel Threads</a:t>
            </a:r>
            <a:endParaRPr lang="en-ZA" sz="4000" b="1" u="sng" dirty="0"/>
          </a:p>
        </p:txBody>
      </p:sp>
      <p:sp>
        <p:nvSpPr>
          <p:cNvPr id="33" name="TextBox 32"/>
          <p:cNvSpPr txBox="1"/>
          <p:nvPr/>
        </p:nvSpPr>
        <p:spPr>
          <a:xfrm>
            <a:off x="280612" y="1871481"/>
            <a:ext cx="8863388" cy="1477328"/>
          </a:xfrm>
          <a:prstGeom prst="rect">
            <a:avLst/>
          </a:prstGeom>
          <a:noFill/>
        </p:spPr>
        <p:txBody>
          <a:bodyPr wrap="square" rtlCol="0">
            <a:spAutoFit/>
          </a:bodyPr>
          <a:lstStyle/>
          <a:p>
            <a:pPr>
              <a:buFont typeface="Arial" pitchFamily="34" charset="0"/>
              <a:buChar char="•"/>
            </a:pPr>
            <a:r>
              <a:rPr lang="en-ZA" b="1" dirty="0" smtClean="0"/>
              <a:t> This is the application of the thread abstraction within the kernel itself</a:t>
            </a:r>
          </a:p>
          <a:p>
            <a:pPr>
              <a:buFont typeface="Arial" pitchFamily="34" charset="0"/>
              <a:buChar char="•"/>
            </a:pPr>
            <a:r>
              <a:rPr lang="en-ZA" b="1" dirty="0" smtClean="0"/>
              <a:t> A kernel thread executes kernel code and modifies kernel data structures</a:t>
            </a:r>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Kernel Threads</a:t>
            </a:r>
            <a:endParaRPr lang="en-ZA" sz="4000" b="1" u="sng" dirty="0"/>
          </a:p>
        </p:txBody>
      </p:sp>
      <p:sp>
        <p:nvSpPr>
          <p:cNvPr id="33" name="TextBox 32"/>
          <p:cNvSpPr txBox="1"/>
          <p:nvPr/>
        </p:nvSpPr>
        <p:spPr>
          <a:xfrm>
            <a:off x="280612" y="4786323"/>
            <a:ext cx="3648446" cy="2585323"/>
          </a:xfrm>
          <a:prstGeom prst="rect">
            <a:avLst/>
          </a:prstGeom>
          <a:noFill/>
        </p:spPr>
        <p:txBody>
          <a:bodyPr wrap="square" rtlCol="0">
            <a:spAutoFit/>
          </a:bodyPr>
          <a:lstStyle/>
          <a:p>
            <a:pPr>
              <a:buFont typeface="Arial" pitchFamily="34" charset="0"/>
              <a:buChar char="•"/>
            </a:pPr>
            <a:r>
              <a:rPr lang="en-ZA" b="1" dirty="0" smtClean="0"/>
              <a:t> This is the application of the thread abstraction within the kernel itself</a:t>
            </a:r>
          </a:p>
          <a:p>
            <a:pPr>
              <a:buFont typeface="Arial" pitchFamily="34" charset="0"/>
              <a:buChar char="•"/>
            </a:pPr>
            <a:r>
              <a:rPr lang="en-ZA" b="1" dirty="0" smtClean="0"/>
              <a:t> A kernel thread executes kernel code and modifies kernel data structures</a:t>
            </a:r>
          </a:p>
          <a:p>
            <a:pPr lvl="1"/>
            <a:endParaRPr lang="en-ZA" b="1" dirty="0" smtClean="0"/>
          </a:p>
          <a:p>
            <a:endParaRPr lang="en-ZA" b="1" dirty="0" smtClean="0"/>
          </a:p>
          <a:p>
            <a:pPr>
              <a:buFont typeface="Arial" pitchFamily="34" charset="0"/>
              <a:buChar char="•"/>
            </a:pPr>
            <a:endParaRPr lang="en-ZA" b="1" dirty="0" smtClean="0"/>
          </a:p>
        </p:txBody>
      </p:sp>
      <p:sp>
        <p:nvSpPr>
          <p:cNvPr id="6" name="Rectangle 5"/>
          <p:cNvSpPr/>
          <p:nvPr/>
        </p:nvSpPr>
        <p:spPr>
          <a:xfrm>
            <a:off x="785786" y="1571612"/>
            <a:ext cx="8001056" cy="207170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5786446" y="3857628"/>
            <a:ext cx="1357322" cy="28575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928662" y="1714488"/>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Code</a:t>
            </a:r>
            <a:endParaRPr lang="en-ZA" sz="1400" b="1" dirty="0">
              <a:solidFill>
                <a:schemeClr val="tx1"/>
              </a:solidFill>
            </a:endParaRPr>
          </a:p>
        </p:txBody>
      </p:sp>
      <p:sp>
        <p:nvSpPr>
          <p:cNvPr id="9" name="TextBox 8"/>
          <p:cNvSpPr txBox="1"/>
          <p:nvPr/>
        </p:nvSpPr>
        <p:spPr>
          <a:xfrm>
            <a:off x="0" y="1571612"/>
            <a:ext cx="799258" cy="369332"/>
          </a:xfrm>
          <a:prstGeom prst="rect">
            <a:avLst/>
          </a:prstGeom>
          <a:noFill/>
        </p:spPr>
        <p:txBody>
          <a:bodyPr wrap="none" rtlCol="0">
            <a:spAutoFit/>
          </a:bodyPr>
          <a:lstStyle/>
          <a:p>
            <a:r>
              <a:rPr lang="en-ZA" b="1" dirty="0" smtClean="0"/>
              <a:t>Kernel</a:t>
            </a:r>
            <a:endParaRPr lang="en-ZA" b="1" dirty="0"/>
          </a:p>
        </p:txBody>
      </p:sp>
      <p:sp>
        <p:nvSpPr>
          <p:cNvPr id="10" name="TextBox 9"/>
          <p:cNvSpPr txBox="1"/>
          <p:nvPr/>
        </p:nvSpPr>
        <p:spPr>
          <a:xfrm>
            <a:off x="3857620" y="3857628"/>
            <a:ext cx="1940275" cy="369332"/>
          </a:xfrm>
          <a:prstGeom prst="rect">
            <a:avLst/>
          </a:prstGeom>
          <a:noFill/>
        </p:spPr>
        <p:txBody>
          <a:bodyPr wrap="none" rtlCol="0">
            <a:spAutoFit/>
          </a:bodyPr>
          <a:lstStyle/>
          <a:p>
            <a:r>
              <a:rPr lang="en-ZA" b="1" dirty="0" smtClean="0"/>
              <a:t>User Level Process</a:t>
            </a:r>
            <a:endParaRPr lang="en-ZA" b="1" dirty="0"/>
          </a:p>
        </p:txBody>
      </p:sp>
      <p:sp>
        <p:nvSpPr>
          <p:cNvPr id="16" name="Rectangle 15"/>
          <p:cNvSpPr/>
          <p:nvPr/>
        </p:nvSpPr>
        <p:spPr>
          <a:xfrm>
            <a:off x="928662" y="2428868"/>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err="1" smtClean="0">
                <a:solidFill>
                  <a:schemeClr val="tx1"/>
                </a:solidFill>
              </a:rPr>
              <a:t>Globals</a:t>
            </a:r>
            <a:endParaRPr lang="en-ZA" sz="1400" b="1" dirty="0">
              <a:solidFill>
                <a:schemeClr val="tx1"/>
              </a:solidFill>
            </a:endParaRPr>
          </a:p>
        </p:txBody>
      </p:sp>
      <p:sp>
        <p:nvSpPr>
          <p:cNvPr id="17" name="Rectangle 16"/>
          <p:cNvSpPr/>
          <p:nvPr/>
        </p:nvSpPr>
        <p:spPr>
          <a:xfrm>
            <a:off x="928662" y="3143248"/>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Heap</a:t>
            </a:r>
            <a:endParaRPr lang="en-ZA" sz="1400" b="1" dirty="0">
              <a:solidFill>
                <a:schemeClr val="tx1"/>
              </a:solidFill>
            </a:endParaRPr>
          </a:p>
        </p:txBody>
      </p:sp>
      <p:sp>
        <p:nvSpPr>
          <p:cNvPr id="18" name="Rectangle 17"/>
          <p:cNvSpPr/>
          <p:nvPr/>
        </p:nvSpPr>
        <p:spPr>
          <a:xfrm>
            <a:off x="6072198" y="5214950"/>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Code</a:t>
            </a:r>
            <a:endParaRPr lang="en-ZA" sz="1400" b="1" dirty="0">
              <a:solidFill>
                <a:schemeClr val="tx1"/>
              </a:solidFill>
            </a:endParaRPr>
          </a:p>
        </p:txBody>
      </p:sp>
      <p:sp>
        <p:nvSpPr>
          <p:cNvPr id="19" name="Rectangle 18"/>
          <p:cNvSpPr/>
          <p:nvPr/>
        </p:nvSpPr>
        <p:spPr>
          <a:xfrm>
            <a:off x="6072198" y="5715016"/>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err="1" smtClean="0">
                <a:solidFill>
                  <a:schemeClr val="tx1"/>
                </a:solidFill>
              </a:rPr>
              <a:t>Globals</a:t>
            </a:r>
            <a:endParaRPr lang="en-ZA" sz="1400" b="1" dirty="0">
              <a:solidFill>
                <a:schemeClr val="tx1"/>
              </a:solidFill>
            </a:endParaRPr>
          </a:p>
        </p:txBody>
      </p:sp>
      <p:sp>
        <p:nvSpPr>
          <p:cNvPr id="20" name="Rectangle 19"/>
          <p:cNvSpPr/>
          <p:nvPr/>
        </p:nvSpPr>
        <p:spPr>
          <a:xfrm>
            <a:off x="6072198" y="6215082"/>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Heap</a:t>
            </a:r>
            <a:endParaRPr lang="en-ZA" sz="1400" b="1" dirty="0">
              <a:solidFill>
                <a:schemeClr val="tx1"/>
              </a:solidFill>
            </a:endParaRPr>
          </a:p>
        </p:txBody>
      </p:sp>
      <p:cxnSp>
        <p:nvCxnSpPr>
          <p:cNvPr id="21" name="Straight Connector 20"/>
          <p:cNvCxnSpPr/>
          <p:nvPr/>
        </p:nvCxnSpPr>
        <p:spPr>
          <a:xfrm rot="5400000">
            <a:off x="6679421" y="4964917"/>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893603" y="4964917"/>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72198" y="5143512"/>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72198" y="5072074"/>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72198" y="5000636"/>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72198" y="4929198"/>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3636" y="4621421"/>
            <a:ext cx="580480" cy="307777"/>
          </a:xfrm>
          <a:prstGeom prst="rect">
            <a:avLst/>
          </a:prstGeom>
          <a:noFill/>
        </p:spPr>
        <p:txBody>
          <a:bodyPr wrap="none" rtlCol="0">
            <a:spAutoFit/>
          </a:bodyPr>
          <a:lstStyle/>
          <a:p>
            <a:r>
              <a:rPr lang="en-ZA" sz="1400" b="1" dirty="0" smtClean="0"/>
              <a:t>Stack</a:t>
            </a:r>
            <a:endParaRPr lang="en-ZA" sz="1400" b="1" dirty="0"/>
          </a:p>
        </p:txBody>
      </p:sp>
      <p:sp>
        <p:nvSpPr>
          <p:cNvPr id="48" name="TextBox 47"/>
          <p:cNvSpPr txBox="1"/>
          <p:nvPr/>
        </p:nvSpPr>
        <p:spPr>
          <a:xfrm>
            <a:off x="6000760" y="3834474"/>
            <a:ext cx="879793" cy="523220"/>
          </a:xfrm>
          <a:prstGeom prst="rect">
            <a:avLst/>
          </a:prstGeom>
          <a:noFill/>
        </p:spPr>
        <p:txBody>
          <a:bodyPr wrap="none" rtlCol="0">
            <a:spAutoFit/>
          </a:bodyPr>
          <a:lstStyle/>
          <a:p>
            <a:pPr algn="ctr"/>
            <a:r>
              <a:rPr lang="en-ZA" sz="1400" b="1" dirty="0" smtClean="0"/>
              <a:t>Process 1</a:t>
            </a:r>
          </a:p>
          <a:p>
            <a:pPr algn="ctr"/>
            <a:r>
              <a:rPr lang="en-ZA" sz="1400" b="1" dirty="0" smtClean="0"/>
              <a:t>Thread</a:t>
            </a:r>
            <a:endParaRPr lang="en-ZA" sz="1400" b="1" dirty="0"/>
          </a:p>
        </p:txBody>
      </p:sp>
      <p:cxnSp>
        <p:nvCxnSpPr>
          <p:cNvPr id="57" name="Straight Arrow Connector 56"/>
          <p:cNvCxnSpPr>
            <a:stCxn id="48" idx="2"/>
            <a:endCxn id="47" idx="0"/>
          </p:cNvCxnSpPr>
          <p:nvPr/>
        </p:nvCxnSpPr>
        <p:spPr>
          <a:xfrm rot="5400000">
            <a:off x="6305404" y="4486167"/>
            <a:ext cx="263727" cy="67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500958" y="3880782"/>
            <a:ext cx="1357322" cy="28575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9" name="Rectangle 58"/>
          <p:cNvSpPr/>
          <p:nvPr/>
        </p:nvSpPr>
        <p:spPr>
          <a:xfrm>
            <a:off x="7786710" y="5238104"/>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Code</a:t>
            </a:r>
            <a:endParaRPr lang="en-ZA" sz="1400" b="1" dirty="0">
              <a:solidFill>
                <a:schemeClr val="tx1"/>
              </a:solidFill>
            </a:endParaRPr>
          </a:p>
        </p:txBody>
      </p:sp>
      <p:sp>
        <p:nvSpPr>
          <p:cNvPr id="60" name="Rectangle 59"/>
          <p:cNvSpPr/>
          <p:nvPr/>
        </p:nvSpPr>
        <p:spPr>
          <a:xfrm>
            <a:off x="7786710" y="5738170"/>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err="1" smtClean="0">
                <a:solidFill>
                  <a:schemeClr val="tx1"/>
                </a:solidFill>
              </a:rPr>
              <a:t>Globals</a:t>
            </a:r>
            <a:endParaRPr lang="en-ZA" sz="1400" b="1" dirty="0">
              <a:solidFill>
                <a:schemeClr val="tx1"/>
              </a:solidFill>
            </a:endParaRPr>
          </a:p>
        </p:txBody>
      </p:sp>
      <p:sp>
        <p:nvSpPr>
          <p:cNvPr id="61" name="Rectangle 60"/>
          <p:cNvSpPr/>
          <p:nvPr/>
        </p:nvSpPr>
        <p:spPr>
          <a:xfrm>
            <a:off x="7786710" y="6238236"/>
            <a:ext cx="785818" cy="35719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Heap</a:t>
            </a:r>
            <a:endParaRPr lang="en-ZA" sz="1400" b="1" dirty="0">
              <a:solidFill>
                <a:schemeClr val="tx1"/>
              </a:solidFill>
            </a:endParaRPr>
          </a:p>
        </p:txBody>
      </p:sp>
      <p:cxnSp>
        <p:nvCxnSpPr>
          <p:cNvPr id="62" name="Straight Connector 61"/>
          <p:cNvCxnSpPr/>
          <p:nvPr/>
        </p:nvCxnSpPr>
        <p:spPr>
          <a:xfrm rot="5400000">
            <a:off x="8393933" y="4988071"/>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7608115" y="4988071"/>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786710" y="5166666"/>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786710" y="5095228"/>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786710" y="5023790"/>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786710" y="4952352"/>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858148" y="4644575"/>
            <a:ext cx="580480" cy="307777"/>
          </a:xfrm>
          <a:prstGeom prst="rect">
            <a:avLst/>
          </a:prstGeom>
          <a:noFill/>
        </p:spPr>
        <p:txBody>
          <a:bodyPr wrap="none" rtlCol="0">
            <a:spAutoFit/>
          </a:bodyPr>
          <a:lstStyle/>
          <a:p>
            <a:r>
              <a:rPr lang="en-ZA" sz="1400" b="1" dirty="0" smtClean="0"/>
              <a:t>Stack</a:t>
            </a:r>
            <a:endParaRPr lang="en-ZA" sz="1400" b="1" dirty="0"/>
          </a:p>
        </p:txBody>
      </p:sp>
      <p:sp>
        <p:nvSpPr>
          <p:cNvPr id="69" name="TextBox 68"/>
          <p:cNvSpPr txBox="1"/>
          <p:nvPr/>
        </p:nvSpPr>
        <p:spPr>
          <a:xfrm>
            <a:off x="7715272" y="3857628"/>
            <a:ext cx="879793" cy="523220"/>
          </a:xfrm>
          <a:prstGeom prst="rect">
            <a:avLst/>
          </a:prstGeom>
          <a:noFill/>
        </p:spPr>
        <p:txBody>
          <a:bodyPr wrap="none" rtlCol="0">
            <a:spAutoFit/>
          </a:bodyPr>
          <a:lstStyle/>
          <a:p>
            <a:pPr algn="ctr"/>
            <a:r>
              <a:rPr lang="en-ZA" sz="1400" b="1" dirty="0" smtClean="0"/>
              <a:t>Process 2</a:t>
            </a:r>
          </a:p>
          <a:p>
            <a:pPr algn="ctr"/>
            <a:r>
              <a:rPr lang="en-ZA" sz="1400" b="1" dirty="0" smtClean="0"/>
              <a:t>Thread</a:t>
            </a:r>
            <a:endParaRPr lang="en-ZA" sz="1400" b="1" dirty="0"/>
          </a:p>
        </p:txBody>
      </p:sp>
      <p:cxnSp>
        <p:nvCxnSpPr>
          <p:cNvPr id="70" name="Straight Arrow Connector 69"/>
          <p:cNvCxnSpPr>
            <a:stCxn id="69" idx="2"/>
            <a:endCxn id="68" idx="0"/>
          </p:cNvCxnSpPr>
          <p:nvPr/>
        </p:nvCxnSpPr>
        <p:spPr>
          <a:xfrm rot="5400000">
            <a:off x="8019916" y="4509321"/>
            <a:ext cx="263727" cy="67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2750331"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1964513"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143108" y="3451025"/>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143108" y="3379587"/>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143108" y="3308149"/>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143108" y="3236711"/>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214546" y="2928934"/>
            <a:ext cx="580480" cy="307777"/>
          </a:xfrm>
          <a:prstGeom prst="rect">
            <a:avLst/>
          </a:prstGeom>
          <a:noFill/>
        </p:spPr>
        <p:txBody>
          <a:bodyPr wrap="none" rtlCol="0">
            <a:spAutoFit/>
          </a:bodyPr>
          <a:lstStyle/>
          <a:p>
            <a:r>
              <a:rPr lang="en-ZA" sz="1400" b="1" dirty="0" smtClean="0"/>
              <a:t>Stack</a:t>
            </a:r>
            <a:endParaRPr lang="en-ZA" sz="1400" b="1" dirty="0"/>
          </a:p>
        </p:txBody>
      </p:sp>
      <p:sp>
        <p:nvSpPr>
          <p:cNvPr id="78" name="TextBox 77"/>
          <p:cNvSpPr txBox="1"/>
          <p:nvPr/>
        </p:nvSpPr>
        <p:spPr>
          <a:xfrm>
            <a:off x="1857356" y="1714488"/>
            <a:ext cx="1356012" cy="307777"/>
          </a:xfrm>
          <a:prstGeom prst="rect">
            <a:avLst/>
          </a:prstGeom>
          <a:noFill/>
        </p:spPr>
        <p:txBody>
          <a:bodyPr wrap="none" rtlCol="0">
            <a:spAutoFit/>
          </a:bodyPr>
          <a:lstStyle/>
          <a:p>
            <a:pPr algn="ctr"/>
            <a:r>
              <a:rPr lang="en-ZA" sz="1400" b="1" dirty="0" smtClean="0"/>
              <a:t>Kernel Thread 1</a:t>
            </a:r>
          </a:p>
        </p:txBody>
      </p:sp>
      <p:cxnSp>
        <p:nvCxnSpPr>
          <p:cNvPr id="79" name="Straight Arrow Connector 78"/>
          <p:cNvCxnSpPr>
            <a:stCxn id="78" idx="2"/>
          </p:cNvCxnSpPr>
          <p:nvPr/>
        </p:nvCxnSpPr>
        <p:spPr>
          <a:xfrm rot="5400000">
            <a:off x="2314528" y="2208035"/>
            <a:ext cx="406605" cy="35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143108" y="2428868"/>
            <a:ext cx="785818" cy="35719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TCB 1</a:t>
            </a:r>
            <a:endParaRPr lang="en-ZA" sz="1400" b="1" dirty="0">
              <a:solidFill>
                <a:schemeClr val="tx1"/>
              </a:solidFill>
            </a:endParaRPr>
          </a:p>
        </p:txBody>
      </p:sp>
      <p:cxnSp>
        <p:nvCxnSpPr>
          <p:cNvPr id="84" name="Straight Connector 83"/>
          <p:cNvCxnSpPr/>
          <p:nvPr/>
        </p:nvCxnSpPr>
        <p:spPr>
          <a:xfrm rot="5400000">
            <a:off x="4037525"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251707"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430302" y="3451025"/>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430302" y="3379587"/>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430302" y="3308149"/>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30302" y="3236711"/>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501740" y="2928934"/>
            <a:ext cx="580480" cy="307777"/>
          </a:xfrm>
          <a:prstGeom prst="rect">
            <a:avLst/>
          </a:prstGeom>
          <a:noFill/>
        </p:spPr>
        <p:txBody>
          <a:bodyPr wrap="none" rtlCol="0">
            <a:spAutoFit/>
          </a:bodyPr>
          <a:lstStyle/>
          <a:p>
            <a:r>
              <a:rPr lang="en-ZA" sz="1400" b="1" dirty="0" smtClean="0"/>
              <a:t>Stack</a:t>
            </a:r>
            <a:endParaRPr lang="en-ZA" sz="1400" b="1" dirty="0"/>
          </a:p>
        </p:txBody>
      </p:sp>
      <p:sp>
        <p:nvSpPr>
          <p:cNvPr id="91" name="TextBox 90"/>
          <p:cNvSpPr txBox="1"/>
          <p:nvPr/>
        </p:nvSpPr>
        <p:spPr>
          <a:xfrm>
            <a:off x="3144550" y="1714488"/>
            <a:ext cx="1356013" cy="307777"/>
          </a:xfrm>
          <a:prstGeom prst="rect">
            <a:avLst/>
          </a:prstGeom>
          <a:noFill/>
        </p:spPr>
        <p:txBody>
          <a:bodyPr wrap="none" rtlCol="0">
            <a:spAutoFit/>
          </a:bodyPr>
          <a:lstStyle/>
          <a:p>
            <a:pPr algn="ctr"/>
            <a:r>
              <a:rPr lang="en-ZA" sz="1400" b="1" dirty="0" smtClean="0"/>
              <a:t>Kernel Thread 2</a:t>
            </a:r>
          </a:p>
        </p:txBody>
      </p:sp>
      <p:cxnSp>
        <p:nvCxnSpPr>
          <p:cNvPr id="92" name="Straight Arrow Connector 91"/>
          <p:cNvCxnSpPr>
            <a:stCxn id="91" idx="2"/>
          </p:cNvCxnSpPr>
          <p:nvPr/>
        </p:nvCxnSpPr>
        <p:spPr>
          <a:xfrm rot="5400000">
            <a:off x="3601723" y="2208035"/>
            <a:ext cx="406604" cy="35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430302" y="2428868"/>
            <a:ext cx="785818" cy="35719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TCB 2</a:t>
            </a:r>
            <a:endParaRPr lang="en-ZA" sz="1400" b="1" dirty="0">
              <a:solidFill>
                <a:schemeClr val="tx1"/>
              </a:solidFill>
            </a:endParaRPr>
          </a:p>
        </p:txBody>
      </p:sp>
      <p:cxnSp>
        <p:nvCxnSpPr>
          <p:cNvPr id="94" name="Straight Connector 93"/>
          <p:cNvCxnSpPr/>
          <p:nvPr/>
        </p:nvCxnSpPr>
        <p:spPr>
          <a:xfrm rot="5400000">
            <a:off x="5323409"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537591"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716186" y="3451025"/>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716186" y="3379587"/>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716186" y="3308149"/>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716186" y="3236711"/>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787624" y="2928934"/>
            <a:ext cx="580480" cy="307777"/>
          </a:xfrm>
          <a:prstGeom prst="rect">
            <a:avLst/>
          </a:prstGeom>
          <a:noFill/>
        </p:spPr>
        <p:txBody>
          <a:bodyPr wrap="none" rtlCol="0">
            <a:spAutoFit/>
          </a:bodyPr>
          <a:lstStyle/>
          <a:p>
            <a:r>
              <a:rPr lang="en-ZA" sz="1400" b="1" dirty="0" smtClean="0"/>
              <a:t>Stack</a:t>
            </a:r>
            <a:endParaRPr lang="en-ZA" sz="1400" b="1" dirty="0"/>
          </a:p>
        </p:txBody>
      </p:sp>
      <p:sp>
        <p:nvSpPr>
          <p:cNvPr id="101" name="TextBox 100"/>
          <p:cNvSpPr txBox="1"/>
          <p:nvPr/>
        </p:nvSpPr>
        <p:spPr>
          <a:xfrm>
            <a:off x="4430434" y="1714488"/>
            <a:ext cx="1356013" cy="307777"/>
          </a:xfrm>
          <a:prstGeom prst="rect">
            <a:avLst/>
          </a:prstGeom>
          <a:noFill/>
        </p:spPr>
        <p:txBody>
          <a:bodyPr wrap="none" rtlCol="0">
            <a:spAutoFit/>
          </a:bodyPr>
          <a:lstStyle/>
          <a:p>
            <a:pPr algn="ctr"/>
            <a:r>
              <a:rPr lang="en-ZA" sz="1400" b="1" dirty="0" smtClean="0"/>
              <a:t>Kernel Thread 3</a:t>
            </a:r>
          </a:p>
        </p:txBody>
      </p:sp>
      <p:cxnSp>
        <p:nvCxnSpPr>
          <p:cNvPr id="102" name="Straight Arrow Connector 101"/>
          <p:cNvCxnSpPr>
            <a:stCxn id="101" idx="2"/>
          </p:cNvCxnSpPr>
          <p:nvPr/>
        </p:nvCxnSpPr>
        <p:spPr>
          <a:xfrm rot="5400000">
            <a:off x="4887607" y="2208035"/>
            <a:ext cx="406604" cy="35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4716186" y="2428868"/>
            <a:ext cx="785818" cy="35719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TCB 3</a:t>
            </a:r>
            <a:endParaRPr lang="en-ZA" sz="1400" b="1" dirty="0">
              <a:solidFill>
                <a:schemeClr val="tx1"/>
              </a:solidFill>
            </a:endParaRPr>
          </a:p>
        </p:txBody>
      </p:sp>
      <p:cxnSp>
        <p:nvCxnSpPr>
          <p:cNvPr id="104" name="Straight Connector 103"/>
          <p:cNvCxnSpPr/>
          <p:nvPr/>
        </p:nvCxnSpPr>
        <p:spPr>
          <a:xfrm rot="5400000">
            <a:off x="7301136"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6515318"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693913" y="3451025"/>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693913" y="3379587"/>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765351" y="2928934"/>
            <a:ext cx="580480" cy="307777"/>
          </a:xfrm>
          <a:prstGeom prst="rect">
            <a:avLst/>
          </a:prstGeom>
          <a:noFill/>
        </p:spPr>
        <p:txBody>
          <a:bodyPr wrap="none" rtlCol="0">
            <a:spAutoFit/>
          </a:bodyPr>
          <a:lstStyle/>
          <a:p>
            <a:r>
              <a:rPr lang="en-ZA" sz="1400" b="1" dirty="0" smtClean="0"/>
              <a:t>Stack</a:t>
            </a:r>
            <a:endParaRPr lang="en-ZA" sz="1400" b="1" dirty="0"/>
          </a:p>
        </p:txBody>
      </p:sp>
      <p:sp>
        <p:nvSpPr>
          <p:cNvPr id="111" name="TextBox 110"/>
          <p:cNvSpPr txBox="1"/>
          <p:nvPr/>
        </p:nvSpPr>
        <p:spPr>
          <a:xfrm>
            <a:off x="6621165" y="1714488"/>
            <a:ext cx="879793" cy="307777"/>
          </a:xfrm>
          <a:prstGeom prst="rect">
            <a:avLst/>
          </a:prstGeom>
          <a:noFill/>
        </p:spPr>
        <p:txBody>
          <a:bodyPr wrap="none" rtlCol="0">
            <a:spAutoFit/>
          </a:bodyPr>
          <a:lstStyle/>
          <a:p>
            <a:pPr algn="ctr"/>
            <a:r>
              <a:rPr lang="en-ZA" sz="1400" b="1" dirty="0" smtClean="0"/>
              <a:t>Process 1</a:t>
            </a:r>
          </a:p>
        </p:txBody>
      </p:sp>
      <p:cxnSp>
        <p:nvCxnSpPr>
          <p:cNvPr id="112" name="Straight Arrow Connector 111"/>
          <p:cNvCxnSpPr>
            <a:stCxn id="111" idx="2"/>
            <a:endCxn id="113" idx="0"/>
          </p:cNvCxnSpPr>
          <p:nvPr/>
        </p:nvCxnSpPr>
        <p:spPr>
          <a:xfrm rot="16200000" flipH="1">
            <a:off x="6870641" y="2212686"/>
            <a:ext cx="406603" cy="25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6693913" y="2428868"/>
            <a:ext cx="785818" cy="35719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PCB 1</a:t>
            </a:r>
            <a:endParaRPr lang="en-ZA" sz="1400" b="1" dirty="0">
              <a:solidFill>
                <a:schemeClr val="tx1"/>
              </a:solidFill>
            </a:endParaRPr>
          </a:p>
        </p:txBody>
      </p:sp>
      <p:cxnSp>
        <p:nvCxnSpPr>
          <p:cNvPr id="115" name="Straight Connector 114"/>
          <p:cNvCxnSpPr/>
          <p:nvPr/>
        </p:nvCxnSpPr>
        <p:spPr>
          <a:xfrm rot="5400000">
            <a:off x="8372706"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7586888" y="3272430"/>
            <a:ext cx="357190"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765483" y="3451025"/>
            <a:ext cx="785818" cy="158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65483" y="3379587"/>
            <a:ext cx="785818" cy="1588"/>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836921" y="2928934"/>
            <a:ext cx="580480" cy="307777"/>
          </a:xfrm>
          <a:prstGeom prst="rect">
            <a:avLst/>
          </a:prstGeom>
          <a:noFill/>
        </p:spPr>
        <p:txBody>
          <a:bodyPr wrap="none" rtlCol="0">
            <a:spAutoFit/>
          </a:bodyPr>
          <a:lstStyle/>
          <a:p>
            <a:r>
              <a:rPr lang="en-ZA" sz="1400" b="1" dirty="0" smtClean="0"/>
              <a:t>Stack</a:t>
            </a:r>
            <a:endParaRPr lang="en-ZA" sz="1400" b="1" dirty="0"/>
          </a:p>
        </p:txBody>
      </p:sp>
      <p:sp>
        <p:nvSpPr>
          <p:cNvPr id="120" name="TextBox 119"/>
          <p:cNvSpPr txBox="1"/>
          <p:nvPr/>
        </p:nvSpPr>
        <p:spPr>
          <a:xfrm>
            <a:off x="7692735" y="1714488"/>
            <a:ext cx="879793" cy="307777"/>
          </a:xfrm>
          <a:prstGeom prst="rect">
            <a:avLst/>
          </a:prstGeom>
          <a:noFill/>
        </p:spPr>
        <p:txBody>
          <a:bodyPr wrap="none" rtlCol="0">
            <a:spAutoFit/>
          </a:bodyPr>
          <a:lstStyle/>
          <a:p>
            <a:pPr algn="ctr"/>
            <a:r>
              <a:rPr lang="en-ZA" sz="1400" b="1" dirty="0" smtClean="0"/>
              <a:t>Process 2</a:t>
            </a:r>
          </a:p>
        </p:txBody>
      </p:sp>
      <p:cxnSp>
        <p:nvCxnSpPr>
          <p:cNvPr id="121" name="Straight Arrow Connector 120"/>
          <p:cNvCxnSpPr>
            <a:stCxn id="120" idx="2"/>
            <a:endCxn id="122" idx="0"/>
          </p:cNvCxnSpPr>
          <p:nvPr/>
        </p:nvCxnSpPr>
        <p:spPr>
          <a:xfrm rot="16200000" flipH="1">
            <a:off x="7942211" y="2212686"/>
            <a:ext cx="406603" cy="25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7765483" y="2428868"/>
            <a:ext cx="785818" cy="35719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b="1" dirty="0" smtClean="0">
                <a:solidFill>
                  <a:schemeClr val="tx1"/>
                </a:solidFill>
              </a:rPr>
              <a:t>PCB 2</a:t>
            </a:r>
            <a:endParaRPr lang="en-ZA" sz="14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Concurrency</a:t>
            </a:r>
            <a:endParaRPr lang="en-ZA" sz="4800" b="1" u="sng" dirty="0"/>
          </a:p>
        </p:txBody>
      </p:sp>
      <p:sp>
        <p:nvSpPr>
          <p:cNvPr id="4" name="TextBox 3"/>
          <p:cNvSpPr txBox="1"/>
          <p:nvPr/>
        </p:nvSpPr>
        <p:spPr>
          <a:xfrm>
            <a:off x="714349" y="1785926"/>
            <a:ext cx="8072494" cy="3139321"/>
          </a:xfrm>
          <a:prstGeom prst="rect">
            <a:avLst/>
          </a:prstGeom>
          <a:noFill/>
        </p:spPr>
        <p:txBody>
          <a:bodyPr wrap="square" rtlCol="0" anchor="ctr">
            <a:spAutoFit/>
          </a:bodyPr>
          <a:lstStyle/>
          <a:p>
            <a:pPr>
              <a:buFont typeface="Arial" pitchFamily="34" charset="0"/>
              <a:buChar char="•"/>
            </a:pPr>
            <a:r>
              <a:rPr lang="en-ZA" b="1" dirty="0" smtClean="0"/>
              <a:t> Examples in applications</a:t>
            </a:r>
          </a:p>
          <a:p>
            <a:pPr>
              <a:buFont typeface="Arial" pitchFamily="34" charset="0"/>
              <a:buChar char="•"/>
            </a:pPr>
            <a:endParaRPr lang="en-ZA" b="1" dirty="0" smtClean="0"/>
          </a:p>
          <a:p>
            <a:pPr lvl="1">
              <a:buFont typeface="Arial" pitchFamily="34" charset="0"/>
              <a:buChar char="•"/>
            </a:pPr>
            <a:r>
              <a:rPr lang="en-ZA" b="1" dirty="0" smtClean="0"/>
              <a:t> Network services handle multiple requests from their clients</a:t>
            </a:r>
          </a:p>
          <a:p>
            <a:pPr lvl="2">
              <a:buFont typeface="Arial" pitchFamily="34" charset="0"/>
              <a:buChar char="•"/>
            </a:pPr>
            <a:r>
              <a:rPr lang="en-ZA" b="1" dirty="0" smtClean="0"/>
              <a:t> Imagine Google only handling one page request at a time</a:t>
            </a:r>
          </a:p>
          <a:p>
            <a:pPr lvl="2">
              <a:buFont typeface="Arial" pitchFamily="34" charset="0"/>
              <a:buChar char="•"/>
            </a:pPr>
            <a:endParaRPr lang="en-ZA" b="1" dirty="0" smtClean="0"/>
          </a:p>
          <a:p>
            <a:pPr lvl="1">
              <a:buFont typeface="Arial" pitchFamily="34" charset="0"/>
              <a:buChar char="•"/>
            </a:pPr>
            <a:r>
              <a:rPr lang="en-ZA" b="1" dirty="0" smtClean="0"/>
              <a:t> Most applications have multiple user interfaces</a:t>
            </a:r>
          </a:p>
          <a:p>
            <a:pPr lvl="1">
              <a:buFont typeface="Arial" pitchFamily="34" charset="0"/>
              <a:buChar char="•"/>
            </a:pPr>
            <a:endParaRPr lang="en-ZA" b="1" dirty="0" smtClean="0"/>
          </a:p>
          <a:p>
            <a:pPr lvl="1">
              <a:buFont typeface="Arial" pitchFamily="34" charset="0"/>
              <a:buChar char="•"/>
            </a:pPr>
            <a:r>
              <a:rPr lang="en-ZA" b="1" dirty="0" smtClean="0"/>
              <a:t> Parallel programming and utilisation of multiple processors</a:t>
            </a:r>
          </a:p>
          <a:p>
            <a:pPr lvl="1">
              <a:buFont typeface="Arial" pitchFamily="34" charset="0"/>
              <a:buChar char="•"/>
            </a:pPr>
            <a:endParaRPr lang="en-ZA" b="1" dirty="0" smtClean="0"/>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Sharing Objects</a:t>
            </a:r>
            <a:endParaRPr lang="en-ZA" sz="4000" b="1" u="sng" dirty="0"/>
          </a:p>
        </p:txBody>
      </p:sp>
      <p:sp>
        <p:nvSpPr>
          <p:cNvPr id="33" name="TextBox 32"/>
          <p:cNvSpPr txBox="1"/>
          <p:nvPr/>
        </p:nvSpPr>
        <p:spPr>
          <a:xfrm>
            <a:off x="280612" y="1500174"/>
            <a:ext cx="8863388" cy="3139321"/>
          </a:xfrm>
          <a:prstGeom prst="rect">
            <a:avLst/>
          </a:prstGeom>
          <a:noFill/>
        </p:spPr>
        <p:txBody>
          <a:bodyPr wrap="square" rtlCol="0">
            <a:spAutoFit/>
          </a:bodyPr>
          <a:lstStyle/>
          <a:p>
            <a:pPr>
              <a:buFont typeface="Arial" pitchFamily="34" charset="0"/>
              <a:buChar char="•"/>
            </a:pPr>
            <a:r>
              <a:rPr lang="en-ZA" b="1" dirty="0" smtClean="0"/>
              <a:t> If a program has “independent threads” that operate on completely separate subsets of memory, we can reason about each thread separately</a:t>
            </a:r>
          </a:p>
          <a:p>
            <a:pPr>
              <a:buFont typeface="Arial" pitchFamily="34" charset="0"/>
              <a:buChar char="•"/>
            </a:pPr>
            <a:endParaRPr lang="en-ZA" b="1" dirty="0" smtClean="0"/>
          </a:p>
          <a:p>
            <a:pPr>
              <a:buFont typeface="Arial" pitchFamily="34" charset="0"/>
              <a:buChar char="•"/>
            </a:pPr>
            <a:r>
              <a:rPr lang="en-ZA" b="1" dirty="0" smtClean="0"/>
              <a:t> However, most multi-threaded programs have both:</a:t>
            </a:r>
          </a:p>
          <a:p>
            <a:pPr lvl="1">
              <a:buFont typeface="Arial" pitchFamily="34" charset="0"/>
              <a:buChar char="•"/>
            </a:pPr>
            <a:r>
              <a:rPr lang="en-ZA" b="1" dirty="0" smtClean="0"/>
              <a:t> per-thread state (stack, registers)</a:t>
            </a:r>
          </a:p>
          <a:p>
            <a:pPr lvl="1">
              <a:buFont typeface="Arial" pitchFamily="34" charset="0"/>
              <a:buChar char="•"/>
            </a:pPr>
            <a:r>
              <a:rPr lang="en-ZA" b="1" dirty="0" smtClean="0"/>
              <a:t> shared state (heap)</a:t>
            </a:r>
          </a:p>
          <a:p>
            <a:pPr lvl="1">
              <a:buFont typeface="Arial" pitchFamily="34" charset="0"/>
              <a:buChar char="•"/>
            </a:pPr>
            <a:endParaRPr lang="en-ZA" b="1" dirty="0" smtClean="0"/>
          </a:p>
          <a:p>
            <a:pPr>
              <a:buFont typeface="Arial" pitchFamily="34" charset="0"/>
              <a:buChar char="•"/>
            </a:pPr>
            <a:r>
              <a:rPr lang="en-ZA" b="1" dirty="0" smtClean="0"/>
              <a:t> Threads which can read and write the shared state are called “Cooperating threads”</a:t>
            </a:r>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Sharing Objects</a:t>
            </a:r>
            <a:endParaRPr lang="en-ZA" sz="4000" b="1" u="sng" dirty="0"/>
          </a:p>
        </p:txBody>
      </p:sp>
      <p:sp>
        <p:nvSpPr>
          <p:cNvPr id="33" name="TextBox 32"/>
          <p:cNvSpPr txBox="1"/>
          <p:nvPr/>
        </p:nvSpPr>
        <p:spPr>
          <a:xfrm>
            <a:off x="280612" y="1500174"/>
            <a:ext cx="8863388" cy="5355312"/>
          </a:xfrm>
          <a:prstGeom prst="rect">
            <a:avLst/>
          </a:prstGeom>
          <a:noFill/>
        </p:spPr>
        <p:txBody>
          <a:bodyPr wrap="square" rtlCol="0">
            <a:spAutoFit/>
          </a:bodyPr>
          <a:lstStyle/>
          <a:p>
            <a:pPr>
              <a:buFont typeface="Arial" pitchFamily="34" charset="0"/>
              <a:buChar char="•"/>
            </a:pPr>
            <a:r>
              <a:rPr lang="en-ZA" b="1" dirty="0" smtClean="0"/>
              <a:t> If a program has “independent threads” that operate on completely separate subsets of memory, we can reason about each thread separately</a:t>
            </a:r>
          </a:p>
          <a:p>
            <a:pPr>
              <a:buFont typeface="Arial" pitchFamily="34" charset="0"/>
              <a:buChar char="•"/>
            </a:pPr>
            <a:endParaRPr lang="en-ZA" b="1" dirty="0" smtClean="0"/>
          </a:p>
          <a:p>
            <a:pPr>
              <a:buFont typeface="Arial" pitchFamily="34" charset="0"/>
              <a:buChar char="•"/>
            </a:pPr>
            <a:r>
              <a:rPr lang="en-ZA" b="1" dirty="0" smtClean="0"/>
              <a:t> However, most multi-threaded programs have both:</a:t>
            </a:r>
          </a:p>
          <a:p>
            <a:pPr lvl="1">
              <a:buFont typeface="Arial" pitchFamily="34" charset="0"/>
              <a:buChar char="•"/>
            </a:pPr>
            <a:r>
              <a:rPr lang="en-ZA" b="1" dirty="0" smtClean="0"/>
              <a:t> per-thread state (stack, registers)</a:t>
            </a:r>
          </a:p>
          <a:p>
            <a:pPr lvl="1">
              <a:buFont typeface="Arial" pitchFamily="34" charset="0"/>
              <a:buChar char="•"/>
            </a:pPr>
            <a:r>
              <a:rPr lang="en-ZA" b="1" dirty="0" smtClean="0"/>
              <a:t> shared state (heap)</a:t>
            </a:r>
          </a:p>
          <a:p>
            <a:pPr lvl="1">
              <a:buFont typeface="Arial" pitchFamily="34" charset="0"/>
              <a:buChar char="•"/>
            </a:pPr>
            <a:endParaRPr lang="en-ZA" b="1" dirty="0" smtClean="0"/>
          </a:p>
          <a:p>
            <a:pPr>
              <a:buFont typeface="Arial" pitchFamily="34" charset="0"/>
              <a:buChar char="•"/>
            </a:pPr>
            <a:r>
              <a:rPr lang="en-ZA" b="1" dirty="0" smtClean="0"/>
              <a:t> Threads which can read and write the shared state are called “Cooperating threads”</a:t>
            </a:r>
          </a:p>
          <a:p>
            <a:pPr>
              <a:buFont typeface="Arial" pitchFamily="34" charset="0"/>
              <a:buChar char="•"/>
            </a:pPr>
            <a:endParaRPr lang="en-ZA" b="1" dirty="0" smtClean="0"/>
          </a:p>
          <a:p>
            <a:pPr>
              <a:buFont typeface="Arial" pitchFamily="34" charset="0"/>
              <a:buChar char="•"/>
            </a:pPr>
            <a:r>
              <a:rPr lang="en-ZA" b="1" dirty="0" smtClean="0"/>
              <a:t> Unfortunately then cooperating threads share state, writing correct multithreaded programs becomes much more difficult</a:t>
            </a:r>
          </a:p>
          <a:p>
            <a:pPr lvl="1">
              <a:buFont typeface="Arial" pitchFamily="34" charset="0"/>
              <a:buChar char="•"/>
            </a:pPr>
            <a:r>
              <a:rPr lang="en-ZA" b="1" dirty="0" smtClean="0"/>
              <a:t> Program execution depends on the possible interleaving of threads access to shared state</a:t>
            </a:r>
          </a:p>
          <a:p>
            <a:pPr lvl="1">
              <a:buFont typeface="Arial" pitchFamily="34" charset="0"/>
              <a:buChar char="•"/>
            </a:pPr>
            <a:r>
              <a:rPr lang="en-ZA" b="1" dirty="0" smtClean="0"/>
              <a:t> Program execution can be non deterministic</a:t>
            </a:r>
          </a:p>
          <a:p>
            <a:pPr lvl="1">
              <a:buFont typeface="Arial" pitchFamily="34" charset="0"/>
              <a:buChar char="•"/>
            </a:pPr>
            <a:r>
              <a:rPr lang="en-ZA" b="1" dirty="0" smtClean="0"/>
              <a:t> Compilers and processor hardware can reorder instructions</a:t>
            </a:r>
          </a:p>
          <a:p>
            <a:pPr>
              <a:buFont typeface="Arial" pitchFamily="34" charset="0"/>
              <a:buChar char="•"/>
            </a:pPr>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4000" b="1" dirty="0" smtClean="0"/>
              <a:t>How can we reason about all possible </a:t>
            </a:r>
            <a:r>
              <a:rPr lang="en-ZA" sz="4000" b="1" dirty="0" err="1" smtClean="0"/>
              <a:t>interleavings</a:t>
            </a:r>
            <a:r>
              <a:rPr lang="en-ZA" sz="4000" b="1" dirty="0" smtClean="0"/>
              <a:t> of threads’ actions?</a:t>
            </a:r>
            <a:endParaRPr lang="en-ZA" sz="4000" b="1" u="sng" dirty="0"/>
          </a:p>
        </p:txBody>
      </p:sp>
      <p:sp>
        <p:nvSpPr>
          <p:cNvPr id="33" name="TextBox 32"/>
          <p:cNvSpPr txBox="1"/>
          <p:nvPr/>
        </p:nvSpPr>
        <p:spPr>
          <a:xfrm>
            <a:off x="280612" y="1880234"/>
            <a:ext cx="8863388" cy="3416320"/>
          </a:xfrm>
          <a:prstGeom prst="rect">
            <a:avLst/>
          </a:prstGeom>
          <a:noFill/>
        </p:spPr>
        <p:txBody>
          <a:bodyPr wrap="square" rtlCol="0">
            <a:spAutoFit/>
          </a:bodyPr>
          <a:lstStyle/>
          <a:p>
            <a:pPr>
              <a:buFont typeface="Arial" pitchFamily="34" charset="0"/>
              <a:buChar char="•"/>
            </a:pPr>
            <a:r>
              <a:rPr lang="en-ZA" b="1" dirty="0" smtClean="0"/>
              <a:t> If two threads write a shared variable</a:t>
            </a:r>
          </a:p>
          <a:p>
            <a:pPr lvl="1">
              <a:buFont typeface="Arial" pitchFamily="34" charset="0"/>
              <a:buChar char="•"/>
            </a:pPr>
            <a:r>
              <a:rPr lang="en-ZA" b="1" dirty="0" smtClean="0"/>
              <a:t> Thread A writes with value 1</a:t>
            </a:r>
          </a:p>
          <a:p>
            <a:pPr lvl="1">
              <a:buFont typeface="Arial" pitchFamily="34" charset="0"/>
              <a:buChar char="•"/>
            </a:pPr>
            <a:r>
              <a:rPr lang="en-ZA" b="1" dirty="0" smtClean="0"/>
              <a:t> Thread B write with value 2</a:t>
            </a:r>
          </a:p>
          <a:p>
            <a:pPr lvl="1">
              <a:buFont typeface="Arial" pitchFamily="34" charset="0"/>
              <a:buChar char="•"/>
            </a:pPr>
            <a:endParaRPr lang="en-ZA" b="1" dirty="0" smtClean="0"/>
          </a:p>
          <a:p>
            <a:pPr lvl="2">
              <a:buFont typeface="Arial" pitchFamily="34" charset="0"/>
              <a:buChar char="•"/>
            </a:pPr>
            <a:r>
              <a:rPr lang="en-ZA" b="1" dirty="0" smtClean="0"/>
              <a:t> The final value will depend on the order in which it was written</a:t>
            </a:r>
          </a:p>
          <a:p>
            <a:pPr lvl="2">
              <a:buFont typeface="Arial" pitchFamily="34" charset="0"/>
              <a:buChar char="•"/>
            </a:pPr>
            <a:endParaRPr lang="en-ZA" b="1" dirty="0" smtClean="0"/>
          </a:p>
          <a:p>
            <a:pPr>
              <a:buFont typeface="Arial" pitchFamily="34" charset="0"/>
              <a:buChar char="•"/>
            </a:pPr>
            <a:r>
              <a:rPr lang="en-ZA" b="1" dirty="0" smtClean="0"/>
              <a:t> This problem explodes in complexity when programs grow</a:t>
            </a:r>
          </a:p>
          <a:p>
            <a:pPr>
              <a:buFont typeface="Arial" pitchFamily="34" charset="0"/>
              <a:buChar char="•"/>
            </a:pPr>
            <a:r>
              <a:rPr lang="en-ZA" b="1" dirty="0" smtClean="0"/>
              <a:t> Programmers cannot make any assumptions on the relative speed of threads </a:t>
            </a:r>
          </a:p>
          <a:p>
            <a:pPr>
              <a:buFont typeface="Arial" pitchFamily="34" charset="0"/>
              <a:buChar char="•"/>
            </a:pPr>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4000" b="1" dirty="0" smtClean="0"/>
              <a:t>How can we debug programs with behaviours that change across runs?</a:t>
            </a:r>
            <a:endParaRPr lang="en-ZA" sz="4000" b="1" u="sng" dirty="0"/>
          </a:p>
        </p:txBody>
      </p:sp>
      <p:sp>
        <p:nvSpPr>
          <p:cNvPr id="33" name="TextBox 32"/>
          <p:cNvSpPr txBox="1"/>
          <p:nvPr/>
        </p:nvSpPr>
        <p:spPr>
          <a:xfrm>
            <a:off x="280612" y="1880234"/>
            <a:ext cx="6005900" cy="4247317"/>
          </a:xfrm>
          <a:prstGeom prst="rect">
            <a:avLst/>
          </a:prstGeom>
          <a:noFill/>
        </p:spPr>
        <p:txBody>
          <a:bodyPr wrap="square" rtlCol="0">
            <a:spAutoFit/>
          </a:bodyPr>
          <a:lstStyle/>
          <a:p>
            <a:pPr>
              <a:buFont typeface="Arial" pitchFamily="34" charset="0"/>
              <a:buChar char="•"/>
            </a:pPr>
            <a:r>
              <a:rPr lang="en-ZA" b="1" dirty="0" smtClean="0"/>
              <a:t> Different runs of the same program might produce different results</a:t>
            </a:r>
          </a:p>
          <a:p>
            <a:pPr lvl="1">
              <a:buFont typeface="Arial" pitchFamily="34" charset="0"/>
              <a:buChar char="•"/>
            </a:pPr>
            <a:r>
              <a:rPr lang="en-ZA" b="1" dirty="0" smtClean="0"/>
              <a:t> The scheduler might make different decisions</a:t>
            </a:r>
          </a:p>
          <a:p>
            <a:pPr lvl="1">
              <a:buFont typeface="Arial" pitchFamily="34" charset="0"/>
              <a:buChar char="•"/>
            </a:pPr>
            <a:r>
              <a:rPr lang="en-ZA" b="1" dirty="0" smtClean="0"/>
              <a:t> The processor might run at a different frequency</a:t>
            </a:r>
          </a:p>
          <a:p>
            <a:pPr lvl="1">
              <a:buFont typeface="Arial" pitchFamily="34" charset="0"/>
              <a:buChar char="•"/>
            </a:pPr>
            <a:r>
              <a:rPr lang="en-ZA" b="1" dirty="0" smtClean="0"/>
              <a:t> Another concurrent process may affect the operations</a:t>
            </a:r>
          </a:p>
          <a:p>
            <a:pPr lvl="1">
              <a:buFont typeface="Arial" pitchFamily="34" charset="0"/>
              <a:buChar char="•"/>
            </a:pPr>
            <a:endParaRPr lang="en-ZA" b="1" dirty="0" smtClean="0"/>
          </a:p>
          <a:p>
            <a:pPr>
              <a:buFont typeface="Arial" pitchFamily="34" charset="0"/>
              <a:buChar char="•"/>
            </a:pPr>
            <a:r>
              <a:rPr lang="en-ZA" b="1" dirty="0" smtClean="0"/>
              <a:t> Bugs might arise in one execution or behave in a different manner across executions</a:t>
            </a:r>
          </a:p>
          <a:p>
            <a:pPr lvl="1">
              <a:buFont typeface="Arial" pitchFamily="34" charset="0"/>
              <a:buChar char="•"/>
            </a:pPr>
            <a:r>
              <a:rPr lang="en-ZA" b="1" dirty="0" smtClean="0"/>
              <a:t> “</a:t>
            </a:r>
            <a:r>
              <a:rPr lang="en-ZA" b="1" dirty="0" err="1" smtClean="0"/>
              <a:t>Heisenbugs</a:t>
            </a:r>
            <a:r>
              <a:rPr lang="en-ZA" b="1" dirty="0" smtClean="0"/>
              <a:t>” are bugs that change behaviour or disappear when you try examine them</a:t>
            </a:r>
          </a:p>
          <a:p>
            <a:pPr lvl="1">
              <a:buFont typeface="Arial" pitchFamily="34" charset="0"/>
              <a:buChar char="•"/>
            </a:pPr>
            <a:r>
              <a:rPr lang="en-ZA" b="1" dirty="0" smtClean="0"/>
              <a:t> “Bohr bugs” are the opposite (deterministic bugs)</a:t>
            </a:r>
          </a:p>
          <a:p>
            <a:pPr>
              <a:buFont typeface="Arial" pitchFamily="34" charset="0"/>
              <a:buChar char="•"/>
            </a:pPr>
            <a:endParaRPr lang="en-ZA" b="1" dirty="0" smtClean="0"/>
          </a:p>
          <a:p>
            <a:pPr lvl="1"/>
            <a:endParaRPr lang="en-ZA" b="1" dirty="0" smtClean="0"/>
          </a:p>
          <a:p>
            <a:endParaRPr lang="en-ZA" b="1" dirty="0" smtClean="0"/>
          </a:p>
          <a:p>
            <a:pPr>
              <a:buFont typeface="Arial" pitchFamily="34" charset="0"/>
              <a:buChar char="•"/>
            </a:pPr>
            <a:endParaRPr lang="en-ZA" b="1" dirty="0" smtClean="0"/>
          </a:p>
        </p:txBody>
      </p:sp>
      <p:pic>
        <p:nvPicPr>
          <p:cNvPr id="6" name="Picture 5" descr="BUG4.jpg"/>
          <p:cNvPicPr>
            <a:picLocks noChangeAspect="1"/>
          </p:cNvPicPr>
          <p:nvPr/>
        </p:nvPicPr>
        <p:blipFill>
          <a:blip r:embed="rId2"/>
          <a:stretch>
            <a:fillRect/>
          </a:stretch>
        </p:blipFill>
        <p:spPr>
          <a:xfrm>
            <a:off x="6286512" y="1643050"/>
            <a:ext cx="2774657" cy="5072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3100" b="1" dirty="0" smtClean="0"/>
              <a:t>How can we reason about thread </a:t>
            </a:r>
            <a:r>
              <a:rPr lang="en-ZA" sz="3100" b="1" dirty="0" err="1" smtClean="0"/>
              <a:t>interleavings</a:t>
            </a:r>
            <a:r>
              <a:rPr lang="en-ZA" sz="3100" b="1" dirty="0" smtClean="0"/>
              <a:t> when compilers and hardware may reorder their operations</a:t>
            </a:r>
            <a:r>
              <a:rPr lang="en-ZA" sz="4000" b="1" dirty="0" smtClean="0"/>
              <a:t>?</a:t>
            </a:r>
            <a:endParaRPr lang="en-ZA" sz="4000" b="1" u="sng" dirty="0"/>
          </a:p>
        </p:txBody>
      </p:sp>
      <p:sp>
        <p:nvSpPr>
          <p:cNvPr id="33" name="TextBox 32"/>
          <p:cNvSpPr txBox="1"/>
          <p:nvPr/>
        </p:nvSpPr>
        <p:spPr>
          <a:xfrm>
            <a:off x="280612" y="1880234"/>
            <a:ext cx="8863388" cy="2031325"/>
          </a:xfrm>
          <a:prstGeom prst="rect">
            <a:avLst/>
          </a:prstGeom>
          <a:noFill/>
        </p:spPr>
        <p:txBody>
          <a:bodyPr wrap="square" rtlCol="0">
            <a:spAutoFit/>
          </a:bodyPr>
          <a:lstStyle/>
          <a:p>
            <a:pPr>
              <a:buFont typeface="Arial" pitchFamily="34" charset="0"/>
              <a:buChar char="•"/>
            </a:pPr>
            <a:r>
              <a:rPr lang="en-ZA" b="1" dirty="0" smtClean="0"/>
              <a:t> Modern compilers and hardware reorder instructions to improve performance</a:t>
            </a:r>
          </a:p>
          <a:p>
            <a:pPr>
              <a:buFont typeface="Arial" pitchFamily="34" charset="0"/>
              <a:buChar char="•"/>
            </a:pPr>
            <a:endParaRPr lang="en-ZA" b="1" dirty="0" smtClean="0"/>
          </a:p>
          <a:p>
            <a:pPr>
              <a:buFont typeface="Arial" pitchFamily="34" charset="0"/>
              <a:buChar char="•"/>
            </a:pPr>
            <a:r>
              <a:rPr lang="en-ZA" b="1" dirty="0" smtClean="0"/>
              <a:t> </a:t>
            </a:r>
            <a:r>
              <a:rPr lang="en-ZA" b="1" dirty="0" err="1" smtClean="0"/>
              <a:t>bool</a:t>
            </a:r>
            <a:r>
              <a:rPr lang="en-ZA" b="1" dirty="0" smtClean="0"/>
              <a:t> checked1 = true;</a:t>
            </a:r>
          </a:p>
          <a:p>
            <a:pPr>
              <a:buFont typeface="Arial" pitchFamily="34" charset="0"/>
              <a:buChar char="•"/>
            </a:pPr>
            <a:r>
              <a:rPr lang="en-ZA" b="1" dirty="0" smtClean="0"/>
              <a:t> </a:t>
            </a:r>
            <a:r>
              <a:rPr lang="en-ZA" b="1" dirty="0" err="1" smtClean="0"/>
              <a:t>bool</a:t>
            </a:r>
            <a:r>
              <a:rPr lang="en-ZA" b="1" dirty="0" smtClean="0"/>
              <a:t> checked2 = true;</a:t>
            </a:r>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3100" b="1" dirty="0" smtClean="0"/>
              <a:t>How can we reason about thread </a:t>
            </a:r>
            <a:r>
              <a:rPr lang="en-ZA" sz="3100" b="1" dirty="0" err="1" smtClean="0"/>
              <a:t>interleavings</a:t>
            </a:r>
            <a:r>
              <a:rPr lang="en-ZA" sz="3100" b="1" dirty="0" smtClean="0"/>
              <a:t> when compilers and hardware may reorder their operations</a:t>
            </a:r>
            <a:r>
              <a:rPr lang="en-ZA" sz="4000" b="1" dirty="0" smtClean="0"/>
              <a:t>?</a:t>
            </a:r>
            <a:endParaRPr lang="en-ZA" sz="4000" b="1" u="sng" dirty="0"/>
          </a:p>
        </p:txBody>
      </p:sp>
      <p:sp>
        <p:nvSpPr>
          <p:cNvPr id="33" name="TextBox 32"/>
          <p:cNvSpPr txBox="1"/>
          <p:nvPr/>
        </p:nvSpPr>
        <p:spPr>
          <a:xfrm>
            <a:off x="280612" y="1880234"/>
            <a:ext cx="8863388" cy="3416320"/>
          </a:xfrm>
          <a:prstGeom prst="rect">
            <a:avLst/>
          </a:prstGeom>
          <a:noFill/>
        </p:spPr>
        <p:txBody>
          <a:bodyPr wrap="square" rtlCol="0">
            <a:spAutoFit/>
          </a:bodyPr>
          <a:lstStyle/>
          <a:p>
            <a:pPr>
              <a:buFont typeface="Arial" pitchFamily="34" charset="0"/>
              <a:buChar char="•"/>
            </a:pPr>
            <a:r>
              <a:rPr lang="en-ZA" b="1" dirty="0" smtClean="0"/>
              <a:t> Modern compilers and hardware reorder instructions to improve performance</a:t>
            </a:r>
          </a:p>
          <a:p>
            <a:pPr>
              <a:buFont typeface="Arial" pitchFamily="34" charset="0"/>
              <a:buChar char="•"/>
            </a:pPr>
            <a:endParaRPr lang="en-ZA" b="1" dirty="0" smtClean="0"/>
          </a:p>
          <a:p>
            <a:pPr>
              <a:buFont typeface="Arial" pitchFamily="34" charset="0"/>
              <a:buChar char="•"/>
            </a:pPr>
            <a:r>
              <a:rPr lang="en-ZA" b="1" dirty="0" smtClean="0"/>
              <a:t> </a:t>
            </a:r>
            <a:r>
              <a:rPr lang="en-ZA" dirty="0" smtClean="0"/>
              <a:t>Walk into a cafe and ask for a drink and a sandwich. The person behind the counter hands you the sandwich (which is right next to him), then walks to the fridge to get your drink. Do you care that he gave them to you in the "wrong" order? Would you rather he did the slow one first, simply because that's how you gave the order?</a:t>
            </a:r>
          </a:p>
          <a:p>
            <a:pPr>
              <a:buFont typeface="Arial" pitchFamily="34" charset="0"/>
              <a:buChar char="•"/>
            </a:pPr>
            <a:endParaRPr lang="en-ZA" b="1" dirty="0" smtClean="0"/>
          </a:p>
          <a:p>
            <a:pPr>
              <a:buFont typeface="Arial" pitchFamily="34" charset="0"/>
              <a:buChar char="•"/>
            </a:pPr>
            <a:r>
              <a:rPr lang="en-ZA" b="1" dirty="0" smtClean="0"/>
              <a:t> </a:t>
            </a:r>
            <a:r>
              <a:rPr lang="en-ZA" dirty="0" smtClean="0">
                <a:hlinkClick r:id="rId2"/>
              </a:rPr>
              <a:t>https://stackoverflow.com/questions/37725497/how-does-memory-reordering-help-processors-and-compilers</a:t>
            </a:r>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3100" b="1" dirty="0" smtClean="0"/>
              <a:t>How can we reason about thread </a:t>
            </a:r>
            <a:r>
              <a:rPr lang="en-ZA" sz="3100" b="1" dirty="0" err="1" smtClean="0"/>
              <a:t>interleavings</a:t>
            </a:r>
            <a:r>
              <a:rPr lang="en-ZA" sz="3100" b="1" dirty="0" smtClean="0"/>
              <a:t> when compilers and hardware may reorder their operations</a:t>
            </a:r>
            <a:r>
              <a:rPr lang="en-ZA" sz="4000" b="1" dirty="0" smtClean="0"/>
              <a:t>?</a:t>
            </a:r>
            <a:endParaRPr lang="en-ZA" sz="4000" b="1" u="sng" dirty="0"/>
          </a:p>
        </p:txBody>
      </p:sp>
      <p:sp>
        <p:nvSpPr>
          <p:cNvPr id="33" name="TextBox 32"/>
          <p:cNvSpPr txBox="1"/>
          <p:nvPr/>
        </p:nvSpPr>
        <p:spPr>
          <a:xfrm>
            <a:off x="280612" y="1880234"/>
            <a:ext cx="8863388" cy="4524315"/>
          </a:xfrm>
          <a:prstGeom prst="rect">
            <a:avLst/>
          </a:prstGeom>
          <a:noFill/>
        </p:spPr>
        <p:txBody>
          <a:bodyPr wrap="square" rtlCol="0">
            <a:spAutoFit/>
          </a:bodyPr>
          <a:lstStyle/>
          <a:p>
            <a:pPr>
              <a:buFont typeface="Arial" pitchFamily="34" charset="0"/>
              <a:buChar char="•"/>
            </a:pPr>
            <a:r>
              <a:rPr lang="en-ZA" b="1" dirty="0" smtClean="0"/>
              <a:t> Modern compilers and hardware reorder instructions to improve performance</a:t>
            </a:r>
          </a:p>
          <a:p>
            <a:pPr>
              <a:buFont typeface="Arial" pitchFamily="34" charset="0"/>
              <a:buChar char="•"/>
            </a:pPr>
            <a:endParaRPr lang="en-ZA" b="1" dirty="0" smtClean="0"/>
          </a:p>
          <a:p>
            <a:pPr>
              <a:buFont typeface="Arial" pitchFamily="34" charset="0"/>
              <a:buChar char="•"/>
            </a:pPr>
            <a:r>
              <a:rPr lang="en-ZA" b="1" dirty="0" smtClean="0"/>
              <a:t> </a:t>
            </a:r>
            <a:r>
              <a:rPr lang="en-ZA" dirty="0" smtClean="0"/>
              <a:t>Walk into a cafe and ask for a drink and a sandwich. The person behind the counter hands you the sandwich (which is right next to him), then walks to the fridge to get your drink. Do you care that he gave them to you in the "wrong" order? Would you rather he did the slow one first, simply because that's how you gave the order?</a:t>
            </a:r>
          </a:p>
          <a:p>
            <a:pPr>
              <a:buFont typeface="Arial" pitchFamily="34" charset="0"/>
              <a:buChar char="•"/>
            </a:pPr>
            <a:endParaRPr lang="en-ZA" b="1" dirty="0" smtClean="0"/>
          </a:p>
          <a:p>
            <a:pPr>
              <a:buFont typeface="Arial" pitchFamily="34" charset="0"/>
              <a:buChar char="•"/>
            </a:pPr>
            <a:r>
              <a:rPr lang="en-ZA" b="1" dirty="0" smtClean="0"/>
              <a:t> </a:t>
            </a:r>
            <a:r>
              <a:rPr lang="en-ZA" dirty="0" smtClean="0">
                <a:hlinkClick r:id="rId2"/>
              </a:rPr>
              <a:t>https://stackoverflow.com/questions/37725497/how-does-memory-reordering-help-processors-and-compilers</a:t>
            </a:r>
            <a:endParaRPr lang="en-ZA" dirty="0" smtClean="0"/>
          </a:p>
          <a:p>
            <a:pPr>
              <a:buFont typeface="Arial" pitchFamily="34" charset="0"/>
              <a:buChar char="•"/>
            </a:pPr>
            <a:endParaRPr lang="en-ZA" b="1" dirty="0" smtClean="0"/>
          </a:p>
          <a:p>
            <a:pPr>
              <a:buFont typeface="Arial" pitchFamily="34" charset="0"/>
              <a:buChar char="•"/>
            </a:pPr>
            <a:r>
              <a:rPr lang="en-ZA" b="1" dirty="0" smtClean="0"/>
              <a:t> This reordering is generally invisible to single-threaded programs</a:t>
            </a:r>
          </a:p>
          <a:p>
            <a:pPr>
              <a:buFont typeface="Arial" pitchFamily="34" charset="0"/>
              <a:buChar char="•"/>
            </a:pPr>
            <a:r>
              <a:rPr lang="en-ZA" b="1" dirty="0" smtClean="0"/>
              <a:t> However, reordering can become visible when accessing shared state or as a result of process </a:t>
            </a:r>
            <a:r>
              <a:rPr lang="en-ZA" b="1" dirty="0" err="1" smtClean="0"/>
              <a:t>inteleaving</a:t>
            </a:r>
            <a:endParaRPr lang="en-ZA" b="1" dirty="0" smtClean="0"/>
          </a:p>
          <a:p>
            <a:pPr lvl="1"/>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Structured Synchronization</a:t>
            </a:r>
            <a:endParaRPr lang="en-ZA" sz="4000" b="1" u="sng" dirty="0"/>
          </a:p>
        </p:txBody>
      </p:sp>
      <p:sp>
        <p:nvSpPr>
          <p:cNvPr id="33" name="TextBox 32"/>
          <p:cNvSpPr txBox="1"/>
          <p:nvPr/>
        </p:nvSpPr>
        <p:spPr>
          <a:xfrm>
            <a:off x="280612" y="1657167"/>
            <a:ext cx="8863388" cy="3139321"/>
          </a:xfrm>
          <a:prstGeom prst="rect">
            <a:avLst/>
          </a:prstGeom>
          <a:noFill/>
        </p:spPr>
        <p:txBody>
          <a:bodyPr wrap="square" rtlCol="0">
            <a:spAutoFit/>
          </a:bodyPr>
          <a:lstStyle/>
          <a:p>
            <a:pPr>
              <a:buFont typeface="Arial" pitchFamily="34" charset="0"/>
              <a:buChar char="•"/>
            </a:pPr>
            <a:r>
              <a:rPr lang="en-ZA" b="1" dirty="0" smtClean="0"/>
              <a:t> Given these challenges, multithreaded code can introduce subtle, non deterministic </a:t>
            </a:r>
            <a:r>
              <a:rPr lang="en-ZA" b="1" dirty="0" smtClean="0"/>
              <a:t>non </a:t>
            </a:r>
            <a:r>
              <a:rPr lang="en-ZA" b="1" dirty="0" smtClean="0"/>
              <a:t>reproducible bugs</a:t>
            </a:r>
          </a:p>
          <a:p>
            <a:pPr>
              <a:buFont typeface="Arial" pitchFamily="34" charset="0"/>
              <a:buChar char="•"/>
            </a:pPr>
            <a:endParaRPr lang="en-ZA" b="1" dirty="0" smtClean="0"/>
          </a:p>
          <a:p>
            <a:pPr>
              <a:buFont typeface="Arial" pitchFamily="34" charset="0"/>
              <a:buChar char="•"/>
            </a:pPr>
            <a:r>
              <a:rPr lang="en-ZA" b="1" dirty="0" smtClean="0"/>
              <a:t> A naive approach to these problems would be an ad hoc reasoning to the effect of process interleaving</a:t>
            </a:r>
          </a:p>
          <a:p>
            <a:pPr>
              <a:buFont typeface="Arial" pitchFamily="34" charset="0"/>
              <a:buChar char="•"/>
            </a:pPr>
            <a:endParaRPr lang="en-ZA" b="1" dirty="0" smtClean="0"/>
          </a:p>
          <a:p>
            <a:pPr>
              <a:buFont typeface="Arial" pitchFamily="34" charset="0"/>
              <a:buChar char="•"/>
            </a:pPr>
            <a:r>
              <a:rPr lang="en-ZA" b="1" dirty="0" smtClean="0"/>
              <a:t> A better approach is structured synchronization</a:t>
            </a:r>
          </a:p>
          <a:p>
            <a:pPr lvl="1">
              <a:buFont typeface="Arial" pitchFamily="34" charset="0"/>
              <a:buChar char="•"/>
            </a:pPr>
            <a:r>
              <a:rPr lang="en-ZA" b="1" dirty="0" smtClean="0"/>
              <a:t> Structure the program to facilitate reasoning about concurrency</a:t>
            </a:r>
          </a:p>
          <a:p>
            <a:pPr lvl="1">
              <a:buFont typeface="Arial" pitchFamily="34" charset="0"/>
              <a:buChar char="•"/>
            </a:pPr>
            <a:r>
              <a:rPr lang="en-ZA" b="1" dirty="0" smtClean="0"/>
              <a:t> Use a set of standard synchronization techniques to control access to shared states</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1200329"/>
          </a:xfrm>
          <a:prstGeom prst="rect">
            <a:avLst/>
          </a:prstGeom>
          <a:noFill/>
        </p:spPr>
        <p:txBody>
          <a:bodyPr wrap="square" rtlCol="0">
            <a:spAutoFit/>
          </a:bodyPr>
          <a:lstStyle/>
          <a:p>
            <a:pPr>
              <a:buFont typeface="Arial" pitchFamily="34" charset="0"/>
              <a:buChar char="•"/>
            </a:pPr>
            <a:r>
              <a:rPr lang="en-ZA" b="1" dirty="0" smtClean="0"/>
              <a:t> Race Conditions : Occurs when the behaviour of a program depends on the interleaving of operations of different threads</a:t>
            </a:r>
          </a:p>
          <a:p>
            <a:endParaRPr lang="en-ZA" b="1" dirty="0" smtClean="0"/>
          </a:p>
          <a:p>
            <a:pPr>
              <a:buFont typeface="Arial" pitchFamily="34" charset="0"/>
              <a:buChar char="•"/>
            </a:pPr>
            <a:endParaRPr lang="en-ZA" b="1" dirty="0" smtClean="0"/>
          </a:p>
        </p:txBody>
      </p:sp>
      <p:sp>
        <p:nvSpPr>
          <p:cNvPr id="6" name="Round Diagonal Corner Rectangle 5"/>
          <p:cNvSpPr/>
          <p:nvPr/>
        </p:nvSpPr>
        <p:spPr>
          <a:xfrm>
            <a:off x="2643174" y="2500306"/>
            <a:ext cx="1571636" cy="714380"/>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Thread A</a:t>
            </a:r>
          </a:p>
          <a:p>
            <a:pPr algn="ctr"/>
            <a:r>
              <a:rPr lang="en-ZA" b="1" dirty="0" smtClean="0">
                <a:solidFill>
                  <a:schemeClr val="tx1"/>
                </a:solidFill>
              </a:rPr>
              <a:t>x = x + 1;</a:t>
            </a:r>
            <a:endParaRPr lang="en-ZA" b="1" dirty="0">
              <a:solidFill>
                <a:schemeClr val="tx1"/>
              </a:solidFill>
            </a:endParaRPr>
          </a:p>
        </p:txBody>
      </p:sp>
      <p:sp>
        <p:nvSpPr>
          <p:cNvPr id="7" name="Round Diagonal Corner Rectangle 6"/>
          <p:cNvSpPr/>
          <p:nvPr/>
        </p:nvSpPr>
        <p:spPr>
          <a:xfrm>
            <a:off x="4929190" y="2500306"/>
            <a:ext cx="1571636" cy="714380"/>
          </a:xfrm>
          <a:prstGeom prst="round2Diag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Thread B</a:t>
            </a:r>
          </a:p>
          <a:p>
            <a:pPr algn="ctr"/>
            <a:r>
              <a:rPr lang="en-ZA" b="1" dirty="0" smtClean="0">
                <a:solidFill>
                  <a:schemeClr val="tx1"/>
                </a:solidFill>
              </a:rPr>
              <a:t>x = x + 2;</a:t>
            </a:r>
            <a:endParaRPr lang="en-ZA" b="1" dirty="0">
              <a:solidFill>
                <a:schemeClr val="tx1"/>
              </a:solidFill>
            </a:endParaRPr>
          </a:p>
        </p:txBody>
      </p:sp>
      <p:sp>
        <p:nvSpPr>
          <p:cNvPr id="8" name="Rectangle 7"/>
          <p:cNvSpPr/>
          <p:nvPr/>
        </p:nvSpPr>
        <p:spPr>
          <a:xfrm>
            <a:off x="714348" y="3714752"/>
            <a:ext cx="2428892" cy="2857520"/>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p:cNvSpPr txBox="1"/>
          <p:nvPr/>
        </p:nvSpPr>
        <p:spPr>
          <a:xfrm>
            <a:off x="1142976" y="3786190"/>
            <a:ext cx="1490921" cy="369332"/>
          </a:xfrm>
          <a:prstGeom prst="rect">
            <a:avLst/>
          </a:prstGeom>
          <a:noFill/>
        </p:spPr>
        <p:txBody>
          <a:bodyPr wrap="none" rtlCol="0">
            <a:spAutoFit/>
          </a:bodyPr>
          <a:lstStyle/>
          <a:p>
            <a:r>
              <a:rPr lang="en-ZA" b="1" dirty="0" smtClean="0"/>
              <a:t>Interleaving 1</a:t>
            </a:r>
            <a:endParaRPr lang="en-ZA" b="1" dirty="0"/>
          </a:p>
        </p:txBody>
      </p:sp>
      <p:sp>
        <p:nvSpPr>
          <p:cNvPr id="14" name="TextBox 13"/>
          <p:cNvSpPr txBox="1"/>
          <p:nvPr/>
        </p:nvSpPr>
        <p:spPr>
          <a:xfrm>
            <a:off x="785786" y="4214818"/>
            <a:ext cx="2393604" cy="1754326"/>
          </a:xfrm>
          <a:prstGeom prst="rect">
            <a:avLst/>
          </a:prstGeom>
          <a:noFill/>
        </p:spPr>
        <p:txBody>
          <a:bodyPr wrap="none" rtlCol="0">
            <a:spAutoFit/>
          </a:bodyPr>
          <a:lstStyle/>
          <a:p>
            <a:r>
              <a:rPr lang="en-ZA" dirty="0" smtClean="0"/>
              <a:t>load r1,x</a:t>
            </a:r>
          </a:p>
          <a:p>
            <a:r>
              <a:rPr lang="en-ZA" dirty="0" smtClean="0"/>
              <a:t>add r2,r1,1</a:t>
            </a:r>
          </a:p>
          <a:p>
            <a:r>
              <a:rPr lang="en-ZA" dirty="0" smtClean="0"/>
              <a:t>store x,r2</a:t>
            </a:r>
          </a:p>
          <a:p>
            <a:r>
              <a:rPr lang="en-ZA" dirty="0" smtClean="0"/>
              <a:t>	    load,r1,x</a:t>
            </a:r>
          </a:p>
          <a:p>
            <a:r>
              <a:rPr lang="en-ZA" dirty="0" smtClean="0"/>
              <a:t>	    add,r2,r1,x</a:t>
            </a:r>
          </a:p>
          <a:p>
            <a:r>
              <a:rPr lang="en-ZA" dirty="0" smtClean="0"/>
              <a:t>	    store x,r2</a:t>
            </a:r>
            <a:endParaRPr lang="en-ZA" dirty="0"/>
          </a:p>
        </p:txBody>
      </p:sp>
      <p:sp>
        <p:nvSpPr>
          <p:cNvPr id="17" name="TextBox 16"/>
          <p:cNvSpPr txBox="1"/>
          <p:nvPr/>
        </p:nvSpPr>
        <p:spPr>
          <a:xfrm>
            <a:off x="1357290" y="6143644"/>
            <a:ext cx="1031051" cy="369332"/>
          </a:xfrm>
          <a:prstGeom prst="rect">
            <a:avLst/>
          </a:prstGeom>
          <a:noFill/>
        </p:spPr>
        <p:txBody>
          <a:bodyPr wrap="none" rtlCol="0">
            <a:spAutoFit/>
          </a:bodyPr>
          <a:lstStyle/>
          <a:p>
            <a:r>
              <a:rPr lang="en-ZA" b="1" dirty="0" smtClean="0"/>
              <a:t>Final x=3</a:t>
            </a:r>
            <a:endParaRPr lang="en-ZA"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1200329"/>
          </a:xfrm>
          <a:prstGeom prst="rect">
            <a:avLst/>
          </a:prstGeom>
          <a:noFill/>
        </p:spPr>
        <p:txBody>
          <a:bodyPr wrap="square" rtlCol="0">
            <a:spAutoFit/>
          </a:bodyPr>
          <a:lstStyle/>
          <a:p>
            <a:pPr>
              <a:buFont typeface="Arial" pitchFamily="34" charset="0"/>
              <a:buChar char="•"/>
            </a:pPr>
            <a:r>
              <a:rPr lang="en-ZA" b="1" dirty="0" smtClean="0"/>
              <a:t> Race Conditions : Occurs when the behaviour of a program depends on the interleaving of operations of different threads</a:t>
            </a:r>
          </a:p>
          <a:p>
            <a:endParaRPr lang="en-ZA" b="1" dirty="0" smtClean="0"/>
          </a:p>
          <a:p>
            <a:pPr>
              <a:buFont typeface="Arial" pitchFamily="34" charset="0"/>
              <a:buChar char="•"/>
            </a:pPr>
            <a:endParaRPr lang="en-ZA" b="1" dirty="0" smtClean="0"/>
          </a:p>
        </p:txBody>
      </p:sp>
      <p:sp>
        <p:nvSpPr>
          <p:cNvPr id="6" name="Round Diagonal Corner Rectangle 5"/>
          <p:cNvSpPr/>
          <p:nvPr/>
        </p:nvSpPr>
        <p:spPr>
          <a:xfrm>
            <a:off x="2643174" y="2500306"/>
            <a:ext cx="1571636" cy="714380"/>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Thread A</a:t>
            </a:r>
          </a:p>
          <a:p>
            <a:pPr algn="ctr"/>
            <a:r>
              <a:rPr lang="en-ZA" b="1" dirty="0" smtClean="0">
                <a:solidFill>
                  <a:schemeClr val="tx1"/>
                </a:solidFill>
              </a:rPr>
              <a:t>x = x + 1;</a:t>
            </a:r>
            <a:endParaRPr lang="en-ZA" b="1" dirty="0">
              <a:solidFill>
                <a:schemeClr val="tx1"/>
              </a:solidFill>
            </a:endParaRPr>
          </a:p>
        </p:txBody>
      </p:sp>
      <p:sp>
        <p:nvSpPr>
          <p:cNvPr id="7" name="Round Diagonal Corner Rectangle 6"/>
          <p:cNvSpPr/>
          <p:nvPr/>
        </p:nvSpPr>
        <p:spPr>
          <a:xfrm>
            <a:off x="4929190" y="2500306"/>
            <a:ext cx="1571636" cy="714380"/>
          </a:xfrm>
          <a:prstGeom prst="round2Diag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Thread B</a:t>
            </a:r>
          </a:p>
          <a:p>
            <a:pPr algn="ctr"/>
            <a:r>
              <a:rPr lang="en-ZA" b="1" dirty="0" smtClean="0">
                <a:solidFill>
                  <a:schemeClr val="tx1"/>
                </a:solidFill>
              </a:rPr>
              <a:t>x = x + 2;</a:t>
            </a:r>
            <a:endParaRPr lang="en-ZA" b="1" dirty="0">
              <a:solidFill>
                <a:schemeClr val="tx1"/>
              </a:solidFill>
            </a:endParaRPr>
          </a:p>
        </p:txBody>
      </p:sp>
      <p:sp>
        <p:nvSpPr>
          <p:cNvPr id="8" name="Rectangle 7"/>
          <p:cNvSpPr/>
          <p:nvPr/>
        </p:nvSpPr>
        <p:spPr>
          <a:xfrm>
            <a:off x="714348" y="3714752"/>
            <a:ext cx="2428892" cy="2857520"/>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p:cNvSpPr/>
          <p:nvPr/>
        </p:nvSpPr>
        <p:spPr>
          <a:xfrm>
            <a:off x="3357554" y="3714752"/>
            <a:ext cx="2428892" cy="285752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TextBox 10"/>
          <p:cNvSpPr txBox="1"/>
          <p:nvPr/>
        </p:nvSpPr>
        <p:spPr>
          <a:xfrm>
            <a:off x="1142976" y="3786190"/>
            <a:ext cx="1490921" cy="369332"/>
          </a:xfrm>
          <a:prstGeom prst="rect">
            <a:avLst/>
          </a:prstGeom>
          <a:noFill/>
        </p:spPr>
        <p:txBody>
          <a:bodyPr wrap="none" rtlCol="0">
            <a:spAutoFit/>
          </a:bodyPr>
          <a:lstStyle/>
          <a:p>
            <a:r>
              <a:rPr lang="en-ZA" b="1" dirty="0" smtClean="0"/>
              <a:t>Interleaving 1</a:t>
            </a:r>
            <a:endParaRPr lang="en-ZA" b="1" dirty="0"/>
          </a:p>
        </p:txBody>
      </p:sp>
      <p:sp>
        <p:nvSpPr>
          <p:cNvPr id="12" name="TextBox 11"/>
          <p:cNvSpPr txBox="1"/>
          <p:nvPr/>
        </p:nvSpPr>
        <p:spPr>
          <a:xfrm>
            <a:off x="3795459" y="3786190"/>
            <a:ext cx="1490921" cy="369332"/>
          </a:xfrm>
          <a:prstGeom prst="rect">
            <a:avLst/>
          </a:prstGeom>
          <a:noFill/>
        </p:spPr>
        <p:txBody>
          <a:bodyPr wrap="none" rtlCol="0">
            <a:spAutoFit/>
          </a:bodyPr>
          <a:lstStyle/>
          <a:p>
            <a:r>
              <a:rPr lang="en-ZA" b="1" dirty="0" smtClean="0"/>
              <a:t>Interleaving 2</a:t>
            </a:r>
            <a:endParaRPr lang="en-ZA" b="1" dirty="0"/>
          </a:p>
        </p:txBody>
      </p:sp>
      <p:sp>
        <p:nvSpPr>
          <p:cNvPr id="14" name="TextBox 13"/>
          <p:cNvSpPr txBox="1"/>
          <p:nvPr/>
        </p:nvSpPr>
        <p:spPr>
          <a:xfrm>
            <a:off x="785786" y="4214818"/>
            <a:ext cx="2393604" cy="1754326"/>
          </a:xfrm>
          <a:prstGeom prst="rect">
            <a:avLst/>
          </a:prstGeom>
          <a:noFill/>
        </p:spPr>
        <p:txBody>
          <a:bodyPr wrap="none" rtlCol="0">
            <a:spAutoFit/>
          </a:bodyPr>
          <a:lstStyle/>
          <a:p>
            <a:r>
              <a:rPr lang="en-ZA" dirty="0" smtClean="0"/>
              <a:t>load r1,x</a:t>
            </a:r>
          </a:p>
          <a:p>
            <a:r>
              <a:rPr lang="en-ZA" dirty="0" smtClean="0"/>
              <a:t>add r2,r1,1</a:t>
            </a:r>
          </a:p>
          <a:p>
            <a:r>
              <a:rPr lang="en-ZA" dirty="0" smtClean="0"/>
              <a:t>store x,r2</a:t>
            </a:r>
          </a:p>
          <a:p>
            <a:r>
              <a:rPr lang="en-ZA" dirty="0" smtClean="0"/>
              <a:t>	    load,r1,x</a:t>
            </a:r>
          </a:p>
          <a:p>
            <a:r>
              <a:rPr lang="en-ZA" dirty="0" smtClean="0"/>
              <a:t>	    add,r2,r1,x</a:t>
            </a:r>
          </a:p>
          <a:p>
            <a:r>
              <a:rPr lang="en-ZA" dirty="0" smtClean="0"/>
              <a:t>	    store x,r2</a:t>
            </a:r>
            <a:endParaRPr lang="en-ZA" dirty="0"/>
          </a:p>
        </p:txBody>
      </p:sp>
      <p:sp>
        <p:nvSpPr>
          <p:cNvPr id="15" name="TextBox 14"/>
          <p:cNvSpPr txBox="1"/>
          <p:nvPr/>
        </p:nvSpPr>
        <p:spPr>
          <a:xfrm>
            <a:off x="3445741" y="4214818"/>
            <a:ext cx="2340705" cy="1754326"/>
          </a:xfrm>
          <a:prstGeom prst="rect">
            <a:avLst/>
          </a:prstGeom>
          <a:noFill/>
        </p:spPr>
        <p:txBody>
          <a:bodyPr wrap="none" rtlCol="0">
            <a:spAutoFit/>
          </a:bodyPr>
          <a:lstStyle/>
          <a:p>
            <a:r>
              <a:rPr lang="en-ZA" dirty="0" smtClean="0"/>
              <a:t>load r1,x</a:t>
            </a:r>
          </a:p>
          <a:p>
            <a:r>
              <a:rPr lang="en-ZA" dirty="0" smtClean="0"/>
              <a:t>	    load,r1,x</a:t>
            </a:r>
          </a:p>
          <a:p>
            <a:r>
              <a:rPr lang="en-ZA" dirty="0" smtClean="0"/>
              <a:t>add r2,r1,1</a:t>
            </a:r>
          </a:p>
          <a:p>
            <a:r>
              <a:rPr lang="en-ZA" dirty="0" smtClean="0"/>
              <a:t>	    add,r2,r1,x</a:t>
            </a:r>
          </a:p>
          <a:p>
            <a:r>
              <a:rPr lang="en-ZA" dirty="0" smtClean="0"/>
              <a:t>store x,r2	    </a:t>
            </a:r>
          </a:p>
          <a:p>
            <a:r>
              <a:rPr lang="en-ZA" dirty="0" smtClean="0"/>
              <a:t>	    store x,r2</a:t>
            </a:r>
            <a:endParaRPr lang="en-ZA" dirty="0"/>
          </a:p>
        </p:txBody>
      </p:sp>
      <p:sp>
        <p:nvSpPr>
          <p:cNvPr id="17" name="TextBox 16"/>
          <p:cNvSpPr txBox="1"/>
          <p:nvPr/>
        </p:nvSpPr>
        <p:spPr>
          <a:xfrm>
            <a:off x="1357290" y="6143644"/>
            <a:ext cx="1031051" cy="369332"/>
          </a:xfrm>
          <a:prstGeom prst="rect">
            <a:avLst/>
          </a:prstGeom>
          <a:noFill/>
        </p:spPr>
        <p:txBody>
          <a:bodyPr wrap="none" rtlCol="0">
            <a:spAutoFit/>
          </a:bodyPr>
          <a:lstStyle/>
          <a:p>
            <a:r>
              <a:rPr lang="en-ZA" b="1" dirty="0" smtClean="0"/>
              <a:t>Final x=3</a:t>
            </a:r>
            <a:endParaRPr lang="en-ZA" b="1" dirty="0"/>
          </a:p>
        </p:txBody>
      </p:sp>
      <p:sp>
        <p:nvSpPr>
          <p:cNvPr id="18" name="TextBox 17"/>
          <p:cNvSpPr txBox="1"/>
          <p:nvPr/>
        </p:nvSpPr>
        <p:spPr>
          <a:xfrm>
            <a:off x="4041015" y="6143644"/>
            <a:ext cx="1031051" cy="369332"/>
          </a:xfrm>
          <a:prstGeom prst="rect">
            <a:avLst/>
          </a:prstGeom>
          <a:noFill/>
        </p:spPr>
        <p:txBody>
          <a:bodyPr wrap="none" rtlCol="0">
            <a:spAutoFit/>
          </a:bodyPr>
          <a:lstStyle/>
          <a:p>
            <a:r>
              <a:rPr lang="en-ZA" b="1" dirty="0" smtClean="0"/>
              <a:t>Final x=2</a:t>
            </a:r>
            <a:endParaRPr lang="en-ZA"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14282" y="642918"/>
            <a:ext cx="8715435" cy="857256"/>
          </a:xfrm>
        </p:spPr>
        <p:txBody>
          <a:bodyPr>
            <a:normAutofit fontScale="90000"/>
          </a:bodyPr>
          <a:lstStyle/>
          <a:p>
            <a:r>
              <a:rPr lang="en-US" sz="4000" b="1" u="sng" dirty="0" smtClean="0"/>
              <a:t>How do we achieve concurrency in computers?</a:t>
            </a:r>
            <a:r>
              <a:rPr lang="en-ZA" sz="4800" b="1" u="sng" dirty="0" smtClean="0"/>
              <a:t/>
            </a:r>
            <a:br>
              <a:rPr lang="en-ZA" sz="4800" b="1" u="sng" dirty="0" smtClean="0"/>
            </a:br>
            <a:endParaRPr lang="en-ZA" sz="4800" b="1" u="sng" dirty="0"/>
          </a:p>
        </p:txBody>
      </p:sp>
      <p:sp>
        <p:nvSpPr>
          <p:cNvPr id="69" name="TextBox 68"/>
          <p:cNvSpPr txBox="1"/>
          <p:nvPr/>
        </p:nvSpPr>
        <p:spPr>
          <a:xfrm>
            <a:off x="642910" y="1928803"/>
            <a:ext cx="5929354" cy="7017306"/>
          </a:xfrm>
          <a:prstGeom prst="rect">
            <a:avLst/>
          </a:prstGeom>
          <a:noFill/>
        </p:spPr>
        <p:txBody>
          <a:bodyPr wrap="square" rtlCol="0">
            <a:spAutoFit/>
          </a:bodyPr>
          <a:lstStyle/>
          <a:p>
            <a:pPr>
              <a:buFont typeface="Arial" pitchFamily="34" charset="0"/>
              <a:buChar char="•"/>
            </a:pPr>
            <a:r>
              <a:rPr lang="en-US" b="1" dirty="0" smtClean="0"/>
              <a:t> From the programmers perspective its much easier to think sequentially</a:t>
            </a:r>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endParaRPr lang="en-US" b="1" dirty="0" smtClean="0"/>
          </a:p>
          <a:p>
            <a:pPr lvl="1">
              <a:buFont typeface="Arial" pitchFamily="34" charset="0"/>
              <a:buChar char="•"/>
            </a:pPr>
            <a:endParaRPr lang="en-US" b="1" dirty="0" smtClean="0"/>
          </a:p>
          <a:p>
            <a:pPr lvl="1"/>
            <a:endParaRPr lang="en-US" b="1" dirty="0" smtClean="0"/>
          </a:p>
          <a:p>
            <a:endParaRPr lang="en-US" b="1" dirty="0" smtClean="0"/>
          </a:p>
          <a:p>
            <a:endParaRPr lang="en-US" b="1" dirty="0" smtClean="0"/>
          </a:p>
          <a:p>
            <a:pPr lvl="1">
              <a:buFont typeface="Arial" pitchFamily="34" charset="0"/>
              <a:buChar char="•"/>
            </a:pPr>
            <a:endParaRPr lang="en-US" b="1" dirty="0" smtClean="0"/>
          </a:p>
          <a:p>
            <a:endParaRPr lang="en-US" b="1" dirty="0" smtClean="0"/>
          </a:p>
          <a:p>
            <a:pPr lvl="3">
              <a:buFont typeface="Arial" pitchFamily="34" charset="0"/>
              <a:buChar char="•"/>
            </a:pPr>
            <a:endParaRPr lang="en-US" b="1" dirty="0" smtClean="0"/>
          </a:p>
          <a:p>
            <a:endParaRPr lang="en-US" b="1" dirty="0" smtClean="0"/>
          </a:p>
          <a:p>
            <a:pPr>
              <a:buFont typeface="Arial" pitchFamily="34" charset="0"/>
              <a:buChar char="•"/>
            </a:pPr>
            <a:endParaRPr lang="en-US" b="1" dirty="0" smtClean="0"/>
          </a:p>
          <a:p>
            <a:endParaRPr lang="en-US" b="1" dirty="0" smtClean="0"/>
          </a:p>
          <a:p>
            <a:r>
              <a:rPr lang="en-US" b="1" dirty="0" smtClean="0"/>
              <a:t>  </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lvl="1">
              <a:buFont typeface="Arial" pitchFamily="34" charset="0"/>
              <a:buChar char="•"/>
            </a:pPr>
            <a:endParaRPr lang="en-US" b="1" dirty="0" smtClean="0"/>
          </a:p>
          <a:p>
            <a:pPr lvl="1"/>
            <a:endParaRPr lang="en-US" b="1" dirty="0" smtClean="0"/>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p:txBody>
      </p:sp>
      <p:sp>
        <p:nvSpPr>
          <p:cNvPr id="6" name="Rectangle 5"/>
          <p:cNvSpPr/>
          <p:nvPr/>
        </p:nvSpPr>
        <p:spPr>
          <a:xfrm>
            <a:off x="1785918"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2071670"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2357422"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p:cNvSpPr/>
          <p:nvPr/>
        </p:nvSpPr>
        <p:spPr>
          <a:xfrm>
            <a:off x="2643174"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p:cNvSpPr/>
          <p:nvPr/>
        </p:nvSpPr>
        <p:spPr>
          <a:xfrm>
            <a:off x="2928926"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p:cNvSpPr/>
          <p:nvPr/>
        </p:nvSpPr>
        <p:spPr>
          <a:xfrm>
            <a:off x="3214678"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p:cNvSpPr/>
          <p:nvPr/>
        </p:nvSpPr>
        <p:spPr>
          <a:xfrm>
            <a:off x="3500430" y="2714620"/>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Arrow Connector 13"/>
          <p:cNvCxnSpPr/>
          <p:nvPr/>
        </p:nvCxnSpPr>
        <p:spPr>
          <a:xfrm>
            <a:off x="1785918" y="3143248"/>
            <a:ext cx="207170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1200329"/>
          </a:xfrm>
          <a:prstGeom prst="rect">
            <a:avLst/>
          </a:prstGeom>
          <a:noFill/>
        </p:spPr>
        <p:txBody>
          <a:bodyPr wrap="square" rtlCol="0">
            <a:spAutoFit/>
          </a:bodyPr>
          <a:lstStyle/>
          <a:p>
            <a:pPr>
              <a:buFont typeface="Arial" pitchFamily="34" charset="0"/>
              <a:buChar char="•"/>
            </a:pPr>
            <a:r>
              <a:rPr lang="en-ZA" b="1" dirty="0" smtClean="0"/>
              <a:t> Race Conditions : Occurs when the behaviour of a program depends on the interleaving of operations of different threads</a:t>
            </a:r>
          </a:p>
          <a:p>
            <a:endParaRPr lang="en-ZA" b="1" dirty="0" smtClean="0"/>
          </a:p>
          <a:p>
            <a:pPr>
              <a:buFont typeface="Arial" pitchFamily="34" charset="0"/>
              <a:buChar char="•"/>
            </a:pPr>
            <a:endParaRPr lang="en-ZA" b="1" dirty="0" smtClean="0"/>
          </a:p>
        </p:txBody>
      </p:sp>
      <p:sp>
        <p:nvSpPr>
          <p:cNvPr id="6" name="Round Diagonal Corner Rectangle 5"/>
          <p:cNvSpPr/>
          <p:nvPr/>
        </p:nvSpPr>
        <p:spPr>
          <a:xfrm>
            <a:off x="2643174" y="2500306"/>
            <a:ext cx="1571636" cy="714380"/>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Thread A</a:t>
            </a:r>
          </a:p>
          <a:p>
            <a:pPr algn="ctr"/>
            <a:r>
              <a:rPr lang="en-ZA" b="1" dirty="0" smtClean="0">
                <a:solidFill>
                  <a:schemeClr val="tx1"/>
                </a:solidFill>
              </a:rPr>
              <a:t>x = x + 1;</a:t>
            </a:r>
            <a:endParaRPr lang="en-ZA" b="1" dirty="0">
              <a:solidFill>
                <a:schemeClr val="tx1"/>
              </a:solidFill>
            </a:endParaRPr>
          </a:p>
        </p:txBody>
      </p:sp>
      <p:sp>
        <p:nvSpPr>
          <p:cNvPr id="7" name="Round Diagonal Corner Rectangle 6"/>
          <p:cNvSpPr/>
          <p:nvPr/>
        </p:nvSpPr>
        <p:spPr>
          <a:xfrm>
            <a:off x="4929190" y="2500306"/>
            <a:ext cx="1571636" cy="714380"/>
          </a:xfrm>
          <a:prstGeom prst="round2Diag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solidFill>
                  <a:schemeClr val="tx1"/>
                </a:solidFill>
              </a:rPr>
              <a:t>Thread B</a:t>
            </a:r>
          </a:p>
          <a:p>
            <a:pPr algn="ctr"/>
            <a:r>
              <a:rPr lang="en-ZA" b="1" dirty="0" smtClean="0">
                <a:solidFill>
                  <a:schemeClr val="tx1"/>
                </a:solidFill>
              </a:rPr>
              <a:t>x = x + 2;</a:t>
            </a:r>
            <a:endParaRPr lang="en-ZA" b="1" dirty="0">
              <a:solidFill>
                <a:schemeClr val="tx1"/>
              </a:solidFill>
            </a:endParaRPr>
          </a:p>
        </p:txBody>
      </p:sp>
      <p:sp>
        <p:nvSpPr>
          <p:cNvPr id="8" name="Rectangle 7"/>
          <p:cNvSpPr/>
          <p:nvPr/>
        </p:nvSpPr>
        <p:spPr>
          <a:xfrm>
            <a:off x="714348" y="3714752"/>
            <a:ext cx="2428892" cy="2857520"/>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p:cNvSpPr/>
          <p:nvPr/>
        </p:nvSpPr>
        <p:spPr>
          <a:xfrm>
            <a:off x="3357554" y="3714752"/>
            <a:ext cx="2428892" cy="285752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p:cNvSpPr/>
          <p:nvPr/>
        </p:nvSpPr>
        <p:spPr>
          <a:xfrm>
            <a:off x="6000760" y="3714752"/>
            <a:ext cx="2428892" cy="285752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TextBox 10"/>
          <p:cNvSpPr txBox="1"/>
          <p:nvPr/>
        </p:nvSpPr>
        <p:spPr>
          <a:xfrm>
            <a:off x="1142976" y="3786190"/>
            <a:ext cx="1490921" cy="369332"/>
          </a:xfrm>
          <a:prstGeom prst="rect">
            <a:avLst/>
          </a:prstGeom>
          <a:noFill/>
        </p:spPr>
        <p:txBody>
          <a:bodyPr wrap="none" rtlCol="0">
            <a:spAutoFit/>
          </a:bodyPr>
          <a:lstStyle/>
          <a:p>
            <a:r>
              <a:rPr lang="en-ZA" b="1" dirty="0" smtClean="0"/>
              <a:t>Interleaving 1</a:t>
            </a:r>
            <a:endParaRPr lang="en-ZA" b="1" dirty="0"/>
          </a:p>
        </p:txBody>
      </p:sp>
      <p:sp>
        <p:nvSpPr>
          <p:cNvPr id="12" name="TextBox 11"/>
          <p:cNvSpPr txBox="1"/>
          <p:nvPr/>
        </p:nvSpPr>
        <p:spPr>
          <a:xfrm>
            <a:off x="3795459" y="3786190"/>
            <a:ext cx="1490921" cy="369332"/>
          </a:xfrm>
          <a:prstGeom prst="rect">
            <a:avLst/>
          </a:prstGeom>
          <a:noFill/>
        </p:spPr>
        <p:txBody>
          <a:bodyPr wrap="none" rtlCol="0">
            <a:spAutoFit/>
          </a:bodyPr>
          <a:lstStyle/>
          <a:p>
            <a:r>
              <a:rPr lang="en-ZA" b="1" dirty="0" smtClean="0"/>
              <a:t>Interleaving 2</a:t>
            </a:r>
            <a:endParaRPr lang="en-ZA" b="1" dirty="0"/>
          </a:p>
        </p:txBody>
      </p:sp>
      <p:sp>
        <p:nvSpPr>
          <p:cNvPr id="13" name="TextBox 12"/>
          <p:cNvSpPr txBox="1"/>
          <p:nvPr/>
        </p:nvSpPr>
        <p:spPr>
          <a:xfrm>
            <a:off x="6510103" y="3786190"/>
            <a:ext cx="1490921" cy="369332"/>
          </a:xfrm>
          <a:prstGeom prst="rect">
            <a:avLst/>
          </a:prstGeom>
          <a:noFill/>
        </p:spPr>
        <p:txBody>
          <a:bodyPr wrap="none" rtlCol="0">
            <a:spAutoFit/>
          </a:bodyPr>
          <a:lstStyle/>
          <a:p>
            <a:r>
              <a:rPr lang="en-ZA" b="1" dirty="0" smtClean="0"/>
              <a:t>Interleaving 3</a:t>
            </a:r>
            <a:endParaRPr lang="en-ZA" b="1" dirty="0"/>
          </a:p>
        </p:txBody>
      </p:sp>
      <p:sp>
        <p:nvSpPr>
          <p:cNvPr id="14" name="TextBox 13"/>
          <p:cNvSpPr txBox="1"/>
          <p:nvPr/>
        </p:nvSpPr>
        <p:spPr>
          <a:xfrm>
            <a:off x="785786" y="4214818"/>
            <a:ext cx="2393604" cy="1754326"/>
          </a:xfrm>
          <a:prstGeom prst="rect">
            <a:avLst/>
          </a:prstGeom>
          <a:noFill/>
        </p:spPr>
        <p:txBody>
          <a:bodyPr wrap="none" rtlCol="0">
            <a:spAutoFit/>
          </a:bodyPr>
          <a:lstStyle/>
          <a:p>
            <a:r>
              <a:rPr lang="en-ZA" dirty="0" smtClean="0"/>
              <a:t>load r1,x</a:t>
            </a:r>
          </a:p>
          <a:p>
            <a:r>
              <a:rPr lang="en-ZA" dirty="0" smtClean="0"/>
              <a:t>add r2,r1,1</a:t>
            </a:r>
          </a:p>
          <a:p>
            <a:r>
              <a:rPr lang="en-ZA" dirty="0" smtClean="0"/>
              <a:t>store x,r2</a:t>
            </a:r>
          </a:p>
          <a:p>
            <a:r>
              <a:rPr lang="en-ZA" dirty="0" smtClean="0"/>
              <a:t>	    load,r1,x</a:t>
            </a:r>
          </a:p>
          <a:p>
            <a:r>
              <a:rPr lang="en-ZA" dirty="0" smtClean="0"/>
              <a:t>	    add,r2,r1,x</a:t>
            </a:r>
          </a:p>
          <a:p>
            <a:r>
              <a:rPr lang="en-ZA" dirty="0" smtClean="0"/>
              <a:t>	    store x,r2</a:t>
            </a:r>
            <a:endParaRPr lang="en-ZA" dirty="0"/>
          </a:p>
        </p:txBody>
      </p:sp>
      <p:sp>
        <p:nvSpPr>
          <p:cNvPr id="15" name="TextBox 14"/>
          <p:cNvSpPr txBox="1"/>
          <p:nvPr/>
        </p:nvSpPr>
        <p:spPr>
          <a:xfrm>
            <a:off x="3445741" y="4214818"/>
            <a:ext cx="2340705" cy="1754326"/>
          </a:xfrm>
          <a:prstGeom prst="rect">
            <a:avLst/>
          </a:prstGeom>
          <a:noFill/>
        </p:spPr>
        <p:txBody>
          <a:bodyPr wrap="none" rtlCol="0">
            <a:spAutoFit/>
          </a:bodyPr>
          <a:lstStyle/>
          <a:p>
            <a:r>
              <a:rPr lang="en-ZA" dirty="0" smtClean="0"/>
              <a:t>load r1,x</a:t>
            </a:r>
          </a:p>
          <a:p>
            <a:r>
              <a:rPr lang="en-ZA" dirty="0" smtClean="0"/>
              <a:t>	    load,r1,x</a:t>
            </a:r>
          </a:p>
          <a:p>
            <a:r>
              <a:rPr lang="en-ZA" dirty="0" smtClean="0"/>
              <a:t>add r2,r1,1</a:t>
            </a:r>
          </a:p>
          <a:p>
            <a:r>
              <a:rPr lang="en-ZA" dirty="0" smtClean="0"/>
              <a:t>	    add,r2,r1,x</a:t>
            </a:r>
          </a:p>
          <a:p>
            <a:r>
              <a:rPr lang="en-ZA" dirty="0" smtClean="0"/>
              <a:t>store x,r2	    </a:t>
            </a:r>
          </a:p>
          <a:p>
            <a:r>
              <a:rPr lang="en-ZA" dirty="0" smtClean="0"/>
              <a:t>	    store x,r2</a:t>
            </a:r>
            <a:endParaRPr lang="en-ZA" dirty="0"/>
          </a:p>
        </p:txBody>
      </p:sp>
      <p:sp>
        <p:nvSpPr>
          <p:cNvPr id="16" name="TextBox 15"/>
          <p:cNvSpPr txBox="1"/>
          <p:nvPr/>
        </p:nvSpPr>
        <p:spPr>
          <a:xfrm>
            <a:off x="6088947" y="4214818"/>
            <a:ext cx="2499402" cy="1754326"/>
          </a:xfrm>
          <a:prstGeom prst="rect">
            <a:avLst/>
          </a:prstGeom>
          <a:noFill/>
        </p:spPr>
        <p:txBody>
          <a:bodyPr wrap="none" rtlCol="0">
            <a:spAutoFit/>
          </a:bodyPr>
          <a:lstStyle/>
          <a:p>
            <a:r>
              <a:rPr lang="en-ZA" dirty="0" smtClean="0"/>
              <a:t>load r1,x</a:t>
            </a:r>
          </a:p>
          <a:p>
            <a:r>
              <a:rPr lang="en-ZA" dirty="0" smtClean="0"/>
              <a:t>	    load,r1,x</a:t>
            </a:r>
          </a:p>
          <a:p>
            <a:r>
              <a:rPr lang="en-ZA" dirty="0" smtClean="0"/>
              <a:t>add r2,r1,1</a:t>
            </a:r>
          </a:p>
          <a:p>
            <a:r>
              <a:rPr lang="en-ZA" dirty="0" smtClean="0"/>
              <a:t>	    add,r2,r1,x   </a:t>
            </a:r>
          </a:p>
          <a:p>
            <a:r>
              <a:rPr lang="en-ZA" dirty="0" smtClean="0"/>
              <a:t>	    store x,r2</a:t>
            </a:r>
          </a:p>
          <a:p>
            <a:r>
              <a:rPr lang="en-ZA" dirty="0" smtClean="0"/>
              <a:t>store x,r2</a:t>
            </a:r>
            <a:endParaRPr lang="en-ZA" dirty="0"/>
          </a:p>
        </p:txBody>
      </p:sp>
      <p:sp>
        <p:nvSpPr>
          <p:cNvPr id="17" name="TextBox 16"/>
          <p:cNvSpPr txBox="1"/>
          <p:nvPr/>
        </p:nvSpPr>
        <p:spPr>
          <a:xfrm>
            <a:off x="1357290" y="6143644"/>
            <a:ext cx="1031051" cy="369332"/>
          </a:xfrm>
          <a:prstGeom prst="rect">
            <a:avLst/>
          </a:prstGeom>
          <a:noFill/>
        </p:spPr>
        <p:txBody>
          <a:bodyPr wrap="none" rtlCol="0">
            <a:spAutoFit/>
          </a:bodyPr>
          <a:lstStyle/>
          <a:p>
            <a:r>
              <a:rPr lang="en-ZA" b="1" dirty="0" smtClean="0"/>
              <a:t>Final x=3</a:t>
            </a:r>
            <a:endParaRPr lang="en-ZA" b="1" dirty="0"/>
          </a:p>
        </p:txBody>
      </p:sp>
      <p:sp>
        <p:nvSpPr>
          <p:cNvPr id="18" name="TextBox 17"/>
          <p:cNvSpPr txBox="1"/>
          <p:nvPr/>
        </p:nvSpPr>
        <p:spPr>
          <a:xfrm>
            <a:off x="4041015" y="6143644"/>
            <a:ext cx="1031051" cy="369332"/>
          </a:xfrm>
          <a:prstGeom prst="rect">
            <a:avLst/>
          </a:prstGeom>
          <a:noFill/>
        </p:spPr>
        <p:txBody>
          <a:bodyPr wrap="none" rtlCol="0">
            <a:spAutoFit/>
          </a:bodyPr>
          <a:lstStyle/>
          <a:p>
            <a:r>
              <a:rPr lang="en-ZA" b="1" dirty="0" smtClean="0"/>
              <a:t>Final x=2</a:t>
            </a:r>
            <a:endParaRPr lang="en-ZA" b="1" dirty="0"/>
          </a:p>
        </p:txBody>
      </p:sp>
      <p:sp>
        <p:nvSpPr>
          <p:cNvPr id="19" name="TextBox 18"/>
          <p:cNvSpPr txBox="1"/>
          <p:nvPr/>
        </p:nvSpPr>
        <p:spPr>
          <a:xfrm>
            <a:off x="6684221" y="6143644"/>
            <a:ext cx="1031051" cy="369332"/>
          </a:xfrm>
          <a:prstGeom prst="rect">
            <a:avLst/>
          </a:prstGeom>
          <a:noFill/>
        </p:spPr>
        <p:txBody>
          <a:bodyPr wrap="none" rtlCol="0">
            <a:spAutoFit/>
          </a:bodyPr>
          <a:lstStyle/>
          <a:p>
            <a:r>
              <a:rPr lang="en-ZA" b="1" dirty="0" smtClean="0"/>
              <a:t>Final x=1</a:t>
            </a:r>
            <a:endParaRPr lang="en-ZA"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3970318"/>
          </a:xfrm>
          <a:prstGeom prst="rect">
            <a:avLst/>
          </a:prstGeom>
          <a:noFill/>
        </p:spPr>
        <p:txBody>
          <a:bodyPr wrap="square" rtlCol="0">
            <a:spAutoFit/>
          </a:bodyPr>
          <a:lstStyle/>
          <a:p>
            <a:pPr>
              <a:buFont typeface="Arial" pitchFamily="34" charset="0"/>
              <a:buChar char="•"/>
            </a:pPr>
            <a:r>
              <a:rPr lang="en-ZA" b="1" dirty="0" smtClean="0"/>
              <a:t> </a:t>
            </a:r>
            <a:r>
              <a:rPr lang="en-ZA" b="1" u="sng" dirty="0" smtClean="0"/>
              <a:t>Atomic Operations </a:t>
            </a:r>
            <a:r>
              <a:rPr lang="en-ZA" b="1" dirty="0" smtClean="0"/>
              <a:t>: are program operations that run completely independently of any other processes.</a:t>
            </a:r>
            <a:br>
              <a:rPr lang="en-ZA" b="1" dirty="0" smtClean="0"/>
            </a:br>
            <a:endParaRPr lang="en-ZA" b="1" dirty="0" smtClean="0"/>
          </a:p>
          <a:p>
            <a:pPr>
              <a:buFont typeface="Arial" pitchFamily="34" charset="0"/>
              <a:buChar char="•"/>
            </a:pPr>
            <a:r>
              <a:rPr lang="en-ZA" b="1" dirty="0" smtClean="0"/>
              <a:t> During an atomic operation, a processor can read and write a location during the same data transmission.</a:t>
            </a:r>
          </a:p>
          <a:p>
            <a:pPr>
              <a:buFont typeface="Arial" pitchFamily="34" charset="0"/>
              <a:buChar char="•"/>
            </a:pPr>
            <a:endParaRPr lang="en-ZA" b="1" dirty="0" smtClean="0"/>
          </a:p>
          <a:p>
            <a:pPr>
              <a:buFont typeface="Arial" pitchFamily="34" charset="0"/>
              <a:buChar char="•"/>
            </a:pPr>
            <a:r>
              <a:rPr lang="en-ZA" b="1" dirty="0" smtClean="0"/>
              <a:t> In this way, another input/output mechanism or processor cannot perform memory reading or writing tasks until the atomic operation has finished. </a:t>
            </a:r>
          </a:p>
          <a:p>
            <a:pPr>
              <a:buFont typeface="Arial" pitchFamily="34" charset="0"/>
              <a:buChar char="•"/>
            </a:pPr>
            <a:endParaRPr lang="en-ZA" b="1" dirty="0" smtClean="0"/>
          </a:p>
          <a:p>
            <a:pPr>
              <a:buFont typeface="Arial" pitchFamily="34" charset="0"/>
              <a:buChar char="•"/>
            </a:pPr>
            <a:r>
              <a:rPr lang="en-ZA" b="1" dirty="0" smtClean="0"/>
              <a:t> An “atomic” operation is one which executes as if were not interrupted in space or time</a:t>
            </a:r>
          </a:p>
          <a:p>
            <a:pPr>
              <a:buFont typeface="Arial" pitchFamily="34" charset="0"/>
              <a:buChar char="•"/>
            </a:pPr>
            <a:endParaRPr lang="en-ZA" b="1" dirty="0" smtClean="0"/>
          </a:p>
          <a:p>
            <a:pPr>
              <a:buFont typeface="Arial" pitchFamily="34" charset="0"/>
              <a:buChar char="•"/>
            </a:pPr>
            <a:r>
              <a:rPr lang="en-ZA" b="1" dirty="0" smtClean="0"/>
              <a:t> Load, Store</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2308324"/>
          </a:xfrm>
          <a:prstGeom prst="rect">
            <a:avLst/>
          </a:prstGeom>
          <a:noFill/>
        </p:spPr>
        <p:txBody>
          <a:bodyPr wrap="square" rtlCol="0">
            <a:spAutoFit/>
          </a:bodyPr>
          <a:lstStyle/>
          <a:p>
            <a:pPr>
              <a:buFont typeface="Arial" pitchFamily="34" charset="0"/>
              <a:buChar char="•"/>
            </a:pPr>
            <a:r>
              <a:rPr lang="en-ZA" b="1" dirty="0" smtClean="0"/>
              <a:t> </a:t>
            </a:r>
            <a:r>
              <a:rPr lang="en-ZA" b="1" u="sng" dirty="0" smtClean="0"/>
              <a:t>Too Much Milk </a:t>
            </a:r>
            <a:r>
              <a:rPr lang="en-ZA" b="1" dirty="0" smtClean="0"/>
              <a:t>: models the problem of coordinating access to shared memory by multiple threads using only loads and stores</a:t>
            </a:r>
          </a:p>
          <a:p>
            <a:pPr>
              <a:buFont typeface="Arial" pitchFamily="34" charset="0"/>
              <a:buChar char="•"/>
            </a:pPr>
            <a:endParaRPr lang="en-ZA" b="1" dirty="0" smtClean="0"/>
          </a:p>
          <a:p>
            <a:pPr>
              <a:buFont typeface="Arial" pitchFamily="34" charset="0"/>
              <a:buChar char="•"/>
            </a:pPr>
            <a:r>
              <a:rPr lang="en-ZA" b="1" dirty="0" smtClean="0"/>
              <a:t> Problem : two roommates share a fridge, these are good roommates and always make sure the fridge is stocked with milk</a:t>
            </a:r>
          </a:p>
          <a:p>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2862322"/>
          </a:xfrm>
          <a:prstGeom prst="rect">
            <a:avLst/>
          </a:prstGeom>
          <a:noFill/>
        </p:spPr>
        <p:txBody>
          <a:bodyPr wrap="square" rtlCol="0">
            <a:spAutoFit/>
          </a:bodyPr>
          <a:lstStyle/>
          <a:p>
            <a:pPr>
              <a:buFont typeface="Arial" pitchFamily="34" charset="0"/>
              <a:buChar char="•"/>
            </a:pPr>
            <a:r>
              <a:rPr lang="en-ZA" b="1" dirty="0" smtClean="0"/>
              <a:t> </a:t>
            </a:r>
            <a:r>
              <a:rPr lang="en-ZA" b="1" u="sng" dirty="0" smtClean="0"/>
              <a:t>Too Much Milk </a:t>
            </a:r>
            <a:r>
              <a:rPr lang="en-ZA" b="1" dirty="0" smtClean="0"/>
              <a:t>: models the problem of coordinating access to shared memory by multiple threads using only loads and stores</a:t>
            </a:r>
          </a:p>
          <a:p>
            <a:pPr>
              <a:buFont typeface="Arial" pitchFamily="34" charset="0"/>
              <a:buChar char="•"/>
            </a:pPr>
            <a:endParaRPr lang="en-ZA" b="1" dirty="0" smtClean="0"/>
          </a:p>
          <a:p>
            <a:pPr>
              <a:buFont typeface="Arial" pitchFamily="34" charset="0"/>
              <a:buChar char="•"/>
            </a:pPr>
            <a:r>
              <a:rPr lang="en-ZA" b="1" dirty="0" smtClean="0"/>
              <a:t> Problem : two roommates share a fridge, these are good roommates and always make sure the fridge is stocked with milk</a:t>
            </a:r>
          </a:p>
          <a:p>
            <a:pPr>
              <a:buFont typeface="Arial" pitchFamily="34" charset="0"/>
              <a:buChar char="•"/>
            </a:pPr>
            <a:endParaRPr lang="en-ZA" b="1" dirty="0" smtClean="0"/>
          </a:p>
          <a:p>
            <a:pPr>
              <a:buFont typeface="Arial" pitchFamily="34" charset="0"/>
              <a:buChar char="•"/>
            </a:pPr>
            <a:r>
              <a:rPr lang="en-ZA" b="1" dirty="0" smtClean="0"/>
              <a:t> Scenario :</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571472" y="4214818"/>
            <a:ext cx="8240269" cy="2308324"/>
          </a:xfrm>
          <a:prstGeom prst="rect">
            <a:avLst/>
          </a:prstGeom>
          <a:noFill/>
        </p:spPr>
        <p:txBody>
          <a:bodyPr wrap="none" rtlCol="0">
            <a:spAutoFit/>
          </a:bodyPr>
          <a:lstStyle/>
          <a:p>
            <a:r>
              <a:rPr lang="en-ZA" dirty="0" smtClean="0"/>
              <a:t>3:00 		Look in fridge out of milk</a:t>
            </a:r>
          </a:p>
          <a:p>
            <a:r>
              <a:rPr lang="en-ZA" dirty="0" smtClean="0"/>
              <a:t>3:05 		Leave for store</a:t>
            </a:r>
          </a:p>
          <a:p>
            <a:r>
              <a:rPr lang="en-ZA" dirty="0" smtClean="0"/>
              <a:t>3:10		Arrive at store			Look in fridge out of milk</a:t>
            </a:r>
          </a:p>
          <a:p>
            <a:r>
              <a:rPr lang="en-ZA" dirty="0" smtClean="0"/>
              <a:t>3:15 		Buy milk				Leave for store</a:t>
            </a:r>
          </a:p>
          <a:p>
            <a:r>
              <a:rPr lang="en-ZA" dirty="0" smtClean="0"/>
              <a:t>3:20		Arrive home put milk away		Arrive at store</a:t>
            </a:r>
          </a:p>
          <a:p>
            <a:r>
              <a:rPr lang="en-ZA" dirty="0" smtClean="0"/>
              <a:t>3:25						Buy milk</a:t>
            </a:r>
          </a:p>
          <a:p>
            <a:r>
              <a:rPr lang="en-ZA" dirty="0" smtClean="0"/>
              <a:t>3:30						Arrive home put milk away</a:t>
            </a:r>
          </a:p>
          <a:p>
            <a:r>
              <a:rPr lang="en-ZA" dirty="0" smtClean="0"/>
              <a:t>3:31						</a:t>
            </a:r>
            <a:r>
              <a:rPr lang="en-ZA" dirty="0" err="1" smtClean="0"/>
              <a:t>Oof</a:t>
            </a:r>
            <a:endParaRPr lang="en-ZA" dirty="0"/>
          </a:p>
        </p:txBody>
      </p:sp>
      <p:sp>
        <p:nvSpPr>
          <p:cNvPr id="7" name="TextBox 6"/>
          <p:cNvSpPr txBox="1"/>
          <p:nvPr/>
        </p:nvSpPr>
        <p:spPr>
          <a:xfrm>
            <a:off x="2500298" y="3857628"/>
            <a:ext cx="2281907" cy="369332"/>
          </a:xfrm>
          <a:prstGeom prst="rect">
            <a:avLst/>
          </a:prstGeom>
          <a:noFill/>
        </p:spPr>
        <p:txBody>
          <a:bodyPr wrap="none" rtlCol="0">
            <a:spAutoFit/>
          </a:bodyPr>
          <a:lstStyle/>
          <a:p>
            <a:r>
              <a:rPr lang="en-ZA" b="1" dirty="0" smtClean="0"/>
              <a:t>Roommate 1’s actions</a:t>
            </a:r>
            <a:endParaRPr lang="en-ZA" b="1" dirty="0"/>
          </a:p>
        </p:txBody>
      </p:sp>
      <p:sp>
        <p:nvSpPr>
          <p:cNvPr id="8" name="TextBox 7"/>
          <p:cNvSpPr txBox="1"/>
          <p:nvPr/>
        </p:nvSpPr>
        <p:spPr>
          <a:xfrm>
            <a:off x="6076307" y="3857628"/>
            <a:ext cx="2281907" cy="369332"/>
          </a:xfrm>
          <a:prstGeom prst="rect">
            <a:avLst/>
          </a:prstGeom>
          <a:noFill/>
        </p:spPr>
        <p:txBody>
          <a:bodyPr wrap="none" rtlCol="0">
            <a:spAutoFit/>
          </a:bodyPr>
          <a:lstStyle/>
          <a:p>
            <a:r>
              <a:rPr lang="en-ZA" b="1" dirty="0" smtClean="0"/>
              <a:t>Roommate 2’s actions</a:t>
            </a:r>
            <a:endParaRPr lang="en-ZA" b="1" dirty="0"/>
          </a:p>
        </p:txBody>
      </p:sp>
      <p:sp>
        <p:nvSpPr>
          <p:cNvPr id="9" name="TextBox 8"/>
          <p:cNvSpPr txBox="1"/>
          <p:nvPr/>
        </p:nvSpPr>
        <p:spPr>
          <a:xfrm>
            <a:off x="556862" y="3857628"/>
            <a:ext cx="657552" cy="369332"/>
          </a:xfrm>
          <a:prstGeom prst="rect">
            <a:avLst/>
          </a:prstGeom>
          <a:noFill/>
        </p:spPr>
        <p:txBody>
          <a:bodyPr wrap="none" rtlCol="0">
            <a:spAutoFit/>
          </a:bodyPr>
          <a:lstStyle/>
          <a:p>
            <a:r>
              <a:rPr lang="en-ZA" b="1" dirty="0" smtClean="0"/>
              <a:t>Time</a:t>
            </a:r>
            <a:endParaRPr lang="en-ZA"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2862322"/>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If the only atomic operations on shared state are atomic loads and stores to memory</a:t>
            </a:r>
          </a:p>
          <a:p>
            <a:pPr>
              <a:buFont typeface="Arial" pitchFamily="34" charset="0"/>
              <a:buChar char="•"/>
            </a:pPr>
            <a:r>
              <a:rPr lang="en-ZA" b="1" dirty="0" smtClean="0"/>
              <a:t> Is there a solution to the Too Much Milk Problem that satisfies :</a:t>
            </a:r>
          </a:p>
          <a:p>
            <a:pPr lvl="1">
              <a:buFont typeface="Arial" pitchFamily="34" charset="0"/>
              <a:buChar char="•"/>
            </a:pPr>
            <a:r>
              <a:rPr lang="en-ZA" b="1" dirty="0" smtClean="0"/>
              <a:t> Safety – The program never enters a bad state</a:t>
            </a:r>
          </a:p>
          <a:p>
            <a:pPr lvl="2">
              <a:buFont typeface="Arial" pitchFamily="34" charset="0"/>
              <a:buChar char="•"/>
            </a:pPr>
            <a:r>
              <a:rPr lang="en-ZA" b="1" dirty="0" smtClean="0"/>
              <a:t> Never more than one person buys milk</a:t>
            </a:r>
          </a:p>
          <a:p>
            <a:pPr lvl="1">
              <a:buFont typeface="Arial" pitchFamily="34" charset="0"/>
              <a:buChar char="•"/>
            </a:pPr>
            <a:r>
              <a:rPr lang="en-ZA" b="1" dirty="0" smtClean="0"/>
              <a:t> </a:t>
            </a:r>
            <a:r>
              <a:rPr lang="en-ZA" b="1" dirty="0" err="1" smtClean="0"/>
              <a:t>Liveness</a:t>
            </a:r>
            <a:r>
              <a:rPr lang="en-ZA" b="1" dirty="0" smtClean="0"/>
              <a:t> – The program eventually enters a good state</a:t>
            </a:r>
          </a:p>
          <a:p>
            <a:pPr lvl="2">
              <a:buFont typeface="Arial" pitchFamily="34" charset="0"/>
              <a:buChar char="•"/>
            </a:pPr>
            <a:r>
              <a:rPr lang="en-ZA" b="1" dirty="0" smtClean="0"/>
              <a:t> If milk is needed, someone eventually buys it</a:t>
            </a:r>
          </a:p>
          <a:p>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4247317"/>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basic idea could be to leave a note</a:t>
            </a:r>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r>
              <a:rPr lang="en-ZA" b="1" dirty="0" smtClean="0"/>
              <a:t> Unfortunately this solution can violate safety</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1928794" y="2428868"/>
            <a:ext cx="5311903" cy="2031325"/>
          </a:xfrm>
          <a:prstGeom prst="rect">
            <a:avLst/>
          </a:prstGeom>
          <a:noFill/>
        </p:spPr>
        <p:txBody>
          <a:bodyPr wrap="none" rtlCol="0">
            <a:spAutoFit/>
          </a:bodyPr>
          <a:lstStyle/>
          <a:p>
            <a:r>
              <a:rPr lang="en-ZA" dirty="0" smtClean="0"/>
              <a:t>If(milk==0){			// if no milk</a:t>
            </a:r>
          </a:p>
          <a:p>
            <a:r>
              <a:rPr lang="en-ZA" dirty="0" smtClean="0"/>
              <a:t>	if(note==0){		// if no note</a:t>
            </a:r>
            <a:br>
              <a:rPr lang="en-ZA" dirty="0" smtClean="0"/>
            </a:br>
            <a:r>
              <a:rPr lang="en-ZA" dirty="0" smtClean="0"/>
              <a:t>		note=1;		// leave note</a:t>
            </a:r>
          </a:p>
          <a:p>
            <a:r>
              <a:rPr lang="en-ZA" dirty="0" smtClean="0"/>
              <a:t>		milk++;		// buy milk</a:t>
            </a:r>
          </a:p>
          <a:p>
            <a:r>
              <a:rPr lang="en-ZA" dirty="0" smtClean="0"/>
              <a:t>		note=0;		// remove note</a:t>
            </a:r>
          </a:p>
          <a:p>
            <a:r>
              <a:rPr lang="en-ZA" dirty="0" smtClean="0"/>
              <a:t>	}</a:t>
            </a:r>
          </a:p>
          <a:p>
            <a:r>
              <a:rPr lang="en-ZA" dirty="0" smtClean="0"/>
              <a:t>}</a:t>
            </a:r>
            <a:endParaRPr lang="en-ZA"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428736"/>
            <a:ext cx="8863388" cy="1200329"/>
          </a:xfrm>
          <a:prstGeom prst="rect">
            <a:avLst/>
          </a:prstGeom>
          <a:noFill/>
        </p:spPr>
        <p:txBody>
          <a:bodyPr wrap="square" rtlCol="0">
            <a:spAutoFit/>
          </a:bodyPr>
          <a:lstStyle/>
          <a:p>
            <a:endParaRPr lang="en-ZA" b="1" dirty="0" smtClean="0"/>
          </a:p>
          <a:p>
            <a:pPr>
              <a:buFont typeface="Arial" pitchFamily="34" charset="0"/>
              <a:buChar char="•"/>
            </a:pPr>
            <a:r>
              <a:rPr lang="en-ZA" b="1" dirty="0" smtClean="0"/>
              <a:t> We have created a </a:t>
            </a:r>
            <a:r>
              <a:rPr lang="en-ZA" b="1" dirty="0" err="1" smtClean="0"/>
              <a:t>Heisenbug</a:t>
            </a:r>
            <a:r>
              <a:rPr lang="en-ZA" b="1" dirty="0" smtClean="0"/>
              <a:t> which occasionally causes the program to fail  </a:t>
            </a:r>
          </a:p>
          <a:p>
            <a:endParaRPr lang="en-ZA" b="1" dirty="0" smtClean="0"/>
          </a:p>
          <a:p>
            <a:pPr>
              <a:buFont typeface="Arial" pitchFamily="34" charset="0"/>
              <a:buChar char="•"/>
            </a:pPr>
            <a:endParaRPr lang="en-ZA" b="1" dirty="0" smtClean="0"/>
          </a:p>
        </p:txBody>
      </p:sp>
      <p:sp>
        <p:nvSpPr>
          <p:cNvPr id="6" name="TextBox 5"/>
          <p:cNvSpPr txBox="1"/>
          <p:nvPr/>
        </p:nvSpPr>
        <p:spPr>
          <a:xfrm>
            <a:off x="1285852" y="2214554"/>
            <a:ext cx="6453113" cy="4247317"/>
          </a:xfrm>
          <a:prstGeom prst="rect">
            <a:avLst/>
          </a:prstGeom>
          <a:noFill/>
        </p:spPr>
        <p:txBody>
          <a:bodyPr wrap="none" rtlCol="0">
            <a:spAutoFit/>
          </a:bodyPr>
          <a:lstStyle/>
          <a:p>
            <a:r>
              <a:rPr lang="en-ZA" dirty="0" smtClean="0"/>
              <a:t>If(milk==0){</a:t>
            </a:r>
          </a:p>
          <a:p>
            <a:r>
              <a:rPr lang="en-ZA" dirty="0" smtClean="0"/>
              <a:t>				If(milk==0){</a:t>
            </a:r>
          </a:p>
          <a:p>
            <a:r>
              <a:rPr lang="en-ZA" dirty="0" smtClean="0"/>
              <a:t>					if(note==0){</a:t>
            </a:r>
            <a:br>
              <a:rPr lang="en-ZA" dirty="0" smtClean="0"/>
            </a:br>
            <a:r>
              <a:rPr lang="en-ZA" dirty="0" smtClean="0"/>
              <a:t>						note=1;</a:t>
            </a:r>
          </a:p>
          <a:p>
            <a:r>
              <a:rPr lang="en-ZA" dirty="0" smtClean="0"/>
              <a:t>						milk++;</a:t>
            </a:r>
          </a:p>
          <a:p>
            <a:r>
              <a:rPr lang="en-ZA" dirty="0" smtClean="0"/>
              <a:t>						note=0;</a:t>
            </a:r>
          </a:p>
          <a:p>
            <a:r>
              <a:rPr lang="en-ZA" dirty="0" smtClean="0"/>
              <a:t>					}</a:t>
            </a:r>
          </a:p>
          <a:p>
            <a:r>
              <a:rPr lang="en-ZA" dirty="0" smtClean="0"/>
              <a:t>				}</a:t>
            </a:r>
          </a:p>
          <a:p>
            <a:endParaRPr lang="en-ZA" dirty="0" smtClean="0"/>
          </a:p>
          <a:p>
            <a:r>
              <a:rPr lang="en-ZA" dirty="0" smtClean="0"/>
              <a:t>	if(note==0){</a:t>
            </a:r>
            <a:br>
              <a:rPr lang="en-ZA" dirty="0" smtClean="0"/>
            </a:br>
            <a:r>
              <a:rPr lang="en-ZA" dirty="0" smtClean="0"/>
              <a:t>		note=1;</a:t>
            </a:r>
          </a:p>
          <a:p>
            <a:r>
              <a:rPr lang="en-ZA" dirty="0" smtClean="0"/>
              <a:t>		milk++;</a:t>
            </a:r>
          </a:p>
          <a:p>
            <a:r>
              <a:rPr lang="en-ZA" dirty="0" smtClean="0"/>
              <a:t>		note=0;</a:t>
            </a:r>
          </a:p>
          <a:p>
            <a:r>
              <a:rPr lang="en-ZA" dirty="0" smtClean="0"/>
              <a:t>	}</a:t>
            </a:r>
          </a:p>
          <a:p>
            <a:r>
              <a:rPr lang="en-ZA" dirty="0" smtClean="0"/>
              <a:t>}</a:t>
            </a:r>
            <a:endParaRPr lang="en-ZA"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428736"/>
            <a:ext cx="8863388" cy="5909310"/>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Another idea is two have notes per thread which can be used to check if another is contemplating buying milk</a:t>
            </a:r>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r>
              <a:rPr lang="en-ZA" b="1" dirty="0" smtClean="0"/>
              <a:t> Unfortunately this solution can violate </a:t>
            </a:r>
            <a:r>
              <a:rPr lang="en-ZA" b="1" dirty="0" err="1" smtClean="0"/>
              <a:t>liveness</a:t>
            </a:r>
            <a:endParaRPr lang="en-ZA" b="1" dirty="0" smtClean="0"/>
          </a:p>
          <a:p>
            <a:pPr lvl="1">
              <a:buFont typeface="Arial" pitchFamily="34" charset="0"/>
              <a:buChar char="•"/>
            </a:pPr>
            <a:r>
              <a:rPr lang="en-ZA" b="1" dirty="0" smtClean="0"/>
              <a:t> It is possible for both threads to check the other threads note and to both not decide to buy milk</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1357290" y="2969311"/>
            <a:ext cx="6414000" cy="2031325"/>
          </a:xfrm>
          <a:prstGeom prst="rect">
            <a:avLst/>
          </a:prstGeom>
          <a:noFill/>
        </p:spPr>
        <p:txBody>
          <a:bodyPr wrap="none" rtlCol="0">
            <a:spAutoFit/>
          </a:bodyPr>
          <a:lstStyle/>
          <a:p>
            <a:r>
              <a:rPr lang="en-ZA" dirty="0" err="1" smtClean="0"/>
              <a:t>noteA</a:t>
            </a:r>
            <a:r>
              <a:rPr lang="en-ZA" dirty="0" smtClean="0"/>
              <a:t>=1;				</a:t>
            </a:r>
            <a:r>
              <a:rPr lang="en-ZA" dirty="0" err="1" smtClean="0"/>
              <a:t>noteB</a:t>
            </a:r>
            <a:r>
              <a:rPr lang="en-ZA" dirty="0" smtClean="0"/>
              <a:t>=1;</a:t>
            </a:r>
          </a:p>
          <a:p>
            <a:r>
              <a:rPr lang="en-ZA" dirty="0" smtClean="0"/>
              <a:t>if(</a:t>
            </a:r>
            <a:r>
              <a:rPr lang="en-ZA" dirty="0" err="1" smtClean="0"/>
              <a:t>noteB</a:t>
            </a:r>
            <a:r>
              <a:rPr lang="en-ZA" dirty="0" smtClean="0"/>
              <a:t>==0){			if(</a:t>
            </a:r>
            <a:r>
              <a:rPr lang="en-ZA" dirty="0" err="1" smtClean="0"/>
              <a:t>noteA</a:t>
            </a:r>
            <a:r>
              <a:rPr lang="en-ZA" dirty="0" smtClean="0"/>
              <a:t>==0){</a:t>
            </a:r>
            <a:br>
              <a:rPr lang="en-ZA" dirty="0" smtClean="0"/>
            </a:br>
            <a:r>
              <a:rPr lang="en-ZA" dirty="0" smtClean="0"/>
              <a:t>	if(milk==0){			if(milk==0){</a:t>
            </a:r>
          </a:p>
          <a:p>
            <a:r>
              <a:rPr lang="en-ZA" dirty="0" smtClean="0"/>
              <a:t>		milk++;				milk++;</a:t>
            </a:r>
          </a:p>
          <a:p>
            <a:r>
              <a:rPr lang="en-ZA" dirty="0" smtClean="0"/>
              <a:t>	}				}</a:t>
            </a:r>
          </a:p>
          <a:p>
            <a:r>
              <a:rPr lang="en-ZA" dirty="0" smtClean="0"/>
              <a:t>}				}</a:t>
            </a:r>
          </a:p>
          <a:p>
            <a:r>
              <a:rPr lang="en-ZA" dirty="0" err="1" smtClean="0"/>
              <a:t>noteA</a:t>
            </a:r>
            <a:r>
              <a:rPr lang="en-ZA" dirty="0" smtClean="0"/>
              <a:t>=0;				</a:t>
            </a:r>
            <a:r>
              <a:rPr lang="en-ZA" dirty="0" err="1" smtClean="0"/>
              <a:t>noteB</a:t>
            </a:r>
            <a:r>
              <a:rPr lang="en-ZA" dirty="0" smtClean="0"/>
              <a:t>=0;</a:t>
            </a:r>
            <a:endParaRPr lang="en-ZA" dirty="0"/>
          </a:p>
        </p:txBody>
      </p:sp>
      <p:sp>
        <p:nvSpPr>
          <p:cNvPr id="7" name="TextBox 6"/>
          <p:cNvSpPr txBox="1"/>
          <p:nvPr/>
        </p:nvSpPr>
        <p:spPr>
          <a:xfrm>
            <a:off x="1345871" y="2643182"/>
            <a:ext cx="1023678" cy="369332"/>
          </a:xfrm>
          <a:prstGeom prst="rect">
            <a:avLst/>
          </a:prstGeom>
          <a:noFill/>
        </p:spPr>
        <p:txBody>
          <a:bodyPr wrap="none" rtlCol="0">
            <a:spAutoFit/>
          </a:bodyPr>
          <a:lstStyle/>
          <a:p>
            <a:r>
              <a:rPr lang="en-ZA" b="1" dirty="0" smtClean="0"/>
              <a:t>Thread 1</a:t>
            </a:r>
            <a:endParaRPr lang="en-ZA" b="1" dirty="0"/>
          </a:p>
        </p:txBody>
      </p:sp>
      <p:sp>
        <p:nvSpPr>
          <p:cNvPr id="8" name="TextBox 7"/>
          <p:cNvSpPr txBox="1"/>
          <p:nvPr/>
        </p:nvSpPr>
        <p:spPr>
          <a:xfrm>
            <a:off x="5072066" y="2643182"/>
            <a:ext cx="1023678" cy="369332"/>
          </a:xfrm>
          <a:prstGeom prst="rect">
            <a:avLst/>
          </a:prstGeom>
          <a:noFill/>
        </p:spPr>
        <p:txBody>
          <a:bodyPr wrap="none" rtlCol="0">
            <a:spAutoFit/>
          </a:bodyPr>
          <a:lstStyle/>
          <a:p>
            <a:r>
              <a:rPr lang="en-ZA" b="1" dirty="0" smtClean="0"/>
              <a:t>Thread 2</a:t>
            </a:r>
            <a:endParaRPr lang="en-ZA"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428736"/>
            <a:ext cx="8863388" cy="5355312"/>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Additionally to solve this new problem is by ensuring </a:t>
            </a:r>
            <a:r>
              <a:rPr lang="en-ZA" b="1" dirty="0" err="1" smtClean="0"/>
              <a:t>atleast</a:t>
            </a:r>
            <a:r>
              <a:rPr lang="en-ZA" b="1" dirty="0" smtClean="0"/>
              <a:t> one of the threads determines whether the other thread has bought milk</a:t>
            </a:r>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r>
              <a:rPr lang="en-ZA" b="1" dirty="0" smtClean="0"/>
              <a:t> Here we have a solution which is both safe and live</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1357290" y="2969311"/>
            <a:ext cx="6414000" cy="2308324"/>
          </a:xfrm>
          <a:prstGeom prst="rect">
            <a:avLst/>
          </a:prstGeom>
          <a:noFill/>
        </p:spPr>
        <p:txBody>
          <a:bodyPr wrap="none" rtlCol="0">
            <a:spAutoFit/>
          </a:bodyPr>
          <a:lstStyle/>
          <a:p>
            <a:r>
              <a:rPr lang="en-ZA" dirty="0" err="1" smtClean="0"/>
              <a:t>noteA</a:t>
            </a:r>
            <a:r>
              <a:rPr lang="en-ZA" dirty="0" smtClean="0"/>
              <a:t>=1;				</a:t>
            </a:r>
            <a:r>
              <a:rPr lang="en-ZA" dirty="0" err="1" smtClean="0"/>
              <a:t>noteB</a:t>
            </a:r>
            <a:r>
              <a:rPr lang="en-ZA" dirty="0" smtClean="0"/>
              <a:t>=1;</a:t>
            </a:r>
          </a:p>
          <a:p>
            <a:r>
              <a:rPr lang="en-ZA" dirty="0" smtClean="0"/>
              <a:t>While(</a:t>
            </a:r>
            <a:r>
              <a:rPr lang="en-ZA" dirty="0" err="1" smtClean="0"/>
              <a:t>noteB</a:t>
            </a:r>
            <a:r>
              <a:rPr lang="en-ZA" dirty="0" smtClean="0"/>
              <a:t>==1){			if(</a:t>
            </a:r>
            <a:r>
              <a:rPr lang="en-ZA" dirty="0" err="1" smtClean="0"/>
              <a:t>noteA</a:t>
            </a:r>
            <a:r>
              <a:rPr lang="en-ZA" dirty="0" smtClean="0"/>
              <a:t>==0){</a:t>
            </a:r>
            <a:br>
              <a:rPr lang="en-ZA" dirty="0" smtClean="0"/>
            </a:br>
            <a:r>
              <a:rPr lang="en-ZA" dirty="0" smtClean="0"/>
              <a:t>	</a:t>
            </a:r>
            <a:r>
              <a:rPr lang="en-ZA" dirty="0" err="1" smtClean="0"/>
              <a:t>DoNothing</a:t>
            </a:r>
            <a:r>
              <a:rPr lang="en-ZA" dirty="0" smtClean="0"/>
              <a:t>;			if(milk==0){</a:t>
            </a:r>
          </a:p>
          <a:p>
            <a:r>
              <a:rPr lang="en-ZA" dirty="0" smtClean="0"/>
              <a:t>}						milk++;</a:t>
            </a:r>
          </a:p>
          <a:p>
            <a:r>
              <a:rPr lang="en-ZA" dirty="0" smtClean="0"/>
              <a:t>If(milk==0){				}</a:t>
            </a:r>
          </a:p>
          <a:p>
            <a:r>
              <a:rPr lang="en-ZA" dirty="0" smtClean="0"/>
              <a:t>	milk++;			}</a:t>
            </a:r>
          </a:p>
          <a:p>
            <a:r>
              <a:rPr lang="en-ZA" dirty="0" smtClean="0"/>
              <a:t>}				</a:t>
            </a:r>
            <a:r>
              <a:rPr lang="en-ZA" dirty="0" err="1" smtClean="0"/>
              <a:t>noteB</a:t>
            </a:r>
            <a:r>
              <a:rPr lang="en-ZA" dirty="0" smtClean="0"/>
              <a:t>=0;</a:t>
            </a:r>
          </a:p>
          <a:p>
            <a:r>
              <a:rPr lang="en-ZA" dirty="0" err="1" smtClean="0"/>
              <a:t>noteA</a:t>
            </a:r>
            <a:r>
              <a:rPr lang="en-ZA" dirty="0" smtClean="0"/>
              <a:t>=0;</a:t>
            </a:r>
            <a:endParaRPr lang="en-ZA" dirty="0"/>
          </a:p>
        </p:txBody>
      </p:sp>
      <p:sp>
        <p:nvSpPr>
          <p:cNvPr id="7" name="TextBox 6"/>
          <p:cNvSpPr txBox="1"/>
          <p:nvPr/>
        </p:nvSpPr>
        <p:spPr>
          <a:xfrm>
            <a:off x="1345871" y="2643182"/>
            <a:ext cx="1023678" cy="369332"/>
          </a:xfrm>
          <a:prstGeom prst="rect">
            <a:avLst/>
          </a:prstGeom>
          <a:noFill/>
        </p:spPr>
        <p:txBody>
          <a:bodyPr wrap="none" rtlCol="0">
            <a:spAutoFit/>
          </a:bodyPr>
          <a:lstStyle/>
          <a:p>
            <a:r>
              <a:rPr lang="en-ZA" b="1" dirty="0" smtClean="0"/>
              <a:t>Thread 1</a:t>
            </a:r>
            <a:endParaRPr lang="en-ZA" b="1" dirty="0"/>
          </a:p>
        </p:txBody>
      </p:sp>
      <p:sp>
        <p:nvSpPr>
          <p:cNvPr id="8" name="TextBox 7"/>
          <p:cNvSpPr txBox="1"/>
          <p:nvPr/>
        </p:nvSpPr>
        <p:spPr>
          <a:xfrm>
            <a:off x="5072066" y="2643182"/>
            <a:ext cx="1023678" cy="369332"/>
          </a:xfrm>
          <a:prstGeom prst="rect">
            <a:avLst/>
          </a:prstGeom>
          <a:noFill/>
        </p:spPr>
        <p:txBody>
          <a:bodyPr wrap="none" rtlCol="0">
            <a:spAutoFit/>
          </a:bodyPr>
          <a:lstStyle/>
          <a:p>
            <a:r>
              <a:rPr lang="en-ZA" b="1" dirty="0" smtClean="0"/>
              <a:t>Thread 2</a:t>
            </a:r>
            <a:endParaRPr lang="en-ZA" b="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428736"/>
            <a:ext cx="8863388" cy="5909310"/>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Additionally to solve this new problem is by ensuring </a:t>
            </a:r>
            <a:r>
              <a:rPr lang="en-ZA" b="1" dirty="0" err="1" smtClean="0"/>
              <a:t>atleast</a:t>
            </a:r>
            <a:r>
              <a:rPr lang="en-ZA" b="1" dirty="0" smtClean="0"/>
              <a:t> one of the threads determines whether the other thread has bought milk</a:t>
            </a:r>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r>
              <a:rPr lang="en-ZA" b="1" dirty="0" smtClean="0"/>
              <a:t> Here we have a solution which is both safe and live</a:t>
            </a:r>
          </a:p>
          <a:p>
            <a:pPr lvl="1">
              <a:buFont typeface="Arial" pitchFamily="34" charset="0"/>
              <a:buChar char="•"/>
            </a:pPr>
            <a:r>
              <a:rPr lang="en-ZA" b="1" dirty="0" smtClean="0"/>
              <a:t> This solution is also inefficient – While thread 1 is in this loop “busy-waiting” and consuming CPU resources</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1357290" y="2969311"/>
            <a:ext cx="6414000" cy="2308324"/>
          </a:xfrm>
          <a:prstGeom prst="rect">
            <a:avLst/>
          </a:prstGeom>
          <a:noFill/>
        </p:spPr>
        <p:txBody>
          <a:bodyPr wrap="none" rtlCol="0">
            <a:spAutoFit/>
          </a:bodyPr>
          <a:lstStyle/>
          <a:p>
            <a:r>
              <a:rPr lang="en-ZA" dirty="0" err="1" smtClean="0"/>
              <a:t>noteA</a:t>
            </a:r>
            <a:r>
              <a:rPr lang="en-ZA" dirty="0" smtClean="0"/>
              <a:t>=1;				</a:t>
            </a:r>
            <a:r>
              <a:rPr lang="en-ZA" dirty="0" err="1" smtClean="0"/>
              <a:t>noteB</a:t>
            </a:r>
            <a:r>
              <a:rPr lang="en-ZA" dirty="0" smtClean="0"/>
              <a:t>=1;</a:t>
            </a:r>
          </a:p>
          <a:p>
            <a:r>
              <a:rPr lang="en-ZA" dirty="0" smtClean="0"/>
              <a:t>While(</a:t>
            </a:r>
            <a:r>
              <a:rPr lang="en-ZA" dirty="0" err="1" smtClean="0"/>
              <a:t>noteB</a:t>
            </a:r>
            <a:r>
              <a:rPr lang="en-ZA" dirty="0" smtClean="0"/>
              <a:t>==1){			if(</a:t>
            </a:r>
            <a:r>
              <a:rPr lang="en-ZA" dirty="0" err="1" smtClean="0"/>
              <a:t>noteA</a:t>
            </a:r>
            <a:r>
              <a:rPr lang="en-ZA" dirty="0" smtClean="0"/>
              <a:t>==0){</a:t>
            </a:r>
            <a:br>
              <a:rPr lang="en-ZA" dirty="0" smtClean="0"/>
            </a:br>
            <a:r>
              <a:rPr lang="en-ZA" dirty="0" smtClean="0"/>
              <a:t>	</a:t>
            </a:r>
            <a:r>
              <a:rPr lang="en-ZA" dirty="0" err="1" smtClean="0"/>
              <a:t>DoNothing</a:t>
            </a:r>
            <a:r>
              <a:rPr lang="en-ZA" dirty="0" smtClean="0"/>
              <a:t>;			if(milk==0){</a:t>
            </a:r>
          </a:p>
          <a:p>
            <a:r>
              <a:rPr lang="en-ZA" dirty="0" smtClean="0"/>
              <a:t>}						milk++;</a:t>
            </a:r>
          </a:p>
          <a:p>
            <a:r>
              <a:rPr lang="en-ZA" dirty="0" smtClean="0"/>
              <a:t>If(milk==0){				}</a:t>
            </a:r>
          </a:p>
          <a:p>
            <a:r>
              <a:rPr lang="en-ZA" dirty="0" smtClean="0"/>
              <a:t>	milk++;			}</a:t>
            </a:r>
          </a:p>
          <a:p>
            <a:r>
              <a:rPr lang="en-ZA" dirty="0" smtClean="0"/>
              <a:t>}				</a:t>
            </a:r>
            <a:r>
              <a:rPr lang="en-ZA" dirty="0" err="1" smtClean="0"/>
              <a:t>noteB</a:t>
            </a:r>
            <a:r>
              <a:rPr lang="en-ZA" dirty="0" smtClean="0"/>
              <a:t>=0;</a:t>
            </a:r>
          </a:p>
          <a:p>
            <a:r>
              <a:rPr lang="en-ZA" dirty="0" err="1" smtClean="0"/>
              <a:t>noteA</a:t>
            </a:r>
            <a:r>
              <a:rPr lang="en-ZA" dirty="0" smtClean="0"/>
              <a:t>=0;</a:t>
            </a:r>
            <a:endParaRPr lang="en-ZA" dirty="0"/>
          </a:p>
        </p:txBody>
      </p:sp>
      <p:sp>
        <p:nvSpPr>
          <p:cNvPr id="7" name="TextBox 6"/>
          <p:cNvSpPr txBox="1"/>
          <p:nvPr/>
        </p:nvSpPr>
        <p:spPr>
          <a:xfrm>
            <a:off x="1345871" y="2643182"/>
            <a:ext cx="1023678" cy="369332"/>
          </a:xfrm>
          <a:prstGeom prst="rect">
            <a:avLst/>
          </a:prstGeom>
          <a:noFill/>
        </p:spPr>
        <p:txBody>
          <a:bodyPr wrap="none" rtlCol="0">
            <a:spAutoFit/>
          </a:bodyPr>
          <a:lstStyle/>
          <a:p>
            <a:r>
              <a:rPr lang="en-ZA" b="1" dirty="0" smtClean="0"/>
              <a:t>Thread 1</a:t>
            </a:r>
            <a:endParaRPr lang="en-ZA" b="1" dirty="0"/>
          </a:p>
        </p:txBody>
      </p:sp>
      <p:sp>
        <p:nvSpPr>
          <p:cNvPr id="8" name="TextBox 7"/>
          <p:cNvSpPr txBox="1"/>
          <p:nvPr/>
        </p:nvSpPr>
        <p:spPr>
          <a:xfrm>
            <a:off x="5072066" y="2643182"/>
            <a:ext cx="1023678" cy="369332"/>
          </a:xfrm>
          <a:prstGeom prst="rect">
            <a:avLst/>
          </a:prstGeom>
          <a:noFill/>
        </p:spPr>
        <p:txBody>
          <a:bodyPr wrap="none" rtlCol="0">
            <a:spAutoFit/>
          </a:bodyPr>
          <a:lstStyle/>
          <a:p>
            <a:r>
              <a:rPr lang="en-ZA" b="1" dirty="0" smtClean="0"/>
              <a:t>Thread 2</a:t>
            </a:r>
            <a:endParaRPr lang="en-ZA" b="1" dirty="0"/>
          </a:p>
        </p:txBody>
      </p:sp>
      <p:cxnSp>
        <p:nvCxnSpPr>
          <p:cNvPr id="39" name="Straight Arrow Connector 38"/>
          <p:cNvCxnSpPr/>
          <p:nvPr/>
        </p:nvCxnSpPr>
        <p:spPr>
          <a:xfrm rot="16200000" flipV="1">
            <a:off x="2214546" y="4714884"/>
            <a:ext cx="2071702" cy="357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14282" y="642918"/>
            <a:ext cx="8715435" cy="857256"/>
          </a:xfrm>
        </p:spPr>
        <p:txBody>
          <a:bodyPr>
            <a:normAutofit fontScale="90000"/>
          </a:bodyPr>
          <a:lstStyle/>
          <a:p>
            <a:r>
              <a:rPr lang="en-US" sz="4000" b="1" u="sng" dirty="0" smtClean="0"/>
              <a:t>How do we achieve concurrency in computers?</a:t>
            </a:r>
            <a:r>
              <a:rPr lang="en-ZA" sz="4800" b="1" u="sng" dirty="0" smtClean="0"/>
              <a:t/>
            </a:r>
            <a:br>
              <a:rPr lang="en-ZA" sz="4800" b="1" u="sng" dirty="0" smtClean="0"/>
            </a:br>
            <a:endParaRPr lang="en-ZA" sz="4800" b="1" u="sng" dirty="0"/>
          </a:p>
        </p:txBody>
      </p:sp>
      <p:sp>
        <p:nvSpPr>
          <p:cNvPr id="69" name="TextBox 68"/>
          <p:cNvSpPr txBox="1"/>
          <p:nvPr/>
        </p:nvSpPr>
        <p:spPr>
          <a:xfrm>
            <a:off x="642910" y="1928803"/>
            <a:ext cx="8286808" cy="9510296"/>
          </a:xfrm>
          <a:prstGeom prst="rect">
            <a:avLst/>
          </a:prstGeom>
          <a:noFill/>
        </p:spPr>
        <p:txBody>
          <a:bodyPr wrap="square" rtlCol="0">
            <a:spAutoFit/>
          </a:bodyPr>
          <a:lstStyle/>
          <a:p>
            <a:pPr>
              <a:buFont typeface="Arial" pitchFamily="34" charset="0"/>
              <a:buChar char="•"/>
            </a:pPr>
            <a:r>
              <a:rPr lang="en-US" b="1" dirty="0" smtClean="0"/>
              <a:t> From the programmers perspective its much easier to think sequentially</a:t>
            </a:r>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r>
              <a:rPr lang="en-US" b="1" dirty="0" smtClean="0"/>
              <a:t> The question is how can you write a correct program with dozens of events happening at once</a:t>
            </a:r>
          </a:p>
          <a:p>
            <a:pPr>
              <a:buFont typeface="Arial" pitchFamily="34" charset="0"/>
              <a:buChar char="•"/>
            </a:pPr>
            <a:endParaRPr lang="en-US" b="1" dirty="0" smtClean="0"/>
          </a:p>
          <a:p>
            <a:pPr>
              <a:buFont typeface="Arial" pitchFamily="34" charset="0"/>
              <a:buChar char="•"/>
            </a:pPr>
            <a:r>
              <a:rPr lang="en-US" b="1" dirty="0" smtClean="0"/>
              <a:t> The key idea is to write a concurrent program, one with many simultaneous activities</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endParaRPr lang="en-US" b="1" dirty="0" smtClean="0"/>
          </a:p>
          <a:p>
            <a:pPr lvl="1">
              <a:buFont typeface="Arial" pitchFamily="34" charset="0"/>
              <a:buChar char="•"/>
            </a:pPr>
            <a:endParaRPr lang="en-US" b="1" dirty="0" smtClean="0"/>
          </a:p>
          <a:p>
            <a:pPr lvl="1"/>
            <a:endParaRPr lang="en-US" b="1" dirty="0" smtClean="0"/>
          </a:p>
          <a:p>
            <a:endParaRPr lang="en-US" b="1" dirty="0" smtClean="0"/>
          </a:p>
          <a:p>
            <a:endParaRPr lang="en-US" b="1" dirty="0" smtClean="0"/>
          </a:p>
          <a:p>
            <a:pPr lvl="1">
              <a:buFont typeface="Arial" pitchFamily="34" charset="0"/>
              <a:buChar char="•"/>
            </a:pPr>
            <a:endParaRPr lang="en-US" b="1" dirty="0" smtClean="0"/>
          </a:p>
          <a:p>
            <a:endParaRPr lang="en-US" b="1" dirty="0" smtClean="0"/>
          </a:p>
          <a:p>
            <a:pPr lvl="3">
              <a:buFont typeface="Arial" pitchFamily="34" charset="0"/>
              <a:buChar char="•"/>
            </a:pPr>
            <a:endParaRPr lang="en-US" b="1" dirty="0" smtClean="0"/>
          </a:p>
          <a:p>
            <a:endParaRPr lang="en-US" b="1" dirty="0" smtClean="0"/>
          </a:p>
          <a:p>
            <a:pPr>
              <a:buFont typeface="Arial" pitchFamily="34" charset="0"/>
              <a:buChar char="•"/>
            </a:pPr>
            <a:endParaRPr lang="en-US" b="1" dirty="0" smtClean="0"/>
          </a:p>
          <a:p>
            <a:endParaRPr lang="en-US" b="1" dirty="0" smtClean="0"/>
          </a:p>
          <a:p>
            <a:r>
              <a:rPr lang="en-US" b="1" dirty="0" smtClean="0"/>
              <a:t>  </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lvl="1">
              <a:buFont typeface="Arial" pitchFamily="34" charset="0"/>
              <a:buChar char="•"/>
            </a:pPr>
            <a:endParaRPr lang="en-US" b="1" dirty="0" smtClean="0"/>
          </a:p>
          <a:p>
            <a:pPr lvl="1"/>
            <a:endParaRPr lang="en-US" b="1" dirty="0" smtClean="0"/>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p:txBody>
      </p:sp>
      <p:sp>
        <p:nvSpPr>
          <p:cNvPr id="6" name="Rectangle 5"/>
          <p:cNvSpPr/>
          <p:nvPr/>
        </p:nvSpPr>
        <p:spPr>
          <a:xfrm>
            <a:off x="3571868"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857620"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4143372"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p:cNvSpPr/>
          <p:nvPr/>
        </p:nvSpPr>
        <p:spPr>
          <a:xfrm>
            <a:off x="4429124"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p:cNvSpPr/>
          <p:nvPr/>
        </p:nvSpPr>
        <p:spPr>
          <a:xfrm>
            <a:off x="4714876"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p:cNvSpPr/>
          <p:nvPr/>
        </p:nvSpPr>
        <p:spPr>
          <a:xfrm>
            <a:off x="5000628"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p:cNvSpPr/>
          <p:nvPr/>
        </p:nvSpPr>
        <p:spPr>
          <a:xfrm>
            <a:off x="5286380"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Arrow Connector 13"/>
          <p:cNvCxnSpPr/>
          <p:nvPr/>
        </p:nvCxnSpPr>
        <p:spPr>
          <a:xfrm>
            <a:off x="3571868" y="2857496"/>
            <a:ext cx="207170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Challenges</a:t>
            </a:r>
            <a:endParaRPr lang="en-ZA" sz="4000" b="1" u="sng" dirty="0"/>
          </a:p>
        </p:txBody>
      </p:sp>
      <p:sp>
        <p:nvSpPr>
          <p:cNvPr id="33" name="TextBox 32"/>
          <p:cNvSpPr txBox="1"/>
          <p:nvPr/>
        </p:nvSpPr>
        <p:spPr>
          <a:xfrm>
            <a:off x="280612" y="1657167"/>
            <a:ext cx="8863388" cy="5078313"/>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better solution is to utilise synchronization objects to coordinate different threads’ access to shared state </a:t>
            </a:r>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endParaRPr lang="en-ZA" b="1" dirty="0" smtClean="0"/>
          </a:p>
          <a:p>
            <a:pPr>
              <a:buFont typeface="Arial" pitchFamily="34" charset="0"/>
              <a:buChar char="•"/>
            </a:pPr>
            <a:r>
              <a:rPr lang="en-ZA" b="1" dirty="0" smtClean="0"/>
              <a:t> We can use a primitive synchronisation object called a lock </a:t>
            </a:r>
          </a:p>
          <a:p>
            <a:pPr lvl="1">
              <a:buFont typeface="Arial" pitchFamily="34" charset="0"/>
              <a:buChar char="•"/>
            </a:pPr>
            <a:r>
              <a:rPr lang="en-ZA" b="1" dirty="0" smtClean="0"/>
              <a:t> It is designed to enforce a mutual exclusion control policy</a:t>
            </a:r>
          </a:p>
          <a:p>
            <a:pPr lvl="2">
              <a:buFont typeface="Arial" pitchFamily="34" charset="0"/>
              <a:buChar char="•"/>
            </a:pPr>
            <a:r>
              <a:rPr lang="en-ZA" b="1" dirty="0" smtClean="0"/>
              <a:t> Only one thread can own a lock at a given time</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3214678" y="2754997"/>
            <a:ext cx="2720681" cy="2031325"/>
          </a:xfrm>
          <a:prstGeom prst="rect">
            <a:avLst/>
          </a:prstGeom>
          <a:noFill/>
        </p:spPr>
        <p:txBody>
          <a:bodyPr wrap="none" rtlCol="0">
            <a:spAutoFit/>
          </a:bodyPr>
          <a:lstStyle/>
          <a:p>
            <a:r>
              <a:rPr lang="en-ZA" dirty="0" smtClean="0"/>
              <a:t>Kitchen::</a:t>
            </a:r>
            <a:r>
              <a:rPr lang="en-ZA" dirty="0" err="1" smtClean="0"/>
              <a:t>buyIfNeeded</a:t>
            </a:r>
            <a:r>
              <a:rPr lang="en-ZA" dirty="0" smtClean="0"/>
              <a:t>(){</a:t>
            </a:r>
          </a:p>
          <a:p>
            <a:r>
              <a:rPr lang="en-ZA" dirty="0" smtClean="0"/>
              <a:t>	</a:t>
            </a:r>
            <a:r>
              <a:rPr lang="en-ZA" dirty="0" err="1" smtClean="0"/>
              <a:t>lock.acquire</a:t>
            </a:r>
            <a:r>
              <a:rPr lang="en-ZA" dirty="0" smtClean="0"/>
              <a:t>();</a:t>
            </a:r>
          </a:p>
          <a:p>
            <a:r>
              <a:rPr lang="en-ZA" dirty="0" smtClean="0"/>
              <a:t>	if(milk==0){</a:t>
            </a:r>
          </a:p>
          <a:p>
            <a:r>
              <a:rPr lang="en-ZA" dirty="0" smtClean="0"/>
              <a:t>		milk++;</a:t>
            </a:r>
          </a:p>
          <a:p>
            <a:r>
              <a:rPr lang="en-ZA" dirty="0" smtClean="0"/>
              <a:t>	}</a:t>
            </a:r>
          </a:p>
          <a:p>
            <a:r>
              <a:rPr lang="en-ZA" dirty="0" smtClean="0"/>
              <a:t>	</a:t>
            </a:r>
            <a:r>
              <a:rPr lang="en-ZA" dirty="0" err="1" smtClean="0"/>
              <a:t>lock.release</a:t>
            </a:r>
            <a:r>
              <a:rPr lang="en-ZA" dirty="0" smtClean="0"/>
              <a:t>();</a:t>
            </a:r>
          </a:p>
          <a:p>
            <a:r>
              <a:rPr lang="en-ZA" dirty="0" smtClean="0"/>
              <a:t>}</a:t>
            </a:r>
            <a:endParaRPr lang="en-ZA"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Locks</a:t>
            </a:r>
            <a:endParaRPr lang="en-ZA" sz="4000" b="1" u="sng" dirty="0"/>
          </a:p>
        </p:txBody>
      </p:sp>
      <p:sp>
        <p:nvSpPr>
          <p:cNvPr id="33" name="TextBox 32"/>
          <p:cNvSpPr txBox="1"/>
          <p:nvPr/>
        </p:nvSpPr>
        <p:spPr>
          <a:xfrm>
            <a:off x="280612" y="1657167"/>
            <a:ext cx="8863388" cy="4247317"/>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lock can be in one of two states</a:t>
            </a:r>
          </a:p>
          <a:p>
            <a:pPr lvl="1">
              <a:buFont typeface="Arial" pitchFamily="34" charset="0"/>
              <a:buChar char="•"/>
            </a:pPr>
            <a:r>
              <a:rPr lang="en-ZA" b="1" dirty="0" smtClean="0"/>
              <a:t> BUSY/FREE</a:t>
            </a:r>
          </a:p>
          <a:p>
            <a:pPr>
              <a:buFont typeface="Arial" pitchFamily="34" charset="0"/>
              <a:buChar char="•"/>
            </a:pPr>
            <a:endParaRPr lang="en-ZA" b="1" dirty="0" smtClean="0"/>
          </a:p>
          <a:p>
            <a:pPr>
              <a:buFont typeface="Arial" pitchFamily="34" charset="0"/>
              <a:buChar char="•"/>
            </a:pPr>
            <a:r>
              <a:rPr lang="en-ZA" b="1" dirty="0" smtClean="0"/>
              <a:t> A lock is initially FREE</a:t>
            </a:r>
          </a:p>
          <a:p>
            <a:pPr>
              <a:buFont typeface="Arial" pitchFamily="34" charset="0"/>
              <a:buChar char="•"/>
            </a:pPr>
            <a:r>
              <a:rPr lang="en-ZA" b="1" dirty="0" smtClean="0"/>
              <a:t> Lock::acquire waits until a lock is FREE and then automatically makes it </a:t>
            </a:r>
            <a:r>
              <a:rPr lang="en-ZA" b="1" dirty="0" smtClean="0"/>
              <a:t>BUSY</a:t>
            </a:r>
            <a:endParaRPr lang="en-ZA" b="1" dirty="0" smtClean="0"/>
          </a:p>
          <a:p>
            <a:pPr>
              <a:buFont typeface="Arial" pitchFamily="34" charset="0"/>
              <a:buChar char="•"/>
            </a:pPr>
            <a:r>
              <a:rPr lang="en-ZA" b="1" dirty="0" smtClean="0"/>
              <a:t> Lock::release makes the lock FREE</a:t>
            </a:r>
          </a:p>
          <a:p>
            <a:pPr>
              <a:buFont typeface="Arial" pitchFamily="34" charset="0"/>
              <a:buChar char="•"/>
            </a:pPr>
            <a:endParaRPr lang="en-ZA" b="1" dirty="0" smtClean="0"/>
          </a:p>
          <a:p>
            <a:pPr>
              <a:buFont typeface="Arial" pitchFamily="34" charset="0"/>
              <a:buChar char="•"/>
            </a:pPr>
            <a:r>
              <a:rPr lang="en-ZA" b="1" dirty="0" smtClean="0"/>
              <a:t> Properties</a:t>
            </a:r>
          </a:p>
          <a:p>
            <a:pPr lvl="1">
              <a:buFont typeface="Arial" pitchFamily="34" charset="0"/>
              <a:buChar char="•"/>
            </a:pPr>
            <a:r>
              <a:rPr lang="en-ZA" b="1" dirty="0" smtClean="0"/>
              <a:t> Mutual Exclusion – At most one thread can hold a lock</a:t>
            </a:r>
          </a:p>
          <a:p>
            <a:pPr lvl="1">
              <a:buFont typeface="Arial" pitchFamily="34" charset="0"/>
              <a:buChar char="•"/>
            </a:pPr>
            <a:r>
              <a:rPr lang="en-ZA" b="1" dirty="0" smtClean="0"/>
              <a:t> Progress – At some point some threads succeeds at obtaining a lock</a:t>
            </a:r>
          </a:p>
          <a:p>
            <a:pPr lvl="1">
              <a:buFont typeface="Arial" pitchFamily="34" charset="0"/>
              <a:buChar char="•"/>
            </a:pPr>
            <a:r>
              <a:rPr lang="en-ZA" b="1" dirty="0" smtClean="0"/>
              <a:t> Bounded Waiting – waiting time is bounded by the number of threads</a:t>
            </a:r>
          </a:p>
          <a:p>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4000" b="1" u="sng" dirty="0" smtClean="0"/>
              <a:t>How does a thread wait for a change in the shared state ?</a:t>
            </a:r>
            <a:endParaRPr lang="en-ZA" sz="4000" b="1" u="sng" dirty="0"/>
          </a:p>
        </p:txBody>
      </p:sp>
      <p:sp>
        <p:nvSpPr>
          <p:cNvPr id="33" name="TextBox 32"/>
          <p:cNvSpPr txBox="1"/>
          <p:nvPr/>
        </p:nvSpPr>
        <p:spPr>
          <a:xfrm>
            <a:off x="280612" y="1657167"/>
            <a:ext cx="8434792" cy="2862322"/>
          </a:xfrm>
          <a:prstGeom prst="rect">
            <a:avLst/>
          </a:prstGeom>
          <a:noFill/>
        </p:spPr>
        <p:txBody>
          <a:bodyPr wrap="square" rtlCol="0">
            <a:spAutoFit/>
          </a:bodyPr>
          <a:lstStyle/>
          <a:p>
            <a:endParaRPr lang="en-ZA" b="1" dirty="0" smtClean="0"/>
          </a:p>
          <a:p>
            <a:pPr>
              <a:buFont typeface="Arial" pitchFamily="34" charset="0"/>
              <a:buChar char="•"/>
            </a:pPr>
            <a:r>
              <a:rPr lang="en-ZA" b="1" dirty="0" smtClean="0"/>
              <a:t> Condition variables allow programmers a way for one thread to wait for another thread to take some action</a:t>
            </a:r>
          </a:p>
          <a:p>
            <a:pPr>
              <a:buFont typeface="Arial" pitchFamily="34" charset="0"/>
              <a:buChar char="•"/>
            </a:pPr>
            <a:endParaRPr lang="en-ZA" b="1" dirty="0" smtClean="0"/>
          </a:p>
          <a:p>
            <a:pPr>
              <a:buFont typeface="Arial" pitchFamily="34" charset="0"/>
              <a:buChar char="•"/>
            </a:pPr>
            <a:r>
              <a:rPr lang="en-ZA" b="1" dirty="0" smtClean="0"/>
              <a:t> For example rather than returning an error when we try to remove something from an empty queue </a:t>
            </a:r>
          </a:p>
          <a:p>
            <a:pPr lvl="1">
              <a:buFont typeface="Arial" pitchFamily="34" charset="0"/>
              <a:buChar char="•"/>
            </a:pPr>
            <a:r>
              <a:rPr lang="en-ZA" b="1" dirty="0" smtClean="0"/>
              <a:t> We could instead implement a condition to wait until the queue is non empty</a:t>
            </a:r>
          </a:p>
          <a:p>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fontScale="90000"/>
          </a:bodyPr>
          <a:lstStyle/>
          <a:p>
            <a:r>
              <a:rPr lang="en-ZA" sz="4000" b="1" u="sng" dirty="0" smtClean="0"/>
              <a:t>How does a thread wait for a change in the shared state ?</a:t>
            </a:r>
            <a:endParaRPr lang="en-ZA" sz="4000" b="1" u="sng" dirty="0"/>
          </a:p>
        </p:txBody>
      </p:sp>
      <p:sp>
        <p:nvSpPr>
          <p:cNvPr id="33" name="TextBox 32"/>
          <p:cNvSpPr txBox="1"/>
          <p:nvPr/>
        </p:nvSpPr>
        <p:spPr>
          <a:xfrm>
            <a:off x="280612" y="1657167"/>
            <a:ext cx="8434792" cy="5909310"/>
          </a:xfrm>
          <a:prstGeom prst="rect">
            <a:avLst/>
          </a:prstGeom>
          <a:noFill/>
        </p:spPr>
        <p:txBody>
          <a:bodyPr wrap="square" rtlCol="0">
            <a:spAutoFit/>
          </a:bodyPr>
          <a:lstStyle/>
          <a:p>
            <a:endParaRPr lang="en-ZA" b="1" dirty="0" smtClean="0"/>
          </a:p>
          <a:p>
            <a:pPr>
              <a:buFont typeface="Arial" pitchFamily="34" charset="0"/>
              <a:buChar char="•"/>
            </a:pPr>
            <a:endParaRPr lang="en-ZA" b="1" dirty="0" smtClean="0"/>
          </a:p>
          <a:p>
            <a:pPr>
              <a:buFont typeface="Arial" pitchFamily="34" charset="0"/>
              <a:buChar char="•"/>
            </a:pPr>
            <a:r>
              <a:rPr lang="en-ZA" b="1" dirty="0" smtClean="0"/>
              <a:t> For example rather than returning an error when we try to remove something from an empty queue </a:t>
            </a:r>
          </a:p>
          <a:p>
            <a:pPr lvl="1">
              <a:buFont typeface="Arial" pitchFamily="34" charset="0"/>
              <a:buChar char="•"/>
            </a:pPr>
            <a:r>
              <a:rPr lang="en-ZA" b="1" dirty="0" smtClean="0"/>
              <a:t> We could instead implement a condition to wait until the queue is non empty</a:t>
            </a:r>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endParaRPr lang="en-ZA" b="1" dirty="0" smtClean="0"/>
          </a:p>
          <a:p>
            <a:pPr lvl="1">
              <a:buFont typeface="Arial" pitchFamily="34" charset="0"/>
              <a:buChar char="•"/>
            </a:pPr>
            <a:r>
              <a:rPr lang="en-ZA" b="1" dirty="0" smtClean="0"/>
              <a:t> Inefficient</a:t>
            </a:r>
          </a:p>
          <a:p>
            <a:r>
              <a:rPr lang="en-ZA" b="1" dirty="0" smtClean="0"/>
              <a:t>  </a:t>
            </a:r>
          </a:p>
          <a:p>
            <a:endParaRPr lang="en-ZA" b="1" dirty="0" smtClean="0"/>
          </a:p>
          <a:p>
            <a:pPr>
              <a:buFont typeface="Arial" pitchFamily="34" charset="0"/>
              <a:buChar char="•"/>
            </a:pPr>
            <a:endParaRPr lang="en-ZA" b="1" dirty="0" smtClean="0"/>
          </a:p>
        </p:txBody>
      </p:sp>
      <p:sp>
        <p:nvSpPr>
          <p:cNvPr id="6" name="TextBox 5"/>
          <p:cNvSpPr txBox="1"/>
          <p:nvPr/>
        </p:nvSpPr>
        <p:spPr>
          <a:xfrm>
            <a:off x="2165649" y="3826567"/>
            <a:ext cx="4763805" cy="2308324"/>
          </a:xfrm>
          <a:prstGeom prst="rect">
            <a:avLst/>
          </a:prstGeom>
          <a:noFill/>
        </p:spPr>
        <p:txBody>
          <a:bodyPr wrap="none" rtlCol="0">
            <a:spAutoFit/>
          </a:bodyPr>
          <a:lstStyle/>
          <a:p>
            <a:r>
              <a:rPr lang="en-ZA" dirty="0" err="1" smtClean="0"/>
              <a:t>TSQueue</a:t>
            </a:r>
            <a:r>
              <a:rPr lang="en-ZA" dirty="0" smtClean="0"/>
              <a:t>::remove(){</a:t>
            </a:r>
          </a:p>
          <a:p>
            <a:r>
              <a:rPr lang="en-ZA" dirty="0" smtClean="0"/>
              <a:t>	</a:t>
            </a:r>
            <a:r>
              <a:rPr lang="en-ZA" dirty="0" err="1" smtClean="0"/>
              <a:t>int</a:t>
            </a:r>
            <a:r>
              <a:rPr lang="en-ZA" dirty="0" smtClean="0"/>
              <a:t> item;</a:t>
            </a:r>
          </a:p>
          <a:p>
            <a:r>
              <a:rPr lang="en-ZA" dirty="0" smtClean="0"/>
              <a:t>	</a:t>
            </a:r>
            <a:r>
              <a:rPr lang="en-ZA" dirty="0" err="1" smtClean="0"/>
              <a:t>bool</a:t>
            </a:r>
            <a:r>
              <a:rPr lang="en-ZA" dirty="0" smtClean="0"/>
              <a:t> success;</a:t>
            </a:r>
          </a:p>
          <a:p>
            <a:r>
              <a:rPr lang="en-ZA" dirty="0" smtClean="0"/>
              <a:t>	do{</a:t>
            </a:r>
          </a:p>
          <a:p>
            <a:r>
              <a:rPr lang="en-ZA" dirty="0" smtClean="0"/>
              <a:t>		success = </a:t>
            </a:r>
            <a:r>
              <a:rPr lang="en-ZA" dirty="0" err="1" smtClean="0"/>
              <a:t>tryRemove</a:t>
            </a:r>
            <a:r>
              <a:rPr lang="en-ZA" dirty="0" smtClean="0"/>
              <a:t>(&amp;item);</a:t>
            </a:r>
          </a:p>
          <a:p>
            <a:r>
              <a:rPr lang="en-ZA" dirty="0" smtClean="0"/>
              <a:t>	}until(success)</a:t>
            </a:r>
          </a:p>
          <a:p>
            <a:r>
              <a:rPr lang="en-ZA" dirty="0" smtClean="0"/>
              <a:t>	return item</a:t>
            </a:r>
          </a:p>
          <a:p>
            <a:r>
              <a:rPr lang="en-ZA" dirty="0" smtClean="0"/>
              <a:t>}</a:t>
            </a:r>
            <a:endParaRPr lang="en-ZA"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Condition Variable</a:t>
            </a:r>
            <a:endParaRPr lang="en-ZA" sz="4000" b="1" u="sng" dirty="0"/>
          </a:p>
        </p:txBody>
      </p:sp>
      <p:sp>
        <p:nvSpPr>
          <p:cNvPr id="33" name="TextBox 32"/>
          <p:cNvSpPr txBox="1"/>
          <p:nvPr/>
        </p:nvSpPr>
        <p:spPr>
          <a:xfrm>
            <a:off x="280612" y="1657167"/>
            <a:ext cx="8434792" cy="3416320"/>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Condition variable is a synchronization object that lets a thread efficiently wait for a change to shared state that is protected by a lock</a:t>
            </a:r>
          </a:p>
          <a:p>
            <a:pPr>
              <a:buFont typeface="Arial" pitchFamily="34" charset="0"/>
              <a:buChar char="•"/>
            </a:pPr>
            <a:endParaRPr lang="en-ZA" b="1" dirty="0" smtClean="0"/>
          </a:p>
          <a:p>
            <a:pPr>
              <a:buFont typeface="Arial" pitchFamily="34" charset="0"/>
              <a:buChar char="•"/>
            </a:pPr>
            <a:r>
              <a:rPr lang="en-ZA" b="1" dirty="0" smtClean="0"/>
              <a:t> A condition variable has three methods</a:t>
            </a:r>
          </a:p>
          <a:p>
            <a:pPr lvl="1">
              <a:buFont typeface="Arial" pitchFamily="34" charset="0"/>
              <a:buChar char="•"/>
            </a:pPr>
            <a:r>
              <a:rPr lang="en-ZA" b="1" dirty="0" smtClean="0"/>
              <a:t> CV::wait(Lock *lock) : This automatically releases the lock and suspends execution of the calling thread, placing it on the condition variables waiting list until the thread is </a:t>
            </a:r>
            <a:r>
              <a:rPr lang="en-ZA" b="1" dirty="0" err="1" smtClean="0"/>
              <a:t>reenabled</a:t>
            </a:r>
            <a:endParaRPr lang="en-ZA" b="1" dirty="0" smtClean="0"/>
          </a:p>
          <a:p>
            <a:pPr lvl="1">
              <a:buFont typeface="Arial" pitchFamily="34" charset="0"/>
              <a:buChar char="•"/>
            </a:pPr>
            <a:endParaRPr lang="en-ZA" b="1" dirty="0" smtClean="0"/>
          </a:p>
          <a:p>
            <a:pPr lvl="1"/>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Condition Variable</a:t>
            </a:r>
            <a:endParaRPr lang="en-ZA" sz="4000" b="1" u="sng" dirty="0"/>
          </a:p>
        </p:txBody>
      </p:sp>
      <p:sp>
        <p:nvSpPr>
          <p:cNvPr id="33" name="TextBox 32"/>
          <p:cNvSpPr txBox="1"/>
          <p:nvPr/>
        </p:nvSpPr>
        <p:spPr>
          <a:xfrm>
            <a:off x="280612" y="1657167"/>
            <a:ext cx="8434792" cy="3970318"/>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Condition variable is a synchronization object that lets a thread efficiently wait for a change to shared state that is protected by a lock</a:t>
            </a:r>
          </a:p>
          <a:p>
            <a:pPr>
              <a:buFont typeface="Arial" pitchFamily="34" charset="0"/>
              <a:buChar char="•"/>
            </a:pPr>
            <a:endParaRPr lang="en-ZA" b="1" dirty="0" smtClean="0"/>
          </a:p>
          <a:p>
            <a:pPr>
              <a:buFont typeface="Arial" pitchFamily="34" charset="0"/>
              <a:buChar char="•"/>
            </a:pPr>
            <a:r>
              <a:rPr lang="en-ZA" b="1" dirty="0" smtClean="0"/>
              <a:t> A condition variable has three methods</a:t>
            </a:r>
          </a:p>
          <a:p>
            <a:pPr lvl="1">
              <a:buFont typeface="Arial" pitchFamily="34" charset="0"/>
              <a:buChar char="•"/>
            </a:pPr>
            <a:r>
              <a:rPr lang="en-ZA" b="1" dirty="0" smtClean="0"/>
              <a:t> CV::wait(Lock *lock) : This automatically releases the lock and suspends execution of the calling thread, placing it on the condition variables waiting list until the thread is </a:t>
            </a:r>
            <a:r>
              <a:rPr lang="en-ZA" b="1" dirty="0" err="1" smtClean="0"/>
              <a:t>reenabled</a:t>
            </a:r>
            <a:endParaRPr lang="en-ZA" b="1" dirty="0" smtClean="0"/>
          </a:p>
          <a:p>
            <a:pPr lvl="1">
              <a:buFont typeface="Arial" pitchFamily="34" charset="0"/>
              <a:buChar char="•"/>
            </a:pPr>
            <a:endParaRPr lang="en-ZA" b="1" dirty="0" smtClean="0"/>
          </a:p>
          <a:p>
            <a:pPr lvl="1">
              <a:buFont typeface="Arial" pitchFamily="34" charset="0"/>
              <a:buChar char="•"/>
            </a:pPr>
            <a:r>
              <a:rPr lang="en-ZA" b="1" dirty="0" smtClean="0"/>
              <a:t> CV::signal() : This takes one thread off the condition variables waiting list and marks it eligible to run (puts it on the schedulers ready list)</a:t>
            </a:r>
          </a:p>
          <a:p>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Condition Variable</a:t>
            </a:r>
            <a:endParaRPr lang="en-ZA" sz="4000" b="1" u="sng" dirty="0"/>
          </a:p>
        </p:txBody>
      </p:sp>
      <p:sp>
        <p:nvSpPr>
          <p:cNvPr id="33" name="TextBox 32"/>
          <p:cNvSpPr txBox="1"/>
          <p:nvPr/>
        </p:nvSpPr>
        <p:spPr>
          <a:xfrm>
            <a:off x="280612" y="1657167"/>
            <a:ext cx="8434792" cy="4801314"/>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Condition variable is a synchronization object that lets a thread efficiently wait for a change to shared state that is protected by a lock</a:t>
            </a:r>
          </a:p>
          <a:p>
            <a:pPr>
              <a:buFont typeface="Arial" pitchFamily="34" charset="0"/>
              <a:buChar char="•"/>
            </a:pPr>
            <a:endParaRPr lang="en-ZA" b="1" dirty="0" smtClean="0"/>
          </a:p>
          <a:p>
            <a:pPr>
              <a:buFont typeface="Arial" pitchFamily="34" charset="0"/>
              <a:buChar char="•"/>
            </a:pPr>
            <a:r>
              <a:rPr lang="en-ZA" b="1" dirty="0" smtClean="0"/>
              <a:t> A condition variable has three methods</a:t>
            </a:r>
          </a:p>
          <a:p>
            <a:pPr lvl="1">
              <a:buFont typeface="Arial" pitchFamily="34" charset="0"/>
              <a:buChar char="•"/>
            </a:pPr>
            <a:r>
              <a:rPr lang="en-ZA" b="1" dirty="0" smtClean="0"/>
              <a:t> CV::wait(Lock *lock) : This automatically releases the lock and suspends execution of the calling thread, placing it on the condition variables waiting list until the thread is </a:t>
            </a:r>
            <a:r>
              <a:rPr lang="en-ZA" b="1" dirty="0" err="1" smtClean="0"/>
              <a:t>reenabled</a:t>
            </a:r>
            <a:endParaRPr lang="en-ZA" b="1" dirty="0" smtClean="0"/>
          </a:p>
          <a:p>
            <a:pPr lvl="1">
              <a:buFont typeface="Arial" pitchFamily="34" charset="0"/>
              <a:buChar char="•"/>
            </a:pPr>
            <a:endParaRPr lang="en-ZA" b="1" dirty="0" smtClean="0"/>
          </a:p>
          <a:p>
            <a:pPr lvl="1">
              <a:buFont typeface="Arial" pitchFamily="34" charset="0"/>
              <a:buChar char="•"/>
            </a:pPr>
            <a:r>
              <a:rPr lang="en-ZA" b="1" dirty="0" smtClean="0"/>
              <a:t> CV::signal() : This takes one thread off the condition variables waiting list and marks it eligible to run (puts it on the schedulers ready list)</a:t>
            </a:r>
          </a:p>
          <a:p>
            <a:pPr lvl="1">
              <a:buFont typeface="Arial" pitchFamily="34" charset="0"/>
              <a:buChar char="•"/>
            </a:pPr>
            <a:endParaRPr lang="en-ZA" b="1" dirty="0" smtClean="0"/>
          </a:p>
          <a:p>
            <a:pPr lvl="1">
              <a:buFont typeface="Arial" pitchFamily="34" charset="0"/>
              <a:buChar char="•"/>
            </a:pPr>
            <a:r>
              <a:rPr lang="en-ZA" b="1" dirty="0" smtClean="0"/>
              <a:t> CV::broadcast() : Takes all threads off the condition variables waiting list and marks them as eligible to run</a:t>
            </a:r>
          </a:p>
          <a:p>
            <a:r>
              <a:rPr lang="en-ZA" b="1" dirty="0" smtClean="0"/>
              <a:t>  </a:t>
            </a:r>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657167"/>
            <a:ext cx="8434792" cy="3416320"/>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shared object has public methods, private methods, state variables, and synchronization variables</a:t>
            </a:r>
          </a:p>
          <a:p>
            <a:pPr>
              <a:buFont typeface="Arial" pitchFamily="34" charset="0"/>
              <a:buChar char="•"/>
            </a:pPr>
            <a:endParaRPr lang="en-ZA" b="1" dirty="0" smtClean="0"/>
          </a:p>
          <a:p>
            <a:pPr>
              <a:buFont typeface="Arial" pitchFamily="34" charset="0"/>
              <a:buChar char="•"/>
            </a:pPr>
            <a:r>
              <a:rPr lang="en-ZA" b="1" dirty="0" smtClean="0"/>
              <a:t> This is similar to OOP but with synchronization variables</a:t>
            </a:r>
          </a:p>
          <a:p>
            <a:r>
              <a:rPr lang="en-ZA" b="1" dirty="0" smtClean="0"/>
              <a:t> </a:t>
            </a:r>
          </a:p>
          <a:p>
            <a:pPr>
              <a:buFont typeface="Arial" pitchFamily="34" charset="0"/>
              <a:buChar char="•"/>
            </a:pPr>
            <a:r>
              <a:rPr lang="en-ZA" b="1" dirty="0" smtClean="0"/>
              <a:t> Thus design challenges for a shared objects class are the same as for class design in single threaded programming  </a:t>
            </a:r>
          </a:p>
          <a:p>
            <a:pPr>
              <a:buFont typeface="Arial" pitchFamily="34" charset="0"/>
              <a:buChar char="•"/>
            </a:pPr>
            <a:endParaRPr lang="en-ZA" b="1" dirty="0" smtClean="0"/>
          </a:p>
          <a:p>
            <a:r>
              <a:rPr lang="en-ZA" b="1" dirty="0" smtClean="0"/>
              <a:t>  </a:t>
            </a:r>
          </a:p>
          <a:p>
            <a:endParaRPr lang="en-ZA" b="1" dirty="0" smtClean="0"/>
          </a:p>
          <a:p>
            <a:pPr>
              <a:buFont typeface="Arial" pitchFamily="34" charset="0"/>
              <a:buChar char="•"/>
            </a:pPr>
            <a:endParaRPr lang="en-ZA" b="1" dirty="0" smtClean="0"/>
          </a:p>
        </p:txBody>
      </p:sp>
      <p:pic>
        <p:nvPicPr>
          <p:cNvPr id="6" name="Picture 5" descr="snyc.jpg"/>
          <p:cNvPicPr>
            <a:picLocks noChangeAspect="1"/>
          </p:cNvPicPr>
          <p:nvPr/>
        </p:nvPicPr>
        <p:blipFill>
          <a:blip r:embed="rId2"/>
          <a:stretch>
            <a:fillRect/>
          </a:stretch>
        </p:blipFill>
        <p:spPr>
          <a:xfrm>
            <a:off x="4071934" y="3929066"/>
            <a:ext cx="4081972" cy="271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657167"/>
            <a:ext cx="8434792" cy="3139321"/>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Implementation of a class in a single threaded program involves :</a:t>
            </a:r>
          </a:p>
          <a:p>
            <a:pPr lvl="1">
              <a:buFont typeface="Arial" pitchFamily="34" charset="0"/>
              <a:buChar char="•"/>
            </a:pPr>
            <a:r>
              <a:rPr lang="en-ZA" b="1" dirty="0" smtClean="0"/>
              <a:t> Decomposing the problem into objects</a:t>
            </a:r>
          </a:p>
          <a:p>
            <a:pPr lvl="1">
              <a:buFont typeface="Arial" pitchFamily="34" charset="0"/>
              <a:buChar char="•"/>
            </a:pPr>
            <a:r>
              <a:rPr lang="en-ZA" b="1" dirty="0" smtClean="0"/>
              <a:t> For each object</a:t>
            </a:r>
          </a:p>
          <a:p>
            <a:pPr lvl="2">
              <a:buFont typeface="Arial" pitchFamily="34" charset="0"/>
              <a:buChar char="•"/>
            </a:pPr>
            <a:r>
              <a:rPr lang="en-ZA" b="1" dirty="0" smtClean="0"/>
              <a:t> Define a clean interface</a:t>
            </a:r>
          </a:p>
          <a:p>
            <a:pPr lvl="2">
              <a:buFont typeface="Arial" pitchFamily="34" charset="0"/>
              <a:buChar char="•"/>
            </a:pPr>
            <a:r>
              <a:rPr lang="en-ZA" b="1" dirty="0" smtClean="0"/>
              <a:t> Identify the right internal state and invariants</a:t>
            </a:r>
          </a:p>
          <a:p>
            <a:pPr lvl="2">
              <a:buFont typeface="Arial" pitchFamily="34" charset="0"/>
              <a:buChar char="•"/>
            </a:pPr>
            <a:r>
              <a:rPr lang="en-ZA" b="1" dirty="0" smtClean="0"/>
              <a:t> Implement methods to manipulate that state</a:t>
            </a:r>
          </a:p>
          <a:p>
            <a:pPr lvl="2">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657167"/>
            <a:ext cx="8434792" cy="2308324"/>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Implementation of a class in a multi-threaded program involves :</a:t>
            </a:r>
          </a:p>
          <a:p>
            <a:pPr lvl="1">
              <a:buFont typeface="Arial" pitchFamily="34" charset="0"/>
              <a:buChar char="•"/>
            </a:pPr>
            <a:r>
              <a:rPr lang="en-ZA" b="1" dirty="0" smtClean="0"/>
              <a:t> Add a lock</a:t>
            </a:r>
          </a:p>
          <a:p>
            <a:pPr lvl="2">
              <a:buFont typeface="Arial" pitchFamily="34" charset="0"/>
              <a:buChar char="•"/>
            </a:pPr>
            <a:r>
              <a:rPr lang="en-ZA" b="1" dirty="0" smtClean="0"/>
              <a:t> Each shared object needs a lock as a member variable to enforce mutually exclusive access</a:t>
            </a:r>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rgbClr val="FFB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14282" y="642918"/>
            <a:ext cx="8715435" cy="857256"/>
          </a:xfrm>
        </p:spPr>
        <p:txBody>
          <a:bodyPr>
            <a:normAutofit fontScale="90000"/>
          </a:bodyPr>
          <a:lstStyle/>
          <a:p>
            <a:r>
              <a:rPr lang="en-US" sz="4000" b="1" u="sng" dirty="0" smtClean="0"/>
              <a:t>How do we achieve concurrency in computers?</a:t>
            </a:r>
            <a:r>
              <a:rPr lang="en-ZA" sz="4800" b="1" u="sng" dirty="0" smtClean="0"/>
              <a:t/>
            </a:r>
            <a:br>
              <a:rPr lang="en-ZA" sz="4800" b="1" u="sng" dirty="0" smtClean="0"/>
            </a:br>
            <a:endParaRPr lang="en-ZA" sz="4800" b="1" u="sng" dirty="0"/>
          </a:p>
        </p:txBody>
      </p:sp>
      <p:sp>
        <p:nvSpPr>
          <p:cNvPr id="69" name="TextBox 68"/>
          <p:cNvSpPr txBox="1"/>
          <p:nvPr/>
        </p:nvSpPr>
        <p:spPr>
          <a:xfrm>
            <a:off x="642910" y="1928803"/>
            <a:ext cx="8286808" cy="9787295"/>
          </a:xfrm>
          <a:prstGeom prst="rect">
            <a:avLst/>
          </a:prstGeom>
          <a:noFill/>
        </p:spPr>
        <p:txBody>
          <a:bodyPr wrap="square" rtlCol="0">
            <a:spAutoFit/>
          </a:bodyPr>
          <a:lstStyle/>
          <a:p>
            <a:pPr>
              <a:buFont typeface="Arial" pitchFamily="34" charset="0"/>
              <a:buChar char="•"/>
            </a:pPr>
            <a:r>
              <a:rPr lang="en-US" b="1" dirty="0" smtClean="0"/>
              <a:t> From the programmers perspective its much easier to think sequentially</a:t>
            </a:r>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r>
              <a:rPr lang="en-US" b="1" dirty="0" smtClean="0"/>
              <a:t> The question is how can you write a correct program with dozens of events happening at once</a:t>
            </a:r>
          </a:p>
          <a:p>
            <a:pPr>
              <a:buFont typeface="Arial" pitchFamily="34" charset="0"/>
              <a:buChar char="•"/>
            </a:pPr>
            <a:endParaRPr lang="en-US" b="1" dirty="0" smtClean="0"/>
          </a:p>
          <a:p>
            <a:pPr>
              <a:buFont typeface="Arial" pitchFamily="34" charset="0"/>
              <a:buChar char="•"/>
            </a:pPr>
            <a:r>
              <a:rPr lang="en-US" b="1" dirty="0" smtClean="0"/>
              <a:t> The key idea is to write a concurrent program, one with many simultaneous activities</a:t>
            </a:r>
          </a:p>
          <a:p>
            <a:pPr>
              <a:buFont typeface="Arial" pitchFamily="34" charset="0"/>
              <a:buChar char="•"/>
            </a:pPr>
            <a:endParaRPr lang="en-US" b="1" dirty="0" smtClean="0"/>
          </a:p>
          <a:p>
            <a:pPr>
              <a:buFont typeface="Arial" pitchFamily="34" charset="0"/>
              <a:buChar char="•"/>
            </a:pPr>
            <a:r>
              <a:rPr lang="en-US" b="1" dirty="0" smtClean="0"/>
              <a:t> The solution to these are “Threads”</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endParaRPr lang="en-US" b="1" dirty="0" smtClean="0"/>
          </a:p>
          <a:p>
            <a:pPr lvl="1">
              <a:buFont typeface="Arial" pitchFamily="34" charset="0"/>
              <a:buChar char="•"/>
            </a:pPr>
            <a:endParaRPr lang="en-US" b="1" dirty="0" smtClean="0"/>
          </a:p>
          <a:p>
            <a:pPr lvl="1"/>
            <a:endParaRPr lang="en-US" b="1" dirty="0" smtClean="0"/>
          </a:p>
          <a:p>
            <a:endParaRPr lang="en-US" b="1" dirty="0" smtClean="0"/>
          </a:p>
          <a:p>
            <a:endParaRPr lang="en-US" b="1" dirty="0" smtClean="0"/>
          </a:p>
          <a:p>
            <a:pPr lvl="1">
              <a:buFont typeface="Arial" pitchFamily="34" charset="0"/>
              <a:buChar char="•"/>
            </a:pPr>
            <a:endParaRPr lang="en-US" b="1" dirty="0" smtClean="0"/>
          </a:p>
          <a:p>
            <a:endParaRPr lang="en-US" b="1" dirty="0" smtClean="0"/>
          </a:p>
          <a:p>
            <a:pPr lvl="3">
              <a:buFont typeface="Arial" pitchFamily="34" charset="0"/>
              <a:buChar char="•"/>
            </a:pPr>
            <a:endParaRPr lang="en-US" b="1" dirty="0" smtClean="0"/>
          </a:p>
          <a:p>
            <a:endParaRPr lang="en-US" b="1" dirty="0" smtClean="0"/>
          </a:p>
          <a:p>
            <a:pPr>
              <a:buFont typeface="Arial" pitchFamily="34" charset="0"/>
              <a:buChar char="•"/>
            </a:pPr>
            <a:endParaRPr lang="en-US" b="1" dirty="0" smtClean="0"/>
          </a:p>
          <a:p>
            <a:endParaRPr lang="en-US" b="1" dirty="0" smtClean="0"/>
          </a:p>
          <a:p>
            <a:r>
              <a:rPr lang="en-US" b="1" dirty="0" smtClean="0"/>
              <a:t>  </a:t>
            </a:r>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lvl="1">
              <a:buFont typeface="Arial" pitchFamily="34" charset="0"/>
              <a:buChar char="•"/>
            </a:pPr>
            <a:endParaRPr lang="en-US" b="1" dirty="0" smtClean="0"/>
          </a:p>
          <a:p>
            <a:pPr lvl="1"/>
            <a:endParaRPr lang="en-US" b="1" dirty="0" smtClean="0"/>
          </a:p>
          <a:p>
            <a:endParaRPr lang="en-US" b="1" dirty="0" smtClean="0"/>
          </a:p>
          <a:p>
            <a:pPr>
              <a:buFont typeface="Arial" pitchFamily="34" charset="0"/>
              <a:buChar char="•"/>
            </a:pPr>
            <a:endParaRPr lang="en-US" b="1" dirty="0" smtClean="0"/>
          </a:p>
          <a:p>
            <a:pPr>
              <a:buFont typeface="Arial" pitchFamily="34" charset="0"/>
              <a:buChar char="•"/>
            </a:pPr>
            <a:endParaRPr lang="en-US" b="1" dirty="0" smtClean="0"/>
          </a:p>
        </p:txBody>
      </p:sp>
      <p:sp>
        <p:nvSpPr>
          <p:cNvPr id="6" name="Rectangle 5"/>
          <p:cNvSpPr/>
          <p:nvPr/>
        </p:nvSpPr>
        <p:spPr>
          <a:xfrm>
            <a:off x="3571868"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857620"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4143372"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p:cNvSpPr/>
          <p:nvPr/>
        </p:nvSpPr>
        <p:spPr>
          <a:xfrm>
            <a:off x="4429124"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p:cNvSpPr/>
          <p:nvPr/>
        </p:nvSpPr>
        <p:spPr>
          <a:xfrm>
            <a:off x="4714876"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p:cNvSpPr/>
          <p:nvPr/>
        </p:nvSpPr>
        <p:spPr>
          <a:xfrm>
            <a:off x="5000628"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p:cNvSpPr/>
          <p:nvPr/>
        </p:nvSpPr>
        <p:spPr>
          <a:xfrm>
            <a:off x="5286380" y="2428868"/>
            <a:ext cx="285752" cy="285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Arrow Connector 13"/>
          <p:cNvCxnSpPr/>
          <p:nvPr/>
        </p:nvCxnSpPr>
        <p:spPr>
          <a:xfrm>
            <a:off x="3571868" y="2857496"/>
            <a:ext cx="207170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657167"/>
            <a:ext cx="8434792" cy="3139321"/>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Implementation of a class in a multi-threaded program involves :</a:t>
            </a:r>
          </a:p>
          <a:p>
            <a:pPr lvl="1">
              <a:buFont typeface="Arial" pitchFamily="34" charset="0"/>
              <a:buChar char="•"/>
            </a:pPr>
            <a:r>
              <a:rPr lang="en-ZA" b="1" dirty="0" smtClean="0"/>
              <a:t> Add a lock</a:t>
            </a:r>
          </a:p>
          <a:p>
            <a:pPr lvl="2">
              <a:buFont typeface="Arial" pitchFamily="34" charset="0"/>
              <a:buChar char="•"/>
            </a:pPr>
            <a:r>
              <a:rPr lang="en-ZA" b="1" dirty="0" smtClean="0"/>
              <a:t> Each shared object needs a lock as a member variable to enforce mutually exclusive access</a:t>
            </a:r>
          </a:p>
          <a:p>
            <a:pPr lvl="2">
              <a:buFont typeface="Arial" pitchFamily="34" charset="0"/>
              <a:buChar char="•"/>
            </a:pPr>
            <a:endParaRPr lang="en-ZA" b="1" dirty="0" smtClean="0"/>
          </a:p>
          <a:p>
            <a:pPr lvl="1">
              <a:buFont typeface="Arial" pitchFamily="34" charset="0"/>
              <a:buChar char="•"/>
            </a:pPr>
            <a:r>
              <a:rPr lang="en-ZA" b="1" dirty="0" smtClean="0"/>
              <a:t> Add code to acquire and release the lock</a:t>
            </a:r>
          </a:p>
          <a:p>
            <a:pPr lvl="2">
              <a:buFont typeface="Arial" pitchFamily="34" charset="0"/>
              <a:buChar char="•"/>
            </a:pPr>
            <a:r>
              <a:rPr lang="en-ZA" b="1" dirty="0" smtClean="0"/>
              <a:t> All code accessing the objects shared state must hold the objects lock</a:t>
            </a:r>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657167"/>
            <a:ext cx="8434792" cy="3970318"/>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Implementation of a class in a multi-threaded program involves :</a:t>
            </a:r>
          </a:p>
          <a:p>
            <a:pPr lvl="1">
              <a:buFont typeface="Arial" pitchFamily="34" charset="0"/>
              <a:buChar char="•"/>
            </a:pPr>
            <a:r>
              <a:rPr lang="en-ZA" b="1" dirty="0" smtClean="0"/>
              <a:t> Add a lock</a:t>
            </a:r>
          </a:p>
          <a:p>
            <a:pPr lvl="2">
              <a:buFont typeface="Arial" pitchFamily="34" charset="0"/>
              <a:buChar char="•"/>
            </a:pPr>
            <a:r>
              <a:rPr lang="en-ZA" b="1" dirty="0" smtClean="0"/>
              <a:t> Each shared object needs a lock as a member variable to enforce mutually exclusive access</a:t>
            </a:r>
          </a:p>
          <a:p>
            <a:pPr lvl="2">
              <a:buFont typeface="Arial" pitchFamily="34" charset="0"/>
              <a:buChar char="•"/>
            </a:pPr>
            <a:endParaRPr lang="en-ZA" b="1" dirty="0" smtClean="0"/>
          </a:p>
          <a:p>
            <a:pPr lvl="1">
              <a:buFont typeface="Arial" pitchFamily="34" charset="0"/>
              <a:buChar char="•"/>
            </a:pPr>
            <a:r>
              <a:rPr lang="en-ZA" b="1" dirty="0" smtClean="0"/>
              <a:t> Add code to acquire and release the lock</a:t>
            </a:r>
          </a:p>
          <a:p>
            <a:pPr lvl="2">
              <a:buFont typeface="Arial" pitchFamily="34" charset="0"/>
              <a:buChar char="•"/>
            </a:pPr>
            <a:r>
              <a:rPr lang="en-ZA" b="1" dirty="0" smtClean="0"/>
              <a:t> All code accessing the objects shared state must hold the objects lock</a:t>
            </a:r>
          </a:p>
          <a:p>
            <a:pPr lvl="2">
              <a:buFont typeface="Arial" pitchFamily="34" charset="0"/>
              <a:buChar char="•"/>
            </a:pPr>
            <a:endParaRPr lang="en-ZA" b="1" dirty="0" smtClean="0"/>
          </a:p>
          <a:p>
            <a:pPr lvl="1">
              <a:buFont typeface="Arial" pitchFamily="34" charset="0"/>
              <a:buChar char="•"/>
            </a:pPr>
            <a:r>
              <a:rPr lang="en-ZA" b="1" dirty="0" smtClean="0"/>
              <a:t> Identify and add condition Variables</a:t>
            </a:r>
          </a:p>
          <a:p>
            <a:pPr lvl="2">
              <a:buFont typeface="Arial" pitchFamily="34" charset="0"/>
              <a:buChar char="•"/>
            </a:pPr>
            <a:r>
              <a:rPr lang="en-ZA" b="1" dirty="0" smtClean="0"/>
              <a:t> Add condition variables for each situation in which the method </a:t>
            </a:r>
            <a:r>
              <a:rPr lang="en-ZA" b="1" dirty="0" smtClean="0"/>
              <a:t>must </a:t>
            </a:r>
            <a:r>
              <a:rPr lang="en-ZA" b="1" dirty="0" smtClean="0"/>
              <a:t>wait</a:t>
            </a:r>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657167"/>
            <a:ext cx="8434792" cy="5632311"/>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Implementation of a class in a multi-threaded program involves :</a:t>
            </a:r>
          </a:p>
          <a:p>
            <a:pPr lvl="1">
              <a:buFont typeface="Arial" pitchFamily="34" charset="0"/>
              <a:buChar char="•"/>
            </a:pPr>
            <a:r>
              <a:rPr lang="en-ZA" b="1" dirty="0" smtClean="0"/>
              <a:t> Add a lock</a:t>
            </a:r>
          </a:p>
          <a:p>
            <a:pPr lvl="2">
              <a:buFont typeface="Arial" pitchFamily="34" charset="0"/>
              <a:buChar char="•"/>
            </a:pPr>
            <a:r>
              <a:rPr lang="en-ZA" b="1" dirty="0" smtClean="0"/>
              <a:t> Each shared object needs a lock as a member variable to enforce mutually exclusive access</a:t>
            </a:r>
          </a:p>
          <a:p>
            <a:pPr lvl="2">
              <a:buFont typeface="Arial" pitchFamily="34" charset="0"/>
              <a:buChar char="•"/>
            </a:pPr>
            <a:endParaRPr lang="en-ZA" b="1" dirty="0" smtClean="0"/>
          </a:p>
          <a:p>
            <a:pPr lvl="1">
              <a:buFont typeface="Arial" pitchFamily="34" charset="0"/>
              <a:buChar char="•"/>
            </a:pPr>
            <a:r>
              <a:rPr lang="en-ZA" b="1" dirty="0" smtClean="0"/>
              <a:t> Add code to acquire and release the lock</a:t>
            </a:r>
          </a:p>
          <a:p>
            <a:pPr lvl="2">
              <a:buFont typeface="Arial" pitchFamily="34" charset="0"/>
              <a:buChar char="•"/>
            </a:pPr>
            <a:r>
              <a:rPr lang="en-ZA" b="1" dirty="0" smtClean="0"/>
              <a:t> All code accessing the objects shared state must hold the objects lock</a:t>
            </a:r>
          </a:p>
          <a:p>
            <a:pPr lvl="2">
              <a:buFont typeface="Arial" pitchFamily="34" charset="0"/>
              <a:buChar char="•"/>
            </a:pPr>
            <a:endParaRPr lang="en-ZA" b="1" dirty="0" smtClean="0"/>
          </a:p>
          <a:p>
            <a:pPr lvl="1">
              <a:buFont typeface="Arial" pitchFamily="34" charset="0"/>
              <a:buChar char="•"/>
            </a:pPr>
            <a:r>
              <a:rPr lang="en-ZA" b="1" dirty="0" smtClean="0"/>
              <a:t> Identify and add condition Variables</a:t>
            </a:r>
          </a:p>
          <a:p>
            <a:pPr lvl="2">
              <a:buFont typeface="Arial" pitchFamily="34" charset="0"/>
              <a:buChar char="•"/>
            </a:pPr>
            <a:r>
              <a:rPr lang="en-ZA" b="1" dirty="0" smtClean="0"/>
              <a:t> Add condition variables for each situation in which the method must wait</a:t>
            </a:r>
          </a:p>
          <a:p>
            <a:pPr lvl="2">
              <a:buFont typeface="Arial" pitchFamily="34" charset="0"/>
              <a:buChar char="•"/>
            </a:pPr>
            <a:endParaRPr lang="en-ZA" b="1" dirty="0" smtClean="0"/>
          </a:p>
          <a:p>
            <a:pPr lvl="1">
              <a:buFont typeface="Arial" pitchFamily="34" charset="0"/>
              <a:buChar char="•"/>
            </a:pPr>
            <a:r>
              <a:rPr lang="en-ZA" b="1" dirty="0" smtClean="0"/>
              <a:t> Add loops to wait using condition variables</a:t>
            </a:r>
          </a:p>
          <a:p>
            <a:pPr lvl="2">
              <a:buFont typeface="Arial" pitchFamily="34" charset="0"/>
              <a:buChar char="•"/>
            </a:pPr>
            <a:r>
              <a:rPr lang="en-ZA" b="1" dirty="0" smtClean="0"/>
              <a:t> Add a while() {</a:t>
            </a:r>
            <a:r>
              <a:rPr lang="en-ZA" b="1" dirty="0" err="1" smtClean="0"/>
              <a:t>cv.wait</a:t>
            </a:r>
            <a:r>
              <a:rPr lang="en-ZA" b="1" dirty="0" smtClean="0"/>
              <a:t>()} into each method that you identified as potentially needing to wait before returning</a:t>
            </a:r>
          </a:p>
          <a:p>
            <a:pPr lvl="2">
              <a:buFont typeface="Arial" pitchFamily="34" charset="0"/>
              <a:buChar char="•"/>
            </a:pPr>
            <a:endParaRPr lang="en-ZA" b="1" dirty="0" smtClean="0"/>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Implementing Synchronization</a:t>
            </a:r>
            <a:endParaRPr lang="en-ZA" sz="4000" b="1" u="sng" dirty="0"/>
          </a:p>
        </p:txBody>
      </p:sp>
      <p:sp>
        <p:nvSpPr>
          <p:cNvPr id="33" name="TextBox 32"/>
          <p:cNvSpPr txBox="1"/>
          <p:nvPr/>
        </p:nvSpPr>
        <p:spPr>
          <a:xfrm>
            <a:off x="280612" y="1260725"/>
            <a:ext cx="8434792" cy="6740307"/>
          </a:xfrm>
          <a:prstGeom prst="rect">
            <a:avLst/>
          </a:prstGeom>
          <a:noFill/>
        </p:spPr>
        <p:txBody>
          <a:bodyPr wrap="square" rtlCol="0">
            <a:spAutoFit/>
          </a:bodyPr>
          <a:lstStyle/>
          <a:p>
            <a:endParaRPr lang="en-ZA" b="1" dirty="0" smtClean="0"/>
          </a:p>
          <a:p>
            <a:pPr>
              <a:buFont typeface="Arial" pitchFamily="34" charset="0"/>
              <a:buChar char="•"/>
            </a:pPr>
            <a:r>
              <a:rPr lang="en-ZA" b="1" dirty="0" smtClean="0"/>
              <a:t>  Implementation of a class in a multi-threaded program involves :</a:t>
            </a:r>
          </a:p>
          <a:p>
            <a:pPr lvl="1">
              <a:buFont typeface="Arial" pitchFamily="34" charset="0"/>
              <a:buChar char="•"/>
            </a:pPr>
            <a:r>
              <a:rPr lang="en-ZA" b="1" dirty="0" smtClean="0"/>
              <a:t> Add a lock</a:t>
            </a:r>
          </a:p>
          <a:p>
            <a:pPr lvl="2">
              <a:buFont typeface="Arial" pitchFamily="34" charset="0"/>
              <a:buChar char="•"/>
            </a:pPr>
            <a:r>
              <a:rPr lang="en-ZA" b="1" dirty="0" smtClean="0"/>
              <a:t> Each shared object needs a lock as a member variable to enforce mutually exclusive access</a:t>
            </a:r>
          </a:p>
          <a:p>
            <a:pPr lvl="2">
              <a:buFont typeface="Arial" pitchFamily="34" charset="0"/>
              <a:buChar char="•"/>
            </a:pPr>
            <a:endParaRPr lang="en-ZA" b="1" dirty="0" smtClean="0"/>
          </a:p>
          <a:p>
            <a:pPr lvl="1">
              <a:buFont typeface="Arial" pitchFamily="34" charset="0"/>
              <a:buChar char="•"/>
            </a:pPr>
            <a:r>
              <a:rPr lang="en-ZA" b="1" dirty="0" smtClean="0"/>
              <a:t> Add code to acquire and release the lock</a:t>
            </a:r>
          </a:p>
          <a:p>
            <a:pPr lvl="2">
              <a:buFont typeface="Arial" pitchFamily="34" charset="0"/>
              <a:buChar char="•"/>
            </a:pPr>
            <a:r>
              <a:rPr lang="en-ZA" b="1" dirty="0" smtClean="0"/>
              <a:t> All code accessing the objects shared state must hold the objects lock</a:t>
            </a:r>
          </a:p>
          <a:p>
            <a:pPr lvl="2">
              <a:buFont typeface="Arial" pitchFamily="34" charset="0"/>
              <a:buChar char="•"/>
            </a:pPr>
            <a:endParaRPr lang="en-ZA" b="1" dirty="0" smtClean="0"/>
          </a:p>
          <a:p>
            <a:pPr lvl="1">
              <a:buFont typeface="Arial" pitchFamily="34" charset="0"/>
              <a:buChar char="•"/>
            </a:pPr>
            <a:r>
              <a:rPr lang="en-ZA" b="1" dirty="0" smtClean="0"/>
              <a:t> Identify and add condition Variables</a:t>
            </a:r>
          </a:p>
          <a:p>
            <a:pPr lvl="2">
              <a:buFont typeface="Arial" pitchFamily="34" charset="0"/>
              <a:buChar char="•"/>
            </a:pPr>
            <a:r>
              <a:rPr lang="en-ZA" b="1" dirty="0" smtClean="0"/>
              <a:t> Add condition variables for each situation in which the method must wait</a:t>
            </a:r>
          </a:p>
          <a:p>
            <a:pPr lvl="2">
              <a:buFont typeface="Arial" pitchFamily="34" charset="0"/>
              <a:buChar char="•"/>
            </a:pPr>
            <a:endParaRPr lang="en-ZA" b="1" dirty="0" smtClean="0"/>
          </a:p>
          <a:p>
            <a:pPr lvl="1">
              <a:buFont typeface="Arial" pitchFamily="34" charset="0"/>
              <a:buChar char="•"/>
            </a:pPr>
            <a:r>
              <a:rPr lang="en-ZA" b="1" dirty="0" smtClean="0"/>
              <a:t> Add loops to wait using condition variables</a:t>
            </a:r>
          </a:p>
          <a:p>
            <a:pPr lvl="2">
              <a:buFont typeface="Arial" pitchFamily="34" charset="0"/>
              <a:buChar char="•"/>
            </a:pPr>
            <a:r>
              <a:rPr lang="en-ZA" b="1" dirty="0" smtClean="0"/>
              <a:t> Add a while() {</a:t>
            </a:r>
            <a:r>
              <a:rPr lang="en-ZA" b="1" dirty="0" err="1" smtClean="0"/>
              <a:t>cv.wait</a:t>
            </a:r>
            <a:r>
              <a:rPr lang="en-ZA" b="1" dirty="0" smtClean="0"/>
              <a:t>()} into each method that you identified as potentially needing to wait before returning</a:t>
            </a:r>
          </a:p>
          <a:p>
            <a:pPr lvl="2">
              <a:buFont typeface="Arial" pitchFamily="34" charset="0"/>
              <a:buChar char="•"/>
            </a:pPr>
            <a:endParaRPr lang="en-ZA" b="1" dirty="0" smtClean="0"/>
          </a:p>
          <a:p>
            <a:pPr lvl="1">
              <a:buFont typeface="Arial" pitchFamily="34" charset="0"/>
              <a:buChar char="•"/>
            </a:pPr>
            <a:r>
              <a:rPr lang="en-ZA" b="1" dirty="0" smtClean="0"/>
              <a:t> Add signal and broadcast calls</a:t>
            </a:r>
          </a:p>
          <a:p>
            <a:pPr lvl="2">
              <a:buFont typeface="Arial" pitchFamily="34" charset="0"/>
              <a:buChar char="•"/>
            </a:pPr>
            <a:r>
              <a:rPr lang="en-ZA" b="1" dirty="0" smtClean="0"/>
              <a:t> If  a call to a method allows another to proceed then add a signal or a broadcast call</a:t>
            </a:r>
          </a:p>
          <a:p>
            <a:pPr lvl="2">
              <a:buFont typeface="Arial" pitchFamily="34" charset="0"/>
              <a:buChar char="•"/>
            </a:pPr>
            <a:endParaRPr lang="en-ZA" b="1" dirty="0" smtClean="0"/>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Implementation Best Practices</a:t>
            </a:r>
            <a:endParaRPr lang="en-ZA" sz="4000" b="1" u="sng" dirty="0"/>
          </a:p>
        </p:txBody>
      </p:sp>
      <p:sp>
        <p:nvSpPr>
          <p:cNvPr id="33" name="TextBox 32"/>
          <p:cNvSpPr txBox="1"/>
          <p:nvPr/>
        </p:nvSpPr>
        <p:spPr>
          <a:xfrm>
            <a:off x="280612" y="1521631"/>
            <a:ext cx="8434792" cy="3693319"/>
          </a:xfrm>
          <a:prstGeom prst="rect">
            <a:avLst/>
          </a:prstGeom>
          <a:noFill/>
        </p:spPr>
        <p:txBody>
          <a:bodyPr wrap="square" rtlCol="0">
            <a:spAutoFit/>
          </a:bodyPr>
          <a:lstStyle/>
          <a:p>
            <a:endParaRPr lang="en-ZA" b="1" dirty="0" smtClean="0"/>
          </a:p>
          <a:p>
            <a:pPr>
              <a:buFont typeface="Arial" pitchFamily="34" charset="0"/>
              <a:buChar char="•"/>
            </a:pPr>
            <a:r>
              <a:rPr lang="en-ZA" b="1" dirty="0" smtClean="0"/>
              <a:t> Consistent Structure</a:t>
            </a:r>
          </a:p>
          <a:p>
            <a:pPr>
              <a:buFont typeface="Arial" pitchFamily="34" charset="0"/>
              <a:buChar char="•"/>
            </a:pPr>
            <a:r>
              <a:rPr lang="en-ZA" b="1" dirty="0" smtClean="0"/>
              <a:t> Always synchronize with locks and condition variables</a:t>
            </a:r>
          </a:p>
          <a:p>
            <a:pPr>
              <a:buFont typeface="Arial" pitchFamily="34" charset="0"/>
              <a:buChar char="•"/>
            </a:pPr>
            <a:r>
              <a:rPr lang="en-ZA" b="1" dirty="0" smtClean="0"/>
              <a:t> Always acquire the lock at the beginning of a method and release it right before the return</a:t>
            </a:r>
          </a:p>
          <a:p>
            <a:pPr>
              <a:buFont typeface="Arial" pitchFamily="34" charset="0"/>
              <a:buChar char="•"/>
            </a:pPr>
            <a:r>
              <a:rPr lang="en-ZA" b="1" dirty="0" smtClean="0"/>
              <a:t> Always hold the lock when operating on a condition variable</a:t>
            </a:r>
          </a:p>
          <a:p>
            <a:pPr>
              <a:buFont typeface="Arial" pitchFamily="34" charset="0"/>
              <a:buChar char="•"/>
            </a:pPr>
            <a:r>
              <a:rPr lang="en-ZA" b="1" dirty="0" smtClean="0"/>
              <a:t> Always wait in a while loop</a:t>
            </a:r>
          </a:p>
          <a:p>
            <a:endParaRPr lang="en-ZA" b="1" dirty="0" smtClean="0"/>
          </a:p>
          <a:p>
            <a:pPr lvl="2">
              <a:buFont typeface="Arial" pitchFamily="34" charset="0"/>
              <a:buChar char="•"/>
            </a:pPr>
            <a:endParaRPr lang="en-ZA" b="1" dirty="0" smtClean="0"/>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Semaphores</a:t>
            </a:r>
            <a:endParaRPr lang="en-ZA" sz="4000" b="1" u="sng" dirty="0"/>
          </a:p>
        </p:txBody>
      </p:sp>
      <p:sp>
        <p:nvSpPr>
          <p:cNvPr id="33" name="TextBox 32"/>
          <p:cNvSpPr txBox="1"/>
          <p:nvPr/>
        </p:nvSpPr>
        <p:spPr>
          <a:xfrm>
            <a:off x="280612" y="1260725"/>
            <a:ext cx="8434792" cy="2862322"/>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widely implemented alternative to locks and condition variables </a:t>
            </a:r>
          </a:p>
          <a:p>
            <a:pPr>
              <a:buFont typeface="Arial" pitchFamily="34" charset="0"/>
              <a:buChar char="•"/>
            </a:pPr>
            <a:r>
              <a:rPr lang="en-ZA" b="1" dirty="0" smtClean="0"/>
              <a:t> Semaphores are defined as follows :</a:t>
            </a:r>
          </a:p>
          <a:p>
            <a:pPr lvl="1">
              <a:buFont typeface="Arial" pitchFamily="34" charset="0"/>
              <a:buChar char="•"/>
            </a:pPr>
            <a:r>
              <a:rPr lang="en-ZA" b="1" dirty="0" smtClean="0"/>
              <a:t> A semaphore has a non-negative value</a:t>
            </a:r>
          </a:p>
          <a:p>
            <a:pPr lvl="1">
              <a:buFont typeface="Arial" pitchFamily="34" charset="0"/>
              <a:buChar char="•"/>
            </a:pPr>
            <a:r>
              <a:rPr lang="en-ZA" b="1" dirty="0" smtClean="0"/>
              <a:t> When a semaphore is created it is initialized to any non-negative value </a:t>
            </a:r>
          </a:p>
          <a:p>
            <a:pPr lvl="2">
              <a:buFont typeface="Arial" pitchFamily="34" charset="0"/>
              <a:buChar char="•"/>
            </a:pPr>
            <a:endParaRPr lang="en-ZA" b="1" dirty="0" smtClean="0"/>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pic>
        <p:nvPicPr>
          <p:cNvPr id="6" name="Picture 5" descr="380sxj.gif"/>
          <p:cNvPicPr>
            <a:picLocks noChangeAspect="1"/>
          </p:cNvPicPr>
          <p:nvPr/>
        </p:nvPicPr>
        <p:blipFill>
          <a:blip r:embed="rId2"/>
          <a:stretch>
            <a:fillRect/>
          </a:stretch>
        </p:blipFill>
        <p:spPr>
          <a:xfrm>
            <a:off x="2786050" y="3071810"/>
            <a:ext cx="3166002" cy="321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Semaphores</a:t>
            </a:r>
            <a:endParaRPr lang="en-ZA" sz="4000" b="1" u="sng" dirty="0"/>
          </a:p>
        </p:txBody>
      </p:sp>
      <p:sp>
        <p:nvSpPr>
          <p:cNvPr id="33" name="TextBox 32"/>
          <p:cNvSpPr txBox="1"/>
          <p:nvPr/>
        </p:nvSpPr>
        <p:spPr>
          <a:xfrm>
            <a:off x="280612" y="1260725"/>
            <a:ext cx="8434792" cy="3693319"/>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widely implemented alternative to locks and condition variables </a:t>
            </a:r>
          </a:p>
          <a:p>
            <a:pPr>
              <a:buFont typeface="Arial" pitchFamily="34" charset="0"/>
              <a:buChar char="•"/>
            </a:pPr>
            <a:r>
              <a:rPr lang="en-ZA" b="1" dirty="0" smtClean="0"/>
              <a:t> Semaphores are defined as follows :</a:t>
            </a:r>
          </a:p>
          <a:p>
            <a:pPr lvl="1">
              <a:buFont typeface="Arial" pitchFamily="34" charset="0"/>
              <a:buChar char="•"/>
            </a:pPr>
            <a:r>
              <a:rPr lang="en-ZA" b="1" dirty="0" smtClean="0"/>
              <a:t> A semaphore has a non-negative value</a:t>
            </a:r>
          </a:p>
          <a:p>
            <a:pPr lvl="1">
              <a:buFont typeface="Arial" pitchFamily="34" charset="0"/>
              <a:buChar char="•"/>
            </a:pPr>
            <a:r>
              <a:rPr lang="en-ZA" b="1" dirty="0" smtClean="0"/>
              <a:t> When a semaphore is created it is initialized to any non-negative value</a:t>
            </a:r>
          </a:p>
          <a:p>
            <a:pPr lvl="1">
              <a:buFont typeface="Arial" pitchFamily="34" charset="0"/>
              <a:buChar char="•"/>
            </a:pPr>
            <a:endParaRPr lang="en-ZA" b="1" dirty="0" smtClean="0"/>
          </a:p>
          <a:p>
            <a:pPr lvl="1">
              <a:buFont typeface="Arial" pitchFamily="34" charset="0"/>
              <a:buChar char="•"/>
            </a:pPr>
            <a:r>
              <a:rPr lang="en-ZA" b="1" dirty="0" smtClean="0"/>
              <a:t> Semaphore::P() – waits until the value is positive, then automatically decrements the value by 1 and returns</a:t>
            </a:r>
          </a:p>
          <a:p>
            <a:pPr lvl="2">
              <a:buFont typeface="Arial" pitchFamily="34" charset="0"/>
              <a:buChar char="•"/>
            </a:pPr>
            <a:endParaRPr lang="en-ZA" b="1" dirty="0" smtClean="0"/>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Semaphores</a:t>
            </a:r>
            <a:endParaRPr lang="en-ZA" sz="4000" b="1" u="sng" dirty="0"/>
          </a:p>
        </p:txBody>
      </p:sp>
      <p:sp>
        <p:nvSpPr>
          <p:cNvPr id="33" name="TextBox 32"/>
          <p:cNvSpPr txBox="1"/>
          <p:nvPr/>
        </p:nvSpPr>
        <p:spPr>
          <a:xfrm>
            <a:off x="280612" y="1260725"/>
            <a:ext cx="8434792" cy="4524315"/>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widely implemented alternative to locks and condition variables </a:t>
            </a:r>
          </a:p>
          <a:p>
            <a:pPr>
              <a:buFont typeface="Arial" pitchFamily="34" charset="0"/>
              <a:buChar char="•"/>
            </a:pPr>
            <a:r>
              <a:rPr lang="en-ZA" b="1" dirty="0" smtClean="0"/>
              <a:t> Semaphores are defined as follows :</a:t>
            </a:r>
          </a:p>
          <a:p>
            <a:pPr lvl="1">
              <a:buFont typeface="Arial" pitchFamily="34" charset="0"/>
              <a:buChar char="•"/>
            </a:pPr>
            <a:r>
              <a:rPr lang="en-ZA" b="1" dirty="0" smtClean="0"/>
              <a:t> A semaphore has a non-negative value</a:t>
            </a:r>
          </a:p>
          <a:p>
            <a:pPr lvl="1">
              <a:buFont typeface="Arial" pitchFamily="34" charset="0"/>
              <a:buChar char="•"/>
            </a:pPr>
            <a:r>
              <a:rPr lang="en-ZA" b="1" dirty="0" smtClean="0"/>
              <a:t> When a semaphore is created it is initialized to any non-negative value</a:t>
            </a:r>
          </a:p>
          <a:p>
            <a:pPr lvl="1">
              <a:buFont typeface="Arial" pitchFamily="34" charset="0"/>
              <a:buChar char="•"/>
            </a:pPr>
            <a:endParaRPr lang="en-ZA" b="1" dirty="0" smtClean="0"/>
          </a:p>
          <a:p>
            <a:pPr lvl="1">
              <a:buFont typeface="Arial" pitchFamily="34" charset="0"/>
              <a:buChar char="•"/>
            </a:pPr>
            <a:r>
              <a:rPr lang="en-ZA" b="1" dirty="0" smtClean="0"/>
              <a:t> Semaphore::P() – waits until the value is positive, then automatically decrements the value by 1 and returns</a:t>
            </a:r>
          </a:p>
          <a:p>
            <a:pPr lvl="1">
              <a:buFont typeface="Arial" pitchFamily="34" charset="0"/>
              <a:buChar char="•"/>
            </a:pPr>
            <a:endParaRPr lang="en-ZA" b="1" dirty="0" smtClean="0"/>
          </a:p>
          <a:p>
            <a:pPr lvl="1">
              <a:buFont typeface="Arial" pitchFamily="34" charset="0"/>
              <a:buChar char="•"/>
            </a:pPr>
            <a:r>
              <a:rPr lang="en-ZA" b="1" dirty="0" smtClean="0"/>
              <a:t> Semaphore::V() – automatically increments the value by 1. If any threads are waiting in P, one is enabled, so that its call to P succeeds at decrementing the value and returns</a:t>
            </a:r>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07141" y="357166"/>
            <a:ext cx="8929718" cy="857256"/>
          </a:xfrm>
          <a:noFill/>
        </p:spPr>
        <p:txBody>
          <a:bodyPr>
            <a:normAutofit/>
          </a:bodyPr>
          <a:lstStyle/>
          <a:p>
            <a:r>
              <a:rPr lang="en-ZA" sz="4000" b="1" u="sng" dirty="0" smtClean="0"/>
              <a:t>Semaphores</a:t>
            </a:r>
            <a:endParaRPr lang="en-ZA" sz="4000" b="1" u="sng" dirty="0"/>
          </a:p>
        </p:txBody>
      </p:sp>
      <p:sp>
        <p:nvSpPr>
          <p:cNvPr id="33" name="TextBox 32"/>
          <p:cNvSpPr txBox="1"/>
          <p:nvPr/>
        </p:nvSpPr>
        <p:spPr>
          <a:xfrm>
            <a:off x="280612" y="1260725"/>
            <a:ext cx="8434792" cy="6463308"/>
          </a:xfrm>
          <a:prstGeom prst="rect">
            <a:avLst/>
          </a:prstGeom>
          <a:noFill/>
        </p:spPr>
        <p:txBody>
          <a:bodyPr wrap="square" rtlCol="0">
            <a:spAutoFit/>
          </a:bodyPr>
          <a:lstStyle/>
          <a:p>
            <a:endParaRPr lang="en-ZA" b="1" dirty="0" smtClean="0"/>
          </a:p>
          <a:p>
            <a:pPr>
              <a:buFont typeface="Arial" pitchFamily="34" charset="0"/>
              <a:buChar char="•"/>
            </a:pPr>
            <a:r>
              <a:rPr lang="en-ZA" b="1" dirty="0" smtClean="0"/>
              <a:t> A widely implemented alternative to locks and condition variables </a:t>
            </a:r>
          </a:p>
          <a:p>
            <a:pPr>
              <a:buFont typeface="Arial" pitchFamily="34" charset="0"/>
              <a:buChar char="•"/>
            </a:pPr>
            <a:r>
              <a:rPr lang="en-ZA" b="1" dirty="0" smtClean="0"/>
              <a:t> Semaphores are defined as follows :</a:t>
            </a:r>
          </a:p>
          <a:p>
            <a:pPr lvl="1">
              <a:buFont typeface="Arial" pitchFamily="34" charset="0"/>
              <a:buChar char="•"/>
            </a:pPr>
            <a:r>
              <a:rPr lang="en-ZA" b="1" dirty="0" smtClean="0"/>
              <a:t> A semaphore has a non-negative value</a:t>
            </a:r>
          </a:p>
          <a:p>
            <a:pPr lvl="1">
              <a:buFont typeface="Arial" pitchFamily="34" charset="0"/>
              <a:buChar char="•"/>
            </a:pPr>
            <a:r>
              <a:rPr lang="en-ZA" b="1" dirty="0" smtClean="0"/>
              <a:t> When a semaphore is created it is initialized to any non-negative value</a:t>
            </a:r>
          </a:p>
          <a:p>
            <a:pPr lvl="1">
              <a:buFont typeface="Arial" pitchFamily="34" charset="0"/>
              <a:buChar char="•"/>
            </a:pPr>
            <a:endParaRPr lang="en-ZA" b="1" dirty="0" smtClean="0"/>
          </a:p>
          <a:p>
            <a:pPr lvl="1">
              <a:buFont typeface="Arial" pitchFamily="34" charset="0"/>
              <a:buChar char="•"/>
            </a:pPr>
            <a:r>
              <a:rPr lang="en-ZA" b="1" dirty="0" smtClean="0"/>
              <a:t> Semaphore::P() – waits until the value is positive, then automatically decrements the value by 1 and returns</a:t>
            </a:r>
          </a:p>
          <a:p>
            <a:pPr lvl="1">
              <a:buFont typeface="Arial" pitchFamily="34" charset="0"/>
              <a:buChar char="•"/>
            </a:pPr>
            <a:endParaRPr lang="en-ZA" b="1" dirty="0" smtClean="0"/>
          </a:p>
          <a:p>
            <a:pPr lvl="1">
              <a:buFont typeface="Arial" pitchFamily="34" charset="0"/>
              <a:buChar char="•"/>
            </a:pPr>
            <a:r>
              <a:rPr lang="en-ZA" b="1" dirty="0" smtClean="0"/>
              <a:t> Semaphore::V() – automatically increments the value by 1. If any threads are waiting in P, one is enabled, so that its call to P succeeds at decrementing the value and returns</a:t>
            </a:r>
          </a:p>
          <a:p>
            <a:pPr lvl="1">
              <a:buFont typeface="Arial" pitchFamily="34" charset="0"/>
              <a:buChar char="•"/>
            </a:pPr>
            <a:endParaRPr lang="en-ZA" b="1" dirty="0" smtClean="0"/>
          </a:p>
          <a:p>
            <a:pPr lvl="1">
              <a:buFont typeface="Arial" pitchFamily="34" charset="0"/>
              <a:buChar char="•"/>
            </a:pPr>
            <a:r>
              <a:rPr lang="en-ZA" b="1" dirty="0" smtClean="0"/>
              <a:t> No other operations are allowed </a:t>
            </a:r>
          </a:p>
          <a:p>
            <a:pPr lvl="2">
              <a:buFont typeface="Arial" pitchFamily="34" charset="0"/>
              <a:buChar char="•"/>
            </a:pPr>
            <a:r>
              <a:rPr lang="en-ZA" b="1" dirty="0" smtClean="0"/>
              <a:t> no thread can directly read the current value of the semaphore </a:t>
            </a:r>
          </a:p>
          <a:p>
            <a:pPr lvl="2">
              <a:buFont typeface="Arial" pitchFamily="34" charset="0"/>
              <a:buChar char="•"/>
            </a:pPr>
            <a:endParaRPr lang="en-ZA" b="1" dirty="0" smtClean="0"/>
          </a:p>
          <a:p>
            <a:pPr lvl="1">
              <a:buFont typeface="Arial" pitchFamily="34" charset="0"/>
              <a:buChar char="•"/>
            </a:pPr>
            <a:r>
              <a:rPr lang="en-ZA" b="1" dirty="0" smtClean="0"/>
              <a:t> Semaphores are commonly</a:t>
            </a:r>
            <a:r>
              <a:rPr lang="en-ZA" b="1" smtClean="0"/>
              <a:t> used for </a:t>
            </a:r>
            <a:r>
              <a:rPr lang="en-ZA" b="1" dirty="0" smtClean="0"/>
              <a:t>two purposes: to share a common memory space and to share access to files.</a:t>
            </a:r>
          </a:p>
          <a:p>
            <a:pPr lvl="2">
              <a:buFont typeface="Arial" pitchFamily="34" charset="0"/>
              <a:buChar char="•"/>
            </a:pPr>
            <a:endParaRPr lang="en-ZA" b="1" dirty="0" smtClean="0"/>
          </a:p>
          <a:p>
            <a:pPr lvl="1">
              <a:buFont typeface="Arial" pitchFamily="34" charset="0"/>
              <a:buChar char="•"/>
            </a:pPr>
            <a:endParaRPr lang="en-ZA" b="1" dirty="0" smtClean="0"/>
          </a:p>
          <a:p>
            <a:pPr>
              <a:buFont typeface="Arial" pitchFamily="34" charset="0"/>
              <a:buChar char="•"/>
            </a:pPr>
            <a:endParaRPr lang="en-ZA" b="1" dirty="0" smtClean="0"/>
          </a:p>
          <a:p>
            <a:endParaRPr lang="en-ZA" b="1" dirty="0" smtClean="0"/>
          </a:p>
          <a:p>
            <a:pPr>
              <a:buFont typeface="Arial" pitchFamily="34" charset="0"/>
              <a:buChar char="•"/>
            </a:pPr>
            <a:endParaRPr lang="en-ZA"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12144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2607455" y="285728"/>
            <a:ext cx="3929090" cy="857256"/>
          </a:xfrm>
        </p:spPr>
        <p:txBody>
          <a:bodyPr>
            <a:normAutofit fontScale="90000"/>
          </a:bodyPr>
          <a:lstStyle/>
          <a:p>
            <a:r>
              <a:rPr lang="en-ZA" sz="6000" b="1" u="sng" dirty="0" smtClean="0"/>
              <a:t>Threads</a:t>
            </a:r>
            <a:endParaRPr lang="en-ZA" sz="4800" b="1" u="sng" dirty="0"/>
          </a:p>
        </p:txBody>
      </p:sp>
      <p:sp>
        <p:nvSpPr>
          <p:cNvPr id="4" name="TextBox 3"/>
          <p:cNvSpPr txBox="1"/>
          <p:nvPr/>
        </p:nvSpPr>
        <p:spPr>
          <a:xfrm>
            <a:off x="714349" y="1785926"/>
            <a:ext cx="8072494" cy="1477328"/>
          </a:xfrm>
          <a:prstGeom prst="rect">
            <a:avLst/>
          </a:prstGeom>
          <a:noFill/>
        </p:spPr>
        <p:txBody>
          <a:bodyPr wrap="square" rtlCol="0" anchor="ctr">
            <a:spAutoFit/>
          </a:bodyPr>
          <a:lstStyle/>
          <a:p>
            <a:pPr>
              <a:buFont typeface="Arial" pitchFamily="34" charset="0"/>
              <a:buChar char="•"/>
            </a:pPr>
            <a:r>
              <a:rPr lang="en-ZA" b="1" dirty="0" smtClean="0"/>
              <a:t> Threads are a set of sequential streams of execution that interact and share results in very precise ways</a:t>
            </a:r>
          </a:p>
          <a:p>
            <a:pPr lvl="1">
              <a:buFont typeface="Arial" pitchFamily="34" charset="0"/>
              <a:buChar char="•"/>
            </a:pPr>
            <a:endParaRPr lang="en-ZA" b="1" dirty="0" smtClean="0"/>
          </a:p>
          <a:p>
            <a:pPr lvl="1"/>
            <a:endParaRPr lang="en-ZA" dirty="0" smtClean="0"/>
          </a:p>
          <a:p>
            <a:endParaRPr lang="en-ZA" dirty="0"/>
          </a:p>
        </p:txBody>
      </p:sp>
      <p:pic>
        <p:nvPicPr>
          <p:cNvPr id="6" name="Picture 5" descr="threadsmeme.jpg"/>
          <p:cNvPicPr>
            <a:picLocks noChangeAspect="1"/>
          </p:cNvPicPr>
          <p:nvPr/>
        </p:nvPicPr>
        <p:blipFill>
          <a:blip r:embed="rId2"/>
          <a:stretch>
            <a:fillRect/>
          </a:stretch>
        </p:blipFill>
        <p:spPr>
          <a:xfrm>
            <a:off x="1928794" y="2643182"/>
            <a:ext cx="5286412" cy="3988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5781</Words>
  <Application>Microsoft Office PowerPoint</Application>
  <PresentationFormat>On-screen Show (4:3)</PresentationFormat>
  <Paragraphs>1350</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Operating Systems COMS(3010A) Concurrency and Threads </vt:lpstr>
      <vt:lpstr>Recap </vt:lpstr>
      <vt:lpstr>Concurrency</vt:lpstr>
      <vt:lpstr>Concurrency</vt:lpstr>
      <vt:lpstr>Concurrency</vt:lpstr>
      <vt:lpstr>How do we achieve concurrency in computers? </vt:lpstr>
      <vt:lpstr>How do we achieve concurrency in computers? </vt:lpstr>
      <vt:lpstr>How do we achieve concurrency in computers? </vt:lpstr>
      <vt:lpstr>Threads</vt:lpstr>
      <vt:lpstr>Threads</vt:lpstr>
      <vt:lpstr>Threads</vt:lpstr>
      <vt:lpstr>Threads</vt:lpstr>
      <vt:lpstr>What is the intuition behind using threads? </vt:lpstr>
      <vt:lpstr>Uses of Threads</vt:lpstr>
      <vt:lpstr>Uses of Threads</vt:lpstr>
      <vt:lpstr>Uses of Threads</vt:lpstr>
      <vt:lpstr>Programming structure</vt:lpstr>
      <vt:lpstr>Responsiveness</vt:lpstr>
      <vt:lpstr>Performance - Processing</vt:lpstr>
      <vt:lpstr>Performance – I/O</vt:lpstr>
      <vt:lpstr>Thread Abstraction</vt:lpstr>
      <vt:lpstr>Thread Abstraction</vt:lpstr>
      <vt:lpstr>Thread Abstraction</vt:lpstr>
      <vt:lpstr>Thread Abstraction</vt:lpstr>
      <vt:lpstr>Why is the speed unpredictable?</vt:lpstr>
      <vt:lpstr>Does the order of execution even matter?</vt:lpstr>
      <vt:lpstr>Simple Thread API</vt:lpstr>
      <vt:lpstr>Simple Thread API</vt:lpstr>
      <vt:lpstr>Simple Thread API</vt:lpstr>
      <vt:lpstr>Simple Thread API</vt:lpstr>
      <vt:lpstr>Simple Thread API</vt:lpstr>
      <vt:lpstr>Simple Thread API</vt:lpstr>
      <vt:lpstr>Simple Thread API</vt:lpstr>
      <vt:lpstr>Simple Thread API</vt:lpstr>
      <vt:lpstr>Thread Data Structures and Life Cycle</vt:lpstr>
      <vt:lpstr>Thread Data Structures and Life Cycle</vt:lpstr>
      <vt:lpstr>Thread Data Structures and Life Cycle</vt:lpstr>
      <vt:lpstr>Thread Data Structures and Life Cycle</vt:lpstr>
      <vt:lpstr>Thread Data Structures and Life Cycle</vt:lpstr>
      <vt:lpstr>Thread Data Structures and Life Cycle</vt:lpstr>
      <vt:lpstr>Thread Data Structures and Life Cycle</vt:lpstr>
      <vt:lpstr>Thread Data Structures and Life Cycle</vt:lpstr>
      <vt:lpstr>Thread Life Cycle</vt:lpstr>
      <vt:lpstr>Thread Life Cycle</vt:lpstr>
      <vt:lpstr>Thread Life Cycle</vt:lpstr>
      <vt:lpstr>Thread Life Cycle</vt:lpstr>
      <vt:lpstr>Thread Life Cycle</vt:lpstr>
      <vt:lpstr>Kernel Threads</vt:lpstr>
      <vt:lpstr>Kernel Threads</vt:lpstr>
      <vt:lpstr>Sharing Objects</vt:lpstr>
      <vt:lpstr>Sharing Objects</vt:lpstr>
      <vt:lpstr>How can we reason about all possible interleavings of threads’ actions?</vt:lpstr>
      <vt:lpstr>How can we debug programs with behaviours that change across runs?</vt:lpstr>
      <vt:lpstr>How can we reason about thread interleavings when compilers and hardware may reorder their operations?</vt:lpstr>
      <vt:lpstr>How can we reason about thread interleavings when compilers and hardware may reorder their operations?</vt:lpstr>
      <vt:lpstr>How can we reason about thread interleavings when compilers and hardware may reorder their operations?</vt:lpstr>
      <vt:lpstr>Structured Synchronization</vt:lpstr>
      <vt:lpstr>Challenges</vt:lpstr>
      <vt:lpstr>Challenges</vt:lpstr>
      <vt:lpstr>Challenges</vt:lpstr>
      <vt:lpstr>Challenges</vt:lpstr>
      <vt:lpstr>Challenges</vt:lpstr>
      <vt:lpstr>Challenges</vt:lpstr>
      <vt:lpstr>Challenges</vt:lpstr>
      <vt:lpstr>Challenges</vt:lpstr>
      <vt:lpstr>Challenges</vt:lpstr>
      <vt:lpstr>Challenges</vt:lpstr>
      <vt:lpstr>Challenges</vt:lpstr>
      <vt:lpstr>Challenges</vt:lpstr>
      <vt:lpstr>Challenges</vt:lpstr>
      <vt:lpstr>Locks</vt:lpstr>
      <vt:lpstr>How does a thread wait for a change in the shared state ?</vt:lpstr>
      <vt:lpstr>How does a thread wait for a change in the shared state ?</vt:lpstr>
      <vt:lpstr>Condition Variable</vt:lpstr>
      <vt:lpstr>Condition Variable</vt:lpstr>
      <vt:lpstr>Condition Variable</vt:lpstr>
      <vt:lpstr>Implementing Synchronization</vt:lpstr>
      <vt:lpstr>Implementing Synchronization</vt:lpstr>
      <vt:lpstr>Implementing Synchronization</vt:lpstr>
      <vt:lpstr>Implementing Synchronization</vt:lpstr>
      <vt:lpstr>Implementing Synchronization</vt:lpstr>
      <vt:lpstr>Implementing Synchronization</vt:lpstr>
      <vt:lpstr>Implementing Synchronization</vt:lpstr>
      <vt:lpstr>Implementation Best Practices</vt:lpstr>
      <vt:lpstr>Semaphores</vt:lpstr>
      <vt:lpstr>Semaphores</vt:lpstr>
      <vt:lpstr>Semaphores</vt:lpstr>
      <vt:lpstr>Semaphores</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154</cp:revision>
  <dcterms:created xsi:type="dcterms:W3CDTF">2019-07-15T18:43:22Z</dcterms:created>
  <dcterms:modified xsi:type="dcterms:W3CDTF">2019-08-15T06:49:47Z</dcterms:modified>
</cp:coreProperties>
</file>