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3" r:id="rId5"/>
    <p:sldId id="274" r:id="rId6"/>
    <p:sldId id="272" r:id="rId7"/>
    <p:sldId id="276" r:id="rId8"/>
    <p:sldId id="278" r:id="rId9"/>
    <p:sldId id="277" r:id="rId10"/>
    <p:sldId id="279" r:id="rId11"/>
    <p:sldId id="280" r:id="rId12"/>
    <p:sldId id="282" r:id="rId13"/>
    <p:sldId id="281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5" r:id="rId26"/>
    <p:sldId id="294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1" r:id="rId52"/>
    <p:sldId id="322" r:id="rId53"/>
    <p:sldId id="323" r:id="rId54"/>
    <p:sldId id="325" r:id="rId55"/>
    <p:sldId id="327" r:id="rId56"/>
    <p:sldId id="326" r:id="rId57"/>
    <p:sldId id="331" r:id="rId58"/>
    <p:sldId id="330" r:id="rId59"/>
    <p:sldId id="329" r:id="rId60"/>
    <p:sldId id="328" r:id="rId61"/>
    <p:sldId id="335" r:id="rId62"/>
    <p:sldId id="334" r:id="rId63"/>
    <p:sldId id="333" r:id="rId64"/>
    <p:sldId id="332" r:id="rId65"/>
    <p:sldId id="336" r:id="rId66"/>
    <p:sldId id="337" r:id="rId67"/>
    <p:sldId id="338" r:id="rId68"/>
    <p:sldId id="339" r:id="rId69"/>
    <p:sldId id="340" r:id="rId70"/>
    <p:sldId id="342" r:id="rId71"/>
    <p:sldId id="341" r:id="rId72"/>
    <p:sldId id="343" r:id="rId73"/>
    <p:sldId id="346" r:id="rId74"/>
    <p:sldId id="347" r:id="rId75"/>
    <p:sldId id="345" r:id="rId76"/>
    <p:sldId id="348" r:id="rId77"/>
    <p:sldId id="344" r:id="rId78"/>
    <p:sldId id="349" r:id="rId79"/>
    <p:sldId id="350" r:id="rId80"/>
    <p:sldId id="351" r:id="rId81"/>
    <p:sldId id="352" r:id="rId82"/>
    <p:sldId id="353" r:id="rId83"/>
    <p:sldId id="354" r:id="rId84"/>
    <p:sldId id="355" r:id="rId85"/>
    <p:sldId id="356" r:id="rId86"/>
    <p:sldId id="357" r:id="rId87"/>
    <p:sldId id="358" r:id="rId88"/>
    <p:sldId id="359" r:id="rId89"/>
    <p:sldId id="360" r:id="rId90"/>
    <p:sldId id="361" r:id="rId91"/>
    <p:sldId id="362" r:id="rId92"/>
    <p:sldId id="363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F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934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8/16/2019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8/16/2019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8/16/2019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8/16/2019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8/16/2019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8/16/2019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8/16/2019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8/16/2019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8/16/2019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8/16/2019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D63E-869C-4AEE-92BB-923FF5867362}" type="datetimeFigureOut">
              <a:rPr lang="en-US" smtClean="0"/>
              <a:pPr/>
              <a:t>8/16/2019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D63E-869C-4AEE-92BB-923FF5867362}" type="datetimeFigureOut">
              <a:rPr lang="en-US" smtClean="0"/>
              <a:pPr/>
              <a:t>8/16/2019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7F97-B11B-43C0-90F5-57B9F21E8636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randen.ingram@wits.ac.z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3286148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Operating Systems</a:t>
            </a:r>
            <a:br>
              <a:rPr lang="en-ZA" sz="6000" b="1" u="sng" dirty="0" smtClean="0"/>
            </a:br>
            <a:r>
              <a:rPr lang="en-ZA" sz="6000" b="1" u="sng" dirty="0" smtClean="0"/>
              <a:t>COMS(3010A)</a:t>
            </a:r>
            <a:br>
              <a:rPr lang="en-ZA" sz="6000" b="1" u="sng" dirty="0" smtClean="0"/>
            </a:br>
            <a:r>
              <a:rPr lang="en-ZA" sz="6000" b="1" u="sng" dirty="0" smtClean="0"/>
              <a:t>Kernels and Processes 2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4643446"/>
            <a:ext cx="6400800" cy="1752600"/>
          </a:xfrm>
        </p:spPr>
        <p:txBody>
          <a:bodyPr/>
          <a:lstStyle/>
          <a:p>
            <a:r>
              <a:rPr lang="en-ZA" dirty="0" err="1" smtClean="0"/>
              <a:t>Branden</a:t>
            </a:r>
            <a:r>
              <a:rPr lang="en-ZA" dirty="0" smtClean="0"/>
              <a:t> Ingram</a:t>
            </a:r>
          </a:p>
          <a:p>
            <a:r>
              <a:rPr lang="en-ZA" dirty="0" smtClean="0">
                <a:hlinkClick r:id="rId2"/>
              </a:rPr>
              <a:t>branden.ingram@wits.ac.za</a:t>
            </a:r>
            <a:endParaRPr lang="en-ZA" dirty="0" smtClean="0"/>
          </a:p>
          <a:p>
            <a:r>
              <a:rPr lang="en-ZA" dirty="0" smtClean="0"/>
              <a:t>Office Number : ???</a:t>
            </a:r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3786182" y="3244334"/>
            <a:ext cx="153984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b="1" dirty="0" smtClean="0"/>
              <a:t>1 August 2019</a:t>
            </a:r>
            <a:endParaRPr lang="en-ZA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Two Stacks per Process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60007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If the process is waiting for I/O event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Saved registers and state of suspended CPU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Current state of kernel handler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072330" y="3214686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Method 2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72330" y="3500438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Method 1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72330" y="3786190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Main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072330" y="2643182"/>
            <a:ext cx="1214446" cy="295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43768" y="2357430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Waiting for I/O</a:t>
            </a:r>
            <a:endParaRPr lang="en-ZA" sz="1200" b="1" dirty="0"/>
          </a:p>
        </p:txBody>
      </p:sp>
      <p:sp>
        <p:nvSpPr>
          <p:cNvPr id="44" name="Rectangle 43"/>
          <p:cNvSpPr/>
          <p:nvPr/>
        </p:nvSpPr>
        <p:spPr>
          <a:xfrm>
            <a:off x="7072330" y="4857760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I/O Driver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72330" y="5143512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err="1" smtClean="0">
                <a:solidFill>
                  <a:schemeClr val="tx1"/>
                </a:solidFill>
              </a:rPr>
              <a:t>Syscall</a:t>
            </a:r>
            <a:r>
              <a:rPr lang="en-ZA" sz="1100" b="1" dirty="0" smtClean="0">
                <a:solidFill>
                  <a:schemeClr val="tx1"/>
                </a:solidFill>
              </a:rPr>
              <a:t> handler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72330" y="5429264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User CPU state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72330" y="4357694"/>
            <a:ext cx="1214446" cy="500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43636" y="314324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User Stack</a:t>
            </a:r>
            <a:endParaRPr lang="en-ZA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43636" y="4857760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Kernel Stack</a:t>
            </a:r>
            <a:endParaRPr lang="en-ZA" sz="1200" b="1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8358214" y="2928934"/>
            <a:ext cx="28575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8358214" y="4857760"/>
            <a:ext cx="28575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72330" y="2928934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err="1" smtClean="0">
                <a:solidFill>
                  <a:schemeClr val="tx1"/>
                </a:solidFill>
              </a:rPr>
              <a:t>Syscall</a:t>
            </a:r>
            <a:endParaRPr lang="en-ZA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Interrupt Masking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60007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insert meme here about too many people speaking at once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571744"/>
            <a:ext cx="3833806" cy="3833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Interrupt Masking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001056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Can we interrupt the interrupted?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Since interrupts happen asynchronously 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We could get the event of an interrupt while the kernel is processing another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This could cause confusion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Interrupt Masking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001056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Can we interrupt the interrupted?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Since interrupts happen asynchronously 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We could get the event of an interrupt while the kernel is processing another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This could cause confusion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To simplify the kernel design provides a privileged instruction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This instruction temporarily defers deliveries of interrupts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on x86 infrastructure = “Disable Interrupts”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Deferred not ignored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Once the corresponding “Enable Interrupts” instruction is executed, any pending interrupts are delivered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What happens when multiple interrupts occur when disabled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00105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Stored in a buffer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Delivered in turn when interrupts are re-enabled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Limited buffering for interrupts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Some interrupts are lost if disabled too long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Generally only buffer one of </a:t>
            </a:r>
            <a:r>
              <a:rPr lang="en-ZA" b="1" smtClean="0"/>
              <a:t>each type</a:t>
            </a:r>
            <a:endParaRPr lang="en-ZA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x86 Mode Transfer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00105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Different architectures work in a similar fashion but do handle interrupts slightly differently.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x86 Mode Transfer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001056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Different architectures work in a similar fashion but do handle interrupts slightly differently.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We will look at handling mode transfer in a x86 architecture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x86 Background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001056" cy="50783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The x86 architecture is segmented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Therefore pointers come in two parts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a Segment or region of memory such as </a:t>
            </a:r>
            <a:r>
              <a:rPr lang="en-ZA" b="1" dirty="0" err="1" smtClean="0"/>
              <a:t>code,data</a:t>
            </a:r>
            <a:r>
              <a:rPr lang="en-ZA" b="1" dirty="0" smtClean="0"/>
              <a:t> or stack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an Offset within that segment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The current user-level instruction is divided into two pars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code segment (</a:t>
            </a:r>
            <a:r>
              <a:rPr lang="en-ZA" b="1" dirty="0" err="1" smtClean="0"/>
              <a:t>cs</a:t>
            </a:r>
            <a:r>
              <a:rPr lang="en-ZA" b="1" dirty="0" smtClean="0"/>
              <a:t> registers)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instruction pointer (</a:t>
            </a:r>
            <a:r>
              <a:rPr lang="en-ZA" b="1" dirty="0" err="1" smtClean="0"/>
              <a:t>eip</a:t>
            </a:r>
            <a:r>
              <a:rPr lang="en-ZA" b="1" dirty="0" smtClean="0"/>
              <a:t> register)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The current stack position is also divided into two parts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stack segment (</a:t>
            </a:r>
            <a:r>
              <a:rPr lang="en-ZA" b="1" dirty="0" err="1" smtClean="0"/>
              <a:t>ss</a:t>
            </a:r>
            <a:r>
              <a:rPr lang="en-ZA" b="1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stack pointer within the stack segment (</a:t>
            </a:r>
            <a:r>
              <a:rPr lang="en-ZA" b="1" dirty="0" err="1" smtClean="0"/>
              <a:t>esp</a:t>
            </a:r>
            <a:r>
              <a:rPr lang="en-ZA" b="1" dirty="0" smtClean="0"/>
              <a:t>)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Current privilege level is stored as the low-order bits of the </a:t>
            </a:r>
            <a:r>
              <a:rPr lang="en-ZA" b="1" dirty="0" err="1" smtClean="0"/>
              <a:t>cs</a:t>
            </a:r>
            <a:r>
              <a:rPr lang="en-ZA" b="1" dirty="0" smtClean="0"/>
              <a:t> register rather than in the processor status word (</a:t>
            </a:r>
            <a:r>
              <a:rPr lang="en-ZA" b="1" dirty="0" err="1" smtClean="0"/>
              <a:t>eflags</a:t>
            </a:r>
            <a:r>
              <a:rPr lang="en-ZA" b="1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14282" y="2857496"/>
            <a:ext cx="8715436" cy="3857652"/>
          </a:xfrm>
          <a:prstGeom prst="roundRect">
            <a:avLst>
              <a:gd name="adj" fmla="val 682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x86 Mode Transfer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3357562"/>
            <a:ext cx="135732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Foo</a:t>
            </a:r>
            <a:r>
              <a:rPr lang="en-ZA" sz="1400" dirty="0" smtClean="0"/>
              <a:t>(){</a:t>
            </a:r>
          </a:p>
          <a:p>
            <a:r>
              <a:rPr lang="en-ZA" sz="1400" dirty="0" smtClean="0"/>
              <a:t>      while(...){</a:t>
            </a:r>
          </a:p>
          <a:p>
            <a:r>
              <a:rPr lang="en-ZA" sz="1400" dirty="0" smtClean="0"/>
              <a:t>            x = x + 1</a:t>
            </a:r>
          </a:p>
          <a:p>
            <a:r>
              <a:rPr lang="en-ZA" sz="1400" dirty="0" smtClean="0"/>
              <a:t>            y = y – 2</a:t>
            </a:r>
          </a:p>
          <a:p>
            <a:r>
              <a:rPr lang="en-ZA" sz="1400" dirty="0" smtClean="0"/>
              <a:t>      }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2928934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User-Level Process</a:t>
            </a:r>
            <a:endParaRPr lang="en-Z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14744" y="2928934"/>
            <a:ext cx="104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Registers</a:t>
            </a:r>
            <a:endParaRPr lang="en-Z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00892" y="292893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Kernel</a:t>
            </a:r>
            <a:endParaRPr lang="en-Z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4786322"/>
            <a:ext cx="118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 Stack</a:t>
            </a:r>
            <a:endParaRPr lang="en-Z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29454" y="3429000"/>
            <a:ext cx="135732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smtClean="0"/>
              <a:t>Handler(){</a:t>
            </a:r>
          </a:p>
          <a:p>
            <a:r>
              <a:rPr lang="en-ZA" sz="1400" dirty="0" smtClean="0"/>
              <a:t>      </a:t>
            </a:r>
            <a:r>
              <a:rPr lang="en-ZA" sz="1400" dirty="0" err="1" smtClean="0"/>
              <a:t>pudhad</a:t>
            </a:r>
            <a:endParaRPr lang="en-ZA" sz="1400" dirty="0" smtClean="0"/>
          </a:p>
          <a:p>
            <a:r>
              <a:rPr lang="en-ZA" sz="1400" dirty="0" smtClean="0"/>
              <a:t>            ....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14744" y="3714752"/>
            <a:ext cx="1214446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CS : EIP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4744" y="4000504"/>
            <a:ext cx="1214446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EFLAGS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4744" y="4286256"/>
            <a:ext cx="1214446" cy="571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OTHER REGISTERS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034" y="5786454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0034" y="6072206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0034" y="6357958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0034" y="5286388"/>
            <a:ext cx="1214446" cy="500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14744" y="3429000"/>
            <a:ext cx="1214446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SS : ESP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6578" y="4357694"/>
            <a:ext cx="160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Interrupt Stack</a:t>
            </a:r>
            <a:endParaRPr lang="en-ZA" b="1" dirty="0"/>
          </a:p>
        </p:txBody>
      </p:sp>
      <p:sp>
        <p:nvSpPr>
          <p:cNvPr id="28" name="Rectangle 27"/>
          <p:cNvSpPr/>
          <p:nvPr/>
        </p:nvSpPr>
        <p:spPr>
          <a:xfrm>
            <a:off x="7072330" y="5786454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72330" y="6072206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72330" y="6357958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72330" y="4714884"/>
            <a:ext cx="1214446" cy="19288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8596" y="1571612"/>
            <a:ext cx="8501122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State of the system before an interrupt handler is invoked on the x86 architecture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EIP : Program counter, SS : Stack segment, ESP : Stack pointer, CS : Code segment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The program counter and stack pointer refer to locations in the user process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The interrupt stack is empty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</p:txBody>
      </p:sp>
      <p:cxnSp>
        <p:nvCxnSpPr>
          <p:cNvPr id="35" name="Curved Connector 34"/>
          <p:cNvCxnSpPr>
            <a:stCxn id="13" idx="1"/>
          </p:cNvCxnSpPr>
          <p:nvPr/>
        </p:nvCxnSpPr>
        <p:spPr>
          <a:xfrm rot="10800000">
            <a:off x="1142976" y="3500438"/>
            <a:ext cx="2571768" cy="35719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6" idx="1"/>
            <a:endCxn id="18" idx="3"/>
          </p:cNvCxnSpPr>
          <p:nvPr/>
        </p:nvCxnSpPr>
        <p:spPr>
          <a:xfrm rot="10800000" flipV="1">
            <a:off x="1714480" y="3571876"/>
            <a:ext cx="2000264" cy="235745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14282" y="2857496"/>
            <a:ext cx="8715436" cy="3857652"/>
          </a:xfrm>
          <a:prstGeom prst="roundRect">
            <a:avLst>
              <a:gd name="adj" fmla="val 682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x86 Mode Transfer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3357562"/>
            <a:ext cx="135732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Foo</a:t>
            </a:r>
            <a:r>
              <a:rPr lang="en-ZA" sz="1400" dirty="0" smtClean="0"/>
              <a:t>(){</a:t>
            </a:r>
          </a:p>
          <a:p>
            <a:r>
              <a:rPr lang="en-ZA" sz="1400" dirty="0" smtClean="0"/>
              <a:t>      while(...){</a:t>
            </a:r>
          </a:p>
          <a:p>
            <a:r>
              <a:rPr lang="en-ZA" sz="1400" dirty="0" smtClean="0"/>
              <a:t>            x = x + 1</a:t>
            </a:r>
          </a:p>
          <a:p>
            <a:r>
              <a:rPr lang="en-ZA" sz="1400" dirty="0" smtClean="0"/>
              <a:t>            y = y – 2</a:t>
            </a:r>
          </a:p>
          <a:p>
            <a:r>
              <a:rPr lang="en-ZA" sz="1400" dirty="0" smtClean="0"/>
              <a:t>      }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2928934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User-Level Process</a:t>
            </a:r>
            <a:endParaRPr lang="en-Z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14744" y="2928934"/>
            <a:ext cx="104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Registers</a:t>
            </a:r>
            <a:endParaRPr lang="en-Z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00892" y="292893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Kernel</a:t>
            </a:r>
            <a:endParaRPr lang="en-Z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4786322"/>
            <a:ext cx="118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 Stack</a:t>
            </a:r>
            <a:endParaRPr lang="en-Z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29454" y="3429000"/>
            <a:ext cx="135732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smtClean="0"/>
              <a:t>Handler(){</a:t>
            </a:r>
          </a:p>
          <a:p>
            <a:r>
              <a:rPr lang="en-ZA" sz="1400" dirty="0" smtClean="0"/>
              <a:t>      </a:t>
            </a:r>
            <a:r>
              <a:rPr lang="en-ZA" sz="1400" dirty="0" err="1" smtClean="0"/>
              <a:t>pudhad</a:t>
            </a:r>
            <a:endParaRPr lang="en-ZA" sz="1400" dirty="0" smtClean="0"/>
          </a:p>
          <a:p>
            <a:r>
              <a:rPr lang="en-ZA" sz="1400" dirty="0" smtClean="0"/>
              <a:t>            ....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14744" y="3714752"/>
            <a:ext cx="1214446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CS : EIP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4744" y="4000504"/>
            <a:ext cx="1214446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EFLAGS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4744" y="4286256"/>
            <a:ext cx="1214446" cy="571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OTHER REGISTERS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034" y="5786454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0034" y="6072206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0034" y="6357958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0034" y="5286388"/>
            <a:ext cx="1214446" cy="500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14744" y="3429000"/>
            <a:ext cx="1214446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SS : ESP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6578" y="4286256"/>
            <a:ext cx="160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Interrupt Stack</a:t>
            </a:r>
            <a:endParaRPr lang="en-ZA" b="1" dirty="0"/>
          </a:p>
        </p:txBody>
      </p:sp>
      <p:sp>
        <p:nvSpPr>
          <p:cNvPr id="28" name="Rectangle 27"/>
          <p:cNvSpPr/>
          <p:nvPr/>
        </p:nvSpPr>
        <p:spPr>
          <a:xfrm>
            <a:off x="7072330" y="5214950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EIP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72330" y="5500702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CS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72330" y="6357958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72330" y="4929198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Error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8596" y="1571612"/>
            <a:ext cx="850112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State of the system has jumped to the event handler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Saves the state of the user process on the kernel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Changes program counter/stack to locations in kernel memory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</p:txBody>
      </p:sp>
      <p:cxnSp>
        <p:nvCxnSpPr>
          <p:cNvPr id="35" name="Curved Connector 34"/>
          <p:cNvCxnSpPr>
            <a:stCxn id="13" idx="3"/>
          </p:cNvCxnSpPr>
          <p:nvPr/>
        </p:nvCxnSpPr>
        <p:spPr>
          <a:xfrm flipV="1">
            <a:off x="4929190" y="3571876"/>
            <a:ext cx="2000264" cy="28575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6" idx="3"/>
          </p:cNvCxnSpPr>
          <p:nvPr/>
        </p:nvCxnSpPr>
        <p:spPr>
          <a:xfrm>
            <a:off x="4929190" y="3571876"/>
            <a:ext cx="2143140" cy="135732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072330" y="6072206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ESP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72330" y="5786454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EFLAGS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072330" y="4643446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>
            <a:off x="1285852" y="3500438"/>
            <a:ext cx="5357850" cy="2000264"/>
          </a:xfrm>
          <a:prstGeom prst="curvedConnector3">
            <a:avLst>
              <a:gd name="adj1" fmla="val 7074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>
            <a:off x="1714480" y="5786454"/>
            <a:ext cx="4929222" cy="50006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500826" y="5500702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8" idx="1"/>
          </p:cNvCxnSpPr>
          <p:nvPr/>
        </p:nvCxnSpPr>
        <p:spPr>
          <a:xfrm rot="10800000">
            <a:off x="6643702" y="5357826"/>
            <a:ext cx="42862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6643702" y="5643578"/>
            <a:ext cx="42862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6500826" y="6286520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6643702" y="6143644"/>
            <a:ext cx="42862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6643702" y="6429396"/>
            <a:ext cx="42862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926" y="642918"/>
            <a:ext cx="3214710" cy="857256"/>
          </a:xfrm>
        </p:spPr>
        <p:txBody>
          <a:bodyPr>
            <a:normAutofit fontScale="90000"/>
          </a:bodyPr>
          <a:lstStyle/>
          <a:p>
            <a:r>
              <a:rPr lang="en-ZA" sz="6000" b="1" u="sng" dirty="0" smtClean="0"/>
              <a:t>Recap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785926"/>
            <a:ext cx="3159839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sz="2400" b="1" dirty="0" smtClean="0"/>
              <a:t> Process Abstraction</a:t>
            </a:r>
          </a:p>
          <a:p>
            <a:pPr>
              <a:buFont typeface="Arial" pitchFamily="34" charset="0"/>
              <a:buChar char="•"/>
            </a:pPr>
            <a:r>
              <a:rPr lang="en-ZA" sz="2400" b="1" dirty="0" smtClean="0"/>
              <a:t> Dual-Mode Operation</a:t>
            </a:r>
          </a:p>
          <a:p>
            <a:pPr>
              <a:buFont typeface="Arial" pitchFamily="34" charset="0"/>
              <a:buChar char="•"/>
            </a:pPr>
            <a:r>
              <a:rPr lang="en-ZA" sz="2400" b="1" dirty="0" smtClean="0"/>
              <a:t> Mode Transfer</a:t>
            </a:r>
          </a:p>
          <a:p>
            <a:pPr>
              <a:buFont typeface="Arial" pitchFamily="34" charset="0"/>
              <a:buChar char="•"/>
            </a:pPr>
            <a:r>
              <a:rPr lang="en-ZA" sz="2400" b="1" dirty="0" smtClean="0"/>
              <a:t> Safe Mode Transfer</a:t>
            </a:r>
          </a:p>
          <a:p>
            <a:endParaRPr lang="en-ZA" dirty="0" smtClean="0"/>
          </a:p>
          <a:p>
            <a:endParaRPr lang="en-Z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14282" y="2857496"/>
            <a:ext cx="8715436" cy="3857652"/>
          </a:xfrm>
          <a:prstGeom prst="roundRect">
            <a:avLst>
              <a:gd name="adj" fmla="val 682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x86 Mode Transfer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3357562"/>
            <a:ext cx="135732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Foo</a:t>
            </a:r>
            <a:r>
              <a:rPr lang="en-ZA" sz="1400" dirty="0" smtClean="0"/>
              <a:t>(){</a:t>
            </a:r>
          </a:p>
          <a:p>
            <a:r>
              <a:rPr lang="en-ZA" sz="1400" dirty="0" smtClean="0"/>
              <a:t>      while(...){</a:t>
            </a:r>
          </a:p>
          <a:p>
            <a:r>
              <a:rPr lang="en-ZA" sz="1400" dirty="0" smtClean="0"/>
              <a:t>            x = x + 1</a:t>
            </a:r>
          </a:p>
          <a:p>
            <a:r>
              <a:rPr lang="en-ZA" sz="1400" dirty="0" smtClean="0"/>
              <a:t>            y = y – 2</a:t>
            </a:r>
          </a:p>
          <a:p>
            <a:r>
              <a:rPr lang="en-ZA" sz="1400" dirty="0" smtClean="0"/>
              <a:t>      }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2928934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User-Level Process</a:t>
            </a:r>
            <a:endParaRPr lang="en-Z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14744" y="2928934"/>
            <a:ext cx="104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Registers</a:t>
            </a:r>
            <a:endParaRPr lang="en-Z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00892" y="292893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Kernel</a:t>
            </a:r>
            <a:endParaRPr lang="en-Z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4786322"/>
            <a:ext cx="118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 Stack</a:t>
            </a:r>
            <a:endParaRPr lang="en-Z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29454" y="3286124"/>
            <a:ext cx="135732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smtClean="0"/>
              <a:t>Handler(){</a:t>
            </a:r>
          </a:p>
          <a:p>
            <a:r>
              <a:rPr lang="en-ZA" sz="1400" dirty="0" smtClean="0"/>
              <a:t>      </a:t>
            </a:r>
            <a:r>
              <a:rPr lang="en-ZA" sz="1400" dirty="0" err="1" smtClean="0"/>
              <a:t>pudhad</a:t>
            </a:r>
            <a:endParaRPr lang="en-ZA" sz="1400" dirty="0" smtClean="0"/>
          </a:p>
          <a:p>
            <a:r>
              <a:rPr lang="en-ZA" sz="1400" dirty="0" smtClean="0"/>
              <a:t>            ....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14744" y="3714752"/>
            <a:ext cx="1214446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CS : EIP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4744" y="4000504"/>
            <a:ext cx="1214446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EFLAGS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4744" y="4286256"/>
            <a:ext cx="1214446" cy="571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OTHER REGISTERS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034" y="5786454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0034" y="6072206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0034" y="6357958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0034" y="5286388"/>
            <a:ext cx="1214446" cy="500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14744" y="3429000"/>
            <a:ext cx="1214446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SS : ESP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6578" y="4143380"/>
            <a:ext cx="160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Interrupt Stack</a:t>
            </a:r>
            <a:endParaRPr lang="en-ZA" b="1" dirty="0"/>
          </a:p>
        </p:txBody>
      </p:sp>
      <p:sp>
        <p:nvSpPr>
          <p:cNvPr id="28" name="Rectangle 27"/>
          <p:cNvSpPr/>
          <p:nvPr/>
        </p:nvSpPr>
        <p:spPr>
          <a:xfrm>
            <a:off x="7072330" y="5214950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EIP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72330" y="5500702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CS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72330" y="6357958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72330" y="4929198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Error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8596" y="1571612"/>
            <a:ext cx="8501122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State of the system after the interrupt handler has started executing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Saves the state of the processors registers since it might overwrite them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Stack pointer in inadvertently saved twice first when it was in user mode and now in kernel mode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</p:txBody>
      </p:sp>
      <p:cxnSp>
        <p:nvCxnSpPr>
          <p:cNvPr id="35" name="Curved Connector 34"/>
          <p:cNvCxnSpPr>
            <a:stCxn id="13" idx="3"/>
          </p:cNvCxnSpPr>
          <p:nvPr/>
        </p:nvCxnSpPr>
        <p:spPr>
          <a:xfrm flipV="1">
            <a:off x="4929190" y="3429000"/>
            <a:ext cx="2000264" cy="42862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6" idx="3"/>
          </p:cNvCxnSpPr>
          <p:nvPr/>
        </p:nvCxnSpPr>
        <p:spPr>
          <a:xfrm>
            <a:off x="4929190" y="3571876"/>
            <a:ext cx="2143140" cy="100013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072330" y="6072206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ESP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72330" y="5786454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EFLAGS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072330" y="4572008"/>
            <a:ext cx="1214446" cy="3571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SS + OTHER REGISTERS</a:t>
            </a:r>
            <a:endParaRPr lang="en-ZA" sz="1200" b="1" dirty="0">
              <a:solidFill>
                <a:schemeClr val="tx1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>
            <a:off x="1285852" y="3500438"/>
            <a:ext cx="5357850" cy="2000264"/>
          </a:xfrm>
          <a:prstGeom prst="curvedConnector3">
            <a:avLst>
              <a:gd name="adj1" fmla="val 7074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>
            <a:off x="1714480" y="5786454"/>
            <a:ext cx="4929222" cy="50006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500826" y="5500702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8" idx="1"/>
          </p:cNvCxnSpPr>
          <p:nvPr/>
        </p:nvCxnSpPr>
        <p:spPr>
          <a:xfrm rot="10800000">
            <a:off x="6643702" y="5357826"/>
            <a:ext cx="42862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6643702" y="5643578"/>
            <a:ext cx="42862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6500826" y="6286520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6643702" y="6143644"/>
            <a:ext cx="42862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6643702" y="6429396"/>
            <a:ext cx="42862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How do we prevent the same instruction from causing an exception ?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001056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If the handler returns back the instruction that caused the exception, the exception would immediately reoccur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To prevent this infinite loop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The exception handler modifies the program counter stored at the base of the stack to point to the instruction immediately after the one which caused the exception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Implementing Secure System 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0010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Voluntary mode switches from user to kernel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Provide the illusion that the operating system kernel is simply a set of library routines which available to the user program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create a new process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read from keyboard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read/write from disk</a:t>
            </a:r>
          </a:p>
          <a:p>
            <a:r>
              <a:rPr lang="en-ZA" b="1" dirty="0" smtClean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Implementing Secure System 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001056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To implement these system calls requires defining a calling convention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how to name system calls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pass arguments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and receive return values across the user-kernel boundary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Once the arguments are in the correct format 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The user-level program can issue a system call by executing the trap instruction to transfer to the kernel mode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r>
              <a:rPr lang="en-ZA" b="1" dirty="0" smtClean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Implementing Secure System 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00105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To implement these system calls requires defining a calling convention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how to name system calls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pass arguments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and receive return values across the user-kernel boundary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Once the arguments are in the correct format 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The user-level program can issue a system call by executing the trap instruction to transfer to the kernel mode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Once inside the kernel 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A handler handles each system call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These handlers are implemented in a way that protects the kernel from any errors or attacks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r>
              <a:rPr lang="en-ZA" b="1" dirty="0" smtClean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Implementing Secure System 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2688"/>
            <a:ext cx="8001056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To implement these system calls requires defining a calling convention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how to name system calls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pass arguments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and receive return values across the user-kernel boundary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Once the arguments are in the correct format 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The user-level program can issue a system call by executing the trap instruction to transfer to the kernel mode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Once inside the kernel 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A handler handles each system call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These handlers are implemented in a way that protects the kernel from any errors or attacks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We bridge the divide between user calling a system call and the kernel implementing the system call with a pair of stubs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A pair of stubs is a pair of procedures which mediate between two environments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r>
              <a:rPr lang="en-ZA" b="1" dirty="0" smtClean="0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Implementing Secure System 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00105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Step 1 : The user process makes a normal procedure call to a stub linked 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r>
              <a:rPr lang="en-ZA" b="1" dirty="0" smtClean="0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282" y="2428868"/>
            <a:ext cx="8715436" cy="4214842"/>
          </a:xfrm>
          <a:prstGeom prst="roundRect">
            <a:avLst>
              <a:gd name="adj" fmla="val 682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3071810"/>
            <a:ext cx="200026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smtClean="0"/>
              <a:t>main(){</a:t>
            </a:r>
          </a:p>
          <a:p>
            <a:r>
              <a:rPr lang="en-ZA" sz="1400" dirty="0" smtClean="0"/>
              <a:t>     </a:t>
            </a:r>
            <a:r>
              <a:rPr lang="en-ZA" sz="1400" dirty="0" err="1" smtClean="0"/>
              <a:t>file_open</a:t>
            </a:r>
            <a:r>
              <a:rPr lang="en-ZA" sz="1400" dirty="0" smtClean="0"/>
              <a:t>(arg1,arg2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2643182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User-Level Process</a:t>
            </a:r>
            <a:endParaRPr lang="en-Z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29454" y="2643182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Kernel</a:t>
            </a:r>
            <a:endParaRPr lang="en-ZA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85720" y="4857760"/>
            <a:ext cx="257176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push #SYSCALL_OPEN</a:t>
            </a:r>
          </a:p>
          <a:p>
            <a:r>
              <a:rPr lang="en-ZA" sz="1400" dirty="0" smtClean="0"/>
              <a:t>      trap</a:t>
            </a:r>
          </a:p>
          <a:p>
            <a:r>
              <a:rPr lang="en-ZA" sz="1400" dirty="0" smtClean="0"/>
              <a:t>      return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348" y="450057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 Stub</a:t>
            </a:r>
            <a:endParaRPr lang="en-ZA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72232" y="2928934"/>
            <a:ext cx="257176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//do operation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57852" y="4857760"/>
            <a:ext cx="3286148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// copy arguments from user memory</a:t>
            </a:r>
          </a:p>
          <a:p>
            <a:r>
              <a:rPr lang="en-ZA" sz="1400" dirty="0" smtClean="0"/>
              <a:t>     // check validity of arguments</a:t>
            </a:r>
          </a:p>
          <a:p>
            <a:r>
              <a:rPr lang="en-ZA" sz="1400" dirty="0" smtClean="0"/>
              <a:t>      </a:t>
            </a:r>
            <a:r>
              <a:rPr lang="en-ZA" sz="1400" dirty="0" err="1" smtClean="0"/>
              <a:t>file_open</a:t>
            </a:r>
            <a:r>
              <a:rPr lang="en-ZA" sz="1400" dirty="0" smtClean="0"/>
              <a:t>(arg1,arg2)</a:t>
            </a:r>
          </a:p>
          <a:p>
            <a:r>
              <a:rPr lang="en-ZA" sz="1400" dirty="0" smtClean="0"/>
              <a:t>      //copy return value into memory</a:t>
            </a:r>
          </a:p>
          <a:p>
            <a:r>
              <a:rPr lang="en-ZA" sz="1400" dirty="0" smtClean="0"/>
              <a:t>      return;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29388" y="4500570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Kernel Stub</a:t>
            </a:r>
            <a:endParaRPr lang="en-ZA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500034" y="4071942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1472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1</a:t>
            </a:r>
            <a:endParaRPr lang="en-ZA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Implementing Secure System 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Step 2: The stub executes the trap instruction. This transfers control to the kernel trap handler. The trap handler copies and checks its arguments.</a:t>
            </a:r>
          </a:p>
          <a:p>
            <a:r>
              <a:rPr lang="en-ZA" b="1" dirty="0" smtClean="0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282" y="2428868"/>
            <a:ext cx="8715436" cy="4214842"/>
          </a:xfrm>
          <a:prstGeom prst="roundRect">
            <a:avLst>
              <a:gd name="adj" fmla="val 682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3071810"/>
            <a:ext cx="200026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smtClean="0"/>
              <a:t>main(){</a:t>
            </a:r>
          </a:p>
          <a:p>
            <a:r>
              <a:rPr lang="en-ZA" sz="1400" dirty="0" smtClean="0"/>
              <a:t>     </a:t>
            </a:r>
            <a:r>
              <a:rPr lang="en-ZA" sz="1400" dirty="0" err="1" smtClean="0"/>
              <a:t>file_open</a:t>
            </a:r>
            <a:r>
              <a:rPr lang="en-ZA" sz="1400" dirty="0" smtClean="0"/>
              <a:t>(arg1,arg2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2643182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User-Level Process</a:t>
            </a:r>
            <a:endParaRPr lang="en-Z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29454" y="2643182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Kernel</a:t>
            </a:r>
            <a:endParaRPr lang="en-ZA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85720" y="4857760"/>
            <a:ext cx="257176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push #SYSCALL_OPEN</a:t>
            </a:r>
          </a:p>
          <a:p>
            <a:r>
              <a:rPr lang="en-ZA" sz="1400" dirty="0" smtClean="0"/>
              <a:t>      trap</a:t>
            </a:r>
          </a:p>
          <a:p>
            <a:r>
              <a:rPr lang="en-ZA" sz="1400" dirty="0" smtClean="0"/>
              <a:t>      return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348" y="450057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 Stub</a:t>
            </a:r>
            <a:endParaRPr lang="en-ZA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72232" y="2928934"/>
            <a:ext cx="257176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//do operation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57852" y="4857760"/>
            <a:ext cx="3286148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// copy arguments from user memory</a:t>
            </a:r>
          </a:p>
          <a:p>
            <a:r>
              <a:rPr lang="en-ZA" sz="1400" dirty="0" smtClean="0"/>
              <a:t>     // check validity of arguments</a:t>
            </a:r>
          </a:p>
          <a:p>
            <a:r>
              <a:rPr lang="en-ZA" sz="1400" dirty="0" smtClean="0"/>
              <a:t>      </a:t>
            </a:r>
            <a:r>
              <a:rPr lang="en-ZA" sz="1400" dirty="0" err="1" smtClean="0"/>
              <a:t>file_open</a:t>
            </a:r>
            <a:r>
              <a:rPr lang="en-ZA" sz="1400" dirty="0" smtClean="0"/>
              <a:t>(arg1,arg2)</a:t>
            </a:r>
          </a:p>
          <a:p>
            <a:r>
              <a:rPr lang="en-ZA" sz="1400" dirty="0" smtClean="0"/>
              <a:t>      //copy return value into memory</a:t>
            </a:r>
          </a:p>
          <a:p>
            <a:r>
              <a:rPr lang="en-ZA" sz="1400" dirty="0" smtClean="0"/>
              <a:t>      return;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29388" y="4500570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Kernel Stub</a:t>
            </a:r>
            <a:endParaRPr lang="en-ZA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500034" y="4071942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1472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1</a:t>
            </a:r>
            <a:endParaRPr lang="en-ZA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71736" y="5072074"/>
            <a:ext cx="321471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57554" y="4714884"/>
            <a:ext cx="17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2 Hardware Trap</a:t>
            </a:r>
            <a:endParaRPr lang="en-ZA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Implementing Secure System 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Step 3: Kernel stub calls the kernel implementation of the system call, to do the operation</a:t>
            </a:r>
          </a:p>
          <a:p>
            <a:r>
              <a:rPr lang="en-ZA" b="1" dirty="0" smtClean="0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282" y="2428868"/>
            <a:ext cx="8715436" cy="4214842"/>
          </a:xfrm>
          <a:prstGeom prst="roundRect">
            <a:avLst>
              <a:gd name="adj" fmla="val 682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3071810"/>
            <a:ext cx="200026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smtClean="0"/>
              <a:t>main(){</a:t>
            </a:r>
          </a:p>
          <a:p>
            <a:r>
              <a:rPr lang="en-ZA" sz="1400" dirty="0" smtClean="0"/>
              <a:t>     </a:t>
            </a:r>
            <a:r>
              <a:rPr lang="en-ZA" sz="1400" dirty="0" err="1" smtClean="0"/>
              <a:t>file_open</a:t>
            </a:r>
            <a:r>
              <a:rPr lang="en-ZA" sz="1400" dirty="0" smtClean="0"/>
              <a:t>(arg1,arg2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2643182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User-Level Process</a:t>
            </a:r>
            <a:endParaRPr lang="en-Z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29454" y="2643182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Kernel</a:t>
            </a:r>
            <a:endParaRPr lang="en-ZA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85720" y="4857760"/>
            <a:ext cx="257176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push #SYSCALL_OPEN</a:t>
            </a:r>
          </a:p>
          <a:p>
            <a:r>
              <a:rPr lang="en-ZA" sz="1400" dirty="0" smtClean="0"/>
              <a:t>      trap</a:t>
            </a:r>
          </a:p>
          <a:p>
            <a:r>
              <a:rPr lang="en-ZA" sz="1400" dirty="0" smtClean="0"/>
              <a:t>      return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348" y="450057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 Stub</a:t>
            </a:r>
            <a:endParaRPr lang="en-ZA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72232" y="2928934"/>
            <a:ext cx="257176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//do operation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57852" y="4857760"/>
            <a:ext cx="3286148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// copy arguments from user memory</a:t>
            </a:r>
          </a:p>
          <a:p>
            <a:r>
              <a:rPr lang="en-ZA" sz="1400" dirty="0" smtClean="0"/>
              <a:t>     // check validity of arguments</a:t>
            </a:r>
          </a:p>
          <a:p>
            <a:r>
              <a:rPr lang="en-ZA" sz="1400" dirty="0" smtClean="0"/>
              <a:t>      </a:t>
            </a:r>
            <a:r>
              <a:rPr lang="en-ZA" sz="1400" dirty="0" err="1" smtClean="0"/>
              <a:t>file_open</a:t>
            </a:r>
            <a:r>
              <a:rPr lang="en-ZA" sz="1400" dirty="0" smtClean="0"/>
              <a:t>(arg1,arg2)</a:t>
            </a:r>
          </a:p>
          <a:p>
            <a:r>
              <a:rPr lang="en-ZA" sz="1400" dirty="0" smtClean="0"/>
              <a:t>      //copy return value into memory</a:t>
            </a:r>
          </a:p>
          <a:p>
            <a:r>
              <a:rPr lang="en-ZA" sz="1400" dirty="0" smtClean="0"/>
              <a:t>      return;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29388" y="4500570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Kernel Stub</a:t>
            </a:r>
            <a:endParaRPr lang="en-ZA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500034" y="4071942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1472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1</a:t>
            </a:r>
            <a:endParaRPr lang="en-ZA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71736" y="5072074"/>
            <a:ext cx="321471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57554" y="4714884"/>
            <a:ext cx="17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2 Hardware Trap</a:t>
            </a:r>
            <a:endParaRPr lang="en-ZA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>
            <a:off x="6643702" y="4071942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15140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3</a:t>
            </a:r>
            <a:endParaRPr lang="en-ZA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Implementing Secure System 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Step 4: The code returns to the trap handler which copies the return value into the user memory</a:t>
            </a:r>
          </a:p>
          <a:p>
            <a:r>
              <a:rPr lang="en-ZA" b="1" dirty="0" smtClean="0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282" y="2428868"/>
            <a:ext cx="8715436" cy="4214842"/>
          </a:xfrm>
          <a:prstGeom prst="roundRect">
            <a:avLst>
              <a:gd name="adj" fmla="val 682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3071810"/>
            <a:ext cx="200026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smtClean="0"/>
              <a:t>main(){</a:t>
            </a:r>
          </a:p>
          <a:p>
            <a:r>
              <a:rPr lang="en-ZA" sz="1400" dirty="0" smtClean="0"/>
              <a:t>     </a:t>
            </a:r>
            <a:r>
              <a:rPr lang="en-ZA" sz="1400" dirty="0" err="1" smtClean="0"/>
              <a:t>file_open</a:t>
            </a:r>
            <a:r>
              <a:rPr lang="en-ZA" sz="1400" dirty="0" smtClean="0"/>
              <a:t>(arg1,arg2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2643182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User-Level Process</a:t>
            </a:r>
            <a:endParaRPr lang="en-Z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29454" y="2643182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Kernel</a:t>
            </a:r>
            <a:endParaRPr lang="en-ZA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85720" y="4857760"/>
            <a:ext cx="257176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push #SYSCALL_OPEN</a:t>
            </a:r>
          </a:p>
          <a:p>
            <a:r>
              <a:rPr lang="en-ZA" sz="1400" dirty="0" smtClean="0"/>
              <a:t>      trap</a:t>
            </a:r>
          </a:p>
          <a:p>
            <a:r>
              <a:rPr lang="en-ZA" sz="1400" dirty="0" smtClean="0"/>
              <a:t>      return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348" y="450057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 Stub</a:t>
            </a:r>
            <a:endParaRPr lang="en-ZA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72232" y="2928934"/>
            <a:ext cx="257176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//do operation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57852" y="4857760"/>
            <a:ext cx="3286148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// copy arguments from user memory</a:t>
            </a:r>
          </a:p>
          <a:p>
            <a:r>
              <a:rPr lang="en-ZA" sz="1400" dirty="0" smtClean="0"/>
              <a:t>     // check validity of arguments</a:t>
            </a:r>
          </a:p>
          <a:p>
            <a:r>
              <a:rPr lang="en-ZA" sz="1400" dirty="0" smtClean="0"/>
              <a:t>      </a:t>
            </a:r>
            <a:r>
              <a:rPr lang="en-ZA" sz="1400" dirty="0" err="1" smtClean="0"/>
              <a:t>file_open</a:t>
            </a:r>
            <a:r>
              <a:rPr lang="en-ZA" sz="1400" dirty="0" smtClean="0"/>
              <a:t>(arg1,arg2)</a:t>
            </a:r>
          </a:p>
          <a:p>
            <a:r>
              <a:rPr lang="en-ZA" sz="1400" dirty="0" smtClean="0"/>
              <a:t>      //copy return value into memory</a:t>
            </a:r>
          </a:p>
          <a:p>
            <a:r>
              <a:rPr lang="en-ZA" sz="1400" dirty="0" smtClean="0"/>
              <a:t>      return;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29388" y="4500570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Kernel Stub</a:t>
            </a:r>
            <a:endParaRPr lang="en-ZA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500034" y="4071942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1472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1</a:t>
            </a:r>
            <a:endParaRPr lang="en-ZA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71736" y="5072074"/>
            <a:ext cx="321471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57554" y="4714884"/>
            <a:ext cx="17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2 Hardware Trap</a:t>
            </a:r>
            <a:endParaRPr lang="en-ZA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>
            <a:off x="6643702" y="4071942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15140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3</a:t>
            </a:r>
            <a:endParaRPr lang="en-ZA" b="1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 flipV="1">
            <a:off x="7215206" y="4071942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43834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4</a:t>
            </a:r>
            <a:endParaRPr lang="en-ZA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Interrupt Stack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2500298" y="1785926"/>
            <a:ext cx="3383230" cy="1571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11958" y="2500306"/>
            <a:ext cx="928694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Program Counter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97974" y="2000240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97974" y="278605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97974" y="307181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97974" y="335756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97974" y="364331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97974" y="3929066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97974" y="471488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97974" y="500063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97974" y="528638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97974" y="557214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4597644" y="4071942"/>
            <a:ext cx="5000660" cy="158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5526735" y="4071545"/>
            <a:ext cx="5000660" cy="7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097974" y="171448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7974" y="5857892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97974" y="614364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098106" y="200024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098106" y="3643314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7562321" y="2821777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98900" y="392827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098900" y="557134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7563115" y="4749809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883528" y="2071678"/>
            <a:ext cx="1214446" cy="730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 flipV="1">
            <a:off x="5740652" y="2714620"/>
            <a:ext cx="1357322" cy="714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335317" y="2643182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335317" y="4572008"/>
            <a:ext cx="808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OS Kernel</a:t>
            </a:r>
            <a:endParaRPr lang="en-ZA" sz="1200" b="1" dirty="0"/>
          </a:p>
        </p:txBody>
      </p:sp>
      <p:sp>
        <p:nvSpPr>
          <p:cNvPr id="46" name="Rectangle 45"/>
          <p:cNvSpPr/>
          <p:nvPr/>
        </p:nvSpPr>
        <p:spPr>
          <a:xfrm>
            <a:off x="3954702" y="1785926"/>
            <a:ext cx="580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b="1" dirty="0" smtClean="0"/>
              <a:t>CPU</a:t>
            </a:r>
            <a:endParaRPr lang="en-ZA" b="1" dirty="0"/>
          </a:p>
        </p:txBody>
      </p:sp>
      <p:sp>
        <p:nvSpPr>
          <p:cNvPr id="47" name="Rectangle 46"/>
          <p:cNvSpPr/>
          <p:nvPr/>
        </p:nvSpPr>
        <p:spPr>
          <a:xfrm>
            <a:off x="3714744" y="4071942"/>
            <a:ext cx="1214446" cy="714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Saved state of the process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48" name="Lightning Bolt 47"/>
          <p:cNvSpPr/>
          <p:nvPr/>
        </p:nvSpPr>
        <p:spPr>
          <a:xfrm>
            <a:off x="571472" y="1928802"/>
            <a:ext cx="1500198" cy="928694"/>
          </a:xfrm>
          <a:prstGeom prst="lightningBolt">
            <a:avLst/>
          </a:prstGeom>
          <a:solidFill>
            <a:srgbClr val="FDFFB7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9" name="Elbow Connector 48"/>
          <p:cNvCxnSpPr/>
          <p:nvPr/>
        </p:nvCxnSpPr>
        <p:spPr>
          <a:xfrm rot="16200000" flipH="1">
            <a:off x="3649717" y="3708341"/>
            <a:ext cx="714380" cy="12822"/>
          </a:xfrm>
          <a:prstGeom prst="bentConnector3">
            <a:avLst>
              <a:gd name="adj1" fmla="val 169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4929190" y="4429132"/>
            <a:ext cx="2143140" cy="10715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34483" y="2420241"/>
            <a:ext cx="15821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2. Interrupt Occurs</a:t>
            </a:r>
            <a:endParaRPr lang="en-ZA" sz="1400" b="1" dirty="0"/>
          </a:p>
        </p:txBody>
      </p:sp>
      <p:sp>
        <p:nvSpPr>
          <p:cNvPr id="52" name="Rectangle 51"/>
          <p:cNvSpPr/>
          <p:nvPr/>
        </p:nvSpPr>
        <p:spPr>
          <a:xfrm>
            <a:off x="5812090" y="2143116"/>
            <a:ext cx="1285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1. Instructions are processed </a:t>
            </a:r>
            <a:endParaRPr lang="en-ZA" sz="1400" b="1" dirty="0"/>
          </a:p>
        </p:txBody>
      </p:sp>
      <p:sp>
        <p:nvSpPr>
          <p:cNvPr id="53" name="Rectangle 52"/>
          <p:cNvSpPr/>
          <p:nvPr/>
        </p:nvSpPr>
        <p:spPr>
          <a:xfrm>
            <a:off x="4811958" y="1857364"/>
            <a:ext cx="928694" cy="571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Mode : Kernel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97644" y="1500174"/>
            <a:ext cx="1391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3. Mode Change</a:t>
            </a:r>
            <a:endParaRPr lang="en-ZA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3286116" y="4857760"/>
            <a:ext cx="2327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3. State of processor is saved</a:t>
            </a:r>
            <a:endParaRPr lang="en-ZA" sz="1400" b="1" dirty="0"/>
          </a:p>
        </p:txBody>
      </p:sp>
      <p:sp>
        <p:nvSpPr>
          <p:cNvPr id="56" name="Rectangle 55"/>
          <p:cNvSpPr/>
          <p:nvPr/>
        </p:nvSpPr>
        <p:spPr>
          <a:xfrm>
            <a:off x="5669214" y="5500702"/>
            <a:ext cx="1357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3. Stored in the PCB in the stack</a:t>
            </a:r>
            <a:endParaRPr lang="en-ZA" sz="1400" b="1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215074" y="5357826"/>
            <a:ext cx="8572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0" idx="2"/>
          </p:cNvCxnSpPr>
          <p:nvPr/>
        </p:nvCxnSpPr>
        <p:spPr>
          <a:xfrm rot="16200000" flipH="1">
            <a:off x="4214810" y="3357562"/>
            <a:ext cx="2071702" cy="1928826"/>
          </a:xfrm>
          <a:prstGeom prst="bentConnector3">
            <a:avLst>
              <a:gd name="adj1" fmla="val 104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429124" y="3500438"/>
            <a:ext cx="1857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1400" b="1" dirty="0" smtClean="0"/>
              <a:t>4. Register points to Interrupt Vector Table</a:t>
            </a:r>
            <a:endParaRPr lang="en-ZA" sz="1400" b="1" dirty="0"/>
          </a:p>
        </p:txBody>
      </p:sp>
      <p:sp>
        <p:nvSpPr>
          <p:cNvPr id="60" name="Rectangle 59"/>
          <p:cNvSpPr/>
          <p:nvPr/>
        </p:nvSpPr>
        <p:spPr>
          <a:xfrm>
            <a:off x="3857620" y="2500306"/>
            <a:ext cx="857256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Processor Register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857488" y="2500306"/>
            <a:ext cx="857256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Another</a:t>
            </a:r>
          </a:p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Processor Register</a:t>
            </a:r>
            <a:endParaRPr lang="en-ZA" sz="1200" b="1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/>
          <p:cNvCxnSpPr>
            <a:endCxn id="61" idx="2"/>
          </p:cNvCxnSpPr>
          <p:nvPr/>
        </p:nvCxnSpPr>
        <p:spPr>
          <a:xfrm rot="10800000">
            <a:off x="3286116" y="3286124"/>
            <a:ext cx="3714776" cy="2214578"/>
          </a:xfrm>
          <a:prstGeom prst="bentConnector2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85720" y="4000504"/>
            <a:ext cx="2928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b="1" dirty="0" smtClean="0"/>
              <a:t>3. Location of saved process stored in another register</a:t>
            </a:r>
            <a:endParaRPr lang="en-ZA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Implementing Secure System 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Step 5: The handler returns to the user level at the next instruction in the stub</a:t>
            </a:r>
          </a:p>
          <a:p>
            <a:r>
              <a:rPr lang="en-ZA" b="1" dirty="0" smtClean="0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282" y="2428868"/>
            <a:ext cx="8715436" cy="4214842"/>
          </a:xfrm>
          <a:prstGeom prst="roundRect">
            <a:avLst>
              <a:gd name="adj" fmla="val 682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3071810"/>
            <a:ext cx="200026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smtClean="0"/>
              <a:t>main(){</a:t>
            </a:r>
          </a:p>
          <a:p>
            <a:r>
              <a:rPr lang="en-ZA" sz="1400" dirty="0" smtClean="0"/>
              <a:t>     </a:t>
            </a:r>
            <a:r>
              <a:rPr lang="en-ZA" sz="1400" dirty="0" err="1" smtClean="0"/>
              <a:t>file_open</a:t>
            </a:r>
            <a:r>
              <a:rPr lang="en-ZA" sz="1400" dirty="0" smtClean="0"/>
              <a:t>(arg1,arg2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2643182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User-Level Process</a:t>
            </a:r>
            <a:endParaRPr lang="en-Z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29454" y="2643182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Kernel</a:t>
            </a:r>
            <a:endParaRPr lang="en-ZA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85720" y="4857760"/>
            <a:ext cx="257176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push #SYSCALL_OPEN</a:t>
            </a:r>
          </a:p>
          <a:p>
            <a:r>
              <a:rPr lang="en-ZA" sz="1400" dirty="0" smtClean="0"/>
              <a:t>      trap</a:t>
            </a:r>
          </a:p>
          <a:p>
            <a:r>
              <a:rPr lang="en-ZA" sz="1400" dirty="0" smtClean="0"/>
              <a:t>      return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348" y="450057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 Stub</a:t>
            </a:r>
            <a:endParaRPr lang="en-ZA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72232" y="2928934"/>
            <a:ext cx="257176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//do operation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57852" y="4857760"/>
            <a:ext cx="3286148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// copy arguments from user memory</a:t>
            </a:r>
          </a:p>
          <a:p>
            <a:r>
              <a:rPr lang="en-ZA" sz="1400" dirty="0" smtClean="0"/>
              <a:t>     // check validity of arguments</a:t>
            </a:r>
          </a:p>
          <a:p>
            <a:r>
              <a:rPr lang="en-ZA" sz="1400" dirty="0" smtClean="0"/>
              <a:t>      </a:t>
            </a:r>
            <a:r>
              <a:rPr lang="en-ZA" sz="1400" dirty="0" err="1" smtClean="0"/>
              <a:t>file_open</a:t>
            </a:r>
            <a:r>
              <a:rPr lang="en-ZA" sz="1400" dirty="0" smtClean="0"/>
              <a:t>(arg1,arg2)</a:t>
            </a:r>
          </a:p>
          <a:p>
            <a:r>
              <a:rPr lang="en-ZA" sz="1400" dirty="0" smtClean="0"/>
              <a:t>      //copy return value into memory</a:t>
            </a:r>
          </a:p>
          <a:p>
            <a:r>
              <a:rPr lang="en-ZA" sz="1400" dirty="0" smtClean="0"/>
              <a:t>      return;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29388" y="4500570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Kernel Stub</a:t>
            </a:r>
            <a:endParaRPr lang="en-ZA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500034" y="4071942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1472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1</a:t>
            </a:r>
            <a:endParaRPr lang="en-ZA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71736" y="5072074"/>
            <a:ext cx="321471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57554" y="4714884"/>
            <a:ext cx="17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2 Hardware Trap</a:t>
            </a:r>
            <a:endParaRPr lang="en-ZA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>
            <a:off x="6643702" y="4071942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15140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3</a:t>
            </a:r>
            <a:endParaRPr lang="en-ZA" b="1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 flipV="1">
            <a:off x="7215206" y="4071942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43834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4</a:t>
            </a:r>
            <a:endParaRPr lang="en-ZA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571736" y="5500702"/>
            <a:ext cx="321471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00430" y="5500702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5 Trap Return</a:t>
            </a:r>
            <a:endParaRPr lang="en-ZA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Implementing Secure System 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Step 6: The user stub returns to the user-level caller</a:t>
            </a:r>
          </a:p>
          <a:p>
            <a:r>
              <a:rPr lang="en-ZA" b="1" dirty="0" smtClean="0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282" y="2428868"/>
            <a:ext cx="8715436" cy="4214842"/>
          </a:xfrm>
          <a:prstGeom prst="roundRect">
            <a:avLst>
              <a:gd name="adj" fmla="val 682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3071810"/>
            <a:ext cx="200026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smtClean="0"/>
              <a:t>main(){</a:t>
            </a:r>
          </a:p>
          <a:p>
            <a:r>
              <a:rPr lang="en-ZA" sz="1400" dirty="0" smtClean="0"/>
              <a:t>     </a:t>
            </a:r>
            <a:r>
              <a:rPr lang="en-ZA" sz="1400" dirty="0" err="1" smtClean="0"/>
              <a:t>file_open</a:t>
            </a:r>
            <a:r>
              <a:rPr lang="en-ZA" sz="1400" dirty="0" smtClean="0"/>
              <a:t>(arg1,arg2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2643182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User-Level Process</a:t>
            </a:r>
            <a:endParaRPr lang="en-Z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29454" y="2643182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Kernel</a:t>
            </a:r>
            <a:endParaRPr lang="en-ZA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85720" y="4857760"/>
            <a:ext cx="257176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push #SYSCALL_OPEN</a:t>
            </a:r>
          </a:p>
          <a:p>
            <a:r>
              <a:rPr lang="en-ZA" sz="1400" dirty="0" smtClean="0"/>
              <a:t>      trap</a:t>
            </a:r>
          </a:p>
          <a:p>
            <a:r>
              <a:rPr lang="en-ZA" sz="1400" dirty="0" smtClean="0"/>
              <a:t>      return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348" y="450057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 Stub</a:t>
            </a:r>
            <a:endParaRPr lang="en-ZA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72232" y="2928934"/>
            <a:ext cx="257176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//do operation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57852" y="4857760"/>
            <a:ext cx="3286148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File_open</a:t>
            </a:r>
            <a:r>
              <a:rPr lang="en-ZA" sz="1400" dirty="0" smtClean="0"/>
              <a:t>(arg1,arg2){</a:t>
            </a:r>
          </a:p>
          <a:p>
            <a:r>
              <a:rPr lang="en-ZA" sz="1400" dirty="0" smtClean="0"/>
              <a:t>      // copy arguments from user memory</a:t>
            </a:r>
          </a:p>
          <a:p>
            <a:r>
              <a:rPr lang="en-ZA" sz="1400" dirty="0" smtClean="0"/>
              <a:t>     // check validity of arguments</a:t>
            </a:r>
          </a:p>
          <a:p>
            <a:r>
              <a:rPr lang="en-ZA" sz="1400" dirty="0" smtClean="0"/>
              <a:t>      </a:t>
            </a:r>
            <a:r>
              <a:rPr lang="en-ZA" sz="1400" dirty="0" err="1" smtClean="0"/>
              <a:t>file_open</a:t>
            </a:r>
            <a:r>
              <a:rPr lang="en-ZA" sz="1400" dirty="0" smtClean="0"/>
              <a:t>(arg1,arg2)</a:t>
            </a:r>
          </a:p>
          <a:p>
            <a:r>
              <a:rPr lang="en-ZA" sz="1400" dirty="0" smtClean="0"/>
              <a:t>      //copy return value into memory</a:t>
            </a:r>
          </a:p>
          <a:p>
            <a:r>
              <a:rPr lang="en-ZA" sz="1400" dirty="0" smtClean="0"/>
              <a:t>      return;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29388" y="4500570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Kernel Stub</a:t>
            </a:r>
            <a:endParaRPr lang="en-ZA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500034" y="4071942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1472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1</a:t>
            </a:r>
            <a:endParaRPr lang="en-ZA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71736" y="5072074"/>
            <a:ext cx="321471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57554" y="4714884"/>
            <a:ext cx="17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2 Hardware Trap</a:t>
            </a:r>
            <a:endParaRPr lang="en-ZA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>
            <a:off x="6643702" y="4071942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15140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3</a:t>
            </a:r>
            <a:endParaRPr lang="en-ZA" b="1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 flipV="1">
            <a:off x="7215206" y="4071942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43834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4</a:t>
            </a:r>
            <a:endParaRPr lang="en-ZA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571736" y="5500702"/>
            <a:ext cx="321471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00430" y="5500702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5 Trap Return</a:t>
            </a:r>
            <a:endParaRPr lang="en-ZA" b="1" dirty="0"/>
          </a:p>
        </p:txBody>
      </p:sp>
      <p:cxnSp>
        <p:nvCxnSpPr>
          <p:cNvPr id="25" name="Straight Arrow Connector 24"/>
          <p:cNvCxnSpPr/>
          <p:nvPr/>
        </p:nvCxnSpPr>
        <p:spPr>
          <a:xfrm rot="16200000" flipV="1">
            <a:off x="1000894" y="4071148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8728" y="38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6</a:t>
            </a:r>
            <a:endParaRPr lang="en-ZA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Kernel Stub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Step 2: The stub executes the trap instruction. This transfers control to the kernel trap handler. The trap handler copies and checks its arguments.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The Kernel Stub has four tasks to perform before the kernel can do the operation</a:t>
            </a:r>
          </a:p>
          <a:p>
            <a:r>
              <a:rPr lang="en-ZA" b="1" dirty="0" smtClean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Kernel Stub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Locate System Call arguments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The arguments are stored in user memory unlike a regular kernel procedure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If the system call has a pointer argument</a:t>
            </a:r>
          </a:p>
          <a:p>
            <a:pPr lvl="2">
              <a:buFont typeface="Arial" pitchFamily="34" charset="0"/>
              <a:buChar char="•"/>
            </a:pPr>
            <a:r>
              <a:rPr lang="en-ZA" b="1" dirty="0" smtClean="0"/>
              <a:t> The stub must check if the address is within the user domain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Stub converts it to a physical address that the kernel can safely use</a:t>
            </a:r>
          </a:p>
          <a:p>
            <a:r>
              <a:rPr lang="en-ZA" b="1" dirty="0" smtClean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Kernel Stub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Validate Parameters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The kernel must also protect itself against malicious or accidental errors in format or content of its arguments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A filename is typically a zero-terminated string, however, the kernel can’t rely on user code to always work correctly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The filename might point to regions outside the applications region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Half the file might be stored within and the other half might exceed beyond 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File may not even exist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If an error occurs it is returned to the user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If not the kernel performs the operation</a:t>
            </a:r>
          </a:p>
          <a:p>
            <a:r>
              <a:rPr lang="en-ZA" b="1" dirty="0" smtClean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Kernel Stub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Copy Before Check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Kernel copies system call parameters into kernel memory before performing the necessary checks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This is to ensure that the application cant modify the parameters after the stub checks but before the parameter is actually used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Time of use </a:t>
            </a:r>
            <a:r>
              <a:rPr lang="en-ZA" b="1" dirty="0" err="1" smtClean="0"/>
              <a:t>vs</a:t>
            </a:r>
            <a:r>
              <a:rPr lang="en-ZA" b="1" dirty="0" smtClean="0"/>
              <a:t> time of check attack (TOCTOU)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This happens when multiple processes share memory</a:t>
            </a:r>
          </a:p>
          <a:p>
            <a:pPr lvl="2">
              <a:buFont typeface="Arial" pitchFamily="34" charset="0"/>
              <a:buChar char="•"/>
            </a:pPr>
            <a:r>
              <a:rPr lang="en-ZA" b="1" dirty="0" smtClean="0"/>
              <a:t> One process traps into the kernel</a:t>
            </a:r>
          </a:p>
          <a:p>
            <a:pPr lvl="2">
              <a:buFont typeface="Arial" pitchFamily="34" charset="0"/>
              <a:buChar char="•"/>
            </a:pPr>
            <a:r>
              <a:rPr lang="en-ZA" b="1" dirty="0" smtClean="0"/>
              <a:t> The other modifies the parameters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r>
              <a:rPr lang="en-ZA" b="1" dirty="0" smtClean="0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Kernel Stub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Copy Back Any Results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For the user program to access the results of the system call, the stub must copy the result of the kernel back into user memory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Again the kernel stub must check the address 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r>
              <a:rPr lang="en-ZA" b="1" dirty="0" smtClean="0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Implementing </a:t>
            </a:r>
            <a:r>
              <a:rPr lang="en-ZA" sz="4000" b="1" u="sng" dirty="0" err="1" smtClean="0"/>
              <a:t>Upcalls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For many of the same reasons that kernels need interrupt based event delivery, applications can benefit from being told when events that need their immediate attention occur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We have virtualized a component of the system to provide functionality to user programs, we apply the same technique here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Virtualized interrupts and exceptions are called “</a:t>
            </a:r>
            <a:r>
              <a:rPr lang="en-ZA" b="1" dirty="0" err="1" smtClean="0"/>
              <a:t>Upcalls</a:t>
            </a:r>
            <a:r>
              <a:rPr lang="en-ZA" b="1" dirty="0" smtClean="0"/>
              <a:t>”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r>
              <a:rPr lang="en-ZA" b="1" dirty="0" smtClean="0"/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Uses of </a:t>
            </a:r>
            <a:r>
              <a:rPr lang="en-ZA" sz="4000" b="1" u="sng" dirty="0" err="1" smtClean="0"/>
              <a:t>Upcalls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</a:t>
            </a:r>
            <a:r>
              <a:rPr lang="en-ZA" b="1" dirty="0" err="1" smtClean="0"/>
              <a:t>Preemptive</a:t>
            </a:r>
            <a:r>
              <a:rPr lang="en-ZA" b="1" dirty="0" smtClean="0"/>
              <a:t> user-level threads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Just an OS runs multiple processes on a single processor so too can an application run multiple tasks or threads in a process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A user-level thread package could use </a:t>
            </a:r>
            <a:r>
              <a:rPr lang="en-ZA" b="1" dirty="0" err="1" smtClean="0"/>
              <a:t>upcalls</a:t>
            </a:r>
            <a:r>
              <a:rPr lang="en-ZA" b="1" dirty="0" smtClean="0"/>
              <a:t>, </a:t>
            </a:r>
          </a:p>
          <a:p>
            <a:pPr lvl="2">
              <a:buFont typeface="Arial" pitchFamily="34" charset="0"/>
              <a:buChar char="•"/>
            </a:pPr>
            <a:r>
              <a:rPr lang="en-ZA" b="1" dirty="0" smtClean="0"/>
              <a:t> switch between tasks</a:t>
            </a:r>
          </a:p>
          <a:p>
            <a:pPr lvl="2">
              <a:buFont typeface="Arial" pitchFamily="34" charset="0"/>
              <a:buChar char="•"/>
            </a:pPr>
            <a:r>
              <a:rPr lang="en-ZA" b="1" dirty="0" smtClean="0"/>
              <a:t> stop a runaway task</a:t>
            </a:r>
          </a:p>
          <a:p>
            <a:pPr lvl="2">
              <a:buFont typeface="Arial" pitchFamily="34" charset="0"/>
              <a:buChar char="•"/>
            </a:pPr>
            <a:r>
              <a:rPr lang="en-ZA" b="1" dirty="0" smtClean="0"/>
              <a:t> e.g. A web browser terminating a nonresponsive embedded script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r>
              <a:rPr lang="en-ZA" b="1" dirty="0" smtClean="0"/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Uses of </a:t>
            </a:r>
            <a:r>
              <a:rPr lang="en-ZA" sz="4000" b="1" u="sng" dirty="0" err="1" smtClean="0"/>
              <a:t>Upcalls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</a:t>
            </a:r>
            <a:r>
              <a:rPr lang="en-ZA" b="1" dirty="0" err="1" smtClean="0"/>
              <a:t>Asynchoronous</a:t>
            </a:r>
            <a:r>
              <a:rPr lang="en-ZA" b="1" dirty="0" smtClean="0"/>
              <a:t> I/O Notification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Most system calls wait until the operation is completed, what happens if the process has other things to do in the meantime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You can utilise an </a:t>
            </a:r>
            <a:r>
              <a:rPr lang="en-ZA" b="1" dirty="0" err="1" smtClean="0"/>
              <a:t>upcall</a:t>
            </a:r>
            <a:r>
              <a:rPr lang="en-ZA" b="1" dirty="0" smtClean="0"/>
              <a:t> to poll the kernel for I/O completion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An </a:t>
            </a:r>
            <a:r>
              <a:rPr lang="en-ZA" b="1" dirty="0" err="1" smtClean="0"/>
              <a:t>upcall</a:t>
            </a:r>
            <a:r>
              <a:rPr lang="en-ZA" b="1" dirty="0" smtClean="0"/>
              <a:t> can also be used to send a notification to the application when the I/O completes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r>
              <a:rPr lang="en-ZA" b="1" dirty="0" smtClean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/>
              <a:t>What happens when we have multiple processors?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69" name="TextBox 68"/>
          <p:cNvSpPr txBox="1"/>
          <p:nvPr/>
        </p:nvSpPr>
        <p:spPr>
          <a:xfrm>
            <a:off x="642910" y="1928803"/>
            <a:ext cx="592935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How can the kernel handle simultaneous system calls and exceptions across multiple processors?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lvl="3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Uses of </a:t>
            </a:r>
            <a:r>
              <a:rPr lang="en-ZA" sz="4000" b="1" u="sng" dirty="0" err="1" smtClean="0"/>
              <a:t>Upcalls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</a:t>
            </a:r>
            <a:r>
              <a:rPr lang="en-ZA" b="1" dirty="0" err="1" smtClean="0"/>
              <a:t>Interprocess</a:t>
            </a:r>
            <a:r>
              <a:rPr lang="en-ZA" b="1" dirty="0" smtClean="0"/>
              <a:t> communication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Most </a:t>
            </a:r>
            <a:r>
              <a:rPr lang="en-ZA" b="1" dirty="0" err="1" smtClean="0"/>
              <a:t>interprocess</a:t>
            </a:r>
            <a:r>
              <a:rPr lang="en-ZA" b="1" dirty="0" smtClean="0"/>
              <a:t> communication can be handled with system calls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However, what happens when an application needs the instant attention of another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e.g. A debugger needs to suspend or resume the process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Here we can utilise </a:t>
            </a:r>
            <a:r>
              <a:rPr lang="en-ZA" b="1" dirty="0" err="1" smtClean="0"/>
              <a:t>upcalls</a:t>
            </a:r>
            <a:r>
              <a:rPr lang="en-ZA" b="1" dirty="0" smtClean="0"/>
              <a:t> to notify the process that the debugger wants to suspend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r>
              <a:rPr lang="en-ZA" b="1" dirty="0" smtClean="0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Uses of </a:t>
            </a:r>
            <a:r>
              <a:rPr lang="en-ZA" sz="4000" b="1" u="sng" dirty="0" err="1" smtClean="0"/>
              <a:t>Upcalls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User-Level exception handling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We have described processor exceptions such as divide by zero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What happens when the application has their own exception handling routines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</a:t>
            </a:r>
            <a:r>
              <a:rPr lang="en-ZA" b="1" dirty="0" err="1" smtClean="0"/>
              <a:t>Upcalls</a:t>
            </a:r>
            <a:r>
              <a:rPr lang="en-ZA" b="1" dirty="0" smtClean="0"/>
              <a:t> are </a:t>
            </a:r>
            <a:r>
              <a:rPr lang="en-ZA" b="1" dirty="0" err="1" smtClean="0"/>
              <a:t>utlised</a:t>
            </a:r>
            <a:r>
              <a:rPr lang="en-ZA" b="1" dirty="0" smtClean="0"/>
              <a:t> so that the kernel can inform the application that it must use its own handlers rather than the kernel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r>
              <a:rPr lang="en-ZA" b="1" dirty="0" smtClean="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Uses of </a:t>
            </a:r>
            <a:r>
              <a:rPr lang="en-ZA" sz="4000" b="1" u="sng" dirty="0" err="1" smtClean="0"/>
              <a:t>Upcalls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User-Level Resource Allocation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OS allocates resources, deciding which process/user gets how much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Many applications are also resource adaptive, able to optimize their behaviour based on the resources available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Java garbage collector, the more </a:t>
            </a:r>
            <a:r>
              <a:rPr lang="en-ZA" b="1" smtClean="0"/>
              <a:t>resources available </a:t>
            </a:r>
            <a:r>
              <a:rPr lang="en-ZA" b="1" dirty="0" smtClean="0"/>
              <a:t>the fewer amount of times the garbage collector is run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r>
              <a:rPr lang="en-ZA" b="1" dirty="0" smtClean="0"/>
              <a:t> </a:t>
            </a:r>
          </a:p>
        </p:txBody>
      </p:sp>
      <p:pic>
        <p:nvPicPr>
          <p:cNvPr id="6" name="Picture 5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3357562"/>
            <a:ext cx="3500462" cy="3167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err="1" smtClean="0"/>
              <a:t>Upcalls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71540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The state of a user program and signal stack before a UNIX signal(</a:t>
            </a:r>
            <a:r>
              <a:rPr lang="en-ZA" b="1" dirty="0" err="1" smtClean="0"/>
              <a:t>Upcall</a:t>
            </a:r>
            <a:r>
              <a:rPr lang="en-ZA" b="1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Signals behave analogously to processor exceptions but a user level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r>
              <a:rPr lang="en-ZA" b="1" dirty="0" smtClean="0"/>
              <a:t> 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14282" y="2857496"/>
            <a:ext cx="8715436" cy="3857652"/>
          </a:xfrm>
          <a:prstGeom prst="roundRect">
            <a:avLst>
              <a:gd name="adj" fmla="val 682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TextBox 48"/>
          <p:cNvSpPr txBox="1"/>
          <p:nvPr/>
        </p:nvSpPr>
        <p:spPr>
          <a:xfrm>
            <a:off x="500034" y="3357562"/>
            <a:ext cx="135732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Foo</a:t>
            </a:r>
            <a:r>
              <a:rPr lang="en-ZA" sz="1400" dirty="0" smtClean="0"/>
              <a:t>(){</a:t>
            </a:r>
          </a:p>
          <a:p>
            <a:r>
              <a:rPr lang="en-ZA" sz="1400" dirty="0" smtClean="0"/>
              <a:t>      while(...){</a:t>
            </a:r>
          </a:p>
          <a:p>
            <a:r>
              <a:rPr lang="en-ZA" sz="1400" dirty="0" smtClean="0"/>
              <a:t>            x = x + 1</a:t>
            </a:r>
          </a:p>
          <a:p>
            <a:r>
              <a:rPr lang="en-ZA" sz="1400" dirty="0" smtClean="0"/>
              <a:t>            y = y – 2</a:t>
            </a:r>
          </a:p>
          <a:p>
            <a:r>
              <a:rPr lang="en-ZA" sz="1400" dirty="0" smtClean="0"/>
              <a:t>      }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4282" y="2928934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User-Level Process</a:t>
            </a:r>
            <a:endParaRPr lang="en-ZA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714744" y="2928934"/>
            <a:ext cx="104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Registers</a:t>
            </a:r>
            <a:endParaRPr lang="en-ZA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143636" y="2928934"/>
            <a:ext cx="265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User-Level event handling</a:t>
            </a:r>
            <a:endParaRPr lang="en-ZA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00034" y="4786322"/>
            <a:ext cx="118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 Stack</a:t>
            </a:r>
            <a:endParaRPr lang="en-Z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715140" y="3357562"/>
            <a:ext cx="171451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Signal_Handler</a:t>
            </a:r>
            <a:r>
              <a:rPr lang="en-ZA" sz="1400" dirty="0" smtClean="0"/>
              <a:t>(){</a:t>
            </a:r>
          </a:p>
          <a:p>
            <a:r>
              <a:rPr lang="en-ZA" sz="1400" dirty="0" smtClean="0"/>
              <a:t>          ....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714744" y="3714752"/>
            <a:ext cx="1214446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 Pointer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0034" y="5786454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0034" y="6072206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0034" y="6357958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0034" y="5286388"/>
            <a:ext cx="1214446" cy="500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14744" y="3429000"/>
            <a:ext cx="1214446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Program Counter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29454" y="4214818"/>
            <a:ext cx="131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Signal Stack</a:t>
            </a:r>
            <a:endParaRPr lang="en-ZA" b="1" dirty="0"/>
          </a:p>
        </p:txBody>
      </p:sp>
      <p:sp>
        <p:nvSpPr>
          <p:cNvPr id="64" name="Rectangle 63"/>
          <p:cNvSpPr/>
          <p:nvPr/>
        </p:nvSpPr>
        <p:spPr>
          <a:xfrm>
            <a:off x="7000892" y="5143512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EIP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000892" y="5429264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CS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000892" y="6286520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00892" y="4857760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Error</a:t>
            </a:r>
            <a:endParaRPr lang="en-ZA" sz="1200" b="1" dirty="0">
              <a:solidFill>
                <a:schemeClr val="tx1"/>
              </a:solidFill>
            </a:endParaRPr>
          </a:p>
        </p:txBody>
      </p:sp>
      <p:cxnSp>
        <p:nvCxnSpPr>
          <p:cNvPr id="68" name="Curved Connector 67"/>
          <p:cNvCxnSpPr>
            <a:stCxn id="55" idx="1"/>
          </p:cNvCxnSpPr>
          <p:nvPr/>
        </p:nvCxnSpPr>
        <p:spPr>
          <a:xfrm rot="10800000" flipV="1">
            <a:off x="1714480" y="3857628"/>
            <a:ext cx="2000264" cy="192882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2" idx="1"/>
          </p:cNvCxnSpPr>
          <p:nvPr/>
        </p:nvCxnSpPr>
        <p:spPr>
          <a:xfrm rot="10800000" flipV="1">
            <a:off x="1714480" y="3571876"/>
            <a:ext cx="2000264" cy="35719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000892" y="6000768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ESP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00892" y="5715016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EFLAGS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000892" y="4572008"/>
            <a:ext cx="1214446" cy="200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err="1" smtClean="0"/>
              <a:t>Upcalls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428736"/>
            <a:ext cx="9144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The state of a user program and signal stack during a UNIX signal(</a:t>
            </a:r>
            <a:r>
              <a:rPr lang="en-ZA" b="1" dirty="0" err="1" smtClean="0"/>
              <a:t>Upcall</a:t>
            </a:r>
            <a:r>
              <a:rPr lang="en-ZA" b="1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The signal stack stores the state of the registers at point when process interrupted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With room for the signal handler to operate on the signal stack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r>
              <a:rPr lang="en-ZA" b="1" dirty="0" smtClean="0"/>
              <a:t> 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14282" y="2857496"/>
            <a:ext cx="8715436" cy="3857652"/>
          </a:xfrm>
          <a:prstGeom prst="roundRect">
            <a:avLst>
              <a:gd name="adj" fmla="val 682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TextBox 48"/>
          <p:cNvSpPr txBox="1"/>
          <p:nvPr/>
        </p:nvSpPr>
        <p:spPr>
          <a:xfrm>
            <a:off x="500034" y="3357562"/>
            <a:ext cx="135732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Foo</a:t>
            </a:r>
            <a:r>
              <a:rPr lang="en-ZA" sz="1400" dirty="0" smtClean="0"/>
              <a:t>(){</a:t>
            </a:r>
          </a:p>
          <a:p>
            <a:r>
              <a:rPr lang="en-ZA" sz="1400" dirty="0" smtClean="0"/>
              <a:t>      while(...){</a:t>
            </a:r>
          </a:p>
          <a:p>
            <a:r>
              <a:rPr lang="en-ZA" sz="1400" dirty="0" smtClean="0"/>
              <a:t>            x = x + 1</a:t>
            </a:r>
          </a:p>
          <a:p>
            <a:r>
              <a:rPr lang="en-ZA" sz="1400" dirty="0" smtClean="0"/>
              <a:t>            y = y – 2</a:t>
            </a:r>
          </a:p>
          <a:p>
            <a:r>
              <a:rPr lang="en-ZA" sz="1400" dirty="0" smtClean="0"/>
              <a:t>      }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4282" y="2928934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User-Level Process</a:t>
            </a:r>
            <a:endParaRPr lang="en-ZA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714744" y="2928934"/>
            <a:ext cx="104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Registers</a:t>
            </a:r>
            <a:endParaRPr lang="en-ZA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143636" y="2928934"/>
            <a:ext cx="265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User-Level event handling</a:t>
            </a:r>
            <a:endParaRPr lang="en-ZA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00034" y="4786322"/>
            <a:ext cx="118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User Stack</a:t>
            </a:r>
            <a:endParaRPr lang="en-Z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715140" y="3357562"/>
            <a:ext cx="171451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ZA" sz="1400" dirty="0" err="1" smtClean="0"/>
              <a:t>Signal_Handler</a:t>
            </a:r>
            <a:r>
              <a:rPr lang="en-ZA" sz="1400" dirty="0" smtClean="0"/>
              <a:t>(){</a:t>
            </a:r>
          </a:p>
          <a:p>
            <a:r>
              <a:rPr lang="en-ZA" sz="1400" dirty="0" smtClean="0"/>
              <a:t>          ....</a:t>
            </a:r>
          </a:p>
          <a:p>
            <a:r>
              <a:rPr lang="en-ZA" sz="1400" dirty="0" smtClean="0"/>
              <a:t>}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714744" y="3714752"/>
            <a:ext cx="1214446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 Pointer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0034" y="5786454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0034" y="6072206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0034" y="6357958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0034" y="5286388"/>
            <a:ext cx="1214446" cy="500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14744" y="3429000"/>
            <a:ext cx="1214446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Program Counter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29454" y="4214818"/>
            <a:ext cx="131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Signal Stack</a:t>
            </a:r>
            <a:endParaRPr lang="en-ZA" b="1" dirty="0"/>
          </a:p>
        </p:txBody>
      </p:sp>
      <p:sp>
        <p:nvSpPr>
          <p:cNvPr id="64" name="Rectangle 63"/>
          <p:cNvSpPr/>
          <p:nvPr/>
        </p:nvSpPr>
        <p:spPr>
          <a:xfrm>
            <a:off x="7000892" y="5143512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EIP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000892" y="5429264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CS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000892" y="6286520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PC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00892" y="4857760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Error</a:t>
            </a:r>
            <a:endParaRPr lang="en-ZA" sz="1200" b="1" dirty="0">
              <a:solidFill>
                <a:schemeClr val="tx1"/>
              </a:solidFill>
            </a:endParaRPr>
          </a:p>
        </p:txBody>
      </p:sp>
      <p:cxnSp>
        <p:nvCxnSpPr>
          <p:cNvPr id="68" name="Curved Connector 67"/>
          <p:cNvCxnSpPr>
            <a:stCxn id="55" idx="3"/>
          </p:cNvCxnSpPr>
          <p:nvPr/>
        </p:nvCxnSpPr>
        <p:spPr>
          <a:xfrm>
            <a:off x="4929190" y="3857628"/>
            <a:ext cx="2071702" cy="157163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2" idx="3"/>
          </p:cNvCxnSpPr>
          <p:nvPr/>
        </p:nvCxnSpPr>
        <p:spPr>
          <a:xfrm flipV="1">
            <a:off x="4929190" y="3500438"/>
            <a:ext cx="1785950" cy="71438"/>
          </a:xfrm>
          <a:prstGeom prst="curvedConnector3">
            <a:avLst>
              <a:gd name="adj1" fmla="val 4369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000892" y="6000768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00892" y="5429264"/>
            <a:ext cx="1214446" cy="571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Saved Registers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000892" y="4643446"/>
            <a:ext cx="1214446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>
            <a:stCxn id="70" idx="1"/>
          </p:cNvCxnSpPr>
          <p:nvPr/>
        </p:nvCxnSpPr>
        <p:spPr>
          <a:xfrm rot="10800000">
            <a:off x="1714480" y="5786454"/>
            <a:ext cx="5286412" cy="35719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6" idx="1"/>
          </p:cNvCxnSpPr>
          <p:nvPr/>
        </p:nvCxnSpPr>
        <p:spPr>
          <a:xfrm rot="10800000">
            <a:off x="1714480" y="3929066"/>
            <a:ext cx="5286412" cy="250033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err="1" smtClean="0"/>
              <a:t>Upcalls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428736"/>
            <a:ext cx="8572560" cy="50783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The virtualized interrupts share similarities to the hardware interrupts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Types of signals : in place of hardware exceptions the kernel defines a limited umber of signal types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Handlers : Each process defines its own handlers for each signal in a similar way as the interrupt vector table works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Signal Stack : Special stack for event handling is similar to that found in the kernel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Signal Masking : signals are deferred in the same way as in hardware interrupts by disabling interrupts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Processor State : The kernel copies onto the signal stack the saved state of the program counter, stack pointer and all other registers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r>
              <a:rPr lang="en-ZA" b="1" dirty="0" smtClean="0"/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How do we start running an OS kernel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001056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When a computer boots, it sets the machines initial program counter value to start executing a predetermined position in memory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Since the computer is not yet running an initial instruction needs to be fetched before the system has had a chance to initialise the DRAM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Instead systems use a special read-only hardware memory (Boot ROM) to store the boot instructions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In most x86 computers the boot program is called the BIOS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Why Not put the kernel in ROM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80010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Makes the OS hard to update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ROM instructions are fixed when the computer is manufactured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If an error occurs when the BIOS is being updated the system could be left permanently unusable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OS’s are constantly been updated, as bugs and exploits are found and thus cannot be stored in the ROM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Booting Process</a:t>
            </a:r>
            <a:endParaRPr lang="en-ZA" sz="4000" b="1" u="sng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57158" y="2428868"/>
            <a:ext cx="2357454" cy="335758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6572264" y="2143116"/>
            <a:ext cx="2000264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BIOS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200024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Disk</a:t>
            </a:r>
            <a:endParaRPr lang="en-Z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00100" y="471488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Login App</a:t>
            </a:r>
            <a:endParaRPr lang="en-Z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00100" y="4214818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OS Kernel</a:t>
            </a:r>
            <a:endParaRPr lang="en-Z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7224" y="371475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err="1" smtClean="0"/>
              <a:t>BootLoader</a:t>
            </a:r>
            <a:endParaRPr lang="en-Z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28992" y="2214554"/>
            <a:ext cx="2490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 smtClean="0"/>
              <a:t>1 : BIOS copies </a:t>
            </a:r>
            <a:r>
              <a:rPr lang="en-ZA" b="1" dirty="0" err="1" smtClean="0"/>
              <a:t>Bootloader</a:t>
            </a:r>
            <a:r>
              <a:rPr lang="en-ZA" b="1" dirty="0" smtClean="0"/>
              <a:t> into memory</a:t>
            </a:r>
            <a:endParaRPr lang="en-ZA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43702" y="1714488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Physical Memory</a:t>
            </a:r>
            <a:endParaRPr lang="en-ZA" b="1" dirty="0"/>
          </a:p>
        </p:txBody>
      </p:sp>
      <p:sp>
        <p:nvSpPr>
          <p:cNvPr id="17" name="Rectangle 16"/>
          <p:cNvSpPr/>
          <p:nvPr/>
        </p:nvSpPr>
        <p:spPr>
          <a:xfrm>
            <a:off x="6572264" y="2928934"/>
            <a:ext cx="2000264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err="1" smtClean="0">
                <a:solidFill>
                  <a:schemeClr val="tx1"/>
                </a:solidFill>
              </a:rPr>
              <a:t>BootLoader</a:t>
            </a:r>
            <a:r>
              <a:rPr lang="en-ZA" b="1" dirty="0" smtClean="0">
                <a:solidFill>
                  <a:schemeClr val="tx1"/>
                </a:solidFill>
              </a:rPr>
              <a:t> Instructions and Data</a:t>
            </a:r>
            <a:endParaRPr lang="en-ZA" b="1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endCxn id="17" idx="1"/>
          </p:cNvCxnSpPr>
          <p:nvPr/>
        </p:nvCxnSpPr>
        <p:spPr>
          <a:xfrm flipV="1">
            <a:off x="2285984" y="3321843"/>
            <a:ext cx="4286280" cy="67866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Booting Process</a:t>
            </a:r>
            <a:endParaRPr lang="en-ZA" sz="4000" b="1" u="sng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57158" y="2428868"/>
            <a:ext cx="2357454" cy="335758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6572264" y="2143116"/>
            <a:ext cx="2000264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BIOS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200024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Disk</a:t>
            </a:r>
            <a:endParaRPr lang="en-Z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00100" y="471488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Login App</a:t>
            </a:r>
            <a:endParaRPr lang="en-Z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00100" y="4214818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OS Kernel</a:t>
            </a:r>
            <a:endParaRPr lang="en-Z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7224" y="371475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err="1" smtClean="0"/>
              <a:t>BootLoader</a:t>
            </a:r>
            <a:endParaRPr lang="en-Z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00430" y="3214686"/>
            <a:ext cx="249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 smtClean="0"/>
              <a:t>2 </a:t>
            </a:r>
            <a:r>
              <a:rPr lang="en-ZA" b="1" dirty="0" err="1" smtClean="0"/>
              <a:t>Bootloader</a:t>
            </a:r>
            <a:r>
              <a:rPr lang="en-ZA" b="1" dirty="0" smtClean="0"/>
              <a:t> copies OS Kernel into memory</a:t>
            </a:r>
            <a:endParaRPr lang="en-ZA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43702" y="1714488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Physical Memory</a:t>
            </a:r>
            <a:endParaRPr lang="en-ZA" b="1" dirty="0"/>
          </a:p>
        </p:txBody>
      </p:sp>
      <p:sp>
        <p:nvSpPr>
          <p:cNvPr id="17" name="Rectangle 16"/>
          <p:cNvSpPr/>
          <p:nvPr/>
        </p:nvSpPr>
        <p:spPr>
          <a:xfrm>
            <a:off x="6572264" y="2928934"/>
            <a:ext cx="2000264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err="1" smtClean="0">
                <a:solidFill>
                  <a:schemeClr val="tx1"/>
                </a:solidFill>
              </a:rPr>
              <a:t>BootLoader</a:t>
            </a:r>
            <a:r>
              <a:rPr lang="en-ZA" b="1" dirty="0" smtClean="0">
                <a:solidFill>
                  <a:schemeClr val="tx1"/>
                </a:solidFill>
              </a:rPr>
              <a:t> Instructions and Data</a:t>
            </a:r>
            <a:endParaRPr lang="en-ZA" b="1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endCxn id="14" idx="1"/>
          </p:cNvCxnSpPr>
          <p:nvPr/>
        </p:nvCxnSpPr>
        <p:spPr>
          <a:xfrm flipV="1">
            <a:off x="2214546" y="4107661"/>
            <a:ext cx="4357718" cy="3214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72264" y="3714752"/>
            <a:ext cx="2000264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OS Kernel Instructions and Data</a:t>
            </a:r>
            <a:endParaRPr lang="en-Z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8715435" cy="857256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/>
              <a:t>What happens when we have multiple processors?</a:t>
            </a:r>
            <a:r>
              <a:rPr lang="en-ZA" sz="4800" b="1" u="sng" dirty="0" smtClean="0"/>
              <a:t/>
            </a:r>
            <a:br>
              <a:rPr lang="en-ZA" sz="4800" b="1" u="sng" dirty="0" smtClean="0"/>
            </a:br>
            <a:endParaRPr lang="en-ZA" sz="4800" b="1" u="sng" dirty="0"/>
          </a:p>
        </p:txBody>
      </p:sp>
      <p:sp>
        <p:nvSpPr>
          <p:cNvPr id="69" name="TextBox 68"/>
          <p:cNvSpPr txBox="1"/>
          <p:nvPr/>
        </p:nvSpPr>
        <p:spPr>
          <a:xfrm>
            <a:off x="642910" y="1928803"/>
            <a:ext cx="59293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How can the kernel handle simultaneous system calls and exceptions across multiple processors?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For each processor the kernel allocates a separate region of memory as that processors interrupt stack.</a:t>
            </a:r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lvl="3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Booting Process</a:t>
            </a:r>
            <a:endParaRPr lang="en-ZA" sz="4000" b="1" u="sng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57158" y="2428868"/>
            <a:ext cx="2357454" cy="335758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6572264" y="2143116"/>
            <a:ext cx="2000264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BIOS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200024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Disk</a:t>
            </a:r>
            <a:endParaRPr lang="en-Z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00100" y="471488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Login App</a:t>
            </a:r>
            <a:endParaRPr lang="en-Z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00100" y="4214818"/>
            <a:ext cx="111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OS Kernel</a:t>
            </a:r>
            <a:endParaRPr lang="en-Z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7224" y="371475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err="1" smtClean="0"/>
              <a:t>BootLoader</a:t>
            </a:r>
            <a:endParaRPr lang="en-Z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00430" y="3929066"/>
            <a:ext cx="2490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 smtClean="0"/>
              <a:t>3 OS Kernel copies login application into memory</a:t>
            </a:r>
            <a:endParaRPr lang="en-ZA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43702" y="1714488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Physical Memory</a:t>
            </a:r>
            <a:endParaRPr lang="en-ZA" b="1" dirty="0"/>
          </a:p>
        </p:txBody>
      </p:sp>
      <p:sp>
        <p:nvSpPr>
          <p:cNvPr id="17" name="Rectangle 16"/>
          <p:cNvSpPr/>
          <p:nvPr/>
        </p:nvSpPr>
        <p:spPr>
          <a:xfrm>
            <a:off x="6572264" y="2928934"/>
            <a:ext cx="2000264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err="1" smtClean="0">
                <a:solidFill>
                  <a:schemeClr val="tx1"/>
                </a:solidFill>
              </a:rPr>
              <a:t>BootLoader</a:t>
            </a:r>
            <a:r>
              <a:rPr lang="en-ZA" b="1" dirty="0" smtClean="0">
                <a:solidFill>
                  <a:schemeClr val="tx1"/>
                </a:solidFill>
              </a:rPr>
              <a:t> Instructions and Data</a:t>
            </a:r>
            <a:endParaRPr lang="en-ZA" b="1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endCxn id="15" idx="1"/>
          </p:cNvCxnSpPr>
          <p:nvPr/>
        </p:nvCxnSpPr>
        <p:spPr>
          <a:xfrm flipV="1">
            <a:off x="2214546" y="4893479"/>
            <a:ext cx="4357718" cy="3571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72264" y="3714752"/>
            <a:ext cx="2000264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OS Kernel Instructions and Data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72264" y="4500570"/>
            <a:ext cx="2000264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Login APP Instructions and Data</a:t>
            </a:r>
            <a:endParaRPr lang="en-Z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Starting a VM</a:t>
            </a:r>
            <a:endParaRPr lang="en-ZA" sz="4000" b="1" u="sng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627479" y="6286520"/>
            <a:ext cx="1000132" cy="57148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/>
          <p:cNvSpPr txBox="1"/>
          <p:nvPr/>
        </p:nvSpPr>
        <p:spPr>
          <a:xfrm>
            <a:off x="3841793" y="585789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Disk</a:t>
            </a:r>
            <a:endParaRPr lang="en-Z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55711" y="4929198"/>
            <a:ext cx="1151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Host PC</a:t>
            </a:r>
          </a:p>
          <a:p>
            <a:r>
              <a:rPr lang="en-ZA" b="1" dirty="0" smtClean="0"/>
              <a:t>Host SP</a:t>
            </a:r>
          </a:p>
          <a:p>
            <a:r>
              <a:rPr lang="en-ZA" b="1" dirty="0" smtClean="0"/>
              <a:t>Host Flags</a:t>
            </a:r>
            <a:endParaRPr lang="en-Z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84867" y="5857892"/>
            <a:ext cx="173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/>
              <a:t>Other Hardware</a:t>
            </a:r>
            <a:endParaRPr lang="en-ZA" b="1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842057" y="6357910"/>
            <a:ext cx="1071570" cy="50009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2341594" y="4500570"/>
            <a:ext cx="6802405" cy="1428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 20"/>
          <p:cNvSpPr/>
          <p:nvPr/>
        </p:nvSpPr>
        <p:spPr>
          <a:xfrm>
            <a:off x="2627347" y="4857760"/>
            <a:ext cx="1214446" cy="1000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Host Exception Stack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42123" y="4857760"/>
            <a:ext cx="1214446" cy="1000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Host Interrupt Table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>
            <a:off x="4484735" y="4857760"/>
            <a:ext cx="1214446" cy="1000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Virtual Disk</a:t>
            </a:r>
            <a:endParaRPr lang="en-ZA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1" idx="1"/>
          </p:cNvCxnSpPr>
          <p:nvPr/>
        </p:nvCxnSpPr>
        <p:spPr>
          <a:xfrm>
            <a:off x="1984405" y="5357826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28007" y="5000636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28007" y="5643578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99511" y="471488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Timer </a:t>
            </a:r>
          </a:p>
          <a:p>
            <a:r>
              <a:rPr lang="en-ZA" b="1" dirty="0" smtClean="0"/>
              <a:t>Handler</a:t>
            </a:r>
            <a:endParaRPr lang="en-ZA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199511" y="5286388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err="1" smtClean="0"/>
              <a:t>Syscall</a:t>
            </a:r>
            <a:endParaRPr lang="en-ZA" b="1" dirty="0" smtClean="0"/>
          </a:p>
          <a:p>
            <a:r>
              <a:rPr lang="en-ZA" b="1" dirty="0" smtClean="0"/>
              <a:t>Handler</a:t>
            </a:r>
            <a:endParaRPr lang="en-Z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3297" y="450057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HOST Kernel</a:t>
            </a:r>
            <a:endParaRPr lang="en-ZA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28596" y="1428736"/>
            <a:ext cx="797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1 : The host loads the guest </a:t>
            </a:r>
            <a:r>
              <a:rPr lang="en-ZA" b="1" dirty="0" err="1" smtClean="0"/>
              <a:t>bootloader</a:t>
            </a:r>
            <a:r>
              <a:rPr lang="en-ZA" b="1" dirty="0" smtClean="0"/>
              <a:t> from the virtual disk and starts running it</a:t>
            </a:r>
            <a:endParaRPr lang="en-ZA" b="1" dirty="0"/>
          </a:p>
        </p:txBody>
      </p:sp>
      <p:cxnSp>
        <p:nvCxnSpPr>
          <p:cNvPr id="35" name="Curved Connector 34"/>
          <p:cNvCxnSpPr>
            <a:endCxn id="6" idx="2"/>
          </p:cNvCxnSpPr>
          <p:nvPr/>
        </p:nvCxnSpPr>
        <p:spPr>
          <a:xfrm>
            <a:off x="2571736" y="5929330"/>
            <a:ext cx="1055743" cy="64293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4"/>
          </p:cNvCxnSpPr>
          <p:nvPr/>
        </p:nvCxnSpPr>
        <p:spPr>
          <a:xfrm flipV="1">
            <a:off x="4627611" y="5715016"/>
            <a:ext cx="444455" cy="857244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Starting a VM</a:t>
            </a:r>
            <a:endParaRPr lang="en-ZA" sz="4000" b="1" u="sng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627479" y="6286520"/>
            <a:ext cx="1000132" cy="57148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/>
          <p:cNvSpPr txBox="1"/>
          <p:nvPr/>
        </p:nvSpPr>
        <p:spPr>
          <a:xfrm>
            <a:off x="3841793" y="585789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Disk</a:t>
            </a:r>
            <a:endParaRPr lang="en-Z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55711" y="4929198"/>
            <a:ext cx="1151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Host PC</a:t>
            </a:r>
          </a:p>
          <a:p>
            <a:r>
              <a:rPr lang="en-ZA" b="1" dirty="0" smtClean="0"/>
              <a:t>Host SP</a:t>
            </a:r>
          </a:p>
          <a:p>
            <a:r>
              <a:rPr lang="en-ZA" b="1" dirty="0" smtClean="0"/>
              <a:t>Host Flags</a:t>
            </a:r>
            <a:endParaRPr lang="en-Z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84867" y="5857892"/>
            <a:ext cx="173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/>
              <a:t>Other Hardware</a:t>
            </a:r>
            <a:endParaRPr lang="en-ZA" b="1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842057" y="6357910"/>
            <a:ext cx="1071570" cy="50009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2341594" y="4500570"/>
            <a:ext cx="6802405" cy="1428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 20"/>
          <p:cNvSpPr/>
          <p:nvPr/>
        </p:nvSpPr>
        <p:spPr>
          <a:xfrm>
            <a:off x="2627347" y="4857760"/>
            <a:ext cx="1214446" cy="1000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Host Exception Stack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42123" y="4857760"/>
            <a:ext cx="1214446" cy="1000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Host Interrupt Table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>
            <a:off x="4484735" y="4857760"/>
            <a:ext cx="1214446" cy="1000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Virtual Disk</a:t>
            </a:r>
            <a:endParaRPr lang="en-ZA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1" idx="1"/>
          </p:cNvCxnSpPr>
          <p:nvPr/>
        </p:nvCxnSpPr>
        <p:spPr>
          <a:xfrm>
            <a:off x="1984405" y="5357826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28007" y="5000636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28007" y="5643578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99511" y="471488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Timer </a:t>
            </a:r>
          </a:p>
          <a:p>
            <a:r>
              <a:rPr lang="en-ZA" b="1" dirty="0" smtClean="0"/>
              <a:t>Handler</a:t>
            </a:r>
            <a:endParaRPr lang="en-ZA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199511" y="5286388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err="1" smtClean="0"/>
              <a:t>Syscall</a:t>
            </a:r>
            <a:endParaRPr lang="en-ZA" b="1" dirty="0" smtClean="0"/>
          </a:p>
          <a:p>
            <a:r>
              <a:rPr lang="en-ZA" b="1" dirty="0" smtClean="0"/>
              <a:t>Handler</a:t>
            </a:r>
            <a:endParaRPr lang="en-Z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3297" y="450057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HOST Kernel</a:t>
            </a:r>
            <a:endParaRPr lang="en-ZA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55711" y="3357562"/>
            <a:ext cx="1268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Guest PC</a:t>
            </a:r>
          </a:p>
          <a:p>
            <a:r>
              <a:rPr lang="en-ZA" b="1" dirty="0" smtClean="0"/>
              <a:t>Guest SP</a:t>
            </a:r>
          </a:p>
          <a:p>
            <a:r>
              <a:rPr lang="en-ZA" b="1" dirty="0" smtClean="0"/>
              <a:t>Guest Flags</a:t>
            </a:r>
            <a:endParaRPr lang="en-ZA" b="1" dirty="0"/>
          </a:p>
        </p:txBody>
      </p:sp>
      <p:sp>
        <p:nvSpPr>
          <p:cNvPr id="53" name="Rectangle 52"/>
          <p:cNvSpPr/>
          <p:nvPr/>
        </p:nvSpPr>
        <p:spPr>
          <a:xfrm>
            <a:off x="2341594" y="2928934"/>
            <a:ext cx="6802405" cy="1428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/>
          <p:cNvSpPr/>
          <p:nvPr/>
        </p:nvSpPr>
        <p:spPr>
          <a:xfrm>
            <a:off x="2627347" y="3286124"/>
            <a:ext cx="1214446" cy="10001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Guest Exception Stack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342123" y="3286124"/>
            <a:ext cx="1214446" cy="10001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Guest Interrupt Table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56" name="Can 55"/>
          <p:cNvSpPr/>
          <p:nvPr/>
        </p:nvSpPr>
        <p:spPr>
          <a:xfrm>
            <a:off x="4484735" y="3286124"/>
            <a:ext cx="1214446" cy="1000132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Guest File system</a:t>
            </a:r>
            <a:endParaRPr lang="en-ZA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endCxn id="54" idx="1"/>
          </p:cNvCxnSpPr>
          <p:nvPr/>
        </p:nvCxnSpPr>
        <p:spPr>
          <a:xfrm>
            <a:off x="1984405" y="3786190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628007" y="3429000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628007" y="4071942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99511" y="3143248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Timer </a:t>
            </a:r>
          </a:p>
          <a:p>
            <a:r>
              <a:rPr lang="en-ZA" b="1" dirty="0" smtClean="0"/>
              <a:t>Handler</a:t>
            </a:r>
            <a:endParaRPr lang="en-ZA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199511" y="3714752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err="1" smtClean="0"/>
              <a:t>Syscall</a:t>
            </a:r>
            <a:endParaRPr lang="en-ZA" b="1" dirty="0" smtClean="0"/>
          </a:p>
          <a:p>
            <a:r>
              <a:rPr lang="en-ZA" b="1" dirty="0" smtClean="0"/>
              <a:t>Handler</a:t>
            </a:r>
            <a:endParaRPr lang="en-ZA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341859" y="2928934"/>
            <a:ext cx="14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GUEST Kernel</a:t>
            </a:r>
            <a:endParaRPr lang="en-ZA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28596" y="1428736"/>
            <a:ext cx="801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2 : The guest </a:t>
            </a:r>
            <a:r>
              <a:rPr lang="en-ZA" b="1" dirty="0" err="1" smtClean="0"/>
              <a:t>bootloader</a:t>
            </a:r>
            <a:r>
              <a:rPr lang="en-ZA" b="1" dirty="0" smtClean="0"/>
              <a:t> loads the guest kernel into memory and starts running it</a:t>
            </a:r>
          </a:p>
        </p:txBody>
      </p:sp>
      <p:cxnSp>
        <p:nvCxnSpPr>
          <p:cNvPr id="34" name="Curved Connector 33"/>
          <p:cNvCxnSpPr/>
          <p:nvPr/>
        </p:nvCxnSpPr>
        <p:spPr>
          <a:xfrm rot="10800000">
            <a:off x="2357422" y="3143248"/>
            <a:ext cx="1588" cy="1571636"/>
          </a:xfrm>
          <a:prstGeom prst="curvedConnector3">
            <a:avLst>
              <a:gd name="adj1" fmla="val 10670929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Starting a VM</a:t>
            </a:r>
            <a:endParaRPr lang="en-ZA" sz="4000" b="1" u="sng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627479" y="6286520"/>
            <a:ext cx="1000132" cy="57148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2357422" y="2000240"/>
            <a:ext cx="2000264" cy="7858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Guest Process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1793" y="585789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Disk</a:t>
            </a:r>
            <a:endParaRPr lang="en-Z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55711" y="4929198"/>
            <a:ext cx="1151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Host PC</a:t>
            </a:r>
          </a:p>
          <a:p>
            <a:r>
              <a:rPr lang="en-ZA" b="1" dirty="0" smtClean="0"/>
              <a:t>Host SP</a:t>
            </a:r>
          </a:p>
          <a:p>
            <a:r>
              <a:rPr lang="en-ZA" b="1" dirty="0" smtClean="0"/>
              <a:t>Host Flags</a:t>
            </a:r>
            <a:endParaRPr lang="en-Z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84867" y="5857892"/>
            <a:ext cx="173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/>
              <a:t>Other Hardware</a:t>
            </a:r>
            <a:endParaRPr lang="en-ZA" b="1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842057" y="6357910"/>
            <a:ext cx="1071570" cy="50009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/>
          <p:cNvSpPr/>
          <p:nvPr/>
        </p:nvSpPr>
        <p:spPr>
          <a:xfrm>
            <a:off x="2341594" y="4500570"/>
            <a:ext cx="6802405" cy="1428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 20"/>
          <p:cNvSpPr/>
          <p:nvPr/>
        </p:nvSpPr>
        <p:spPr>
          <a:xfrm>
            <a:off x="2627347" y="4857760"/>
            <a:ext cx="1214446" cy="1000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Host Exception Stack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42123" y="4857760"/>
            <a:ext cx="1214446" cy="1000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Host Interrupt Table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23" name="Can 22"/>
          <p:cNvSpPr/>
          <p:nvPr/>
        </p:nvSpPr>
        <p:spPr>
          <a:xfrm>
            <a:off x="4484735" y="4857760"/>
            <a:ext cx="1214446" cy="1000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Virtual Disk</a:t>
            </a:r>
            <a:endParaRPr lang="en-ZA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1" idx="1"/>
          </p:cNvCxnSpPr>
          <p:nvPr/>
        </p:nvCxnSpPr>
        <p:spPr>
          <a:xfrm>
            <a:off x="1984405" y="5357826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28007" y="5000636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28007" y="5643578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99511" y="471488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Timer </a:t>
            </a:r>
          </a:p>
          <a:p>
            <a:r>
              <a:rPr lang="en-ZA" b="1" dirty="0" smtClean="0"/>
              <a:t>Handler</a:t>
            </a:r>
            <a:endParaRPr lang="en-ZA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199511" y="5286388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err="1" smtClean="0"/>
              <a:t>Syscall</a:t>
            </a:r>
            <a:endParaRPr lang="en-ZA" b="1" dirty="0" smtClean="0"/>
          </a:p>
          <a:p>
            <a:r>
              <a:rPr lang="en-ZA" b="1" dirty="0" smtClean="0"/>
              <a:t>Handler</a:t>
            </a:r>
            <a:endParaRPr lang="en-Z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3297" y="450057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HOST Kernel</a:t>
            </a:r>
            <a:endParaRPr lang="en-ZA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55711" y="3357562"/>
            <a:ext cx="1268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Guest PC</a:t>
            </a:r>
          </a:p>
          <a:p>
            <a:r>
              <a:rPr lang="en-ZA" b="1" dirty="0" smtClean="0"/>
              <a:t>Guest SP</a:t>
            </a:r>
          </a:p>
          <a:p>
            <a:r>
              <a:rPr lang="en-ZA" b="1" dirty="0" smtClean="0"/>
              <a:t>Guest Flags</a:t>
            </a:r>
            <a:endParaRPr lang="en-ZA" b="1" dirty="0"/>
          </a:p>
        </p:txBody>
      </p:sp>
      <p:sp>
        <p:nvSpPr>
          <p:cNvPr id="53" name="Rectangle 52"/>
          <p:cNvSpPr/>
          <p:nvPr/>
        </p:nvSpPr>
        <p:spPr>
          <a:xfrm>
            <a:off x="2341594" y="2928934"/>
            <a:ext cx="6802405" cy="1428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Rectangle 53"/>
          <p:cNvSpPr/>
          <p:nvPr/>
        </p:nvSpPr>
        <p:spPr>
          <a:xfrm>
            <a:off x="2627347" y="3286124"/>
            <a:ext cx="1214446" cy="10001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Guest Exception Stack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342123" y="3286124"/>
            <a:ext cx="1214446" cy="10001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Guest Interrupt Table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56" name="Can 55"/>
          <p:cNvSpPr/>
          <p:nvPr/>
        </p:nvSpPr>
        <p:spPr>
          <a:xfrm>
            <a:off x="4484735" y="3286124"/>
            <a:ext cx="1214446" cy="1000132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Guest File system</a:t>
            </a:r>
            <a:endParaRPr lang="en-ZA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endCxn id="54" idx="1"/>
          </p:cNvCxnSpPr>
          <p:nvPr/>
        </p:nvCxnSpPr>
        <p:spPr>
          <a:xfrm>
            <a:off x="1984405" y="3786190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628007" y="3429000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628007" y="4071942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99511" y="3143248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Timer </a:t>
            </a:r>
          </a:p>
          <a:p>
            <a:r>
              <a:rPr lang="en-ZA" b="1" dirty="0" smtClean="0"/>
              <a:t>Handler</a:t>
            </a:r>
            <a:endParaRPr lang="en-ZA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199511" y="3714752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err="1" smtClean="0"/>
              <a:t>Syscall</a:t>
            </a:r>
            <a:endParaRPr lang="en-ZA" b="1" dirty="0" smtClean="0"/>
          </a:p>
          <a:p>
            <a:r>
              <a:rPr lang="en-ZA" b="1" dirty="0" smtClean="0"/>
              <a:t>Handler</a:t>
            </a:r>
            <a:endParaRPr lang="en-ZA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341859" y="2928934"/>
            <a:ext cx="14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GUEST Kernel</a:t>
            </a:r>
            <a:endParaRPr lang="en-ZA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28596" y="1428736"/>
            <a:ext cx="813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3 : The guest kernel loads a process from the guest file system and starts running it</a:t>
            </a:r>
            <a:endParaRPr lang="en-ZA" b="1" dirty="0"/>
          </a:p>
        </p:txBody>
      </p:sp>
      <p:cxnSp>
        <p:nvCxnSpPr>
          <p:cNvPr id="32" name="Curved Connector 31"/>
          <p:cNvCxnSpPr>
            <a:stCxn id="56" idx="2"/>
            <a:endCxn id="7" idx="2"/>
          </p:cNvCxnSpPr>
          <p:nvPr/>
        </p:nvCxnSpPr>
        <p:spPr>
          <a:xfrm rot="10800000">
            <a:off x="3357555" y="2786058"/>
            <a:ext cx="1127181" cy="1000132"/>
          </a:xfrm>
          <a:prstGeom prst="curved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Summary of Processes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710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Starting/Switching – </a:t>
            </a:r>
            <a:r>
              <a:rPr lang="en-ZA" dirty="0" smtClean="0"/>
              <a:t>Where we showed how new processing are started</a:t>
            </a:r>
          </a:p>
          <a:p>
            <a:endParaRPr lang="en-ZA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Summary of Processes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7105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Starting/Switching – </a:t>
            </a:r>
            <a:r>
              <a:rPr lang="en-ZA" dirty="0" smtClean="0"/>
              <a:t>Where we showed how new processing are started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Privilege levels – </a:t>
            </a:r>
            <a:r>
              <a:rPr lang="en-ZA" dirty="0" smtClean="0"/>
              <a:t>User/Kernel</a:t>
            </a:r>
          </a:p>
          <a:p>
            <a:endParaRPr lang="en-ZA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Summary of Processes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7105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Starting/Switching – </a:t>
            </a:r>
            <a:r>
              <a:rPr lang="en-ZA" dirty="0" smtClean="0"/>
              <a:t>Where we showed how new processing are started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Privilege levels – </a:t>
            </a:r>
            <a:r>
              <a:rPr lang="en-ZA" dirty="0" smtClean="0"/>
              <a:t>User/Kernel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Privileged</a:t>
            </a:r>
            <a:r>
              <a:rPr lang="en-ZA" dirty="0" smtClean="0"/>
              <a:t> </a:t>
            </a:r>
            <a:r>
              <a:rPr lang="en-ZA" b="1" dirty="0" smtClean="0"/>
              <a:t>Instructions</a:t>
            </a:r>
            <a:r>
              <a:rPr lang="en-ZA" dirty="0" smtClean="0"/>
              <a:t> – instructions only available to the kernel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Summary of Processes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907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Starting/Switching – </a:t>
            </a:r>
            <a:r>
              <a:rPr lang="en-ZA" dirty="0" smtClean="0"/>
              <a:t>Where we showed how new processing are started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Privilege levels – </a:t>
            </a:r>
            <a:r>
              <a:rPr lang="en-ZA" dirty="0" smtClean="0"/>
              <a:t>User/Kernel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Privileged</a:t>
            </a:r>
            <a:r>
              <a:rPr lang="en-ZA" dirty="0" smtClean="0"/>
              <a:t> </a:t>
            </a:r>
            <a:r>
              <a:rPr lang="en-ZA" b="1" dirty="0" smtClean="0"/>
              <a:t>Instructions</a:t>
            </a:r>
            <a:r>
              <a:rPr lang="en-ZA" dirty="0" smtClean="0"/>
              <a:t> – instructions only available to the kernel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Memory Translation </a:t>
            </a:r>
            <a:r>
              <a:rPr lang="en-ZA" dirty="0" smtClean="0"/>
              <a:t>– Techniques which aided in memory management (Virtual Addresses)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Summary of Processes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907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Starting/Switching – </a:t>
            </a:r>
            <a:r>
              <a:rPr lang="en-ZA" dirty="0" smtClean="0"/>
              <a:t>Where we showed how new processing are started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Privilege levels – </a:t>
            </a:r>
            <a:r>
              <a:rPr lang="en-ZA" dirty="0" smtClean="0"/>
              <a:t>User/Kernel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Privileged</a:t>
            </a:r>
            <a:r>
              <a:rPr lang="en-ZA" dirty="0" smtClean="0"/>
              <a:t> </a:t>
            </a:r>
            <a:r>
              <a:rPr lang="en-ZA" b="1" dirty="0" smtClean="0"/>
              <a:t>Instructions</a:t>
            </a:r>
            <a:r>
              <a:rPr lang="en-ZA" dirty="0" smtClean="0"/>
              <a:t> – instructions only available to the kernel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Memory Translation </a:t>
            </a:r>
            <a:r>
              <a:rPr lang="en-ZA" dirty="0" smtClean="0"/>
              <a:t>– Techniques which aided in memory management (Virtual Addresses)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Processor Exceptions </a:t>
            </a:r>
            <a:r>
              <a:rPr lang="en-ZA" dirty="0" smtClean="0"/>
              <a:t>– traps which moved from user to kernel based on some violation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Summary of Processes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9070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Starting/Switching – </a:t>
            </a:r>
            <a:r>
              <a:rPr lang="en-ZA" dirty="0" smtClean="0"/>
              <a:t>Where we showed how new processing are started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Privilege levels – </a:t>
            </a:r>
            <a:r>
              <a:rPr lang="en-ZA" dirty="0" smtClean="0"/>
              <a:t>User/Kernel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Privileged</a:t>
            </a:r>
            <a:r>
              <a:rPr lang="en-ZA" dirty="0" smtClean="0"/>
              <a:t> </a:t>
            </a:r>
            <a:r>
              <a:rPr lang="en-ZA" b="1" dirty="0" smtClean="0"/>
              <a:t>Instructions</a:t>
            </a:r>
            <a:r>
              <a:rPr lang="en-ZA" dirty="0" smtClean="0"/>
              <a:t> – instructions only available to the kernel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Memory Translation </a:t>
            </a:r>
            <a:r>
              <a:rPr lang="en-ZA" dirty="0" smtClean="0"/>
              <a:t>– Techniques which aided in memory management (Virtual Addresses)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Processor Exceptions </a:t>
            </a:r>
            <a:r>
              <a:rPr lang="en-ZA" dirty="0" smtClean="0"/>
              <a:t>– traps which moved from user to kernel based on some violation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Timer Interrupts </a:t>
            </a:r>
            <a:r>
              <a:rPr lang="en-ZA" dirty="0" smtClean="0"/>
              <a:t>– Returned control to kernel after a certain delay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Two Stacks per Process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643050"/>
            <a:ext cx="600079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Most OS kernels go one step further and allocate a kernel interrupt per user process 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Allocating a kernel stack per process makes it easier to switch between processes 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Now to switch from process A to B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Stop processing A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Store a pointer to process A’s kernel stack in PCB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Save state of CPU in kernel stack A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Clear registers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Read process B’s kernel stack pointer found 	     in PCB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Load state of kernel stack B into CPU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Process B’s instructions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6" name="Rectangle 5"/>
          <p:cNvSpPr/>
          <p:nvPr/>
        </p:nvSpPr>
        <p:spPr>
          <a:xfrm>
            <a:off x="7097974" y="2000240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7974" y="278605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7974" y="307181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97974" y="335756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97974" y="364331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97974" y="3929066"/>
            <a:ext cx="928694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Machine Instructions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7974" y="4714884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Data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97974" y="500063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Heap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97974" y="528638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Stack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7974" y="5572140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4597644" y="4071942"/>
            <a:ext cx="5000660" cy="158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526735" y="4071545"/>
            <a:ext cx="5000660" cy="79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97974" y="1714488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7974" y="5857892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97974" y="6143644"/>
            <a:ext cx="928694" cy="2857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8098106" y="2000240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98106" y="3643314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7562321" y="2821777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98900" y="3928272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098900" y="5571346"/>
            <a:ext cx="2857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7563115" y="4749809"/>
            <a:ext cx="1643074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35317" y="2643182"/>
            <a:ext cx="6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Process</a:t>
            </a:r>
            <a:endParaRPr lang="en-ZA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335317" y="4572008"/>
            <a:ext cx="808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OS Kernel</a:t>
            </a:r>
            <a:endParaRPr lang="en-ZA" sz="1200" b="1" dirty="0"/>
          </a:p>
        </p:txBody>
      </p:sp>
      <p:cxnSp>
        <p:nvCxnSpPr>
          <p:cNvPr id="30" name="Straight Connector 29"/>
          <p:cNvCxnSpPr/>
          <p:nvPr/>
        </p:nvCxnSpPr>
        <p:spPr>
          <a:xfrm rot="16200000" flipV="1">
            <a:off x="6500826" y="4643446"/>
            <a:ext cx="785818" cy="5000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6643702" y="5572140"/>
            <a:ext cx="500066" cy="2857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15008" y="5000636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b="1" dirty="0" smtClean="0">
                <a:solidFill>
                  <a:schemeClr val="tx1"/>
                </a:solidFill>
              </a:rPr>
              <a:t>Process 1 Interrupt stack</a:t>
            </a:r>
            <a:endParaRPr lang="en-ZA" sz="9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15008" y="5286388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b="1" dirty="0" smtClean="0">
                <a:solidFill>
                  <a:schemeClr val="tx1"/>
                </a:solidFill>
              </a:rPr>
              <a:t>Process 2 Interrupt stack</a:t>
            </a:r>
            <a:endParaRPr lang="en-ZA" sz="9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15008" y="557214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b="1" dirty="0" smtClean="0">
                <a:solidFill>
                  <a:schemeClr val="tx1"/>
                </a:solidFill>
              </a:rPr>
              <a:t>Process 3 Interrupt stack</a:t>
            </a:r>
            <a:endParaRPr lang="en-ZA" sz="9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15008" y="4500570"/>
            <a:ext cx="928694" cy="509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PCB</a:t>
            </a:r>
            <a:endParaRPr lang="en-ZA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Summary of Processes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9070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Starting/Switching – </a:t>
            </a:r>
            <a:r>
              <a:rPr lang="en-ZA" dirty="0" smtClean="0"/>
              <a:t>Where we showed how new processing are started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Privilege levels – </a:t>
            </a:r>
            <a:r>
              <a:rPr lang="en-ZA" dirty="0" smtClean="0"/>
              <a:t>User/Kernel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Privileged</a:t>
            </a:r>
            <a:r>
              <a:rPr lang="en-ZA" dirty="0" smtClean="0"/>
              <a:t> </a:t>
            </a:r>
            <a:r>
              <a:rPr lang="en-ZA" b="1" dirty="0" smtClean="0"/>
              <a:t>Instructions</a:t>
            </a:r>
            <a:r>
              <a:rPr lang="en-ZA" dirty="0" smtClean="0"/>
              <a:t> – instructions only available to the kernel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Memory Translation </a:t>
            </a:r>
            <a:r>
              <a:rPr lang="en-ZA" dirty="0" smtClean="0"/>
              <a:t>– Techniques which aided in memory management (Virtual Addresses)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Processor Exceptions </a:t>
            </a:r>
            <a:r>
              <a:rPr lang="en-ZA" dirty="0" smtClean="0"/>
              <a:t>– traps which moved from user to kernel based on some violation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Timer Interrupts </a:t>
            </a:r>
            <a:r>
              <a:rPr lang="en-ZA" dirty="0" smtClean="0"/>
              <a:t>– Returned control to kernel after a certain delay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Device Interrupts </a:t>
            </a:r>
            <a:r>
              <a:rPr lang="en-ZA" dirty="0" smtClean="0"/>
              <a:t>– Returned control to kernel based on I/O events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Summary of Processes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9070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Starting/Switching – </a:t>
            </a:r>
            <a:r>
              <a:rPr lang="en-ZA" dirty="0" smtClean="0"/>
              <a:t>Where we showed how new processing are started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Privilege levels – </a:t>
            </a:r>
            <a:r>
              <a:rPr lang="en-ZA" dirty="0" smtClean="0"/>
              <a:t>User/Kernel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Privileged</a:t>
            </a:r>
            <a:r>
              <a:rPr lang="en-ZA" dirty="0" smtClean="0"/>
              <a:t> </a:t>
            </a:r>
            <a:r>
              <a:rPr lang="en-ZA" b="1" dirty="0" smtClean="0"/>
              <a:t>Instructions</a:t>
            </a:r>
            <a:r>
              <a:rPr lang="en-ZA" dirty="0" smtClean="0"/>
              <a:t> – instructions only available to the kernel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Memory Translation </a:t>
            </a:r>
            <a:r>
              <a:rPr lang="en-ZA" dirty="0" smtClean="0"/>
              <a:t>– Techniques which aided in memory management (Virtual Addresses)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Processor Exceptions </a:t>
            </a:r>
            <a:r>
              <a:rPr lang="en-ZA" dirty="0" smtClean="0"/>
              <a:t>– traps which moved from user to kernel based on some violation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Timer Interrupts </a:t>
            </a:r>
            <a:r>
              <a:rPr lang="en-ZA" dirty="0" smtClean="0"/>
              <a:t>– Returned control to kernel after a certain delay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Device Interrupts </a:t>
            </a:r>
            <a:r>
              <a:rPr lang="en-ZA" dirty="0" smtClean="0"/>
              <a:t>– Returned control to kernel based on I/O events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Interrupt Masking </a:t>
            </a:r>
            <a:r>
              <a:rPr lang="en-ZA" dirty="0" smtClean="0"/>
              <a:t>– Which prevented interrupts from occurring at inopportune times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Summary of Processes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9070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Starting/Switching – </a:t>
            </a:r>
            <a:r>
              <a:rPr lang="en-ZA" dirty="0" smtClean="0"/>
              <a:t>Where we showed how new processing are started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Privilege levels – </a:t>
            </a:r>
            <a:r>
              <a:rPr lang="en-ZA" dirty="0" smtClean="0"/>
              <a:t>User/Kernel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Privileged</a:t>
            </a:r>
            <a:r>
              <a:rPr lang="en-ZA" dirty="0" smtClean="0"/>
              <a:t> </a:t>
            </a:r>
            <a:r>
              <a:rPr lang="en-ZA" b="1" dirty="0" smtClean="0"/>
              <a:t>Instructions</a:t>
            </a:r>
            <a:r>
              <a:rPr lang="en-ZA" dirty="0" smtClean="0"/>
              <a:t> – instructions only available to the kernel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Memory Translation </a:t>
            </a:r>
            <a:r>
              <a:rPr lang="en-ZA" dirty="0" smtClean="0"/>
              <a:t>– Techniques which aided in memory management (Virtual Addresses)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Processor Exceptions </a:t>
            </a:r>
            <a:r>
              <a:rPr lang="en-ZA" dirty="0" smtClean="0"/>
              <a:t>– traps which moved from user to kernel based on some violation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Timer Interrupts </a:t>
            </a:r>
            <a:r>
              <a:rPr lang="en-ZA" dirty="0" smtClean="0"/>
              <a:t>– Returned control to kernel after a certain delay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Device Interrupts </a:t>
            </a:r>
            <a:r>
              <a:rPr lang="en-ZA" dirty="0" smtClean="0"/>
              <a:t>– Returned control to kernel based on I/O events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Interrupt Masking </a:t>
            </a:r>
            <a:r>
              <a:rPr lang="en-ZA" dirty="0" smtClean="0"/>
              <a:t>– Which prevented interrupts from occurring at inopportune times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System Calls </a:t>
            </a:r>
            <a:r>
              <a:rPr lang="en-ZA" dirty="0" smtClean="0"/>
              <a:t>– Allowed the kernel to perform privileged actions on behalf of the user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Summary of Processes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907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Starting/Switching – </a:t>
            </a:r>
            <a:r>
              <a:rPr lang="en-ZA" dirty="0" smtClean="0"/>
              <a:t>Where we showed how new processing are started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Privilege levels – </a:t>
            </a:r>
            <a:r>
              <a:rPr lang="en-ZA" dirty="0" smtClean="0"/>
              <a:t>User/Kernel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Privileged</a:t>
            </a:r>
            <a:r>
              <a:rPr lang="en-ZA" dirty="0" smtClean="0"/>
              <a:t> </a:t>
            </a:r>
            <a:r>
              <a:rPr lang="en-ZA" b="1" dirty="0" smtClean="0"/>
              <a:t>Instructions</a:t>
            </a:r>
            <a:r>
              <a:rPr lang="en-ZA" dirty="0" smtClean="0"/>
              <a:t> – instructions only available to the kernel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Memory Translation </a:t>
            </a:r>
            <a:r>
              <a:rPr lang="en-ZA" dirty="0" smtClean="0"/>
              <a:t>– Techniques which aided in memory management (Virtual Addresses)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Processor Exceptions </a:t>
            </a:r>
            <a:r>
              <a:rPr lang="en-ZA" dirty="0" smtClean="0"/>
              <a:t>– traps which moved from user to kernel based on some violation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Timer Interrupts </a:t>
            </a:r>
            <a:r>
              <a:rPr lang="en-ZA" dirty="0" smtClean="0"/>
              <a:t>– Returned control to kernel after a certain delay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Device Interrupts </a:t>
            </a:r>
            <a:r>
              <a:rPr lang="en-ZA" dirty="0" smtClean="0"/>
              <a:t>– Returned control to kernel based on I/O events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Interrupt Masking </a:t>
            </a:r>
            <a:r>
              <a:rPr lang="en-ZA" dirty="0" smtClean="0"/>
              <a:t>– Which prevented interrupts from occurring at inopportune times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System Calls </a:t>
            </a:r>
            <a:r>
              <a:rPr lang="en-ZA" dirty="0" smtClean="0"/>
              <a:t>– Allowed the kernel to perform privileged actions on behalf of the user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Return from interrupt </a:t>
            </a:r>
            <a:r>
              <a:rPr lang="en-ZA" dirty="0" smtClean="0"/>
              <a:t>– Where the kernel switched back to user processing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Summary of Processes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8633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Starting/Switching – </a:t>
            </a:r>
            <a:r>
              <a:rPr lang="en-ZA" dirty="0" smtClean="0"/>
              <a:t>Where we showed how new processing are started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Privilege levels – </a:t>
            </a:r>
            <a:r>
              <a:rPr lang="en-ZA" dirty="0" smtClean="0"/>
              <a:t>User/Kernel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Privileged</a:t>
            </a:r>
            <a:r>
              <a:rPr lang="en-ZA" dirty="0" smtClean="0"/>
              <a:t> </a:t>
            </a:r>
            <a:r>
              <a:rPr lang="en-ZA" b="1" dirty="0" smtClean="0"/>
              <a:t>Instructions</a:t>
            </a:r>
            <a:r>
              <a:rPr lang="en-ZA" dirty="0" smtClean="0"/>
              <a:t> – instructions only available to the kernel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Memory Translation </a:t>
            </a:r>
            <a:r>
              <a:rPr lang="en-ZA" dirty="0" smtClean="0"/>
              <a:t>– Techniques which aided in memory management (Virtual Addresses)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Processor Exceptions </a:t>
            </a:r>
            <a:r>
              <a:rPr lang="en-ZA" dirty="0" smtClean="0"/>
              <a:t>– traps which moved from user to kernel based on some violation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Timer Interrupts </a:t>
            </a:r>
            <a:r>
              <a:rPr lang="en-ZA" dirty="0" smtClean="0"/>
              <a:t>– Returned control to kernel after a certain delay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Device Interrupts </a:t>
            </a:r>
            <a:r>
              <a:rPr lang="en-ZA" dirty="0" smtClean="0"/>
              <a:t>– Returned control to kernel based on I/O events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Interrupt Masking </a:t>
            </a:r>
            <a:r>
              <a:rPr lang="en-ZA" dirty="0" smtClean="0"/>
              <a:t>– Which prevented interrupts from occurring at inopportune times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System Calls </a:t>
            </a:r>
            <a:r>
              <a:rPr lang="en-ZA" dirty="0" smtClean="0"/>
              <a:t>– Allowed the kernel to perform privileged actions on behalf of the user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Return from interrupt </a:t>
            </a:r>
            <a:r>
              <a:rPr lang="en-ZA" dirty="0" smtClean="0"/>
              <a:t>– Where the kernel switched back to user processing</a:t>
            </a:r>
          </a:p>
          <a:p>
            <a:pPr>
              <a:buFont typeface="Arial" pitchFamily="34" charset="0"/>
              <a:buChar char="•"/>
            </a:pPr>
            <a:r>
              <a:rPr lang="en-ZA" dirty="0" smtClean="0"/>
              <a:t> </a:t>
            </a:r>
            <a:r>
              <a:rPr lang="en-ZA" b="1" dirty="0" smtClean="0"/>
              <a:t>Boot ROM </a:t>
            </a:r>
            <a:r>
              <a:rPr lang="en-ZA" dirty="0" smtClean="0"/>
              <a:t>– The code that loaded up start-up routines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UNIX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Unix is a family of multitasking, multiuser computer operating systems that derive from the original AT&amp;T Unix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Formed the foundation of Linux/ Mac0S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We will be looking at a subset of the programming interface of UNIX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Process Management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I/O Control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Implementing a Shell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Process Management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Traditionally in the early batch processing systems, the kernel handled process management by necessity 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A different approach that was developed was one that allowed users programs to create and manage their own processes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Web browsers managing embedded scripts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Window Manages managing various windows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An early motivation for user-level process management was to allow developers to write there own shell command line interpreters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Shell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A shell is a job control system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Windows and Unix both have a shell 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Many tasks involve a sequence of steps each of which could be there own program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With a shell you can write down the sequence of steps, as a sequence of programs to run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Shell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A shell is a job control system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Windows and Unix both have a shell 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Many tasks involve a sequence of steps each of which could be there own program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With a shell you can write down the sequence of steps, as a sequence of programs to run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For example </a:t>
            </a:r>
            <a:r>
              <a:rPr lang="en-ZA" b="1" dirty="0" err="1" smtClean="0"/>
              <a:t>Makefiles</a:t>
            </a:r>
            <a:r>
              <a:rPr lang="en-ZA" b="1" dirty="0" smtClean="0"/>
              <a:t> are utilised to compile multiple C programs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</a:t>
            </a:r>
            <a:r>
              <a:rPr lang="en-ZA" b="1" dirty="0" err="1" smtClean="0"/>
              <a:t>Makefiles</a:t>
            </a:r>
            <a:r>
              <a:rPr lang="en-ZA" b="1" dirty="0" smtClean="0"/>
              <a:t> are an example of a shell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The C compiler itself is a shell program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The compiler first invokes a process to expand header include files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Separate process parses the output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Another process to convert to Assembly code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Lastly a process to convert Assembly into executable machine instructions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How does Windows handle process management?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Windows simply has system calls to handle process operations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For example their is specific system call to handle the creation of processes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</a:t>
            </a:r>
            <a:r>
              <a:rPr lang="en-ZA" b="1" dirty="0" err="1" smtClean="0"/>
              <a:t>CreateProcess</a:t>
            </a:r>
            <a:r>
              <a:rPr lang="en-ZA" b="1" dirty="0" smtClean="0"/>
              <a:t>(char *</a:t>
            </a:r>
            <a:r>
              <a:rPr lang="en-ZA" b="1" dirty="0" err="1" smtClean="0"/>
              <a:t>prog</a:t>
            </a:r>
            <a:r>
              <a:rPr lang="en-ZA" b="1" dirty="0" smtClean="0"/>
              <a:t>, char *</a:t>
            </a:r>
            <a:r>
              <a:rPr lang="en-ZA" b="1" dirty="0" err="1" smtClean="0"/>
              <a:t>args</a:t>
            </a:r>
            <a:r>
              <a:rPr lang="en-ZA" b="1" dirty="0" smtClean="0"/>
              <a:t>)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Simple in Theory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Complex in Practice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endParaRPr lang="en-ZA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Two Stacks per Process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60007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If the process is running on the processor in user mode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Kernel stack empty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Ready for an interrupt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7072330" y="3214686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Method 2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72330" y="3500438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Method 1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72330" y="3786190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Main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072330" y="2714620"/>
            <a:ext cx="1214446" cy="509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…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86644" y="2357430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Running</a:t>
            </a:r>
            <a:endParaRPr lang="en-ZA" sz="1200" b="1" dirty="0"/>
          </a:p>
        </p:txBody>
      </p:sp>
      <p:sp>
        <p:nvSpPr>
          <p:cNvPr id="44" name="Rectangle 43"/>
          <p:cNvSpPr/>
          <p:nvPr/>
        </p:nvSpPr>
        <p:spPr>
          <a:xfrm>
            <a:off x="7358082" y="485776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Method 2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58082" y="514351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Method 1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72330" y="5429264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User CPU state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72330" y="4357694"/>
            <a:ext cx="1214446" cy="1357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43636" y="314324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User Stack</a:t>
            </a:r>
            <a:endParaRPr lang="en-ZA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43636" y="4857760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Kernel Stack</a:t>
            </a:r>
            <a:endParaRPr lang="en-ZA" sz="1200" b="1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8358214" y="3214686"/>
            <a:ext cx="28575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8358214" y="5715016"/>
            <a:ext cx="28575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What steps does </a:t>
            </a:r>
            <a:r>
              <a:rPr lang="en-ZA" sz="4000" b="1" u="sng" dirty="0" err="1" smtClean="0"/>
              <a:t>CreateProcess</a:t>
            </a:r>
            <a:r>
              <a:rPr lang="en-ZA" sz="4000" b="1" u="sng" dirty="0" smtClean="0"/>
              <a:t>() take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Create and initialise PCB in the kernel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Create and initialise a new address space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Load the program into the address space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Copy the arguments into the memory in the address space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Initialise the hardware context to start execution at the start of the program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Inform the scheduler that a new process is ready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endParaRPr lang="en-ZA" b="1" dirty="0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How does UNIX handle process management?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Complex in Theory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Simple in Practice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UNIX splits </a:t>
            </a:r>
            <a:r>
              <a:rPr lang="en-ZA" b="1" dirty="0" err="1" smtClean="0"/>
              <a:t>CreateProcess</a:t>
            </a:r>
            <a:r>
              <a:rPr lang="en-ZA" b="1" dirty="0" smtClean="0"/>
              <a:t> into two steps called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fork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exec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285720" y="3929066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 fork()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if(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== 0) 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exec()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wait(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3306" y="2928934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 fork()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if(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== 0) 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exec()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wait(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3306" y="4857760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 fork()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if(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== 0) 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exec()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wait(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9454" y="2928934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smtClean="0">
                <a:solidFill>
                  <a:schemeClr val="tx1"/>
                </a:solidFill>
              </a:rPr>
              <a:t>main (){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....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....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1" name="Curved Connector 10"/>
          <p:cNvCxnSpPr>
            <a:stCxn id="6" idx="3"/>
            <a:endCxn id="7" idx="1"/>
          </p:cNvCxnSpPr>
          <p:nvPr/>
        </p:nvCxnSpPr>
        <p:spPr>
          <a:xfrm flipV="1">
            <a:off x="2285984" y="3821909"/>
            <a:ext cx="1357322" cy="100013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3"/>
            <a:endCxn id="8" idx="1"/>
          </p:cNvCxnSpPr>
          <p:nvPr/>
        </p:nvCxnSpPr>
        <p:spPr>
          <a:xfrm>
            <a:off x="2285984" y="4822041"/>
            <a:ext cx="1357322" cy="92869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9" idx="1"/>
          </p:cNvCxnSpPr>
          <p:nvPr/>
        </p:nvCxnSpPr>
        <p:spPr>
          <a:xfrm>
            <a:off x="5643570" y="3821909"/>
            <a:ext cx="128588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5643570" y="5786454"/>
            <a:ext cx="128588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4612" y="3429000"/>
            <a:ext cx="57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fork</a:t>
            </a:r>
            <a:endParaRPr lang="en-ZA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9322" y="3357562"/>
            <a:ext cx="60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exec</a:t>
            </a:r>
            <a:endParaRPr lang="en-ZA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29322" y="5357826"/>
            <a:ext cx="6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wait</a:t>
            </a:r>
            <a:endParaRPr lang="en-ZA" b="1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How does UNIX handle process management?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UNIX fork 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Creates a complete copy of the parent process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The only difference is the id which is used to identify it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Child process sets up the same privileges, priorities and I/O the parent would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285720" y="3929066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 fork()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if(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== 0) 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exec()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wait(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3306" y="2928934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 fork()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if(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== 0) 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exec()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wait(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3306" y="4857760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 fork()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if(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== 0) 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exec()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wait(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" name="Curved Connector 10"/>
          <p:cNvCxnSpPr>
            <a:stCxn id="6" idx="3"/>
            <a:endCxn id="7" idx="1"/>
          </p:cNvCxnSpPr>
          <p:nvPr/>
        </p:nvCxnSpPr>
        <p:spPr>
          <a:xfrm flipV="1">
            <a:off x="2285984" y="3821909"/>
            <a:ext cx="1357322" cy="100013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3"/>
            <a:endCxn id="8" idx="1"/>
          </p:cNvCxnSpPr>
          <p:nvPr/>
        </p:nvCxnSpPr>
        <p:spPr>
          <a:xfrm>
            <a:off x="2285984" y="4822041"/>
            <a:ext cx="1357322" cy="92869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4612" y="3429000"/>
            <a:ext cx="57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fork</a:t>
            </a:r>
            <a:endParaRPr lang="en-ZA" b="1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What steps does UNIX fork take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Create and initialise the PCB in the kernel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Create a new address space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Initialise the address space with a copy of the entire contents of the address space of the parent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Inherit the execution context of the parent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if any files have been opened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Inform the scheduler that the new process is ready to run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</p:txBody>
      </p:sp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3786190"/>
            <a:ext cx="5133980" cy="2766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What steps does UNIX fork take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Create and initialise the PCB in the kernel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Create a new address space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Initialise the address space with a copy of the entire contents of the address space of the parent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Inherit the execution context of the parent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if any files have been opened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Inform the scheduler that the new process is ready to run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A strange aspect of Unix fork is that the system call returns twice once for the parent and once for the child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Parent receives the process ID of the child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Child receives 0 indicating success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How does UNIX handle process management?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UNIX exec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Once the context is set the child process </a:t>
            </a:r>
            <a:r>
              <a:rPr lang="en-ZA" b="1" dirty="0" err="1" smtClean="0"/>
              <a:t>calles</a:t>
            </a:r>
            <a:r>
              <a:rPr lang="en-ZA" b="1" dirty="0" smtClean="0"/>
              <a:t> UNIX exec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Brings the new executable image into memory and runs it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exec takes in as parameters the name of the program and the arguments for it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285720" y="3929066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 fork()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if(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== 0) 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exec()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wait(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3306" y="2928934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 fork()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if(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== 0) 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exec()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wait(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3306" y="4857760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 fork()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if(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== 0) 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exec()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wait(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9454" y="2928934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smtClean="0">
                <a:solidFill>
                  <a:schemeClr val="tx1"/>
                </a:solidFill>
              </a:rPr>
              <a:t>main (){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....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....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1" name="Curved Connector 10"/>
          <p:cNvCxnSpPr>
            <a:stCxn id="6" idx="3"/>
            <a:endCxn id="7" idx="1"/>
          </p:cNvCxnSpPr>
          <p:nvPr/>
        </p:nvCxnSpPr>
        <p:spPr>
          <a:xfrm flipV="1">
            <a:off x="2285984" y="3821909"/>
            <a:ext cx="1357322" cy="100013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3"/>
            <a:endCxn id="8" idx="1"/>
          </p:cNvCxnSpPr>
          <p:nvPr/>
        </p:nvCxnSpPr>
        <p:spPr>
          <a:xfrm>
            <a:off x="2285984" y="4822041"/>
            <a:ext cx="1357322" cy="92869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9" idx="1"/>
          </p:cNvCxnSpPr>
          <p:nvPr/>
        </p:nvCxnSpPr>
        <p:spPr>
          <a:xfrm>
            <a:off x="5643570" y="3821909"/>
            <a:ext cx="128588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4612" y="3429000"/>
            <a:ext cx="57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fork</a:t>
            </a:r>
            <a:endParaRPr lang="en-ZA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9322" y="3357562"/>
            <a:ext cx="60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exec</a:t>
            </a:r>
            <a:endParaRPr lang="en-ZA" b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What steps does UNIX exec take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Loads the program specified into the current address space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Copy the arguments into memory in the address space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Initialise the hardware context to start the execution at the start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How does UNIX handle process management?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UNIX wait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Often parent processes need to pause for child processes for this we use wait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Pauses the parent </a:t>
            </a:r>
            <a:r>
              <a:rPr lang="en-ZA" b="1" dirty="0" err="1" smtClean="0"/>
              <a:t>proces</a:t>
            </a:r>
            <a:r>
              <a:rPr lang="en-ZA" b="1" dirty="0" smtClean="0"/>
              <a:t> until the child process is finished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UNIX wait takes in the process id for which the parent must wait for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285720" y="3929066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 fork()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if(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== 0) 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exec()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wait(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3306" y="2928934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 fork()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if(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== 0) 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exec()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wait(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3306" y="4857760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 fork()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if(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== 0) 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exec()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wait(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9454" y="2928934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smtClean="0">
                <a:solidFill>
                  <a:schemeClr val="tx1"/>
                </a:solidFill>
              </a:rPr>
              <a:t>main (){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....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....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1" name="Curved Connector 10"/>
          <p:cNvCxnSpPr>
            <a:stCxn id="6" idx="3"/>
            <a:endCxn id="7" idx="1"/>
          </p:cNvCxnSpPr>
          <p:nvPr/>
        </p:nvCxnSpPr>
        <p:spPr>
          <a:xfrm flipV="1">
            <a:off x="2285984" y="3821909"/>
            <a:ext cx="1357322" cy="100013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3"/>
            <a:endCxn id="8" idx="1"/>
          </p:cNvCxnSpPr>
          <p:nvPr/>
        </p:nvCxnSpPr>
        <p:spPr>
          <a:xfrm>
            <a:off x="2285984" y="4822041"/>
            <a:ext cx="1357322" cy="92869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9" idx="1"/>
          </p:cNvCxnSpPr>
          <p:nvPr/>
        </p:nvCxnSpPr>
        <p:spPr>
          <a:xfrm>
            <a:off x="5643570" y="3821909"/>
            <a:ext cx="128588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5643570" y="5786454"/>
            <a:ext cx="128588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4612" y="3429000"/>
            <a:ext cx="57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fork</a:t>
            </a:r>
            <a:endParaRPr lang="en-ZA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9322" y="3357562"/>
            <a:ext cx="60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exec</a:t>
            </a:r>
            <a:endParaRPr lang="en-ZA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29322" y="5357826"/>
            <a:ext cx="6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wait</a:t>
            </a:r>
            <a:endParaRPr lang="en-ZA" b="1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 fontScale="90000"/>
          </a:bodyPr>
          <a:lstStyle/>
          <a:p>
            <a:r>
              <a:rPr lang="en-ZA" sz="4000" b="1" u="sng" dirty="0" smtClean="0"/>
              <a:t>How does UNIX handle process management?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UNIX signal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UNIX provides a facility for one process to send another an instant notification (</a:t>
            </a:r>
            <a:r>
              <a:rPr lang="en-ZA" b="1" dirty="0" err="1" smtClean="0"/>
              <a:t>Upcall</a:t>
            </a:r>
            <a:r>
              <a:rPr lang="en-ZA" b="1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This notification is sent using signal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285720" y="3929066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 fork()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if(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== 0) 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exec()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wait(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3306" y="2928934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 fork()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if(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== 0) 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exec()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wait(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3306" y="4857760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 fork()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if(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 == 0) 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exec()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      wait(</a:t>
            </a:r>
            <a:r>
              <a:rPr lang="en-ZA" b="1" dirty="0" err="1" smtClean="0">
                <a:solidFill>
                  <a:schemeClr val="tx1"/>
                </a:solidFill>
              </a:rPr>
              <a:t>pid</a:t>
            </a:r>
            <a:r>
              <a:rPr lang="en-ZA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9454" y="2928934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smtClean="0">
                <a:solidFill>
                  <a:schemeClr val="tx1"/>
                </a:solidFill>
              </a:rPr>
              <a:t>main (){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....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....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1" name="Curved Connector 10"/>
          <p:cNvCxnSpPr>
            <a:stCxn id="6" idx="3"/>
            <a:endCxn id="7" idx="1"/>
          </p:cNvCxnSpPr>
          <p:nvPr/>
        </p:nvCxnSpPr>
        <p:spPr>
          <a:xfrm flipV="1">
            <a:off x="2285984" y="3821909"/>
            <a:ext cx="1357322" cy="100013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3"/>
            <a:endCxn id="8" idx="1"/>
          </p:cNvCxnSpPr>
          <p:nvPr/>
        </p:nvCxnSpPr>
        <p:spPr>
          <a:xfrm>
            <a:off x="2285984" y="4822041"/>
            <a:ext cx="1357322" cy="92869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9" idx="1"/>
          </p:cNvCxnSpPr>
          <p:nvPr/>
        </p:nvCxnSpPr>
        <p:spPr>
          <a:xfrm>
            <a:off x="5643570" y="3821909"/>
            <a:ext cx="128588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4612" y="3429000"/>
            <a:ext cx="57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fork</a:t>
            </a:r>
            <a:endParaRPr lang="en-ZA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29322" y="3357562"/>
            <a:ext cx="60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exec</a:t>
            </a:r>
            <a:endParaRPr lang="en-ZA" b="1" dirty="0"/>
          </a:p>
        </p:txBody>
      </p:sp>
      <p:sp>
        <p:nvSpPr>
          <p:cNvPr id="16" name="Rectangle 15"/>
          <p:cNvSpPr/>
          <p:nvPr/>
        </p:nvSpPr>
        <p:spPr>
          <a:xfrm>
            <a:off x="6929454" y="4857760"/>
            <a:ext cx="2000264" cy="1785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b="1" dirty="0" smtClean="0">
                <a:solidFill>
                  <a:schemeClr val="tx1"/>
                </a:solidFill>
              </a:rPr>
              <a:t>main (){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....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....</a:t>
            </a:r>
          </a:p>
          <a:p>
            <a:r>
              <a:rPr lang="en-ZA" b="1" dirty="0" smtClean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7" name="Curved Connector 16"/>
          <p:cNvCxnSpPr>
            <a:endCxn id="16" idx="1"/>
          </p:cNvCxnSpPr>
          <p:nvPr/>
        </p:nvCxnSpPr>
        <p:spPr>
          <a:xfrm>
            <a:off x="5643570" y="5750735"/>
            <a:ext cx="128588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29322" y="5286388"/>
            <a:ext cx="60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exec</a:t>
            </a:r>
            <a:endParaRPr lang="en-ZA" b="1" dirty="0"/>
          </a:p>
        </p:txBody>
      </p:sp>
      <p:cxnSp>
        <p:nvCxnSpPr>
          <p:cNvPr id="24" name="Shape 23"/>
          <p:cNvCxnSpPr>
            <a:stCxn id="9" idx="1"/>
            <a:endCxn id="16" idx="1"/>
          </p:cNvCxnSpPr>
          <p:nvPr/>
        </p:nvCxnSpPr>
        <p:spPr>
          <a:xfrm rot="10800000" flipV="1">
            <a:off x="6929454" y="3821909"/>
            <a:ext cx="1588" cy="1928826"/>
          </a:xfrm>
          <a:prstGeom prst="curvedConnector3">
            <a:avLst>
              <a:gd name="adj1" fmla="val 4821342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5074" y="45720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signal</a:t>
            </a:r>
            <a:endParaRPr lang="en-ZA" b="1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Input / Output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Computer systems have a wide diversity of input and output devices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keyboard, mouse, Ethernet, display, camera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To deal with this diversity we could specialize the application programming interface for each device, customising it to the devices specific characteristics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For example a disk is quite different from a network</a:t>
            </a:r>
          </a:p>
          <a:p>
            <a:pPr lvl="2">
              <a:buFont typeface="Arial" pitchFamily="34" charset="0"/>
              <a:buChar char="•"/>
            </a:pPr>
            <a:r>
              <a:rPr lang="en-ZA" b="1" dirty="0" smtClean="0"/>
              <a:t> data on disks are addressed in fixed sizes</a:t>
            </a:r>
          </a:p>
          <a:p>
            <a:pPr lvl="2">
              <a:buFont typeface="Arial" pitchFamily="34" charset="0"/>
              <a:buChar char="•"/>
            </a:pPr>
            <a:r>
              <a:rPr lang="en-ZA" b="1" dirty="0" smtClean="0"/>
              <a:t> a network sends and receives streams of variable sized packets</a:t>
            </a:r>
          </a:p>
          <a:p>
            <a:pPr lvl="2">
              <a:buFont typeface="Arial" pitchFamily="34" charset="0"/>
              <a:buChar char="•"/>
            </a:pPr>
            <a:r>
              <a:rPr lang="en-ZA" b="1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What is the inherent problem to this approach?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Two Stacks per Process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60007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If the process is ready to run on the processor but is awaiting it turn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Kernel stack contains registers and state to be restored</a:t>
            </a:r>
          </a:p>
        </p:txBody>
      </p:sp>
      <p:sp>
        <p:nvSpPr>
          <p:cNvPr id="7" name="Rectangle 6"/>
          <p:cNvSpPr/>
          <p:nvPr/>
        </p:nvSpPr>
        <p:spPr>
          <a:xfrm>
            <a:off x="7072330" y="3214686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Method 2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72330" y="3500438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Method 1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72330" y="3786190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Main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072330" y="2714620"/>
            <a:ext cx="1214446" cy="509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…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43768" y="2357430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Ready to Run</a:t>
            </a:r>
            <a:endParaRPr lang="en-ZA" sz="1200" b="1" dirty="0"/>
          </a:p>
        </p:txBody>
      </p:sp>
      <p:sp>
        <p:nvSpPr>
          <p:cNvPr id="44" name="Rectangle 43"/>
          <p:cNvSpPr/>
          <p:nvPr/>
        </p:nvSpPr>
        <p:spPr>
          <a:xfrm>
            <a:off x="7358082" y="485776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Method 2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58082" y="5143512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Method 1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72330" y="5429264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User CPU state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72330" y="4357694"/>
            <a:ext cx="1214446" cy="1071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43636" y="314324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User Stack</a:t>
            </a:r>
            <a:endParaRPr lang="en-ZA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43636" y="4857760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Kernel Stack</a:t>
            </a:r>
            <a:endParaRPr lang="en-ZA" sz="1200" b="1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8358214" y="3214686"/>
            <a:ext cx="28575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8358214" y="5429264"/>
            <a:ext cx="28575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85728"/>
            <a:ext cx="9144000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Input / Output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Computer systems have a wide diversity of input and output devices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keyboard, mouse, Ethernet, display, camera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To deal with this diversity we could specialize the application programming interface for each device, customising it to the devices specific characteristics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For example a disk is quite different from a network</a:t>
            </a:r>
          </a:p>
          <a:p>
            <a:pPr lvl="2">
              <a:buFont typeface="Arial" pitchFamily="34" charset="0"/>
              <a:buChar char="•"/>
            </a:pPr>
            <a:r>
              <a:rPr lang="en-ZA" b="1" dirty="0" smtClean="0"/>
              <a:t> data on disks are addressed in fixed sizes</a:t>
            </a:r>
          </a:p>
          <a:p>
            <a:pPr lvl="2">
              <a:buFont typeface="Arial" pitchFamily="34" charset="0"/>
              <a:buChar char="•"/>
            </a:pPr>
            <a:r>
              <a:rPr lang="en-ZA" b="1" dirty="0" smtClean="0"/>
              <a:t> a network sends and receives streams of variable sized packets</a:t>
            </a:r>
          </a:p>
          <a:p>
            <a:pPr lvl="2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The problem here lies in the fact that every time a new hardware device is invented the system call interface has to be upgraded to handle this change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Input / Output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One of the primary innovations of UNIX was to regularize all input and output behind a single interface.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UNIX even uses the same interface for reading and writing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The approach was so successful that it is almost universally followed today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Basic ideas of UNIX I/O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Uniformity 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All device I/O, file operations and </a:t>
            </a:r>
            <a:r>
              <a:rPr lang="en-ZA" b="1" dirty="0" err="1" smtClean="0"/>
              <a:t>interprocess</a:t>
            </a:r>
            <a:r>
              <a:rPr lang="en-ZA" b="1" dirty="0" smtClean="0"/>
              <a:t> communication use the same set of system calls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open, close, read, write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Basic ideas of UNIX I/O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Open before use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Before an application does I/O it must first call ‘open’ on the device, file or communication channel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This gives the OS time to check permissions and record logs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Basic ideas of UNIX I/O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Byte-orientated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All devices even those that transfer fixed size blocks of data are accessed with byte arrays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Communication is also handled using bytes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Basic ideas of UNIX I/O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Kernel-buffered reads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Stream data, such as from a network are stored in kernel buffers and returned to the application on request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Basic ideas of UNIX I/O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Kernel-buffered writes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Likewise, outgoing data is stored in a kernel buffer for transmission when the device becomes available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Basic ideas of UNIX I/O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Explicit close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When an application is done with a device or file it calls close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This signals to the OS that it can decrement the reference count on the device and garbage collect any unused kernel data structures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How does UNIX handle the I/O?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UNIX implements Pipes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A UNIX pipe is a kernel buffer with two file descriptors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One for writing (Putting data into the pipe)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One for reading (Pulling data out of the pipe)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3071810"/>
            <a:ext cx="1714512" cy="1714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Producer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0430" y="3357562"/>
            <a:ext cx="428628" cy="11430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3929058" y="3357562"/>
            <a:ext cx="428628" cy="11430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4357686" y="3357562"/>
            <a:ext cx="428628" cy="11430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4786314" y="3357562"/>
            <a:ext cx="428628" cy="11430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/>
          <p:cNvSpPr/>
          <p:nvPr/>
        </p:nvSpPr>
        <p:spPr>
          <a:xfrm>
            <a:off x="5214942" y="3357562"/>
            <a:ext cx="428628" cy="11430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/>
          <p:cNvSpPr/>
          <p:nvPr/>
        </p:nvSpPr>
        <p:spPr>
          <a:xfrm>
            <a:off x="6929454" y="3071810"/>
            <a:ext cx="1714512" cy="1714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Consumer</a:t>
            </a:r>
            <a:endParaRPr lang="en-ZA" b="1" dirty="0">
              <a:solidFill>
                <a:schemeClr val="tx1"/>
              </a:solidFill>
            </a:endParaRPr>
          </a:p>
        </p:txBody>
      </p:sp>
      <p:cxnSp>
        <p:nvCxnSpPr>
          <p:cNvPr id="17" name="Curved Connector 16"/>
          <p:cNvCxnSpPr>
            <a:stCxn id="6" idx="3"/>
            <a:endCxn id="9" idx="1"/>
          </p:cNvCxnSpPr>
          <p:nvPr/>
        </p:nvCxnSpPr>
        <p:spPr>
          <a:xfrm>
            <a:off x="2214546" y="3929066"/>
            <a:ext cx="128588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3"/>
            <a:endCxn id="14" idx="1"/>
          </p:cNvCxnSpPr>
          <p:nvPr/>
        </p:nvCxnSpPr>
        <p:spPr>
          <a:xfrm>
            <a:off x="5643570" y="3929066"/>
            <a:ext cx="128588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00298" y="3571876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write</a:t>
            </a:r>
            <a:endParaRPr lang="en-ZA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29322" y="3571876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read</a:t>
            </a:r>
            <a:endParaRPr lang="en-ZA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71868" y="4572008"/>
            <a:ext cx="196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Pipe/Kernel Buffer</a:t>
            </a:r>
            <a:endParaRPr lang="en-ZA" b="1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How does UNIX handle the I/O?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UNIX implements Pipes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A UNIX pipe is a kernel buffer with two file descriptors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One for writing (Putting data into the pipe)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One for reading (Pulling data out of the pipe)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3071810"/>
            <a:ext cx="1714512" cy="1714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Producer</a:t>
            </a:r>
            <a:endParaRPr lang="en-ZA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0430" y="3357562"/>
            <a:ext cx="428628" cy="11430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3929058" y="3357562"/>
            <a:ext cx="428628" cy="11430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4357686" y="3357562"/>
            <a:ext cx="428628" cy="11430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/>
          <p:cNvSpPr/>
          <p:nvPr/>
        </p:nvSpPr>
        <p:spPr>
          <a:xfrm>
            <a:off x="4786314" y="3357562"/>
            <a:ext cx="428628" cy="11430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/>
          <p:cNvSpPr/>
          <p:nvPr/>
        </p:nvSpPr>
        <p:spPr>
          <a:xfrm>
            <a:off x="5214942" y="3357562"/>
            <a:ext cx="428628" cy="11430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 13"/>
          <p:cNvSpPr/>
          <p:nvPr/>
        </p:nvSpPr>
        <p:spPr>
          <a:xfrm>
            <a:off x="6929454" y="3071810"/>
            <a:ext cx="1714512" cy="1714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 smtClean="0">
                <a:solidFill>
                  <a:schemeClr val="tx1"/>
                </a:solidFill>
              </a:rPr>
              <a:t>Consumer</a:t>
            </a:r>
            <a:endParaRPr lang="en-ZA" b="1" dirty="0">
              <a:solidFill>
                <a:schemeClr val="tx1"/>
              </a:solidFill>
            </a:endParaRPr>
          </a:p>
        </p:txBody>
      </p:sp>
      <p:cxnSp>
        <p:nvCxnSpPr>
          <p:cNvPr id="17" name="Curved Connector 16"/>
          <p:cNvCxnSpPr>
            <a:stCxn id="6" idx="3"/>
            <a:endCxn id="9" idx="1"/>
          </p:cNvCxnSpPr>
          <p:nvPr/>
        </p:nvCxnSpPr>
        <p:spPr>
          <a:xfrm>
            <a:off x="2214546" y="3929066"/>
            <a:ext cx="128588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3" idx="3"/>
            <a:endCxn id="14" idx="1"/>
          </p:cNvCxnSpPr>
          <p:nvPr/>
        </p:nvCxnSpPr>
        <p:spPr>
          <a:xfrm>
            <a:off x="5643570" y="3929066"/>
            <a:ext cx="128588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00298" y="3571876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write</a:t>
            </a:r>
            <a:endParaRPr lang="en-ZA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29322" y="3571876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read</a:t>
            </a:r>
            <a:endParaRPr lang="en-ZA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71868" y="4572008"/>
            <a:ext cx="196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 smtClean="0"/>
              <a:t>Pipe/Kernel Buffer</a:t>
            </a:r>
            <a:endParaRPr lang="en-ZA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7158" y="5214950"/>
            <a:ext cx="857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Now that the execution of the Producer and Consumer is decoupled, we get the benefit of reducing waiting time between processes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The internet’s use of TCP is similar to the workings of UNIX Pipes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Two Stacks per Process</a:t>
            </a:r>
            <a:endParaRPr lang="en-ZA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600079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If the process is running on the processor in kernel mode</a:t>
            </a:r>
            <a:r>
              <a:rPr lang="en-ZA" b="1" dirty="0"/>
              <a:t> </a:t>
            </a:r>
            <a:r>
              <a:rPr lang="en-ZA" b="1" dirty="0" smtClean="0"/>
              <a:t>due to an Interrupt/System call/Exception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Kernel stack is in use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Saved registers and state of suspended CPU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Current state of kernel handler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072330" y="3214686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Method 2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72330" y="3500438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Method 1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72330" y="3786190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Main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072330" y="2714620"/>
            <a:ext cx="1214446" cy="509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 smtClean="0">
                <a:solidFill>
                  <a:schemeClr val="tx1"/>
                </a:solidFill>
              </a:rPr>
              <a:t>…</a:t>
            </a:r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15206" y="235743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Interrupted</a:t>
            </a:r>
            <a:endParaRPr lang="en-ZA" sz="1200" b="1" dirty="0"/>
          </a:p>
        </p:txBody>
      </p:sp>
      <p:sp>
        <p:nvSpPr>
          <p:cNvPr id="44" name="Rectangle 43"/>
          <p:cNvSpPr/>
          <p:nvPr/>
        </p:nvSpPr>
        <p:spPr>
          <a:xfrm>
            <a:off x="7358082" y="4857760"/>
            <a:ext cx="928694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Method 2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72330" y="5143512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Interrupt handler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72330" y="5429264"/>
            <a:ext cx="1214446" cy="28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>
                <a:solidFill>
                  <a:schemeClr val="tx1"/>
                </a:solidFill>
              </a:rPr>
              <a:t>User CPU state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72330" y="4357694"/>
            <a:ext cx="1214446" cy="785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43636" y="314324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User Stack</a:t>
            </a:r>
            <a:endParaRPr lang="en-ZA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43636" y="4857760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dirty="0" smtClean="0"/>
              <a:t>Kernel Stack</a:t>
            </a:r>
            <a:endParaRPr lang="en-ZA" sz="1200" b="1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8358214" y="3214686"/>
            <a:ext cx="28575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8358214" y="5143512"/>
            <a:ext cx="28575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How does UNIX handle the I/O?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Lastly UNIX utilises a handle to be used in later calls of to read, write and close to identify the file, device or channel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This handle is called a ‘file descriptor’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By default these are set to the terminal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For example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I will read information from the terminal into the read buffer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I will write information to the terminal from the write buffer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rgbClr val="FFB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How does UNIX handle the I/O?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Lastly UNIX utilises a handle to be used in later calls of to read, write and close to identify the file, device or channel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This handle is called a ‘file descriptor’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By default these are set to the terminal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For example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I will read information from the terminal into the read buffer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I will write information to the terminal from the write buffer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I can also utilise a special command called dup2(from, to) which can change the file descriptors of a process</a:t>
            </a:r>
          </a:p>
          <a:p>
            <a:pPr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For example I can change my keyboards file descriptor to write to a file instead of to the terminal or screen 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from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14290"/>
            <a:ext cx="9144000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1" y="357166"/>
            <a:ext cx="8929718" cy="857256"/>
          </a:xfrm>
        </p:spPr>
        <p:txBody>
          <a:bodyPr>
            <a:normAutofit/>
          </a:bodyPr>
          <a:lstStyle/>
          <a:p>
            <a:r>
              <a:rPr lang="en-ZA" sz="4000" b="1" u="sng" dirty="0" smtClean="0"/>
              <a:t>Implementing a shell</a:t>
            </a:r>
            <a:endParaRPr lang="en-ZA" sz="4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280612" y="1643050"/>
            <a:ext cx="8577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ZA" b="1" dirty="0" smtClean="0"/>
              <a:t> By </a:t>
            </a:r>
            <a:r>
              <a:rPr lang="en-ZA" b="1" dirty="0" err="1" smtClean="0"/>
              <a:t>utlising</a:t>
            </a:r>
            <a:r>
              <a:rPr lang="en-ZA" b="1" dirty="0" smtClean="0"/>
              <a:t> all the </a:t>
            </a:r>
            <a:r>
              <a:rPr lang="en-ZA" b="1" dirty="0" err="1" smtClean="0"/>
              <a:t>differen</a:t>
            </a:r>
            <a:r>
              <a:rPr lang="en-ZA" b="1" dirty="0" smtClean="0"/>
              <a:t> t UNIX commands 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We can build a </a:t>
            </a:r>
            <a:r>
              <a:rPr lang="en-ZA" b="1" dirty="0" err="1" smtClean="0"/>
              <a:t>pwerful</a:t>
            </a:r>
            <a:r>
              <a:rPr lang="en-ZA" b="1" dirty="0" smtClean="0"/>
              <a:t> and flexible command line shell</a:t>
            </a:r>
          </a:p>
          <a:p>
            <a:pPr lvl="1">
              <a:buFont typeface="Arial" pitchFamily="34" charset="0"/>
              <a:buChar char="•"/>
            </a:pPr>
            <a:r>
              <a:rPr lang="en-ZA" b="1" dirty="0" smtClean="0"/>
              <a:t> One that operates purely on user level with no special permissions</a:t>
            </a:r>
          </a:p>
          <a:p>
            <a:pPr lvl="1">
              <a:buFont typeface="Arial" pitchFamily="34" charset="0"/>
              <a:buChar char="•"/>
            </a:pPr>
            <a:endParaRPr lang="en-ZA" b="1" dirty="0" smtClean="0"/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We can make a program which sends it output to a file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We can make a program which reads input from a file</a:t>
            </a:r>
          </a:p>
          <a:p>
            <a:pPr>
              <a:buFont typeface="Arial" pitchFamily="34" charset="0"/>
              <a:buChar char="•"/>
            </a:pPr>
            <a:r>
              <a:rPr lang="en-ZA" b="1" dirty="0" smtClean="0"/>
              <a:t> The output of one program can be the input </a:t>
            </a:r>
            <a:r>
              <a:rPr lang="en-ZA" b="1" smtClean="0"/>
              <a:t>of another</a:t>
            </a:r>
            <a:endParaRPr lang="en-ZA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6066</Words>
  <Application>Microsoft Office PowerPoint</Application>
  <PresentationFormat>On-screen Show (4:3)</PresentationFormat>
  <Paragraphs>1201</Paragraphs>
  <Slides>92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Operating Systems COMS(3010A) Kernels and Processes 2 </vt:lpstr>
      <vt:lpstr>Recap </vt:lpstr>
      <vt:lpstr>Interrupt Stack </vt:lpstr>
      <vt:lpstr>What happens when we have multiple processors? </vt:lpstr>
      <vt:lpstr>What happens when we have multiple processors? </vt:lpstr>
      <vt:lpstr>Two Stacks per Process</vt:lpstr>
      <vt:lpstr>Two Stacks per Process</vt:lpstr>
      <vt:lpstr>Two Stacks per Process</vt:lpstr>
      <vt:lpstr>Two Stacks per Process</vt:lpstr>
      <vt:lpstr>Two Stacks per Process</vt:lpstr>
      <vt:lpstr>Interrupt Masking</vt:lpstr>
      <vt:lpstr>Interrupt Masking</vt:lpstr>
      <vt:lpstr>Interrupt Masking</vt:lpstr>
      <vt:lpstr>What happens when multiple interrupts occur when disabled</vt:lpstr>
      <vt:lpstr>x86 Mode Transfer</vt:lpstr>
      <vt:lpstr>x86 Mode Transfer</vt:lpstr>
      <vt:lpstr>x86 Background</vt:lpstr>
      <vt:lpstr>x86 Mode Transfer</vt:lpstr>
      <vt:lpstr>x86 Mode Transfer</vt:lpstr>
      <vt:lpstr>x86 Mode Transfer</vt:lpstr>
      <vt:lpstr>How do we prevent the same instruction from causing an exception ?</vt:lpstr>
      <vt:lpstr>Implementing Secure System Calls</vt:lpstr>
      <vt:lpstr>Implementing Secure System Calls</vt:lpstr>
      <vt:lpstr>Implementing Secure System Calls</vt:lpstr>
      <vt:lpstr>Implementing Secure System Calls</vt:lpstr>
      <vt:lpstr>Implementing Secure System Calls</vt:lpstr>
      <vt:lpstr>Implementing Secure System Calls</vt:lpstr>
      <vt:lpstr>Implementing Secure System Calls</vt:lpstr>
      <vt:lpstr>Implementing Secure System Calls</vt:lpstr>
      <vt:lpstr>Implementing Secure System Calls</vt:lpstr>
      <vt:lpstr>Implementing Secure System Calls</vt:lpstr>
      <vt:lpstr>Kernel Stub</vt:lpstr>
      <vt:lpstr>Kernel Stub</vt:lpstr>
      <vt:lpstr>Kernel Stub</vt:lpstr>
      <vt:lpstr>Kernel Stub</vt:lpstr>
      <vt:lpstr>Kernel Stub</vt:lpstr>
      <vt:lpstr>Implementing Upcalls</vt:lpstr>
      <vt:lpstr>Uses of Upcalls</vt:lpstr>
      <vt:lpstr>Uses of Upcalls</vt:lpstr>
      <vt:lpstr>Uses of Upcalls</vt:lpstr>
      <vt:lpstr>Uses of Upcalls</vt:lpstr>
      <vt:lpstr>Uses of Upcalls</vt:lpstr>
      <vt:lpstr>Upcalls</vt:lpstr>
      <vt:lpstr>Upcalls</vt:lpstr>
      <vt:lpstr>Upcalls</vt:lpstr>
      <vt:lpstr>How do we start running an OS kernel</vt:lpstr>
      <vt:lpstr>Why Not put the kernel in ROM</vt:lpstr>
      <vt:lpstr>Booting Process</vt:lpstr>
      <vt:lpstr>Booting Process</vt:lpstr>
      <vt:lpstr>Booting Process</vt:lpstr>
      <vt:lpstr>Starting a VM</vt:lpstr>
      <vt:lpstr>Starting a VM</vt:lpstr>
      <vt:lpstr>Starting a VM</vt:lpstr>
      <vt:lpstr>Summary of Processes</vt:lpstr>
      <vt:lpstr>Summary of Processes</vt:lpstr>
      <vt:lpstr>Summary of Processes</vt:lpstr>
      <vt:lpstr>Summary of Processes</vt:lpstr>
      <vt:lpstr>Summary of Processes</vt:lpstr>
      <vt:lpstr>Summary of Processes</vt:lpstr>
      <vt:lpstr>Summary of Processes</vt:lpstr>
      <vt:lpstr>Summary of Processes</vt:lpstr>
      <vt:lpstr>Summary of Processes</vt:lpstr>
      <vt:lpstr>Summary of Processes</vt:lpstr>
      <vt:lpstr>Summary of Processes</vt:lpstr>
      <vt:lpstr>UNIX</vt:lpstr>
      <vt:lpstr>Process Management</vt:lpstr>
      <vt:lpstr>Shell</vt:lpstr>
      <vt:lpstr>Shell</vt:lpstr>
      <vt:lpstr>How does Windows handle process management?</vt:lpstr>
      <vt:lpstr>What steps does CreateProcess() take</vt:lpstr>
      <vt:lpstr>How does UNIX handle process management?</vt:lpstr>
      <vt:lpstr>How does UNIX handle process management?</vt:lpstr>
      <vt:lpstr>What steps does UNIX fork take</vt:lpstr>
      <vt:lpstr>What steps does UNIX fork take</vt:lpstr>
      <vt:lpstr>How does UNIX handle process management?</vt:lpstr>
      <vt:lpstr>What steps does UNIX exec take</vt:lpstr>
      <vt:lpstr>How does UNIX handle process management?</vt:lpstr>
      <vt:lpstr>How does UNIX handle process management?</vt:lpstr>
      <vt:lpstr>Input / Output</vt:lpstr>
      <vt:lpstr>Input / Output</vt:lpstr>
      <vt:lpstr>Input / Output</vt:lpstr>
      <vt:lpstr>Basic ideas of UNIX I/O</vt:lpstr>
      <vt:lpstr>Basic ideas of UNIX I/O</vt:lpstr>
      <vt:lpstr>Basic ideas of UNIX I/O</vt:lpstr>
      <vt:lpstr>Basic ideas of UNIX I/O</vt:lpstr>
      <vt:lpstr>Basic ideas of UNIX I/O</vt:lpstr>
      <vt:lpstr>Basic ideas of UNIX I/O</vt:lpstr>
      <vt:lpstr>How does UNIX handle the I/O?</vt:lpstr>
      <vt:lpstr>How does UNIX handle the I/O?</vt:lpstr>
      <vt:lpstr>How does UNIX handle the I/O?</vt:lpstr>
      <vt:lpstr>How does UNIX handle the I/O?</vt:lpstr>
      <vt:lpstr>Implementing a shell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88</cp:revision>
  <dcterms:created xsi:type="dcterms:W3CDTF">2019-07-15T18:43:22Z</dcterms:created>
  <dcterms:modified xsi:type="dcterms:W3CDTF">2019-08-16T09:55:14Z</dcterms:modified>
</cp:coreProperties>
</file>