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13" d="100"/>
          <a:sy n="113" d="100"/>
        </p:scale>
        <p:origin x="-10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lvl="0">
              <a:buClrTx/>
              <a:buSzTx/>
              <a:buFontTx/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3315" name="副标题 13314"/>
          <p:cNvSpPr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1pPr>
            <a:lvl2pPr marL="457200" lvl="1" indent="14605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2800"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3316" name="日期占位符 13315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7" name="页脚占位符 1331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3318" name="灯片编号占位符 1331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9" name="任意多边形 13318"/>
          <p:cNvSpPr/>
          <p:nvPr/>
        </p:nvSpPr>
        <p:spPr>
          <a:xfrm>
            <a:off x="685800" y="2393950"/>
            <a:ext cx="7772400" cy="109538"/>
          </a:xfrm>
          <a:custGeom>
            <a:avLst/>
            <a:gdLst>
              <a:gd name="A1" fmla="val 618"/>
              <a:gd name="A3" fmla="val 0"/>
              <a:gd name="G0" fmla="+- A1 0 0"/>
            </a:gdLst>
            <a:ahLst/>
            <a:cxnLst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lvl="0"/>
            <a:endParaRPr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441" y="304800"/>
            <a:ext cx="2002234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90631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049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7248" y="1752600"/>
            <a:ext cx="392049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292" name="任意多边形 12291"/>
          <p:cNvSpPr/>
          <p:nvPr/>
        </p:nvSpPr>
        <p:spPr>
          <a:xfrm>
            <a:off x="609600" y="1566863"/>
            <a:ext cx="7958138" cy="109537"/>
          </a:xfrm>
          <a:custGeom>
            <a:avLst/>
            <a:gdLst>
              <a:gd name="A1" fmla="val 585"/>
              <a:gd name="A3" fmla="val 0"/>
              <a:gd name="G0" fmla="+- A1 0 0"/>
            </a:gdLst>
            <a:ahLst/>
            <a:cxnLst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lvl="0"/>
            <a:endParaRPr sz="2400" dirty="0">
              <a:latin typeface="Times New Roman" panose="02020603050405020304" pitchFamily="18" charset="0"/>
            </a:endParaRPr>
          </a:p>
        </p:txBody>
      </p:sp>
      <p:sp>
        <p:nvSpPr>
          <p:cNvPr id="12293" name="直接连接符 12292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294" name="日期占位符 12293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295" name="页脚占位符 1229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2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296" name="灯片编号占位符 1229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8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69900" lvl="0" indent="-469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08050" lvl="1" indent="-436245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04925" lvl="2" indent="-39497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94180" lvl="3" indent="-3873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94230" lvl="4" indent="-39878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ln/>
        </p:spPr>
        <p:txBody>
          <a:bodyPr anchor="b" anchorCtr="0"/>
          <a:p>
            <a:pPr defTabSz="914400">
              <a:buSzTx/>
              <a:buFontTx/>
              <a:buNone/>
            </a:pPr>
            <a:r>
              <a:rPr lang="en-US" altLang="zh-CN" kern="1200" baseline="0">
                <a:latin typeface="Verdana" panose="020B0604030504040204" pitchFamily="34" charset="0"/>
                <a:ea typeface="宋体" panose="02010600030101010101" pitchFamily="2" charset="-122"/>
              </a:rPr>
              <a:t>Python</a:t>
            </a:r>
            <a:r>
              <a:rPr lang="zh-CN" altLang="en-US" kern="1200" baseline="0" dirty="0">
                <a:latin typeface="Verdana" panose="020B0604030504040204" pitchFamily="34" charset="0"/>
                <a:ea typeface="宋体" panose="02010600030101010101" pitchFamily="2" charset="-122"/>
              </a:rPr>
              <a:t>语言实验</a:t>
            </a:r>
            <a:endParaRPr lang="zh-CN" altLang="en-US" kern="1200" baseline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ln/>
        </p:spPr>
        <p:txBody>
          <a:bodyPr anchor="t" anchorCtr="0"/>
          <a:p>
            <a:pPr algn="ctr" defTabSz="914400">
              <a:buSzTx/>
            </a:pPr>
            <a:r>
              <a:rPr lang="zh-CN" altLang="en-US" kern="1200" baseline="0" dirty="0">
                <a:latin typeface="Verdana" panose="020B0604030504040204" pitchFamily="34" charset="0"/>
                <a:ea typeface="宋体" panose="02010600030101010101" pitchFamily="2" charset="-122"/>
              </a:rPr>
              <a:t>董薇</a:t>
            </a:r>
            <a:endParaRPr lang="zh-CN" altLang="en-US" kern="1200" baseline="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zh-CN" altLang="en-US" dirty="0"/>
              <a:t>实验题目</a:t>
            </a:r>
            <a:endParaRPr lang="zh-CN" altLang="en-US" dirty="0"/>
          </a:p>
        </p:txBody>
      </p:sp>
      <p:sp>
        <p:nvSpPr>
          <p:cNvPr id="14339" name="文本占位符 1433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endParaRPr lang="en-US" altLang="zh-CN"/>
          </a:p>
          <a:p>
            <a:pPr>
              <a:buNone/>
            </a:pPr>
            <a:r>
              <a:rPr lang="en-US" altLang="zh-CN"/>
              <a:t>1 Python</a:t>
            </a:r>
            <a:r>
              <a:rPr lang="zh-CN" altLang="en-US" dirty="0"/>
              <a:t>语法及程序控制 </a:t>
            </a:r>
            <a:endParaRPr lang="zh-CN" altLang="en-US" dirty="0"/>
          </a:p>
          <a:p>
            <a:pPr>
              <a:buNone/>
            </a:pPr>
            <a:r>
              <a:rPr lang="en-US" altLang="zh-CN"/>
              <a:t>2 </a:t>
            </a:r>
            <a:r>
              <a:rPr lang="zh-CN" altLang="en-US" dirty="0"/>
              <a:t>统计文件中单词出现频度 </a:t>
            </a:r>
            <a:endParaRPr lang="zh-CN" altLang="en-US" dirty="0"/>
          </a:p>
          <a:p>
            <a:pPr>
              <a:buNone/>
            </a:pPr>
            <a:r>
              <a:rPr lang="en-US" altLang="zh-CN"/>
              <a:t>3 </a:t>
            </a:r>
            <a:r>
              <a:rPr lang="zh-CN" altLang="en-US" dirty="0"/>
              <a:t>记事本 </a:t>
            </a:r>
            <a:endParaRPr lang="zh-CN" altLang="en-US" dirty="0"/>
          </a:p>
          <a:p>
            <a:pPr>
              <a:buNone/>
            </a:pPr>
            <a:r>
              <a:rPr lang="en-US" altLang="zh-CN"/>
              <a:t>4 UDP</a:t>
            </a:r>
            <a:r>
              <a:rPr lang="zh-CN" altLang="en-US" dirty="0"/>
              <a:t>和</a:t>
            </a:r>
            <a:r>
              <a:rPr lang="en-US" altLang="zh-CN"/>
              <a:t>TCP</a:t>
            </a:r>
            <a:r>
              <a:rPr lang="zh-CN" altLang="en-US" dirty="0"/>
              <a:t>编程 </a:t>
            </a:r>
            <a:endParaRPr lang="zh-CN" altLang="en-US" dirty="0"/>
          </a:p>
          <a:p>
            <a:pPr>
              <a:buNone/>
            </a:pPr>
            <a:r>
              <a:rPr lang="en-US" altLang="zh-CN"/>
              <a:t>5 </a:t>
            </a:r>
            <a:r>
              <a:rPr lang="zh-CN" altLang="en-US" dirty="0"/>
              <a:t>数据库连接与访问 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zh-CN" altLang="en-US" dirty="0"/>
              <a:t>实验一   </a:t>
            </a:r>
            <a:r>
              <a:rPr lang="en-US" altLang="zh-CN"/>
              <a:t>Python</a:t>
            </a:r>
            <a:r>
              <a:rPr lang="zh-CN" altLang="en-US" dirty="0"/>
              <a:t>语法及程序控制 </a:t>
            </a:r>
            <a:endParaRPr lang="zh-CN" altLang="en-US" dirty="0"/>
          </a:p>
        </p:txBody>
      </p:sp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b="1" dirty="0"/>
              <a:t>实验目的：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掌握</a:t>
            </a:r>
            <a:r>
              <a:rPr lang="en-US" altLang="zh-CN"/>
              <a:t>python</a:t>
            </a:r>
            <a:r>
              <a:rPr lang="zh-CN" altLang="en-US" dirty="0"/>
              <a:t>基本语法和数据类型，掌握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条件等语句的用法。</a:t>
            </a:r>
            <a:endParaRPr lang="zh-CN" altLang="en-US" dirty="0"/>
          </a:p>
          <a:p>
            <a:pPr>
              <a:buNone/>
            </a:pPr>
            <a:endParaRPr lang="zh-CN" altLang="en-US" b="1" dirty="0"/>
          </a:p>
          <a:p>
            <a:pPr>
              <a:buNone/>
            </a:pPr>
            <a:r>
              <a:rPr lang="zh-CN" altLang="en-US" b="1" dirty="0"/>
              <a:t>实验内容：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   利用给定语法、数据结构及程序控制结构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完成给定题目的程序设计任务。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zh-CN" altLang="en-US" dirty="0"/>
              <a:t>实验一   </a:t>
            </a:r>
            <a:r>
              <a:rPr lang="en-US" altLang="zh-CN"/>
              <a:t>Python</a:t>
            </a:r>
            <a:r>
              <a:rPr lang="zh-CN" altLang="en-US" dirty="0"/>
              <a:t>语法及程序控制</a:t>
            </a:r>
            <a:endParaRPr lang="zh-CN" altLang="en-US" dirty="0"/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zh-CN" altLang="en-US" b="1" dirty="0"/>
              <a:t>实验内容：课上完成题目</a:t>
            </a:r>
            <a:r>
              <a:rPr lang="zh-CN" altLang="en-US"/>
              <a:t> </a:t>
            </a:r>
            <a:r>
              <a:rPr lang="zh-CN" altLang="en-US" dirty="0"/>
              <a:t>，共</a:t>
            </a:r>
            <a:r>
              <a:rPr lang="en-US" altLang="zh-CN"/>
              <a:t>6</a:t>
            </a:r>
            <a:r>
              <a:rPr lang="zh-CN" altLang="en-US" dirty="0"/>
              <a:t>道上机题。</a:t>
            </a:r>
            <a:endParaRPr lang="zh-CN" altLang="en-US" dirty="0"/>
          </a:p>
          <a:p>
            <a:pPr>
              <a:buNone/>
            </a:pPr>
            <a:r>
              <a:rPr lang="zh-CN" altLang="en-US"/>
              <a:t>      </a:t>
            </a:r>
            <a:endParaRPr lang="zh-CN" altLang="en-US"/>
          </a:p>
          <a:p>
            <a:pPr>
              <a:buNone/>
            </a:pPr>
            <a:r>
              <a:rPr lang="zh-CN" altLang="en-US"/>
              <a:t>      </a:t>
            </a:r>
            <a:r>
              <a:rPr lang="en-US" altLang="zh-CN"/>
              <a:t>1.</a:t>
            </a:r>
            <a:r>
              <a:rPr lang="zh-CN" altLang="en-US" dirty="0"/>
              <a:t>输入平面上的两个点，计算两点间的距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离。根据解析几何知识，两点间距离可由两点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间的距离公式计算求得。 </a:t>
            </a:r>
            <a:endParaRPr lang="zh-CN" altLang="en-US" dirty="0"/>
          </a:p>
          <a:p>
            <a:pPr>
              <a:buNone/>
            </a:pPr>
            <a:r>
              <a:rPr lang="zh-CN" altLang="en-US"/>
              <a:t>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zh-CN" altLang="en-US" dirty="0"/>
              <a:t>实验一   </a:t>
            </a:r>
            <a:r>
              <a:rPr lang="en-US" altLang="zh-CN"/>
              <a:t>Python</a:t>
            </a:r>
            <a:r>
              <a:rPr lang="zh-CN" altLang="en-US" dirty="0"/>
              <a:t>语法及程序控制</a:t>
            </a:r>
            <a:endParaRPr lang="zh-CN" altLang="en-US" dirty="0"/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en-US" altLang="zh-CN"/>
              <a:t>       2.</a:t>
            </a:r>
            <a:r>
              <a:rPr lang="zh-CN" altLang="en-US" dirty="0"/>
              <a:t>计算昨天和明天的日期。需要获得日期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型数据今天的日期，可通过</a:t>
            </a:r>
            <a:r>
              <a:rPr lang="en-US" altLang="zh-CN" err="1"/>
              <a:t>datatime</a:t>
            </a:r>
            <a:r>
              <a:rPr lang="zh-CN" altLang="en-US" dirty="0"/>
              <a:t>模块中的</a:t>
            </a:r>
            <a:endParaRPr lang="zh-CN" altLang="en-US" dirty="0"/>
          </a:p>
          <a:p>
            <a:pPr>
              <a:buNone/>
            </a:pPr>
            <a:r>
              <a:rPr lang="en-US" altLang="zh-CN" err="1"/>
              <a:t>data.today</a:t>
            </a:r>
            <a:r>
              <a:rPr lang="en-US" altLang="zh-CN"/>
              <a:t>()</a:t>
            </a:r>
            <a:r>
              <a:rPr lang="zh-CN" altLang="en-US" dirty="0"/>
              <a:t>方法获得。通过</a:t>
            </a:r>
            <a:r>
              <a:rPr lang="en-US" altLang="zh-CN" err="1"/>
              <a:t>datatime</a:t>
            </a:r>
            <a:r>
              <a:rPr lang="zh-CN" altLang="en-US" dirty="0"/>
              <a:t>模块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中的</a:t>
            </a:r>
            <a:r>
              <a:rPr lang="en-US" altLang="zh-CN" err="1"/>
              <a:t>timedelta</a:t>
            </a:r>
            <a:r>
              <a:rPr lang="en-US" altLang="zh-CN"/>
              <a:t>()</a:t>
            </a:r>
            <a:r>
              <a:rPr lang="zh-CN" altLang="en-US" dirty="0"/>
              <a:t>方法获得</a:t>
            </a:r>
            <a:r>
              <a:rPr lang="en-US" altLang="zh-CN"/>
              <a:t>1</a:t>
            </a:r>
            <a:r>
              <a:rPr lang="zh-CN" altLang="en-US" dirty="0"/>
              <a:t>天的日期类型，与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今天的日期进行运算。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8433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zh-CN" altLang="en-US" dirty="0"/>
              <a:t>实验一   </a:t>
            </a:r>
            <a:r>
              <a:rPr lang="en-US" altLang="zh-CN"/>
              <a:t>Python</a:t>
            </a:r>
            <a:r>
              <a:rPr lang="zh-CN" altLang="en-US" dirty="0"/>
              <a:t>语法及程序控制</a:t>
            </a:r>
            <a:endParaRPr lang="zh-CN" altLang="en-US" dirty="0"/>
          </a:p>
        </p:txBody>
      </p:sp>
      <p:sp>
        <p:nvSpPr>
          <p:cNvPr id="18435" name="文本占位符 184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en-US" altLang="zh-CN"/>
              <a:t>      3.</a:t>
            </a:r>
            <a:r>
              <a:rPr lang="zh-CN" altLang="en-US" dirty="0"/>
              <a:t>从键盘输入圆的半径，如果半径大于等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于</a:t>
            </a:r>
            <a:r>
              <a:rPr lang="en-US" altLang="zh-CN"/>
              <a:t>0</a:t>
            </a:r>
            <a:r>
              <a:rPr lang="zh-CN" altLang="en-US" dirty="0"/>
              <a:t>，计算并输出圆的面积。</a:t>
            </a:r>
            <a:endParaRPr lang="zh-CN" altLang="en-US" dirty="0"/>
          </a:p>
          <a:p>
            <a:pPr>
              <a:buNone/>
            </a:pPr>
            <a:r>
              <a:rPr lang="zh-CN" altLang="en-US"/>
              <a:t>      </a:t>
            </a:r>
            <a:r>
              <a:rPr lang="en-US" altLang="zh-CN"/>
              <a:t>4.</a:t>
            </a:r>
            <a:r>
              <a:rPr lang="zh-CN" altLang="en-US" dirty="0"/>
              <a:t>输入三角形的三边长，判断是否能够组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成三角形；如果可以构成三角形，输出它的面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积和三角形的类型，类型包括：等腰、等边、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直角、普通。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9457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zh-CN" altLang="en-US" dirty="0"/>
              <a:t>实验一   </a:t>
            </a:r>
            <a:r>
              <a:rPr lang="en-US" altLang="zh-CN"/>
              <a:t>Python</a:t>
            </a:r>
            <a:r>
              <a:rPr lang="zh-CN" altLang="en-US" dirty="0"/>
              <a:t>语法及程序控制</a:t>
            </a:r>
            <a:endParaRPr lang="zh-CN" altLang="en-US" dirty="0"/>
          </a:p>
        </p:txBody>
      </p:sp>
      <p:sp>
        <p:nvSpPr>
          <p:cNvPr id="19459" name="文本占位符 194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 lang="en-US" altLang="zh-CN"/>
              <a:t>      5.</a:t>
            </a:r>
            <a:r>
              <a:rPr lang="zh-CN" altLang="en-US" dirty="0"/>
              <a:t>输入一个列表，求出列表中所有正偶数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之和。</a:t>
            </a:r>
            <a:endParaRPr lang="zh-CN" altLang="en-US" dirty="0"/>
          </a:p>
          <a:p>
            <a:pPr>
              <a:buNone/>
            </a:pPr>
            <a:r>
              <a:rPr lang="zh-CN" altLang="en-US"/>
              <a:t>      </a:t>
            </a:r>
            <a:r>
              <a:rPr lang="en-US" altLang="zh-CN"/>
              <a:t>6.</a:t>
            </a:r>
            <a:r>
              <a:rPr lang="zh-CN" altLang="en-US" dirty="0"/>
              <a:t>求</a:t>
            </a:r>
            <a:r>
              <a:rPr lang="en-US" altLang="zh-CN"/>
              <a:t>1~100</a:t>
            </a:r>
            <a:r>
              <a:rPr lang="zh-CN" altLang="en-US" dirty="0"/>
              <a:t>之间能被</a:t>
            </a:r>
            <a:r>
              <a:rPr lang="en-US" altLang="zh-CN"/>
              <a:t>7</a:t>
            </a:r>
            <a:r>
              <a:rPr lang="zh-CN" altLang="en-US" dirty="0"/>
              <a:t>整除，但不能同时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被</a:t>
            </a:r>
            <a:r>
              <a:rPr lang="en-US" altLang="zh-CN"/>
              <a:t>5</a:t>
            </a:r>
            <a:r>
              <a:rPr lang="zh-CN" altLang="en-US" dirty="0"/>
              <a:t>整除的所有整数。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zh-CN" altLang="en-US" dirty="0"/>
              <a:t>实验一   </a:t>
            </a:r>
            <a:r>
              <a:rPr lang="en-US" altLang="zh-CN"/>
              <a:t>Python</a:t>
            </a:r>
            <a:r>
              <a:rPr lang="zh-CN" altLang="en-US" dirty="0"/>
              <a:t>语法及程序控制</a:t>
            </a:r>
            <a:endParaRPr lang="zh-CN" altLang="en-US" dirty="0"/>
          </a:p>
        </p:txBody>
      </p:sp>
      <p:sp>
        <p:nvSpPr>
          <p:cNvPr id="20483" name="文本占位符 2048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  <a:buNone/>
            </a:pPr>
            <a:r>
              <a:rPr lang="zh-CN" altLang="en-US" b="1" dirty="0"/>
              <a:t>扩展上机作业：</a:t>
            </a:r>
            <a:endParaRPr lang="zh-CN" altLang="en-US" b="1" dirty="0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1.</a:t>
            </a:r>
            <a:r>
              <a:rPr lang="zh-CN" altLang="en-US" dirty="0"/>
              <a:t>输入长方形的长和宽，计算面积，输出面积。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2.</a:t>
            </a:r>
            <a:r>
              <a:rPr lang="zh-CN" altLang="en-US" dirty="0"/>
              <a:t>输入表示年月日的</a:t>
            </a:r>
            <a:r>
              <a:rPr lang="en-US" altLang="zh-CN"/>
              <a:t>8</a:t>
            </a:r>
            <a:r>
              <a:rPr lang="zh-CN" altLang="en-US" dirty="0"/>
              <a:t>位数，如</a:t>
            </a:r>
            <a:r>
              <a:rPr lang="en-US" altLang="zh-CN"/>
              <a:t>20100722</a:t>
            </a:r>
            <a:r>
              <a:rPr lang="zh-CN" altLang="en-US" dirty="0"/>
              <a:t>，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输出年、月、日。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3.</a:t>
            </a:r>
            <a:r>
              <a:rPr lang="zh-CN" altLang="en-US" dirty="0"/>
              <a:t>输入平面上第</a:t>
            </a:r>
            <a:r>
              <a:rPr lang="en-US" altLang="zh-CN"/>
              <a:t>1</a:t>
            </a:r>
            <a:r>
              <a:rPr lang="zh-CN" altLang="en-US" dirty="0"/>
              <a:t>象限</a:t>
            </a:r>
            <a:r>
              <a:rPr lang="en-US" altLang="zh-CN"/>
              <a:t>1</a:t>
            </a:r>
            <a:r>
              <a:rPr lang="zh-CN" altLang="en-US" dirty="0"/>
              <a:t>个点，第</a:t>
            </a:r>
            <a:r>
              <a:rPr lang="en-US" altLang="zh-CN"/>
              <a:t>3</a:t>
            </a:r>
            <a:r>
              <a:rPr lang="zh-CN" altLang="en-US" dirty="0"/>
              <a:t>象限</a:t>
            </a:r>
            <a:r>
              <a:rPr lang="en-US" altLang="zh-CN"/>
              <a:t>1</a:t>
            </a:r>
            <a:r>
              <a:rPr lang="zh-CN" altLang="en-US" dirty="0"/>
              <a:t>个点，计算两点间的距离。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en-US" altLang="zh-CN"/>
              <a:t>4. </a:t>
            </a:r>
            <a:r>
              <a:rPr lang="zh-CN" altLang="en-US" dirty="0"/>
              <a:t>输入两个点，建立起直线方程</a:t>
            </a:r>
            <a:r>
              <a:rPr lang="en-US" altLang="zh-CN"/>
              <a:t>y=</a:t>
            </a:r>
            <a:r>
              <a:rPr lang="en-US" altLang="zh-CN" err="1"/>
              <a:t>kx+b</a:t>
            </a:r>
            <a:r>
              <a:rPr lang="zh-CN" altLang="en-US" dirty="0"/>
              <a:t>。输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入第三个点，求点到直线的距离。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150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p>
            <a:r>
              <a:rPr lang="zh-CN" altLang="en-US" dirty="0"/>
              <a:t>实验一   </a:t>
            </a:r>
            <a:r>
              <a:rPr lang="en-US" altLang="zh-CN"/>
              <a:t>Python</a:t>
            </a:r>
            <a:r>
              <a:rPr lang="zh-CN" altLang="en-US" dirty="0"/>
              <a:t>语法及程序控制</a:t>
            </a:r>
            <a:endParaRPr lang="zh-CN" altLang="en-US" dirty="0"/>
          </a:p>
        </p:txBody>
      </p:sp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eaLnBrk="0" hangingPunc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/>
              <a:t>5.</a:t>
            </a:r>
            <a:r>
              <a:rPr lang="zh-CN" altLang="en-US" dirty="0"/>
              <a:t>求</a:t>
            </a:r>
            <a:r>
              <a:rPr lang="en-US" altLang="zh-CN"/>
              <a:t>1</a:t>
            </a:r>
            <a:r>
              <a:rPr lang="zh-CN" altLang="en-US" dirty="0"/>
              <a:t>～</a:t>
            </a:r>
            <a:r>
              <a:rPr lang="en-US" altLang="zh-CN"/>
              <a:t>100</a:t>
            </a:r>
            <a:r>
              <a:rPr lang="zh-CN" altLang="en-US" dirty="0"/>
              <a:t>之间所有的素数，并统计素数的</a:t>
            </a:r>
            <a:endParaRPr lang="zh-CN" altLang="en-US" dirty="0"/>
          </a:p>
          <a:p>
            <a:pPr eaLnBrk="0" hangingPunc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dirty="0"/>
              <a:t>个数。</a:t>
            </a:r>
            <a:endParaRPr lang="zh-CN" altLang="en-US" dirty="0"/>
          </a:p>
          <a:p>
            <a:pPr eaLnBrk="0" hangingPunc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/>
              <a:t>6.</a:t>
            </a:r>
            <a:r>
              <a:rPr lang="zh-CN" altLang="en-US" dirty="0"/>
              <a:t>编程求斐波拉契数列的前</a:t>
            </a:r>
            <a:r>
              <a:rPr lang="en-US" altLang="zh-CN"/>
              <a:t>20</a:t>
            </a:r>
            <a:r>
              <a:rPr lang="zh-CN" altLang="en-US" dirty="0"/>
              <a:t>项，已知该数列</a:t>
            </a:r>
            <a:endParaRPr lang="zh-CN" altLang="en-US" dirty="0"/>
          </a:p>
          <a:p>
            <a:pPr eaLnBrk="0" hangingPunc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dirty="0"/>
              <a:t>的第一、二项分别是</a:t>
            </a:r>
            <a:r>
              <a:rPr lang="en-US" altLang="zh-CN"/>
              <a:t>0</a:t>
            </a:r>
            <a:r>
              <a:rPr lang="zh-CN" altLang="en-US" dirty="0"/>
              <a:t>、</a:t>
            </a:r>
            <a:r>
              <a:rPr lang="en-US" altLang="zh-CN"/>
              <a:t>1</a:t>
            </a:r>
            <a:r>
              <a:rPr lang="zh-CN" altLang="en-US" dirty="0"/>
              <a:t>，从第三项开始，每</a:t>
            </a:r>
            <a:endParaRPr lang="zh-CN" altLang="en-US" dirty="0"/>
          </a:p>
          <a:p>
            <a:pPr eaLnBrk="0" hangingPunc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dirty="0"/>
              <a:t>一项都是前两项之和。例如：</a:t>
            </a:r>
            <a:r>
              <a:rPr lang="en-US" altLang="zh-CN"/>
              <a:t>0, 1, 1, 2, 3, </a:t>
            </a:r>
            <a:endParaRPr lang="en-US" altLang="zh-CN"/>
          </a:p>
          <a:p>
            <a:pPr eaLnBrk="0" hangingPunct="0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/>
              <a:t>5, 8, 13</a:t>
            </a:r>
            <a:r>
              <a:rPr lang="en-US" altLang="zh-CN">
                <a:latin typeface="Arial" panose="020B0604020202020204" pitchFamily="34" charset="0"/>
              </a:rPr>
              <a:t>……</a:t>
            </a:r>
            <a:endParaRPr lang="en-US" altLang="zh-CN"/>
          </a:p>
          <a:p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WE2MTgxZmY3NWM2NzlmZDViYzc5OTU3YmJkMWI2NDAifQ=="/>
</p:tagLst>
</file>

<file path=ppt/theme/theme1.xml><?xml version="1.0" encoding="utf-8"?>
<a:theme xmlns:a="http://schemas.openxmlformats.org/drawingml/2006/main" name="Profile">
  <a:themeElements>
    <a:clrScheme name="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C"/>
      </a:accent5>
      <a:accent6>
        <a:srgbClr val="B70000"/>
      </a:accent6>
      <a:hlink>
        <a:srgbClr val="336699"/>
      </a:hlink>
      <a:folHlink>
        <a:srgbClr val="003366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800000"/>
        </a:lt1>
        <a:dk2>
          <a:srgbClr val="FFFFFF"/>
        </a:dk2>
        <a:lt2>
          <a:srgbClr val="A50021"/>
        </a:lt2>
        <a:accent1>
          <a:srgbClr val="FF9900"/>
        </a:accent1>
        <a:accent2>
          <a:srgbClr val="FF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E52D00"/>
        </a:accent6>
        <a:hlink>
          <a:srgbClr val="FFFFCC"/>
        </a:hlink>
        <a:folHlink>
          <a:srgbClr val="FF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072E"/>
        </a:lt1>
        <a:dk2>
          <a:srgbClr val="FFFFFF"/>
        </a:dk2>
        <a:lt2>
          <a:srgbClr val="3C001E"/>
        </a:lt2>
        <a:accent1>
          <a:srgbClr val="89A38F"/>
        </a:accent1>
        <a:accent2>
          <a:srgbClr val="666699"/>
        </a:accent2>
        <a:accent3>
          <a:srgbClr val="B3AAAC"/>
        </a:accent3>
        <a:accent4>
          <a:srgbClr val="DCDCDC"/>
        </a:accent4>
        <a:accent5>
          <a:srgbClr val="C4CEC6"/>
        </a:accent5>
        <a:accent6>
          <a:srgbClr val="5B5B89"/>
        </a:accent6>
        <a:hlink>
          <a:srgbClr val="8080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333333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CDCDC"/>
        </a:accent4>
        <a:accent5>
          <a:srgbClr val="ADCAFF"/>
        </a:accent5>
        <a:accent6>
          <a:srgbClr val="B70000"/>
        </a:accent6>
        <a:hlink>
          <a:srgbClr val="666699"/>
        </a:hlink>
        <a:folHlink>
          <a:srgbClr val="66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FFFFFF"/>
        </a:dk2>
        <a:lt2>
          <a:srgbClr val="4B3D1B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666699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FFFFFF"/>
        </a:dk2>
        <a:lt2>
          <a:srgbClr val="006666"/>
        </a:lt2>
        <a:accent1>
          <a:srgbClr val="0099CC"/>
        </a:accent1>
        <a:accent2>
          <a:srgbClr val="6666FF"/>
        </a:accent2>
        <a:accent3>
          <a:srgbClr val="AAADB9"/>
        </a:accent3>
        <a:accent4>
          <a:srgbClr val="DCDCDC"/>
        </a:accent4>
        <a:accent5>
          <a:srgbClr val="AACAE2"/>
        </a:accent5>
        <a:accent6>
          <a:srgbClr val="5B5BE5"/>
        </a:accent6>
        <a:hlink>
          <a:srgbClr val="FFFF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66"/>
        </a:lt1>
        <a:dk2>
          <a:srgbClr val="FFFFFF"/>
        </a:dk2>
        <a:lt2>
          <a:srgbClr val="003366"/>
        </a:lt2>
        <a:accent1>
          <a:srgbClr val="6699FF"/>
        </a:accent1>
        <a:accent2>
          <a:srgbClr val="00CCFF"/>
        </a:accent2>
        <a:accent3>
          <a:srgbClr val="AAB9B9"/>
        </a:accent3>
        <a:accent4>
          <a:srgbClr val="DCDCDC"/>
        </a:accent4>
        <a:accent5>
          <a:srgbClr val="B9CAFF"/>
        </a:accent5>
        <a:accent6>
          <a:srgbClr val="00B7E5"/>
        </a:accent6>
        <a:hlink>
          <a:srgbClr val="FFFFCC"/>
        </a:hlink>
        <a:folHlink>
          <a:srgbClr val="33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4"/>
        </a:accent3>
        <a:accent4>
          <a:srgbClr val="000000"/>
        </a:accent4>
        <a:accent5>
          <a:srgbClr val="FFE2AA"/>
        </a:accent5>
        <a:accent6>
          <a:srgbClr val="A3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6600"/>
        </a:lt1>
        <a:dk2>
          <a:srgbClr val="FFFFFF"/>
        </a:dk2>
        <a:lt2>
          <a:srgbClr val="598600"/>
        </a:lt2>
        <a:accent1>
          <a:srgbClr val="33CC33"/>
        </a:accent1>
        <a:accent2>
          <a:srgbClr val="99CC00"/>
        </a:accent2>
        <a:accent3>
          <a:srgbClr val="ADB9AA"/>
        </a:accent3>
        <a:accent4>
          <a:srgbClr val="DCDCDC"/>
        </a:accent4>
        <a:accent5>
          <a:srgbClr val="ADE2AD"/>
        </a:accent5>
        <a:accent6>
          <a:srgbClr val="89B700"/>
        </a:accent6>
        <a:hlink>
          <a:srgbClr val="FFCC00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C"/>
        </a:accent5>
        <a:accent6>
          <a:srgbClr val="B7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909</Words>
  <Application>WPS 演示</Application>
  <PresentationFormat>在屏幕上显示</PresentationFormat>
  <Paragraphs>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Verdana</vt:lpstr>
      <vt:lpstr>Times New Roman</vt:lpstr>
      <vt:lpstr>微软雅黑</vt:lpstr>
      <vt:lpstr>Arial Unicode MS</vt:lpstr>
      <vt:lpstr>Calibri</vt:lpstr>
      <vt:lpstr>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shong</cp:lastModifiedBy>
  <cp:revision>9</cp:revision>
  <dcterms:created xsi:type="dcterms:W3CDTF">2022-10-06T02:54:29Z</dcterms:created>
  <dcterms:modified xsi:type="dcterms:W3CDTF">2022-10-06T02:57:13Z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A6015D54547A444C8BC46C4CA9C3BCA5</vt:lpwstr>
  </property>
  <property fmtid="{D5CDD505-2E9C-101B-9397-08002B2CF9AE}" pid="4" name="KSOProductBuildVer">
    <vt:lpwstr>2052-11.1.0.12019</vt:lpwstr>
  </property>
</Properties>
</file>