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13314" name="标题 13313"/>
          <p:cNvSpPr>
            <a:spLocks noGrp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lvl="0">
              <a:buClrTx/>
              <a:buSzTx/>
              <a:buFontTx/>
              <a:defRPr sz="400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3315" name="副标题 13314"/>
          <p:cNvSpPr>
            <a:spLocks noGrp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0" lvl="0" indent="0"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2800"/>
            </a:lvl1pPr>
            <a:lvl2pPr marL="457200" lvl="1" indent="14605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2800"/>
            </a:lvl2pPr>
            <a:lvl3pPr marL="909955" lvl="2" indent="0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2800"/>
            </a:lvl3pPr>
            <a:lvl4pPr marL="1306830" lvl="3" indent="0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2800"/>
            </a:lvl4pPr>
            <a:lvl5pPr marL="1695450" lvl="4" indent="0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2800"/>
            </a:lvl5pPr>
          </a:lstStyle>
          <a:p>
            <a:pPr lvl="0"/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3316" name="日期占位符 13315"/>
          <p:cNvSpPr>
            <a:spLocks noGrp="1"/>
          </p:cNvSpPr>
          <p:nvPr>
            <p:ph type="dt" sz="half" idx="2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>
              <a:defRPr sz="1200">
                <a:latin typeface="Verdana" panose="020B0604030504040204" pitchFamily="34" charset="0"/>
              </a:defRPr>
            </a:lvl1pPr>
          </a:lstStyle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3317" name="页脚占位符 13316"/>
          <p:cNvSpPr>
            <a:spLocks noGrp="1"/>
          </p:cNvSpPr>
          <p:nvPr>
            <p:ph type="ftr" sz="quarter" idx="3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algn="ctr">
              <a:defRPr sz="1200">
                <a:latin typeface="Verdana" panose="020B060403050404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3318" name="灯片编号占位符 13317"/>
          <p:cNvSpPr>
            <a:spLocks noGrp="1"/>
          </p:cNvSpPr>
          <p:nvPr>
            <p:ph type="sldNum" sz="quarter" idx="4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algn="r">
              <a:defRPr sz="1200">
                <a:latin typeface="Verdana" panose="020B0604030504040204" pitchFamily="34" charset="0"/>
              </a:defRPr>
            </a:lvl1pPr>
          </a:lstStyle>
          <a:p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3319" name="任意多边形 13318"/>
          <p:cNvSpPr/>
          <p:nvPr/>
        </p:nvSpPr>
        <p:spPr>
          <a:xfrm>
            <a:off x="914400" y="2393950"/>
            <a:ext cx="10363200" cy="109538"/>
          </a:xfrm>
          <a:custGeom>
            <a:avLst/>
            <a:gdLst>
              <a:gd name="A1" fmla="val 618"/>
              <a:gd name="A3" fmla="val 0"/>
              <a:gd name="G0" fmla="+- A1 0 0"/>
            </a:gdLst>
            <a:ahLst/>
            <a:cxnLst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pPr lvl="0"/>
            <a:endParaRPr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64588" y="304800"/>
            <a:ext cx="2669645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1" y="304800"/>
            <a:ext cx="7854175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2732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331" y="1752600"/>
            <a:ext cx="522732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12290" name="标题 12289"/>
          <p:cNvSpPr>
            <a:spLocks noGrp="1"/>
          </p:cNvSpPr>
          <p:nvPr>
            <p:ph type="title"/>
          </p:nvPr>
        </p:nvSpPr>
        <p:spPr>
          <a:xfrm>
            <a:off x="766233" y="304800"/>
            <a:ext cx="10668000" cy="121602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2291" name="文本占位符 12290"/>
          <p:cNvSpPr>
            <a:spLocks noGrp="1"/>
          </p:cNvSpPr>
          <p:nvPr>
            <p:ph type="body" idx="1"/>
          </p:nvPr>
        </p:nvSpPr>
        <p:spPr>
          <a:xfrm>
            <a:off x="755651" y="1752600"/>
            <a:ext cx="10668000" cy="426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292" name="任意多边形 12291"/>
          <p:cNvSpPr/>
          <p:nvPr/>
        </p:nvSpPr>
        <p:spPr>
          <a:xfrm>
            <a:off x="812800" y="1566863"/>
            <a:ext cx="10610851" cy="109537"/>
          </a:xfrm>
          <a:custGeom>
            <a:avLst/>
            <a:gdLst>
              <a:gd name="A1" fmla="val 585"/>
              <a:gd name="A3" fmla="val 0"/>
              <a:gd name="G0" fmla="+- A1 0 0"/>
            </a:gdLst>
            <a:ahLst/>
            <a:cxnLst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pPr lvl="0"/>
            <a:endParaRPr sz="2400" dirty="0">
              <a:latin typeface="Times New Roman" panose="02020603050405020304" pitchFamily="18" charset="0"/>
            </a:endParaRPr>
          </a:p>
        </p:txBody>
      </p:sp>
      <p:sp>
        <p:nvSpPr>
          <p:cNvPr id="12293" name="直接连接符 12292"/>
          <p:cNvSpPr/>
          <p:nvPr/>
        </p:nvSpPr>
        <p:spPr>
          <a:xfrm flipV="1">
            <a:off x="812800" y="6172200"/>
            <a:ext cx="10566400" cy="0"/>
          </a:xfrm>
          <a:prstGeom prst="line">
            <a:avLst/>
          </a:prstGeom>
          <a:ln w="317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294" name="日期占位符 12293"/>
          <p:cNvSpPr>
            <a:spLocks noGrp="1"/>
          </p:cNvSpPr>
          <p:nvPr>
            <p:ph type="dt" sz="half" idx="2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200">
                <a:latin typeface="Verdana" panose="020B0604030504040204" pitchFamily="34" charset="0"/>
              </a:defRPr>
            </a:lvl1pPr>
          </a:lstStyle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2295" name="页脚占位符 12294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200">
                <a:latin typeface="Verdana" panose="020B0604030504040204" pitchFamily="34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2296" name="灯片编号占位符 12295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200">
                <a:latin typeface="Verdana" panose="020B0604030504040204" pitchFamily="34" charset="0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8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69900" lvl="0" indent="-469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908050" lvl="1" indent="-436245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304925" lvl="2" indent="-39497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94180" lvl="3" indent="-3873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94230" lvl="4" indent="-39878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标题 22529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rPr lang="zh-CN" altLang="en-US" dirty="0"/>
              <a:t>实验二  统计文件中单词出现频度 </a:t>
            </a:r>
            <a:endParaRPr lang="zh-CN" altLang="en-US" dirty="0"/>
          </a:p>
        </p:txBody>
      </p:sp>
      <p:sp>
        <p:nvSpPr>
          <p:cNvPr id="22531" name="文本占位符 22530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buNone/>
            </a:pPr>
            <a:r>
              <a:rPr lang="zh-CN" altLang="en-US" b="1" dirty="0"/>
              <a:t>实验目的：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      熟练掌握类、函数的定义，并灵活运用实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现文件的访问和处理。</a:t>
            </a:r>
            <a:endParaRPr lang="zh-CN" altLang="en-US" b="1" dirty="0"/>
          </a:p>
          <a:p>
            <a:pPr>
              <a:buNone/>
            </a:pPr>
            <a:r>
              <a:rPr lang="zh-CN" altLang="en-US" b="1" dirty="0"/>
              <a:t>实验内容：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      统计当前路径下某个</a:t>
            </a:r>
            <a:r>
              <a:rPr lang="en-US" altLang="zh-CN"/>
              <a:t>txt</a:t>
            </a:r>
            <a:r>
              <a:rPr lang="zh-CN" altLang="en-US" dirty="0"/>
              <a:t>文件中的单词频度。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标题 23553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rPr lang="zh-CN" altLang="en-US" dirty="0"/>
              <a:t>实验二  统计文件中单词出现频度</a:t>
            </a:r>
            <a:endParaRPr lang="zh-CN" altLang="en-US" dirty="0"/>
          </a:p>
        </p:txBody>
      </p:sp>
      <p:sp>
        <p:nvSpPr>
          <p:cNvPr id="23555" name="文本占位符 23554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buNone/>
            </a:pPr>
            <a:r>
              <a:rPr lang="zh-CN" altLang="en-US" b="1" dirty="0"/>
              <a:t>实验要求：</a:t>
            </a:r>
            <a:endParaRPr lang="zh-CN" altLang="en-US" b="1" dirty="0"/>
          </a:p>
          <a:p>
            <a:pPr>
              <a:buNone/>
            </a:pPr>
            <a:r>
              <a:rPr lang="zh-CN" altLang="en-US" b="1"/>
              <a:t>      </a:t>
            </a:r>
            <a:r>
              <a:rPr lang="en-US" altLang="zh-CN"/>
              <a:t>1.</a:t>
            </a:r>
            <a:r>
              <a:rPr lang="zh-CN" altLang="en-US" dirty="0"/>
              <a:t>统计文本文件中大写字母、小写字母、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数字字符以及其他字符出现的次数。该问题需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要每次读出</a:t>
            </a:r>
            <a:r>
              <a:rPr lang="en-US" altLang="zh-CN"/>
              <a:t>1</a:t>
            </a:r>
            <a:r>
              <a:rPr lang="zh-CN" altLang="en-US" dirty="0"/>
              <a:t>个字符作为字符串返回并判断计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数。</a:t>
            </a:r>
            <a:endParaRPr lang="zh-CN" altLang="en-US" dirty="0"/>
          </a:p>
          <a:p>
            <a:pPr>
              <a:buNone/>
            </a:pPr>
            <a:r>
              <a:rPr lang="zh-CN" altLang="en-US"/>
              <a:t>     </a:t>
            </a:r>
            <a:r>
              <a:rPr lang="en-US" altLang="zh-CN"/>
              <a:t>2.</a:t>
            </a:r>
            <a:r>
              <a:rPr lang="zh-CN" altLang="en-US" dirty="0"/>
              <a:t>替换文本文件中的“</a:t>
            </a:r>
            <a:r>
              <a:rPr lang="en-US" altLang="zh-CN"/>
              <a:t>Hi”</a:t>
            </a:r>
            <a:r>
              <a:rPr lang="zh-CN" altLang="en-US" dirty="0"/>
              <a:t>为“</a:t>
            </a:r>
            <a:r>
              <a:rPr lang="en-US" altLang="zh-CN"/>
              <a:t>Hello”</a:t>
            </a:r>
            <a:r>
              <a:rPr lang="zh-CN" altLang="en-US" dirty="0"/>
              <a:t>，把结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果存入另一个文本文件中。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WE2MTgxZmY3NWM2NzlmZDViYzc5OTU3YmJkMWI2NDAifQ=="/>
</p:tagLst>
</file>

<file path=ppt/theme/theme1.xml><?xml version="1.0" encoding="utf-8"?>
<a:theme xmlns:a="http://schemas.openxmlformats.org/drawingml/2006/main" name="Profile">
  <a:themeElements>
    <a:clrScheme name="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C"/>
      </a:accent5>
      <a:accent6>
        <a:srgbClr val="B70000"/>
      </a:accent6>
      <a:hlink>
        <a:srgbClr val="336699"/>
      </a:hlink>
      <a:folHlink>
        <a:srgbClr val="003366"/>
      </a:folHlink>
    </a:clrScheme>
    <a:fontScheme name="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800000"/>
        </a:lt1>
        <a:dk2>
          <a:srgbClr val="FFFFFF"/>
        </a:dk2>
        <a:lt2>
          <a:srgbClr val="A50021"/>
        </a:lt2>
        <a:accent1>
          <a:srgbClr val="FF9900"/>
        </a:accent1>
        <a:accent2>
          <a:srgbClr val="FF3300"/>
        </a:accent2>
        <a:accent3>
          <a:srgbClr val="C1AAAA"/>
        </a:accent3>
        <a:accent4>
          <a:srgbClr val="DCDCDC"/>
        </a:accent4>
        <a:accent5>
          <a:srgbClr val="FFCAAA"/>
        </a:accent5>
        <a:accent6>
          <a:srgbClr val="E52D00"/>
        </a:accent6>
        <a:hlink>
          <a:srgbClr val="FFFFCC"/>
        </a:hlink>
        <a:folHlink>
          <a:srgbClr val="FF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1072E"/>
        </a:lt1>
        <a:dk2>
          <a:srgbClr val="FFFFFF"/>
        </a:dk2>
        <a:lt2>
          <a:srgbClr val="3C001E"/>
        </a:lt2>
        <a:accent1>
          <a:srgbClr val="89A38F"/>
        </a:accent1>
        <a:accent2>
          <a:srgbClr val="666699"/>
        </a:accent2>
        <a:accent3>
          <a:srgbClr val="B3AAAC"/>
        </a:accent3>
        <a:accent4>
          <a:srgbClr val="DCDCDC"/>
        </a:accent4>
        <a:accent5>
          <a:srgbClr val="C4CEC6"/>
        </a:accent5>
        <a:accent6>
          <a:srgbClr val="5B5B89"/>
        </a:accent6>
        <a:hlink>
          <a:srgbClr val="808000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FFFFFF"/>
        </a:dk2>
        <a:lt2>
          <a:srgbClr val="333333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CDCDC"/>
        </a:accent4>
        <a:accent5>
          <a:srgbClr val="ADCAFF"/>
        </a:accent5>
        <a:accent6>
          <a:srgbClr val="B70000"/>
        </a:accent6>
        <a:hlink>
          <a:srgbClr val="666699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0000"/>
        </a:lt1>
        <a:dk2>
          <a:srgbClr val="FFFFFF"/>
        </a:dk2>
        <a:lt2>
          <a:srgbClr val="4B3D1B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666699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FFFFFF"/>
        </a:dk2>
        <a:lt2>
          <a:srgbClr val="006666"/>
        </a:lt2>
        <a:accent1>
          <a:srgbClr val="0099CC"/>
        </a:accent1>
        <a:accent2>
          <a:srgbClr val="6666FF"/>
        </a:accent2>
        <a:accent3>
          <a:srgbClr val="AAADB9"/>
        </a:accent3>
        <a:accent4>
          <a:srgbClr val="DCDCDC"/>
        </a:accent4>
        <a:accent5>
          <a:srgbClr val="AACAE2"/>
        </a:accent5>
        <a:accent6>
          <a:srgbClr val="5B5BE5"/>
        </a:accent6>
        <a:hlink>
          <a:srgbClr val="FFFFCC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6666"/>
        </a:lt1>
        <a:dk2>
          <a:srgbClr val="FFFFFF"/>
        </a:dk2>
        <a:lt2>
          <a:srgbClr val="003366"/>
        </a:lt2>
        <a:accent1>
          <a:srgbClr val="6699FF"/>
        </a:accent1>
        <a:accent2>
          <a:srgbClr val="00CCFF"/>
        </a:accent2>
        <a:accent3>
          <a:srgbClr val="AAB9B9"/>
        </a:accent3>
        <a:accent4>
          <a:srgbClr val="DCDCDC"/>
        </a:accent4>
        <a:accent5>
          <a:srgbClr val="B9CAFF"/>
        </a:accent5>
        <a:accent6>
          <a:srgbClr val="00B7E5"/>
        </a:accent6>
        <a:hlink>
          <a:srgbClr val="FFFFCC"/>
        </a:hlink>
        <a:folHlink>
          <a:srgbClr val="33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4"/>
        </a:accent3>
        <a:accent4>
          <a:srgbClr val="000000"/>
        </a:accent4>
        <a:accent5>
          <a:srgbClr val="FFE2AA"/>
        </a:accent5>
        <a:accent6>
          <a:srgbClr val="A3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6600"/>
        </a:lt1>
        <a:dk2>
          <a:srgbClr val="FFFFFF"/>
        </a:dk2>
        <a:lt2>
          <a:srgbClr val="598600"/>
        </a:lt2>
        <a:accent1>
          <a:srgbClr val="33CC33"/>
        </a:accent1>
        <a:accent2>
          <a:srgbClr val="99CC00"/>
        </a:accent2>
        <a:accent3>
          <a:srgbClr val="ADB9AA"/>
        </a:accent3>
        <a:accent4>
          <a:srgbClr val="DCDCDC"/>
        </a:accent4>
        <a:accent5>
          <a:srgbClr val="ADE2AD"/>
        </a:accent5>
        <a:accent6>
          <a:srgbClr val="89B700"/>
        </a:accent6>
        <a:hlink>
          <a:srgbClr val="FFCC00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C"/>
        </a:accent5>
        <a:accent6>
          <a:srgbClr val="B7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</Words>
  <Application>WPS 演示</Application>
  <PresentationFormat>宽屏</PresentationFormat>
  <Paragraphs>18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Verdana</vt:lpstr>
      <vt:lpstr>Times New Roman</vt:lpstr>
      <vt:lpstr>Profile</vt:lpstr>
      <vt:lpstr>实验二  统计文件中单词出现频度 </vt:lpstr>
      <vt:lpstr>实验二  统计文件中单词出现频度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shong</cp:lastModifiedBy>
  <cp:revision>172</cp:revision>
  <dcterms:created xsi:type="dcterms:W3CDTF">2019-06-19T02:08:00Z</dcterms:created>
  <dcterms:modified xsi:type="dcterms:W3CDTF">2022-10-06T02:59:38Z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2052-11.1.0.12019</vt:lpwstr>
  </property>
  <property fmtid="{D5CDD505-2E9C-101B-9397-08002B2CF9AE}" pid="3" name="ICV">
    <vt:lpwstr>90FD67AB59724F3C8103124FB37EBC24</vt:lpwstr>
  </property>
</Properties>
</file>