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handoutMasterIdLst>
    <p:handoutMasterId r:id="rId55"/>
  </p:handoutMasterIdLst>
  <p:sldIdLst>
    <p:sldId id="256" r:id="rId2"/>
    <p:sldId id="257" r:id="rId3"/>
    <p:sldId id="298" r:id="rId4"/>
    <p:sldId id="299" r:id="rId5"/>
    <p:sldId id="306" r:id="rId6"/>
    <p:sldId id="300" r:id="rId7"/>
    <p:sldId id="307" r:id="rId8"/>
    <p:sldId id="301" r:id="rId9"/>
    <p:sldId id="308" r:id="rId10"/>
    <p:sldId id="302" r:id="rId11"/>
    <p:sldId id="309" r:id="rId12"/>
    <p:sldId id="303" r:id="rId13"/>
    <p:sldId id="310" r:id="rId14"/>
    <p:sldId id="304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258" r:id="rId30"/>
    <p:sldId id="259" r:id="rId31"/>
    <p:sldId id="275" r:id="rId32"/>
    <p:sldId id="325" r:id="rId33"/>
    <p:sldId id="276" r:id="rId34"/>
    <p:sldId id="326" r:id="rId35"/>
    <p:sldId id="277" r:id="rId36"/>
    <p:sldId id="327" r:id="rId37"/>
    <p:sldId id="278" r:id="rId38"/>
    <p:sldId id="328" r:id="rId39"/>
    <p:sldId id="279" r:id="rId40"/>
    <p:sldId id="329" r:id="rId41"/>
    <p:sldId id="280" r:id="rId42"/>
    <p:sldId id="330" r:id="rId43"/>
    <p:sldId id="281" r:id="rId44"/>
    <p:sldId id="282" r:id="rId45"/>
    <p:sldId id="283" r:id="rId46"/>
    <p:sldId id="284" r:id="rId47"/>
    <p:sldId id="285" r:id="rId48"/>
    <p:sldId id="286" r:id="rId49"/>
    <p:sldId id="287" r:id="rId50"/>
    <p:sldId id="288" r:id="rId51"/>
    <p:sldId id="289" r:id="rId52"/>
    <p:sldId id="290" r:id="rId53"/>
    <p:sldId id="291" r:id="rId54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3" autoAdjust="0"/>
    <p:restoredTop sz="86445" autoAdjust="0"/>
  </p:normalViewPr>
  <p:slideViewPr>
    <p:cSldViewPr>
      <p:cViewPr varScale="1">
        <p:scale>
          <a:sx n="110" d="100"/>
          <a:sy n="110" d="100"/>
        </p:scale>
        <p:origin x="-11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3742A-9451-4A8C-B4AF-28E2568624F5}" type="datetimeFigureOut">
              <a:rPr lang="zh-CN" altLang="en-US" smtClean="0"/>
              <a:t>2018/3/6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CFD93-F649-4B1E-BF80-D143F250B9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82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74083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4084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4085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4086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40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4089" name="Rectangle 9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4090" name="Rectangle 10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4091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26D46145-3688-4ABF-82E4-C38AC2A97B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1E547-8F84-4454-9BB6-0BD6E3A8C8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92354-AFD3-4F73-A0D5-3FFA66CCD4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88F25-EE20-4298-B844-71E34E1298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FED55-1E9C-4190-817E-EE650DE0C8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436A1-90FC-445D-BF8A-FA9761E2E9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5519-FA26-4867-8457-5F61C7C364F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729B3-4E91-466B-81A9-E03FC5B75DE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B4C04-F405-4EAD-A424-543E79CDF5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BA99A6-53EE-48FD-B882-20D2945840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E64B7-687F-4BE2-A8B8-11864CF922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58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7305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306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7306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30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730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730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97E645B7-3352-4B6E-8EA8-90DC552FE6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b="1"/>
              <a:t>关系代数习题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）找出</a:t>
            </a:r>
            <a:r>
              <a:rPr lang="zh-CN" altLang="en-US" dirty="0">
                <a:solidFill>
                  <a:srgbClr val="FF0066"/>
                </a:solidFill>
              </a:rPr>
              <a:t>每个</a:t>
            </a:r>
            <a:r>
              <a:rPr lang="zh-CN" altLang="en-US" dirty="0"/>
              <a:t>员工工资都在</a:t>
            </a:r>
            <a:r>
              <a:rPr lang="en-US" altLang="zh-CN" dirty="0"/>
              <a:t>1000</a:t>
            </a:r>
            <a:r>
              <a:rPr lang="zh-CN" altLang="en-US" dirty="0"/>
              <a:t>元以上的公司，显示公司名。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476375" y="3500438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雇员</a:t>
            </a:r>
            <a:r>
              <a:rPr lang="zh-CN" altLang="en-US" sz="2400" dirty="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工作</a:t>
            </a:r>
            <a:r>
              <a:rPr lang="zh-CN" altLang="en-US" sz="2400" dirty="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公司</a:t>
            </a:r>
            <a:r>
              <a:rPr lang="zh-CN" altLang="en-US" sz="2400" dirty="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主管</a:t>
            </a:r>
            <a:r>
              <a:rPr lang="zh-CN" altLang="en-US" sz="2400" dirty="0"/>
              <a:t>（员工姓名，主管姓名）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）找出</a:t>
            </a:r>
            <a:r>
              <a:rPr lang="zh-CN" altLang="en-US" dirty="0">
                <a:solidFill>
                  <a:srgbClr val="FF0066"/>
                </a:solidFill>
              </a:rPr>
              <a:t>每个</a:t>
            </a:r>
            <a:r>
              <a:rPr lang="zh-CN" altLang="en-US" dirty="0"/>
              <a:t>员工工资都在</a:t>
            </a:r>
            <a:r>
              <a:rPr lang="en-US" altLang="zh-CN" dirty="0"/>
              <a:t>1000</a:t>
            </a:r>
            <a:r>
              <a:rPr lang="zh-CN" altLang="en-US" dirty="0"/>
              <a:t>元以上的公司，显示公司名。</a:t>
            </a:r>
          </a:p>
          <a:p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FF0066"/>
                </a:solidFill>
              </a:rPr>
              <a:t>∏公司名（工作）</a:t>
            </a:r>
            <a:r>
              <a:rPr lang="en-US" altLang="zh-CN" sz="2400" b="1" dirty="0">
                <a:solidFill>
                  <a:srgbClr val="FF0066"/>
                </a:solidFill>
              </a:rPr>
              <a:t>-∏</a:t>
            </a:r>
            <a:r>
              <a:rPr lang="zh-CN" altLang="en-US" sz="2400" b="1" dirty="0">
                <a:solidFill>
                  <a:srgbClr val="FF0066"/>
                </a:solidFill>
              </a:rPr>
              <a:t>公司名（</a:t>
            </a:r>
            <a:r>
              <a:rPr lang="en-US" altLang="zh-CN" sz="2400" b="1" dirty="0">
                <a:solidFill>
                  <a:srgbClr val="FF0066"/>
                </a:solidFill>
              </a:rPr>
              <a:t>σ</a:t>
            </a:r>
            <a:r>
              <a:rPr lang="zh-CN" altLang="en-US" sz="2400" b="1" dirty="0">
                <a:solidFill>
                  <a:srgbClr val="FF0066"/>
                </a:solidFill>
              </a:rPr>
              <a:t>工资</a:t>
            </a:r>
            <a:r>
              <a:rPr lang="en-US" altLang="zh-CN" sz="2400" b="1" dirty="0">
                <a:solidFill>
                  <a:srgbClr val="FF0066"/>
                </a:solidFill>
              </a:rPr>
              <a:t>&lt;1000</a:t>
            </a:r>
            <a:r>
              <a:rPr lang="zh-CN" altLang="en-US" sz="2400" b="1" dirty="0">
                <a:solidFill>
                  <a:srgbClr val="FF0066"/>
                </a:solidFill>
              </a:rPr>
              <a:t>（工作））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1547813" y="4221163"/>
            <a:ext cx="66278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）找出主管人员</a:t>
            </a:r>
            <a:r>
              <a:rPr lang="en-US" altLang="zh-CN" dirty="0"/>
              <a:t>Smith</a:t>
            </a:r>
            <a:r>
              <a:rPr lang="zh-CN" altLang="en-US" dirty="0"/>
              <a:t>领导的员工姓名及员工居住的城市。</a:t>
            </a:r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1476375" y="3500438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雇员</a:t>
            </a:r>
            <a:r>
              <a:rPr lang="zh-CN" altLang="en-US" sz="2400" dirty="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工作</a:t>
            </a:r>
            <a:r>
              <a:rPr lang="zh-CN" altLang="en-US" sz="2400" dirty="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公司</a:t>
            </a:r>
            <a:r>
              <a:rPr lang="zh-CN" altLang="en-US" sz="2400" dirty="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主管</a:t>
            </a:r>
            <a:r>
              <a:rPr lang="zh-CN" altLang="en-US" sz="2400" dirty="0"/>
              <a:t>（员工姓名，主管姓名）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）找出主管人员</a:t>
            </a:r>
            <a:r>
              <a:rPr lang="en-US" altLang="zh-CN"/>
              <a:t>Smith</a:t>
            </a:r>
            <a:r>
              <a:rPr lang="zh-CN" altLang="en-US"/>
              <a:t>领导的员工姓名及员工居住的城市。</a:t>
            </a:r>
          </a:p>
          <a:p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 sz="2800"/>
              <a:t>  </a:t>
            </a:r>
            <a:r>
              <a:rPr lang="zh-CN" altLang="en-US" sz="2000" b="1">
                <a:solidFill>
                  <a:srgbClr val="FF0066"/>
                </a:solidFill>
              </a:rPr>
              <a:t>∏员工姓名，居住城市（</a:t>
            </a:r>
            <a:r>
              <a:rPr lang="en-US" altLang="zh-CN" sz="2000" b="1">
                <a:solidFill>
                  <a:srgbClr val="FF0066"/>
                </a:solidFill>
              </a:rPr>
              <a:t>σ</a:t>
            </a:r>
            <a:r>
              <a:rPr lang="zh-CN" altLang="en-US" sz="2000" b="1">
                <a:solidFill>
                  <a:srgbClr val="FF0066"/>
                </a:solidFill>
              </a:rPr>
              <a:t>主管姓名</a:t>
            </a:r>
            <a:r>
              <a:rPr lang="en-US" altLang="zh-CN" sz="2000" b="1">
                <a:solidFill>
                  <a:srgbClr val="FF0066"/>
                </a:solidFill>
              </a:rPr>
              <a:t>=‘Smith’</a:t>
            </a:r>
            <a:r>
              <a:rPr lang="zh-CN" altLang="en-US" sz="2000" b="1">
                <a:solidFill>
                  <a:srgbClr val="FF0066"/>
                </a:solidFill>
              </a:rPr>
              <a:t>（雇员∞主管））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476375" y="4005263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]</a:t>
            </a:r>
            <a:r>
              <a:rPr lang="zh-CN" altLang="en-US" dirty="0"/>
              <a:t>设有</a:t>
            </a:r>
            <a:r>
              <a:rPr lang="en-US" altLang="zh-CN" dirty="0"/>
              <a:t>3</a:t>
            </a:r>
            <a:r>
              <a:rPr lang="zh-CN" altLang="en-US" dirty="0"/>
              <a:t>个关系：</a:t>
            </a:r>
          </a:p>
          <a:p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S#</a:t>
            </a:r>
            <a:r>
              <a:rPr lang="zh-CN" altLang="en-US" dirty="0"/>
              <a:t>，</a:t>
            </a:r>
            <a:r>
              <a:rPr lang="en-US" altLang="zh-CN" dirty="0"/>
              <a:t>SNAME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SC</a:t>
            </a:r>
            <a:r>
              <a:rPr lang="zh-CN" altLang="en-US" dirty="0"/>
              <a:t>（</a:t>
            </a:r>
            <a:r>
              <a:rPr lang="en-US" altLang="zh-CN" dirty="0"/>
              <a:t>S#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CNAME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（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CNAME</a:t>
            </a:r>
            <a:r>
              <a:rPr lang="zh-CN" altLang="en-US" dirty="0"/>
              <a:t>，</a:t>
            </a:r>
            <a:r>
              <a:rPr lang="en-US" altLang="zh-CN" dirty="0"/>
              <a:t>TEACHER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96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）检索</a:t>
            </a:r>
            <a:r>
              <a:rPr lang="en-US" altLang="zh-CN" dirty="0"/>
              <a:t>LIU</a:t>
            </a:r>
            <a:r>
              <a:rPr lang="zh-CN" altLang="en-US" dirty="0"/>
              <a:t>老师所授课程的课程号和课程名。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1763713" y="3141663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AGE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SEX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TEACHER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828800"/>
          </a:xfrm>
        </p:spPr>
        <p:txBody>
          <a:bodyPr/>
          <a:lstStyle/>
          <a:p>
            <a:r>
              <a:rPr lang="en-US" altLang="zh-CN" sz="3600"/>
              <a:t>1</a:t>
            </a:r>
            <a:r>
              <a:rPr lang="zh-CN" altLang="en-US" sz="3600"/>
              <a:t>）检索</a:t>
            </a:r>
            <a:r>
              <a:rPr lang="en-US" altLang="zh-CN" sz="3600"/>
              <a:t>LIU</a:t>
            </a:r>
            <a:r>
              <a:rPr lang="zh-CN" altLang="en-US" sz="3600"/>
              <a:t>老师所授课程的课程号和课程名。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 sz="2400" b="1">
                <a:solidFill>
                  <a:srgbClr val="FF0000"/>
                </a:solidFill>
              </a:rPr>
              <a:t>∏</a:t>
            </a:r>
            <a:r>
              <a:rPr lang="en-US" altLang="zh-CN" sz="2400" b="1">
                <a:solidFill>
                  <a:srgbClr val="FF0000"/>
                </a:solidFill>
              </a:rPr>
              <a:t>C#</a:t>
            </a:r>
            <a:r>
              <a:rPr lang="zh-CN" altLang="en-US" sz="2400" b="1">
                <a:solidFill>
                  <a:srgbClr val="FF0000"/>
                </a:solidFill>
              </a:rPr>
              <a:t>，</a:t>
            </a:r>
            <a:r>
              <a:rPr lang="en-US" altLang="zh-CN" sz="2400" b="1">
                <a:solidFill>
                  <a:srgbClr val="FF0000"/>
                </a:solidFill>
              </a:rPr>
              <a:t>CNAME(σTEACHER=‘LIU’(C))</a:t>
            </a:r>
          </a:p>
          <a:p>
            <a:endParaRPr lang="en-US" altLang="zh-CN" sz="3600"/>
          </a:p>
          <a:p>
            <a:endParaRPr lang="en-US" altLang="zh-CN"/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）检索年龄大于</a:t>
            </a:r>
            <a:r>
              <a:rPr lang="en-US" altLang="zh-CN"/>
              <a:t>23</a:t>
            </a:r>
            <a:r>
              <a:rPr lang="zh-CN" altLang="en-US"/>
              <a:t>岁的男学生的学号和姓名。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2051050" y="3573463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AGE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SEX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TEACHER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）检索年龄大于</a:t>
            </a:r>
            <a:r>
              <a:rPr lang="en-US" altLang="zh-CN"/>
              <a:t>23</a:t>
            </a:r>
            <a:r>
              <a:rPr lang="zh-CN" altLang="en-US"/>
              <a:t>岁的男学生的学号和姓名。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    ∏</a:t>
            </a:r>
            <a:r>
              <a:rPr lang="en-US" altLang="zh-CN" sz="2400" b="1">
                <a:solidFill>
                  <a:srgbClr val="FF0000"/>
                </a:solidFill>
              </a:rPr>
              <a:t>S#</a:t>
            </a:r>
            <a:r>
              <a:rPr lang="zh-CN" altLang="en-US" sz="2400" b="1">
                <a:solidFill>
                  <a:srgbClr val="FF0000"/>
                </a:solidFill>
              </a:rPr>
              <a:t>，</a:t>
            </a:r>
            <a:r>
              <a:rPr lang="en-US" altLang="zh-CN" sz="2400" b="1">
                <a:solidFill>
                  <a:srgbClr val="FF0000"/>
                </a:solidFill>
              </a:rPr>
              <a:t>SNAME(σAGE&gt;‘23’∧SEX=‘M’(S))</a:t>
            </a: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051050" y="3573463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）检索学号为</a:t>
            </a:r>
            <a:r>
              <a:rPr lang="en-US" altLang="zh-CN" dirty="0"/>
              <a:t>S3</a:t>
            </a:r>
            <a:r>
              <a:rPr lang="zh-CN" altLang="en-US" dirty="0"/>
              <a:t>学生所学课程的课程名与任课教师名。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2051050" y="3573463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AGE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SEX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TEACHER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关系代数的</a:t>
            </a:r>
            <a:r>
              <a:rPr lang="en-US" altLang="zh-CN" b="1"/>
              <a:t>9</a:t>
            </a:r>
            <a:r>
              <a:rPr lang="zh-CN" altLang="en-US" b="1"/>
              <a:t>种操作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7924800" cy="46069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     </a:t>
            </a:r>
            <a:r>
              <a:rPr lang="zh-CN" altLang="en-US" b="1"/>
              <a:t>并、交、差、乘、选择、投影、联接、除、自然联接运算。 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五个基本操作：</a:t>
            </a:r>
            <a:r>
              <a:rPr lang="zh-CN" altLang="en-US" b="1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   并</a:t>
            </a:r>
            <a:r>
              <a:rPr lang="en-US" altLang="zh-CN" b="1"/>
              <a:t>(∪)    </a:t>
            </a:r>
            <a:r>
              <a:rPr lang="zh-CN" altLang="en-US" b="1"/>
              <a:t>差</a:t>
            </a:r>
            <a:r>
              <a:rPr lang="en-US" altLang="zh-CN" b="1"/>
              <a:t>(-)     </a:t>
            </a:r>
            <a:r>
              <a:rPr lang="zh-CN" altLang="en-US" b="1"/>
              <a:t>笛卡尔积（</a:t>
            </a:r>
            <a:r>
              <a:rPr lang="en-US" altLang="zh-CN" b="1"/>
              <a:t>×</a:t>
            </a:r>
            <a:r>
              <a:rPr lang="zh-CN" altLang="en-US" b="1"/>
              <a:t>） 交</a:t>
            </a:r>
            <a:r>
              <a:rPr lang="en-US" altLang="zh-CN" b="1"/>
              <a:t>(∩)    </a:t>
            </a:r>
          </a:p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FF0000"/>
                </a:solidFill>
              </a:rPr>
              <a:t>四个组合操作：</a:t>
            </a:r>
            <a:r>
              <a:rPr lang="zh-CN" altLang="en-US" b="1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b="1"/>
              <a:t>     投影  </a:t>
            </a:r>
            <a:r>
              <a:rPr lang="en-US" altLang="zh-CN" b="1"/>
              <a:t>(π)   </a:t>
            </a:r>
            <a:r>
              <a:rPr lang="zh-CN" altLang="en-US" b="1"/>
              <a:t>选择 </a:t>
            </a:r>
            <a:r>
              <a:rPr lang="en-US" altLang="zh-CN" b="1"/>
              <a:t>(σ)  </a:t>
            </a:r>
            <a:r>
              <a:rPr lang="zh-CN" altLang="en-US" b="1"/>
              <a:t>连接（等值连接、自然连接</a:t>
            </a:r>
            <a:r>
              <a:rPr lang="en-US" altLang="zh-CN" b="1"/>
              <a:t>)    </a:t>
            </a:r>
            <a:r>
              <a:rPr lang="zh-CN" altLang="en-US" b="1"/>
              <a:t>除法</a:t>
            </a:r>
            <a:r>
              <a:rPr lang="en-US" altLang="zh-CN" b="1"/>
              <a:t>(÷)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）检索学号为</a:t>
            </a:r>
            <a:r>
              <a:rPr lang="en-US" altLang="zh-CN"/>
              <a:t>S3</a:t>
            </a:r>
            <a:r>
              <a:rPr lang="zh-CN" altLang="en-US"/>
              <a:t>学生所学课程的课程名与任课教师名。</a:t>
            </a:r>
          </a:p>
          <a:p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</a:rPr>
              <a:t>∏</a:t>
            </a:r>
            <a:r>
              <a:rPr lang="en-US" altLang="zh-CN" sz="2400" b="1">
                <a:solidFill>
                  <a:srgbClr val="FF0000"/>
                </a:solidFill>
              </a:rPr>
              <a:t>CNAME</a:t>
            </a:r>
            <a:r>
              <a:rPr lang="zh-CN" altLang="en-US" sz="2400" b="1">
                <a:solidFill>
                  <a:srgbClr val="FF0000"/>
                </a:solidFill>
              </a:rPr>
              <a:t>，</a:t>
            </a:r>
            <a:r>
              <a:rPr lang="en-US" altLang="zh-CN" sz="2400" b="1">
                <a:solidFill>
                  <a:srgbClr val="FF0000"/>
                </a:solidFill>
              </a:rPr>
              <a:t>TEACHER(</a:t>
            </a:r>
            <a:r>
              <a:rPr lang="en-US" altLang="zh-CN" sz="2800" b="1">
                <a:solidFill>
                  <a:srgbClr val="FF0000"/>
                </a:solidFill>
              </a:rPr>
              <a:t>σ</a:t>
            </a:r>
            <a:r>
              <a:rPr lang="en-US" altLang="zh-CN" sz="2400" b="1">
                <a:solidFill>
                  <a:srgbClr val="FF0000"/>
                </a:solidFill>
              </a:rPr>
              <a:t>S#=‘S3’(SC∞C))</a:t>
            </a: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2051050" y="4005263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973263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）检索至少选修</a:t>
            </a:r>
            <a:r>
              <a:rPr lang="en-US" altLang="zh-CN"/>
              <a:t>LIU</a:t>
            </a:r>
            <a:r>
              <a:rPr lang="zh-CN" altLang="en-US"/>
              <a:t>老师所授课程中一门课的女学生姓名。</a:t>
            </a:r>
          </a:p>
          <a:p>
            <a:endParaRPr lang="en-US" altLang="zh-CN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973263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）检索至少选修</a:t>
            </a:r>
            <a:r>
              <a:rPr lang="en-US" altLang="zh-CN"/>
              <a:t>LIU</a:t>
            </a:r>
            <a:r>
              <a:rPr lang="zh-CN" altLang="en-US"/>
              <a:t>老师所授课程中一门课的女学生姓名。</a:t>
            </a:r>
          </a:p>
          <a:p>
            <a:r>
              <a:rPr lang="zh-CN" altLang="en-US" sz="2400" b="1">
                <a:solidFill>
                  <a:srgbClr val="FF0000"/>
                </a:solidFill>
              </a:rPr>
              <a:t>∏</a:t>
            </a:r>
            <a:r>
              <a:rPr lang="en-US" altLang="zh-CN" sz="2400" b="1">
                <a:solidFill>
                  <a:srgbClr val="FF0000"/>
                </a:solidFill>
              </a:rPr>
              <a:t>SNAME(σSEX=‘F’∧TEACHER=‘LIU’(S∞SC∞C))</a:t>
            </a: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）检索</a:t>
            </a:r>
            <a:r>
              <a:rPr lang="en-US" altLang="zh-CN" dirty="0"/>
              <a:t>WANG</a:t>
            </a:r>
            <a:r>
              <a:rPr lang="zh-CN" altLang="en-US" dirty="0"/>
              <a:t>同学不学的课程的课程名。</a:t>
            </a:r>
          </a:p>
          <a:p>
            <a:endParaRPr lang="en-US" altLang="zh-CN" dirty="0"/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AGE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SEX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SC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S#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folHlink"/>
                </a:solidFill>
              </a:rPr>
              <a:t>C</a:t>
            </a:r>
            <a:r>
              <a:rPr lang="zh-CN" altLang="en-US" sz="2400" dirty="0">
                <a:solidFill>
                  <a:schemeClr val="folHlink"/>
                </a:solidFill>
              </a:rPr>
              <a:t>（</a:t>
            </a:r>
            <a:r>
              <a:rPr lang="en-US" altLang="zh-CN" sz="2400" dirty="0">
                <a:solidFill>
                  <a:schemeClr val="folHlink"/>
                </a:solidFill>
              </a:rPr>
              <a:t>C#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CNAME</a:t>
            </a:r>
            <a:r>
              <a:rPr lang="zh-CN" altLang="en-US" sz="2400" dirty="0">
                <a:solidFill>
                  <a:schemeClr val="folHlink"/>
                </a:solidFill>
              </a:rPr>
              <a:t>，</a:t>
            </a:r>
            <a:r>
              <a:rPr lang="en-US" altLang="zh-CN" sz="2400" dirty="0">
                <a:solidFill>
                  <a:schemeClr val="folHlink"/>
                </a:solidFill>
              </a:rPr>
              <a:t>TEACHER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）检索</a:t>
            </a:r>
            <a:r>
              <a:rPr lang="en-US" altLang="zh-CN" dirty="0"/>
              <a:t>WANG</a:t>
            </a:r>
            <a:r>
              <a:rPr lang="zh-CN" altLang="en-US" dirty="0"/>
              <a:t>同学不学的课程的课程名。</a:t>
            </a:r>
          </a:p>
          <a:p>
            <a:pPr>
              <a:buFont typeface="Wingdings" pitchFamily="2" charset="2"/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CNAME(C</a:t>
            </a:r>
            <a:r>
              <a:rPr lang="en-US" altLang="zh-CN" sz="2400" b="1" dirty="0">
                <a:solidFill>
                  <a:srgbClr val="FF0000"/>
                </a:solidFill>
              </a:rPr>
              <a:t>)-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ΠCNAME(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σSNAME</a:t>
            </a:r>
            <a:r>
              <a:rPr lang="en-US" altLang="zh-CN" sz="2400" b="1" dirty="0">
                <a:solidFill>
                  <a:srgbClr val="FF0000"/>
                </a:solidFill>
              </a:rPr>
              <a:t>=‘WANG’(S∞SC)</a:t>
            </a:r>
          </a:p>
          <a:p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）检索全部学生都选修的课程的课程号与课程名。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）检索全部学生都选修的课程的课程号与课程名。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∏</a:t>
            </a:r>
            <a:r>
              <a:rPr lang="en-US" altLang="zh-CN" sz="2800" b="1" dirty="0">
                <a:solidFill>
                  <a:srgbClr val="FF0000"/>
                </a:solidFill>
              </a:rPr>
              <a:t>C#,CNAME(C∞(</a:t>
            </a:r>
            <a:r>
              <a:rPr lang="en-US" altLang="zh-CN" sz="2800" b="1" dirty="0" err="1">
                <a:solidFill>
                  <a:srgbClr val="FF0000"/>
                </a:solidFill>
              </a:rPr>
              <a:t>πS</a:t>
            </a:r>
            <a:r>
              <a:rPr lang="en-US" altLang="zh-CN" sz="2800" b="1" dirty="0">
                <a:solidFill>
                  <a:srgbClr val="FF0000"/>
                </a:solidFill>
              </a:rPr>
              <a:t>#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C#(SC) ÷ </a:t>
            </a:r>
            <a:r>
              <a:rPr lang="en-US" altLang="zh-CN" sz="2800" b="1" dirty="0" err="1">
                <a:solidFill>
                  <a:srgbClr val="FF0000"/>
                </a:solidFill>
              </a:rPr>
              <a:t>πS</a:t>
            </a:r>
            <a:r>
              <a:rPr lang="en-US" altLang="zh-CN" sz="2800" b="1" dirty="0">
                <a:solidFill>
                  <a:srgbClr val="FF0000"/>
                </a:solidFill>
              </a:rPr>
              <a:t>#(S)))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）检索选修课程包含</a:t>
            </a:r>
            <a:r>
              <a:rPr lang="en-US" altLang="zh-CN" dirty="0"/>
              <a:t>LIU</a:t>
            </a:r>
            <a:r>
              <a:rPr lang="zh-CN" altLang="en-US" dirty="0"/>
              <a:t>老师所授全部课程的学生学号。</a:t>
            </a:r>
          </a:p>
        </p:txBody>
      </p:sp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）检索选修课程包含</a:t>
            </a:r>
            <a:r>
              <a:rPr lang="en-US" altLang="zh-CN" dirty="0"/>
              <a:t>LIU</a:t>
            </a:r>
            <a:r>
              <a:rPr lang="zh-CN" altLang="en-US" dirty="0"/>
              <a:t>老师所授全部课程的学生学号。</a:t>
            </a:r>
          </a:p>
          <a:p>
            <a:r>
              <a:rPr lang="zh-CN" altLang="en-US" dirty="0"/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∏</a:t>
            </a:r>
            <a:r>
              <a:rPr lang="en-US" altLang="zh-CN" sz="2800" b="1" dirty="0">
                <a:solidFill>
                  <a:srgbClr val="FF0000"/>
                </a:solidFill>
              </a:rPr>
              <a:t>S#</a:t>
            </a:r>
            <a:r>
              <a:rPr lang="zh-CN" altLang="en-US" sz="2800" b="1" dirty="0">
                <a:solidFill>
                  <a:srgbClr val="FF0000"/>
                </a:solidFill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</a:rPr>
              <a:t>C#(SC)÷∏C#(</a:t>
            </a:r>
            <a:r>
              <a:rPr lang="en-US" altLang="zh-CN" sz="2800" b="1" dirty="0" err="1">
                <a:solidFill>
                  <a:srgbClr val="FF0000"/>
                </a:solidFill>
              </a:rPr>
              <a:t>σTEACHER</a:t>
            </a:r>
            <a:r>
              <a:rPr lang="en-US" altLang="zh-CN" sz="2800" b="1" dirty="0">
                <a:solidFill>
                  <a:srgbClr val="FF0000"/>
                </a:solidFill>
              </a:rPr>
              <a:t>=‘LIU’(C))</a:t>
            </a:r>
          </a:p>
          <a:p>
            <a:endParaRPr lang="en-US" altLang="zh-CN" dirty="0"/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2051050" y="3716338"/>
            <a:ext cx="48990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AGE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SEX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SC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S#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zh-CN" altLang="en-US" sz="2400">
                <a:solidFill>
                  <a:schemeClr val="folHlink"/>
                </a:solidFill>
              </a:rPr>
              <a:t>（</a:t>
            </a:r>
            <a:r>
              <a:rPr lang="en-US" altLang="zh-CN" sz="2400">
                <a:solidFill>
                  <a:schemeClr val="folHlink"/>
                </a:solidFill>
              </a:rPr>
              <a:t>C#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CNAME</a:t>
            </a:r>
            <a:r>
              <a:rPr lang="zh-CN" altLang="en-US" sz="2400">
                <a:solidFill>
                  <a:schemeClr val="folHlink"/>
                </a:solidFill>
              </a:rPr>
              <a:t>，</a:t>
            </a:r>
            <a:r>
              <a:rPr lang="en-US" altLang="zh-CN" sz="2400">
                <a:solidFill>
                  <a:schemeClr val="folHlink"/>
                </a:solidFill>
              </a:rPr>
              <a:t>TEACHER</a:t>
            </a:r>
            <a:r>
              <a:rPr lang="zh-CN" altLang="en-US" sz="2400">
                <a:solidFill>
                  <a:schemeClr val="folHlink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12875"/>
            <a:ext cx="8210550" cy="4606925"/>
          </a:xfrm>
        </p:spPr>
        <p:txBody>
          <a:bodyPr/>
          <a:lstStyle/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en-US" altLang="zh-CN" dirty="0"/>
              <a:t> </a:t>
            </a:r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]</a:t>
            </a:r>
            <a:r>
              <a:rPr lang="zh-CN" altLang="en-US" b="1" dirty="0"/>
              <a:t>设教学数据库中有</a:t>
            </a:r>
            <a:r>
              <a:rPr lang="en-US" altLang="zh-CN" b="1" dirty="0"/>
              <a:t>3</a:t>
            </a:r>
            <a:r>
              <a:rPr lang="zh-CN" altLang="en-US" b="1" dirty="0"/>
              <a:t>个关系：</a:t>
            </a:r>
            <a:br>
              <a:rPr lang="zh-CN" altLang="en-US" b="1" dirty="0"/>
            </a:br>
            <a:r>
              <a:rPr lang="zh-CN" altLang="en-US" b="1" dirty="0"/>
              <a:t>  </a:t>
            </a:r>
            <a:r>
              <a:rPr lang="zh-CN" altLang="en-US" b="1" dirty="0">
                <a:solidFill>
                  <a:srgbClr val="FF0000"/>
                </a:solidFill>
              </a:rPr>
              <a:t>学生关系</a:t>
            </a:r>
            <a:r>
              <a:rPr lang="zh-CN" altLang="en-US" b="1" dirty="0"/>
              <a:t> </a:t>
            </a:r>
            <a:r>
              <a:rPr lang="en-US" altLang="zh-CN" b="1" dirty="0"/>
              <a:t>S(SNO,SNAME,AGE,SEX)</a:t>
            </a:r>
            <a:br>
              <a:rPr lang="en-US" altLang="zh-CN" b="1" dirty="0"/>
            </a:br>
            <a:r>
              <a:rPr lang="en-US" altLang="zh-CN" b="1" dirty="0"/>
              <a:t>  </a:t>
            </a:r>
            <a:r>
              <a:rPr lang="zh-CN" altLang="en-US" b="1" dirty="0">
                <a:solidFill>
                  <a:srgbClr val="FF0000"/>
                </a:solidFill>
              </a:rPr>
              <a:t>学习关系</a:t>
            </a:r>
            <a:r>
              <a:rPr lang="zh-CN" altLang="en-US" b="1" dirty="0"/>
              <a:t> </a:t>
            </a:r>
            <a:r>
              <a:rPr lang="en-US" altLang="zh-CN" b="1" dirty="0"/>
              <a:t>SC(SNO,CNO,GRADE)</a:t>
            </a:r>
            <a:br>
              <a:rPr lang="en-US" altLang="zh-CN" b="1" dirty="0"/>
            </a:br>
            <a:r>
              <a:rPr lang="en-US" altLang="zh-CN" b="1" dirty="0"/>
              <a:t> </a:t>
            </a:r>
            <a:r>
              <a:rPr lang="en-US" altLang="zh-CN" b="1" dirty="0">
                <a:solidFill>
                  <a:srgbClr val="FF0000"/>
                </a:solidFill>
              </a:rPr>
              <a:t> </a:t>
            </a:r>
            <a:r>
              <a:rPr lang="zh-CN" altLang="en-US" b="1" dirty="0">
                <a:solidFill>
                  <a:srgbClr val="FF0000"/>
                </a:solidFill>
              </a:rPr>
              <a:t>课程关系</a:t>
            </a:r>
            <a:r>
              <a:rPr lang="zh-CN" altLang="en-US" b="1" dirty="0"/>
              <a:t> </a:t>
            </a:r>
            <a:r>
              <a:rPr lang="en-US" altLang="zh-CN" b="1" dirty="0"/>
              <a:t>C(CNO,CNAME,TEACHER) </a:t>
            </a:r>
          </a:p>
          <a:p>
            <a:pPr>
              <a:lnSpc>
                <a:spcPct val="125000"/>
              </a:lnSpc>
              <a:spcAft>
                <a:spcPct val="15000"/>
              </a:spcAft>
            </a:pPr>
            <a:r>
              <a:rPr lang="en-US" altLang="zh-CN" b="1" dirty="0"/>
              <a:t>     </a:t>
            </a:r>
            <a:r>
              <a:rPr lang="zh-CN" altLang="en-US" b="1" dirty="0"/>
              <a:t>下面用关系代数表达式表达每个查询语句。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[</a:t>
            </a:r>
            <a:r>
              <a:rPr lang="zh-CN" altLang="en-US" b="1" dirty="0"/>
              <a:t>例</a:t>
            </a:r>
            <a:r>
              <a:rPr lang="en-US" altLang="zh-CN" b="1" dirty="0"/>
              <a:t>]</a:t>
            </a:r>
            <a:r>
              <a:rPr lang="zh-CN" altLang="en-US" dirty="0"/>
              <a:t>现有如下关系模式：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雇员</a:t>
            </a:r>
            <a:r>
              <a:rPr lang="zh-CN" altLang="en-US" dirty="0"/>
              <a:t>（员工姓名，居住城市，居住街道）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工作</a:t>
            </a:r>
            <a:r>
              <a:rPr lang="zh-CN" altLang="en-US" dirty="0"/>
              <a:t>（员工姓名，公司名，工资）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公司</a:t>
            </a:r>
            <a:r>
              <a:rPr lang="zh-CN" altLang="en-US" dirty="0"/>
              <a:t>（公司名，公司所在城市）</a:t>
            </a:r>
          </a:p>
          <a:p>
            <a:r>
              <a:rPr lang="zh-CN" altLang="en-US" dirty="0">
                <a:solidFill>
                  <a:srgbClr val="FF0066"/>
                </a:solidFill>
              </a:rPr>
              <a:t>主管</a:t>
            </a:r>
            <a:r>
              <a:rPr lang="zh-CN" altLang="en-US" dirty="0"/>
              <a:t>（员工姓名，主管姓名）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检索学习课程号为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的学生学号与成绩。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检索学习课程号为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的学生学号与姓名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(3)</a:t>
            </a:r>
            <a:r>
              <a:rPr lang="zh-CN" altLang="en-US" sz="2800" b="1" dirty="0"/>
              <a:t>检索选修课程名为</a:t>
            </a:r>
            <a:r>
              <a:rPr lang="en-US" altLang="zh-CN" sz="2800" b="1" dirty="0"/>
              <a:t>MATHS</a:t>
            </a:r>
            <a:r>
              <a:rPr lang="zh-CN" altLang="en-US" sz="2800" b="1" dirty="0"/>
              <a:t>的学生学号与姓名。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(4) </a:t>
            </a:r>
            <a:r>
              <a:rPr lang="zh-CN" altLang="en-US" sz="2800" b="1" dirty="0"/>
              <a:t>检索选修课程号为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C4</a:t>
            </a:r>
            <a:r>
              <a:rPr lang="zh-CN" altLang="en-US" sz="2800" b="1" dirty="0"/>
              <a:t>的学生学号。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(5) </a:t>
            </a:r>
            <a:r>
              <a:rPr lang="zh-CN" altLang="en-US" sz="2800" b="1" dirty="0"/>
              <a:t>检索至少选修课程号为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C4</a:t>
            </a:r>
            <a:r>
              <a:rPr lang="zh-CN" altLang="en-US" sz="2800" b="1" dirty="0"/>
              <a:t>的学生学号。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(6) </a:t>
            </a:r>
            <a:r>
              <a:rPr lang="zh-CN" altLang="en-US" sz="2800" b="1" dirty="0"/>
              <a:t>检索不学</a:t>
            </a:r>
            <a:r>
              <a:rPr lang="en-US" altLang="zh-CN" sz="2800" b="1" dirty="0"/>
              <a:t>C2</a:t>
            </a:r>
            <a:r>
              <a:rPr lang="zh-CN" altLang="en-US" sz="2800" b="1" dirty="0"/>
              <a:t>课的学生姓名与年龄。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(7) </a:t>
            </a:r>
            <a:r>
              <a:rPr lang="zh-CN" altLang="en-US" sz="2800" b="1" dirty="0"/>
              <a:t>检索学习全部课程的学生姓名。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 dirty="0"/>
              <a:t>(8) </a:t>
            </a:r>
            <a:r>
              <a:rPr lang="zh-CN" altLang="en-US" sz="2800" b="1" dirty="0"/>
              <a:t>检索所学课程包含</a:t>
            </a:r>
            <a:r>
              <a:rPr lang="en-US" altLang="zh-CN" sz="2800" b="1" dirty="0"/>
              <a:t>S3</a:t>
            </a:r>
            <a:r>
              <a:rPr lang="zh-CN" altLang="en-US" sz="2800" b="1" dirty="0"/>
              <a:t>所学课程的学生学号。</a:t>
            </a:r>
            <a:br>
              <a:rPr lang="zh-CN" altLang="en-US" sz="2800" b="1" dirty="0"/>
            </a:br>
            <a:endParaRPr lang="zh-CN" altLang="en-US" sz="28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(1) </a:t>
            </a:r>
            <a:r>
              <a:rPr lang="zh-CN" altLang="en-US" b="1" dirty="0"/>
              <a:t>检索学习课程号为</a:t>
            </a:r>
            <a:r>
              <a:rPr lang="en-US" altLang="zh-CN" b="1" dirty="0"/>
              <a:t>C2</a:t>
            </a:r>
            <a:r>
              <a:rPr lang="zh-CN" altLang="en-US" b="1" dirty="0"/>
              <a:t>的学生学号与成绩。</a:t>
            </a:r>
          </a:p>
          <a:p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(1) </a:t>
            </a:r>
            <a:r>
              <a:rPr lang="zh-CN" altLang="en-US" b="1"/>
              <a:t>检索学习课程号为</a:t>
            </a:r>
            <a:r>
              <a:rPr lang="en-US" altLang="zh-CN" b="1"/>
              <a:t>C2</a:t>
            </a:r>
            <a:r>
              <a:rPr lang="zh-CN" altLang="en-US" b="1"/>
              <a:t>的学生学号与成绩。</a:t>
            </a:r>
          </a:p>
          <a:p>
            <a:r>
              <a:rPr lang="zh-CN" altLang="en-US"/>
              <a:t>    </a:t>
            </a:r>
            <a:r>
              <a:rPr lang="en-US" altLang="zh-CN" b="1">
                <a:solidFill>
                  <a:srgbClr val="FF0000"/>
                </a:solidFill>
              </a:rPr>
              <a:t>π </a:t>
            </a:r>
            <a:r>
              <a:rPr lang="en-US" altLang="zh-CN" b="1" baseline="-25000">
                <a:solidFill>
                  <a:srgbClr val="FF0000"/>
                </a:solidFill>
              </a:rPr>
              <a:t>SNO, GRADE</a:t>
            </a:r>
            <a:r>
              <a:rPr lang="en-US" altLang="zh-CN" b="1">
                <a:solidFill>
                  <a:srgbClr val="FF0000"/>
                </a:solidFill>
              </a:rPr>
              <a:t> (σ </a:t>
            </a:r>
            <a:r>
              <a:rPr lang="en-US" altLang="zh-CN" b="1" baseline="-25000">
                <a:solidFill>
                  <a:srgbClr val="FF0000"/>
                </a:solidFill>
              </a:rPr>
              <a:t>CNO='C2‘</a:t>
            </a:r>
            <a:r>
              <a:rPr lang="en-US" altLang="zh-CN" b="1">
                <a:solidFill>
                  <a:srgbClr val="FF0000"/>
                </a:solidFill>
              </a:rPr>
              <a:t> (SC))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检索学习课程号为</a:t>
            </a:r>
            <a:r>
              <a:rPr lang="en-US" altLang="zh-CN" sz="2400" b="1" dirty="0"/>
              <a:t>C2</a:t>
            </a:r>
            <a:r>
              <a:rPr lang="zh-CN" altLang="en-US" sz="2400" b="1" dirty="0"/>
              <a:t>的学生学号与姓名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   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检索学习课程号为</a:t>
            </a:r>
            <a:r>
              <a:rPr lang="en-US" altLang="zh-CN" sz="2400" b="1" dirty="0"/>
              <a:t>C2</a:t>
            </a:r>
            <a:r>
              <a:rPr lang="zh-CN" altLang="en-US" sz="2400" b="1" dirty="0"/>
              <a:t>的学生学号与姓名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   </a:t>
            </a:r>
            <a:r>
              <a:rPr lang="en-US" altLang="zh-CN" b="1" dirty="0">
                <a:solidFill>
                  <a:srgbClr val="FF0000"/>
                </a:solidFill>
                <a:ea typeface="华文行楷" pitchFamily="2" charset="-122"/>
              </a:rPr>
              <a:t>π </a:t>
            </a:r>
            <a:r>
              <a:rPr lang="en-US" altLang="zh-CN" b="1" baseline="-25000" dirty="0">
                <a:solidFill>
                  <a:srgbClr val="FF0000"/>
                </a:solidFill>
                <a:ea typeface="华文行楷" pitchFamily="2" charset="-122"/>
              </a:rPr>
              <a:t>SNO,SNAME</a:t>
            </a:r>
            <a:r>
              <a:rPr lang="en-US" altLang="zh-CN" b="1" dirty="0">
                <a:solidFill>
                  <a:srgbClr val="FF0000"/>
                </a:solidFill>
                <a:ea typeface="华文行楷" pitchFamily="2" charset="-122"/>
              </a:rPr>
              <a:t> (σ </a:t>
            </a:r>
            <a:r>
              <a:rPr lang="en-US" altLang="zh-CN" b="1" baseline="-25000" dirty="0">
                <a:solidFill>
                  <a:srgbClr val="FF0000"/>
                </a:solidFill>
                <a:ea typeface="华文行楷" pitchFamily="2" charset="-122"/>
              </a:rPr>
              <a:t>CNO='C2‘</a:t>
            </a:r>
            <a:r>
              <a:rPr lang="en-US" altLang="zh-CN" b="1" dirty="0">
                <a:solidFill>
                  <a:srgbClr val="FF0000"/>
                </a:solidFill>
                <a:ea typeface="华文行楷" pitchFamily="2" charset="-122"/>
              </a:rPr>
              <a:t> (S    </a:t>
            </a:r>
            <a:r>
              <a:rPr lang="en-US" altLang="zh-CN" b="1" dirty="0" smtClean="0">
                <a:solidFill>
                  <a:srgbClr val="FF0000"/>
                </a:solidFill>
                <a:ea typeface="华文行楷" pitchFamily="2" charset="-122"/>
              </a:rPr>
              <a:t>   SC</a:t>
            </a:r>
            <a:r>
              <a:rPr lang="en-US" altLang="zh-CN" b="1" dirty="0">
                <a:solidFill>
                  <a:srgbClr val="FF0000"/>
                </a:solidFill>
                <a:ea typeface="华文行楷" pitchFamily="2" charset="-122"/>
              </a:rPr>
              <a:t>))</a:t>
            </a:r>
          </a:p>
          <a:p>
            <a:pPr>
              <a:lnSpc>
                <a:spcPct val="90000"/>
              </a:lnSpc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由于这个查询涉及到两个关系</a:t>
            </a:r>
            <a:r>
              <a:rPr lang="en-US" altLang="zh-CN" sz="2400" b="1" dirty="0"/>
              <a:t>S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SC</a:t>
            </a:r>
            <a:r>
              <a:rPr lang="zh-CN" altLang="en-US" sz="2400" b="1" dirty="0"/>
              <a:t>，因此先对这两个关系进行自然连接，同一位学生的有关的信息，然后再执行选择投影操作。 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此查询亦可等价地写成：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π 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SNO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，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SNAME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S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   </a:t>
            </a:r>
            <a:r>
              <a:rPr lang="zh-CN" altLang="en-US" sz="2400" b="1" dirty="0">
                <a:solidFill>
                  <a:srgbClr val="FF0000"/>
                </a:solidFill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</a:rPr>
              <a:t>π 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SNO</a:t>
            </a:r>
            <a:r>
              <a:rPr lang="en-US" altLang="zh-CN" sz="2400" b="1" dirty="0">
                <a:solidFill>
                  <a:srgbClr val="FF0000"/>
                </a:solidFill>
              </a:rPr>
              <a:t> (σ 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CNO='C2‘</a:t>
            </a:r>
            <a:r>
              <a:rPr lang="en-US" altLang="zh-CN" sz="2400" b="1" dirty="0">
                <a:solidFill>
                  <a:srgbClr val="FF0000"/>
                </a:solidFill>
              </a:rPr>
              <a:t> (SC))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/>
              <a:t>    这个表达式中自然连接的右分量为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学了</a:t>
            </a:r>
            <a:r>
              <a:rPr lang="en-US" altLang="zh-CN" sz="2400" b="1" dirty="0"/>
              <a:t>C2</a:t>
            </a:r>
            <a:r>
              <a:rPr lang="zh-CN" altLang="en-US" sz="2400" b="1" dirty="0"/>
              <a:t>课的学生学号的集合</a:t>
            </a:r>
            <a:r>
              <a:rPr lang="en-US" altLang="zh-CN" sz="2400" b="1" dirty="0"/>
              <a:t>"</a:t>
            </a:r>
            <a:r>
              <a:rPr lang="zh-CN" altLang="en-US" sz="2400" b="1" dirty="0"/>
              <a:t>。这个表达式比前一个表达式优化，执行起来要省时间，省空间。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b="1" dirty="0"/>
          </a:p>
        </p:txBody>
      </p:sp>
      <p:sp>
        <p:nvSpPr>
          <p:cNvPr id="197636" name="AutoShape 4"/>
          <p:cNvSpPr>
            <a:spLocks noChangeAspect="1" noChangeArrowheads="1"/>
          </p:cNvSpPr>
          <p:nvPr/>
        </p:nvSpPr>
        <p:spPr bwMode="auto">
          <a:xfrm rot="5400000" flipV="1">
            <a:off x="6086475" y="2044700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7637" name="AutoShape 5"/>
          <p:cNvSpPr>
            <a:spLocks noChangeAspect="1" noChangeArrowheads="1"/>
          </p:cNvSpPr>
          <p:nvPr/>
        </p:nvSpPr>
        <p:spPr bwMode="auto">
          <a:xfrm rot="5400000" flipV="1">
            <a:off x="3624263" y="4419600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）检索选修课程名为</a:t>
            </a:r>
            <a:r>
              <a:rPr lang="en-US" altLang="zh-CN" dirty="0"/>
              <a:t>MATHS</a:t>
            </a:r>
            <a:r>
              <a:rPr lang="zh-CN" altLang="en-US" dirty="0"/>
              <a:t>的学生学号与姓名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）检索选修课程名为</a:t>
            </a:r>
            <a:r>
              <a:rPr lang="en-US" altLang="zh-CN" dirty="0"/>
              <a:t>MATHS</a:t>
            </a:r>
            <a:r>
              <a:rPr lang="zh-CN" altLang="en-US" dirty="0"/>
              <a:t>的学生学号与姓名。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π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SNO</a:t>
            </a:r>
            <a:r>
              <a:rPr lang="zh-CN" altLang="en-US" sz="2800" b="1" baseline="-25000" dirty="0">
                <a:solidFill>
                  <a:srgbClr val="FF0000"/>
                </a:solidFill>
              </a:rPr>
              <a:t>，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SANME</a:t>
            </a:r>
            <a:r>
              <a:rPr lang="en-US" altLang="zh-CN" sz="2800" b="1" dirty="0">
                <a:solidFill>
                  <a:srgbClr val="FF0000"/>
                </a:solidFill>
              </a:rPr>
              <a:t> (σ 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CNAME='MATHS‘</a:t>
            </a:r>
            <a:r>
              <a:rPr lang="en-US" altLang="zh-CN" sz="2800" b="1" dirty="0">
                <a:solidFill>
                  <a:srgbClr val="FF0000"/>
                </a:solidFill>
              </a:rPr>
              <a:t> (S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SC     C))</a:t>
            </a:r>
            <a:r>
              <a:rPr lang="en-US" altLang="zh-CN" sz="2800" dirty="0"/>
              <a:t> </a:t>
            </a:r>
          </a:p>
        </p:txBody>
      </p:sp>
      <p:sp>
        <p:nvSpPr>
          <p:cNvPr id="198660" name="AutoShape 4"/>
          <p:cNvSpPr>
            <a:spLocks noChangeAspect="1" noChangeArrowheads="1"/>
          </p:cNvSpPr>
          <p:nvPr/>
        </p:nvSpPr>
        <p:spPr bwMode="auto">
          <a:xfrm rot="5400000" flipV="1">
            <a:off x="7454900" y="2763838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8661" name="AutoShape 5"/>
          <p:cNvSpPr>
            <a:spLocks noChangeAspect="1" noChangeArrowheads="1"/>
          </p:cNvSpPr>
          <p:nvPr/>
        </p:nvSpPr>
        <p:spPr bwMode="auto">
          <a:xfrm rot="5400000" flipV="1">
            <a:off x="6445250" y="2763838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）检索选修课程号为</a:t>
            </a:r>
            <a:r>
              <a:rPr lang="en-US" altLang="zh-CN" dirty="0"/>
              <a:t>C2</a:t>
            </a:r>
            <a:r>
              <a:rPr lang="zh-CN" altLang="en-US" dirty="0"/>
              <a:t>或</a:t>
            </a:r>
            <a:r>
              <a:rPr lang="en-US" altLang="zh-CN" dirty="0"/>
              <a:t>C4</a:t>
            </a:r>
            <a:r>
              <a:rPr lang="zh-CN" altLang="en-US" dirty="0"/>
              <a:t>的学生学号。</a:t>
            </a:r>
            <a:br>
              <a:rPr lang="zh-CN" altLang="en-US" dirty="0"/>
            </a:br>
            <a:r>
              <a:rPr lang="zh-CN" altLang="en-US" dirty="0"/>
              <a:t> 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）检索选修课程号为</a:t>
            </a:r>
            <a:r>
              <a:rPr lang="en-US" altLang="zh-CN" dirty="0"/>
              <a:t>C2</a:t>
            </a:r>
            <a:r>
              <a:rPr lang="zh-CN" altLang="en-US" dirty="0"/>
              <a:t>或</a:t>
            </a:r>
            <a:r>
              <a:rPr lang="en-US" altLang="zh-CN" dirty="0"/>
              <a:t>C4</a:t>
            </a:r>
            <a:r>
              <a:rPr lang="zh-CN" altLang="en-US" dirty="0"/>
              <a:t>的学生学号。</a:t>
            </a:r>
            <a:br>
              <a:rPr lang="zh-CN" altLang="en-US" dirty="0"/>
            </a:br>
            <a:r>
              <a:rPr lang="zh-CN" altLang="en-US" dirty="0"/>
              <a:t>    </a:t>
            </a:r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baseline="-25000" dirty="0">
                <a:solidFill>
                  <a:srgbClr val="FF0000"/>
                </a:solidFill>
              </a:rPr>
              <a:t>SNO</a:t>
            </a:r>
            <a:r>
              <a:rPr lang="en-US" altLang="zh-CN" b="1" dirty="0">
                <a:solidFill>
                  <a:srgbClr val="FF0000"/>
                </a:solidFill>
              </a:rPr>
              <a:t> (σ </a:t>
            </a:r>
            <a:r>
              <a:rPr lang="en-US" altLang="zh-CN" b="1" baseline="-25000" dirty="0">
                <a:solidFill>
                  <a:srgbClr val="FF0000"/>
                </a:solidFill>
              </a:rPr>
              <a:t>CNO='C2'∨CNO='C4‘</a:t>
            </a:r>
            <a:r>
              <a:rPr lang="en-US" altLang="zh-CN" b="1" dirty="0">
                <a:solidFill>
                  <a:srgbClr val="FF0000"/>
                </a:solidFill>
              </a:rPr>
              <a:t> (SC))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 检索至少选修课程号为</a:t>
            </a:r>
            <a:r>
              <a:rPr lang="en-US" altLang="zh-CN" b="1" dirty="0"/>
              <a:t>C2</a:t>
            </a:r>
            <a:r>
              <a:rPr lang="zh-CN" altLang="en-US" b="1" dirty="0"/>
              <a:t>和</a:t>
            </a:r>
            <a:r>
              <a:rPr lang="en-US" altLang="zh-CN" b="1" dirty="0"/>
              <a:t>C4</a:t>
            </a:r>
            <a:r>
              <a:rPr lang="zh-CN" altLang="en-US" b="1" dirty="0"/>
              <a:t>的学生学号。</a:t>
            </a:r>
            <a:br>
              <a:rPr lang="zh-CN" altLang="en-US" b="1" dirty="0"/>
            </a:br>
            <a:r>
              <a:rPr lang="zh-CN" altLang="en-US" b="1" dirty="0"/>
              <a:t> 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用关系代数完成下列查询：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）找出所有在公司名为“</a:t>
            </a:r>
            <a:r>
              <a:rPr lang="en-US" altLang="zh-CN" dirty="0" err="1"/>
              <a:t>firstbank</a:t>
            </a:r>
            <a:r>
              <a:rPr lang="en-US" altLang="zh-CN" dirty="0"/>
              <a:t>”</a:t>
            </a:r>
            <a:r>
              <a:rPr lang="zh-CN" altLang="en-US" dirty="0"/>
              <a:t>的公司工作的员工，显示员工姓名。</a:t>
            </a:r>
          </a:p>
          <a:p>
            <a:pPr>
              <a:buFont typeface="Wingdings" pitchFamily="2" charset="2"/>
              <a:buNone/>
            </a:pPr>
            <a:endParaRPr lang="en-US" altLang="zh-CN" sz="2800" dirty="0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476375" y="3500438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雇员</a:t>
            </a:r>
            <a:r>
              <a:rPr lang="zh-CN" altLang="en-US" sz="2400" dirty="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工作</a:t>
            </a:r>
            <a:r>
              <a:rPr lang="zh-CN" altLang="en-US" sz="2400" dirty="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公司</a:t>
            </a:r>
            <a:r>
              <a:rPr lang="zh-CN" altLang="en-US" sz="2400" dirty="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FF0066"/>
                </a:solidFill>
              </a:rPr>
              <a:t>主管</a:t>
            </a:r>
            <a:r>
              <a:rPr lang="zh-CN" altLang="en-US" sz="2400" dirty="0"/>
              <a:t>（员工姓名，主管姓名）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 检索至少选修课程号为</a:t>
            </a:r>
            <a:r>
              <a:rPr lang="en-US" altLang="zh-CN" b="1" dirty="0"/>
              <a:t>C2</a:t>
            </a:r>
            <a:r>
              <a:rPr lang="zh-CN" altLang="en-US" b="1" dirty="0"/>
              <a:t>和</a:t>
            </a:r>
            <a:r>
              <a:rPr lang="en-US" altLang="zh-CN" b="1" dirty="0"/>
              <a:t>C4</a:t>
            </a:r>
            <a:r>
              <a:rPr lang="zh-CN" altLang="en-US" b="1" dirty="0"/>
              <a:t>的学生学号。</a:t>
            </a:r>
            <a:br>
              <a:rPr lang="zh-CN" altLang="en-US" b="1" dirty="0"/>
            </a:br>
            <a:r>
              <a:rPr lang="zh-CN" altLang="en-US" b="1" dirty="0"/>
              <a:t>    </a:t>
            </a:r>
            <a:r>
              <a:rPr lang="en-US" altLang="zh-CN" b="1" dirty="0">
                <a:solidFill>
                  <a:srgbClr val="FF0000"/>
                </a:solidFill>
              </a:rPr>
              <a:t>π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(σ </a:t>
            </a:r>
            <a:r>
              <a:rPr lang="en-US" altLang="zh-CN" b="1" baseline="-25000" dirty="0">
                <a:solidFill>
                  <a:srgbClr val="FF0000"/>
                </a:solidFill>
              </a:rPr>
              <a:t>1=4∧2='C2'∧5='C4'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SC×SC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en-US" altLang="zh-CN" b="1" dirty="0"/>
          </a:p>
          <a:p>
            <a:r>
              <a:rPr lang="en-US" altLang="zh-CN" b="1" dirty="0"/>
              <a:t>      </a:t>
            </a:r>
            <a:r>
              <a:rPr lang="zh-CN" altLang="en-US" b="1" dirty="0"/>
              <a:t>这里（</a:t>
            </a:r>
            <a:r>
              <a:rPr lang="en-US" altLang="zh-CN" b="1" dirty="0"/>
              <a:t>SC×SC</a:t>
            </a:r>
            <a:r>
              <a:rPr lang="zh-CN" altLang="en-US" b="1" dirty="0"/>
              <a:t>）表示关系</a:t>
            </a:r>
            <a:r>
              <a:rPr lang="en-US" altLang="zh-CN" b="1" dirty="0"/>
              <a:t>SC</a:t>
            </a:r>
            <a:r>
              <a:rPr lang="zh-CN" altLang="en-US" b="1" dirty="0"/>
              <a:t>自身相乘的乘积操作，其中数字</a:t>
            </a:r>
            <a:r>
              <a:rPr lang="en-US" altLang="zh-CN" b="1" dirty="0"/>
              <a:t>1</a:t>
            </a:r>
            <a:r>
              <a:rPr lang="zh-CN" altLang="en-US" b="1" dirty="0"/>
              <a:t>，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en-US" altLang="zh-CN" b="1" dirty="0"/>
              <a:t>4</a:t>
            </a:r>
            <a:r>
              <a:rPr lang="zh-CN" altLang="en-US" b="1" dirty="0"/>
              <a:t>，</a:t>
            </a:r>
            <a:r>
              <a:rPr lang="en-US" altLang="zh-CN" b="1" dirty="0"/>
              <a:t>5</a:t>
            </a:r>
            <a:r>
              <a:rPr lang="zh-CN" altLang="en-US" b="1" dirty="0"/>
              <a:t>都为它的结果关系中的属性序号。 </a:t>
            </a:r>
          </a:p>
          <a:p>
            <a:r>
              <a:rPr lang="zh-CN" altLang="en-US" b="1" dirty="0"/>
              <a:t>  比较这一题与上一题的差别。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 检索不学</a:t>
            </a:r>
            <a:r>
              <a:rPr lang="en-US" altLang="zh-CN" b="1" dirty="0"/>
              <a:t>C2</a:t>
            </a:r>
            <a:r>
              <a:rPr lang="zh-CN" altLang="en-US" b="1" dirty="0"/>
              <a:t>课的学生姓名与年龄。</a:t>
            </a:r>
          </a:p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 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b="1" dirty="0"/>
              <a:t>6</a:t>
            </a:r>
            <a:r>
              <a:rPr lang="zh-CN" altLang="en-US" b="1" dirty="0"/>
              <a:t>） 检索不学</a:t>
            </a:r>
            <a:r>
              <a:rPr lang="en-US" altLang="zh-CN" b="1" dirty="0"/>
              <a:t>C2</a:t>
            </a:r>
            <a:r>
              <a:rPr lang="zh-CN" altLang="en-US" b="1" dirty="0"/>
              <a:t>课的学生姓名与年龄。</a:t>
            </a:r>
          </a:p>
          <a:p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    </a:t>
            </a:r>
            <a:r>
              <a:rPr lang="en-US" altLang="zh-CN" b="1" dirty="0">
                <a:solidFill>
                  <a:srgbClr val="FF0000"/>
                </a:solidFill>
              </a:rPr>
              <a:t>π </a:t>
            </a:r>
            <a:r>
              <a:rPr lang="en-US" altLang="zh-CN" b="1" baseline="-25000" dirty="0">
                <a:solidFill>
                  <a:srgbClr val="FF0000"/>
                </a:solidFill>
              </a:rPr>
              <a:t>SNAME</a:t>
            </a:r>
            <a:r>
              <a:rPr lang="zh-CN" altLang="en-US" b="1" baseline="-25000" dirty="0">
                <a:solidFill>
                  <a:srgbClr val="FF0000"/>
                </a:solidFill>
              </a:rPr>
              <a:t>，</a:t>
            </a:r>
            <a:r>
              <a:rPr lang="en-US" altLang="zh-CN" b="1" baseline="-25000" dirty="0">
                <a:solidFill>
                  <a:srgbClr val="FF0000"/>
                </a:solidFill>
              </a:rPr>
              <a:t>AGE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）－</a:t>
            </a:r>
            <a:r>
              <a:rPr lang="en-US" altLang="zh-CN" b="1" dirty="0">
                <a:solidFill>
                  <a:srgbClr val="FF0000"/>
                </a:solidFill>
              </a:rPr>
              <a:t>π </a:t>
            </a:r>
            <a:r>
              <a:rPr lang="en-US" altLang="zh-CN" b="1" baseline="-25000" dirty="0">
                <a:solidFill>
                  <a:srgbClr val="FF0000"/>
                </a:solidFill>
              </a:rPr>
              <a:t>SNAME</a:t>
            </a:r>
            <a:r>
              <a:rPr lang="zh-CN" altLang="en-US" b="1" baseline="-25000" dirty="0">
                <a:solidFill>
                  <a:srgbClr val="FF0000"/>
                </a:solidFill>
              </a:rPr>
              <a:t>，</a:t>
            </a:r>
            <a:r>
              <a:rPr lang="en-US" altLang="zh-CN" b="1" baseline="-25000" dirty="0">
                <a:solidFill>
                  <a:srgbClr val="FF0000"/>
                </a:solidFill>
              </a:rPr>
              <a:t>AGE</a:t>
            </a:r>
            <a:r>
              <a:rPr lang="en-US" altLang="zh-CN" b="1" dirty="0">
                <a:solidFill>
                  <a:srgbClr val="FF0000"/>
                </a:solidFill>
              </a:rPr>
              <a:t> (σ </a:t>
            </a:r>
            <a:r>
              <a:rPr lang="en-US" altLang="zh-CN" b="1" baseline="-25000" dirty="0">
                <a:solidFill>
                  <a:srgbClr val="FF0000"/>
                </a:solidFill>
              </a:rPr>
              <a:t>CNO='C2'</a:t>
            </a:r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S    SC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    </a:t>
            </a:r>
            <a:r>
              <a:rPr lang="zh-CN" altLang="en-US" b="1" dirty="0"/>
              <a:t>这个表达式用了差运算，差运算的左分量为</a:t>
            </a:r>
            <a:r>
              <a:rPr lang="en-US" altLang="zh-CN" b="1" dirty="0"/>
              <a:t>"</a:t>
            </a:r>
            <a:r>
              <a:rPr lang="zh-CN" altLang="en-US" b="1" dirty="0"/>
              <a:t>全体学生的姓名和年龄</a:t>
            </a:r>
            <a:r>
              <a:rPr lang="en-US" altLang="zh-CN" b="1" dirty="0"/>
              <a:t>"</a:t>
            </a:r>
            <a:r>
              <a:rPr lang="zh-CN" altLang="en-US" b="1" dirty="0"/>
              <a:t>，右分量为</a:t>
            </a:r>
            <a:r>
              <a:rPr lang="en-US" altLang="zh-CN" b="1" dirty="0"/>
              <a:t>"</a:t>
            </a:r>
            <a:r>
              <a:rPr lang="zh-CN" altLang="en-US" b="1" dirty="0"/>
              <a:t>学了</a:t>
            </a:r>
            <a:r>
              <a:rPr lang="en-US" altLang="zh-CN" b="1" dirty="0"/>
              <a:t>C2</a:t>
            </a:r>
            <a:r>
              <a:rPr lang="zh-CN" altLang="en-US" b="1" dirty="0"/>
              <a:t>课的学生姓名与年龄</a:t>
            </a:r>
            <a:r>
              <a:rPr lang="en-US" altLang="zh-CN" b="1" dirty="0"/>
              <a:t>"</a:t>
            </a:r>
            <a:r>
              <a:rPr lang="zh-CN" altLang="en-US" b="1" dirty="0"/>
              <a:t>。 </a:t>
            </a:r>
          </a:p>
        </p:txBody>
      </p:sp>
      <p:sp>
        <p:nvSpPr>
          <p:cNvPr id="201732" name="AutoShape 4"/>
          <p:cNvSpPr>
            <a:spLocks noChangeAspect="1" noChangeArrowheads="1"/>
          </p:cNvSpPr>
          <p:nvPr/>
        </p:nvSpPr>
        <p:spPr bwMode="auto">
          <a:xfrm rot="5400000" flipV="1">
            <a:off x="3076575" y="3268663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4800" cy="441960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b="1" dirty="0"/>
              <a:t>（</a:t>
            </a:r>
            <a:r>
              <a:rPr lang="en-US" altLang="zh-CN" b="1" dirty="0"/>
              <a:t>7</a:t>
            </a:r>
            <a:r>
              <a:rPr lang="zh-CN" altLang="en-US" b="1" dirty="0"/>
              <a:t>）检索学习全部课程的学生姓名。</a:t>
            </a:r>
          </a:p>
          <a:p>
            <a:pPr>
              <a:lnSpc>
                <a:spcPct val="12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编写这个查询语句的关系代数过程如下：</a:t>
            </a:r>
          </a:p>
          <a:p>
            <a:pPr>
              <a:lnSpc>
                <a:spcPct val="12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zh-CN" b="1" dirty="0"/>
              <a:t>(a) </a:t>
            </a:r>
            <a:r>
              <a:rPr lang="zh-CN" altLang="en-US" b="1" dirty="0"/>
              <a:t>学生选课情况可用</a:t>
            </a:r>
            <a:r>
              <a:rPr lang="en-US" altLang="zh-CN" b="1" dirty="0"/>
              <a:t>π </a:t>
            </a:r>
            <a:r>
              <a:rPr lang="en-US" altLang="zh-CN" b="1" baseline="-25000" dirty="0"/>
              <a:t>SNO,CNO</a:t>
            </a:r>
            <a:r>
              <a:rPr lang="en-US" altLang="zh-CN" b="1" dirty="0"/>
              <a:t> (SC)</a:t>
            </a:r>
            <a:r>
              <a:rPr lang="zh-CN" altLang="en-US" b="1" dirty="0"/>
              <a:t>表示；</a:t>
            </a:r>
          </a:p>
          <a:p>
            <a:pPr>
              <a:lnSpc>
                <a:spcPct val="120000"/>
              </a:lnSpc>
              <a:spcAft>
                <a:spcPct val="15000"/>
              </a:spcAft>
              <a:buFont typeface="Wingdings" pitchFamily="2" charset="2"/>
              <a:buNone/>
            </a:pPr>
            <a:r>
              <a:rPr lang="en-US" altLang="zh-CN" b="1" dirty="0"/>
              <a:t>(b) </a:t>
            </a:r>
            <a:r>
              <a:rPr lang="zh-CN" altLang="en-US" b="1" dirty="0"/>
              <a:t>全部课程可用</a:t>
            </a:r>
            <a:r>
              <a:rPr lang="en-US" altLang="zh-CN" b="1" dirty="0"/>
              <a:t>π </a:t>
            </a:r>
            <a:r>
              <a:rPr lang="en-US" altLang="zh-CN" b="1" baseline="-25000" dirty="0"/>
              <a:t>CNO</a:t>
            </a:r>
            <a:r>
              <a:rPr lang="en-US" altLang="zh-CN" b="1" dirty="0"/>
              <a:t> (C)</a:t>
            </a:r>
            <a:r>
              <a:rPr lang="zh-CN" altLang="en-US" b="1" dirty="0"/>
              <a:t>表示；</a:t>
            </a:r>
            <a:br>
              <a:rPr lang="zh-CN" altLang="en-US" b="1" dirty="0"/>
            </a:br>
            <a:endParaRPr lang="zh-CN" altLang="en-US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en-US" altLang="zh-CN" sz="2800" b="1" dirty="0"/>
              <a:t>(c) </a:t>
            </a:r>
            <a:r>
              <a:rPr lang="zh-CN" altLang="en-US" sz="2800" b="1" dirty="0"/>
              <a:t>学了全部课程的学生学号可用除法操作表示。</a:t>
            </a:r>
            <a:br>
              <a:rPr lang="zh-CN" altLang="en-US" sz="2800" b="1" dirty="0"/>
            </a:br>
            <a:r>
              <a:rPr lang="zh-CN" altLang="en-US" sz="2800" b="1" dirty="0"/>
              <a:t>        操作结果为学号</a:t>
            </a:r>
            <a:r>
              <a:rPr lang="en-US" altLang="zh-CN" sz="2800" b="1" dirty="0"/>
              <a:t>SNO</a:t>
            </a:r>
            <a:r>
              <a:rPr lang="zh-CN" altLang="en-US" sz="2800" b="1" dirty="0"/>
              <a:t>的集合，该集合中每个学生（对应</a:t>
            </a:r>
            <a:r>
              <a:rPr lang="en-US" altLang="zh-CN" sz="2800" b="1" dirty="0"/>
              <a:t>SNO)</a:t>
            </a:r>
            <a:r>
              <a:rPr lang="zh-CN" altLang="en-US" sz="2800" b="1" dirty="0"/>
              <a:t>与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中任一门课程号</a:t>
            </a:r>
            <a:r>
              <a:rPr lang="en-US" altLang="zh-CN" sz="2800" b="1" dirty="0"/>
              <a:t>CNO</a:t>
            </a:r>
            <a:r>
              <a:rPr lang="zh-CN" altLang="en-US" sz="2800" b="1" dirty="0"/>
              <a:t>配在一起都在</a:t>
            </a:r>
            <a:r>
              <a:rPr lang="en-US" altLang="zh-CN" sz="2800" b="1" dirty="0"/>
              <a:t>π </a:t>
            </a:r>
            <a:r>
              <a:rPr lang="en-US" altLang="zh-CN" sz="2800" b="1" baseline="-25000" dirty="0"/>
              <a:t>SCO</a:t>
            </a:r>
            <a:r>
              <a:rPr lang="zh-CN" altLang="en-US" sz="2800" b="1" baseline="-25000" dirty="0"/>
              <a:t>，</a:t>
            </a:r>
            <a:r>
              <a:rPr lang="en-US" altLang="zh-CN" sz="2800" b="1" baseline="-25000" dirty="0"/>
              <a:t>CNO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SC</a:t>
            </a:r>
            <a:r>
              <a:rPr lang="zh-CN" altLang="en-US" sz="2800" b="1" dirty="0"/>
              <a:t>） 中出现（即</a:t>
            </a:r>
            <a:r>
              <a:rPr lang="en-US" altLang="zh-CN" sz="2800" b="1" dirty="0"/>
              <a:t>SC</a:t>
            </a:r>
            <a:r>
              <a:rPr lang="zh-CN" altLang="en-US" sz="2800" b="1" dirty="0"/>
              <a:t>中出现），所以结果中每个学生都学了全部的课程（这是</a:t>
            </a:r>
            <a:r>
              <a:rPr lang="en-US" altLang="zh-CN" sz="2800" b="1" dirty="0"/>
              <a:t>"</a:t>
            </a:r>
            <a:r>
              <a:rPr lang="zh-CN" altLang="en-US" sz="2800" b="1" dirty="0"/>
              <a:t>除法</a:t>
            </a:r>
            <a:r>
              <a:rPr lang="en-US" altLang="zh-CN" sz="2800" b="1" dirty="0"/>
              <a:t>"</a:t>
            </a:r>
            <a:r>
              <a:rPr lang="zh-CN" altLang="en-US" sz="2800" b="1" dirty="0"/>
              <a:t>操作的含义）：</a:t>
            </a:r>
            <a:br>
              <a:rPr lang="zh-CN" altLang="en-US" sz="2800" b="1" dirty="0"/>
            </a:br>
            <a:r>
              <a:rPr lang="zh-CN" altLang="en-US" sz="2800" b="1" dirty="0"/>
              <a:t>    </a:t>
            </a:r>
            <a:r>
              <a:rPr lang="en-US" altLang="zh-CN" sz="2800" b="1" dirty="0">
                <a:solidFill>
                  <a:srgbClr val="FF0000"/>
                </a:solidFill>
              </a:rPr>
              <a:t>π 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SNO,CNO</a:t>
            </a:r>
            <a:r>
              <a:rPr lang="en-US" altLang="zh-CN" sz="2800" b="1" dirty="0">
                <a:solidFill>
                  <a:srgbClr val="FF0000"/>
                </a:solidFill>
              </a:rPr>
              <a:t> (SC) ÷ π 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CNO</a:t>
            </a:r>
            <a:r>
              <a:rPr lang="en-US" altLang="zh-CN" sz="2800" b="1" dirty="0">
                <a:solidFill>
                  <a:srgbClr val="FF0000"/>
                </a:solidFill>
              </a:rPr>
              <a:t> (C)</a:t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ct val="20000"/>
              </a:spcAft>
            </a:pPr>
            <a:r>
              <a:rPr lang="en-US" altLang="zh-CN" b="1" dirty="0"/>
              <a:t>(d) </a:t>
            </a:r>
            <a:r>
              <a:rPr lang="zh-CN" altLang="en-US" b="1" dirty="0"/>
              <a:t>从</a:t>
            </a:r>
            <a:r>
              <a:rPr lang="en-US" altLang="zh-CN" b="1" dirty="0"/>
              <a:t>SNO</a:t>
            </a:r>
            <a:r>
              <a:rPr lang="zh-CN" altLang="en-US" b="1" dirty="0"/>
              <a:t>求学生姓名</a:t>
            </a:r>
            <a:r>
              <a:rPr lang="en-US" altLang="zh-CN" b="1" dirty="0"/>
              <a:t>SNAME</a:t>
            </a:r>
            <a:r>
              <a:rPr lang="zh-CN" altLang="en-US" b="1" dirty="0"/>
              <a:t>，可以用自然连结和投影操作组合而成：</a:t>
            </a:r>
            <a:br>
              <a:rPr lang="zh-CN" altLang="en-US" b="1" dirty="0"/>
            </a:br>
            <a:r>
              <a:rPr lang="en-US" altLang="zh-CN" b="1" dirty="0">
                <a:solidFill>
                  <a:srgbClr val="FF0000"/>
                </a:solidFill>
              </a:rPr>
              <a:t>π </a:t>
            </a:r>
            <a:r>
              <a:rPr lang="en-US" altLang="zh-CN" b="1" baseline="-25000" dirty="0">
                <a:solidFill>
                  <a:srgbClr val="FF0000"/>
                </a:solidFill>
              </a:rPr>
              <a:t>SNAME</a:t>
            </a:r>
            <a:r>
              <a:rPr lang="en-US" altLang="zh-CN" b="1" dirty="0">
                <a:solidFill>
                  <a:srgbClr val="FF0000"/>
                </a:solidFill>
              </a:rPr>
              <a:t> (S   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(π </a:t>
            </a:r>
            <a:r>
              <a:rPr lang="en-US" altLang="zh-CN" b="1" baseline="-25000" dirty="0">
                <a:solidFill>
                  <a:srgbClr val="FF0000"/>
                </a:solidFill>
              </a:rPr>
              <a:t>SNO,CNO</a:t>
            </a:r>
            <a:r>
              <a:rPr lang="en-US" altLang="zh-CN" b="1" dirty="0">
                <a:solidFill>
                  <a:srgbClr val="FF0000"/>
                </a:solidFill>
              </a:rPr>
              <a:t> (SC) ÷π </a:t>
            </a:r>
            <a:r>
              <a:rPr lang="en-US" altLang="zh-CN" b="1" baseline="-25000" dirty="0">
                <a:solidFill>
                  <a:srgbClr val="FF0000"/>
                </a:solidFill>
              </a:rPr>
              <a:t>CNO</a:t>
            </a:r>
            <a:r>
              <a:rPr lang="en-US" altLang="zh-CN" b="1" dirty="0">
                <a:solidFill>
                  <a:srgbClr val="FF0000"/>
                </a:solidFill>
              </a:rPr>
              <a:t> (C)))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这就是最后得到的关系代数表达式。 </a:t>
            </a:r>
          </a:p>
          <a:p>
            <a:pPr>
              <a:lnSpc>
                <a:spcPct val="125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US" altLang="zh-CN" b="1" dirty="0"/>
          </a:p>
        </p:txBody>
      </p:sp>
      <p:sp>
        <p:nvSpPr>
          <p:cNvPr id="204804" name="AutoShape 4"/>
          <p:cNvSpPr>
            <a:spLocks noChangeAspect="1" noChangeArrowheads="1"/>
          </p:cNvSpPr>
          <p:nvPr/>
        </p:nvSpPr>
        <p:spPr bwMode="auto">
          <a:xfrm rot="5400000" flipV="1">
            <a:off x="3176588" y="3052763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b="1" dirty="0"/>
              <a:t>（</a:t>
            </a:r>
            <a:r>
              <a:rPr lang="en-US" altLang="zh-CN" b="1" dirty="0"/>
              <a:t>8</a:t>
            </a:r>
            <a:r>
              <a:rPr lang="zh-CN" altLang="en-US" b="1" dirty="0"/>
              <a:t>） 检索所学课程包含</a:t>
            </a:r>
            <a:r>
              <a:rPr lang="en-US" altLang="zh-CN" b="1" dirty="0"/>
              <a:t>S3</a:t>
            </a:r>
            <a:r>
              <a:rPr lang="zh-CN" altLang="en-US" b="1" dirty="0"/>
              <a:t>所学课程的学生学号。</a:t>
            </a:r>
            <a:br>
              <a:rPr lang="zh-CN" altLang="en-US" b="1" dirty="0"/>
            </a:br>
            <a:r>
              <a:rPr lang="zh-CN" altLang="en-US" b="1" dirty="0">
                <a:solidFill>
                  <a:srgbClr val="FF0000"/>
                </a:solidFill>
              </a:rPr>
              <a:t>注意：</a:t>
            </a:r>
            <a:r>
              <a:rPr lang="zh-CN" altLang="en-US" b="1" dirty="0"/>
              <a:t>学生</a:t>
            </a:r>
            <a:r>
              <a:rPr lang="en-US" altLang="zh-CN" b="1" dirty="0"/>
              <a:t>S3</a:t>
            </a:r>
            <a:r>
              <a:rPr lang="zh-CN" altLang="en-US" b="1" dirty="0"/>
              <a:t>可能学多门课程，所以要用到除法操作来表达此查询语句。</a:t>
            </a:r>
            <a:br>
              <a:rPr lang="zh-CN" altLang="en-US" b="1" dirty="0"/>
            </a:br>
            <a:r>
              <a:rPr lang="zh-CN" altLang="en-US" dirty="0"/>
              <a:t>   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20000"/>
              </a:spcAft>
            </a:pPr>
            <a:r>
              <a:rPr lang="en-US" altLang="zh-CN"/>
              <a:t>  </a:t>
            </a:r>
            <a:r>
              <a:rPr lang="zh-CN" altLang="en-US" b="1"/>
              <a:t>学生选课情况可用操作  </a:t>
            </a:r>
            <a:r>
              <a:rPr lang="en-US" altLang="zh-CN" b="1"/>
              <a:t>π </a:t>
            </a:r>
            <a:r>
              <a:rPr lang="en-US" altLang="zh-CN" b="1" baseline="-25000"/>
              <a:t>SNO,CNO</a:t>
            </a:r>
            <a:r>
              <a:rPr lang="en-US" altLang="zh-CN" b="1"/>
              <a:t> (SC)</a:t>
            </a:r>
            <a:r>
              <a:rPr lang="zh-CN" altLang="en-US" b="1"/>
              <a:t>表示；</a:t>
            </a:r>
            <a:br>
              <a:rPr lang="zh-CN" altLang="en-US" b="1"/>
            </a:br>
            <a:r>
              <a:rPr lang="zh-CN" altLang="en-US" b="1"/>
              <a:t>      所学课程包含学生</a:t>
            </a:r>
            <a:r>
              <a:rPr lang="en-US" altLang="zh-CN" b="1"/>
              <a:t>S3</a:t>
            </a:r>
            <a:r>
              <a:rPr lang="zh-CN" altLang="en-US" b="1"/>
              <a:t>所学课程的学生学号，可以用除法操作求得：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π </a:t>
            </a:r>
            <a:r>
              <a:rPr lang="en-US" altLang="zh-CN" b="1" baseline="-25000">
                <a:solidFill>
                  <a:srgbClr val="FF0000"/>
                </a:solidFill>
              </a:rPr>
              <a:t>SNO,CNO</a:t>
            </a:r>
            <a:r>
              <a:rPr lang="en-US" altLang="zh-CN" b="1">
                <a:solidFill>
                  <a:srgbClr val="FF0000"/>
                </a:solidFill>
              </a:rPr>
              <a:t> (SC)÷ π </a:t>
            </a:r>
            <a:r>
              <a:rPr lang="en-US" altLang="zh-CN" b="1" baseline="-25000">
                <a:solidFill>
                  <a:srgbClr val="FF0000"/>
                </a:solidFill>
              </a:rPr>
              <a:t>CNO</a:t>
            </a:r>
            <a:r>
              <a:rPr lang="en-US" altLang="zh-CN" b="1">
                <a:solidFill>
                  <a:srgbClr val="FF0000"/>
                </a:solidFill>
              </a:rPr>
              <a:t> (σ </a:t>
            </a:r>
            <a:r>
              <a:rPr lang="en-US" altLang="zh-CN" b="1" baseline="-25000">
                <a:solidFill>
                  <a:srgbClr val="FF0000"/>
                </a:solidFill>
              </a:rPr>
              <a:t>SNO='S3‘</a:t>
            </a:r>
            <a:r>
              <a:rPr lang="en-US" altLang="zh-CN" b="1">
                <a:solidFill>
                  <a:srgbClr val="FF0000"/>
                </a:solidFill>
              </a:rPr>
              <a:t> (SC)) </a:t>
            </a:r>
          </a:p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</a:pP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/>
              <a:t>设有一个教学数据库，包括以下三个关系模式：</a:t>
            </a: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学生</a:t>
            </a:r>
            <a:r>
              <a:rPr lang="en-US" altLang="zh-CN" sz="2400" b="1" dirty="0">
                <a:solidFill>
                  <a:srgbClr val="FF0000"/>
                </a:solidFill>
              </a:rPr>
              <a:t>S (</a:t>
            </a:r>
            <a:r>
              <a:rPr lang="en-US" altLang="zh-CN" sz="2400" b="1" dirty="0" err="1">
                <a:solidFill>
                  <a:srgbClr val="FF0000"/>
                </a:solidFill>
              </a:rPr>
              <a:t>Sno,Sname,Ssex,Sage,Sdept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课程</a:t>
            </a:r>
            <a:r>
              <a:rPr lang="en-US" altLang="zh-CN" sz="2400" b="1" dirty="0">
                <a:solidFill>
                  <a:srgbClr val="FF0000"/>
                </a:solidFill>
              </a:rPr>
              <a:t>C (</a:t>
            </a:r>
            <a:r>
              <a:rPr lang="en-US" altLang="zh-CN" sz="2400" b="1" dirty="0" err="1">
                <a:solidFill>
                  <a:srgbClr val="FF0000"/>
                </a:solidFill>
              </a:rPr>
              <a:t>Cno,Cname,Cpno,Ccredit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>
                <a:solidFill>
                  <a:srgbClr val="FF0000"/>
                </a:solidFill>
              </a:rPr>
              <a:t>学习</a:t>
            </a:r>
            <a:r>
              <a:rPr lang="en-US" altLang="zh-CN" sz="2400" b="1" dirty="0">
                <a:solidFill>
                  <a:srgbClr val="FF0000"/>
                </a:solidFill>
              </a:rPr>
              <a:t>SC (</a:t>
            </a:r>
            <a:r>
              <a:rPr lang="en-US" altLang="zh-CN" sz="2400" b="1" dirty="0" err="1">
                <a:solidFill>
                  <a:srgbClr val="FF0000"/>
                </a:solidFill>
              </a:rPr>
              <a:t>Sno,Cno,Grade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/>
              <a:t>学生关系模式属性分别对应学号、姓名、性别、年龄、所在院系</a:t>
            </a: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/>
              <a:t>课程关系模式属性分别对应课程号、课程名、先行课、学分</a:t>
            </a:r>
          </a:p>
          <a:p>
            <a:pPr>
              <a:lnSpc>
                <a:spcPct val="120000"/>
              </a:lnSpc>
              <a:spcAft>
                <a:spcPct val="15000"/>
              </a:spcAft>
            </a:pPr>
            <a:r>
              <a:rPr lang="zh-CN" altLang="en-US" sz="2400" b="1" dirty="0"/>
              <a:t>学习关系模式分别对应学号、课程号、成绩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1</a:t>
            </a:r>
            <a:r>
              <a:rPr lang="zh-CN" altLang="en-US" b="1"/>
              <a:t>、查询学生</a:t>
            </a:r>
            <a:r>
              <a:rPr lang="en-US" altLang="zh-CN" b="1"/>
              <a:t>95001</a:t>
            </a:r>
            <a:r>
              <a:rPr lang="zh-CN" altLang="en-US" b="1"/>
              <a:t>的姓名和所在系。</a:t>
            </a:r>
          </a:p>
          <a:p>
            <a:endParaRPr lang="zh-CN" altLang="en-US"/>
          </a:p>
          <a:p>
            <a:r>
              <a:rPr lang="en-US" altLang="zh-CN" sz="3600" b="1">
                <a:solidFill>
                  <a:srgbClr val="FF0000"/>
                </a:solidFill>
              </a:rPr>
              <a:t>π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baseline="-25000">
                <a:solidFill>
                  <a:srgbClr val="FF0000"/>
                </a:solidFill>
              </a:rPr>
              <a:t>Sname,Sdept</a:t>
            </a:r>
            <a:r>
              <a:rPr lang="en-US" altLang="zh-CN">
                <a:solidFill>
                  <a:srgbClr val="FF0000"/>
                </a:solidFill>
              </a:rPr>
              <a:t> (σ </a:t>
            </a:r>
            <a:r>
              <a:rPr lang="en-US" altLang="zh-CN" baseline="-25000">
                <a:solidFill>
                  <a:srgbClr val="FF0000"/>
                </a:solidFill>
              </a:rPr>
              <a:t>Sno =‘95001’</a:t>
            </a:r>
            <a:r>
              <a:rPr lang="en-US" altLang="zh-CN">
                <a:solidFill>
                  <a:srgbClr val="FF0000"/>
                </a:solidFill>
              </a:rPr>
              <a:t> (S))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2260600"/>
          </a:xfrm>
        </p:spPr>
        <p:txBody>
          <a:bodyPr/>
          <a:lstStyle/>
          <a:p>
            <a:r>
              <a:rPr lang="zh-CN" altLang="en-US"/>
              <a:t>用关系代数完成下列查询：</a:t>
            </a:r>
          </a:p>
          <a:p>
            <a:r>
              <a:rPr lang="en-US" altLang="zh-CN"/>
              <a:t>1</a:t>
            </a:r>
            <a:r>
              <a:rPr lang="zh-CN" altLang="en-US"/>
              <a:t>）找出所有在公司名为“</a:t>
            </a:r>
            <a:r>
              <a:rPr lang="en-US" altLang="zh-CN"/>
              <a:t>firstbank”</a:t>
            </a:r>
            <a:r>
              <a:rPr lang="zh-CN" altLang="en-US"/>
              <a:t>的公司工作的员工，显示员工姓名。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    </a:t>
            </a:r>
            <a:r>
              <a:rPr lang="zh-CN" altLang="en-US" sz="2800" b="1">
                <a:solidFill>
                  <a:srgbClr val="FF0066"/>
                </a:solidFill>
              </a:rPr>
              <a:t>∏员工姓名（</a:t>
            </a:r>
            <a:r>
              <a:rPr lang="en-US" altLang="zh-CN" sz="2800" b="1">
                <a:solidFill>
                  <a:srgbClr val="FF0066"/>
                </a:solidFill>
              </a:rPr>
              <a:t>σ</a:t>
            </a:r>
            <a:r>
              <a:rPr lang="zh-CN" altLang="en-US" sz="2800" b="1">
                <a:solidFill>
                  <a:srgbClr val="FF0066"/>
                </a:solidFill>
              </a:rPr>
              <a:t>公司名</a:t>
            </a:r>
            <a:r>
              <a:rPr lang="en-US" altLang="zh-CN" sz="2800" b="1">
                <a:solidFill>
                  <a:srgbClr val="FF0066"/>
                </a:solidFill>
              </a:rPr>
              <a:t>=‘firstbank’</a:t>
            </a:r>
            <a:r>
              <a:rPr lang="zh-CN" altLang="en-US" sz="2800" b="1">
                <a:solidFill>
                  <a:srgbClr val="FF0066"/>
                </a:solidFill>
              </a:rPr>
              <a:t>（工作））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1476375" y="4221163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2</a:t>
            </a:r>
            <a:r>
              <a:rPr lang="zh-CN" altLang="en-US" b="1" dirty="0"/>
              <a:t>、查询至少选修了两门课程的学生学号。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aseline="-25000" dirty="0" err="1">
                <a:solidFill>
                  <a:srgbClr val="FF0000"/>
                </a:solidFill>
              </a:rPr>
              <a:t>Sno</a:t>
            </a:r>
            <a:r>
              <a:rPr lang="en-US" altLang="zh-CN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(σ </a:t>
            </a:r>
            <a:r>
              <a:rPr lang="en-US" altLang="zh-CN" baseline="-25000" dirty="0">
                <a:solidFill>
                  <a:srgbClr val="FF0000"/>
                </a:solidFill>
              </a:rPr>
              <a:t>[1]=[4] ∧ [2]≠[5]</a:t>
            </a:r>
            <a:r>
              <a:rPr lang="en-US" altLang="zh-CN" dirty="0">
                <a:solidFill>
                  <a:srgbClr val="FF0000"/>
                </a:solidFill>
              </a:rPr>
              <a:t> (SC×SC))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3</a:t>
            </a:r>
            <a:r>
              <a:rPr lang="zh-CN" altLang="en-US" b="1" dirty="0"/>
              <a:t>、查询选修了</a:t>
            </a:r>
            <a:r>
              <a:rPr lang="en-US" altLang="zh-CN" b="1" dirty="0"/>
              <a:t>1</a:t>
            </a:r>
            <a:r>
              <a:rPr lang="zh-CN" altLang="en-US" b="1" dirty="0"/>
              <a:t>号课程的学生姓名。</a:t>
            </a:r>
          </a:p>
          <a:p>
            <a:endParaRPr lang="zh-CN" altLang="en-US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aseline="-25000" dirty="0" err="1">
                <a:solidFill>
                  <a:srgbClr val="FF0000"/>
                </a:solidFill>
              </a:rPr>
              <a:t>Sname</a:t>
            </a:r>
            <a:r>
              <a:rPr lang="en-US" altLang="zh-CN" dirty="0">
                <a:solidFill>
                  <a:srgbClr val="FF0000"/>
                </a:solidFill>
              </a:rPr>
              <a:t>  (σ </a:t>
            </a:r>
            <a:r>
              <a:rPr lang="en-US" altLang="zh-CN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baseline="-25000" dirty="0">
                <a:solidFill>
                  <a:srgbClr val="FF0000"/>
                </a:solidFill>
              </a:rPr>
              <a:t>=’1’</a:t>
            </a:r>
            <a:r>
              <a:rPr lang="en-US" altLang="zh-CN" dirty="0">
                <a:solidFill>
                  <a:srgbClr val="FF0000"/>
                </a:solidFill>
              </a:rPr>
              <a:t> (S </a:t>
            </a:r>
            <a:r>
              <a:rPr lang="en-US" altLang="zh-CN" dirty="0" smtClean="0">
                <a:solidFill>
                  <a:srgbClr val="FF0000"/>
                </a:solidFill>
              </a:rPr>
              <a:t>      </a:t>
            </a:r>
            <a:r>
              <a:rPr lang="en-US" altLang="zh-CN" dirty="0">
                <a:solidFill>
                  <a:srgbClr val="FF0000"/>
                </a:solidFill>
              </a:rPr>
              <a:t>SC))</a:t>
            </a:r>
          </a:p>
        </p:txBody>
      </p:sp>
      <p:sp>
        <p:nvSpPr>
          <p:cNvPr id="210948" name="AutoShape 4"/>
          <p:cNvSpPr>
            <a:spLocks noChangeAspect="1" noChangeArrowheads="1"/>
          </p:cNvSpPr>
          <p:nvPr/>
        </p:nvSpPr>
        <p:spPr bwMode="auto">
          <a:xfrm rot="5400000" flipV="1">
            <a:off x="4905375" y="2908300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、查询没有选修数据库课程的学生姓名。</a:t>
            </a:r>
          </a:p>
          <a:p>
            <a:endParaRPr lang="zh-CN" altLang="en-US" b="1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aseline="-25000" dirty="0" err="1">
                <a:solidFill>
                  <a:srgbClr val="FF0000"/>
                </a:solidFill>
              </a:rPr>
              <a:t>Sname</a:t>
            </a:r>
            <a:r>
              <a:rPr lang="en-US" altLang="zh-CN" dirty="0">
                <a:solidFill>
                  <a:srgbClr val="FF0000"/>
                </a:solidFill>
              </a:rPr>
              <a:t> (S)-π </a:t>
            </a:r>
            <a:r>
              <a:rPr lang="en-US" altLang="zh-CN" baseline="-25000" dirty="0" err="1">
                <a:solidFill>
                  <a:srgbClr val="FF0000"/>
                </a:solidFill>
              </a:rPr>
              <a:t>Sname</a:t>
            </a:r>
            <a:r>
              <a:rPr lang="en-US" altLang="zh-CN" dirty="0">
                <a:solidFill>
                  <a:srgbClr val="FF0000"/>
                </a:solidFill>
              </a:rPr>
              <a:t> (σ </a:t>
            </a:r>
            <a:r>
              <a:rPr lang="en-US" altLang="zh-CN" baseline="-25000" dirty="0" err="1">
                <a:solidFill>
                  <a:srgbClr val="FF0000"/>
                </a:solidFill>
              </a:rPr>
              <a:t>Cname</a:t>
            </a:r>
            <a:r>
              <a:rPr lang="en-US" altLang="zh-CN" baseline="-25000" dirty="0">
                <a:solidFill>
                  <a:srgbClr val="FF0000"/>
                </a:solidFill>
              </a:rPr>
              <a:t>=’</a:t>
            </a:r>
            <a:r>
              <a:rPr lang="zh-CN" altLang="en-US" baseline="-25000" dirty="0">
                <a:solidFill>
                  <a:srgbClr val="FF0000"/>
                </a:solidFill>
              </a:rPr>
              <a:t>数据库’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 S  SC     C)</a:t>
            </a:r>
          </a:p>
        </p:txBody>
      </p:sp>
      <p:sp>
        <p:nvSpPr>
          <p:cNvPr id="211972" name="AutoShape 4"/>
          <p:cNvSpPr>
            <a:spLocks noChangeAspect="1" noChangeArrowheads="1"/>
          </p:cNvSpPr>
          <p:nvPr/>
        </p:nvSpPr>
        <p:spPr bwMode="auto">
          <a:xfrm rot="5400000" flipV="1">
            <a:off x="1852613" y="3411538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973" name="AutoShape 5"/>
          <p:cNvSpPr>
            <a:spLocks noChangeAspect="1" noChangeArrowheads="1"/>
          </p:cNvSpPr>
          <p:nvPr/>
        </p:nvSpPr>
        <p:spPr bwMode="auto">
          <a:xfrm rot="5400000" flipV="1">
            <a:off x="8189913" y="2979738"/>
            <a:ext cx="203200" cy="381000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5</a:t>
            </a:r>
            <a:r>
              <a:rPr lang="zh-CN" altLang="en-US" b="1" dirty="0"/>
              <a:t>、查询至少选修了</a:t>
            </a:r>
            <a:r>
              <a:rPr lang="en-US" altLang="zh-CN" b="1" dirty="0"/>
              <a:t>1</a:t>
            </a:r>
            <a:r>
              <a:rPr lang="zh-CN" altLang="en-US" b="1" dirty="0"/>
              <a:t>号课程和</a:t>
            </a:r>
            <a:r>
              <a:rPr lang="en-US" altLang="zh-CN" b="1" dirty="0"/>
              <a:t>3</a:t>
            </a:r>
            <a:r>
              <a:rPr lang="zh-CN" altLang="en-US" b="1" dirty="0"/>
              <a:t>号课程的学生学号。</a:t>
            </a:r>
          </a:p>
          <a:p>
            <a:endParaRPr lang="zh-CN" altLang="en-US" b="1" dirty="0"/>
          </a:p>
          <a:p>
            <a:r>
              <a:rPr lang="en-US" altLang="zh-CN" sz="3600" b="1" dirty="0">
                <a:solidFill>
                  <a:srgbClr val="FF0000"/>
                </a:solidFill>
              </a:rPr>
              <a:t>π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aseline="-25000" dirty="0" err="1">
                <a:solidFill>
                  <a:srgbClr val="FF0000"/>
                </a:solidFill>
              </a:rPr>
              <a:t>Sno</a:t>
            </a:r>
            <a:r>
              <a:rPr lang="en-US" altLang="zh-CN" baseline="-25000" dirty="0">
                <a:solidFill>
                  <a:srgbClr val="FF0000"/>
                </a:solidFill>
              </a:rPr>
              <a:t>, </a:t>
            </a:r>
            <a:r>
              <a:rPr lang="en-US" altLang="zh-CN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dirty="0">
                <a:solidFill>
                  <a:srgbClr val="FF0000"/>
                </a:solidFill>
              </a:rPr>
              <a:t> (SC) ÷π </a:t>
            </a:r>
            <a:r>
              <a:rPr lang="en-US" altLang="zh-CN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dirty="0">
                <a:solidFill>
                  <a:srgbClr val="FF0000"/>
                </a:solidFill>
              </a:rPr>
              <a:t> (σ </a:t>
            </a:r>
            <a:r>
              <a:rPr lang="en-US" altLang="zh-CN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baseline="-25000" dirty="0">
                <a:solidFill>
                  <a:srgbClr val="FF0000"/>
                </a:solidFill>
              </a:rPr>
              <a:t>=‘1’∨ </a:t>
            </a:r>
            <a:r>
              <a:rPr lang="en-US" altLang="zh-CN" baseline="-25000" dirty="0" err="1">
                <a:solidFill>
                  <a:srgbClr val="FF0000"/>
                </a:solidFill>
              </a:rPr>
              <a:t>Cno</a:t>
            </a:r>
            <a:r>
              <a:rPr lang="en-US" altLang="zh-CN" baseline="-25000" dirty="0">
                <a:solidFill>
                  <a:srgbClr val="FF0000"/>
                </a:solidFill>
              </a:rPr>
              <a:t>=‘3’</a:t>
            </a:r>
            <a:r>
              <a:rPr lang="en-US" altLang="zh-CN" dirty="0">
                <a:solidFill>
                  <a:srgbClr val="FF0000"/>
                </a:solidFill>
              </a:rPr>
              <a:t> (C))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）显示为“</a:t>
            </a:r>
            <a:r>
              <a:rPr lang="en-US" altLang="zh-CN"/>
              <a:t>firstbank”</a:t>
            </a:r>
            <a:r>
              <a:rPr lang="zh-CN" altLang="en-US"/>
              <a:t>公司工作的员工姓名和居住城市。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1476375" y="3500438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3575" cy="2232025"/>
          </a:xfrm>
        </p:spPr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）显示为“</a:t>
            </a:r>
            <a:r>
              <a:rPr lang="en-US" altLang="zh-CN"/>
              <a:t>firstbank”</a:t>
            </a:r>
            <a:r>
              <a:rPr lang="zh-CN" altLang="en-US"/>
              <a:t>公司工作的员工姓名和居住城市。</a:t>
            </a:r>
          </a:p>
          <a:p>
            <a:endParaRPr lang="zh-CN" altLang="en-US"/>
          </a:p>
          <a:p>
            <a:pPr>
              <a:buFont typeface="Wingdings" pitchFamily="2" charset="2"/>
              <a:buNone/>
            </a:pPr>
            <a:r>
              <a:rPr lang="zh-CN" altLang="en-US" sz="2400" b="1">
                <a:solidFill>
                  <a:srgbClr val="FF0066"/>
                </a:solidFill>
              </a:rPr>
              <a:t>∏员工姓名，居住城市（</a:t>
            </a:r>
            <a:r>
              <a:rPr lang="en-US" altLang="zh-CN" sz="2400" b="1">
                <a:solidFill>
                  <a:srgbClr val="FF0066"/>
                </a:solidFill>
              </a:rPr>
              <a:t>σ</a:t>
            </a:r>
            <a:r>
              <a:rPr lang="zh-CN" altLang="en-US" sz="2400" b="1">
                <a:solidFill>
                  <a:srgbClr val="FF0066"/>
                </a:solidFill>
              </a:rPr>
              <a:t>公司名</a:t>
            </a:r>
            <a:r>
              <a:rPr lang="en-US" altLang="zh-CN" sz="2400" b="1">
                <a:solidFill>
                  <a:srgbClr val="FF0066"/>
                </a:solidFill>
              </a:rPr>
              <a:t>=‘firstbank’(</a:t>
            </a:r>
            <a:r>
              <a:rPr lang="zh-CN" altLang="en-US" sz="2400" b="1">
                <a:solidFill>
                  <a:srgbClr val="FF0066"/>
                </a:solidFill>
              </a:rPr>
              <a:t>雇员∞工作</a:t>
            </a:r>
            <a:r>
              <a:rPr lang="en-US" altLang="zh-CN" sz="2400" b="1">
                <a:solidFill>
                  <a:srgbClr val="FF0066"/>
                </a:solidFill>
              </a:rPr>
              <a:t>)</a:t>
            </a:r>
            <a:r>
              <a:rPr lang="zh-CN" altLang="en-US" sz="2400" b="1">
                <a:solidFill>
                  <a:srgbClr val="FF0066"/>
                </a:solidFill>
              </a:rPr>
              <a:t>）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1547813" y="4076700"/>
            <a:ext cx="66278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）找出所有为“</a:t>
            </a:r>
            <a:r>
              <a:rPr lang="en-US" altLang="zh-CN" dirty="0" err="1"/>
              <a:t>firstbank</a:t>
            </a:r>
            <a:r>
              <a:rPr lang="en-US" altLang="zh-CN" dirty="0"/>
              <a:t>”</a:t>
            </a:r>
            <a:r>
              <a:rPr lang="zh-CN" altLang="en-US" dirty="0"/>
              <a:t>公司工作且工资在</a:t>
            </a:r>
            <a:r>
              <a:rPr lang="en-US" altLang="zh-CN" dirty="0"/>
              <a:t>1000</a:t>
            </a:r>
            <a:r>
              <a:rPr lang="zh-CN" altLang="en-US" dirty="0"/>
              <a:t>元以上的员工，显示员工姓名和工资。</a:t>
            </a:r>
          </a:p>
          <a:p>
            <a:pPr>
              <a:buFont typeface="Wingdings" pitchFamily="2" charset="2"/>
              <a:buNone/>
            </a:pPr>
            <a:endParaRPr lang="en-US" altLang="zh-CN" sz="2800" dirty="0"/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1476375" y="3500438"/>
            <a:ext cx="66278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）找出所有为“</a:t>
            </a:r>
            <a:r>
              <a:rPr lang="en-US" altLang="zh-CN" dirty="0" err="1"/>
              <a:t>firstbank</a:t>
            </a:r>
            <a:r>
              <a:rPr lang="en-US" altLang="zh-CN" dirty="0"/>
              <a:t>”</a:t>
            </a:r>
            <a:r>
              <a:rPr lang="zh-CN" altLang="en-US" dirty="0"/>
              <a:t>公司工作且工资在</a:t>
            </a:r>
            <a:r>
              <a:rPr lang="en-US" altLang="zh-CN" dirty="0"/>
              <a:t>1000</a:t>
            </a:r>
            <a:r>
              <a:rPr lang="zh-CN" altLang="en-US" dirty="0"/>
              <a:t>元以上的员工，显示员工姓名和工资。</a:t>
            </a:r>
          </a:p>
          <a:p>
            <a:endParaRPr lang="zh-CN" altLang="en-US" dirty="0"/>
          </a:p>
          <a:p>
            <a:pPr>
              <a:buFont typeface="Wingdings" pitchFamily="2" charset="2"/>
              <a:buNone/>
            </a:pPr>
            <a:r>
              <a:rPr lang="zh-CN" altLang="en-US" sz="2800" dirty="0"/>
              <a:t>    </a:t>
            </a:r>
            <a:r>
              <a:rPr lang="zh-CN" altLang="en-US" sz="2000" b="1" dirty="0">
                <a:solidFill>
                  <a:srgbClr val="FF0066"/>
                </a:solidFill>
              </a:rPr>
              <a:t>∏员工姓名，工资（</a:t>
            </a:r>
            <a:r>
              <a:rPr lang="en-US" altLang="zh-CN" sz="2000" b="1" dirty="0">
                <a:solidFill>
                  <a:srgbClr val="FF0066"/>
                </a:solidFill>
              </a:rPr>
              <a:t>σ</a:t>
            </a:r>
            <a:r>
              <a:rPr lang="zh-CN" altLang="en-US" sz="2000" b="1" dirty="0">
                <a:solidFill>
                  <a:srgbClr val="FF0066"/>
                </a:solidFill>
              </a:rPr>
              <a:t>公司名</a:t>
            </a:r>
            <a:r>
              <a:rPr lang="en-US" altLang="zh-CN" sz="2000" b="1" dirty="0">
                <a:solidFill>
                  <a:srgbClr val="FF0066"/>
                </a:solidFill>
              </a:rPr>
              <a:t>=‘</a:t>
            </a:r>
            <a:r>
              <a:rPr lang="en-US" altLang="zh-CN" sz="2000" b="1" dirty="0" err="1">
                <a:solidFill>
                  <a:srgbClr val="FF0066"/>
                </a:solidFill>
              </a:rPr>
              <a:t>firstbank</a:t>
            </a:r>
            <a:r>
              <a:rPr lang="en-US" altLang="zh-CN" sz="2000" b="1" dirty="0">
                <a:solidFill>
                  <a:srgbClr val="FF0066"/>
                </a:solidFill>
              </a:rPr>
              <a:t>’∧</a:t>
            </a:r>
            <a:r>
              <a:rPr lang="zh-CN" altLang="en-US" sz="2000" b="1" dirty="0">
                <a:solidFill>
                  <a:srgbClr val="FF0066"/>
                </a:solidFill>
              </a:rPr>
              <a:t>工资</a:t>
            </a:r>
            <a:r>
              <a:rPr lang="en-US" altLang="zh-CN" sz="2000" b="1" dirty="0">
                <a:solidFill>
                  <a:srgbClr val="FF0066"/>
                </a:solidFill>
              </a:rPr>
              <a:t>&gt;1000</a:t>
            </a:r>
            <a:r>
              <a:rPr lang="zh-CN" altLang="en-US" sz="2000" b="1" dirty="0">
                <a:solidFill>
                  <a:srgbClr val="FF0066"/>
                </a:solidFill>
              </a:rPr>
              <a:t>（工作））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1547813" y="4437063"/>
            <a:ext cx="662781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雇员</a:t>
            </a:r>
            <a:r>
              <a:rPr lang="zh-CN" altLang="en-US" sz="2400"/>
              <a:t>（员工姓名，居住城市，居住街道）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工作</a:t>
            </a:r>
            <a:r>
              <a:rPr lang="zh-CN" altLang="en-US" sz="2400"/>
              <a:t>（员工姓名，公司名，工资）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公司</a:t>
            </a:r>
            <a:r>
              <a:rPr lang="zh-CN" altLang="en-US" sz="2400"/>
              <a:t>（公司名，公司所在城市）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l"/>
            </a:pPr>
            <a:r>
              <a:rPr lang="zh-CN" altLang="en-US" sz="2400">
                <a:solidFill>
                  <a:srgbClr val="FF0066"/>
                </a:solidFill>
              </a:rPr>
              <a:t>主管</a:t>
            </a:r>
            <a:r>
              <a:rPr lang="zh-CN" altLang="en-US" sz="2400"/>
              <a:t>（员工姓名，主管姓名）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232</TotalTime>
  <Words>2270</Words>
  <Application>Microsoft PowerPoint</Application>
  <PresentationFormat>全屏显示(4:3)</PresentationFormat>
  <Paragraphs>211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Arial</vt:lpstr>
      <vt:lpstr>宋体</vt:lpstr>
      <vt:lpstr>Times New Roman</vt:lpstr>
      <vt:lpstr>Wingdings</vt:lpstr>
      <vt:lpstr>Arial Black</vt:lpstr>
      <vt:lpstr>华文行楷</vt:lpstr>
      <vt:lpstr>Radial</vt:lpstr>
      <vt:lpstr>关系代数习题 </vt:lpstr>
      <vt:lpstr>关系代数的9种操作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关系代数习题</dc:title>
  <dc:creator>n</dc:creator>
  <cp:lastModifiedBy>China</cp:lastModifiedBy>
  <cp:revision>35</cp:revision>
  <cp:lastPrinted>1601-01-01T00:00:00Z</cp:lastPrinted>
  <dcterms:created xsi:type="dcterms:W3CDTF">2003-11-26T11:56:42Z</dcterms:created>
  <dcterms:modified xsi:type="dcterms:W3CDTF">2018-03-06T14:13:29Z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