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390" r:id="rId2"/>
    <p:sldId id="393" r:id="rId3"/>
    <p:sldId id="448" r:id="rId4"/>
    <p:sldId id="446" r:id="rId5"/>
    <p:sldId id="449" r:id="rId6"/>
    <p:sldId id="450" r:id="rId7"/>
    <p:sldId id="451" r:id="rId8"/>
    <p:sldId id="452" r:id="rId9"/>
    <p:sldId id="453" r:id="rId10"/>
    <p:sldId id="454" r:id="rId11"/>
    <p:sldId id="455" r:id="rId12"/>
    <p:sldId id="456" r:id="rId13"/>
    <p:sldId id="457" r:id="rId14"/>
  </p:sldIdLst>
  <p:sldSz cx="9144000" cy="6858000" type="screen4x3"/>
  <p:notesSz cx="6858000" cy="9144000"/>
  <p:custDataLst>
    <p:tags r:id="rId17"/>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A00"/>
    <a:srgbClr val="000000"/>
    <a:srgbClr val="C96B0D"/>
    <a:srgbClr val="3D9A57"/>
    <a:srgbClr val="00AAA2"/>
    <a:srgbClr val="F29234"/>
    <a:srgbClr val="294A5A"/>
    <a:srgbClr val="4143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07" autoAdjust="0"/>
  </p:normalViewPr>
  <p:slideViewPr>
    <p:cSldViewPr snapToGrid="0">
      <p:cViewPr varScale="1">
        <p:scale>
          <a:sx n="106" d="100"/>
          <a:sy n="106" d="100"/>
        </p:scale>
        <p:origin x="3204" y="10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7" d="100"/>
          <a:sy n="57" d="100"/>
        </p:scale>
        <p:origin x="-282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50C751-E73B-4671-BF60-2E05CCA1B27E}" type="datetimeFigureOut">
              <a:rPr lang="zh-CN" altLang="en-US" smtClean="0"/>
              <a:pPr/>
              <a:t>2019/9/2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79D8E0-8278-49BB-B0CA-553CE08C89C5}" type="slidenum">
              <a:rPr lang="zh-CN" altLang="en-US" smtClean="0"/>
              <a:pPr/>
              <a:t>‹#›</a:t>
            </a:fld>
            <a:endParaRPr lang="zh-CN" altLang="en-US"/>
          </a:p>
        </p:txBody>
      </p:sp>
    </p:spTree>
    <p:extLst>
      <p:ext uri="{BB962C8B-B14F-4D97-AF65-F5344CB8AC3E}">
        <p14:creationId xmlns:p14="http://schemas.microsoft.com/office/powerpoint/2010/main" val="537105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03107-0A21-4975-BD4E-9E3FA1571653}" type="datetimeFigureOut">
              <a:rPr lang="zh-CN" altLang="en-US" smtClean="0"/>
              <a:pPr/>
              <a:t>2019/9/2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51D9C-74F3-4A50-80CE-FCA0A0469843}" type="slidenum">
              <a:rPr lang="zh-CN" altLang="en-US" smtClean="0"/>
              <a:pPr/>
              <a:t>‹#›</a:t>
            </a:fld>
            <a:endParaRPr lang="zh-CN" altLang="en-US"/>
          </a:p>
        </p:txBody>
      </p:sp>
    </p:spTree>
    <p:extLst>
      <p:ext uri="{BB962C8B-B14F-4D97-AF65-F5344CB8AC3E}">
        <p14:creationId xmlns:p14="http://schemas.microsoft.com/office/powerpoint/2010/main" val="399654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901200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2</a:t>
            </a:fld>
            <a:endParaRPr lang="zh-CN" altLang="en-US"/>
          </a:p>
        </p:txBody>
      </p:sp>
    </p:spTree>
    <p:extLst>
      <p:ext uri="{BB962C8B-B14F-4D97-AF65-F5344CB8AC3E}">
        <p14:creationId xmlns:p14="http://schemas.microsoft.com/office/powerpoint/2010/main" val="382515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8</a:t>
            </a:fld>
            <a:endParaRPr lang="zh-CN" altLang="en-US"/>
          </a:p>
        </p:txBody>
      </p:sp>
    </p:spTree>
    <p:extLst>
      <p:ext uri="{BB962C8B-B14F-4D97-AF65-F5344CB8AC3E}">
        <p14:creationId xmlns:p14="http://schemas.microsoft.com/office/powerpoint/2010/main" val="522378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9</a:t>
            </a:fld>
            <a:endParaRPr lang="zh-CN" altLang="en-US"/>
          </a:p>
        </p:txBody>
      </p:sp>
    </p:spTree>
    <p:extLst>
      <p:ext uri="{BB962C8B-B14F-4D97-AF65-F5344CB8AC3E}">
        <p14:creationId xmlns:p14="http://schemas.microsoft.com/office/powerpoint/2010/main" val="293497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10</a:t>
            </a:fld>
            <a:endParaRPr lang="zh-CN" altLang="en-US"/>
          </a:p>
        </p:txBody>
      </p:sp>
    </p:spTree>
    <p:extLst>
      <p:ext uri="{BB962C8B-B14F-4D97-AF65-F5344CB8AC3E}">
        <p14:creationId xmlns:p14="http://schemas.microsoft.com/office/powerpoint/2010/main" val="206819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11</a:t>
            </a:fld>
            <a:endParaRPr lang="zh-CN" altLang="en-US"/>
          </a:p>
        </p:txBody>
      </p:sp>
    </p:spTree>
    <p:extLst>
      <p:ext uri="{BB962C8B-B14F-4D97-AF65-F5344CB8AC3E}">
        <p14:creationId xmlns:p14="http://schemas.microsoft.com/office/powerpoint/2010/main" val="14342117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2552302" cy="461665"/>
          </a:xfrm>
          <a:prstGeom prst="rect">
            <a:avLst/>
          </a:prstGeom>
          <a:noFill/>
        </p:spPr>
        <p:txBody>
          <a:bodyPr wrap="none" rtlCol="0">
            <a:spAutoFit/>
          </a:bodyPr>
          <a:lstStyle/>
          <a:p>
            <a:r>
              <a:rPr lang="zh-CN" altLang="en-US" sz="2400" b="1" dirty="0" smtClean="0">
                <a:solidFill>
                  <a:schemeClr val="bg1"/>
                </a:solidFill>
              </a:rPr>
              <a:t>引言</a:t>
            </a:r>
            <a:r>
              <a:rPr lang="en-US" altLang="zh-CN" sz="2400" b="1" dirty="0" smtClean="0">
                <a:solidFill>
                  <a:schemeClr val="bg1"/>
                </a:solidFill>
              </a:rPr>
              <a:t>.1   </a:t>
            </a:r>
            <a:r>
              <a:rPr lang="zh-CN" altLang="en-US" sz="2400" b="1" dirty="0" smtClean="0">
                <a:solidFill>
                  <a:schemeClr val="bg1"/>
                </a:solidFill>
              </a:rPr>
              <a:t>课程概要</a:t>
            </a:r>
            <a:endParaRPr lang="zh-CN" altLang="en-US" sz="2400" b="1" dirty="0">
              <a:solidFill>
                <a:schemeClr val="bg1"/>
              </a:solidFill>
            </a:endParaRPr>
          </a:p>
        </p:txBody>
      </p:sp>
    </p:spTree>
    <p:extLst>
      <p:ext uri="{BB962C8B-B14F-4D97-AF65-F5344CB8AC3E}">
        <p14:creationId xmlns:p14="http://schemas.microsoft.com/office/powerpoint/2010/main" val="11963618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2552302" cy="461665"/>
          </a:xfrm>
          <a:prstGeom prst="rect">
            <a:avLst/>
          </a:prstGeom>
          <a:noFill/>
        </p:spPr>
        <p:txBody>
          <a:bodyPr wrap="none" rtlCol="0">
            <a:spAutoFit/>
          </a:bodyPr>
          <a:lstStyle/>
          <a:p>
            <a:r>
              <a:rPr lang="zh-CN" altLang="en-US" sz="2400" b="1" dirty="0" smtClean="0">
                <a:solidFill>
                  <a:schemeClr val="bg1"/>
                </a:solidFill>
              </a:rPr>
              <a:t>引言</a:t>
            </a:r>
            <a:r>
              <a:rPr lang="en-US" altLang="zh-CN" sz="2400" b="1" dirty="0" smtClean="0">
                <a:solidFill>
                  <a:schemeClr val="bg1"/>
                </a:solidFill>
              </a:rPr>
              <a:t>.2   </a:t>
            </a:r>
            <a:r>
              <a:rPr lang="zh-CN" altLang="en-US" sz="2400" b="1" dirty="0" smtClean="0">
                <a:solidFill>
                  <a:schemeClr val="bg1"/>
                </a:solidFill>
              </a:rPr>
              <a:t>章节内容</a:t>
            </a:r>
            <a:endParaRPr lang="zh-CN" altLang="en-US" sz="2400" b="1" dirty="0">
              <a:solidFill>
                <a:schemeClr val="bg1"/>
              </a:solidFill>
            </a:endParaRPr>
          </a:p>
        </p:txBody>
      </p:sp>
    </p:spTree>
    <p:extLst>
      <p:ext uri="{BB962C8B-B14F-4D97-AF65-F5344CB8AC3E}">
        <p14:creationId xmlns:p14="http://schemas.microsoft.com/office/powerpoint/2010/main" val="37976399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3619902" cy="461665"/>
          </a:xfrm>
          <a:prstGeom prst="rect">
            <a:avLst/>
          </a:prstGeom>
          <a:noFill/>
        </p:spPr>
        <p:txBody>
          <a:bodyPr wrap="none" rtlCol="0">
            <a:spAutoFit/>
          </a:bodyPr>
          <a:lstStyle/>
          <a:p>
            <a:r>
              <a:rPr lang="zh-CN" altLang="en-US" sz="2400" b="1" dirty="0" smtClean="0">
                <a:solidFill>
                  <a:schemeClr val="bg1"/>
                </a:solidFill>
              </a:rPr>
              <a:t>引言</a:t>
            </a:r>
            <a:r>
              <a:rPr lang="en-US" altLang="zh-CN" sz="2400" b="1" dirty="0" smtClean="0">
                <a:solidFill>
                  <a:schemeClr val="bg1"/>
                </a:solidFill>
              </a:rPr>
              <a:t>.3 《</a:t>
            </a:r>
            <a:r>
              <a:rPr lang="zh-CN" altLang="en-US" sz="2400" b="1" dirty="0" smtClean="0">
                <a:solidFill>
                  <a:schemeClr val="bg1"/>
                </a:solidFill>
              </a:rPr>
              <a:t>大学物理</a:t>
            </a:r>
            <a:r>
              <a:rPr lang="en-US" altLang="zh-CN" sz="2400" b="1" dirty="0" smtClean="0">
                <a:solidFill>
                  <a:schemeClr val="bg1"/>
                </a:solidFill>
              </a:rPr>
              <a:t>》</a:t>
            </a:r>
            <a:r>
              <a:rPr lang="zh-CN" altLang="en-US" sz="2400" b="1" dirty="0" smtClean="0">
                <a:solidFill>
                  <a:schemeClr val="bg1"/>
                </a:solidFill>
              </a:rPr>
              <a:t>绪论</a:t>
            </a:r>
            <a:endParaRPr lang="zh-CN" altLang="en-US" sz="2400" b="1" dirty="0">
              <a:solidFill>
                <a:schemeClr val="bg1"/>
              </a:solidFill>
            </a:endParaRPr>
          </a:p>
        </p:txBody>
      </p:sp>
    </p:spTree>
    <p:extLst>
      <p:ext uri="{BB962C8B-B14F-4D97-AF65-F5344CB8AC3E}">
        <p14:creationId xmlns:p14="http://schemas.microsoft.com/office/powerpoint/2010/main" val="4038384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2552302" cy="461665"/>
          </a:xfrm>
          <a:prstGeom prst="rect">
            <a:avLst/>
          </a:prstGeom>
          <a:noFill/>
        </p:spPr>
        <p:txBody>
          <a:bodyPr wrap="none" rtlCol="0">
            <a:spAutoFit/>
          </a:bodyPr>
          <a:lstStyle/>
          <a:p>
            <a:r>
              <a:rPr lang="zh-CN" altLang="en-US" sz="2400" b="1" dirty="0" smtClean="0">
                <a:solidFill>
                  <a:schemeClr val="bg1"/>
                </a:solidFill>
              </a:rPr>
              <a:t>引言</a:t>
            </a:r>
            <a:r>
              <a:rPr lang="en-US" altLang="zh-CN" sz="2400" b="1" dirty="0" smtClean="0">
                <a:solidFill>
                  <a:schemeClr val="bg1"/>
                </a:solidFill>
              </a:rPr>
              <a:t>.4   </a:t>
            </a:r>
            <a:r>
              <a:rPr lang="zh-CN" altLang="en-US" sz="2400" b="1" dirty="0" smtClean="0">
                <a:solidFill>
                  <a:schemeClr val="bg1"/>
                </a:solidFill>
              </a:rPr>
              <a:t>教法学法</a:t>
            </a:r>
            <a:endParaRPr lang="zh-CN" altLang="en-US" sz="2400" b="1" dirty="0">
              <a:solidFill>
                <a:schemeClr val="bg1"/>
              </a:solidFill>
            </a:endParaRPr>
          </a:p>
        </p:txBody>
      </p:sp>
    </p:spTree>
    <p:extLst>
      <p:ext uri="{BB962C8B-B14F-4D97-AF65-F5344CB8AC3E}">
        <p14:creationId xmlns:p14="http://schemas.microsoft.com/office/powerpoint/2010/main" val="1680869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3565400" cy="461665"/>
          </a:xfrm>
          <a:prstGeom prst="rect">
            <a:avLst/>
          </a:prstGeom>
          <a:noFill/>
        </p:spPr>
        <p:txBody>
          <a:bodyPr wrap="none" rtlCol="0">
            <a:spAutoFit/>
          </a:bodyPr>
          <a:lstStyle/>
          <a:p>
            <a:r>
              <a:rPr lang="zh-CN" altLang="en-US" sz="2400" b="1" dirty="0" smtClean="0">
                <a:solidFill>
                  <a:schemeClr val="bg1"/>
                </a:solidFill>
              </a:rPr>
              <a:t>引言</a:t>
            </a:r>
            <a:r>
              <a:rPr lang="en-US" altLang="zh-CN" sz="2400" b="1" dirty="0" smtClean="0">
                <a:solidFill>
                  <a:schemeClr val="bg1"/>
                </a:solidFill>
              </a:rPr>
              <a:t>.5   </a:t>
            </a:r>
            <a:r>
              <a:rPr lang="zh-CN" altLang="en-US" sz="2400" b="1" dirty="0" smtClean="0">
                <a:solidFill>
                  <a:schemeClr val="bg1"/>
                </a:solidFill>
              </a:rPr>
              <a:t>课程考核和纪律</a:t>
            </a:r>
          </a:p>
        </p:txBody>
      </p:sp>
    </p:spTree>
    <p:extLst>
      <p:ext uri="{BB962C8B-B14F-4D97-AF65-F5344CB8AC3E}">
        <p14:creationId xmlns:p14="http://schemas.microsoft.com/office/powerpoint/2010/main" val="15573585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spd="slow" advTm="7567">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316502"/>
      </p:ext>
    </p:extLst>
  </p:cSld>
  <p:clrMap bg1="lt1" tx1="dk1" bg2="lt2" tx2="dk2" accent1="accent1" accent2="accent2" accent3="accent3" accent4="accent4" accent5="accent5" accent6="accent6" hlink="hlink" folHlink="folHlink"/>
  <p:sldLayoutIdLst>
    <p:sldLayoutId id="2147483670" r:id="rId1"/>
    <p:sldLayoutId id="2147483694" r:id="rId2"/>
    <p:sldLayoutId id="2147483693" r:id="rId3"/>
    <p:sldLayoutId id="2147483695" r:id="rId4"/>
    <p:sldLayoutId id="2147483696" r:id="rId5"/>
    <p:sldLayoutId id="2147483692" r:id="rId6"/>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jpg"/><Relationship Id="rId2" Type="http://schemas.openxmlformats.org/officeDocument/2006/relationships/image" Target="../media/image13.jpeg"/><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gi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bwMode="auto">
          <a:xfrm>
            <a:off x="0" y="6741368"/>
            <a:ext cx="9144000" cy="116632"/>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base">
              <a:spcBef>
                <a:spcPct val="0"/>
              </a:spcBef>
              <a:spcAft>
                <a:spcPct val="0"/>
              </a:spcAft>
              <a:buFont typeface="Arial" panose="020B0604020202020204" pitchFamily="34" charset="0"/>
              <a:buNone/>
            </a:pPr>
            <a:endParaRPr lang="zh-CN" altLang="en-US" sz="1800">
              <a:solidFill>
                <a:srgbClr val="294A5A"/>
              </a:solidFill>
              <a:ea typeface="宋体" panose="02010600030101010101" pitchFamily="2" charset="-122"/>
            </a:endParaRPr>
          </a:p>
        </p:txBody>
      </p:sp>
      <p:sp>
        <p:nvSpPr>
          <p:cNvPr id="42" name="TextBox 4"/>
          <p:cNvSpPr txBox="1"/>
          <p:nvPr/>
        </p:nvSpPr>
        <p:spPr>
          <a:xfrm>
            <a:off x="-277168" y="1724643"/>
            <a:ext cx="5681586"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200" normalizeH="0" baseline="0" noProof="0" dirty="0" smtClean="0">
                <a:ln>
                  <a:noFill/>
                </a:ln>
                <a:solidFill>
                  <a:srgbClr val="165799">
                    <a:lumMod val="75000"/>
                  </a:srgbClr>
                </a:solidFill>
                <a:effectLst/>
                <a:uLnTx/>
                <a:uFillTx/>
                <a:latin typeface="华文新魏" panose="02010800040101010101" pitchFamily="2" charset="-122"/>
                <a:ea typeface="华文新魏" panose="02010800040101010101" pitchFamily="2" charset="-122"/>
              </a:rPr>
              <a:t>《</a:t>
            </a:r>
            <a:r>
              <a:rPr kumimoji="0" lang="zh-CN" altLang="en-US" sz="4000" b="1" i="0" u="none" strike="noStrike" kern="0" cap="none" spc="200" normalizeH="0" baseline="0" noProof="0" dirty="0" smtClean="0">
                <a:ln>
                  <a:noFill/>
                </a:ln>
                <a:solidFill>
                  <a:srgbClr val="165799">
                    <a:lumMod val="75000"/>
                  </a:srgbClr>
                </a:solidFill>
                <a:effectLst/>
                <a:uLnTx/>
                <a:uFillTx/>
                <a:latin typeface="华文新魏" panose="02010800040101010101" pitchFamily="2" charset="-122"/>
                <a:ea typeface="华文新魏" panose="02010800040101010101" pitchFamily="2" charset="-122"/>
              </a:rPr>
              <a:t>大学物理</a:t>
            </a:r>
            <a:r>
              <a:rPr kumimoji="0" lang="en-US" altLang="zh-CN" sz="4000" b="1" i="0" u="none" strike="noStrike" kern="0" cap="none" spc="200" normalizeH="0" baseline="0" noProof="0" dirty="0" smtClean="0">
                <a:ln>
                  <a:noFill/>
                </a:ln>
                <a:solidFill>
                  <a:srgbClr val="165799">
                    <a:lumMod val="75000"/>
                  </a:srgbClr>
                </a:solidFill>
                <a:effectLst/>
                <a:uLnTx/>
                <a:uFillTx/>
                <a:latin typeface="华文新魏" panose="02010800040101010101" pitchFamily="2" charset="-122"/>
                <a:ea typeface="华文新魏" panose="02010800040101010101" pitchFamily="2" charset="-122"/>
              </a:rPr>
              <a:t>》</a:t>
            </a:r>
            <a:endParaRPr kumimoji="0" lang="zh-CN" altLang="en-US" sz="4000" i="0" u="none" strike="noStrike" kern="0" cap="none" spc="200" normalizeH="0" baseline="0" noProof="0" dirty="0">
              <a:ln>
                <a:noFill/>
              </a:ln>
              <a:solidFill>
                <a:srgbClr val="165799">
                  <a:lumMod val="75000"/>
                </a:srgbClr>
              </a:solidFill>
              <a:effectLst/>
              <a:uLnTx/>
              <a:uFillTx/>
              <a:latin typeface="华文新魏" panose="02010800040101010101" pitchFamily="2" charset="-122"/>
              <a:ea typeface="华文新魏" panose="02010800040101010101" pitchFamily="2" charset="-122"/>
              <a:cs typeface="Segoe UI Black" panose="020B0A02040204020203" pitchFamily="34" charset="0"/>
            </a:endParaRPr>
          </a:p>
        </p:txBody>
      </p:sp>
      <p:sp>
        <p:nvSpPr>
          <p:cNvPr id="43" name="TextBox 5"/>
          <p:cNvSpPr txBox="1"/>
          <p:nvPr/>
        </p:nvSpPr>
        <p:spPr>
          <a:xfrm>
            <a:off x="303429" y="2550387"/>
            <a:ext cx="4361038" cy="461665"/>
          </a:xfrm>
          <a:prstGeom prst="rect">
            <a:avLst/>
          </a:prstGeom>
          <a:solidFill>
            <a:srgbClr val="ED5A00"/>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dirty="0">
                <a:solidFill>
                  <a:sysClr val="window" lastClr="FFFFFF"/>
                </a:solidFill>
                <a:latin typeface="方正姚体" pitchFamily="2" charset="-122"/>
                <a:ea typeface="方正姚体" pitchFamily="2" charset="-122"/>
              </a:rPr>
              <a:t>课程引言</a:t>
            </a:r>
            <a:endParaRPr kumimoji="0" lang="zh-CN" altLang="en-US" sz="2400" b="1" i="0" u="none" strike="noStrike" kern="0" cap="none" spc="0" normalizeH="0" baseline="0" noProof="0" dirty="0" smtClean="0">
              <a:ln>
                <a:noFill/>
              </a:ln>
              <a:solidFill>
                <a:sysClr val="window" lastClr="FFFFFF"/>
              </a:solidFill>
              <a:effectLst/>
              <a:uLnTx/>
              <a:uFillTx/>
              <a:latin typeface="方正姚体" pitchFamily="2" charset="-122"/>
              <a:ea typeface="方正姚体" pitchFamily="2" charset="-122"/>
            </a:endParaRPr>
          </a:p>
        </p:txBody>
      </p:sp>
      <p:sp>
        <p:nvSpPr>
          <p:cNvPr id="44" name="TextBox 5"/>
          <p:cNvSpPr txBox="1"/>
          <p:nvPr/>
        </p:nvSpPr>
        <p:spPr>
          <a:xfrm>
            <a:off x="307092" y="4913125"/>
            <a:ext cx="3541008"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165799">
                    <a:lumMod val="75000"/>
                  </a:srgbClr>
                </a:solidFill>
                <a:effectLst/>
                <a:uLnTx/>
                <a:uFillTx/>
                <a:latin typeface="方正姚体" pitchFamily="2" charset="-122"/>
                <a:ea typeface="方正姚体" pitchFamily="2" charset="-122"/>
              </a:rPr>
              <a:t>教        </a:t>
            </a:r>
            <a:r>
              <a:rPr lang="zh-CN" altLang="en-US" sz="2000" b="1" kern="0" dirty="0" smtClean="0">
                <a:solidFill>
                  <a:srgbClr val="165799">
                    <a:lumMod val="75000"/>
                  </a:srgbClr>
                </a:solidFill>
                <a:latin typeface="方正姚体" pitchFamily="2" charset="-122"/>
                <a:ea typeface="方正姚体" pitchFamily="2" charset="-122"/>
              </a:rPr>
              <a:t>师</a:t>
            </a:r>
            <a:r>
              <a:rPr kumimoji="0" lang="zh-CN" altLang="en-US" sz="2000" b="1" i="0" u="none" strike="noStrike" kern="0" cap="none" spc="0" normalizeH="0" baseline="0" noProof="0" dirty="0" smtClean="0">
                <a:ln>
                  <a:noFill/>
                </a:ln>
                <a:solidFill>
                  <a:srgbClr val="165799">
                    <a:lumMod val="75000"/>
                  </a:srgbClr>
                </a:solidFill>
                <a:effectLst/>
                <a:uLnTx/>
                <a:uFillTx/>
                <a:latin typeface="方正姚体" pitchFamily="2" charset="-122"/>
                <a:ea typeface="方正姚体" pitchFamily="2" charset="-122"/>
              </a:rPr>
              <a:t>：          潘  安</a:t>
            </a:r>
            <a:endParaRPr kumimoji="0" lang="zh-CN" altLang="en-US" sz="2000" b="1" i="0" u="none" strike="noStrike" kern="0" cap="none" spc="0" normalizeH="0" baseline="0" noProof="0" dirty="0">
              <a:ln>
                <a:noFill/>
              </a:ln>
              <a:solidFill>
                <a:srgbClr val="165799">
                  <a:lumMod val="75000"/>
                </a:srgbClr>
              </a:solidFill>
              <a:effectLst/>
              <a:uLnTx/>
              <a:uFillTx/>
              <a:latin typeface="方正姚体" pitchFamily="2" charset="-122"/>
              <a:ea typeface="方正姚体" pitchFamily="2" charset="-122"/>
            </a:endParaRPr>
          </a:p>
        </p:txBody>
      </p:sp>
      <p:sp>
        <p:nvSpPr>
          <p:cNvPr id="47" name="TextBox 5"/>
          <p:cNvSpPr txBox="1"/>
          <p:nvPr/>
        </p:nvSpPr>
        <p:spPr>
          <a:xfrm>
            <a:off x="305380" y="5493468"/>
            <a:ext cx="3541008" cy="101566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165799">
                    <a:lumMod val="75000"/>
                  </a:srgbClr>
                </a:solidFill>
                <a:effectLst/>
                <a:uLnTx/>
                <a:uFillTx/>
                <a:latin typeface="方正姚体" pitchFamily="2" charset="-122"/>
                <a:ea typeface="方正姚体" pitchFamily="2" charset="-122"/>
              </a:rPr>
              <a:t>学        院：       信息学院</a:t>
            </a:r>
            <a:endParaRPr kumimoji="0" lang="en-US" altLang="zh-CN" sz="2000" b="1" i="0" u="none" strike="noStrike" kern="0" cap="none" spc="0" normalizeH="0" baseline="0" noProof="0" dirty="0" smtClean="0">
              <a:ln>
                <a:noFill/>
              </a:ln>
              <a:solidFill>
                <a:srgbClr val="165799">
                  <a:lumMod val="75000"/>
                </a:srgbClr>
              </a:solidFill>
              <a:effectLst/>
              <a:uLnTx/>
              <a:uFillTx/>
              <a:latin typeface="方正姚体" pitchFamily="2" charset="-122"/>
              <a:ea typeface="方正姚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2000" b="1" kern="0" dirty="0">
              <a:solidFill>
                <a:srgbClr val="165799">
                  <a:lumMod val="75000"/>
                </a:srgbClr>
              </a:solidFill>
              <a:latin typeface="方正姚体" pitchFamily="2" charset="-122"/>
              <a:ea typeface="方正姚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165799">
                    <a:lumMod val="75000"/>
                  </a:srgbClr>
                </a:solidFill>
                <a:effectLst/>
                <a:uLnTx/>
                <a:uFillTx/>
                <a:latin typeface="方正姚体" pitchFamily="2" charset="-122"/>
                <a:ea typeface="方正姚体" pitchFamily="2" charset="-122"/>
              </a:rPr>
              <a:t>         Q </a:t>
            </a:r>
            <a:r>
              <a:rPr kumimoji="0" lang="en-US" altLang="zh-CN" sz="2000" b="1" i="0" u="none" strike="noStrike" kern="0" cap="none" spc="0" normalizeH="0" baseline="0" noProof="0" dirty="0" err="1" smtClean="0">
                <a:ln>
                  <a:noFill/>
                </a:ln>
                <a:solidFill>
                  <a:srgbClr val="165799">
                    <a:lumMod val="75000"/>
                  </a:srgbClr>
                </a:solidFill>
                <a:effectLst/>
                <a:uLnTx/>
                <a:uFillTx/>
                <a:latin typeface="方正姚体" pitchFamily="2" charset="-122"/>
                <a:ea typeface="方正姚体" pitchFamily="2" charset="-122"/>
              </a:rPr>
              <a:t>Q</a:t>
            </a:r>
            <a:r>
              <a:rPr kumimoji="0" lang="en-US" altLang="zh-CN" sz="2000" b="1" i="0" u="none" strike="noStrike" kern="0" cap="none" spc="0" normalizeH="0" baseline="0" noProof="0" dirty="0" smtClean="0">
                <a:ln>
                  <a:noFill/>
                </a:ln>
                <a:solidFill>
                  <a:srgbClr val="165799">
                    <a:lumMod val="75000"/>
                  </a:srgbClr>
                </a:solidFill>
                <a:effectLst/>
                <a:uLnTx/>
                <a:uFillTx/>
                <a:latin typeface="方正姚体" pitchFamily="2" charset="-122"/>
                <a:ea typeface="方正姚体" pitchFamily="2" charset="-122"/>
              </a:rPr>
              <a:t> </a:t>
            </a:r>
            <a:r>
              <a:rPr kumimoji="0" lang="zh-CN" altLang="en-US" sz="2000" b="1" i="0" u="none" strike="noStrike" kern="0" cap="none" spc="0" normalizeH="0" baseline="0" noProof="0" dirty="0" smtClean="0">
                <a:ln>
                  <a:noFill/>
                </a:ln>
                <a:solidFill>
                  <a:srgbClr val="165799">
                    <a:lumMod val="75000"/>
                  </a:srgbClr>
                </a:solidFill>
                <a:effectLst/>
                <a:uLnTx/>
                <a:uFillTx/>
                <a:latin typeface="方正姚体" pitchFamily="2" charset="-122"/>
                <a:ea typeface="方正姚体" pitchFamily="2" charset="-122"/>
              </a:rPr>
              <a:t>：</a:t>
            </a:r>
            <a:r>
              <a:rPr kumimoji="0" lang="en-US" altLang="zh-CN" sz="2000" b="1" i="0" u="none" strike="noStrike" kern="0" cap="none" spc="0" normalizeH="0" baseline="0" noProof="0" smtClean="0">
                <a:ln>
                  <a:noFill/>
                </a:ln>
                <a:solidFill>
                  <a:srgbClr val="165799">
                    <a:lumMod val="75000"/>
                  </a:srgbClr>
                </a:solidFill>
                <a:effectLst/>
                <a:uLnTx/>
                <a:uFillTx/>
                <a:latin typeface="方正姚体" pitchFamily="2" charset="-122"/>
                <a:ea typeface="方正姚体" pitchFamily="2" charset="-122"/>
              </a:rPr>
              <a:t>2473602462</a:t>
            </a:r>
            <a:endParaRPr kumimoji="0" lang="zh-CN" altLang="en-US" sz="2000" b="1" i="0" u="none" strike="noStrike" kern="0" cap="none" spc="0" normalizeH="0" baseline="0" noProof="0" dirty="0">
              <a:ln>
                <a:noFill/>
              </a:ln>
              <a:solidFill>
                <a:srgbClr val="165799">
                  <a:lumMod val="75000"/>
                </a:srgbClr>
              </a:solidFill>
              <a:effectLst/>
              <a:uLnTx/>
              <a:uFillTx/>
              <a:latin typeface="方正姚体" pitchFamily="2" charset="-122"/>
              <a:ea typeface="方正姚体" pitchFamily="2" charset="-122"/>
            </a:endParaRPr>
          </a:p>
        </p:txBody>
      </p:sp>
      <p:sp>
        <p:nvSpPr>
          <p:cNvPr id="54" name="等腰三角形 53"/>
          <p:cNvSpPr/>
          <p:nvPr/>
        </p:nvSpPr>
        <p:spPr>
          <a:xfrm>
            <a:off x="5656776" y="2078586"/>
            <a:ext cx="3462285" cy="3666735"/>
          </a:xfrm>
          <a:prstGeom prst="triangle">
            <a:avLst/>
          </a:prstGeom>
          <a:noFill/>
          <a:ln w="12700" cap="flat" cmpd="sng" algn="ctr">
            <a:solidFill>
              <a:sysClr val="window" lastClr="FFFFFF">
                <a:lumMod val="65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rial"/>
              <a:ea typeface="微软雅黑 Light"/>
              <a:cs typeface="+mn-cs"/>
            </a:endParaRPr>
          </a:p>
        </p:txBody>
      </p:sp>
      <p:sp>
        <p:nvSpPr>
          <p:cNvPr id="55" name="等腰三角形 54"/>
          <p:cNvSpPr/>
          <p:nvPr/>
        </p:nvSpPr>
        <p:spPr>
          <a:xfrm>
            <a:off x="3647808" y="764771"/>
            <a:ext cx="4598417" cy="4727574"/>
          </a:xfrm>
          <a:prstGeom prst="triangle">
            <a:avLst/>
          </a:prstGeom>
          <a:noFill/>
          <a:ln w="12700" cap="flat" cmpd="sng" algn="ctr">
            <a:solidFill>
              <a:srgbClr val="165799"/>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rial"/>
              <a:ea typeface="微软雅黑 Light"/>
              <a:cs typeface="+mn-cs"/>
            </a:endParaRPr>
          </a:p>
        </p:txBody>
      </p:sp>
      <p:sp>
        <p:nvSpPr>
          <p:cNvPr id="57" name="矩形 56"/>
          <p:cNvSpPr/>
          <p:nvPr/>
        </p:nvSpPr>
        <p:spPr bwMode="auto">
          <a:xfrm>
            <a:off x="0" y="0"/>
            <a:ext cx="9144000" cy="116632"/>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base">
              <a:spcBef>
                <a:spcPct val="0"/>
              </a:spcBef>
              <a:spcAft>
                <a:spcPct val="0"/>
              </a:spcAft>
              <a:buFont typeface="Arial" panose="020B0604020202020204" pitchFamily="34" charset="0"/>
              <a:buNone/>
            </a:pPr>
            <a:endParaRPr lang="zh-CN" altLang="en-US" sz="1800">
              <a:solidFill>
                <a:srgbClr val="294A5A"/>
              </a:solidFill>
              <a:ea typeface="宋体" panose="02010600030101010101" pitchFamily="2" charset="-122"/>
            </a:endParaRPr>
          </a:p>
        </p:txBody>
      </p:sp>
      <p:pic>
        <p:nvPicPr>
          <p:cNvPr id="2" name="图片 1"/>
          <p:cNvPicPr>
            <a:picLocks noChangeAspect="1"/>
          </p:cNvPicPr>
          <p:nvPr/>
        </p:nvPicPr>
        <p:blipFill>
          <a:blip r:embed="rId4">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03429" y="307091"/>
            <a:ext cx="2409825" cy="609600"/>
          </a:xfrm>
          <a:prstGeom prst="rect">
            <a:avLst/>
          </a:prstGeom>
        </p:spPr>
      </p:pic>
      <p:pic>
        <p:nvPicPr>
          <p:cNvPr id="1026" name="Picture 2" descr="理科物理元素矢量插画"/>
          <p:cNvPicPr>
            <a:picLocks noChangeAspect="1" noChangeArrowheads="1"/>
          </p:cNvPicPr>
          <p:nvPr/>
        </p:nvPicPr>
        <p:blipFill>
          <a:blip r:embed="rId6">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66191" y="2223960"/>
            <a:ext cx="3238992" cy="3243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四、为什么要好好学物理学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02" y="8757948"/>
            <a:ext cx="2447925" cy="361950"/>
          </a:xfrm>
          <a:prstGeom prst="rect">
            <a:avLst/>
          </a:prstGeom>
        </p:spPr>
      </p:pic>
      <p:sp>
        <p:nvSpPr>
          <p:cNvPr id="4" name="矩形 3"/>
          <p:cNvSpPr/>
          <p:nvPr/>
        </p:nvSpPr>
        <p:spPr>
          <a:xfrm>
            <a:off x="281784" y="1046734"/>
            <a:ext cx="8434704" cy="3600986"/>
          </a:xfrm>
          <a:prstGeom prst="rect">
            <a:avLst/>
          </a:prstGeom>
        </p:spPr>
        <p:txBody>
          <a:bodyPr wrap="square">
            <a:spAutoFit/>
          </a:bodyPr>
          <a:lstStyle/>
          <a:p>
            <a:pPr>
              <a:lnSpc>
                <a:spcPct val="150000"/>
              </a:lnSpc>
            </a:pPr>
            <a:r>
              <a:rPr lang="zh-CN" altLang="en-US" sz="2400" dirty="0">
                <a:latin typeface="+mn-ea"/>
              </a:rPr>
              <a:t>学习物理对</a:t>
            </a:r>
            <a:r>
              <a:rPr lang="zh-CN" altLang="en-US" sz="2400" dirty="0">
                <a:solidFill>
                  <a:srgbClr val="ED5A00"/>
                </a:solidFill>
                <a:latin typeface="+mj-ea"/>
                <a:ea typeface="+mj-ea"/>
              </a:rPr>
              <a:t>提高科学素质</a:t>
            </a:r>
            <a:r>
              <a:rPr lang="zh-CN" altLang="en-US" sz="2400" dirty="0">
                <a:latin typeface="+mn-ea"/>
              </a:rPr>
              <a:t>有重要作用： </a:t>
            </a:r>
            <a:endParaRPr lang="en-US" altLang="zh-CN" sz="2400" dirty="0" smtClean="0">
              <a:latin typeface="+mn-ea"/>
            </a:endParaRPr>
          </a:p>
          <a:p>
            <a:pPr>
              <a:lnSpc>
                <a:spcPct val="150000"/>
              </a:lnSpc>
            </a:pPr>
            <a:r>
              <a:rPr lang="zh-CN" altLang="en-US" sz="2400" dirty="0" smtClean="0">
                <a:latin typeface="+mn-ea"/>
              </a:rPr>
              <a:t>（</a:t>
            </a:r>
            <a:r>
              <a:rPr lang="en-US" altLang="zh-CN" sz="2400" dirty="0">
                <a:latin typeface="+mn-ea"/>
              </a:rPr>
              <a:t>1</a:t>
            </a:r>
            <a:r>
              <a:rPr lang="zh-CN" altLang="en-US" sz="2400" dirty="0">
                <a:latin typeface="+mn-ea"/>
              </a:rPr>
              <a:t>）培养辩证唯物主义的</a:t>
            </a:r>
            <a:r>
              <a:rPr lang="zh-CN" altLang="en-US" sz="2400" dirty="0" smtClean="0">
                <a:latin typeface="+mj-ea"/>
                <a:ea typeface="+mj-ea"/>
              </a:rPr>
              <a:t>世界观</a:t>
            </a:r>
            <a:r>
              <a:rPr lang="zh-CN" altLang="en-US" sz="2400" dirty="0" smtClean="0">
                <a:latin typeface="+mn-ea"/>
              </a:rPr>
              <a:t>。 </a:t>
            </a:r>
            <a:endParaRPr lang="en-US" altLang="zh-CN" sz="2400" dirty="0" smtClean="0">
              <a:latin typeface="+mn-ea"/>
            </a:endParaRPr>
          </a:p>
          <a:p>
            <a:pPr>
              <a:lnSpc>
                <a:spcPct val="150000"/>
              </a:lnSpc>
            </a:pPr>
            <a:r>
              <a:rPr lang="zh-CN" altLang="en-US" sz="2400" dirty="0" smtClean="0">
                <a:latin typeface="+mn-ea"/>
              </a:rPr>
              <a:t>（</a:t>
            </a:r>
            <a:r>
              <a:rPr lang="en-US" altLang="zh-CN" sz="2400" dirty="0">
                <a:latin typeface="+mn-ea"/>
              </a:rPr>
              <a:t>2</a:t>
            </a:r>
            <a:r>
              <a:rPr lang="zh-CN" altLang="en-US" sz="2400" dirty="0">
                <a:latin typeface="+mn-ea"/>
              </a:rPr>
              <a:t>）学会掌握</a:t>
            </a:r>
            <a:r>
              <a:rPr lang="zh-CN" altLang="en-US" sz="2400" dirty="0">
                <a:latin typeface="+mj-ea"/>
                <a:ea typeface="+mj-ea"/>
              </a:rPr>
              <a:t>科学的</a:t>
            </a:r>
            <a:r>
              <a:rPr lang="zh-CN" altLang="en-US" sz="2400" dirty="0" smtClean="0">
                <a:latin typeface="+mj-ea"/>
                <a:ea typeface="+mj-ea"/>
              </a:rPr>
              <a:t>方法</a:t>
            </a:r>
            <a:r>
              <a:rPr lang="zh-CN" altLang="en-US" sz="2400" dirty="0" smtClean="0">
                <a:latin typeface="+mn-ea"/>
              </a:rPr>
              <a:t>。 </a:t>
            </a:r>
            <a:endParaRPr lang="en-US" altLang="zh-CN" sz="2400" dirty="0" smtClean="0">
              <a:latin typeface="+mn-ea"/>
            </a:endParaRPr>
          </a:p>
          <a:p>
            <a:pPr>
              <a:lnSpc>
                <a:spcPct val="150000"/>
              </a:lnSpc>
            </a:pPr>
            <a:r>
              <a:rPr lang="zh-CN" altLang="en-US" sz="2400" dirty="0" smtClean="0">
                <a:latin typeface="+mn-ea"/>
              </a:rPr>
              <a:t>（</a:t>
            </a:r>
            <a:r>
              <a:rPr lang="en-US" altLang="zh-CN" sz="2400" dirty="0">
                <a:latin typeface="+mn-ea"/>
              </a:rPr>
              <a:t>3</a:t>
            </a:r>
            <a:r>
              <a:rPr lang="zh-CN" altLang="en-US" sz="2400" dirty="0">
                <a:latin typeface="+mn-ea"/>
              </a:rPr>
              <a:t>）培养</a:t>
            </a:r>
            <a:r>
              <a:rPr lang="zh-CN" altLang="en-US" sz="2400" dirty="0">
                <a:latin typeface="+mj-ea"/>
                <a:ea typeface="+mj-ea"/>
              </a:rPr>
              <a:t>科学思维能力</a:t>
            </a:r>
            <a:r>
              <a:rPr lang="zh-CN" altLang="en-US" sz="2400" dirty="0">
                <a:latin typeface="+mn-ea"/>
              </a:rPr>
              <a:t>、发展</a:t>
            </a:r>
            <a:r>
              <a:rPr lang="zh-CN" altLang="en-US" sz="2400" dirty="0" smtClean="0">
                <a:latin typeface="+mn-ea"/>
              </a:rPr>
              <a:t>智力。 </a:t>
            </a:r>
            <a:endParaRPr lang="en-US" altLang="zh-CN" sz="2400" dirty="0" smtClean="0">
              <a:latin typeface="+mn-ea"/>
            </a:endParaRPr>
          </a:p>
          <a:p>
            <a:pPr>
              <a:lnSpc>
                <a:spcPct val="150000"/>
              </a:lnSpc>
            </a:pPr>
            <a:r>
              <a:rPr lang="zh-CN" altLang="en-US" sz="2400" dirty="0" smtClean="0">
                <a:latin typeface="+mn-ea"/>
              </a:rPr>
              <a:t>（</a:t>
            </a:r>
            <a:r>
              <a:rPr lang="en-US" altLang="zh-CN" sz="2400" dirty="0">
                <a:latin typeface="+mn-ea"/>
              </a:rPr>
              <a:t>4</a:t>
            </a:r>
            <a:r>
              <a:rPr lang="zh-CN" altLang="en-US" sz="2400" dirty="0">
                <a:latin typeface="+mn-ea"/>
              </a:rPr>
              <a:t>）培养探索与</a:t>
            </a:r>
            <a:r>
              <a:rPr lang="zh-CN" altLang="en-US" sz="2400" dirty="0">
                <a:latin typeface="+mj-ea"/>
                <a:ea typeface="+mj-ea"/>
              </a:rPr>
              <a:t>创新</a:t>
            </a:r>
            <a:r>
              <a:rPr lang="zh-CN" altLang="en-US" sz="2400" dirty="0" smtClean="0">
                <a:latin typeface="+mn-ea"/>
              </a:rPr>
              <a:t>精神。</a:t>
            </a:r>
            <a:endParaRPr lang="en-US" altLang="zh-CN" sz="2400" dirty="0">
              <a:latin typeface="+mn-ea"/>
            </a:endParaRPr>
          </a:p>
          <a:p>
            <a:r>
              <a:rPr lang="zh-CN" altLang="en-US" sz="2400" dirty="0">
                <a:latin typeface="+mn-ea"/>
              </a:rPr>
              <a:t>提高科学素质和能力</a:t>
            </a:r>
            <a:r>
              <a:rPr lang="en-US" altLang="zh-CN" sz="2400" dirty="0">
                <a:latin typeface="+mn-ea"/>
              </a:rPr>
              <a:t>,</a:t>
            </a:r>
            <a:r>
              <a:rPr lang="zh-CN" altLang="en-US" sz="2400" dirty="0">
                <a:latin typeface="+mn-ea"/>
              </a:rPr>
              <a:t>以适应高新技术和</a:t>
            </a:r>
            <a:r>
              <a:rPr lang="zh-CN" altLang="en-US" sz="2400" dirty="0" smtClean="0">
                <a:latin typeface="+mn-ea"/>
              </a:rPr>
              <a:t>市场经济</a:t>
            </a:r>
            <a:r>
              <a:rPr lang="zh-CN" altLang="en-US" sz="2400" dirty="0">
                <a:latin typeface="+mn-ea"/>
              </a:rPr>
              <a:t>的发展</a:t>
            </a:r>
          </a:p>
          <a:p>
            <a:endParaRPr lang="zh-CN" altLang="en-US" sz="2400" dirty="0">
              <a:latin typeface="+mn-ea"/>
            </a:endParaRPr>
          </a:p>
        </p:txBody>
      </p:sp>
    </p:spTree>
    <p:extLst>
      <p:ext uri="{BB962C8B-B14F-4D97-AF65-F5344CB8AC3E}">
        <p14:creationId xmlns:p14="http://schemas.microsoft.com/office/powerpoint/2010/main" val="1218390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四、为什么要好好学物理学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02" y="8757948"/>
            <a:ext cx="2447925" cy="361950"/>
          </a:xfrm>
          <a:prstGeom prst="rect">
            <a:avLst/>
          </a:prstGeom>
        </p:spPr>
      </p:pic>
      <p:sp>
        <p:nvSpPr>
          <p:cNvPr id="4" name="矩形 3"/>
          <p:cNvSpPr/>
          <p:nvPr/>
        </p:nvSpPr>
        <p:spPr>
          <a:xfrm>
            <a:off x="79906" y="1046734"/>
            <a:ext cx="8565329" cy="707886"/>
          </a:xfrm>
          <a:prstGeom prst="rect">
            <a:avLst/>
          </a:prstGeom>
        </p:spPr>
        <p:txBody>
          <a:bodyPr wrap="square">
            <a:spAutoFit/>
          </a:bodyPr>
          <a:lstStyle/>
          <a:p>
            <a:pPr indent="457200"/>
            <a:r>
              <a:rPr lang="zh-CN" altLang="en-US" sz="2000" dirty="0" smtClean="0">
                <a:latin typeface="楷体" panose="02010609060101010101" pitchFamily="49" charset="-122"/>
                <a:ea typeface="楷体" panose="02010609060101010101" pitchFamily="49" charset="-122"/>
              </a:rPr>
              <a:t>从小处着眼，物理带来的科学的世界观和思维模式也能够极大便利我们的日常生活和学习，为生活带来很多乐趣：</a:t>
            </a:r>
            <a:endParaRPr lang="zh-CN" altLang="en-US" sz="2000" dirty="0">
              <a:latin typeface="楷体" panose="02010609060101010101" pitchFamily="49" charset="-122"/>
              <a:ea typeface="楷体" panose="02010609060101010101" pitchFamily="49" charset="-122"/>
            </a:endParaRPr>
          </a:p>
        </p:txBody>
      </p:sp>
      <p:grpSp>
        <p:nvGrpSpPr>
          <p:cNvPr id="7" name="组合 6"/>
          <p:cNvGrpSpPr/>
          <p:nvPr/>
        </p:nvGrpSpPr>
        <p:grpSpPr>
          <a:xfrm>
            <a:off x="0" y="2044212"/>
            <a:ext cx="3874626" cy="3315239"/>
            <a:chOff x="156203" y="2062397"/>
            <a:chExt cx="3874626" cy="3315239"/>
          </a:xfrm>
        </p:grpSpPr>
        <p:pic>
          <p:nvPicPr>
            <p:cNvPr id="3" name="图片 2"/>
            <p:cNvPicPr>
              <a:picLocks noChangeAspect="1"/>
            </p:cNvPicPr>
            <p:nvPr/>
          </p:nvPicPr>
          <p:blipFill>
            <a:blip r:embed="rId4"/>
            <a:stretch>
              <a:fillRect/>
            </a:stretch>
          </p:blipFill>
          <p:spPr>
            <a:xfrm>
              <a:off x="180000" y="2062397"/>
              <a:ext cx="3850829" cy="3315239"/>
            </a:xfrm>
            <a:prstGeom prst="rect">
              <a:avLst/>
            </a:prstGeom>
          </p:spPr>
        </p:pic>
        <p:sp>
          <p:nvSpPr>
            <p:cNvPr id="6" name="文本框 5"/>
            <p:cNvSpPr txBox="1"/>
            <p:nvPr/>
          </p:nvSpPr>
          <p:spPr>
            <a:xfrm>
              <a:off x="156203" y="4869805"/>
              <a:ext cx="3874626" cy="5078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生活中的一些商品，打着各种高科技旗号，宣传显著效果，到底是物有所值的还是交智商税？</a:t>
              </a:r>
              <a:endParaRPr lang="zh-CN" altLang="en-US" dirty="0"/>
            </a:p>
          </p:txBody>
        </p:sp>
      </p:grpSp>
      <p:grpSp>
        <p:nvGrpSpPr>
          <p:cNvPr id="13" name="组合 12"/>
          <p:cNvGrpSpPr/>
          <p:nvPr/>
        </p:nvGrpSpPr>
        <p:grpSpPr>
          <a:xfrm>
            <a:off x="4530128" y="2028210"/>
            <a:ext cx="4364490" cy="3245138"/>
            <a:chOff x="4530128" y="2028210"/>
            <a:chExt cx="4364490" cy="3245138"/>
          </a:xfrm>
        </p:grpSpPr>
        <p:pic>
          <p:nvPicPr>
            <p:cNvPr id="10" name="图片 9"/>
            <p:cNvPicPr>
              <a:picLocks noChangeAspect="1"/>
            </p:cNvPicPr>
            <p:nvPr/>
          </p:nvPicPr>
          <p:blipFill>
            <a:blip r:embed="rId5"/>
            <a:stretch>
              <a:fillRect/>
            </a:stretch>
          </p:blipFill>
          <p:spPr>
            <a:xfrm>
              <a:off x="4530128" y="2028210"/>
              <a:ext cx="4364490" cy="3245138"/>
            </a:xfrm>
            <a:prstGeom prst="rect">
              <a:avLst/>
            </a:prstGeom>
          </p:spPr>
        </p:pic>
        <p:sp>
          <p:nvSpPr>
            <p:cNvPr id="12" name="文本框 11"/>
            <p:cNvSpPr txBox="1"/>
            <p:nvPr/>
          </p:nvSpPr>
          <p:spPr>
            <a:xfrm>
              <a:off x="5567549" y="4973266"/>
              <a:ext cx="3243942" cy="30008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面对有趣现象，对其原理了然于胸。</a:t>
              </a:r>
              <a:endParaRPr lang="zh-CN" altLang="en-US" dirty="0"/>
            </a:p>
          </p:txBody>
        </p:sp>
      </p:grpSp>
      <p:grpSp>
        <p:nvGrpSpPr>
          <p:cNvPr id="11" name="组合 10"/>
          <p:cNvGrpSpPr/>
          <p:nvPr/>
        </p:nvGrpSpPr>
        <p:grpSpPr>
          <a:xfrm>
            <a:off x="2832818" y="3154040"/>
            <a:ext cx="2739118" cy="3638452"/>
            <a:chOff x="6404882" y="1646875"/>
            <a:chExt cx="2739118" cy="3638452"/>
          </a:xfrm>
        </p:grpSpPr>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4882" y="1646875"/>
              <a:ext cx="2739118" cy="3592286"/>
            </a:xfrm>
            <a:prstGeom prst="rect">
              <a:avLst/>
            </a:prstGeom>
          </p:spPr>
        </p:pic>
        <p:sp>
          <p:nvSpPr>
            <p:cNvPr id="9" name="文本框 8"/>
            <p:cNvSpPr txBox="1"/>
            <p:nvPr/>
          </p:nvSpPr>
          <p:spPr>
            <a:xfrm>
              <a:off x="6404882" y="4985245"/>
              <a:ext cx="2739118" cy="30008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开拓脑洞，科幻设定信手即来。</a:t>
              </a:r>
              <a:endParaRPr lang="zh-CN" altLang="en-US" dirty="0"/>
            </a:p>
          </p:txBody>
        </p:sp>
      </p:grpSp>
    </p:spTree>
    <p:extLst>
      <p:ext uri="{BB962C8B-B14F-4D97-AF65-F5344CB8AC3E}">
        <p14:creationId xmlns:p14="http://schemas.microsoft.com/office/powerpoint/2010/main" val="377524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1+#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5786" y="1671324"/>
            <a:ext cx="7715304" cy="1446550"/>
          </a:xfrm>
          <a:prstGeom prst="rect">
            <a:avLst/>
          </a:prstGeom>
        </p:spPr>
        <p:txBody>
          <a:bodyPr wrap="square">
            <a:spAutoFit/>
          </a:bodyPr>
          <a:lstStyle/>
          <a:p>
            <a:pPr marL="457200" lvl="0" indent="-457200" eaLnBrk="0" fontAlgn="base" hangingPunct="0">
              <a:spcBef>
                <a:spcPct val="20000"/>
              </a:spcBef>
              <a:spcAft>
                <a:spcPct val="0"/>
              </a:spcAft>
              <a:buFont typeface="Wingdings" pitchFamily="2" charset="2"/>
              <a:buChar char="ü"/>
            </a:pPr>
            <a:r>
              <a:rPr lang="zh-CN" altLang="en-US" sz="2000" dirty="0">
                <a:latin typeface="+mj-ea"/>
                <a:ea typeface="+mj-ea"/>
                <a:cs typeface="Times New Roman" pitchFamily="18" charset="0"/>
              </a:rPr>
              <a:t>以物理</a:t>
            </a:r>
            <a:r>
              <a:rPr lang="zh-CN" altLang="en-US" sz="2000" dirty="0" smtClean="0">
                <a:latin typeface="+mj-ea"/>
                <a:ea typeface="+mj-ea"/>
                <a:cs typeface="Times New Roman" pitchFamily="18" charset="0"/>
              </a:rPr>
              <a:t>原理规律为主线，数学语言为工具，存在公式的推演、归纳环节；</a:t>
            </a:r>
            <a:endParaRPr lang="en-US" altLang="zh-CN" sz="2000" dirty="0" smtClean="0">
              <a:latin typeface="+mj-ea"/>
              <a:ea typeface="+mj-ea"/>
              <a:cs typeface="Times New Roman" pitchFamily="18" charset="0"/>
            </a:endParaRPr>
          </a:p>
          <a:p>
            <a:pPr marL="457200" lvl="0" indent="-457200" eaLnBrk="0" fontAlgn="base" hangingPunct="0">
              <a:spcBef>
                <a:spcPct val="20000"/>
              </a:spcBef>
              <a:spcAft>
                <a:spcPct val="0"/>
              </a:spcAft>
              <a:buFont typeface="Wingdings" pitchFamily="2" charset="2"/>
              <a:buChar char="ü"/>
            </a:pPr>
            <a:r>
              <a:rPr lang="zh-CN" altLang="en-US" sz="2000" dirty="0" smtClean="0">
                <a:latin typeface="+mj-ea"/>
                <a:ea typeface="+mj-ea"/>
                <a:cs typeface="Times New Roman" pitchFamily="18" charset="0"/>
              </a:rPr>
              <a:t>分析生活、生产中的物理案例；</a:t>
            </a:r>
            <a:endParaRPr lang="en-US" altLang="zh-CN" sz="2000" dirty="0" smtClean="0">
              <a:latin typeface="+mj-ea"/>
              <a:ea typeface="+mj-ea"/>
              <a:cs typeface="Times New Roman" pitchFamily="18" charset="0"/>
            </a:endParaRPr>
          </a:p>
          <a:p>
            <a:pPr marL="457200" lvl="0" indent="-457200" eaLnBrk="0" fontAlgn="base" hangingPunct="0">
              <a:spcBef>
                <a:spcPct val="20000"/>
              </a:spcBef>
              <a:spcAft>
                <a:spcPct val="0"/>
              </a:spcAft>
              <a:buFont typeface="Wingdings" pitchFamily="2" charset="2"/>
              <a:buChar char="ü"/>
            </a:pPr>
            <a:r>
              <a:rPr lang="zh-CN" altLang="en-US" sz="2000" dirty="0" smtClean="0">
                <a:latin typeface="+mj-ea"/>
                <a:ea typeface="+mj-ea"/>
                <a:cs typeface="Times New Roman" pitchFamily="18" charset="0"/>
              </a:rPr>
              <a:t>通过物理实验对原理进行验证。</a:t>
            </a:r>
            <a:endParaRPr lang="en-US" altLang="zh-CN" sz="2000" dirty="0" smtClean="0">
              <a:latin typeface="+mj-ea"/>
              <a:ea typeface="+mj-ea"/>
              <a:cs typeface="Times New Roman" pitchFamily="18" charset="0"/>
            </a:endParaRPr>
          </a:p>
        </p:txBody>
      </p:sp>
      <p:sp>
        <p:nvSpPr>
          <p:cNvPr id="4" name="Rectangle 3"/>
          <p:cNvSpPr txBox="1">
            <a:spLocks noChangeArrowheads="1"/>
          </p:cNvSpPr>
          <p:nvPr/>
        </p:nvSpPr>
        <p:spPr>
          <a:xfrm>
            <a:off x="181298" y="3533134"/>
            <a:ext cx="7705725" cy="593725"/>
          </a:xfrm>
          <a:prstGeom prst="rect">
            <a:avLst/>
          </a:prstGeom>
          <a:noFill/>
        </p:spPr>
        <p:txBody>
          <a:bodyPr vert="horz" lIns="45720" rIns="4572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j-lt"/>
                <a:ea typeface="+mj-ea"/>
                <a:cs typeface="+mj-cs"/>
              </a:rPr>
              <a:t>学习方法</a:t>
            </a:r>
          </a:p>
        </p:txBody>
      </p:sp>
      <p:sp>
        <p:nvSpPr>
          <p:cNvPr id="5" name="矩形 4"/>
          <p:cNvSpPr/>
          <p:nvPr/>
        </p:nvSpPr>
        <p:spPr>
          <a:xfrm>
            <a:off x="689536" y="4269735"/>
            <a:ext cx="8011702" cy="1508105"/>
          </a:xfrm>
          <a:prstGeom prst="rect">
            <a:avLst/>
          </a:prstGeom>
        </p:spPr>
        <p:txBody>
          <a:bodyPr wrap="square">
            <a:spAutoFit/>
          </a:bodyPr>
          <a:lstStyle/>
          <a:p>
            <a:pPr marL="457200" lvl="0" indent="-457200" eaLnBrk="0" fontAlgn="base" hangingPunct="0">
              <a:lnSpc>
                <a:spcPct val="120000"/>
              </a:lnSpc>
              <a:spcBef>
                <a:spcPct val="20000"/>
              </a:spcBef>
              <a:spcAft>
                <a:spcPct val="0"/>
              </a:spcAft>
              <a:buFont typeface="Wingdings" pitchFamily="2" charset="2"/>
              <a:buChar char="ü"/>
            </a:pPr>
            <a:r>
              <a:rPr lang="zh-CN" altLang="en-US" sz="2000" dirty="0">
                <a:latin typeface="+mj-ea"/>
                <a:ea typeface="+mj-ea"/>
                <a:cs typeface="Times New Roman" pitchFamily="18" charset="0"/>
              </a:rPr>
              <a:t>重视预习和复习，主动培养自学能力，</a:t>
            </a:r>
            <a:r>
              <a:rPr lang="zh-CN" altLang="en-US" sz="2000" dirty="0" smtClean="0">
                <a:latin typeface="+mj-ea"/>
                <a:ea typeface="+mj-ea"/>
                <a:cs typeface="Times New Roman" pitchFamily="18" charset="0"/>
              </a:rPr>
              <a:t>适应“粗线条” 的</a:t>
            </a:r>
            <a:r>
              <a:rPr lang="zh-CN" altLang="en-US" sz="2000" dirty="0">
                <a:latin typeface="+mj-ea"/>
                <a:ea typeface="+mj-ea"/>
                <a:cs typeface="Times New Roman" pitchFamily="18" charset="0"/>
              </a:rPr>
              <a:t>讲课方式（ 讲思路、 讲背景、讲</a:t>
            </a:r>
            <a:r>
              <a:rPr lang="zh-CN" altLang="en-US" sz="2000" dirty="0" smtClean="0">
                <a:latin typeface="+mj-ea"/>
                <a:ea typeface="+mj-ea"/>
                <a:cs typeface="Times New Roman" pitchFamily="18" charset="0"/>
              </a:rPr>
              <a:t>重点难点</a:t>
            </a:r>
            <a:r>
              <a:rPr lang="zh-CN" altLang="en-US" sz="2000" dirty="0">
                <a:latin typeface="+mj-ea"/>
                <a:ea typeface="+mj-ea"/>
                <a:cs typeface="Times New Roman" pitchFamily="18" charset="0"/>
              </a:rPr>
              <a:t>）</a:t>
            </a:r>
            <a:r>
              <a:rPr lang="zh-CN" altLang="en-US" sz="2000" dirty="0" smtClean="0">
                <a:latin typeface="+mj-ea"/>
                <a:ea typeface="+mj-ea"/>
                <a:cs typeface="Times New Roman" pitchFamily="18" charset="0"/>
              </a:rPr>
              <a:t>。</a:t>
            </a:r>
            <a:endParaRPr lang="en-US" altLang="zh-CN" sz="2000" dirty="0" smtClean="0">
              <a:latin typeface="+mj-ea"/>
              <a:ea typeface="+mj-ea"/>
              <a:cs typeface="Times New Roman" pitchFamily="18" charset="0"/>
            </a:endParaRPr>
          </a:p>
          <a:p>
            <a:pPr marL="457200" lvl="0" indent="-457200" eaLnBrk="0" fontAlgn="base" hangingPunct="0">
              <a:spcBef>
                <a:spcPct val="20000"/>
              </a:spcBef>
              <a:spcAft>
                <a:spcPct val="0"/>
              </a:spcAft>
              <a:buFont typeface="Wingdings" pitchFamily="2" charset="2"/>
              <a:buChar char="ü"/>
            </a:pPr>
            <a:r>
              <a:rPr lang="zh-CN" altLang="en-US" sz="2000" dirty="0">
                <a:latin typeface="+mj-ea"/>
                <a:ea typeface="+mj-ea"/>
                <a:cs typeface="Times New Roman" pitchFamily="18" charset="0"/>
              </a:rPr>
              <a:t>理论结合</a:t>
            </a:r>
            <a:r>
              <a:rPr lang="zh-CN" altLang="en-US" sz="2000" dirty="0" smtClean="0">
                <a:latin typeface="+mj-ea"/>
                <a:ea typeface="+mj-ea"/>
                <a:cs typeface="Times New Roman" pitchFamily="18" charset="0"/>
              </a:rPr>
              <a:t>实践。课堂内关注所学理论的用途和意义，乐于操作物理实验，在生活中尝试解释物理现象。</a:t>
            </a:r>
            <a:endParaRPr lang="zh-CN" altLang="en-US" sz="2000" dirty="0">
              <a:latin typeface="+mj-ea"/>
              <a:ea typeface="+mj-ea"/>
              <a:cs typeface="Times New Roman" pitchFamily="18" charset="0"/>
            </a:endParaRPr>
          </a:p>
        </p:txBody>
      </p:sp>
      <p:sp>
        <p:nvSpPr>
          <p:cNvPr id="6" name="Rectangle 3"/>
          <p:cNvSpPr txBox="1">
            <a:spLocks noChangeArrowheads="1"/>
          </p:cNvSpPr>
          <p:nvPr/>
        </p:nvSpPr>
        <p:spPr>
          <a:xfrm>
            <a:off x="198948" y="961559"/>
            <a:ext cx="7705725" cy="593725"/>
          </a:xfrm>
          <a:prstGeom prst="rect">
            <a:avLst/>
          </a:prstGeom>
          <a:noFill/>
        </p:spPr>
        <p:txBody>
          <a:bodyPr vert="horz" lIns="45720" rIns="4572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j-lt"/>
                <a:ea typeface="+mj-ea"/>
                <a:cs typeface="+mj-cs"/>
              </a:rPr>
              <a:t>教学方法</a:t>
            </a:r>
          </a:p>
        </p:txBody>
      </p:sp>
    </p:spTree>
    <p:extLst>
      <p:ext uri="{BB962C8B-B14F-4D97-AF65-F5344CB8AC3E}">
        <p14:creationId xmlns:p14="http://schemas.microsoft.com/office/powerpoint/2010/main" val="269628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5720" y="1186719"/>
            <a:ext cx="8858280" cy="984885"/>
          </a:xfrm>
          <a:prstGeom prst="rect">
            <a:avLst/>
          </a:prstGeom>
        </p:spPr>
        <p:txBody>
          <a:bodyPr wrap="square">
            <a:spAutoFit/>
          </a:bodyPr>
          <a:lstStyle/>
          <a:p>
            <a:pPr>
              <a:spcAft>
                <a:spcPts val="1200"/>
              </a:spcAft>
            </a:pPr>
            <a:r>
              <a:rPr lang="zh-CN" altLang="en-US" sz="2400" dirty="0">
                <a:latin typeface="微软雅黑" pitchFamily="34" charset="-122"/>
                <a:ea typeface="微软雅黑" pitchFamily="34" charset="-122"/>
              </a:rPr>
              <a:t>考核</a:t>
            </a:r>
            <a:r>
              <a:rPr lang="zh-CN" altLang="en-US" sz="2400" dirty="0" smtClean="0">
                <a:latin typeface="微软雅黑" pitchFamily="34" charset="-122"/>
                <a:ea typeface="微软雅黑" pitchFamily="34" charset="-122"/>
              </a:rPr>
              <a:t>方式：</a:t>
            </a:r>
            <a:endParaRPr lang="en-US" altLang="zh-CN"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平常成绩</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作业成绩</a:t>
            </a:r>
            <a:r>
              <a:rPr lang="en-US" altLang="zh-CN" sz="2400" dirty="0" smtClean="0">
                <a:latin typeface="微软雅黑" pitchFamily="34" charset="-122"/>
                <a:ea typeface="微软雅黑" pitchFamily="34" charset="-122"/>
              </a:rPr>
              <a:t>】(</a:t>
            </a:r>
            <a:r>
              <a:rPr lang="en-US" sz="2400" dirty="0" smtClean="0">
                <a:latin typeface="微软雅黑" pitchFamily="34" charset="-122"/>
                <a:ea typeface="微软雅黑" pitchFamily="34" charset="-122"/>
              </a:rPr>
              <a:t>30%</a:t>
            </a:r>
            <a:r>
              <a:rPr lang="en-US" sz="2400" dirty="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期末综合考核</a:t>
            </a:r>
            <a:r>
              <a:rPr lang="en-US" altLang="zh-CN" sz="2400" dirty="0" smtClean="0">
                <a:latin typeface="微软雅黑" pitchFamily="34" charset="-122"/>
                <a:ea typeface="微软雅黑" pitchFamily="34" charset="-122"/>
              </a:rPr>
              <a:t>(</a:t>
            </a:r>
            <a:r>
              <a:rPr lang="en-US" sz="2400" dirty="0" smtClean="0">
                <a:latin typeface="微软雅黑" pitchFamily="34" charset="-122"/>
                <a:ea typeface="微软雅黑" pitchFamily="34" charset="-122"/>
              </a:rPr>
              <a:t>70%</a:t>
            </a:r>
            <a:r>
              <a:rPr lang="en-US" sz="2400" dirty="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
        <p:nvSpPr>
          <p:cNvPr id="8" name="矩形 7"/>
          <p:cNvSpPr/>
          <p:nvPr/>
        </p:nvSpPr>
        <p:spPr>
          <a:xfrm>
            <a:off x="285720" y="2544041"/>
            <a:ext cx="8858280" cy="2308324"/>
          </a:xfrm>
          <a:prstGeom prst="rect">
            <a:avLst/>
          </a:prstGeom>
        </p:spPr>
        <p:txBody>
          <a:bodyPr wrap="square">
            <a:spAutoFit/>
          </a:bodyPr>
          <a:lstStyle/>
          <a:p>
            <a:r>
              <a:rPr lang="zh-CN" altLang="en-US" sz="2400" dirty="0" smtClean="0">
                <a:latin typeface="微软雅黑" pitchFamily="34" charset="-122"/>
                <a:ea typeface="微软雅黑" pitchFamily="34" charset="-122"/>
              </a:rPr>
              <a:t>纪律红线：</a:t>
            </a:r>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pPr>
              <a:buFont typeface="Wingdings" pitchFamily="2" charset="2"/>
              <a:buChar char="l"/>
            </a:pPr>
            <a:r>
              <a:rPr lang="zh-CN" altLang="en-US" sz="2400" dirty="0" smtClean="0">
                <a:latin typeface="微软雅黑" pitchFamily="34" charset="-122"/>
                <a:ea typeface="微软雅黑" pitchFamily="34" charset="-122"/>
              </a:rPr>
              <a:t> 不要缺课</a:t>
            </a:r>
            <a:endParaRPr lang="en-US" altLang="zh-CN" sz="2400" dirty="0" smtClean="0">
              <a:latin typeface="微软雅黑" pitchFamily="34" charset="-122"/>
              <a:ea typeface="微软雅黑" pitchFamily="34" charset="-122"/>
            </a:endParaRPr>
          </a:p>
          <a:p>
            <a:pPr>
              <a:buFont typeface="Wingdings" pitchFamily="2" charset="2"/>
              <a:buChar char="l"/>
            </a:pPr>
            <a:r>
              <a:rPr lang="zh-CN" altLang="en-US" sz="2400" dirty="0" smtClean="0">
                <a:latin typeface="微软雅黑" pitchFamily="34" charset="-122"/>
                <a:ea typeface="微软雅黑" pitchFamily="34" charset="-122"/>
              </a:rPr>
              <a:t> 不要缺作业</a:t>
            </a:r>
            <a:endParaRPr lang="en-US" altLang="zh-CN" sz="2400" dirty="0" smtClean="0">
              <a:latin typeface="微软雅黑" pitchFamily="34" charset="-122"/>
              <a:ea typeface="微软雅黑" pitchFamily="34" charset="-122"/>
            </a:endParaRPr>
          </a:p>
          <a:p>
            <a:pPr>
              <a:buFont typeface="Wingdings" pitchFamily="2" charset="2"/>
              <a:buChar char="l"/>
            </a:pPr>
            <a:endParaRPr lang="en-US" altLang="zh-CN" sz="2400" dirty="0">
              <a:latin typeface="微软雅黑" pitchFamily="34" charset="-122"/>
              <a:ea typeface="微软雅黑" pitchFamily="34" charset="-122"/>
            </a:endParaRPr>
          </a:p>
          <a:p>
            <a:pPr>
              <a:buFont typeface="Wingdings" pitchFamily="2" charset="2"/>
              <a:buChar char="l"/>
            </a:pPr>
            <a:endParaRPr lang="zh-CN" altLang="en-US" sz="2400" dirty="0">
              <a:latin typeface="微软雅黑" pitchFamily="34" charset="-122"/>
              <a:ea typeface="微软雅黑" pitchFamily="34" charset="-122"/>
            </a:endParaRPr>
          </a:p>
        </p:txBody>
      </p:sp>
      <p:sp>
        <p:nvSpPr>
          <p:cNvPr id="9" name="矩形 8"/>
          <p:cNvSpPr/>
          <p:nvPr/>
        </p:nvSpPr>
        <p:spPr>
          <a:xfrm>
            <a:off x="428596" y="4401429"/>
            <a:ext cx="8143932" cy="1015663"/>
          </a:xfrm>
          <a:prstGeom prst="rect">
            <a:avLst/>
          </a:prstGeom>
        </p:spPr>
        <p:txBody>
          <a:bodyPr wrap="square">
            <a:spAutoFit/>
          </a:bodyPr>
          <a:lstStyle/>
          <a:p>
            <a:r>
              <a:rPr lang="zh-CN" altLang="en-US" sz="2000" dirty="0" smtClean="0"/>
              <a:t>       </a:t>
            </a:r>
            <a:r>
              <a:rPr lang="zh-CN" altLang="en-US" sz="2000" dirty="0" smtClean="0">
                <a:latin typeface="楷体" pitchFamily="49" charset="-122"/>
                <a:ea typeface="楷体" pitchFamily="49" charset="-122"/>
              </a:rPr>
              <a:t>学生</a:t>
            </a:r>
            <a:r>
              <a:rPr lang="zh-CN" altLang="en-US" sz="2000" dirty="0">
                <a:latin typeface="楷体" pitchFamily="49" charset="-122"/>
                <a:ea typeface="楷体" pitchFamily="49" charset="-122"/>
              </a:rPr>
              <a:t>缺课或缺交作业达到全学期的三分之一者</a:t>
            </a:r>
            <a:r>
              <a:rPr lang="zh-CN" altLang="en-US" sz="2000" dirty="0" smtClean="0">
                <a:latin typeface="楷体" pitchFamily="49" charset="-122"/>
                <a:ea typeface="楷体" pitchFamily="49" charset="-122"/>
              </a:rPr>
              <a:t>，</a:t>
            </a:r>
            <a:r>
              <a:rPr lang="zh-CN" altLang="en-US" sz="2000" dirty="0">
                <a:latin typeface="楷体" pitchFamily="49" charset="-122"/>
                <a:ea typeface="楷体" pitchFamily="49" charset="-122"/>
              </a:rPr>
              <a:t>取消该生参加本课程考核</a:t>
            </a:r>
            <a:r>
              <a:rPr lang="zh-CN" altLang="en-US" sz="2000" dirty="0" smtClean="0">
                <a:latin typeface="楷体" pitchFamily="49" charset="-122"/>
                <a:ea typeface="楷体" pitchFamily="49" charset="-122"/>
              </a:rPr>
              <a:t>资格，被</a:t>
            </a:r>
            <a:r>
              <a:rPr lang="zh-CN" altLang="en-US" sz="2000" dirty="0">
                <a:latin typeface="楷体" pitchFamily="49" charset="-122"/>
                <a:ea typeface="楷体" pitchFamily="49" charset="-122"/>
              </a:rPr>
              <a:t>取消课程考核资格的学生，不得参加该门课程的正常补考</a:t>
            </a:r>
            <a:r>
              <a:rPr lang="zh-CN" altLang="en-US" sz="2000" dirty="0" smtClean="0">
                <a:latin typeface="楷体" pitchFamily="49" charset="-122"/>
                <a:ea typeface="楷体" pitchFamily="49" charset="-122"/>
              </a:rPr>
              <a:t>。</a:t>
            </a:r>
            <a:r>
              <a:rPr lang="en-US" altLang="zh-CN" sz="2000" dirty="0" smtClean="0">
                <a:latin typeface="楷体" pitchFamily="49" charset="-122"/>
                <a:ea typeface="楷体" pitchFamily="49" charset="-122"/>
              </a:rPr>
              <a:t>——</a:t>
            </a:r>
            <a:r>
              <a:rPr lang="zh-CN" altLang="en-US" sz="2000" dirty="0">
                <a:latin typeface="楷体" pitchFamily="49" charset="-122"/>
                <a:ea typeface="楷体" pitchFamily="49" charset="-122"/>
              </a:rPr>
              <a:t>西安财经学院考试管理规定</a:t>
            </a:r>
          </a:p>
        </p:txBody>
      </p:sp>
      <p:sp>
        <p:nvSpPr>
          <p:cNvPr id="10" name="Rectangle 3"/>
          <p:cNvSpPr txBox="1">
            <a:spLocks noChangeArrowheads="1"/>
          </p:cNvSpPr>
          <p:nvPr/>
        </p:nvSpPr>
        <p:spPr>
          <a:xfrm>
            <a:off x="152423" y="49193"/>
            <a:ext cx="7705725" cy="593725"/>
          </a:xfrm>
          <a:prstGeom prst="rect">
            <a:avLst/>
          </a:prstGeom>
          <a:noFill/>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zh-CN" altLang="en-US" sz="3200" dirty="0" smtClean="0"/>
          </a:p>
        </p:txBody>
      </p:sp>
    </p:spTree>
    <p:extLst>
      <p:ext uri="{BB962C8B-B14F-4D97-AF65-F5344CB8AC3E}">
        <p14:creationId xmlns:p14="http://schemas.microsoft.com/office/powerpoint/2010/main" val="3111161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格 20"/>
          <p:cNvGraphicFramePr>
            <a:graphicFrameLocks noGrp="1"/>
          </p:cNvGraphicFramePr>
          <p:nvPr>
            <p:extLst>
              <p:ext uri="{D42A27DB-BD31-4B8C-83A1-F6EECF244321}">
                <p14:modId xmlns:p14="http://schemas.microsoft.com/office/powerpoint/2010/main" val="4180035068"/>
              </p:ext>
            </p:extLst>
          </p:nvPr>
        </p:nvGraphicFramePr>
        <p:xfrm>
          <a:off x="304800" y="1100643"/>
          <a:ext cx="8658225" cy="5317828"/>
        </p:xfrm>
        <a:graphic>
          <a:graphicData uri="http://schemas.openxmlformats.org/drawingml/2006/table">
            <a:tbl>
              <a:tblPr/>
              <a:tblGrid>
                <a:gridCol w="1428750"/>
                <a:gridCol w="2943254"/>
                <a:gridCol w="1334049"/>
                <a:gridCol w="2952172"/>
              </a:tblGrid>
              <a:tr h="478775">
                <a:tc>
                  <a:txBody>
                    <a:bodyPr/>
                    <a:lstStyle/>
                    <a:p>
                      <a:pPr algn="ctr">
                        <a:spcAft>
                          <a:spcPts val="0"/>
                        </a:spcAft>
                      </a:pPr>
                      <a:r>
                        <a:rPr lang="zh-CN" sz="2000" b="1" kern="0" cap="all" dirty="0" smtClean="0">
                          <a:solidFill>
                            <a:schemeClr val="bg1"/>
                          </a:solidFill>
                          <a:latin typeface="微软雅黑" pitchFamily="34" charset="-122"/>
                          <a:ea typeface="微软雅黑" pitchFamily="34" charset="-122"/>
                          <a:cs typeface="Times New Roman"/>
                        </a:rPr>
                        <a:t>课程名称</a:t>
                      </a:r>
                      <a:endParaRPr lang="zh-CN" sz="2000" b="1" kern="100" dirty="0">
                        <a:solidFill>
                          <a:schemeClr val="bg1"/>
                        </a:solidFill>
                        <a:latin typeface="微软雅黑" pitchFamily="34" charset="-122"/>
                        <a:ea typeface="微软雅黑" pitchFamily="34" charset="-122"/>
                        <a:cs typeface="Times New Roman"/>
                      </a:endParaRP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D59A7"/>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b="1" kern="0" dirty="0" smtClean="0">
                          <a:latin typeface="微软雅黑" pitchFamily="34" charset="-122"/>
                          <a:ea typeface="微软雅黑" pitchFamily="34" charset="-122"/>
                          <a:cs typeface="Times New Roman"/>
                        </a:rPr>
                        <a:t>大学物理</a:t>
                      </a:r>
                      <a:endParaRPr lang="zh-CN" sz="2200" b="1" kern="100" dirty="0">
                        <a:latin typeface="微软雅黑" pitchFamily="34" charset="-122"/>
                        <a:ea typeface="微软雅黑" pitchFamily="34" charset="-122"/>
                        <a:cs typeface="Times New Roman"/>
                      </a:endParaRP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r>
              <a:tr h="379349">
                <a:tc>
                  <a:txBody>
                    <a:bodyPr/>
                    <a:lstStyle/>
                    <a:p>
                      <a:pPr algn="ctr">
                        <a:spcAft>
                          <a:spcPts val="0"/>
                        </a:spcAft>
                      </a:pPr>
                      <a:r>
                        <a:rPr lang="zh-CN" sz="2000" b="1" kern="0" dirty="0">
                          <a:solidFill>
                            <a:schemeClr val="bg1"/>
                          </a:solidFill>
                          <a:latin typeface="微软雅黑" pitchFamily="34" charset="-122"/>
                          <a:ea typeface="微软雅黑" pitchFamily="34" charset="-122"/>
                          <a:cs typeface="Times New Roman"/>
                        </a:rPr>
                        <a:t>总学时</a:t>
                      </a:r>
                      <a:endParaRPr lang="zh-CN" sz="2000" b="1" kern="100" dirty="0">
                        <a:solidFill>
                          <a:schemeClr val="bg1"/>
                        </a:solidFill>
                        <a:latin typeface="微软雅黑" pitchFamily="34" charset="-122"/>
                        <a:ea typeface="微软雅黑" pitchFamily="34" charset="-122"/>
                        <a:cs typeface="Times New Roman"/>
                      </a:endParaRP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D59A7"/>
                    </a:solidFill>
                  </a:tcPr>
                </a:tc>
                <a:tc>
                  <a:txBody>
                    <a:bodyPr/>
                    <a:lstStyle/>
                    <a:p>
                      <a:pPr algn="ctr">
                        <a:spcAft>
                          <a:spcPts val="0"/>
                        </a:spcAft>
                      </a:pPr>
                      <a:r>
                        <a:rPr lang="en-US" altLang="zh-CN" sz="1800" kern="0" cap="all" dirty="0" smtClean="0">
                          <a:latin typeface="微软雅黑" pitchFamily="34" charset="-122"/>
                          <a:ea typeface="微软雅黑" pitchFamily="34" charset="-122"/>
                          <a:cs typeface="Times New Roman"/>
                        </a:rPr>
                        <a:t>48</a:t>
                      </a:r>
                      <a:endParaRPr lang="zh-CN" sz="1800" kern="100" dirty="0">
                        <a:latin typeface="微软雅黑" pitchFamily="34" charset="-122"/>
                        <a:ea typeface="微软雅黑" pitchFamily="34" charset="-122"/>
                        <a:cs typeface="Times New Roman"/>
                      </a:endParaRP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2000" b="1" kern="0" dirty="0">
                          <a:solidFill>
                            <a:schemeClr val="bg1"/>
                          </a:solidFill>
                          <a:latin typeface="微软雅黑" pitchFamily="34" charset="-122"/>
                          <a:ea typeface="微软雅黑" pitchFamily="34" charset="-122"/>
                          <a:cs typeface="Times New Roman"/>
                        </a:rPr>
                        <a:t>总学分</a:t>
                      </a: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D59A7"/>
                    </a:solidFill>
                  </a:tcPr>
                </a:tc>
                <a:tc>
                  <a:txBody>
                    <a:bodyPr/>
                    <a:lstStyle/>
                    <a:p>
                      <a:pPr algn="ctr">
                        <a:spcAft>
                          <a:spcPts val="0"/>
                        </a:spcAft>
                      </a:pPr>
                      <a:r>
                        <a:rPr lang="en-US" altLang="zh-CN" sz="1800" kern="0" cap="all" dirty="0" smtClean="0">
                          <a:latin typeface="微软雅黑" pitchFamily="34" charset="-122"/>
                          <a:ea typeface="微软雅黑" pitchFamily="34" charset="-122"/>
                          <a:cs typeface="Times New Roman"/>
                        </a:rPr>
                        <a:t>3</a:t>
                      </a:r>
                      <a:endParaRPr lang="zh-CN" sz="1800" kern="100" dirty="0">
                        <a:latin typeface="微软雅黑" pitchFamily="34" charset="-122"/>
                        <a:ea typeface="微软雅黑" pitchFamily="34" charset="-122"/>
                        <a:cs typeface="Times New Roman"/>
                      </a:endParaRP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r>
              <a:tr h="684000">
                <a:tc>
                  <a:txBody>
                    <a:bodyPr/>
                    <a:lstStyle/>
                    <a:p>
                      <a:pPr algn="ctr">
                        <a:spcAft>
                          <a:spcPts val="0"/>
                        </a:spcAft>
                      </a:pPr>
                      <a:r>
                        <a:rPr lang="zh-CN" sz="2000" b="1" kern="0" dirty="0">
                          <a:solidFill>
                            <a:schemeClr val="bg1"/>
                          </a:solidFill>
                          <a:latin typeface="微软雅黑" pitchFamily="34" charset="-122"/>
                          <a:ea typeface="微软雅黑" pitchFamily="34" charset="-122"/>
                          <a:cs typeface="Times New Roman"/>
                        </a:rPr>
                        <a:t>使用教材</a:t>
                      </a:r>
                      <a:endParaRPr lang="zh-CN" sz="2000" b="1" kern="100" dirty="0">
                        <a:solidFill>
                          <a:schemeClr val="bg1"/>
                        </a:solidFill>
                        <a:latin typeface="微软雅黑" pitchFamily="34" charset="-122"/>
                        <a:ea typeface="微软雅黑" pitchFamily="34" charset="-122"/>
                        <a:cs typeface="Times New Roman"/>
                      </a:endParaRP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D59A7"/>
                    </a:solidFill>
                  </a:tcPr>
                </a:tc>
                <a:tc gridSpan="3">
                  <a:txBody>
                    <a:bodyPr/>
                    <a:lstStyle/>
                    <a:p>
                      <a:pPr algn="l">
                        <a:spcAft>
                          <a:spcPts val="0"/>
                        </a:spcAft>
                      </a:pPr>
                      <a:r>
                        <a:rPr lang="zh-CN" altLang="en-US" sz="1800" kern="0" dirty="0" smtClean="0">
                          <a:latin typeface="微软雅黑" pitchFamily="34" charset="-122"/>
                          <a:ea typeface="微软雅黑" pitchFamily="34" charset="-122"/>
                          <a:cs typeface="宋体"/>
                        </a:rPr>
                        <a:t>“十二五”规划教材：</a:t>
                      </a:r>
                      <a:r>
                        <a:rPr lang="en-US" altLang="zh-CN" sz="1800" kern="0" dirty="0" smtClean="0">
                          <a:latin typeface="微软雅黑" pitchFamily="34" charset="-122"/>
                          <a:ea typeface="微软雅黑" pitchFamily="34" charset="-122"/>
                          <a:cs typeface="宋体"/>
                        </a:rPr>
                        <a:t>《</a:t>
                      </a:r>
                      <a:r>
                        <a:rPr lang="zh-CN" altLang="en-US" sz="1800" kern="0" dirty="0" smtClean="0">
                          <a:latin typeface="微软雅黑" pitchFamily="34" charset="-122"/>
                          <a:ea typeface="微软雅黑" pitchFamily="34" charset="-122"/>
                          <a:cs typeface="宋体"/>
                        </a:rPr>
                        <a:t>基础物理学教程</a:t>
                      </a:r>
                      <a:r>
                        <a:rPr lang="en-US" altLang="zh-CN" sz="1800" kern="0" dirty="0" smtClean="0">
                          <a:latin typeface="微软雅黑" pitchFamily="34" charset="-122"/>
                          <a:ea typeface="微软雅黑" pitchFamily="34" charset="-122"/>
                          <a:cs typeface="宋体"/>
                        </a:rPr>
                        <a:t>》(</a:t>
                      </a:r>
                      <a:r>
                        <a:rPr lang="zh-CN" altLang="en-US" sz="1800" kern="0" dirty="0" smtClean="0">
                          <a:latin typeface="微软雅黑" pitchFamily="34" charset="-122"/>
                          <a:ea typeface="微软雅黑" pitchFamily="34" charset="-122"/>
                          <a:cs typeface="宋体"/>
                        </a:rPr>
                        <a:t>第二版</a:t>
                      </a:r>
                      <a:r>
                        <a:rPr lang="en-US" altLang="zh-CN" sz="1800" kern="0" dirty="0" smtClean="0">
                          <a:latin typeface="微软雅黑" pitchFamily="34" charset="-122"/>
                          <a:ea typeface="微软雅黑" pitchFamily="34" charset="-122"/>
                          <a:cs typeface="宋体"/>
                        </a:rPr>
                        <a:t>)</a:t>
                      </a:r>
                      <a:r>
                        <a:rPr lang="zh-CN" altLang="en-US" sz="1800" kern="0" dirty="0" smtClean="0">
                          <a:latin typeface="微软雅黑" pitchFamily="34" charset="-122"/>
                          <a:ea typeface="微软雅黑" pitchFamily="34" charset="-122"/>
                          <a:cs typeface="宋体"/>
                        </a:rPr>
                        <a:t>（上下册）</a:t>
                      </a:r>
                      <a:r>
                        <a:rPr lang="en-US" altLang="zh-CN" sz="1800" kern="0" dirty="0" smtClean="0">
                          <a:latin typeface="微软雅黑" pitchFamily="34" charset="-122"/>
                          <a:ea typeface="微软雅黑" pitchFamily="34" charset="-122"/>
                          <a:cs typeface="宋体"/>
                        </a:rPr>
                        <a:t>, </a:t>
                      </a:r>
                      <a:r>
                        <a:rPr lang="zh-CN" altLang="en-US" sz="1800" kern="0" dirty="0" smtClean="0">
                          <a:latin typeface="微软雅黑" pitchFamily="34" charset="-122"/>
                          <a:ea typeface="微软雅黑" pitchFamily="34" charset="-122"/>
                          <a:cs typeface="宋体"/>
                        </a:rPr>
                        <a:t>白少民等，西安交通大学出版社</a:t>
                      </a:r>
                      <a:r>
                        <a:rPr lang="en-US" altLang="zh-CN" sz="1800" kern="0" dirty="0" smtClean="0">
                          <a:latin typeface="微软雅黑" pitchFamily="34" charset="-122"/>
                          <a:ea typeface="微软雅黑" pitchFamily="34" charset="-122"/>
                          <a:cs typeface="宋体"/>
                        </a:rPr>
                        <a:t>, 2014</a:t>
                      </a:r>
                      <a:r>
                        <a:rPr lang="zh-CN" altLang="en-US" sz="1800" kern="0" dirty="0" smtClean="0">
                          <a:latin typeface="微软雅黑" pitchFamily="34" charset="-122"/>
                          <a:ea typeface="微软雅黑" pitchFamily="34" charset="-122"/>
                          <a:cs typeface="宋体"/>
                        </a:rPr>
                        <a:t>年</a:t>
                      </a:r>
                      <a:r>
                        <a:rPr lang="en-US" altLang="zh-CN" sz="1800" kern="0" dirty="0" smtClean="0">
                          <a:latin typeface="微软雅黑" pitchFamily="34" charset="-122"/>
                          <a:ea typeface="微软雅黑" pitchFamily="34" charset="-122"/>
                          <a:cs typeface="宋体"/>
                        </a:rPr>
                        <a:t>.</a:t>
                      </a: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r>
              <a:tr h="933352">
                <a:tc>
                  <a:txBody>
                    <a:bodyPr/>
                    <a:lstStyle/>
                    <a:p>
                      <a:pPr algn="ctr">
                        <a:spcAft>
                          <a:spcPts val="0"/>
                        </a:spcAft>
                      </a:pPr>
                      <a:r>
                        <a:rPr lang="zh-CN" sz="2000" b="1" kern="0" dirty="0">
                          <a:solidFill>
                            <a:schemeClr val="bg1"/>
                          </a:solidFill>
                          <a:latin typeface="微软雅黑" pitchFamily="34" charset="-122"/>
                          <a:ea typeface="微软雅黑" pitchFamily="34" charset="-122"/>
                          <a:cs typeface="Times New Roman"/>
                        </a:rPr>
                        <a:t>参考</a:t>
                      </a:r>
                      <a:r>
                        <a:rPr lang="zh-CN" sz="2000" b="1" kern="0" dirty="0" smtClean="0">
                          <a:solidFill>
                            <a:schemeClr val="bg1"/>
                          </a:solidFill>
                          <a:latin typeface="微软雅黑" pitchFamily="34" charset="-122"/>
                          <a:ea typeface="微软雅黑" pitchFamily="34" charset="-122"/>
                          <a:cs typeface="Times New Roman"/>
                        </a:rPr>
                        <a:t>书目</a:t>
                      </a:r>
                      <a:endParaRPr lang="zh-CN" sz="2000" b="1" kern="100" dirty="0">
                        <a:solidFill>
                          <a:schemeClr val="bg1"/>
                        </a:solidFill>
                        <a:latin typeface="微软雅黑" pitchFamily="34" charset="-122"/>
                        <a:ea typeface="微软雅黑" pitchFamily="34" charset="-122"/>
                        <a:cs typeface="Times New Roman"/>
                      </a:endParaRP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D59A7"/>
                    </a:solidFill>
                  </a:tcPr>
                </a:tc>
                <a:tc gridSpan="3">
                  <a:txBody>
                    <a:bodyPr/>
                    <a:lstStyle/>
                    <a:p>
                      <a:pPr algn="just">
                        <a:spcAft>
                          <a:spcPts val="0"/>
                        </a:spcAft>
                      </a:pPr>
                      <a:r>
                        <a:rPr lang="en-US" altLang="zh-CN" sz="1800" kern="0" dirty="0" smtClean="0">
                          <a:latin typeface="微软雅黑" pitchFamily="34" charset="-122"/>
                          <a:ea typeface="微软雅黑" pitchFamily="34" charset="-122"/>
                          <a:cs typeface="Times New Roman"/>
                        </a:rPr>
                        <a:t>《</a:t>
                      </a:r>
                      <a:r>
                        <a:rPr lang="zh-CN" altLang="en-US" sz="1800" kern="0" dirty="0" smtClean="0">
                          <a:latin typeface="微软雅黑" pitchFamily="34" charset="-122"/>
                          <a:ea typeface="微软雅黑" pitchFamily="34" charset="-122"/>
                          <a:cs typeface="Times New Roman"/>
                        </a:rPr>
                        <a:t>大学物理教程</a:t>
                      </a:r>
                      <a:r>
                        <a:rPr lang="en-US" altLang="zh-CN" sz="1800" kern="0" dirty="0" smtClean="0">
                          <a:latin typeface="微软雅黑" pitchFamily="34" charset="-122"/>
                          <a:ea typeface="微软雅黑" pitchFamily="34" charset="-122"/>
                          <a:cs typeface="Times New Roman"/>
                        </a:rPr>
                        <a:t>(</a:t>
                      </a:r>
                      <a:r>
                        <a:rPr lang="zh-CN" altLang="en-US" sz="1800" kern="0" dirty="0" smtClean="0">
                          <a:latin typeface="微软雅黑" pitchFamily="34" charset="-122"/>
                          <a:ea typeface="微软雅黑" pitchFamily="34" charset="-122"/>
                          <a:cs typeface="Times New Roman"/>
                        </a:rPr>
                        <a:t>第三版</a:t>
                      </a:r>
                      <a:r>
                        <a:rPr lang="en-US" altLang="zh-CN" sz="1800" kern="0" dirty="0" smtClean="0">
                          <a:latin typeface="微软雅黑" pitchFamily="34" charset="-122"/>
                          <a:ea typeface="微软雅黑" pitchFamily="34" charset="-122"/>
                          <a:cs typeface="Times New Roman"/>
                        </a:rPr>
                        <a:t>)》, </a:t>
                      </a:r>
                      <a:r>
                        <a:rPr lang="zh-CN" altLang="en-US" sz="1800" kern="0" dirty="0" smtClean="0">
                          <a:latin typeface="微软雅黑" pitchFamily="34" charset="-122"/>
                          <a:ea typeface="微软雅黑" pitchFamily="34" charset="-122"/>
                          <a:cs typeface="Times New Roman"/>
                        </a:rPr>
                        <a:t>廖耀发等著</a:t>
                      </a:r>
                      <a:r>
                        <a:rPr lang="en-US" altLang="zh-CN" sz="1800" kern="0" dirty="0" smtClean="0">
                          <a:latin typeface="微软雅黑" pitchFamily="34" charset="-122"/>
                          <a:ea typeface="微软雅黑" pitchFamily="34" charset="-122"/>
                          <a:cs typeface="Times New Roman"/>
                        </a:rPr>
                        <a:t>, </a:t>
                      </a:r>
                      <a:r>
                        <a:rPr lang="zh-CN" altLang="en-US" sz="1800" kern="0" dirty="0" smtClean="0">
                          <a:latin typeface="微软雅黑" pitchFamily="34" charset="-122"/>
                          <a:ea typeface="微软雅黑" pitchFamily="34" charset="-122"/>
                          <a:cs typeface="Times New Roman"/>
                        </a:rPr>
                        <a:t>高等教育出版社</a:t>
                      </a:r>
                      <a:r>
                        <a:rPr lang="en-US" altLang="zh-CN" sz="1800" kern="0" dirty="0" smtClean="0">
                          <a:latin typeface="微软雅黑" pitchFamily="34" charset="-122"/>
                          <a:ea typeface="微软雅黑" pitchFamily="34" charset="-122"/>
                          <a:cs typeface="Times New Roman"/>
                        </a:rPr>
                        <a:t>, 2018</a:t>
                      </a:r>
                      <a:r>
                        <a:rPr lang="zh-CN" altLang="en-US" sz="1800" kern="0" dirty="0" smtClean="0">
                          <a:latin typeface="微软雅黑" pitchFamily="34" charset="-122"/>
                          <a:ea typeface="微软雅黑" pitchFamily="34" charset="-122"/>
                          <a:cs typeface="Times New Roman"/>
                        </a:rPr>
                        <a:t>年</a:t>
                      </a:r>
                      <a:r>
                        <a:rPr lang="en-US" altLang="zh-CN" sz="1800" kern="0" dirty="0" smtClean="0">
                          <a:latin typeface="微软雅黑" pitchFamily="34" charset="-122"/>
                          <a:ea typeface="微软雅黑" pitchFamily="34" charset="-122"/>
                          <a:cs typeface="Times New Roman"/>
                        </a:rPr>
                        <a:t>.</a:t>
                      </a:r>
                    </a:p>
                    <a:p>
                      <a:pPr algn="just">
                        <a:spcAft>
                          <a:spcPts val="0"/>
                        </a:spcAft>
                      </a:pPr>
                      <a:r>
                        <a:rPr lang="en-US" altLang="zh-CN" sz="1800" kern="100" dirty="0" smtClean="0">
                          <a:latin typeface="微软雅黑" pitchFamily="34" charset="-122"/>
                          <a:ea typeface="微软雅黑" pitchFamily="34" charset="-122"/>
                          <a:cs typeface="Times New Roman"/>
                        </a:rPr>
                        <a:t>《</a:t>
                      </a:r>
                      <a:r>
                        <a:rPr lang="zh-CN" altLang="en-US" sz="1800" kern="100" dirty="0" smtClean="0">
                          <a:latin typeface="微软雅黑" pitchFamily="34" charset="-122"/>
                          <a:ea typeface="微软雅黑" pitchFamily="34" charset="-122"/>
                          <a:cs typeface="Times New Roman"/>
                        </a:rPr>
                        <a:t>普通物理学</a:t>
                      </a:r>
                      <a:r>
                        <a:rPr lang="en-US" altLang="zh-CN" sz="1800" kern="100" dirty="0" smtClean="0">
                          <a:latin typeface="微软雅黑" pitchFamily="34" charset="-122"/>
                          <a:ea typeface="微软雅黑" pitchFamily="34" charset="-122"/>
                          <a:cs typeface="Times New Roman"/>
                        </a:rPr>
                        <a:t>》</a:t>
                      </a:r>
                      <a:r>
                        <a:rPr lang="zh-CN" altLang="en-US" sz="1800" kern="100" dirty="0" smtClean="0">
                          <a:latin typeface="微软雅黑" pitchFamily="34" charset="-122"/>
                          <a:ea typeface="微软雅黑" pitchFamily="34" charset="-122"/>
                          <a:cs typeface="Times New Roman"/>
                        </a:rPr>
                        <a:t>（第六版）</a:t>
                      </a:r>
                      <a:r>
                        <a:rPr lang="en-US" altLang="zh-CN" sz="1800" kern="100" dirty="0" smtClean="0">
                          <a:latin typeface="微软雅黑" pitchFamily="34" charset="-122"/>
                          <a:ea typeface="微软雅黑" pitchFamily="34" charset="-122"/>
                          <a:cs typeface="Times New Roman"/>
                        </a:rPr>
                        <a:t>, </a:t>
                      </a:r>
                      <a:r>
                        <a:rPr lang="zh-CN" altLang="en-US" sz="1800" kern="100" dirty="0" smtClean="0">
                          <a:latin typeface="微软雅黑" pitchFamily="34" charset="-122"/>
                          <a:ea typeface="微软雅黑" pitchFamily="34" charset="-122"/>
                          <a:cs typeface="Times New Roman"/>
                        </a:rPr>
                        <a:t>程守诛等著</a:t>
                      </a:r>
                      <a:r>
                        <a:rPr lang="en-US" altLang="zh-CN" sz="1800" kern="100" dirty="0" smtClean="0">
                          <a:latin typeface="微软雅黑" pitchFamily="34" charset="-122"/>
                          <a:ea typeface="微软雅黑" pitchFamily="34" charset="-122"/>
                          <a:cs typeface="Times New Roman"/>
                        </a:rPr>
                        <a:t>, </a:t>
                      </a:r>
                      <a:r>
                        <a:rPr lang="zh-CN" altLang="en-US" sz="1800" kern="100" dirty="0" smtClean="0">
                          <a:latin typeface="微软雅黑" pitchFamily="34" charset="-122"/>
                          <a:ea typeface="微软雅黑" pitchFamily="34" charset="-122"/>
                          <a:cs typeface="Times New Roman"/>
                        </a:rPr>
                        <a:t>高等教育出版社，</a:t>
                      </a:r>
                      <a:r>
                        <a:rPr lang="en-US" altLang="zh-CN" sz="1800" kern="100" dirty="0" smtClean="0">
                          <a:latin typeface="微软雅黑" pitchFamily="34" charset="-122"/>
                          <a:ea typeface="微软雅黑" pitchFamily="34" charset="-122"/>
                          <a:cs typeface="Times New Roman"/>
                        </a:rPr>
                        <a:t>2006</a:t>
                      </a:r>
                      <a:r>
                        <a:rPr lang="zh-CN" altLang="en-US" sz="1800" kern="100" dirty="0" smtClean="0">
                          <a:latin typeface="微软雅黑" pitchFamily="34" charset="-122"/>
                          <a:ea typeface="微软雅黑" pitchFamily="34" charset="-122"/>
                          <a:cs typeface="Times New Roman"/>
                        </a:rPr>
                        <a:t>年版</a:t>
                      </a:r>
                      <a:r>
                        <a:rPr lang="en-US" altLang="zh-CN" sz="1800" kern="100" dirty="0" smtClean="0">
                          <a:latin typeface="微软雅黑" pitchFamily="34" charset="-122"/>
                          <a:ea typeface="微软雅黑" pitchFamily="34" charset="-122"/>
                          <a:cs typeface="Times New Roman"/>
                        </a:rPr>
                        <a:t>.</a:t>
                      </a:r>
                      <a:endParaRPr lang="zh-CN" sz="1800" kern="100" dirty="0">
                        <a:latin typeface="微软雅黑" pitchFamily="34" charset="-122"/>
                        <a:ea typeface="微软雅黑" pitchFamily="34" charset="-122"/>
                        <a:cs typeface="Times New Roman"/>
                      </a:endParaRP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r>
              <a:tr h="2160000">
                <a:tc>
                  <a:txBody>
                    <a:bodyPr/>
                    <a:lstStyle/>
                    <a:p>
                      <a:pPr algn="ctr">
                        <a:lnSpc>
                          <a:spcPct val="120000"/>
                        </a:lnSpc>
                        <a:spcAft>
                          <a:spcPts val="0"/>
                        </a:spcAft>
                      </a:pPr>
                      <a:r>
                        <a:rPr lang="zh-CN" altLang="en-US" sz="2000" b="1" kern="100" dirty="0" smtClean="0">
                          <a:solidFill>
                            <a:schemeClr val="bg1"/>
                          </a:solidFill>
                          <a:latin typeface="微软雅黑" pitchFamily="34" charset="-122"/>
                          <a:ea typeface="微软雅黑" pitchFamily="34" charset="-122"/>
                          <a:cs typeface="Times New Roman"/>
                        </a:rPr>
                        <a:t>教学目标</a:t>
                      </a:r>
                      <a:endParaRPr lang="zh-CN" sz="2000" b="1" kern="100" dirty="0">
                        <a:solidFill>
                          <a:schemeClr val="bg1"/>
                        </a:solidFill>
                        <a:latin typeface="微软雅黑" pitchFamily="34" charset="-122"/>
                        <a:ea typeface="微软雅黑" pitchFamily="34" charset="-122"/>
                        <a:cs typeface="Times New Roman"/>
                      </a:endParaRP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D59A7"/>
                    </a:solidFill>
                  </a:tcPr>
                </a:tc>
                <a:tc gridSpan="3">
                  <a:txBody>
                    <a:bodyPr/>
                    <a:lstStyle/>
                    <a:p>
                      <a:pPr marL="342900" indent="-342900" algn="just">
                        <a:lnSpc>
                          <a:spcPct val="120000"/>
                        </a:lnSpc>
                        <a:spcAft>
                          <a:spcPts val="1200"/>
                        </a:spcAft>
                        <a:buFont typeface="+mj-lt"/>
                        <a:buAutoNum type="arabicPeriod"/>
                      </a:pPr>
                      <a:r>
                        <a:rPr lang="zh-CN" altLang="en-US" sz="1800" kern="0" dirty="0" smtClean="0">
                          <a:latin typeface="微软雅黑" pitchFamily="34" charset="-122"/>
                          <a:ea typeface="微软雅黑" pitchFamily="34" charset="-122"/>
                          <a:cs typeface="Times New Roman"/>
                        </a:rPr>
                        <a:t>通过讲授力学、电磁学、波动与光学、热学、近代物理学等基本理论知识，向学生介绍物质的基本结构、相互作用以及物质最基本、最普遍的运动规律，培养学生科学的世界观，建立良好的科学思维模式，提高学生的科学素质。</a:t>
                      </a:r>
                      <a:endParaRPr lang="en-US" altLang="zh-CN" sz="1800" kern="0" dirty="0" smtClean="0">
                        <a:latin typeface="微软雅黑" pitchFamily="34" charset="-122"/>
                        <a:ea typeface="微软雅黑" pitchFamily="34" charset="-122"/>
                        <a:cs typeface="Times New Roman"/>
                      </a:endParaRPr>
                    </a:p>
                    <a:p>
                      <a:pPr marL="342900" indent="-342900" algn="just">
                        <a:lnSpc>
                          <a:spcPct val="120000"/>
                        </a:lnSpc>
                        <a:spcAft>
                          <a:spcPts val="0"/>
                        </a:spcAft>
                        <a:buFont typeface="+mj-lt"/>
                        <a:buAutoNum type="arabicPeriod"/>
                      </a:pPr>
                      <a:r>
                        <a:rPr lang="zh-CN" altLang="en-US" sz="1800" kern="0" dirty="0" smtClean="0">
                          <a:latin typeface="微软雅黑" pitchFamily="34" charset="-122"/>
                          <a:ea typeface="微软雅黑" pitchFamily="34" charset="-122"/>
                          <a:cs typeface="Times New Roman"/>
                        </a:rPr>
                        <a:t>通过</a:t>
                      </a:r>
                      <a:r>
                        <a:rPr lang="zh-CN" altLang="en-US" sz="1800" kern="0" dirty="0" smtClean="0">
                          <a:solidFill>
                            <a:schemeClr val="tx1"/>
                          </a:solidFill>
                          <a:latin typeface="微软雅黑" pitchFamily="34" charset="-122"/>
                          <a:ea typeface="微软雅黑" pitchFamily="34" charset="-122"/>
                          <a:cs typeface="Times New Roman"/>
                        </a:rPr>
                        <a:t>物理仿真实验</a:t>
                      </a:r>
                      <a:r>
                        <a:rPr lang="zh-CN" altLang="en-US" sz="1800" kern="0" dirty="0" smtClean="0">
                          <a:latin typeface="微软雅黑" pitchFamily="34" charset="-122"/>
                          <a:ea typeface="微软雅黑" pitchFamily="34" charset="-122"/>
                          <a:cs typeface="Times New Roman"/>
                        </a:rPr>
                        <a:t>，加深对理论知识的理解，培养实践动手能力和分析思维能力。</a:t>
                      </a:r>
                      <a:endParaRPr lang="zh-CN" sz="1800" kern="100" dirty="0">
                        <a:latin typeface="微软雅黑" pitchFamily="34" charset="-122"/>
                        <a:ea typeface="微软雅黑" pitchFamily="34" charset="-122"/>
                        <a:cs typeface="Times New Roman"/>
                      </a:endParaRP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r>
              <a:tr h="682352">
                <a:tc>
                  <a:txBody>
                    <a:bodyPr/>
                    <a:lstStyle/>
                    <a:p>
                      <a:pPr algn="ctr">
                        <a:spcAft>
                          <a:spcPts val="0"/>
                        </a:spcAft>
                      </a:pPr>
                      <a:r>
                        <a:rPr lang="zh-CN" altLang="en-US" sz="2000" b="1" kern="100" dirty="0" smtClean="0">
                          <a:solidFill>
                            <a:schemeClr val="bg1"/>
                          </a:solidFill>
                          <a:latin typeface="微软雅黑" pitchFamily="34" charset="-122"/>
                          <a:ea typeface="微软雅黑" pitchFamily="34" charset="-122"/>
                          <a:cs typeface="Times New Roman"/>
                        </a:rPr>
                        <a:t>实验平台</a:t>
                      </a:r>
                      <a:endParaRPr lang="zh-CN" sz="2000" b="1" kern="100" dirty="0">
                        <a:solidFill>
                          <a:schemeClr val="bg1"/>
                        </a:solidFill>
                        <a:latin typeface="微软雅黑" pitchFamily="34" charset="-122"/>
                        <a:ea typeface="微软雅黑" pitchFamily="34" charset="-122"/>
                        <a:cs typeface="Times New Roman"/>
                      </a:endParaRP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D59A7"/>
                    </a:solidFill>
                  </a:tcPr>
                </a:tc>
                <a:tc gridSpan="3">
                  <a:txBody>
                    <a:bodyPr/>
                    <a:lstStyle/>
                    <a:p>
                      <a:pPr algn="just">
                        <a:spcAft>
                          <a:spcPts val="0"/>
                        </a:spcAft>
                      </a:pPr>
                      <a:r>
                        <a:rPr lang="zh-CN" altLang="en-US" sz="1800" kern="100" smtClean="0">
                          <a:latin typeface="微软雅黑" pitchFamily="34" charset="-122"/>
                          <a:ea typeface="微软雅黑" pitchFamily="34" charset="-122"/>
                          <a:cs typeface="Times New Roman"/>
                        </a:rPr>
                        <a:t>仿真实验平台</a:t>
                      </a:r>
                      <a:endParaRPr lang="zh-CN" sz="1800" kern="100" dirty="0">
                        <a:latin typeface="微软雅黑" pitchFamily="34" charset="-122"/>
                        <a:ea typeface="微软雅黑" pitchFamily="34" charset="-122"/>
                        <a:cs typeface="Times New Roman"/>
                      </a:endParaRPr>
                    </a:p>
                  </a:txBody>
                  <a:tcPr marL="62204" marR="62204"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r>
            </a:tbl>
          </a:graphicData>
        </a:graphic>
      </p:graphicFrame>
      <p:sp>
        <p:nvSpPr>
          <p:cNvPr id="25" name="矩形 24"/>
          <p:cNvSpPr/>
          <p:nvPr/>
        </p:nvSpPr>
        <p:spPr>
          <a:xfrm>
            <a:off x="656312" y="636103"/>
            <a:ext cx="1415772" cy="461665"/>
          </a:xfrm>
          <a:prstGeom prst="rect">
            <a:avLst/>
          </a:prstGeom>
          <a:noFill/>
        </p:spPr>
        <p:txBody>
          <a:bodyPr wrap="none">
            <a:spAutoFit/>
          </a:bodyPr>
          <a:lstStyle/>
          <a:p>
            <a:r>
              <a:rPr lang="zh-CN" altLang="en-US" sz="2400" b="1" dirty="0" smtClean="0">
                <a:solidFill>
                  <a:srgbClr val="F29234"/>
                </a:solidFill>
                <a:latin typeface="微软雅黑" panose="020B0503020204020204" pitchFamily="34" charset="-122"/>
                <a:ea typeface="微软雅黑" panose="020B0503020204020204" pitchFamily="34" charset="-122"/>
              </a:rPr>
              <a:t>课程概览</a:t>
            </a:r>
            <a:endParaRPr lang="zh-CN" altLang="en-US" sz="2400" b="1" dirty="0">
              <a:solidFill>
                <a:srgbClr val="F29234"/>
              </a:solidFill>
              <a:latin typeface="微软雅黑" panose="020B0503020204020204" pitchFamily="34" charset="-122"/>
              <a:ea typeface="微软雅黑" panose="020B0503020204020204" pitchFamily="34" charset="-122"/>
            </a:endParaRPr>
          </a:p>
        </p:txBody>
      </p:sp>
      <p:sp>
        <p:nvSpPr>
          <p:cNvPr id="30" name="Freeform 5"/>
          <p:cNvSpPr>
            <a:spLocks noEditPoints="1"/>
          </p:cNvSpPr>
          <p:nvPr/>
        </p:nvSpPr>
        <p:spPr bwMode="auto">
          <a:xfrm>
            <a:off x="278295" y="661791"/>
            <a:ext cx="374676" cy="374674"/>
          </a:xfrm>
          <a:custGeom>
            <a:avLst/>
            <a:gdLst>
              <a:gd name="T0" fmla="*/ 514 w 1029"/>
              <a:gd name="T1" fmla="*/ 0 h 1029"/>
              <a:gd name="T2" fmla="*/ 1029 w 1029"/>
              <a:gd name="T3" fmla="*/ 514 h 1029"/>
              <a:gd name="T4" fmla="*/ 514 w 1029"/>
              <a:gd name="T5" fmla="*/ 1029 h 1029"/>
              <a:gd name="T6" fmla="*/ 0 w 1029"/>
              <a:gd name="T7" fmla="*/ 514 h 1029"/>
              <a:gd name="T8" fmla="*/ 514 w 1029"/>
              <a:gd name="T9" fmla="*/ 0 h 1029"/>
              <a:gd name="T10" fmla="*/ 380 w 1029"/>
              <a:gd name="T11" fmla="*/ 856 h 1029"/>
              <a:gd name="T12" fmla="*/ 715 w 1029"/>
              <a:gd name="T13" fmla="*/ 856 h 1029"/>
              <a:gd name="T14" fmla="*/ 732 w 1029"/>
              <a:gd name="T15" fmla="*/ 873 h 1029"/>
              <a:gd name="T16" fmla="*/ 715 w 1029"/>
              <a:gd name="T17" fmla="*/ 890 h 1029"/>
              <a:gd name="T18" fmla="*/ 380 w 1029"/>
              <a:gd name="T19" fmla="*/ 890 h 1029"/>
              <a:gd name="T20" fmla="*/ 363 w 1029"/>
              <a:gd name="T21" fmla="*/ 873 h 1029"/>
              <a:gd name="T22" fmla="*/ 380 w 1029"/>
              <a:gd name="T23" fmla="*/ 856 h 1029"/>
              <a:gd name="T24" fmla="*/ 388 w 1029"/>
              <a:gd name="T25" fmla="*/ 691 h 1029"/>
              <a:gd name="T26" fmla="*/ 571 w 1029"/>
              <a:gd name="T27" fmla="*/ 389 h 1029"/>
              <a:gd name="T28" fmla="*/ 636 w 1029"/>
              <a:gd name="T29" fmla="*/ 428 h 1029"/>
              <a:gd name="T30" fmla="*/ 452 w 1029"/>
              <a:gd name="T31" fmla="*/ 730 h 1029"/>
              <a:gd name="T32" fmla="*/ 388 w 1029"/>
              <a:gd name="T33" fmla="*/ 691 h 1029"/>
              <a:gd name="T34" fmla="*/ 258 w 1029"/>
              <a:gd name="T35" fmla="*/ 612 h 1029"/>
              <a:gd name="T36" fmla="*/ 442 w 1029"/>
              <a:gd name="T37" fmla="*/ 310 h 1029"/>
              <a:gd name="T38" fmla="*/ 507 w 1029"/>
              <a:gd name="T39" fmla="*/ 349 h 1029"/>
              <a:gd name="T40" fmla="*/ 323 w 1029"/>
              <a:gd name="T41" fmla="*/ 652 h 1029"/>
              <a:gd name="T42" fmla="*/ 258 w 1029"/>
              <a:gd name="T43" fmla="*/ 612 h 1029"/>
              <a:gd name="T44" fmla="*/ 230 w 1029"/>
              <a:gd name="T45" fmla="*/ 857 h 1029"/>
              <a:gd name="T46" fmla="*/ 247 w 1029"/>
              <a:gd name="T47" fmla="*/ 707 h 1029"/>
              <a:gd name="T48" fmla="*/ 373 w 1029"/>
              <a:gd name="T49" fmla="*/ 783 h 1029"/>
              <a:gd name="T50" fmla="*/ 248 w 1029"/>
              <a:gd name="T51" fmla="*/ 869 h 1029"/>
              <a:gd name="T52" fmla="*/ 230 w 1029"/>
              <a:gd name="T53" fmla="*/ 857 h 1029"/>
              <a:gd name="T54" fmla="*/ 492 w 1029"/>
              <a:gd name="T55" fmla="*/ 226 h 1029"/>
              <a:gd name="T56" fmla="*/ 465 w 1029"/>
              <a:gd name="T57" fmla="*/ 270 h 1029"/>
              <a:gd name="T58" fmla="*/ 659 w 1029"/>
              <a:gd name="T59" fmla="*/ 388 h 1029"/>
              <a:gd name="T60" fmla="*/ 686 w 1029"/>
              <a:gd name="T61" fmla="*/ 344 h 1029"/>
              <a:gd name="T62" fmla="*/ 492 w 1029"/>
              <a:gd name="T63" fmla="*/ 226 h 1029"/>
              <a:gd name="T64" fmla="*/ 533 w 1029"/>
              <a:gd name="T65" fmla="*/ 159 h 1029"/>
              <a:gd name="T66" fmla="*/ 592 w 1029"/>
              <a:gd name="T67" fmla="*/ 144 h 1029"/>
              <a:gd name="T68" fmla="*/ 713 w 1029"/>
              <a:gd name="T69" fmla="*/ 218 h 1029"/>
              <a:gd name="T70" fmla="*/ 727 w 1029"/>
              <a:gd name="T71" fmla="*/ 277 h 1029"/>
              <a:gd name="T72" fmla="*/ 711 w 1029"/>
              <a:gd name="T73" fmla="*/ 304 h 1029"/>
              <a:gd name="T74" fmla="*/ 517 w 1029"/>
              <a:gd name="T75" fmla="*/ 186 h 1029"/>
              <a:gd name="T76" fmla="*/ 533 w 1029"/>
              <a:gd name="T77" fmla="*/ 159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9" h="1029">
                <a:moveTo>
                  <a:pt x="514" y="0"/>
                </a:moveTo>
                <a:cubicBezTo>
                  <a:pt x="798" y="0"/>
                  <a:pt x="1029" y="230"/>
                  <a:pt x="1029" y="514"/>
                </a:cubicBezTo>
                <a:cubicBezTo>
                  <a:pt x="1029" y="798"/>
                  <a:pt x="798" y="1029"/>
                  <a:pt x="514" y="1029"/>
                </a:cubicBezTo>
                <a:cubicBezTo>
                  <a:pt x="230" y="1029"/>
                  <a:pt x="0" y="798"/>
                  <a:pt x="0" y="514"/>
                </a:cubicBezTo>
                <a:cubicBezTo>
                  <a:pt x="0" y="230"/>
                  <a:pt x="230" y="0"/>
                  <a:pt x="514" y="0"/>
                </a:cubicBezTo>
                <a:close/>
                <a:moveTo>
                  <a:pt x="380" y="856"/>
                </a:moveTo>
                <a:lnTo>
                  <a:pt x="715" y="856"/>
                </a:lnTo>
                <a:cubicBezTo>
                  <a:pt x="724" y="856"/>
                  <a:pt x="732" y="864"/>
                  <a:pt x="732" y="873"/>
                </a:cubicBezTo>
                <a:cubicBezTo>
                  <a:pt x="732" y="883"/>
                  <a:pt x="724" y="890"/>
                  <a:pt x="715" y="890"/>
                </a:cubicBezTo>
                <a:lnTo>
                  <a:pt x="380" y="890"/>
                </a:lnTo>
                <a:cubicBezTo>
                  <a:pt x="371" y="890"/>
                  <a:pt x="363" y="883"/>
                  <a:pt x="363" y="873"/>
                </a:cubicBezTo>
                <a:cubicBezTo>
                  <a:pt x="363" y="864"/>
                  <a:pt x="371" y="856"/>
                  <a:pt x="380" y="856"/>
                </a:cubicBezTo>
                <a:close/>
                <a:moveTo>
                  <a:pt x="388" y="691"/>
                </a:moveTo>
                <a:lnTo>
                  <a:pt x="571" y="389"/>
                </a:lnTo>
                <a:lnTo>
                  <a:pt x="636" y="428"/>
                </a:lnTo>
                <a:lnTo>
                  <a:pt x="452" y="730"/>
                </a:lnTo>
                <a:lnTo>
                  <a:pt x="388" y="691"/>
                </a:lnTo>
                <a:close/>
                <a:moveTo>
                  <a:pt x="258" y="612"/>
                </a:moveTo>
                <a:lnTo>
                  <a:pt x="442" y="310"/>
                </a:lnTo>
                <a:lnTo>
                  <a:pt x="507" y="349"/>
                </a:lnTo>
                <a:lnTo>
                  <a:pt x="323" y="652"/>
                </a:lnTo>
                <a:lnTo>
                  <a:pt x="258" y="612"/>
                </a:lnTo>
                <a:close/>
                <a:moveTo>
                  <a:pt x="230" y="857"/>
                </a:moveTo>
                <a:lnTo>
                  <a:pt x="247" y="707"/>
                </a:lnTo>
                <a:lnTo>
                  <a:pt x="373" y="783"/>
                </a:lnTo>
                <a:lnTo>
                  <a:pt x="248" y="869"/>
                </a:lnTo>
                <a:cubicBezTo>
                  <a:pt x="235" y="878"/>
                  <a:pt x="227" y="873"/>
                  <a:pt x="230" y="857"/>
                </a:cubicBezTo>
                <a:close/>
                <a:moveTo>
                  <a:pt x="492" y="226"/>
                </a:moveTo>
                <a:lnTo>
                  <a:pt x="465" y="270"/>
                </a:lnTo>
                <a:lnTo>
                  <a:pt x="659" y="388"/>
                </a:lnTo>
                <a:lnTo>
                  <a:pt x="686" y="344"/>
                </a:lnTo>
                <a:lnTo>
                  <a:pt x="492" y="226"/>
                </a:lnTo>
                <a:close/>
                <a:moveTo>
                  <a:pt x="533" y="159"/>
                </a:moveTo>
                <a:cubicBezTo>
                  <a:pt x="546" y="139"/>
                  <a:pt x="572" y="132"/>
                  <a:pt x="592" y="144"/>
                </a:cubicBezTo>
                <a:lnTo>
                  <a:pt x="713" y="218"/>
                </a:lnTo>
                <a:cubicBezTo>
                  <a:pt x="733" y="230"/>
                  <a:pt x="740" y="256"/>
                  <a:pt x="727" y="277"/>
                </a:cubicBezTo>
                <a:lnTo>
                  <a:pt x="711" y="304"/>
                </a:lnTo>
                <a:lnTo>
                  <a:pt x="517" y="186"/>
                </a:lnTo>
                <a:lnTo>
                  <a:pt x="533" y="159"/>
                </a:lnTo>
                <a:close/>
              </a:path>
            </a:pathLst>
          </a:custGeom>
          <a:solidFill>
            <a:srgbClr val="F29234"/>
          </a:solidFill>
          <a:ln>
            <a:noFill/>
          </a:ln>
        </p:spPr>
        <p:txBody>
          <a:bodyPr vert="horz" wrap="square" lIns="91440" tIns="45720" rIns="91440" bIns="45720" numCol="1" anchor="t" anchorCtr="0" compatLnSpc="1"/>
          <a:lstStyle/>
          <a:p>
            <a:endParaRPr lang="zh-CN" altLang="en-US">
              <a:solidFill>
                <a:srgbClr val="ED5A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1949019985"/>
              </p:ext>
            </p:extLst>
          </p:nvPr>
        </p:nvGraphicFramePr>
        <p:xfrm>
          <a:off x="108642" y="1232754"/>
          <a:ext cx="8646059" cy="4617180"/>
        </p:xfrm>
        <a:graphic>
          <a:graphicData uri="http://schemas.openxmlformats.org/drawingml/2006/table">
            <a:tbl>
              <a:tblPr firstRow="1" bandRow="1">
                <a:tableStyleId>{5C22544A-7EE6-4342-B048-85BDC9FD1C3A}</a:tableStyleId>
              </a:tblPr>
              <a:tblGrid>
                <a:gridCol w="1810693"/>
                <a:gridCol w="796705"/>
                <a:gridCol w="6038661"/>
              </a:tblGrid>
              <a:tr h="0">
                <a:tc>
                  <a:txBody>
                    <a:bodyPr/>
                    <a:lstStyle/>
                    <a:p>
                      <a:pPr algn="ctr"/>
                      <a:r>
                        <a:rPr lang="zh-CN" altLang="en-US" dirty="0" smtClean="0">
                          <a:latin typeface="+mj-ea"/>
                          <a:ea typeface="+mj-ea"/>
                        </a:rPr>
                        <a:t>篇名</a:t>
                      </a:r>
                      <a:endParaRPr lang="zh-CN" altLang="en-US" dirty="0">
                        <a:latin typeface="+mj-ea"/>
                        <a:ea typeface="+mj-ea"/>
                      </a:endParaRPr>
                    </a:p>
                  </a:txBody>
                  <a:tcPr/>
                </a:tc>
                <a:tc>
                  <a:txBody>
                    <a:bodyPr/>
                    <a:lstStyle/>
                    <a:p>
                      <a:pPr algn="ctr"/>
                      <a:r>
                        <a:rPr lang="zh-CN" altLang="en-US" dirty="0" smtClean="0">
                          <a:latin typeface="+mj-ea"/>
                          <a:ea typeface="+mj-ea"/>
                        </a:rPr>
                        <a:t>序号</a:t>
                      </a:r>
                      <a:endParaRPr lang="zh-CN" altLang="en-US" dirty="0">
                        <a:latin typeface="+mj-ea"/>
                        <a:ea typeface="+mj-ea"/>
                      </a:endParaRPr>
                    </a:p>
                  </a:txBody>
                  <a:tcPr/>
                </a:tc>
                <a:tc>
                  <a:txBody>
                    <a:bodyPr/>
                    <a:lstStyle/>
                    <a:p>
                      <a:pPr algn="ctr"/>
                      <a:r>
                        <a:rPr lang="zh-CN" altLang="en-US" dirty="0" smtClean="0">
                          <a:latin typeface="+mj-ea"/>
                          <a:ea typeface="+mj-ea"/>
                        </a:rPr>
                        <a:t>章名</a:t>
                      </a:r>
                      <a:endParaRPr lang="zh-CN" altLang="en-US" dirty="0">
                        <a:latin typeface="+mj-ea"/>
                        <a:ea typeface="+mj-ea"/>
                      </a:endParaRPr>
                    </a:p>
                  </a:txBody>
                  <a:tcPr/>
                </a:tc>
              </a:tr>
              <a:tr h="360000">
                <a:tc rowSpan="3">
                  <a:txBody>
                    <a:bodyPr/>
                    <a:lstStyle/>
                    <a:p>
                      <a:pPr algn="ctr"/>
                      <a:r>
                        <a:rPr lang="zh-CN" altLang="en-US" sz="1600" dirty="0" smtClean="0"/>
                        <a:t>第一篇</a:t>
                      </a:r>
                      <a:r>
                        <a:rPr lang="en-US" altLang="zh-CN" sz="1600" dirty="0" smtClean="0"/>
                        <a:t>--</a:t>
                      </a:r>
                      <a:r>
                        <a:rPr lang="zh-CN" altLang="en-US" sz="1600" dirty="0" smtClean="0"/>
                        <a:t>力学篇</a:t>
                      </a:r>
                      <a:endParaRPr lang="en-US" altLang="zh-CN" sz="1600" dirty="0" smtClean="0"/>
                    </a:p>
                    <a:p>
                      <a:pPr algn="ctr"/>
                      <a:r>
                        <a:rPr lang="zh-CN" altLang="en-US" sz="1600" dirty="0" smtClean="0"/>
                        <a:t>（前四篇属于经典物理学）</a:t>
                      </a:r>
                      <a:endParaRPr lang="zh-CN" altLang="en-US" sz="1600" dirty="0"/>
                    </a:p>
                  </a:txBody>
                  <a:tcPr/>
                </a:tc>
                <a:tc>
                  <a:txBody>
                    <a:bodyPr/>
                    <a:lstStyle/>
                    <a:p>
                      <a:r>
                        <a:rPr lang="zh-CN" altLang="en-US" sz="1600" dirty="0" smtClean="0"/>
                        <a:t>第</a:t>
                      </a:r>
                      <a:r>
                        <a:rPr lang="en-US" altLang="zh-CN" sz="1600" dirty="0" smtClean="0"/>
                        <a:t>1</a:t>
                      </a:r>
                      <a:r>
                        <a:rPr lang="zh-CN" altLang="en-US" sz="1600" dirty="0" smtClean="0"/>
                        <a:t>章</a:t>
                      </a:r>
                      <a:endParaRPr lang="zh-CN" altLang="en-US" sz="1600" dirty="0"/>
                    </a:p>
                  </a:txBody>
                  <a:tcPr/>
                </a:tc>
                <a:tc>
                  <a:txBody>
                    <a:bodyPr/>
                    <a:lstStyle/>
                    <a:p>
                      <a:r>
                        <a:rPr lang="zh-CN" altLang="en-US" sz="1600" dirty="0" smtClean="0"/>
                        <a:t>质点力学</a:t>
                      </a:r>
                      <a:endParaRPr lang="zh-CN" altLang="en-US" sz="1600" dirty="0"/>
                    </a:p>
                  </a:txBody>
                  <a:tcPr/>
                </a:tc>
              </a:tr>
              <a:tr h="360000">
                <a:tc vMerge="1">
                  <a:txBody>
                    <a:bodyPr/>
                    <a:lstStyle/>
                    <a:p>
                      <a:endParaRPr lang="zh-CN" altLang="en-US" dirty="0"/>
                    </a:p>
                  </a:txBody>
                  <a:tcPr/>
                </a:tc>
                <a:tc>
                  <a:txBody>
                    <a:bodyPr/>
                    <a:lstStyle/>
                    <a:p>
                      <a:r>
                        <a:rPr lang="zh-CN" altLang="en-US" sz="1600" dirty="0" smtClean="0"/>
                        <a:t>第</a:t>
                      </a:r>
                      <a:r>
                        <a:rPr lang="en-US" altLang="zh-CN" sz="1600" dirty="0" smtClean="0"/>
                        <a:t>2</a:t>
                      </a:r>
                      <a:r>
                        <a:rPr lang="zh-CN" altLang="en-US" sz="1600" dirty="0" smtClean="0"/>
                        <a:t>章</a:t>
                      </a:r>
                      <a:endParaRPr lang="zh-CN" altLang="en-US" sz="1600" dirty="0"/>
                    </a:p>
                  </a:txBody>
                  <a:tcPr/>
                </a:tc>
                <a:tc>
                  <a:txBody>
                    <a:bodyPr/>
                    <a:lstStyle/>
                    <a:p>
                      <a:r>
                        <a:rPr lang="zh-CN" altLang="en-US" sz="1600" dirty="0" smtClean="0"/>
                        <a:t>力学中的守恒定律</a:t>
                      </a:r>
                      <a:endParaRPr lang="zh-CN" altLang="en-US" sz="1600" dirty="0"/>
                    </a:p>
                  </a:txBody>
                  <a:tcPr/>
                </a:tc>
              </a:tr>
              <a:tr h="360000">
                <a:tc vMerge="1">
                  <a:txBody>
                    <a:bodyPr/>
                    <a:lstStyle/>
                    <a:p>
                      <a:endParaRPr lang="zh-CN" altLang="en-US" dirty="0"/>
                    </a:p>
                  </a:txBody>
                  <a:tcPr/>
                </a:tc>
                <a:tc>
                  <a:txBody>
                    <a:bodyPr/>
                    <a:lstStyle/>
                    <a:p>
                      <a:r>
                        <a:rPr lang="zh-CN" altLang="en-US" sz="1600" dirty="0" smtClean="0"/>
                        <a:t>第</a:t>
                      </a:r>
                      <a:r>
                        <a:rPr lang="en-US" altLang="zh-CN" sz="1600" dirty="0" smtClean="0"/>
                        <a:t>3</a:t>
                      </a:r>
                      <a:r>
                        <a:rPr lang="zh-CN" altLang="en-US" sz="1600" dirty="0" smtClean="0"/>
                        <a:t>章</a:t>
                      </a:r>
                      <a:endParaRPr lang="zh-CN" altLang="en-US" sz="1600" dirty="0"/>
                    </a:p>
                  </a:txBody>
                  <a:tcPr/>
                </a:tc>
                <a:tc>
                  <a:txBody>
                    <a:bodyPr/>
                    <a:lstStyle/>
                    <a:p>
                      <a:r>
                        <a:rPr lang="zh-CN" altLang="en-US" sz="1600" dirty="0" smtClean="0"/>
                        <a:t>刚体和流体</a:t>
                      </a:r>
                      <a:endParaRPr lang="zh-CN" altLang="en-US" sz="1600" dirty="0"/>
                    </a:p>
                  </a:txBody>
                  <a:tcPr/>
                </a:tc>
              </a:tr>
              <a:tr h="360000">
                <a:tc rowSpan="3">
                  <a:txBody>
                    <a:bodyPr/>
                    <a:lstStyle/>
                    <a:p>
                      <a:pPr algn="ctr"/>
                      <a:r>
                        <a:rPr lang="zh-CN" altLang="en-US" sz="1600" dirty="0" smtClean="0"/>
                        <a:t>第二篇</a:t>
                      </a:r>
                      <a:r>
                        <a:rPr lang="en-US" altLang="zh-CN" sz="1600" dirty="0" smtClean="0"/>
                        <a:t>—</a:t>
                      </a:r>
                      <a:r>
                        <a:rPr lang="zh-CN" altLang="en-US" sz="1600" dirty="0" smtClean="0"/>
                        <a:t>电磁学</a:t>
                      </a:r>
                      <a:endParaRPr lang="zh-CN" altLang="en-US" sz="1600" dirty="0"/>
                    </a:p>
                  </a:txBody>
                  <a:tcPr/>
                </a:tc>
                <a:tc>
                  <a:txBody>
                    <a:bodyPr/>
                    <a:lstStyle/>
                    <a:p>
                      <a:r>
                        <a:rPr lang="en-US" altLang="zh-CN" sz="1600" dirty="0" smtClean="0"/>
                        <a:t>4</a:t>
                      </a:r>
                      <a:endParaRPr lang="zh-CN" altLang="en-US" sz="1600" dirty="0"/>
                    </a:p>
                  </a:txBody>
                  <a:tcPr/>
                </a:tc>
                <a:tc>
                  <a:txBody>
                    <a:bodyPr/>
                    <a:lstStyle/>
                    <a:p>
                      <a:r>
                        <a:rPr lang="zh-CN" altLang="en-US" sz="1600" dirty="0" smtClean="0"/>
                        <a:t>静电场</a:t>
                      </a:r>
                      <a:endParaRPr lang="zh-CN" altLang="en-US" sz="1600" dirty="0"/>
                    </a:p>
                  </a:txBody>
                  <a:tcPr/>
                </a:tc>
              </a:tr>
              <a:tr h="360000">
                <a:tc vMerge="1">
                  <a:txBody>
                    <a:bodyPr/>
                    <a:lstStyle/>
                    <a:p>
                      <a:pPr algn="ctr"/>
                      <a:endParaRPr lang="zh-CN" altLang="en-US" dirty="0"/>
                    </a:p>
                  </a:txBody>
                  <a:tcPr/>
                </a:tc>
                <a:tc>
                  <a:txBody>
                    <a:bodyPr/>
                    <a:lstStyle/>
                    <a:p>
                      <a:r>
                        <a:rPr lang="en-US" altLang="zh-CN" sz="1600" dirty="0" smtClean="0"/>
                        <a:t>5</a:t>
                      </a:r>
                      <a:endParaRPr lang="zh-CN" altLang="en-US" sz="1600" dirty="0"/>
                    </a:p>
                  </a:txBody>
                  <a:tcPr/>
                </a:tc>
                <a:tc>
                  <a:txBody>
                    <a:bodyPr/>
                    <a:lstStyle/>
                    <a:p>
                      <a:r>
                        <a:rPr lang="zh-CN" altLang="en-US" sz="1600" dirty="0" smtClean="0"/>
                        <a:t>稳恒磁场</a:t>
                      </a:r>
                      <a:endParaRPr lang="zh-CN" altLang="en-US" sz="1600" dirty="0"/>
                    </a:p>
                  </a:txBody>
                  <a:tcPr/>
                </a:tc>
              </a:tr>
              <a:tr h="360000">
                <a:tc vMerge="1">
                  <a:txBody>
                    <a:bodyPr/>
                    <a:lstStyle/>
                    <a:p>
                      <a:pPr algn="ctr"/>
                      <a:endParaRPr lang="zh-CN" altLang="en-US" dirty="0"/>
                    </a:p>
                  </a:txBody>
                  <a:tcPr/>
                </a:tc>
                <a:tc>
                  <a:txBody>
                    <a:bodyPr/>
                    <a:lstStyle/>
                    <a:p>
                      <a:r>
                        <a:rPr lang="en-US" altLang="zh-CN" sz="1600" dirty="0" smtClean="0"/>
                        <a:t>6</a:t>
                      </a:r>
                      <a:endParaRPr lang="zh-CN" altLang="en-US" sz="1600" dirty="0"/>
                    </a:p>
                  </a:txBody>
                  <a:tcPr/>
                </a:tc>
                <a:tc>
                  <a:txBody>
                    <a:bodyPr/>
                    <a:lstStyle/>
                    <a:p>
                      <a:r>
                        <a:rPr lang="zh-CN" altLang="en-US" sz="1600" dirty="0" smtClean="0"/>
                        <a:t>电磁感应 电磁场</a:t>
                      </a:r>
                      <a:endParaRPr lang="zh-CN" altLang="en-US" sz="1600" dirty="0"/>
                    </a:p>
                  </a:txBody>
                  <a:tcPr/>
                </a:tc>
              </a:tr>
              <a:tr h="360000">
                <a:tc rowSpan="2">
                  <a:txBody>
                    <a:bodyPr/>
                    <a:lstStyle/>
                    <a:p>
                      <a:pPr algn="ctr"/>
                      <a:r>
                        <a:rPr lang="zh-CN" altLang="en-US" sz="1600" dirty="0" smtClean="0"/>
                        <a:t>第三篇</a:t>
                      </a:r>
                      <a:r>
                        <a:rPr lang="en-US" altLang="zh-CN" sz="1600" dirty="0" smtClean="0"/>
                        <a:t>—</a:t>
                      </a:r>
                      <a:r>
                        <a:rPr lang="zh-CN" altLang="en-US" sz="1600" dirty="0" smtClean="0"/>
                        <a:t>热学篇</a:t>
                      </a:r>
                      <a:endParaRPr lang="zh-CN" altLang="en-US" sz="1600" dirty="0"/>
                    </a:p>
                  </a:txBody>
                  <a:tcPr/>
                </a:tc>
                <a:tc>
                  <a:txBody>
                    <a:bodyPr/>
                    <a:lstStyle/>
                    <a:p>
                      <a:r>
                        <a:rPr lang="en-US" altLang="zh-CN" sz="1600" dirty="0" smtClean="0"/>
                        <a:t>7</a:t>
                      </a:r>
                      <a:endParaRPr lang="zh-CN" altLang="en-US" sz="1600" dirty="0"/>
                    </a:p>
                  </a:txBody>
                  <a:tcPr/>
                </a:tc>
                <a:tc>
                  <a:txBody>
                    <a:bodyPr/>
                    <a:lstStyle/>
                    <a:p>
                      <a:r>
                        <a:rPr lang="zh-CN" altLang="en-US" sz="1600" dirty="0" smtClean="0"/>
                        <a:t>热力学基础</a:t>
                      </a:r>
                      <a:endParaRPr lang="zh-CN" altLang="en-US" sz="1600" dirty="0"/>
                    </a:p>
                  </a:txBody>
                  <a:tcPr/>
                </a:tc>
              </a:tr>
              <a:tr h="360000">
                <a:tc vMerge="1">
                  <a:txBody>
                    <a:bodyPr/>
                    <a:lstStyle/>
                    <a:p>
                      <a:pPr algn="ctr"/>
                      <a:endParaRPr lang="zh-CN" altLang="en-US" dirty="0"/>
                    </a:p>
                  </a:txBody>
                  <a:tcPr/>
                </a:tc>
                <a:tc>
                  <a:txBody>
                    <a:bodyPr/>
                    <a:lstStyle/>
                    <a:p>
                      <a:r>
                        <a:rPr lang="en-US" altLang="zh-CN" sz="1600" dirty="0" smtClean="0"/>
                        <a:t>8</a:t>
                      </a:r>
                      <a:endParaRPr lang="zh-CN" altLang="en-US" sz="1600" dirty="0"/>
                    </a:p>
                  </a:txBody>
                  <a:tcPr/>
                </a:tc>
                <a:tc>
                  <a:txBody>
                    <a:bodyPr/>
                    <a:lstStyle/>
                    <a:p>
                      <a:r>
                        <a:rPr lang="zh-CN" altLang="en-US" sz="1600" dirty="0" smtClean="0"/>
                        <a:t>气体动理论</a:t>
                      </a:r>
                      <a:endParaRPr lang="zh-CN" altLang="en-US" sz="1600" dirty="0"/>
                    </a:p>
                  </a:txBody>
                  <a:tcPr/>
                </a:tc>
              </a:tr>
              <a:tr h="360000">
                <a:tc rowSpan="3">
                  <a:txBody>
                    <a:bodyPr/>
                    <a:lstStyle/>
                    <a:p>
                      <a:pPr algn="ctr"/>
                      <a:r>
                        <a:rPr lang="zh-CN" altLang="en-US" sz="1600" dirty="0" smtClean="0"/>
                        <a:t>第四篇</a:t>
                      </a:r>
                      <a:r>
                        <a:rPr lang="en-US" altLang="zh-CN" sz="1600" dirty="0" smtClean="0"/>
                        <a:t>—</a:t>
                      </a:r>
                      <a:r>
                        <a:rPr lang="zh-CN" altLang="en-US" sz="1600" dirty="0" smtClean="0"/>
                        <a:t>振动与波</a:t>
                      </a:r>
                      <a:endParaRPr lang="zh-CN" altLang="en-US" sz="1600" dirty="0"/>
                    </a:p>
                  </a:txBody>
                  <a:tcPr/>
                </a:tc>
                <a:tc>
                  <a:txBody>
                    <a:bodyPr/>
                    <a:lstStyle/>
                    <a:p>
                      <a:r>
                        <a:rPr lang="en-US" altLang="zh-CN" sz="1600" dirty="0" smtClean="0"/>
                        <a:t>9</a:t>
                      </a:r>
                      <a:endParaRPr lang="zh-CN" altLang="en-US" sz="1600" dirty="0"/>
                    </a:p>
                  </a:txBody>
                  <a:tcPr/>
                </a:tc>
                <a:tc>
                  <a:txBody>
                    <a:bodyPr/>
                    <a:lstStyle/>
                    <a:p>
                      <a:r>
                        <a:rPr lang="zh-CN" altLang="en-US" sz="1600" dirty="0" smtClean="0"/>
                        <a:t>振动学基础</a:t>
                      </a:r>
                      <a:endParaRPr lang="zh-CN" altLang="en-US" sz="1600" dirty="0"/>
                    </a:p>
                  </a:txBody>
                  <a:tcPr/>
                </a:tc>
              </a:tr>
              <a:tr h="360000">
                <a:tc vMerge="1">
                  <a:txBody>
                    <a:bodyPr/>
                    <a:lstStyle/>
                    <a:p>
                      <a:pPr algn="ctr"/>
                      <a:endParaRPr lang="zh-CN" altLang="en-US" dirty="0"/>
                    </a:p>
                  </a:txBody>
                  <a:tcPr/>
                </a:tc>
                <a:tc>
                  <a:txBody>
                    <a:bodyPr/>
                    <a:lstStyle/>
                    <a:p>
                      <a:r>
                        <a:rPr lang="en-US" altLang="zh-CN" sz="1600" dirty="0" smtClean="0"/>
                        <a:t>10</a:t>
                      </a:r>
                      <a:endParaRPr lang="zh-CN" altLang="en-US" sz="1600" dirty="0"/>
                    </a:p>
                  </a:txBody>
                  <a:tcPr/>
                </a:tc>
                <a:tc>
                  <a:txBody>
                    <a:bodyPr/>
                    <a:lstStyle/>
                    <a:p>
                      <a:r>
                        <a:rPr lang="zh-CN" altLang="en-US" sz="1600" dirty="0" smtClean="0"/>
                        <a:t>波动学基础</a:t>
                      </a:r>
                      <a:endParaRPr lang="zh-CN" altLang="en-US" sz="1600" dirty="0"/>
                    </a:p>
                  </a:txBody>
                  <a:tcPr/>
                </a:tc>
              </a:tr>
              <a:tr h="360000">
                <a:tc vMerge="1">
                  <a:txBody>
                    <a:bodyPr/>
                    <a:lstStyle/>
                    <a:p>
                      <a:pPr algn="ctr"/>
                      <a:endParaRPr lang="zh-CN" altLang="en-US" dirty="0"/>
                    </a:p>
                  </a:txBody>
                  <a:tcPr/>
                </a:tc>
                <a:tc>
                  <a:txBody>
                    <a:bodyPr/>
                    <a:lstStyle/>
                    <a:p>
                      <a:r>
                        <a:rPr lang="en-US" altLang="zh-CN" sz="1600" dirty="0" smtClean="0"/>
                        <a:t>11</a:t>
                      </a:r>
                      <a:endParaRPr lang="zh-CN" altLang="en-US" sz="1600" dirty="0"/>
                    </a:p>
                  </a:txBody>
                  <a:tcPr/>
                </a:tc>
                <a:tc>
                  <a:txBody>
                    <a:bodyPr/>
                    <a:lstStyle/>
                    <a:p>
                      <a:r>
                        <a:rPr lang="zh-CN" altLang="en-US" sz="1600" dirty="0" smtClean="0"/>
                        <a:t>波动光学</a:t>
                      </a:r>
                      <a:endParaRPr lang="zh-CN" altLang="en-US" sz="1600" dirty="0"/>
                    </a:p>
                  </a:txBody>
                  <a:tcPr/>
                </a:tc>
              </a:tr>
              <a:tr h="360000">
                <a:tc>
                  <a:txBody>
                    <a:bodyPr/>
                    <a:lstStyle/>
                    <a:p>
                      <a:pPr algn="ctr"/>
                      <a:r>
                        <a:rPr lang="zh-CN" altLang="en-US" sz="1600" dirty="0" smtClean="0"/>
                        <a:t>第五篇</a:t>
                      </a:r>
                      <a:r>
                        <a:rPr lang="en-US" altLang="zh-CN" sz="1600" dirty="0" smtClean="0"/>
                        <a:t>—</a:t>
                      </a:r>
                      <a:r>
                        <a:rPr lang="zh-CN" altLang="en-US" sz="1600" dirty="0" smtClean="0"/>
                        <a:t>近代物理</a:t>
                      </a:r>
                      <a:endParaRPr lang="zh-CN" altLang="en-US" sz="1600" dirty="0"/>
                    </a:p>
                  </a:txBody>
                  <a:tcPr/>
                </a:tc>
                <a:tc>
                  <a:txBody>
                    <a:bodyPr/>
                    <a:lstStyle/>
                    <a:p>
                      <a:r>
                        <a:rPr lang="en-US" altLang="zh-CN" dirty="0" smtClean="0"/>
                        <a:t>12</a:t>
                      </a:r>
                      <a:r>
                        <a:rPr lang="zh-CN" altLang="en-US" dirty="0" smtClean="0"/>
                        <a:t>、</a:t>
                      </a:r>
                      <a:r>
                        <a:rPr lang="en-US" altLang="zh-CN" dirty="0" smtClean="0"/>
                        <a:t>13</a:t>
                      </a:r>
                    </a:p>
                  </a:txBody>
                  <a:tcPr/>
                </a:tc>
                <a:tc>
                  <a:txBody>
                    <a:bodyPr/>
                    <a:lstStyle/>
                    <a:p>
                      <a:r>
                        <a:rPr lang="zh-CN" altLang="en-US" sz="1600" dirty="0" smtClean="0"/>
                        <a:t>相对论基础（描述高速）、量子力学基础（描述微观粒子）</a:t>
                      </a:r>
                      <a:endParaRPr lang="zh-CN" altLang="en-US" sz="1600" dirty="0"/>
                    </a:p>
                  </a:txBody>
                  <a:tcPr/>
                </a:tc>
              </a:tr>
            </a:tbl>
          </a:graphicData>
        </a:graphic>
      </p:graphicFrame>
      <p:sp>
        <p:nvSpPr>
          <p:cNvPr id="14" name="TextBox 8"/>
          <p:cNvSpPr txBox="1"/>
          <p:nvPr/>
        </p:nvSpPr>
        <p:spPr>
          <a:xfrm>
            <a:off x="4431671" y="1609899"/>
            <a:ext cx="4422618" cy="4355038"/>
          </a:xfrm>
          <a:prstGeom prst="rect">
            <a:avLst/>
          </a:prstGeom>
          <a:noFill/>
        </p:spPr>
        <p:txBody>
          <a:bodyPr wrap="square" rtlCol="0">
            <a:spAutoFit/>
          </a:bodyPr>
          <a:lstStyle/>
          <a:p>
            <a:pPr>
              <a:spcAft>
                <a:spcPts val="600"/>
              </a:spcAft>
              <a:buFont typeface="Wingdings" pitchFamily="2" charset="2"/>
              <a:buChar char="Ø"/>
            </a:pPr>
            <a:r>
              <a:rPr lang="zh-CN" altLang="en-US" sz="1200" dirty="0" smtClean="0">
                <a:latin typeface="楷体" panose="02010609060101010101" pitchFamily="49" charset="-122"/>
                <a:ea typeface="楷体" panose="02010609060101010101" pitchFamily="49" charset="-122"/>
              </a:rPr>
              <a:t>如何描述质点运动情况？物体之间如何相互作用？</a:t>
            </a:r>
            <a:endParaRPr lang="en-US" altLang="zh-CN" sz="1200" dirty="0" smtClean="0">
              <a:latin typeface="楷体" panose="02010609060101010101" pitchFamily="49" charset="-122"/>
              <a:ea typeface="楷体" panose="02010609060101010101" pitchFamily="49" charset="-122"/>
            </a:endParaRPr>
          </a:p>
          <a:p>
            <a:pPr>
              <a:spcAft>
                <a:spcPts val="1200"/>
              </a:spcAft>
              <a:buFont typeface="Wingdings" pitchFamily="2" charset="2"/>
              <a:buChar char="Ø"/>
            </a:pPr>
            <a:r>
              <a:rPr lang="zh-CN" altLang="en-US" sz="1200" dirty="0" smtClean="0">
                <a:latin typeface="楷体" panose="02010609060101010101" pitchFamily="49" charset="-122"/>
                <a:ea typeface="楷体" panose="02010609060101010101" pitchFamily="49" charset="-122"/>
              </a:rPr>
              <a:t>牛顿第二定律各种变形后有意义的“物理解释”。</a:t>
            </a:r>
            <a:endParaRPr lang="en-US" altLang="zh-CN" sz="1200" dirty="0" smtClean="0">
              <a:latin typeface="楷体" panose="02010609060101010101" pitchFamily="49" charset="-122"/>
              <a:ea typeface="楷体" panose="02010609060101010101" pitchFamily="49" charset="-122"/>
            </a:endParaRPr>
          </a:p>
          <a:p>
            <a:pPr>
              <a:buFont typeface="Wingdings" pitchFamily="2" charset="2"/>
              <a:buChar char="Ø"/>
            </a:pPr>
            <a:r>
              <a:rPr lang="zh-CN" altLang="en-US" sz="1200" dirty="0" smtClean="0">
                <a:latin typeface="楷体" panose="02010609060101010101" pitchFamily="49" charset="-122"/>
                <a:ea typeface="楷体" panose="02010609060101010101" pitchFamily="49" charset="-122"/>
              </a:rPr>
              <a:t>哪里是棒球棒的“甜点”？什么是“不努力”（伯努利）原理？</a:t>
            </a:r>
            <a:endParaRPr lang="en-US" altLang="zh-CN" sz="1200" dirty="0" smtClean="0">
              <a:latin typeface="楷体" panose="02010609060101010101" pitchFamily="49" charset="-122"/>
              <a:ea typeface="楷体" panose="02010609060101010101" pitchFamily="49" charset="-122"/>
            </a:endParaRPr>
          </a:p>
          <a:p>
            <a:pPr>
              <a:buFont typeface="Wingdings" pitchFamily="2" charset="2"/>
              <a:buChar char="Ø"/>
            </a:pPr>
            <a:endParaRPr lang="en-US" altLang="zh-CN" sz="1200" dirty="0" smtClean="0">
              <a:latin typeface="楷体" panose="02010609060101010101" pitchFamily="49" charset="-122"/>
              <a:ea typeface="楷体" panose="02010609060101010101" pitchFamily="49" charset="-122"/>
            </a:endParaRPr>
          </a:p>
          <a:p>
            <a:pPr>
              <a:buFont typeface="Wingdings" pitchFamily="2" charset="2"/>
              <a:buChar char="Ø"/>
            </a:pPr>
            <a:r>
              <a:rPr lang="zh-CN" altLang="en-US" sz="1200" dirty="0" smtClean="0">
                <a:latin typeface="楷体" panose="02010609060101010101" pitchFamily="49" charset="-122"/>
                <a:ea typeface="楷体" panose="02010609060101010101" pitchFamily="49" charset="-122"/>
              </a:rPr>
              <a:t>异号电荷相吸引，到底有多大吸引力？电场强度怎么求？电场力的导体。换个角度看欧姆定律。“有源无旋”。</a:t>
            </a:r>
            <a:endParaRPr lang="en-US" altLang="zh-CN" sz="1200" dirty="0" smtClean="0">
              <a:latin typeface="楷体" panose="02010609060101010101" pitchFamily="49" charset="-122"/>
              <a:ea typeface="楷体" panose="02010609060101010101" pitchFamily="49" charset="-122"/>
            </a:endParaRPr>
          </a:p>
          <a:p>
            <a:pPr>
              <a:buFont typeface="Wingdings" pitchFamily="2" charset="2"/>
              <a:buChar char="Ø"/>
            </a:pPr>
            <a:r>
              <a:rPr lang="zh-CN" altLang="en-US" sz="1200" dirty="0">
                <a:latin typeface="楷体" panose="02010609060101010101" pitchFamily="49" charset="-122"/>
                <a:ea typeface="楷体" panose="02010609060101010101" pitchFamily="49" charset="-122"/>
              </a:rPr>
              <a:t>运动的电会在周围产生磁场，磁场又会对内部运动的电产生磁力。磁场有多强（磁感应强度怎么求） ？</a:t>
            </a:r>
            <a:endParaRPr lang="en-US" altLang="zh-CN" sz="1200" dirty="0" smtClean="0">
              <a:latin typeface="楷体" panose="02010609060101010101" pitchFamily="49" charset="-122"/>
              <a:ea typeface="楷体" panose="02010609060101010101" pitchFamily="49" charset="-122"/>
            </a:endParaRPr>
          </a:p>
          <a:p>
            <a:pPr>
              <a:spcAft>
                <a:spcPts val="600"/>
              </a:spcAft>
              <a:buFont typeface="Wingdings" pitchFamily="2" charset="2"/>
              <a:buChar char="Ø"/>
            </a:pPr>
            <a:r>
              <a:rPr lang="zh-CN" altLang="en-US" sz="1200" dirty="0">
                <a:latin typeface="楷体" panose="02010609060101010101" pitchFamily="49" charset="-122"/>
                <a:ea typeface="楷体" panose="02010609060101010101" pitchFamily="49" charset="-122"/>
              </a:rPr>
              <a:t>电能生</a:t>
            </a:r>
            <a:r>
              <a:rPr lang="zh-CN" altLang="en-US" sz="1200" dirty="0" smtClean="0">
                <a:latin typeface="楷体" panose="02010609060101010101" pitchFamily="49" charset="-122"/>
                <a:ea typeface="楷体" panose="02010609060101010101" pitchFamily="49" charset="-122"/>
              </a:rPr>
              <a:t>磁，磁能生电！麦克斯韦方程组。“有源有旋”、“无源有旋”</a:t>
            </a:r>
            <a:endParaRPr lang="en-US" altLang="zh-CN" sz="1200" dirty="0" smtClean="0">
              <a:latin typeface="楷体" panose="02010609060101010101" pitchFamily="49" charset="-122"/>
              <a:ea typeface="楷体" panose="02010609060101010101" pitchFamily="49" charset="-122"/>
            </a:endParaRPr>
          </a:p>
          <a:p>
            <a:pPr>
              <a:buFont typeface="Wingdings" pitchFamily="2" charset="2"/>
              <a:buChar char="Ø"/>
            </a:pPr>
            <a:r>
              <a:rPr lang="zh-CN" altLang="en-US" sz="1200" dirty="0" smtClean="0">
                <a:latin typeface="楷体" panose="02010609060101010101" pitchFamily="49" charset="-122"/>
                <a:ea typeface="楷体" panose="02010609060101010101" pitchFamily="49" charset="-122"/>
              </a:rPr>
              <a:t>永动机？不可能的！ 气缸是什么？</a:t>
            </a:r>
            <a:endParaRPr lang="en-US" altLang="zh-CN" sz="1200" dirty="0" smtClean="0">
              <a:latin typeface="楷体" panose="02010609060101010101" pitchFamily="49" charset="-122"/>
              <a:ea typeface="楷体" panose="02010609060101010101" pitchFamily="49" charset="-122"/>
            </a:endParaRPr>
          </a:p>
          <a:p>
            <a:pPr>
              <a:buFont typeface="Wingdings" pitchFamily="2" charset="2"/>
              <a:buChar char="Ø"/>
            </a:pPr>
            <a:endParaRPr lang="en-US" altLang="zh-CN" sz="1200" dirty="0" smtClean="0">
              <a:latin typeface="楷体" panose="02010609060101010101" pitchFamily="49" charset="-122"/>
              <a:ea typeface="楷体" panose="02010609060101010101" pitchFamily="49" charset="-122"/>
            </a:endParaRPr>
          </a:p>
          <a:p>
            <a:pPr>
              <a:buFont typeface="Wingdings" pitchFamily="2" charset="2"/>
              <a:buChar char="Ø"/>
            </a:pPr>
            <a:r>
              <a:rPr lang="zh-CN" altLang="en-US" sz="1200" dirty="0" smtClean="0">
                <a:latin typeface="楷体" panose="02010609060101010101" pitchFamily="49" charset="-122"/>
                <a:ea typeface="楷体" panose="02010609060101010101" pitchFamily="49" charset="-122"/>
              </a:rPr>
              <a:t>微观分子为何要“无规则运动”？温度如何影响这一现象？</a:t>
            </a:r>
            <a:endParaRPr lang="en-US" altLang="zh-CN" sz="1200" dirty="0" smtClean="0">
              <a:latin typeface="楷体" panose="02010609060101010101" pitchFamily="49" charset="-122"/>
              <a:ea typeface="楷体" panose="02010609060101010101" pitchFamily="49" charset="-122"/>
            </a:endParaRPr>
          </a:p>
          <a:p>
            <a:pPr>
              <a:buFont typeface="Wingdings" pitchFamily="2" charset="2"/>
              <a:buChar char="Ø"/>
            </a:pPr>
            <a:endParaRPr lang="en-US" altLang="zh-CN" sz="1200" dirty="0" smtClean="0">
              <a:latin typeface="楷体" panose="02010609060101010101" pitchFamily="49" charset="-122"/>
              <a:ea typeface="楷体" panose="02010609060101010101" pitchFamily="49" charset="-122"/>
            </a:endParaRPr>
          </a:p>
          <a:p>
            <a:pPr>
              <a:buFont typeface="Wingdings" pitchFamily="2" charset="2"/>
              <a:buChar char="Ø"/>
            </a:pPr>
            <a:r>
              <a:rPr lang="zh-CN" altLang="en-US" sz="1200" dirty="0" smtClean="0">
                <a:latin typeface="楷体" panose="02010609060101010101" pitchFamily="49" charset="-122"/>
                <a:ea typeface="楷体" panose="02010609060101010101" pitchFamily="49" charset="-122"/>
              </a:rPr>
              <a:t>简谐振动的合成。</a:t>
            </a:r>
            <a:endParaRPr lang="en-US" altLang="zh-CN" sz="1200" dirty="0" smtClean="0">
              <a:latin typeface="楷体" panose="02010609060101010101" pitchFamily="49" charset="-122"/>
              <a:ea typeface="楷体" panose="02010609060101010101" pitchFamily="49" charset="-122"/>
            </a:endParaRPr>
          </a:p>
          <a:p>
            <a:pPr>
              <a:buFont typeface="Wingdings" pitchFamily="2" charset="2"/>
              <a:buChar char="Ø"/>
            </a:pPr>
            <a:endParaRPr lang="en-US" altLang="zh-CN" sz="1200" dirty="0">
              <a:latin typeface="楷体" panose="02010609060101010101" pitchFamily="49" charset="-122"/>
              <a:ea typeface="楷体" panose="02010609060101010101" pitchFamily="49" charset="-122"/>
            </a:endParaRPr>
          </a:p>
          <a:p>
            <a:pPr>
              <a:spcAft>
                <a:spcPts val="600"/>
              </a:spcAft>
              <a:buFont typeface="Wingdings" pitchFamily="2" charset="2"/>
              <a:buChar char="Ø"/>
            </a:pPr>
            <a:r>
              <a:rPr lang="zh-CN" altLang="en-US" sz="1200" dirty="0" smtClean="0">
                <a:latin typeface="楷体" panose="02010609060101010101" pitchFamily="49" charset="-122"/>
                <a:ea typeface="楷体" panose="02010609060101010101" pitchFamily="49" charset="-122"/>
              </a:rPr>
              <a:t>简谐波的传播、能量。</a:t>
            </a:r>
            <a:endParaRPr lang="en-US" altLang="zh-CN" sz="1200" dirty="0">
              <a:latin typeface="楷体" panose="02010609060101010101" pitchFamily="49" charset="-122"/>
              <a:ea typeface="楷体" panose="02010609060101010101" pitchFamily="49" charset="-122"/>
            </a:endParaRPr>
          </a:p>
          <a:p>
            <a:pPr>
              <a:buFont typeface="Wingdings" pitchFamily="2" charset="2"/>
              <a:buChar char="Ø"/>
            </a:pPr>
            <a:r>
              <a:rPr lang="zh-CN" altLang="en-US" sz="1200" dirty="0" smtClean="0">
                <a:latin typeface="楷体" panose="02010609060101010101" pitchFamily="49" charset="-122"/>
                <a:ea typeface="楷体" panose="02010609060101010101" pitchFamily="49" charset="-122"/>
              </a:rPr>
              <a:t>偏光墨镜为什么贵？来自两个光源的相干光如何干涉？光有时竟能绕过障碍物</a:t>
            </a:r>
            <a:r>
              <a:rPr lang="zh-CN" altLang="en-US" sz="1200" dirty="0">
                <a:latin typeface="楷体" panose="02010609060101010101" pitchFamily="49" charset="-122"/>
                <a:ea typeface="楷体" panose="02010609060101010101" pitchFamily="49" charset="-122"/>
              </a:rPr>
              <a:t>？</a:t>
            </a:r>
            <a:endParaRPr lang="en-US" altLang="zh-CN" sz="1200" dirty="0" smtClean="0">
              <a:latin typeface="楷体" panose="02010609060101010101" pitchFamily="49" charset="-122"/>
              <a:ea typeface="楷体" panose="02010609060101010101" pitchFamily="49" charset="-122"/>
            </a:endParaRPr>
          </a:p>
          <a:p>
            <a:endParaRPr lang="en-US" altLang="zh-CN" sz="1200" dirty="0">
              <a:latin typeface="楷体" panose="02010609060101010101" pitchFamily="49" charset="-122"/>
              <a:ea typeface="楷体" panose="02010609060101010101" pitchFamily="49" charset="-122"/>
            </a:endParaRPr>
          </a:p>
          <a:p>
            <a:endParaRPr lang="zh-CN" altLang="en-US" sz="1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8015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blinds(horizontal)">
                                      <p:cBhvr>
                                        <p:cTn id="22" dur="500"/>
                                        <p:tgtEl>
                                          <p:spTgt spid="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blinds(horizontal)">
                                      <p:cBhvr>
                                        <p:cTn id="27" dur="500"/>
                                        <p:tgtEl>
                                          <p:spTgt spid="1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blinds(horizontal)">
                                      <p:cBhvr>
                                        <p:cTn id="32" dur="500"/>
                                        <p:tgtEl>
                                          <p:spTgt spid="1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Effect transition="in" filter="blinds(horizontal)">
                                      <p:cBhvr>
                                        <p:cTn id="37" dur="500"/>
                                        <p:tgtEl>
                                          <p:spTgt spid="1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xEl>
                                              <p:pRg st="9" end="9"/>
                                            </p:txEl>
                                          </p:spTgt>
                                        </p:tgtEl>
                                        <p:attrNameLst>
                                          <p:attrName>style.visibility</p:attrName>
                                        </p:attrNameLst>
                                      </p:cBhvr>
                                      <p:to>
                                        <p:strVal val="visible"/>
                                      </p:to>
                                    </p:set>
                                    <p:animEffect transition="in" filter="blinds(horizontal)">
                                      <p:cBhvr>
                                        <p:cTn id="42" dur="500"/>
                                        <p:tgtEl>
                                          <p:spTgt spid="1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
                                            <p:txEl>
                                              <p:pRg st="11" end="11"/>
                                            </p:txEl>
                                          </p:spTgt>
                                        </p:tgtEl>
                                        <p:attrNameLst>
                                          <p:attrName>style.visibility</p:attrName>
                                        </p:attrNameLst>
                                      </p:cBhvr>
                                      <p:to>
                                        <p:strVal val="visible"/>
                                      </p:to>
                                    </p:set>
                                    <p:animEffect transition="in" filter="blinds(horizontal)">
                                      <p:cBhvr>
                                        <p:cTn id="47" dur="500"/>
                                        <p:tgtEl>
                                          <p:spTgt spid="1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4">
                                            <p:txEl>
                                              <p:pRg st="13" end="13"/>
                                            </p:txEl>
                                          </p:spTgt>
                                        </p:tgtEl>
                                        <p:attrNameLst>
                                          <p:attrName>style.visibility</p:attrName>
                                        </p:attrNameLst>
                                      </p:cBhvr>
                                      <p:to>
                                        <p:strVal val="visible"/>
                                      </p:to>
                                    </p:set>
                                    <p:animEffect transition="in" filter="blinds(horizontal)">
                                      <p:cBhvr>
                                        <p:cTn id="52" dur="500"/>
                                        <p:tgtEl>
                                          <p:spTgt spid="14">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4">
                                            <p:txEl>
                                              <p:pRg st="14" end="14"/>
                                            </p:txEl>
                                          </p:spTgt>
                                        </p:tgtEl>
                                        <p:attrNameLst>
                                          <p:attrName>style.visibility</p:attrName>
                                        </p:attrNameLst>
                                      </p:cBhvr>
                                      <p:to>
                                        <p:strVal val="visible"/>
                                      </p:to>
                                    </p:set>
                                    <p:animEffect transition="in" filter="blinds(horizontal)">
                                      <p:cBhvr>
                                        <p:cTn id="57" dur="500"/>
                                        <p:tgtEl>
                                          <p:spTgt spid="1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一、物理学及其研究的对象</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02" y="8757948"/>
            <a:ext cx="2447925" cy="361950"/>
          </a:xfrm>
          <a:prstGeom prst="rect">
            <a:avLst/>
          </a:prstGeom>
        </p:spPr>
      </p:pic>
      <p:sp>
        <p:nvSpPr>
          <p:cNvPr id="6" name="文本框 5"/>
          <p:cNvSpPr txBox="1"/>
          <p:nvPr/>
        </p:nvSpPr>
        <p:spPr>
          <a:xfrm>
            <a:off x="264483" y="1153990"/>
            <a:ext cx="8037545" cy="2231380"/>
          </a:xfrm>
          <a:prstGeom prst="rect">
            <a:avLst/>
          </a:prstGeom>
          <a:noFill/>
        </p:spPr>
        <p:txBody>
          <a:bodyPr wrap="square" rtlCol="0">
            <a:spAutoFit/>
          </a:bodyPr>
          <a:lstStyle/>
          <a:p>
            <a:pPr>
              <a:spcAft>
                <a:spcPts val="1200"/>
              </a:spcAft>
            </a:pPr>
            <a:r>
              <a:rPr lang="en-US" altLang="zh-CN" sz="2000" dirty="0"/>
              <a:t>1.</a:t>
            </a:r>
            <a:r>
              <a:rPr lang="zh-CN" altLang="en-US" sz="2000" dirty="0"/>
              <a:t>什么是物理学？ </a:t>
            </a:r>
            <a:endParaRPr lang="en-US" altLang="zh-CN" sz="2000" dirty="0" smtClean="0"/>
          </a:p>
          <a:p>
            <a:pPr>
              <a:spcAft>
                <a:spcPts val="1200"/>
              </a:spcAft>
            </a:pPr>
            <a:r>
              <a:rPr lang="zh-CN" altLang="en-US" sz="2000" dirty="0" smtClean="0"/>
              <a:t>      </a:t>
            </a:r>
            <a:r>
              <a:rPr lang="zh-CN" altLang="en-US" sz="2000" dirty="0" smtClean="0">
                <a:latin typeface="+mj-ea"/>
                <a:ea typeface="+mj-ea"/>
              </a:rPr>
              <a:t>物理学</a:t>
            </a:r>
            <a:r>
              <a:rPr lang="zh-CN" altLang="en-US" sz="2000" dirty="0">
                <a:latin typeface="+mj-ea"/>
                <a:ea typeface="+mj-ea"/>
              </a:rPr>
              <a:t>是研究物质的</a:t>
            </a:r>
            <a:r>
              <a:rPr lang="zh-CN" altLang="en-US" sz="2000" dirty="0">
                <a:solidFill>
                  <a:srgbClr val="ED5A00"/>
                </a:solidFill>
                <a:latin typeface="+mj-ea"/>
                <a:ea typeface="+mj-ea"/>
              </a:rPr>
              <a:t>运动形态</a:t>
            </a:r>
            <a:r>
              <a:rPr lang="zh-CN" altLang="en-US" sz="2000" dirty="0">
                <a:latin typeface="+mj-ea"/>
                <a:ea typeface="+mj-ea"/>
              </a:rPr>
              <a:t>与</a:t>
            </a:r>
            <a:r>
              <a:rPr lang="zh-CN" altLang="en-US" sz="2000" dirty="0">
                <a:solidFill>
                  <a:srgbClr val="ED5A00"/>
                </a:solidFill>
                <a:latin typeface="+mj-ea"/>
                <a:ea typeface="+mj-ea"/>
              </a:rPr>
              <a:t>相互作用</a:t>
            </a:r>
            <a:r>
              <a:rPr lang="zh-CN" altLang="en-US" sz="2000" dirty="0" smtClean="0">
                <a:latin typeface="+mj-ea"/>
                <a:ea typeface="+mj-ea"/>
              </a:rPr>
              <a:t>的</a:t>
            </a:r>
            <a:r>
              <a:rPr lang="zh-CN" altLang="en-US" sz="2000" b="1" dirty="0" smtClean="0">
                <a:latin typeface="+mj-ea"/>
                <a:ea typeface="+mj-ea"/>
              </a:rPr>
              <a:t>基本</a:t>
            </a:r>
            <a:r>
              <a:rPr lang="zh-CN" altLang="en-US" sz="2000" b="1" dirty="0">
                <a:latin typeface="+mj-ea"/>
                <a:ea typeface="+mj-ea"/>
              </a:rPr>
              <a:t>规律</a:t>
            </a:r>
            <a:r>
              <a:rPr lang="zh-CN" altLang="en-US" sz="2000" dirty="0">
                <a:latin typeface="+mj-ea"/>
                <a:ea typeface="+mj-ea"/>
              </a:rPr>
              <a:t>的科学</a:t>
            </a:r>
            <a:r>
              <a:rPr lang="zh-CN" altLang="en-US" sz="2000" dirty="0" smtClean="0">
                <a:latin typeface="+mj-ea"/>
                <a:ea typeface="+mj-ea"/>
              </a:rPr>
              <a:t>。</a:t>
            </a:r>
            <a:endParaRPr lang="en-US" altLang="zh-CN" sz="2000" dirty="0" smtClean="0">
              <a:latin typeface="+mj-ea"/>
              <a:ea typeface="+mj-ea"/>
            </a:endParaRPr>
          </a:p>
          <a:p>
            <a:pPr>
              <a:spcAft>
                <a:spcPts val="600"/>
              </a:spcAft>
            </a:pPr>
            <a:r>
              <a:rPr lang="en-US" altLang="zh-CN" sz="2000" dirty="0">
                <a:latin typeface="+mj-ea"/>
                <a:ea typeface="+mj-ea"/>
              </a:rPr>
              <a:t> </a:t>
            </a:r>
            <a:r>
              <a:rPr lang="en-US" altLang="zh-CN" sz="2000" dirty="0" smtClean="0">
                <a:latin typeface="+mj-ea"/>
                <a:ea typeface="+mj-ea"/>
              </a:rPr>
              <a:t>     </a:t>
            </a:r>
            <a:r>
              <a:rPr lang="zh-CN" altLang="en-US" sz="1800" dirty="0" smtClean="0"/>
              <a:t>研究</a:t>
            </a:r>
            <a:r>
              <a:rPr lang="zh-CN" altLang="en-US" sz="1800" b="1" dirty="0"/>
              <a:t>大至宇宙，小至基本粒子</a:t>
            </a:r>
            <a:r>
              <a:rPr lang="zh-CN" altLang="en-US" sz="1800" dirty="0"/>
              <a:t>等一切物质</a:t>
            </a:r>
            <a:r>
              <a:rPr lang="zh-CN" altLang="en-US" sz="1800" b="1" dirty="0"/>
              <a:t>最基本的运动形式和规律</a:t>
            </a:r>
            <a:r>
              <a:rPr lang="zh-CN" altLang="en-US" sz="1800" dirty="0"/>
              <a:t>，因此成为其他各自然科学学科的研究基础</a:t>
            </a:r>
            <a:r>
              <a:rPr lang="zh-CN" altLang="en-US" sz="1800" dirty="0" smtClean="0"/>
              <a:t>。</a:t>
            </a:r>
            <a:endParaRPr lang="en-US" altLang="zh-CN" sz="1800" dirty="0" smtClean="0"/>
          </a:p>
          <a:p>
            <a:pPr indent="457200">
              <a:spcAft>
                <a:spcPts val="600"/>
              </a:spcAft>
            </a:pPr>
            <a:r>
              <a:rPr lang="zh-CN" altLang="en-US" sz="1800" dirty="0"/>
              <a:t>物理学的理论</a:t>
            </a:r>
            <a:r>
              <a:rPr lang="zh-CN" altLang="en-US" sz="1800" dirty="0" smtClean="0"/>
              <a:t>结构运用</a:t>
            </a:r>
            <a:r>
              <a:rPr lang="zh-CN" altLang="en-US" sz="1800" b="1" dirty="0"/>
              <a:t>数学</a:t>
            </a:r>
            <a:r>
              <a:rPr lang="zh-CN" altLang="en-US" sz="1800" b="1" dirty="0" smtClean="0"/>
              <a:t>作为工作</a:t>
            </a:r>
            <a:r>
              <a:rPr lang="zh-CN" altLang="en-US" sz="1800" b="1" dirty="0"/>
              <a:t>语言</a:t>
            </a:r>
            <a:r>
              <a:rPr lang="zh-CN" altLang="en-US" sz="1800" dirty="0"/>
              <a:t>，以</a:t>
            </a:r>
            <a:r>
              <a:rPr lang="zh-CN" altLang="en-US" sz="1800" b="1" dirty="0"/>
              <a:t>实验作为检验理论正确性的唯一标准</a:t>
            </a:r>
            <a:r>
              <a:rPr lang="zh-CN" altLang="en-US" sz="1800" dirty="0"/>
              <a:t>，它是当今最精密的一门自然科学学科。</a:t>
            </a:r>
          </a:p>
        </p:txBody>
      </p:sp>
      <p:sp>
        <p:nvSpPr>
          <p:cNvPr id="27" name="文本框 26"/>
          <p:cNvSpPr txBox="1"/>
          <p:nvPr/>
        </p:nvSpPr>
        <p:spPr>
          <a:xfrm>
            <a:off x="264483" y="3515442"/>
            <a:ext cx="8037545" cy="3410164"/>
          </a:xfrm>
          <a:prstGeom prst="rect">
            <a:avLst/>
          </a:prstGeom>
          <a:noFill/>
        </p:spPr>
        <p:txBody>
          <a:bodyPr wrap="square" rtlCol="0">
            <a:spAutoFit/>
          </a:bodyPr>
          <a:lstStyle/>
          <a:p>
            <a:r>
              <a:rPr lang="en-US" altLang="zh-CN" sz="2000" dirty="0" smtClean="0"/>
              <a:t>2.</a:t>
            </a:r>
            <a:r>
              <a:rPr lang="zh-CN" altLang="en-US" sz="2000" dirty="0" smtClean="0"/>
              <a:t>物理学研究对象 </a:t>
            </a:r>
            <a:endParaRPr lang="en-US" altLang="zh-CN" sz="2000" dirty="0" smtClean="0"/>
          </a:p>
          <a:p>
            <a:endParaRPr lang="en-US" altLang="zh-CN" sz="2000" dirty="0" smtClean="0"/>
          </a:p>
          <a:p>
            <a:pPr marL="285750" indent="-285750">
              <a:lnSpc>
                <a:spcPct val="130000"/>
              </a:lnSpc>
              <a:spcAft>
                <a:spcPts val="600"/>
              </a:spcAft>
              <a:buFont typeface="Arial" panose="020B0604020202020204" pitchFamily="34" charset="0"/>
              <a:buChar char="•"/>
            </a:pPr>
            <a:r>
              <a:rPr lang="zh-CN" altLang="en-US" sz="1600" dirty="0"/>
              <a:t>机械运动 </a:t>
            </a:r>
            <a:r>
              <a:rPr lang="en-US" altLang="zh-CN" sz="1600" dirty="0"/>
              <a:t>—</a:t>
            </a:r>
            <a:r>
              <a:rPr lang="zh-CN" altLang="en-US" sz="1600" dirty="0"/>
              <a:t>力学</a:t>
            </a:r>
            <a:r>
              <a:rPr lang="en-US" altLang="zh-CN" sz="1600" dirty="0"/>
              <a:t>(Classical Mechanics) </a:t>
            </a:r>
            <a:endParaRPr lang="en-US" altLang="zh-CN" sz="1600" dirty="0" smtClean="0"/>
          </a:p>
          <a:p>
            <a:pPr marL="285750" indent="-285750">
              <a:lnSpc>
                <a:spcPct val="130000"/>
              </a:lnSpc>
              <a:spcAft>
                <a:spcPts val="600"/>
              </a:spcAft>
              <a:buFont typeface="Arial" panose="020B0604020202020204" pitchFamily="34" charset="0"/>
              <a:buChar char="•"/>
            </a:pPr>
            <a:r>
              <a:rPr lang="zh-CN" altLang="en-US" sz="1600" dirty="0" smtClean="0"/>
              <a:t>分子</a:t>
            </a:r>
            <a:r>
              <a:rPr lang="zh-CN" altLang="en-US" sz="1600" dirty="0"/>
              <a:t>热运动 </a:t>
            </a:r>
            <a:r>
              <a:rPr lang="en-US" altLang="zh-CN" sz="1600" dirty="0"/>
              <a:t>—</a:t>
            </a:r>
            <a:r>
              <a:rPr lang="zh-CN" altLang="en-US" sz="1600" dirty="0"/>
              <a:t>热学</a:t>
            </a:r>
            <a:r>
              <a:rPr lang="en-US" altLang="zh-CN" sz="1600" dirty="0"/>
              <a:t>(</a:t>
            </a:r>
            <a:r>
              <a:rPr lang="en-US" altLang="zh-CN" sz="1600" dirty="0" err="1"/>
              <a:t>Thermodymics</a:t>
            </a:r>
            <a:r>
              <a:rPr lang="en-US" altLang="zh-CN" sz="1600" dirty="0"/>
              <a:t>) </a:t>
            </a:r>
            <a:endParaRPr lang="en-US" altLang="zh-CN" sz="1600" dirty="0" smtClean="0"/>
          </a:p>
          <a:p>
            <a:pPr marL="285750" indent="-285750">
              <a:lnSpc>
                <a:spcPct val="130000"/>
              </a:lnSpc>
              <a:spcAft>
                <a:spcPts val="600"/>
              </a:spcAft>
              <a:buFont typeface="Arial" panose="020B0604020202020204" pitchFamily="34" charset="0"/>
              <a:buChar char="•"/>
            </a:pPr>
            <a:r>
              <a:rPr lang="zh-CN" altLang="en-US" sz="1600" dirty="0" smtClean="0"/>
              <a:t>电磁</a:t>
            </a:r>
            <a:r>
              <a:rPr lang="zh-CN" altLang="en-US" sz="1600" dirty="0"/>
              <a:t>运动 </a:t>
            </a:r>
            <a:r>
              <a:rPr lang="en-US" altLang="zh-CN" sz="1600" dirty="0"/>
              <a:t>—</a:t>
            </a:r>
            <a:r>
              <a:rPr lang="zh-CN" altLang="en-US" sz="1600" dirty="0"/>
              <a:t>电磁学</a:t>
            </a:r>
            <a:r>
              <a:rPr lang="en-US" altLang="zh-CN" sz="1600" dirty="0"/>
              <a:t>(Electromagnetics) </a:t>
            </a:r>
            <a:r>
              <a:rPr lang="zh-CN" altLang="en-US" sz="1600" dirty="0"/>
              <a:t>、 光学</a:t>
            </a:r>
            <a:r>
              <a:rPr lang="en-US" altLang="zh-CN" sz="1600" dirty="0"/>
              <a:t>(Optics) </a:t>
            </a:r>
            <a:endParaRPr lang="en-US" altLang="zh-CN" sz="1600" dirty="0" smtClean="0"/>
          </a:p>
          <a:p>
            <a:pPr marL="285750" indent="-285750">
              <a:lnSpc>
                <a:spcPct val="130000"/>
              </a:lnSpc>
              <a:spcAft>
                <a:spcPts val="600"/>
              </a:spcAft>
              <a:buFont typeface="Arial" panose="020B0604020202020204" pitchFamily="34" charset="0"/>
              <a:buChar char="•"/>
            </a:pPr>
            <a:r>
              <a:rPr lang="zh-CN" altLang="en-US" sz="1600" dirty="0" smtClean="0"/>
              <a:t>原子</a:t>
            </a:r>
            <a:r>
              <a:rPr lang="zh-CN" altLang="en-US" sz="1600" dirty="0"/>
              <a:t>和原子核运动 </a:t>
            </a:r>
            <a:r>
              <a:rPr lang="en-US" altLang="zh-CN" sz="1600" dirty="0"/>
              <a:t>—</a:t>
            </a:r>
            <a:r>
              <a:rPr lang="zh-CN" altLang="en-US" sz="1600" dirty="0"/>
              <a:t>原子物理学、 原子核物理学 </a:t>
            </a:r>
            <a:r>
              <a:rPr lang="en-US" altLang="zh-CN" sz="1600" dirty="0"/>
              <a:t>(Atomics Physics) </a:t>
            </a:r>
            <a:endParaRPr lang="en-US" altLang="zh-CN" sz="1600" dirty="0" smtClean="0"/>
          </a:p>
          <a:p>
            <a:pPr marL="285750" indent="-285750">
              <a:lnSpc>
                <a:spcPct val="130000"/>
              </a:lnSpc>
              <a:spcAft>
                <a:spcPts val="600"/>
              </a:spcAft>
              <a:buFont typeface="Arial" panose="020B0604020202020204" pitchFamily="34" charset="0"/>
              <a:buChar char="•"/>
            </a:pPr>
            <a:r>
              <a:rPr lang="zh-CN" altLang="en-US" sz="1600" dirty="0" smtClean="0"/>
              <a:t>基本粒子</a:t>
            </a:r>
            <a:r>
              <a:rPr lang="en-US" altLang="zh-CN" sz="1600" dirty="0" smtClean="0"/>
              <a:t>(</a:t>
            </a:r>
            <a:r>
              <a:rPr lang="zh-CN" altLang="en-US" sz="1600" dirty="0" smtClean="0"/>
              <a:t>轻子、夸克等</a:t>
            </a:r>
            <a:r>
              <a:rPr lang="en-US" altLang="zh-CN" sz="1600" dirty="0" smtClean="0"/>
              <a:t>)</a:t>
            </a:r>
            <a:r>
              <a:rPr lang="zh-CN" altLang="en-US" sz="1600" dirty="0" smtClean="0"/>
              <a:t>运动 </a:t>
            </a:r>
            <a:r>
              <a:rPr lang="en-US" altLang="zh-CN" sz="1600" dirty="0"/>
              <a:t>—</a:t>
            </a:r>
            <a:r>
              <a:rPr lang="zh-CN" altLang="en-US" sz="1600" dirty="0"/>
              <a:t>基本粒子物理学 </a:t>
            </a:r>
            <a:r>
              <a:rPr lang="en-US" altLang="zh-CN" sz="1600" dirty="0"/>
              <a:t>(Fundamental Particle Physics</a:t>
            </a:r>
            <a:r>
              <a:rPr lang="en-US" altLang="zh-CN" sz="1600" dirty="0" smtClean="0"/>
              <a:t>)</a:t>
            </a:r>
          </a:p>
          <a:p>
            <a:pPr marL="285750" indent="-285750">
              <a:lnSpc>
                <a:spcPct val="130000"/>
              </a:lnSpc>
              <a:spcAft>
                <a:spcPts val="600"/>
              </a:spcAft>
              <a:buFont typeface="Arial" panose="020B0604020202020204" pitchFamily="34" charset="0"/>
              <a:buChar char="•"/>
            </a:pPr>
            <a:r>
              <a:rPr lang="zh-CN" altLang="en-US" sz="1600" dirty="0"/>
              <a:t>高速运动</a:t>
            </a:r>
            <a:r>
              <a:rPr lang="en-US" altLang="zh-CN" sz="1600" dirty="0"/>
              <a:t>—</a:t>
            </a:r>
            <a:r>
              <a:rPr lang="zh-CN" altLang="en-US" sz="1600" dirty="0"/>
              <a:t>狭义相对论</a:t>
            </a:r>
            <a:r>
              <a:rPr lang="en-US" altLang="zh-CN" sz="1600" dirty="0"/>
              <a:t>(special relativity)</a:t>
            </a:r>
          </a:p>
          <a:p>
            <a:pPr marL="285750" indent="-285750">
              <a:lnSpc>
                <a:spcPct val="130000"/>
              </a:lnSpc>
              <a:spcAft>
                <a:spcPts val="600"/>
              </a:spcAft>
              <a:buFont typeface="Arial" panose="020B0604020202020204" pitchFamily="34" charset="0"/>
              <a:buChar char="•"/>
            </a:pPr>
            <a:r>
              <a:rPr lang="zh-CN" altLang="en-US" sz="1600" dirty="0"/>
              <a:t>强引力场内运动</a:t>
            </a:r>
            <a:r>
              <a:rPr lang="en-US" altLang="zh-CN" sz="1600" dirty="0"/>
              <a:t>—</a:t>
            </a:r>
            <a:r>
              <a:rPr lang="zh-CN" altLang="en-US" sz="1600" dirty="0"/>
              <a:t>广义相对论</a:t>
            </a:r>
            <a:r>
              <a:rPr lang="en-US" altLang="zh-CN" sz="1600" dirty="0"/>
              <a:t>(general relativity</a:t>
            </a:r>
            <a:r>
              <a:rPr lang="en-US" altLang="zh-CN" sz="1600" dirty="0" smtClean="0"/>
              <a:t>)</a:t>
            </a:r>
            <a:endParaRPr lang="en-US" altLang="zh-CN" sz="1600" dirty="0"/>
          </a:p>
        </p:txBody>
      </p:sp>
      <p:sp>
        <p:nvSpPr>
          <p:cNvPr id="3" name="矩形 2"/>
          <p:cNvSpPr/>
          <p:nvPr/>
        </p:nvSpPr>
        <p:spPr>
          <a:xfrm>
            <a:off x="6051654" y="3157428"/>
            <a:ext cx="2961717"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indent="457200"/>
            <a:r>
              <a:rPr lang="zh-CN" altLang="en-US" sz="1800" dirty="0" smtClean="0">
                <a:latin typeface="楷体" panose="02010609060101010101" pitchFamily="49" charset="-122"/>
                <a:ea typeface="楷体" panose="02010609060101010101" pitchFamily="49" charset="-122"/>
              </a:rPr>
              <a:t>物质是客观实在，人</a:t>
            </a:r>
            <a:r>
              <a:rPr lang="zh-CN" altLang="en-US" sz="1800" dirty="0">
                <a:latin typeface="楷体" panose="02010609060101010101" pitchFamily="49" charset="-122"/>
                <a:ea typeface="楷体" panose="02010609060101010101" pitchFamily="49" charset="-122"/>
              </a:rPr>
              <a:t>通过</a:t>
            </a:r>
            <a:r>
              <a:rPr lang="zh-CN" altLang="en-US" sz="1800" dirty="0" smtClean="0">
                <a:latin typeface="楷体" panose="02010609060101010101" pitchFamily="49" charset="-122"/>
                <a:ea typeface="楷体" panose="02010609060101010101" pitchFamily="49" charset="-122"/>
              </a:rPr>
              <a:t>感觉去感知，</a:t>
            </a:r>
            <a:r>
              <a:rPr lang="zh-CN" altLang="en-US" sz="1800" dirty="0">
                <a:latin typeface="楷体" panose="02010609060101010101" pitchFamily="49" charset="-122"/>
                <a:ea typeface="楷体" panose="02010609060101010101" pitchFamily="49" charset="-122"/>
              </a:rPr>
              <a:t>它不依赖</a:t>
            </a:r>
            <a:r>
              <a:rPr lang="zh-CN" altLang="en-US" sz="1800" dirty="0" smtClean="0">
                <a:latin typeface="楷体" panose="02010609060101010101" pitchFamily="49" charset="-122"/>
                <a:ea typeface="楷体" panose="02010609060101010101" pitchFamily="49" charset="-122"/>
              </a:rPr>
              <a:t>于人的感觉而存在</a:t>
            </a:r>
            <a:r>
              <a:rPr lang="zh-CN" altLang="en-US" sz="1800" dirty="0">
                <a:latin typeface="楷体" panose="02010609060101010101" pitchFamily="49" charset="-122"/>
                <a:ea typeface="楷体" panose="02010609060101010101" pitchFamily="49" charset="-122"/>
              </a:rPr>
              <a:t>，为我们的感觉所复写、摄影、反映。运动是物质的固有属性，</a:t>
            </a:r>
            <a:r>
              <a:rPr lang="zh-CN" altLang="en-US" sz="1800" dirty="0" smtClean="0">
                <a:latin typeface="楷体" panose="02010609060101010101" pitchFamily="49" charset="-122"/>
                <a:ea typeface="楷体" panose="02010609060101010101" pitchFamily="49" charset="-122"/>
              </a:rPr>
              <a:t>运动形式具有多样性。</a:t>
            </a:r>
            <a:endParaRPr lang="zh-CN" altLang="en-US"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6273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一、物理学及其研究的对象</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02" y="8757948"/>
            <a:ext cx="2447925" cy="361950"/>
          </a:xfrm>
          <a:prstGeom prst="rect">
            <a:avLst/>
          </a:prstGeom>
        </p:spPr>
      </p:pic>
      <p:sp>
        <p:nvSpPr>
          <p:cNvPr id="6" name="文本框 5"/>
          <p:cNvSpPr txBox="1"/>
          <p:nvPr/>
        </p:nvSpPr>
        <p:spPr>
          <a:xfrm>
            <a:off x="264483" y="1153990"/>
            <a:ext cx="8037545" cy="400110"/>
          </a:xfrm>
          <a:prstGeom prst="rect">
            <a:avLst/>
          </a:prstGeom>
          <a:noFill/>
        </p:spPr>
        <p:txBody>
          <a:bodyPr wrap="square" rtlCol="0">
            <a:spAutoFit/>
          </a:bodyPr>
          <a:lstStyle/>
          <a:p>
            <a:r>
              <a:rPr lang="en-US" altLang="zh-CN" sz="2000" dirty="0" smtClean="0"/>
              <a:t>2.</a:t>
            </a:r>
            <a:r>
              <a:rPr lang="zh-CN" altLang="en-US" sz="2000" dirty="0" smtClean="0"/>
              <a:t>物理学研究对象</a:t>
            </a:r>
            <a:r>
              <a:rPr lang="en-US" altLang="zh-CN" sz="2000" dirty="0" smtClean="0"/>
              <a:t>——</a:t>
            </a:r>
            <a:r>
              <a:rPr lang="zh-CN" altLang="en-US" sz="2000" dirty="0" smtClean="0"/>
              <a:t>宇宙</a:t>
            </a:r>
            <a:endParaRPr lang="en-US" altLang="zh-CN" sz="2000" dirty="0" smtClean="0"/>
          </a:p>
        </p:txBody>
      </p:sp>
      <p:grpSp>
        <p:nvGrpSpPr>
          <p:cNvPr id="15" name="组合 14"/>
          <p:cNvGrpSpPr/>
          <p:nvPr/>
        </p:nvGrpSpPr>
        <p:grpSpPr>
          <a:xfrm>
            <a:off x="3567761" y="1639610"/>
            <a:ext cx="2225586" cy="2272031"/>
            <a:chOff x="872685" y="1634151"/>
            <a:chExt cx="2225586" cy="2272031"/>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85" y="1634151"/>
              <a:ext cx="2225586" cy="2009671"/>
            </a:xfrm>
            <a:prstGeom prst="rect">
              <a:avLst/>
            </a:prstGeom>
          </p:spPr>
        </p:pic>
        <p:sp>
          <p:nvSpPr>
            <p:cNvPr id="7" name="文本框 6"/>
            <p:cNvSpPr txBox="1"/>
            <p:nvPr/>
          </p:nvSpPr>
          <p:spPr>
            <a:xfrm>
              <a:off x="1214783" y="3606100"/>
              <a:ext cx="1396536" cy="30008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第一张黑洞照片</a:t>
              </a:r>
              <a:endParaRPr lang="zh-CN" altLang="en-US" dirty="0">
                <a:latin typeface="楷体" panose="02010609060101010101" pitchFamily="49" charset="-122"/>
                <a:ea typeface="楷体" panose="02010609060101010101" pitchFamily="49" charset="-122"/>
              </a:endParaRPr>
            </a:p>
          </p:txBody>
        </p:sp>
      </p:grpSp>
      <p:grpSp>
        <p:nvGrpSpPr>
          <p:cNvPr id="13" name="组合 12"/>
          <p:cNvGrpSpPr/>
          <p:nvPr/>
        </p:nvGrpSpPr>
        <p:grpSpPr>
          <a:xfrm>
            <a:off x="6079089" y="1693019"/>
            <a:ext cx="2781531" cy="1964939"/>
            <a:chOff x="4317792" y="1978965"/>
            <a:chExt cx="2781531" cy="1964939"/>
          </a:xfrm>
        </p:grpSpPr>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4589" y="1978965"/>
              <a:ext cx="2169184" cy="1627135"/>
            </a:xfrm>
            <a:prstGeom prst="rect">
              <a:avLst/>
            </a:prstGeom>
          </p:spPr>
        </p:pic>
        <p:sp>
          <p:nvSpPr>
            <p:cNvPr id="9" name="文本框 8"/>
            <p:cNvSpPr txBox="1"/>
            <p:nvPr/>
          </p:nvSpPr>
          <p:spPr>
            <a:xfrm>
              <a:off x="4317792" y="3643822"/>
              <a:ext cx="2781531" cy="30008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收集放大天体射电波的射电望远镜</a:t>
              </a:r>
              <a:endParaRPr lang="zh-CN" altLang="en-US" dirty="0">
                <a:latin typeface="楷体" panose="02010609060101010101" pitchFamily="49" charset="-122"/>
                <a:ea typeface="楷体" panose="02010609060101010101" pitchFamily="49" charset="-122"/>
              </a:endParaRPr>
            </a:p>
          </p:txBody>
        </p:sp>
      </p:gr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563" y="4295939"/>
            <a:ext cx="2795198" cy="1864921"/>
          </a:xfrm>
          <a:prstGeom prst="rect">
            <a:avLst/>
          </a:prstGeom>
        </p:spPr>
      </p:pic>
      <p:sp>
        <p:nvSpPr>
          <p:cNvPr id="11" name="文本框 10"/>
          <p:cNvSpPr txBox="1"/>
          <p:nvPr/>
        </p:nvSpPr>
        <p:spPr>
          <a:xfrm>
            <a:off x="1367183" y="6160860"/>
            <a:ext cx="1396536" cy="30008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超重型运载火箭</a:t>
            </a:r>
          </a:p>
        </p:txBody>
      </p:sp>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07091" y="4165324"/>
            <a:ext cx="1367784" cy="1995536"/>
          </a:xfrm>
          <a:prstGeom prst="rect">
            <a:avLst/>
          </a:prstGeom>
        </p:spPr>
      </p:pic>
      <p:sp>
        <p:nvSpPr>
          <p:cNvPr id="14" name="文本框 13"/>
          <p:cNvSpPr txBox="1"/>
          <p:nvPr/>
        </p:nvSpPr>
        <p:spPr>
          <a:xfrm>
            <a:off x="4865839" y="6160860"/>
            <a:ext cx="1050288" cy="30008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神州</a:t>
            </a:r>
            <a:r>
              <a:rPr lang="zh-CN" altLang="en-US" dirty="0">
                <a:latin typeface="楷体" panose="02010609060101010101" pitchFamily="49" charset="-122"/>
                <a:ea typeface="楷体" panose="02010609060101010101" pitchFamily="49" charset="-122"/>
              </a:rPr>
              <a:t>十一号</a:t>
            </a:r>
          </a:p>
        </p:txBody>
      </p:sp>
      <p:grpSp>
        <p:nvGrpSpPr>
          <p:cNvPr id="16" name="组合 15"/>
          <p:cNvGrpSpPr/>
          <p:nvPr/>
        </p:nvGrpSpPr>
        <p:grpSpPr>
          <a:xfrm>
            <a:off x="601641" y="1549680"/>
            <a:ext cx="1787539" cy="2492576"/>
            <a:chOff x="601641" y="1549680"/>
            <a:chExt cx="1787539" cy="2492576"/>
          </a:xfrm>
        </p:grpSpPr>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641" y="1549680"/>
              <a:ext cx="1787539" cy="2238893"/>
            </a:xfrm>
            <a:prstGeom prst="rect">
              <a:avLst/>
            </a:prstGeom>
          </p:spPr>
        </p:pic>
        <p:sp>
          <p:nvSpPr>
            <p:cNvPr id="17" name="文本框 16"/>
            <p:cNvSpPr txBox="1"/>
            <p:nvPr/>
          </p:nvSpPr>
          <p:spPr>
            <a:xfrm>
              <a:off x="1014098" y="3742174"/>
              <a:ext cx="877163" cy="30008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创生之柱</a:t>
              </a:r>
              <a:endParaRPr lang="zh-CN" altLang="en-US" dirty="0">
                <a:latin typeface="楷体" panose="02010609060101010101" pitchFamily="49" charset="-122"/>
                <a:ea typeface="楷体" panose="02010609060101010101" pitchFamily="49" charset="-122"/>
              </a:endParaRPr>
            </a:p>
          </p:txBody>
        </p:sp>
      </p:grpSp>
      <p:pic>
        <p:nvPicPr>
          <p:cNvPr id="18" name="图片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62778" y="3986643"/>
            <a:ext cx="1756732" cy="2274574"/>
          </a:xfrm>
          <a:prstGeom prst="rect">
            <a:avLst/>
          </a:prstGeom>
        </p:spPr>
      </p:pic>
      <p:sp>
        <p:nvSpPr>
          <p:cNvPr id="20" name="文本框 19"/>
          <p:cNvSpPr txBox="1"/>
          <p:nvPr/>
        </p:nvSpPr>
        <p:spPr>
          <a:xfrm>
            <a:off x="7242430" y="6261217"/>
            <a:ext cx="877163" cy="30008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嫦娥四号</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2702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一、物理学及其研究的对象</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02" y="8757948"/>
            <a:ext cx="2447925" cy="361950"/>
          </a:xfrm>
          <a:prstGeom prst="rect">
            <a:avLst/>
          </a:prstGeom>
        </p:spPr>
      </p:pic>
      <p:sp>
        <p:nvSpPr>
          <p:cNvPr id="6" name="文本框 5"/>
          <p:cNvSpPr txBox="1"/>
          <p:nvPr/>
        </p:nvSpPr>
        <p:spPr>
          <a:xfrm>
            <a:off x="264483" y="1153990"/>
            <a:ext cx="8037545" cy="400110"/>
          </a:xfrm>
          <a:prstGeom prst="rect">
            <a:avLst/>
          </a:prstGeom>
          <a:noFill/>
        </p:spPr>
        <p:txBody>
          <a:bodyPr wrap="square" rtlCol="0">
            <a:spAutoFit/>
          </a:bodyPr>
          <a:lstStyle/>
          <a:p>
            <a:r>
              <a:rPr lang="en-US" altLang="zh-CN" sz="2000" dirty="0" smtClean="0"/>
              <a:t>2.</a:t>
            </a:r>
            <a:r>
              <a:rPr lang="zh-CN" altLang="en-US" sz="2000" dirty="0" smtClean="0"/>
              <a:t>物理学研究对象</a:t>
            </a:r>
            <a:r>
              <a:rPr lang="en-US" altLang="zh-CN" sz="2000" dirty="0" smtClean="0"/>
              <a:t>——</a:t>
            </a:r>
            <a:r>
              <a:rPr lang="zh-CN" altLang="en-US" sz="2000" dirty="0" smtClean="0"/>
              <a:t>物质</a:t>
            </a:r>
            <a:endParaRPr lang="en-US" altLang="zh-CN" sz="2000" dirty="0" smtClean="0"/>
          </a:p>
        </p:txBody>
      </p:sp>
      <p:sp>
        <p:nvSpPr>
          <p:cNvPr id="8" name="矩形 7"/>
          <p:cNvSpPr/>
          <p:nvPr/>
        </p:nvSpPr>
        <p:spPr>
          <a:xfrm>
            <a:off x="511521" y="1798958"/>
            <a:ext cx="4572000" cy="2104872"/>
          </a:xfrm>
          <a:prstGeom prst="rect">
            <a:avLst/>
          </a:prstGeom>
        </p:spPr>
        <p:txBody>
          <a:bodyPr>
            <a:spAutoFit/>
          </a:bodyPr>
          <a:lstStyle/>
          <a:p>
            <a:pPr marL="285750" indent="-285750">
              <a:lnSpc>
                <a:spcPct val="150000"/>
              </a:lnSpc>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物质是无限可分的吗</a:t>
            </a:r>
            <a:r>
              <a:rPr lang="en-US" altLang="zh-CN" sz="1800" dirty="0">
                <a:latin typeface="楷体" panose="02010609060101010101" pitchFamily="49" charset="-122"/>
                <a:ea typeface="楷体" panose="02010609060101010101" pitchFamily="49" charset="-122"/>
              </a:rPr>
              <a:t>? </a:t>
            </a:r>
            <a:endParaRPr lang="en-US" altLang="zh-CN" sz="1800" dirty="0" smtClean="0">
              <a:latin typeface="楷体" panose="02010609060101010101" pitchFamily="49" charset="-122"/>
              <a:ea typeface="楷体" panose="02010609060101010101" pitchFamily="49" charset="-122"/>
            </a:endParaRPr>
          </a:p>
          <a:p>
            <a:pPr marL="285750" indent="-285750">
              <a:lnSpc>
                <a:spcPct val="150000"/>
              </a:lnSpc>
              <a:buFont typeface="Wingdings" panose="05000000000000000000" pitchFamily="2" charset="2"/>
              <a:buChar char="Ø"/>
            </a:pPr>
            <a:r>
              <a:rPr lang="zh-CN" altLang="en-US" sz="1800" dirty="0" smtClean="0">
                <a:latin typeface="楷体" panose="02010609060101010101" pitchFamily="49" charset="-122"/>
                <a:ea typeface="楷体" panose="02010609060101010101" pitchFamily="49" charset="-122"/>
              </a:rPr>
              <a:t>什么</a:t>
            </a:r>
            <a:r>
              <a:rPr lang="zh-CN" altLang="en-US" sz="1800" dirty="0">
                <a:latin typeface="楷体" panose="02010609060101010101" pitchFamily="49" charset="-122"/>
                <a:ea typeface="楷体" panose="02010609060101010101" pitchFamily="49" charset="-122"/>
              </a:rPr>
              <a:t>是场物质</a:t>
            </a:r>
            <a:r>
              <a:rPr lang="en-US" altLang="zh-CN" sz="1800" dirty="0">
                <a:latin typeface="楷体" panose="02010609060101010101" pitchFamily="49" charset="-122"/>
                <a:ea typeface="楷体" panose="02010609060101010101" pitchFamily="49" charset="-122"/>
              </a:rPr>
              <a:t>? </a:t>
            </a:r>
            <a:endParaRPr lang="en-US" altLang="zh-CN" sz="1800" dirty="0" smtClean="0">
              <a:latin typeface="楷体" panose="02010609060101010101" pitchFamily="49" charset="-122"/>
              <a:ea typeface="楷体" panose="02010609060101010101" pitchFamily="49" charset="-122"/>
            </a:endParaRPr>
          </a:p>
          <a:p>
            <a:pPr marL="285750" indent="-285750">
              <a:lnSpc>
                <a:spcPct val="150000"/>
              </a:lnSpc>
              <a:buFont typeface="Wingdings" panose="05000000000000000000" pitchFamily="2" charset="2"/>
              <a:buChar char="Ø"/>
            </a:pPr>
            <a:r>
              <a:rPr lang="zh-CN" altLang="en-US" sz="1800" dirty="0" smtClean="0">
                <a:latin typeface="楷体" panose="02010609060101010101" pitchFamily="49" charset="-122"/>
                <a:ea typeface="楷体" panose="02010609060101010101" pitchFamily="49" charset="-122"/>
              </a:rPr>
              <a:t>微电子学</a:t>
            </a:r>
            <a:endParaRPr lang="en-US" altLang="zh-CN" sz="1800" dirty="0" smtClean="0">
              <a:latin typeface="楷体" panose="02010609060101010101" pitchFamily="49" charset="-122"/>
              <a:ea typeface="楷体" panose="02010609060101010101" pitchFamily="49" charset="-122"/>
            </a:endParaRPr>
          </a:p>
          <a:p>
            <a:pPr marL="285750" indent="-285750">
              <a:lnSpc>
                <a:spcPct val="150000"/>
              </a:lnSpc>
              <a:buFont typeface="Wingdings" panose="05000000000000000000" pitchFamily="2" charset="2"/>
              <a:buChar char="Ø"/>
            </a:pPr>
            <a:r>
              <a:rPr lang="zh-CN" altLang="en-US" sz="1800" dirty="0" smtClean="0">
                <a:latin typeface="楷体" panose="02010609060101010101" pitchFamily="49" charset="-122"/>
                <a:ea typeface="楷体" panose="02010609060101010101" pitchFamily="49" charset="-122"/>
              </a:rPr>
              <a:t>光电子学 </a:t>
            </a:r>
            <a:endParaRPr lang="en-US" altLang="zh-CN" sz="1800" dirty="0">
              <a:latin typeface="楷体" panose="02010609060101010101" pitchFamily="49" charset="-122"/>
              <a:ea typeface="楷体" panose="02010609060101010101" pitchFamily="49" charset="-122"/>
            </a:endParaRPr>
          </a:p>
          <a:p>
            <a:pPr marL="285750" indent="-285750">
              <a:lnSpc>
                <a:spcPct val="150000"/>
              </a:lnSpc>
              <a:buFont typeface="Wingdings" panose="05000000000000000000" pitchFamily="2" charset="2"/>
              <a:buChar char="Ø"/>
            </a:pPr>
            <a:r>
              <a:rPr lang="zh-CN" altLang="en-US" sz="1800" dirty="0" smtClean="0">
                <a:latin typeface="楷体" panose="02010609060101010101" pitchFamily="49" charset="-122"/>
                <a:ea typeface="楷体" panose="02010609060101010101" pitchFamily="49" charset="-122"/>
              </a:rPr>
              <a:t>介</a:t>
            </a:r>
            <a:r>
              <a:rPr lang="zh-CN" altLang="en-US" sz="1800" dirty="0">
                <a:latin typeface="楷体" panose="02010609060101010101" pitchFamily="49" charset="-122"/>
                <a:ea typeface="楷体" panose="02010609060101010101" pitchFamily="49" charset="-122"/>
              </a:rPr>
              <a:t>观物理与纳电子学</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882" y="1427766"/>
            <a:ext cx="3543300" cy="2571750"/>
          </a:xfrm>
          <a:prstGeom prst="rect">
            <a:avLst/>
          </a:prstGeom>
        </p:spPr>
      </p:pic>
      <p:sp>
        <p:nvSpPr>
          <p:cNvPr id="13" name="文本框 12"/>
          <p:cNvSpPr txBox="1"/>
          <p:nvPr/>
        </p:nvSpPr>
        <p:spPr>
          <a:xfrm>
            <a:off x="5811982" y="3971904"/>
            <a:ext cx="1050288" cy="30008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微透镜阵列</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86727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8424" y="4044971"/>
            <a:ext cx="2398624" cy="1695028"/>
          </a:xfrm>
          <a:prstGeom prst="rect">
            <a:avLst/>
          </a:prstGeom>
        </p:spPr>
      </p:pic>
      <p:sp>
        <p:nvSpPr>
          <p:cNvPr id="2"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一、物理学及其研究的对象</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02" y="8757948"/>
            <a:ext cx="2447925" cy="361950"/>
          </a:xfrm>
          <a:prstGeom prst="rect">
            <a:avLst/>
          </a:prstGeom>
        </p:spPr>
      </p:pic>
      <p:sp>
        <p:nvSpPr>
          <p:cNvPr id="7" name="文本框 6"/>
          <p:cNvSpPr txBox="1"/>
          <p:nvPr/>
        </p:nvSpPr>
        <p:spPr>
          <a:xfrm>
            <a:off x="180000" y="1220102"/>
            <a:ext cx="8037545" cy="400110"/>
          </a:xfrm>
          <a:prstGeom prst="rect">
            <a:avLst/>
          </a:prstGeom>
          <a:noFill/>
        </p:spPr>
        <p:txBody>
          <a:bodyPr wrap="square" rtlCol="0">
            <a:spAutoFit/>
          </a:bodyPr>
          <a:lstStyle/>
          <a:p>
            <a:r>
              <a:rPr lang="en-US" altLang="zh-CN" sz="2000" dirty="0" smtClean="0"/>
              <a:t>2.</a:t>
            </a:r>
            <a:r>
              <a:rPr lang="zh-CN" altLang="en-US" sz="2000" dirty="0" smtClean="0"/>
              <a:t>物理学研究对象</a:t>
            </a:r>
            <a:r>
              <a:rPr lang="en-US" altLang="zh-CN" sz="2000" dirty="0" smtClean="0"/>
              <a:t>——</a:t>
            </a:r>
            <a:r>
              <a:rPr lang="zh-CN" altLang="en-US" sz="2000" dirty="0" smtClean="0"/>
              <a:t>运动</a:t>
            </a:r>
            <a:endParaRPr lang="en-US" altLang="zh-CN" sz="2000" dirty="0" smtClean="0"/>
          </a:p>
        </p:txBody>
      </p:sp>
      <p:sp>
        <p:nvSpPr>
          <p:cNvPr id="9" name="矩形 8"/>
          <p:cNvSpPr/>
          <p:nvPr/>
        </p:nvSpPr>
        <p:spPr>
          <a:xfrm>
            <a:off x="427038" y="1620212"/>
            <a:ext cx="4572000" cy="2169825"/>
          </a:xfrm>
          <a:prstGeom prst="rect">
            <a:avLst/>
          </a:prstGeom>
        </p:spPr>
        <p:txBody>
          <a:bodyPr>
            <a:spAutoFit/>
          </a:bodyPr>
          <a:lstStyle/>
          <a:p>
            <a:pPr>
              <a:lnSpc>
                <a:spcPct val="150000"/>
              </a:lnSpc>
            </a:pPr>
            <a:r>
              <a:rPr lang="zh-CN" altLang="en-US" sz="1800" dirty="0">
                <a:latin typeface="楷体" panose="02010609060101010101" pitchFamily="49" charset="-122"/>
                <a:ea typeface="楷体" panose="02010609060101010101" pitchFamily="49" charset="-122"/>
              </a:rPr>
              <a:t>物理运动的分类</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由低到高速</a:t>
            </a:r>
            <a:r>
              <a:rPr lang="en-US" altLang="zh-CN" sz="1800" dirty="0">
                <a:latin typeface="楷体" panose="02010609060101010101" pitchFamily="49" charset="-122"/>
                <a:ea typeface="楷体" panose="02010609060101010101" pitchFamily="49" charset="-122"/>
              </a:rPr>
              <a:t>) </a:t>
            </a:r>
          </a:p>
          <a:p>
            <a:pPr marL="285750" indent="-285750">
              <a:lnSpc>
                <a:spcPct val="150000"/>
              </a:lnSpc>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机械运动</a:t>
            </a:r>
            <a:r>
              <a:rPr lang="en-US" altLang="zh-CN" sz="1800" dirty="0">
                <a:latin typeface="楷体" panose="02010609060101010101" pitchFamily="49" charset="-122"/>
                <a:ea typeface="楷体" panose="02010609060101010101" pitchFamily="49" charset="-122"/>
              </a:rPr>
              <a:t>; </a:t>
            </a:r>
          </a:p>
          <a:p>
            <a:pPr marL="285750" indent="-285750">
              <a:lnSpc>
                <a:spcPct val="150000"/>
              </a:lnSpc>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分子热运动</a:t>
            </a:r>
            <a:r>
              <a:rPr lang="en-US" altLang="zh-CN" sz="1800" dirty="0">
                <a:latin typeface="楷体" panose="02010609060101010101" pitchFamily="49" charset="-122"/>
                <a:ea typeface="楷体" panose="02010609060101010101" pitchFamily="49" charset="-122"/>
              </a:rPr>
              <a:t>; </a:t>
            </a:r>
          </a:p>
          <a:p>
            <a:pPr marL="285750" indent="-285750">
              <a:lnSpc>
                <a:spcPct val="150000"/>
              </a:lnSpc>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电磁运动</a:t>
            </a:r>
            <a:r>
              <a:rPr lang="en-US" altLang="zh-CN" sz="18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Maxwell</a:t>
            </a:r>
            <a:r>
              <a:rPr lang="zh-CN" altLang="en-US" sz="1800" dirty="0">
                <a:latin typeface="楷体" panose="02010609060101010101" pitchFamily="49" charset="-122"/>
                <a:ea typeface="楷体" panose="02010609060101010101" pitchFamily="49" charset="-122"/>
              </a:rPr>
              <a:t>方程组）</a:t>
            </a:r>
            <a:endParaRPr lang="en-US" altLang="zh-CN" sz="1800" dirty="0">
              <a:latin typeface="楷体" panose="02010609060101010101" pitchFamily="49" charset="-122"/>
              <a:ea typeface="楷体" panose="02010609060101010101" pitchFamily="49" charset="-122"/>
            </a:endParaRPr>
          </a:p>
          <a:p>
            <a:pPr marL="285750" indent="-285750">
              <a:lnSpc>
                <a:spcPct val="150000"/>
              </a:lnSpc>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原子及原子核内部运动</a:t>
            </a:r>
          </a:p>
        </p:txBody>
      </p:sp>
      <p:pic>
        <p:nvPicPr>
          <p:cNvPr id="3" name="图片 2"/>
          <p:cNvPicPr>
            <a:picLocks noChangeAspect="1"/>
          </p:cNvPicPr>
          <p:nvPr/>
        </p:nvPicPr>
        <p:blipFill>
          <a:blip r:embed="rId4"/>
          <a:stretch>
            <a:fillRect/>
          </a:stretch>
        </p:blipFill>
        <p:spPr>
          <a:xfrm>
            <a:off x="3836585" y="1579200"/>
            <a:ext cx="2747781" cy="1979296"/>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4088" y="1577879"/>
            <a:ext cx="2394691" cy="1947682"/>
          </a:xfrm>
          <a:prstGeom prst="rect">
            <a:avLst/>
          </a:prstGeom>
          <a:ln>
            <a:solidFill>
              <a:schemeClr val="tx1"/>
            </a:solidFill>
          </a:ln>
        </p:spPr>
      </p:pic>
      <p:pic>
        <p:nvPicPr>
          <p:cNvPr id="6" name="图片 5"/>
          <p:cNvPicPr>
            <a:picLocks noChangeAspect="1"/>
          </p:cNvPicPr>
          <p:nvPr/>
        </p:nvPicPr>
        <p:blipFill rotWithShape="1">
          <a:blip r:embed="rId6" cstate="print">
            <a:extLst>
              <a:ext uri="{28A0092B-C50C-407E-A947-70E740481C1C}">
                <a14:useLocalDpi xmlns:a14="http://schemas.microsoft.com/office/drawing/2010/main" val="0"/>
              </a:ext>
            </a:extLst>
          </a:blip>
          <a:srcRect b="7580"/>
          <a:stretch/>
        </p:blipFill>
        <p:spPr>
          <a:xfrm>
            <a:off x="829593" y="4063121"/>
            <a:ext cx="2778826" cy="1712572"/>
          </a:xfrm>
          <a:prstGeom prst="rect">
            <a:avLst/>
          </a:prstGeom>
        </p:spPr>
      </p:pic>
      <p:sp>
        <p:nvSpPr>
          <p:cNvPr id="12" name="文本框 11"/>
          <p:cNvSpPr txBox="1"/>
          <p:nvPr/>
        </p:nvSpPr>
        <p:spPr>
          <a:xfrm>
            <a:off x="3805540" y="1570921"/>
            <a:ext cx="877163" cy="300082"/>
          </a:xfrm>
          <a:prstGeom prst="rect">
            <a:avLst/>
          </a:prstGeom>
          <a:noFill/>
        </p:spPr>
        <p:txBody>
          <a:bodyPr wrap="none" rtlCol="0">
            <a:spAutoFit/>
          </a:bodyPr>
          <a:lstStyle/>
          <a:p>
            <a:r>
              <a:rPr lang="zh-CN" altLang="en-US" dirty="0" smtClean="0"/>
              <a:t>机械运动</a:t>
            </a:r>
            <a:endParaRPr lang="zh-CN" altLang="en-US" dirty="0"/>
          </a:p>
        </p:txBody>
      </p:sp>
      <p:sp>
        <p:nvSpPr>
          <p:cNvPr id="13" name="文本框 12"/>
          <p:cNvSpPr txBox="1"/>
          <p:nvPr/>
        </p:nvSpPr>
        <p:spPr>
          <a:xfrm>
            <a:off x="6664088" y="1580272"/>
            <a:ext cx="1050288" cy="300082"/>
          </a:xfrm>
          <a:prstGeom prst="rect">
            <a:avLst/>
          </a:prstGeom>
          <a:noFill/>
        </p:spPr>
        <p:txBody>
          <a:bodyPr wrap="none" rtlCol="0">
            <a:spAutoFit/>
          </a:bodyPr>
          <a:lstStyle/>
          <a:p>
            <a:r>
              <a:rPr lang="zh-CN" altLang="en-US" dirty="0" smtClean="0"/>
              <a:t>分子热运动</a:t>
            </a:r>
            <a:endParaRPr lang="zh-CN" altLang="en-US" dirty="0"/>
          </a:p>
        </p:txBody>
      </p:sp>
      <p:sp>
        <p:nvSpPr>
          <p:cNvPr id="14" name="文本框 13"/>
          <p:cNvSpPr txBox="1"/>
          <p:nvPr/>
        </p:nvSpPr>
        <p:spPr>
          <a:xfrm>
            <a:off x="784243" y="4044971"/>
            <a:ext cx="877163" cy="300082"/>
          </a:xfrm>
          <a:prstGeom prst="rect">
            <a:avLst/>
          </a:prstGeom>
          <a:noFill/>
        </p:spPr>
        <p:txBody>
          <a:bodyPr wrap="none" rtlCol="0">
            <a:spAutoFit/>
          </a:bodyPr>
          <a:lstStyle/>
          <a:p>
            <a:r>
              <a:rPr lang="zh-CN" altLang="en-US" dirty="0" smtClean="0"/>
              <a:t>电磁运动</a:t>
            </a:r>
            <a:endParaRPr lang="zh-CN" altLang="en-US" dirty="0"/>
          </a:p>
        </p:txBody>
      </p:sp>
      <p:sp>
        <p:nvSpPr>
          <p:cNvPr id="15" name="文本框 14"/>
          <p:cNvSpPr txBox="1"/>
          <p:nvPr/>
        </p:nvSpPr>
        <p:spPr>
          <a:xfrm>
            <a:off x="6173074" y="5757543"/>
            <a:ext cx="1569660" cy="300082"/>
          </a:xfrm>
          <a:prstGeom prst="rect">
            <a:avLst/>
          </a:prstGeom>
          <a:noFill/>
        </p:spPr>
        <p:txBody>
          <a:bodyPr wrap="none" rtlCol="0">
            <a:spAutoFit/>
          </a:bodyPr>
          <a:lstStyle/>
          <a:p>
            <a:r>
              <a:rPr lang="zh-CN" altLang="en-US" dirty="0" smtClean="0"/>
              <a:t>原子及核内部运动</a:t>
            </a:r>
            <a:endParaRPr lang="zh-CN" altLang="en-US" dirty="0"/>
          </a:p>
        </p:txBody>
      </p:sp>
      <p:pic>
        <p:nvPicPr>
          <p:cNvPr id="17" name="图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39208" y="4024640"/>
            <a:ext cx="1735690" cy="1735690"/>
          </a:xfrm>
          <a:prstGeom prst="rect">
            <a:avLst/>
          </a:prstGeom>
        </p:spPr>
      </p:pic>
    </p:spTree>
    <p:extLst>
      <p:ext uri="{BB962C8B-B14F-4D97-AF65-F5344CB8AC3E}">
        <p14:creationId xmlns:p14="http://schemas.microsoft.com/office/powerpoint/2010/main" val="4141314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二、物理学研究方法</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02" y="8757948"/>
            <a:ext cx="2447925" cy="361950"/>
          </a:xfrm>
          <a:prstGeom prst="rect">
            <a:avLst/>
          </a:prstGeom>
        </p:spPr>
      </p:pic>
      <p:grpSp>
        <p:nvGrpSpPr>
          <p:cNvPr id="27" name="组合 26"/>
          <p:cNvGrpSpPr/>
          <p:nvPr/>
        </p:nvGrpSpPr>
        <p:grpSpPr>
          <a:xfrm>
            <a:off x="2648197" y="1520042"/>
            <a:ext cx="4760027" cy="4868882"/>
            <a:chOff x="2648197" y="1520042"/>
            <a:chExt cx="4760027" cy="4868882"/>
          </a:xfrm>
        </p:grpSpPr>
        <p:sp>
          <p:nvSpPr>
            <p:cNvPr id="6" name="流程图: 过程 5"/>
            <p:cNvSpPr/>
            <p:nvPr/>
          </p:nvSpPr>
          <p:spPr>
            <a:xfrm>
              <a:off x="3301340" y="1520042"/>
              <a:ext cx="1472541" cy="4393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提出命题</a:t>
              </a:r>
              <a:endParaRPr lang="zh-CN" altLang="en-US" sz="2000" dirty="0">
                <a:latin typeface="+mj-ea"/>
                <a:ea typeface="+mj-ea"/>
              </a:endParaRPr>
            </a:p>
          </p:txBody>
        </p:sp>
        <p:cxnSp>
          <p:nvCxnSpPr>
            <p:cNvPr id="8" name="直接箭头连接符 7"/>
            <p:cNvCxnSpPr>
              <a:stCxn id="6" idx="2"/>
            </p:cNvCxnSpPr>
            <p:nvPr/>
          </p:nvCxnSpPr>
          <p:spPr>
            <a:xfrm flipH="1">
              <a:off x="4037610" y="1959429"/>
              <a:ext cx="1" cy="4512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流程图: 过程 8"/>
            <p:cNvSpPr/>
            <p:nvPr/>
          </p:nvSpPr>
          <p:spPr>
            <a:xfrm>
              <a:off x="3301340" y="2398816"/>
              <a:ext cx="1472541" cy="4393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观测、实验</a:t>
              </a:r>
              <a:endParaRPr lang="zh-CN" altLang="en-US" sz="2000" dirty="0">
                <a:latin typeface="+mj-ea"/>
                <a:ea typeface="+mj-ea"/>
              </a:endParaRPr>
            </a:p>
          </p:txBody>
        </p:sp>
        <p:cxnSp>
          <p:nvCxnSpPr>
            <p:cNvPr id="10" name="直接箭头连接符 9"/>
            <p:cNvCxnSpPr>
              <a:stCxn id="9" idx="2"/>
            </p:cNvCxnSpPr>
            <p:nvPr/>
          </p:nvCxnSpPr>
          <p:spPr>
            <a:xfrm flipH="1">
              <a:off x="4037610" y="2838203"/>
              <a:ext cx="1" cy="4512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流程图: 过程 10"/>
            <p:cNvSpPr/>
            <p:nvPr/>
          </p:nvSpPr>
          <p:spPr>
            <a:xfrm>
              <a:off x="3301340" y="3289465"/>
              <a:ext cx="1472541" cy="4393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推测答案</a:t>
              </a:r>
              <a:endParaRPr lang="zh-CN" altLang="en-US" sz="2000" dirty="0">
                <a:latin typeface="+mj-ea"/>
                <a:ea typeface="+mj-ea"/>
              </a:endParaRPr>
            </a:p>
          </p:txBody>
        </p:sp>
        <p:cxnSp>
          <p:nvCxnSpPr>
            <p:cNvPr id="12" name="直接箭头连接符 11"/>
            <p:cNvCxnSpPr>
              <a:stCxn id="11" idx="2"/>
            </p:cNvCxnSpPr>
            <p:nvPr/>
          </p:nvCxnSpPr>
          <p:spPr>
            <a:xfrm flipH="1">
              <a:off x="4037610" y="3728852"/>
              <a:ext cx="1" cy="4512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流程图: 过程 12"/>
            <p:cNvSpPr/>
            <p:nvPr/>
          </p:nvSpPr>
          <p:spPr>
            <a:xfrm>
              <a:off x="3301340" y="4180114"/>
              <a:ext cx="1472541" cy="4393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理论预言</a:t>
              </a:r>
              <a:endParaRPr lang="zh-CN" altLang="en-US" sz="2000" dirty="0">
                <a:latin typeface="+mj-ea"/>
                <a:ea typeface="+mj-ea"/>
              </a:endParaRPr>
            </a:p>
          </p:txBody>
        </p:sp>
        <p:cxnSp>
          <p:nvCxnSpPr>
            <p:cNvPr id="14" name="直接箭头连接符 13"/>
            <p:cNvCxnSpPr>
              <a:stCxn id="13" idx="2"/>
            </p:cNvCxnSpPr>
            <p:nvPr/>
          </p:nvCxnSpPr>
          <p:spPr>
            <a:xfrm flipH="1">
              <a:off x="4037610" y="4619501"/>
              <a:ext cx="1" cy="4512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流程图: 过程 14"/>
            <p:cNvSpPr/>
            <p:nvPr/>
          </p:nvSpPr>
          <p:spPr>
            <a:xfrm>
              <a:off x="3301339" y="5058888"/>
              <a:ext cx="1472541" cy="4393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mj-ea"/>
                  <a:ea typeface="+mj-ea"/>
                </a:rPr>
                <a:t>实验</a:t>
              </a:r>
              <a:r>
                <a:rPr lang="zh-CN" altLang="en-US" sz="2000" dirty="0" smtClean="0">
                  <a:latin typeface="+mj-ea"/>
                  <a:ea typeface="+mj-ea"/>
                </a:rPr>
                <a:t>检验</a:t>
              </a:r>
              <a:endParaRPr lang="zh-CN" altLang="en-US" sz="2000" dirty="0">
                <a:latin typeface="+mj-ea"/>
                <a:ea typeface="+mj-ea"/>
              </a:endParaRPr>
            </a:p>
          </p:txBody>
        </p:sp>
        <p:cxnSp>
          <p:nvCxnSpPr>
            <p:cNvPr id="16" name="直接箭头连接符 15"/>
            <p:cNvCxnSpPr>
              <a:stCxn id="15" idx="2"/>
            </p:cNvCxnSpPr>
            <p:nvPr/>
          </p:nvCxnSpPr>
          <p:spPr>
            <a:xfrm flipH="1">
              <a:off x="4037609" y="5498275"/>
              <a:ext cx="1" cy="4512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流程图: 过程 16"/>
            <p:cNvSpPr/>
            <p:nvPr/>
          </p:nvSpPr>
          <p:spPr>
            <a:xfrm>
              <a:off x="3301339" y="5949537"/>
              <a:ext cx="1472541" cy="4393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修改理论</a:t>
              </a:r>
              <a:endParaRPr lang="zh-CN" altLang="en-US" sz="2000" dirty="0">
                <a:latin typeface="+mj-ea"/>
                <a:ea typeface="+mj-ea"/>
              </a:endParaRPr>
            </a:p>
          </p:txBody>
        </p:sp>
        <p:sp>
          <p:nvSpPr>
            <p:cNvPr id="19" name="流程图: 过程 18"/>
            <p:cNvSpPr/>
            <p:nvPr/>
          </p:nvSpPr>
          <p:spPr>
            <a:xfrm>
              <a:off x="5935683" y="5058888"/>
              <a:ext cx="1472541" cy="4393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应用</a:t>
              </a:r>
              <a:endParaRPr lang="zh-CN" altLang="en-US" sz="2000" dirty="0">
                <a:latin typeface="+mj-ea"/>
                <a:ea typeface="+mj-ea"/>
              </a:endParaRPr>
            </a:p>
          </p:txBody>
        </p:sp>
        <p:cxnSp>
          <p:nvCxnSpPr>
            <p:cNvPr id="21" name="直接箭头连接符 20"/>
            <p:cNvCxnSpPr>
              <a:endCxn id="19" idx="1"/>
            </p:cNvCxnSpPr>
            <p:nvPr/>
          </p:nvCxnSpPr>
          <p:spPr>
            <a:xfrm>
              <a:off x="4773881" y="5272644"/>
              <a:ext cx="1161802" cy="59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2648197" y="5284519"/>
              <a:ext cx="653143" cy="890650"/>
            </a:xfrm>
            <a:custGeom>
              <a:avLst/>
              <a:gdLst>
                <a:gd name="connsiteX0" fmla="*/ 653143 w 653143"/>
                <a:gd name="connsiteY0" fmla="*/ 890650 h 890650"/>
                <a:gd name="connsiteX1" fmla="*/ 0 w 653143"/>
                <a:gd name="connsiteY1" fmla="*/ 890650 h 890650"/>
                <a:gd name="connsiteX2" fmla="*/ 0 w 653143"/>
                <a:gd name="connsiteY2" fmla="*/ 0 h 890650"/>
                <a:gd name="connsiteX3" fmla="*/ 653143 w 653143"/>
                <a:gd name="connsiteY3" fmla="*/ 0 h 890650"/>
              </a:gdLst>
              <a:ahLst/>
              <a:cxnLst>
                <a:cxn ang="0">
                  <a:pos x="connsiteX0" y="connsiteY0"/>
                </a:cxn>
                <a:cxn ang="0">
                  <a:pos x="connsiteX1" y="connsiteY1"/>
                </a:cxn>
                <a:cxn ang="0">
                  <a:pos x="connsiteX2" y="connsiteY2"/>
                </a:cxn>
                <a:cxn ang="0">
                  <a:pos x="connsiteX3" y="connsiteY3"/>
                </a:cxn>
              </a:cxnLst>
              <a:rect l="l" t="t" r="r" b="b"/>
              <a:pathLst>
                <a:path w="653143" h="890650">
                  <a:moveTo>
                    <a:pt x="653143" y="890650"/>
                  </a:moveTo>
                  <a:lnTo>
                    <a:pt x="0" y="890650"/>
                  </a:lnTo>
                  <a:lnTo>
                    <a:pt x="0" y="0"/>
                  </a:lnTo>
                  <a:lnTo>
                    <a:pt x="653143" y="0"/>
                  </a:ln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2648197" y="1745673"/>
              <a:ext cx="665019" cy="3538846"/>
            </a:xfrm>
            <a:custGeom>
              <a:avLst/>
              <a:gdLst>
                <a:gd name="connsiteX0" fmla="*/ 0 w 665019"/>
                <a:gd name="connsiteY0" fmla="*/ 3538846 h 3538846"/>
                <a:gd name="connsiteX1" fmla="*/ 0 w 665019"/>
                <a:gd name="connsiteY1" fmla="*/ 0 h 3538846"/>
                <a:gd name="connsiteX2" fmla="*/ 665019 w 665019"/>
                <a:gd name="connsiteY2" fmla="*/ 0 h 3538846"/>
              </a:gdLst>
              <a:ahLst/>
              <a:cxnLst>
                <a:cxn ang="0">
                  <a:pos x="connsiteX0" y="connsiteY0"/>
                </a:cxn>
                <a:cxn ang="0">
                  <a:pos x="connsiteX1" y="connsiteY1"/>
                </a:cxn>
                <a:cxn ang="0">
                  <a:pos x="connsiteX2" y="connsiteY2"/>
                </a:cxn>
              </a:cxnLst>
              <a:rect l="l" t="t" r="r" b="b"/>
              <a:pathLst>
                <a:path w="665019" h="3538846">
                  <a:moveTo>
                    <a:pt x="0" y="3538846"/>
                  </a:moveTo>
                  <a:lnTo>
                    <a:pt x="0" y="0"/>
                  </a:lnTo>
                  <a:lnTo>
                    <a:pt x="665019" y="0"/>
                  </a:lnTo>
                </a:path>
              </a:pathLst>
            </a:custGeom>
            <a:noFill/>
            <a:ln w="57150">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4785756" y="5533901"/>
              <a:ext cx="1864426" cy="641268"/>
            </a:xfrm>
            <a:custGeom>
              <a:avLst/>
              <a:gdLst>
                <a:gd name="connsiteX0" fmla="*/ 1864426 w 1864426"/>
                <a:gd name="connsiteY0" fmla="*/ 0 h 641268"/>
                <a:gd name="connsiteX1" fmla="*/ 1864426 w 1864426"/>
                <a:gd name="connsiteY1" fmla="*/ 641268 h 641268"/>
                <a:gd name="connsiteX2" fmla="*/ 0 w 1864426"/>
                <a:gd name="connsiteY2" fmla="*/ 641268 h 641268"/>
              </a:gdLst>
              <a:ahLst/>
              <a:cxnLst>
                <a:cxn ang="0">
                  <a:pos x="connsiteX0" y="connsiteY0"/>
                </a:cxn>
                <a:cxn ang="0">
                  <a:pos x="connsiteX1" y="connsiteY1"/>
                </a:cxn>
                <a:cxn ang="0">
                  <a:pos x="connsiteX2" y="connsiteY2"/>
                </a:cxn>
              </a:cxnLst>
              <a:rect l="l" t="t" r="r" b="b"/>
              <a:pathLst>
                <a:path w="1864426" h="641268">
                  <a:moveTo>
                    <a:pt x="1864426" y="0"/>
                  </a:moveTo>
                  <a:lnTo>
                    <a:pt x="1864426" y="641268"/>
                  </a:lnTo>
                  <a:lnTo>
                    <a:pt x="0" y="641268"/>
                  </a:lnTo>
                </a:path>
              </a:pathLst>
            </a:custGeom>
            <a:noFill/>
            <a:ln w="57150">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5427024" y="2157736"/>
            <a:ext cx="2422566"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dirty="0" smtClean="0"/>
              <a:t>      物理</a:t>
            </a:r>
            <a:r>
              <a:rPr lang="zh-CN" altLang="en-US" sz="2400" dirty="0"/>
              <a:t>的</a:t>
            </a:r>
            <a:r>
              <a:rPr lang="zh-CN" altLang="en-US" sz="2400" dirty="0" smtClean="0"/>
              <a:t>直觉和</a:t>
            </a:r>
            <a:r>
              <a:rPr lang="zh-CN" altLang="en-US" sz="2400" dirty="0"/>
              <a:t>想象力</a:t>
            </a:r>
            <a:r>
              <a:rPr lang="zh-CN" altLang="en-US" sz="2400" dirty="0" smtClean="0"/>
              <a:t>及洞察力</a:t>
            </a:r>
            <a:r>
              <a:rPr lang="zh-CN" altLang="en-US" sz="2400" dirty="0"/>
              <a:t>也</a:t>
            </a:r>
            <a:r>
              <a:rPr lang="zh-CN" altLang="en-US" sz="2400" dirty="0" smtClean="0"/>
              <a:t>常常</a:t>
            </a:r>
            <a:r>
              <a:rPr lang="zh-CN" altLang="en-US" sz="2400" dirty="0"/>
              <a:t>产生</a:t>
            </a:r>
            <a:r>
              <a:rPr lang="zh-CN" altLang="en-US" sz="2400" dirty="0" smtClean="0"/>
              <a:t>重大突破</a:t>
            </a:r>
            <a:r>
              <a:rPr lang="zh-CN" altLang="en-US" sz="2400" dirty="0"/>
              <a:t>和</a:t>
            </a:r>
            <a:r>
              <a:rPr lang="zh-CN" altLang="en-US" sz="2400" dirty="0" smtClean="0"/>
              <a:t>发现。</a:t>
            </a:r>
            <a:endParaRPr lang="zh-CN" altLang="en-US" sz="2400" dirty="0"/>
          </a:p>
        </p:txBody>
      </p:sp>
    </p:spTree>
    <p:extLst>
      <p:ext uri="{BB962C8B-B14F-4D97-AF65-F5344CB8AC3E}">
        <p14:creationId xmlns:p14="http://schemas.microsoft.com/office/powerpoint/2010/main" val="3040409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三、物理学与技术</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02" y="8757948"/>
            <a:ext cx="2447925" cy="361950"/>
          </a:xfrm>
          <a:prstGeom prst="rect">
            <a:avLst/>
          </a:prstGeom>
        </p:spPr>
      </p:pic>
      <p:sp>
        <p:nvSpPr>
          <p:cNvPr id="4" name="矩形 3"/>
          <p:cNvSpPr/>
          <p:nvPr/>
        </p:nvSpPr>
        <p:spPr>
          <a:xfrm>
            <a:off x="246158" y="1260292"/>
            <a:ext cx="8434704" cy="3000821"/>
          </a:xfrm>
          <a:prstGeom prst="rect">
            <a:avLst/>
          </a:prstGeom>
        </p:spPr>
        <p:txBody>
          <a:bodyPr wrap="square">
            <a:spAutoFit/>
          </a:bodyPr>
          <a:lstStyle/>
          <a:p>
            <a:pPr>
              <a:lnSpc>
                <a:spcPct val="150000"/>
              </a:lnSpc>
            </a:pPr>
            <a:r>
              <a:rPr lang="zh-CN" altLang="en-US" sz="1800" dirty="0">
                <a:latin typeface="+mn-ea"/>
              </a:rPr>
              <a:t>历史上物理与技术的关系大致有两种模式： </a:t>
            </a:r>
            <a:endParaRPr lang="en-US" altLang="zh-CN" sz="1800" dirty="0" smtClean="0">
              <a:latin typeface="+mn-ea"/>
            </a:endParaRPr>
          </a:p>
          <a:p>
            <a:pPr marL="285750" indent="-285750">
              <a:lnSpc>
                <a:spcPct val="150000"/>
              </a:lnSpc>
              <a:buFont typeface="Arial" panose="020B0604020202020204" pitchFamily="34" charset="0"/>
              <a:buChar char="•"/>
            </a:pPr>
            <a:r>
              <a:rPr lang="zh-CN" altLang="en-US" sz="1800" dirty="0" smtClean="0">
                <a:latin typeface="+mj-ea"/>
                <a:ea typeface="+mj-ea"/>
              </a:rPr>
              <a:t>技术</a:t>
            </a:r>
            <a:r>
              <a:rPr lang="zh-CN" altLang="en-US" sz="1800" dirty="0">
                <a:latin typeface="+mj-ea"/>
                <a:ea typeface="+mj-ea"/>
              </a:rPr>
              <a:t>－物理－技术</a:t>
            </a:r>
            <a:r>
              <a:rPr lang="en-US" altLang="zh-CN" sz="1800" dirty="0">
                <a:latin typeface="+mj-ea"/>
                <a:ea typeface="+mj-ea"/>
              </a:rPr>
              <a:t>(</a:t>
            </a:r>
            <a:r>
              <a:rPr lang="zh-CN" altLang="en-US" sz="1800" dirty="0">
                <a:latin typeface="+mj-ea"/>
                <a:ea typeface="+mj-ea"/>
              </a:rPr>
              <a:t>以第一次工业革命为标志</a:t>
            </a:r>
            <a:r>
              <a:rPr lang="en-US" altLang="zh-CN" sz="1800" dirty="0" smtClean="0">
                <a:latin typeface="+mj-ea"/>
                <a:ea typeface="+mj-ea"/>
              </a:rPr>
              <a:t>)</a:t>
            </a:r>
          </a:p>
          <a:p>
            <a:pPr marL="285750" indent="-285750">
              <a:lnSpc>
                <a:spcPct val="150000"/>
              </a:lnSpc>
              <a:buFont typeface="Arial" panose="020B0604020202020204" pitchFamily="34" charset="0"/>
              <a:buChar char="•"/>
            </a:pPr>
            <a:r>
              <a:rPr lang="zh-CN" altLang="en-US" sz="1800" dirty="0">
                <a:latin typeface="+mj-ea"/>
                <a:ea typeface="+mj-ea"/>
              </a:rPr>
              <a:t>物理－技术－物理</a:t>
            </a:r>
            <a:r>
              <a:rPr lang="en-US" altLang="zh-CN" sz="1800" dirty="0">
                <a:latin typeface="+mj-ea"/>
                <a:ea typeface="+mj-ea"/>
              </a:rPr>
              <a:t>(</a:t>
            </a:r>
            <a:r>
              <a:rPr lang="zh-CN" altLang="en-US" sz="1800" dirty="0">
                <a:latin typeface="+mj-ea"/>
                <a:ea typeface="+mj-ea"/>
              </a:rPr>
              <a:t>以电气化进程为标志</a:t>
            </a:r>
            <a:r>
              <a:rPr lang="en-US" altLang="zh-CN" sz="1800" dirty="0">
                <a:latin typeface="+mj-ea"/>
                <a:ea typeface="+mj-ea"/>
              </a:rPr>
              <a:t>) </a:t>
            </a:r>
          </a:p>
          <a:p>
            <a:pPr indent="457200">
              <a:lnSpc>
                <a:spcPct val="150000"/>
              </a:lnSpc>
            </a:pPr>
            <a:r>
              <a:rPr lang="en-US" altLang="zh-CN" sz="1800" dirty="0" smtClean="0">
                <a:latin typeface="楷体" panose="02010609060101010101" pitchFamily="49" charset="-122"/>
                <a:ea typeface="楷体" panose="02010609060101010101" pitchFamily="49" charset="-122"/>
              </a:rPr>
              <a:t>20</a:t>
            </a:r>
            <a:r>
              <a:rPr lang="zh-CN" altLang="en-US" sz="1800" dirty="0">
                <a:latin typeface="楷体" panose="02010609060101010101" pitchFamily="49" charset="-122"/>
                <a:ea typeface="楷体" panose="02010609060101010101" pitchFamily="49" charset="-122"/>
              </a:rPr>
              <a:t>世纪两种模式并存、</a:t>
            </a:r>
            <a:r>
              <a:rPr lang="zh-CN" altLang="en-US" sz="1800" dirty="0" smtClean="0">
                <a:latin typeface="楷体" panose="02010609060101010101" pitchFamily="49" charset="-122"/>
                <a:ea typeface="楷体" panose="02010609060101010101" pitchFamily="49" charset="-122"/>
              </a:rPr>
              <a:t>交叉，但</a:t>
            </a:r>
            <a:r>
              <a:rPr lang="zh-CN" altLang="en-US" sz="1800" dirty="0">
                <a:latin typeface="楷体" panose="02010609060101010101" pitchFamily="49" charset="-122"/>
                <a:ea typeface="楷体" panose="02010609060101010101" pitchFamily="49" charset="-122"/>
              </a:rPr>
              <a:t>几乎所有</a:t>
            </a:r>
            <a:r>
              <a:rPr lang="zh-CN" altLang="en-US" sz="1800" dirty="0" smtClean="0">
                <a:latin typeface="楷体" panose="02010609060101010101" pitchFamily="49" charset="-122"/>
                <a:ea typeface="楷体" panose="02010609060101010101" pitchFamily="49" charset="-122"/>
              </a:rPr>
              <a:t>重大新技术</a:t>
            </a:r>
            <a:r>
              <a:rPr lang="zh-CN" altLang="en-US" sz="1800" dirty="0">
                <a:latin typeface="楷体" panose="02010609060101010101" pitchFamily="49" charset="-122"/>
                <a:ea typeface="楷体" panose="02010609060101010101" pitchFamily="49" charset="-122"/>
              </a:rPr>
              <a:t>的创立，都是以物理学的发展为先导的</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indent="457200">
              <a:lnSpc>
                <a:spcPct val="150000"/>
              </a:lnSpc>
            </a:pPr>
            <a:endParaRPr lang="en-US" altLang="zh-CN" sz="1800" dirty="0">
              <a:latin typeface="楷体" panose="02010609060101010101" pitchFamily="49" charset="-122"/>
              <a:ea typeface="楷体" panose="02010609060101010101" pitchFamily="49" charset="-122"/>
            </a:endParaRPr>
          </a:p>
          <a:p>
            <a:pPr indent="457200">
              <a:lnSpc>
                <a:spcPct val="150000"/>
              </a:lnSpc>
            </a:pPr>
            <a:r>
              <a:rPr lang="zh-CN" altLang="en-US" sz="1800" dirty="0" smtClean="0">
                <a:latin typeface="楷体" panose="02010609060101010101" pitchFamily="49" charset="-122"/>
                <a:ea typeface="楷体" panose="02010609060101010101" pitchFamily="49" charset="-122"/>
              </a:rPr>
              <a:t>例如：</a:t>
            </a:r>
            <a:endParaRPr lang="zh-CN" altLang="en-US" sz="1800" dirty="0">
              <a:latin typeface="楷体" panose="02010609060101010101" pitchFamily="49" charset="-122"/>
              <a:ea typeface="楷体" panose="02010609060101010101" pitchFamily="49" charset="-122"/>
            </a:endParaRPr>
          </a:p>
        </p:txBody>
      </p:sp>
      <p:sp>
        <p:nvSpPr>
          <p:cNvPr id="6" name="矩形 5"/>
          <p:cNvSpPr/>
          <p:nvPr/>
        </p:nvSpPr>
        <p:spPr>
          <a:xfrm>
            <a:off x="338447" y="4187629"/>
            <a:ext cx="2214748"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smtClean="0"/>
              <a:t>量子力学</a:t>
            </a:r>
            <a:endParaRPr lang="en-US" altLang="zh-CN" sz="1600" dirty="0" smtClean="0"/>
          </a:p>
          <a:p>
            <a:r>
              <a:rPr lang="zh-CN" altLang="en-US" sz="1600" dirty="0" smtClean="0"/>
              <a:t>费</a:t>
            </a:r>
            <a:r>
              <a:rPr lang="zh-CN" altLang="en-US" sz="1600" dirty="0"/>
              <a:t>米</a:t>
            </a:r>
            <a:r>
              <a:rPr lang="en-US" altLang="zh-CN" sz="1600" dirty="0"/>
              <a:t>—</a:t>
            </a:r>
            <a:r>
              <a:rPr lang="zh-CN" altLang="en-US" sz="1600" dirty="0"/>
              <a:t>狄拉克</a:t>
            </a:r>
            <a:r>
              <a:rPr lang="zh-CN" altLang="en-US" sz="1600" dirty="0" smtClean="0"/>
              <a:t>统计</a:t>
            </a:r>
            <a:endParaRPr lang="en-US" altLang="zh-CN" sz="1600" dirty="0" smtClean="0"/>
          </a:p>
          <a:p>
            <a:r>
              <a:rPr lang="zh-CN" altLang="en-US" sz="1600" dirty="0" smtClean="0"/>
              <a:t>固体</a:t>
            </a:r>
            <a:r>
              <a:rPr lang="zh-CN" altLang="en-US" sz="1600" dirty="0"/>
              <a:t>能带理论 （</a:t>
            </a:r>
            <a:r>
              <a:rPr lang="en-US" altLang="zh-CN" sz="1600" dirty="0"/>
              <a:t>20</a:t>
            </a:r>
            <a:r>
              <a:rPr lang="zh-CN" altLang="en-US" sz="1600" dirty="0"/>
              <a:t>年代）</a:t>
            </a:r>
          </a:p>
          <a:p>
            <a:r>
              <a:rPr lang="en-US" altLang="zh-CN" sz="1600" dirty="0"/>
              <a:t>(</a:t>
            </a:r>
            <a:r>
              <a:rPr lang="zh-CN" altLang="en-US" sz="1600" dirty="0"/>
              <a:t>物理</a:t>
            </a:r>
            <a:r>
              <a:rPr lang="en-US" altLang="zh-CN" sz="1600" dirty="0" smtClean="0"/>
              <a:t>)</a:t>
            </a:r>
            <a:endParaRPr lang="en-US" altLang="zh-CN" sz="1600" dirty="0"/>
          </a:p>
        </p:txBody>
      </p:sp>
      <p:sp>
        <p:nvSpPr>
          <p:cNvPr id="7" name="矩形 6"/>
          <p:cNvSpPr/>
          <p:nvPr/>
        </p:nvSpPr>
        <p:spPr>
          <a:xfrm>
            <a:off x="3017694" y="4195143"/>
            <a:ext cx="2979350" cy="10772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t>晶体管诞生</a:t>
            </a:r>
            <a:r>
              <a:rPr lang="en-US" altLang="zh-CN" sz="1600" dirty="0"/>
              <a:t>(1947) </a:t>
            </a:r>
            <a:endParaRPr lang="en-US" altLang="zh-CN" sz="1600" dirty="0" smtClean="0"/>
          </a:p>
          <a:p>
            <a:r>
              <a:rPr lang="zh-CN" altLang="en-US" sz="1600" dirty="0" smtClean="0"/>
              <a:t>集成电路</a:t>
            </a:r>
            <a:r>
              <a:rPr lang="en-US" altLang="zh-CN" sz="1600" dirty="0"/>
              <a:t>(1962) </a:t>
            </a:r>
            <a:endParaRPr lang="en-US" altLang="zh-CN" sz="1600" dirty="0" smtClean="0"/>
          </a:p>
          <a:p>
            <a:r>
              <a:rPr lang="zh-CN" altLang="en-US" sz="1600" dirty="0" smtClean="0"/>
              <a:t>大规模集成电路 </a:t>
            </a:r>
            <a:r>
              <a:rPr lang="zh-CN" altLang="en-US" sz="1600" dirty="0"/>
              <a:t>（</a:t>
            </a:r>
            <a:r>
              <a:rPr lang="en-US" altLang="zh-CN" sz="1600" dirty="0"/>
              <a:t>70</a:t>
            </a:r>
            <a:r>
              <a:rPr lang="zh-CN" altLang="en-US" sz="1600" dirty="0"/>
              <a:t>年代后期）</a:t>
            </a:r>
          </a:p>
          <a:p>
            <a:r>
              <a:rPr lang="en-US" altLang="zh-CN" sz="1600" dirty="0"/>
              <a:t>(</a:t>
            </a:r>
            <a:r>
              <a:rPr lang="zh-CN" altLang="en-US" sz="1600" dirty="0"/>
              <a:t>技术</a:t>
            </a:r>
            <a:r>
              <a:rPr lang="en-US" altLang="zh-CN" sz="1600" dirty="0" smtClean="0"/>
              <a:t>)</a:t>
            </a:r>
            <a:endParaRPr lang="en-US" altLang="zh-CN" sz="1600" dirty="0"/>
          </a:p>
        </p:txBody>
      </p:sp>
      <p:sp>
        <p:nvSpPr>
          <p:cNvPr id="8" name="矩形 7"/>
          <p:cNvSpPr/>
          <p:nvPr/>
        </p:nvSpPr>
        <p:spPr>
          <a:xfrm>
            <a:off x="6501742" y="4214533"/>
            <a:ext cx="2048494"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t>微结构</a:t>
            </a:r>
            <a:r>
              <a:rPr lang="zh-CN" altLang="en-US" sz="1600" dirty="0" smtClean="0"/>
              <a:t>物理</a:t>
            </a:r>
            <a:endParaRPr lang="zh-CN" altLang="en-US" sz="1600" dirty="0"/>
          </a:p>
          <a:p>
            <a:r>
              <a:rPr lang="en-US" altLang="zh-CN" sz="1600" dirty="0"/>
              <a:t>(</a:t>
            </a:r>
            <a:r>
              <a:rPr lang="zh-CN" altLang="en-US" sz="1600" dirty="0"/>
              <a:t>物理</a:t>
            </a:r>
            <a:r>
              <a:rPr lang="en-US" altLang="zh-CN" sz="1600" dirty="0"/>
              <a:t>)</a:t>
            </a:r>
            <a:endParaRPr lang="zh-CN" altLang="en-US" sz="1600" dirty="0"/>
          </a:p>
        </p:txBody>
      </p:sp>
      <p:sp>
        <p:nvSpPr>
          <p:cNvPr id="9" name="右箭头 8"/>
          <p:cNvSpPr/>
          <p:nvPr/>
        </p:nvSpPr>
        <p:spPr>
          <a:xfrm>
            <a:off x="2560494" y="4607340"/>
            <a:ext cx="380007" cy="24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014858" y="4631090"/>
            <a:ext cx="370845" cy="24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13075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6381574187e997b2c9de1ec6f89284451fdd7c2"/>
  <p:tag name="ISPRING_PRESENTATION_TITLE" val="PowerPoint 演示文稿"/>
</p:tagLst>
</file>

<file path=ppt/theme/theme1.xml><?xml version="1.0" encoding="utf-8"?>
<a:theme xmlns:a="http://schemas.openxmlformats.org/drawingml/2006/main" name="Office 主题">
  <a:themeElements>
    <a:clrScheme name="自定义 23-新闻联播">
      <a:dk1>
        <a:srgbClr val="000000"/>
      </a:dk1>
      <a:lt1>
        <a:sysClr val="window" lastClr="FFFFFF"/>
      </a:lt1>
      <a:dk2>
        <a:srgbClr val="3F3F3F"/>
      </a:dk2>
      <a:lt2>
        <a:srgbClr val="FCFCFC"/>
      </a:lt2>
      <a:accent1>
        <a:srgbClr val="165799"/>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自定义 1">
      <a:majorFont>
        <a:latin typeface="Arial"/>
        <a:ea typeface="微软雅黑"/>
        <a:cs typeface=""/>
      </a:majorFont>
      <a:minorFont>
        <a:latin typeface="Arial"/>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7531</TotalTime>
  <Words>1246</Words>
  <Application>Microsoft Office PowerPoint</Application>
  <PresentationFormat>全屏显示(4:3)</PresentationFormat>
  <Paragraphs>171</Paragraphs>
  <Slides>13</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方正姚体</vt:lpstr>
      <vt:lpstr>华文新魏</vt:lpstr>
      <vt:lpstr>楷体</vt:lpstr>
      <vt:lpstr>宋体</vt:lpstr>
      <vt:lpstr>微软雅黑</vt:lpstr>
      <vt:lpstr>微软雅黑 Light</vt:lpstr>
      <vt:lpstr>Arial</vt:lpstr>
      <vt:lpstr>Calibri</vt:lpstr>
      <vt:lpstr>Segoe UI Black</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小鹿PPT；http://pptx.taobao.com</dc:title>
  <dc:creator>小鹿PPT;http://pptx.taobao.com</dc:creator>
  <dc:description>小鹿PPT；http://pptx.taobao.com</dc:description>
  <cp:lastModifiedBy>PanPan</cp:lastModifiedBy>
  <cp:revision>353</cp:revision>
  <dcterms:created xsi:type="dcterms:W3CDTF">2015-03-31T05:49:04Z</dcterms:created>
  <dcterms:modified xsi:type="dcterms:W3CDTF">2019-09-02T12:53:42Z</dcterms:modified>
</cp:coreProperties>
</file>