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90" r:id="rId2"/>
    <p:sldId id="393" r:id="rId3"/>
    <p:sldId id="444" r:id="rId4"/>
    <p:sldId id="452" r:id="rId5"/>
    <p:sldId id="453" r:id="rId6"/>
    <p:sldId id="454" r:id="rId7"/>
    <p:sldId id="455" r:id="rId8"/>
    <p:sldId id="456" r:id="rId9"/>
    <p:sldId id="448" r:id="rId10"/>
    <p:sldId id="449" r:id="rId11"/>
    <p:sldId id="450" r:id="rId12"/>
    <p:sldId id="451" r:id="rId13"/>
    <p:sldId id="443" r:id="rId14"/>
    <p:sldId id="446" r:id="rId15"/>
    <p:sldId id="447" r:id="rId16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A00"/>
    <a:srgbClr val="000000"/>
    <a:srgbClr val="C96B0D"/>
    <a:srgbClr val="3D9A57"/>
    <a:srgbClr val="00AAA2"/>
    <a:srgbClr val="F29234"/>
    <a:srgbClr val="294A5A"/>
    <a:srgbClr val="414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07" autoAdjust="0"/>
  </p:normalViewPr>
  <p:slideViewPr>
    <p:cSldViewPr snapToGrid="0">
      <p:cViewPr varScale="1">
        <p:scale>
          <a:sx n="106" d="100"/>
          <a:sy n="106" d="100"/>
        </p:scale>
        <p:origin x="26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82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0C751-E73B-4671-BF60-2E05CCA1B27E}" type="datetimeFigureOut">
              <a:rPr lang="zh-CN" altLang="en-US" smtClean="0"/>
              <a:pPr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9D8E0-8278-49BB-B0CA-553CE08C8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0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03107-0A21-4975-BD4E-9E3FA1571653}" type="datetimeFigureOut">
              <a:rPr lang="zh-CN" altLang="en-US" smtClean="0"/>
              <a:pPr/>
              <a:t>2019/9/1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51D9C-74F3-4A50-80CE-FCA0A04698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0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7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5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3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0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4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76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7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1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38" name="组合 37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39" name="圆角矩形 3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0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34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序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.1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矢量及其运算法则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61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38" name="组合 37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39" name="圆角矩形 3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0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序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.2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求导和积分法则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3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38" name="组合 37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39" name="圆角矩形 3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0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40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序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.3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三角函数及其运算法则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61" name="组合 60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62" name="圆角矩形 61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63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8823"/>
            <a:ext cx="2018239" cy="5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31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94" r:id="rId2"/>
    <p:sldLayoutId id="2147483693" r:id="rId3"/>
    <p:sldLayoutId id="2147483673" r:id="rId4"/>
    <p:sldLayoutId id="2147483692" r:id="rId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gif"/><Relationship Id="rId4" Type="http://schemas.openxmlformats.org/officeDocument/2006/relationships/image" Target="../media/image5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gif"/><Relationship Id="rId5" Type="http://schemas.openxmlformats.org/officeDocument/2006/relationships/image" Target="../media/image59.gif"/><Relationship Id="rId4" Type="http://schemas.openxmlformats.org/officeDocument/2006/relationships/image" Target="../media/image58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gif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gif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gif"/><Relationship Id="rId7" Type="http://schemas.openxmlformats.org/officeDocument/2006/relationships/image" Target="../media/image15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gif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gif"/><Relationship Id="rId5" Type="http://schemas.openxmlformats.org/officeDocument/2006/relationships/image" Target="../media/image26.png"/><Relationship Id="rId4" Type="http://schemas.openxmlformats.org/officeDocument/2006/relationships/image" Target="../media/image2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6741368"/>
            <a:ext cx="9144000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-277168" y="1724643"/>
            <a:ext cx="568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20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kumimoji="0" lang="zh-CN" altLang="en-US" sz="4000" b="1" i="0" u="none" strike="noStrike" kern="0" cap="none" spc="20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大学物理</a:t>
            </a:r>
            <a:r>
              <a:rPr kumimoji="0" lang="en-US" altLang="zh-CN" sz="4000" b="1" i="0" u="none" strike="noStrike" kern="0" cap="none" spc="20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endParaRPr kumimoji="0" lang="zh-CN" altLang="en-US" sz="4000" i="0" u="none" strike="noStrike" kern="0" cap="none" spc="200" normalizeH="0" baseline="0" noProof="0" dirty="0">
              <a:ln>
                <a:noFill/>
              </a:ln>
              <a:solidFill>
                <a:srgbClr val="165799">
                  <a:lumMod val="75000"/>
                </a:srgb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43" name="TextBox 5"/>
          <p:cNvSpPr txBox="1"/>
          <p:nvPr/>
        </p:nvSpPr>
        <p:spPr>
          <a:xfrm>
            <a:off x="303429" y="2550387"/>
            <a:ext cx="4361038" cy="461665"/>
          </a:xfrm>
          <a:prstGeom prst="rect">
            <a:avLst/>
          </a:prstGeom>
          <a:solidFill>
            <a:srgbClr val="ED5A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rPr>
              <a:t>数学准备知识</a:t>
            </a:r>
          </a:p>
        </p:txBody>
      </p:sp>
      <p:sp>
        <p:nvSpPr>
          <p:cNvPr id="44" name="TextBox 5"/>
          <p:cNvSpPr txBox="1"/>
          <p:nvPr/>
        </p:nvSpPr>
        <p:spPr>
          <a:xfrm>
            <a:off x="307092" y="4913125"/>
            <a:ext cx="354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rPr>
              <a:t>教        </a:t>
            </a:r>
            <a:r>
              <a:rPr lang="zh-CN" altLang="en-US" sz="2000" b="1" kern="0" dirty="0" smtClean="0">
                <a:solidFill>
                  <a:srgbClr val="165799">
                    <a:lumMod val="75000"/>
                  </a:srgbClr>
                </a:solidFill>
                <a:latin typeface="方正姚体" pitchFamily="2" charset="-122"/>
                <a:ea typeface="方正姚体" pitchFamily="2" charset="-122"/>
              </a:rPr>
              <a:t>师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rPr>
              <a:t>：          潘  安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65799">
                  <a:lumMod val="75000"/>
                </a:srgbClr>
              </a:solidFill>
              <a:effectLst/>
              <a:uLnTx/>
              <a:uFillTx/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305380" y="5493468"/>
            <a:ext cx="354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rPr>
              <a:t>学        院：       信息学院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65799">
                  <a:lumMod val="75000"/>
                </a:srgbClr>
              </a:solidFill>
              <a:effectLst/>
              <a:uLnTx/>
              <a:uFillTx/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>
            <a:off x="5656776" y="2078586"/>
            <a:ext cx="3462285" cy="3666735"/>
          </a:xfrm>
          <a:prstGeom prst="triangl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3647808" y="764771"/>
            <a:ext cx="4598417" cy="4727574"/>
          </a:xfrm>
          <a:prstGeom prst="triangle">
            <a:avLst/>
          </a:prstGeom>
          <a:noFill/>
          <a:ln w="12700" cap="flat" cmpd="sng" algn="ctr">
            <a:solidFill>
              <a:srgbClr val="165799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0" y="0"/>
            <a:ext cx="9144000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9" y="307091"/>
            <a:ext cx="2409825" cy="609600"/>
          </a:xfrm>
          <a:prstGeom prst="rect">
            <a:avLst/>
          </a:prstGeom>
        </p:spPr>
      </p:pic>
      <p:pic>
        <p:nvPicPr>
          <p:cNvPr id="1026" name="Picture 2" descr="理科物理元素矢量插画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91" y="2223960"/>
            <a:ext cx="3238992" cy="32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一、求导和求导法则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5223935"/>
                  </p:ext>
                </p:extLst>
              </p:nvPr>
            </p:nvGraphicFramePr>
            <p:xfrm>
              <a:off x="108649" y="1160858"/>
              <a:ext cx="4227967" cy="5325160"/>
            </p:xfrm>
            <a:graphic>
              <a:graphicData uri="http://schemas.openxmlformats.org/drawingml/2006/table">
                <a:tbl>
                  <a:tblPr/>
                  <a:tblGrid>
                    <a:gridCol w="1584468"/>
                    <a:gridCol w="1276426"/>
                    <a:gridCol w="1367073"/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effectLst/>
                              <a:latin typeface="+mj-ea"/>
                              <a:ea typeface="+mj-ea"/>
                            </a:rPr>
                            <a:t>常见函数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effectLst/>
                              <a:latin typeface="+mj-ea"/>
                              <a:ea typeface="+mj-ea"/>
                            </a:rPr>
                            <a:t>函数</a:t>
                          </a:r>
                          <a:endParaRPr lang="zh-CN" altLang="en-US" sz="1600" dirty="0"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effectLst/>
                              <a:latin typeface="+mj-ea"/>
                              <a:ea typeface="+mj-ea"/>
                            </a:rPr>
                            <a:t>导数</a:t>
                          </a:r>
                          <a:endParaRPr lang="zh-CN" altLang="en-US" sz="1600" dirty="0"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常数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直线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x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effectLst/>
                            </a:rPr>
                            <a:t>1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ax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平方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x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2x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平方根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(½)x</a:t>
                          </a:r>
                          <a:r>
                            <a:rPr lang="en-US" sz="1400" baseline="30000" dirty="0">
                              <a:effectLst/>
                            </a:rPr>
                            <a:t>-½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指数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r>
                            <a:rPr lang="en-US" sz="1400" baseline="30000" dirty="0">
                              <a:effectLst/>
                            </a:rPr>
                            <a:t>x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r>
                            <a:rPr lang="en-US" sz="1400" baseline="30000" dirty="0">
                              <a:effectLst/>
                            </a:rPr>
                            <a:t>x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r>
                            <a:rPr lang="en-US" sz="1400" baseline="30000" dirty="0">
                              <a:effectLst/>
                            </a:rPr>
                            <a:t>x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effectLst/>
                            </a:rPr>
                            <a:t>ln</a:t>
                          </a:r>
                          <a:r>
                            <a:rPr lang="en-US" sz="1400" dirty="0">
                              <a:effectLst/>
                            </a:rPr>
                            <a:t>(a) a</a:t>
                          </a:r>
                          <a:r>
                            <a:rPr lang="en-US" sz="1400" baseline="30000" dirty="0">
                              <a:effectLst/>
                            </a:rPr>
                            <a:t>x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对数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effectLst/>
                            </a:rPr>
                            <a:t>ln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1/x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</a:rPr>
                            <a:t>log</a:t>
                          </a:r>
                          <a:r>
                            <a:rPr lang="en-US" sz="1400" baseline="-25000">
                              <a:effectLst/>
                            </a:rPr>
                            <a:t>a</a:t>
                          </a:r>
                          <a:r>
                            <a:rPr lang="en-US" sz="1400">
                              <a:effectLst/>
                            </a:rPr>
                            <a:t>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1 / (x </a:t>
                          </a:r>
                          <a:r>
                            <a:rPr lang="en-US" sz="1400" dirty="0" err="1">
                              <a:effectLst/>
                            </a:rPr>
                            <a:t>ln</a:t>
                          </a:r>
                          <a:r>
                            <a:rPr lang="en-US" sz="1400" dirty="0">
                              <a:effectLst/>
                            </a:rPr>
                            <a:t>(a))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三角 （</a:t>
                          </a:r>
                          <a:r>
                            <a:rPr lang="en-US" altLang="zh-CN" sz="1400" dirty="0">
                              <a:effectLst/>
                            </a:rPr>
                            <a:t>x </a:t>
                          </a:r>
                          <a:r>
                            <a:rPr lang="zh-CN" altLang="en-US" sz="1400" dirty="0" smtClean="0">
                              <a:effectLst/>
                            </a:rPr>
                            <a:t>单位是弧度）</a:t>
                          </a:r>
                          <a:endParaRPr lang="zh-CN" alt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sin(x)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cos(x)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</a:rPr>
                            <a:t>cos(x)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−sin(x)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</a:rPr>
                            <a:t>tan(x)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sec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反三角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50" b="0" i="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arcsin</a:t>
                          </a:r>
                          <a:r>
                            <a:rPr lang="en-US" altLang="zh-CN" sz="135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(x)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effectLst/>
                            </a:rPr>
                            <a:t>1</a:t>
                          </a:r>
                          <a:r>
                            <a:rPr lang="en-US" sz="1400" dirty="0">
                              <a:effectLst/>
                            </a:rPr>
                            <a:t>/√(1−x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50" b="0" i="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arccos</a:t>
                          </a:r>
                          <a:r>
                            <a:rPr lang="en-US" sz="1400" dirty="0" smtClean="0">
                              <a:effectLst/>
                            </a:rPr>
                            <a:t>(x</a:t>
                          </a:r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−1/√(1−x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>
                              <a:effectLst/>
                            </a:rPr>
                            <a:t>arctan</a:t>
                          </a:r>
                          <a:r>
                            <a:rPr lang="en-US" sz="1400" dirty="0" smtClean="0">
                              <a:effectLst/>
                            </a:rPr>
                            <a:t>(x</a:t>
                          </a:r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1/(1+x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5223935"/>
                  </p:ext>
                </p:extLst>
              </p:nvPr>
            </p:nvGraphicFramePr>
            <p:xfrm>
              <a:off x="108649" y="1160858"/>
              <a:ext cx="4227967" cy="5325160"/>
            </p:xfrm>
            <a:graphic>
              <a:graphicData uri="http://schemas.openxmlformats.org/drawingml/2006/table">
                <a:tbl>
                  <a:tblPr/>
                  <a:tblGrid>
                    <a:gridCol w="1584468"/>
                    <a:gridCol w="1276426"/>
                    <a:gridCol w="1367073"/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effectLst/>
                              <a:latin typeface="+mj-ea"/>
                              <a:ea typeface="+mj-ea"/>
                            </a:rPr>
                            <a:t>常见函数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effectLst/>
                              <a:latin typeface="+mj-ea"/>
                              <a:ea typeface="+mj-ea"/>
                            </a:rPr>
                            <a:t>函数</a:t>
                          </a:r>
                          <a:endParaRPr lang="zh-CN" altLang="en-US" sz="1600" dirty="0"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effectLst/>
                              <a:latin typeface="+mj-ea"/>
                              <a:ea typeface="+mj-ea"/>
                            </a:rPr>
                            <a:t>导数</a:t>
                          </a:r>
                          <a:endParaRPr lang="zh-CN" altLang="en-US" sz="1600" dirty="0"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常数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直线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x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effectLst/>
                            </a:rPr>
                            <a:t>1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ax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平方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x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2x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平方根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4286" t="-507547" r="-108571" b="-10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(½)x</a:t>
                          </a:r>
                          <a:r>
                            <a:rPr lang="en-US" sz="1400" baseline="30000" dirty="0">
                              <a:effectLst/>
                            </a:rPr>
                            <a:t>-½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指数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r>
                            <a:rPr lang="en-US" sz="1400" baseline="30000" dirty="0">
                              <a:effectLst/>
                            </a:rPr>
                            <a:t>x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r>
                            <a:rPr lang="en-US" sz="1400" baseline="30000" dirty="0">
                              <a:effectLst/>
                            </a:rPr>
                            <a:t>x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r>
                            <a:rPr lang="en-US" sz="1400" baseline="30000" dirty="0">
                              <a:effectLst/>
                            </a:rPr>
                            <a:t>x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effectLst/>
                            </a:rPr>
                            <a:t>ln</a:t>
                          </a:r>
                          <a:r>
                            <a:rPr lang="en-US" sz="1400" dirty="0">
                              <a:effectLst/>
                            </a:rPr>
                            <a:t>(a) a</a:t>
                          </a:r>
                          <a:r>
                            <a:rPr lang="en-US" sz="1400" baseline="30000" dirty="0">
                              <a:effectLst/>
                            </a:rPr>
                            <a:t>x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对数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effectLst/>
                            </a:rPr>
                            <a:t>ln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1/x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</a:rPr>
                            <a:t>log</a:t>
                          </a:r>
                          <a:r>
                            <a:rPr lang="en-US" sz="1400" baseline="-25000">
                              <a:effectLst/>
                            </a:rPr>
                            <a:t>a</a:t>
                          </a:r>
                          <a:r>
                            <a:rPr lang="en-US" sz="1400">
                              <a:effectLst/>
                            </a:rPr>
                            <a:t>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1 / (x </a:t>
                          </a:r>
                          <a:r>
                            <a:rPr lang="en-US" sz="1400" dirty="0" err="1">
                              <a:effectLst/>
                            </a:rPr>
                            <a:t>ln</a:t>
                          </a:r>
                          <a:r>
                            <a:rPr lang="en-US" sz="1400" dirty="0">
                              <a:effectLst/>
                            </a:rPr>
                            <a:t>(a))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465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</a:rPr>
                            <a:t>三角 （</a:t>
                          </a:r>
                          <a:r>
                            <a:rPr lang="en-US" altLang="zh-CN" sz="1400" dirty="0">
                              <a:effectLst/>
                            </a:rPr>
                            <a:t>x </a:t>
                          </a:r>
                          <a:r>
                            <a:rPr lang="zh-CN" altLang="en-US" sz="1400" dirty="0" smtClean="0">
                              <a:effectLst/>
                            </a:rPr>
                            <a:t>单位是弧度）</a:t>
                          </a:r>
                          <a:endParaRPr lang="zh-CN" alt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sin(x)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cos(x)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</a:rPr>
                            <a:t>cos(x)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−sin(x)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</a:rPr>
                            <a:t>tan(x)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sec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(x)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反三角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50" b="0" i="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arcsin</a:t>
                          </a:r>
                          <a:r>
                            <a:rPr lang="en-US" altLang="zh-CN" sz="135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(x)</a:t>
                          </a:r>
                          <a:endParaRPr lang="en-US" sz="1400" dirty="0">
                            <a:effectLst/>
                          </a:endParaRP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effectLst/>
                            </a:rPr>
                            <a:t>1</a:t>
                          </a:r>
                          <a:r>
                            <a:rPr lang="en-US" sz="1400" dirty="0">
                              <a:effectLst/>
                            </a:rPr>
                            <a:t>/√(1−x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50" b="0" i="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arccos</a:t>
                          </a:r>
                          <a:r>
                            <a:rPr lang="en-US" sz="1400" dirty="0" smtClean="0">
                              <a:effectLst/>
                            </a:rPr>
                            <a:t>(x</a:t>
                          </a:r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−1/√(1−x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</a:rPr>
                            <a:t> 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>
                              <a:effectLst/>
                            </a:rPr>
                            <a:t>arctan</a:t>
                          </a:r>
                          <a:r>
                            <a:rPr lang="en-US" sz="1400" dirty="0" smtClean="0">
                              <a:effectLst/>
                            </a:rPr>
                            <a:t>(x</a:t>
                          </a:r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</a:rPr>
                            <a:t>1/(1+x</a:t>
                          </a:r>
                          <a:r>
                            <a:rPr lang="en-US" sz="1400" baseline="30000" dirty="0">
                              <a:effectLst/>
                            </a:rPr>
                            <a:t>2</a:t>
                          </a:r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</a:p>
                      </a:txBody>
                      <a:tcPr marL="19220" marR="19220" marT="19220" marB="1922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252889"/>
                  </p:ext>
                </p:extLst>
              </p:nvPr>
            </p:nvGraphicFramePr>
            <p:xfrm>
              <a:off x="4449217" y="1560707"/>
              <a:ext cx="4644000" cy="3117850"/>
            </p:xfrm>
            <a:graphic>
              <a:graphicData uri="http://schemas.openxmlformats.org/drawingml/2006/table">
                <a:tbl>
                  <a:tblPr/>
                  <a:tblGrid>
                    <a:gridCol w="1770514"/>
                    <a:gridCol w="1325486"/>
                    <a:gridCol w="1548000"/>
                  </a:tblGrid>
                  <a:tr h="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zh-CN" alt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zh-CN" altLang="en-US" sz="16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函数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effectLst/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zh-CN" altLang="en-US" sz="16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导数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effectLst/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  <a:latin typeface="+mn-lt"/>
                            </a:rPr>
                            <a:t>乘以常数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cf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cf’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  <a:latin typeface="+mn-lt"/>
                            </a:rPr>
                            <a:t>幂次方法则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x</a:t>
                          </a:r>
                          <a:r>
                            <a:rPr lang="en-US" sz="1400" baseline="30000">
                              <a:effectLst/>
                              <a:latin typeface="+mn-lt"/>
                            </a:rPr>
                            <a:t>n</a:t>
                          </a:r>
                          <a:endParaRPr lang="en-US" sz="140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nx</a:t>
                          </a:r>
                          <a:r>
                            <a:rPr lang="en-US" sz="1400" baseline="30000">
                              <a:effectLst/>
                              <a:latin typeface="+mn-lt"/>
                            </a:rPr>
                            <a:t>n−1</a:t>
                          </a:r>
                          <a:endParaRPr lang="en-US" sz="140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加法法则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f + g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f’ + g’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减法法则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f - g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f’ − g’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积法则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effectLst/>
                              <a:latin typeface="+mn-lt"/>
                            </a:rPr>
                            <a:t>fg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f g’ + f’ g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商法则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f/g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(f’ g − g’ f )/g</a:t>
                          </a:r>
                          <a:r>
                            <a:rPr lang="en-US" sz="1400" baseline="30000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倒数法则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1/f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−f’/f</a:t>
                          </a:r>
                          <a:r>
                            <a:rPr lang="en-US" sz="1400" baseline="30000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  <a:latin typeface="+mn-lt"/>
                            </a:rPr>
                            <a:t>链式法则 （用 ’ ）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f(g(x))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f’(g(x))g’(x)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链式法则 （用 </a:t>
                          </a:r>
                          <a:r>
                            <a:rPr lang="en-US" altLang="zh-CN" sz="1400" i="1">
                              <a:effectLst/>
                              <a:latin typeface="+mn-lt"/>
                            </a:rPr>
                            <a:t>d</a:t>
                          </a:r>
                          <a:r>
                            <a:rPr lang="en-US" altLang="zh-CN" sz="1400" b="1">
                              <a:effectLst/>
                              <a:latin typeface="+mn-lt"/>
                            </a:rPr>
                            <a:t>dx</a:t>
                          </a:r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 ）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zh-CN" altLang="en-US" sz="1400" i="0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4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252889"/>
                  </p:ext>
                </p:extLst>
              </p:nvPr>
            </p:nvGraphicFramePr>
            <p:xfrm>
              <a:off x="4449217" y="1560707"/>
              <a:ext cx="4644000" cy="3117850"/>
            </p:xfrm>
            <a:graphic>
              <a:graphicData uri="http://schemas.openxmlformats.org/drawingml/2006/table">
                <a:tbl>
                  <a:tblPr/>
                  <a:tblGrid>
                    <a:gridCol w="1770514"/>
                    <a:gridCol w="1325486"/>
                    <a:gridCol w="1548000"/>
                  </a:tblGrid>
                  <a:tr h="32004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zh-CN" alt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zh-CN" altLang="en-US" sz="16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函数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effectLst/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zh-CN" altLang="en-US" sz="16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导数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effectLst/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BBEE"/>
                        </a:solidFill>
                      </a:tcPr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  <a:latin typeface="+mn-lt"/>
                            </a:rPr>
                            <a:t>乘以常数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cf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cf’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  <a:latin typeface="+mn-lt"/>
                            </a:rPr>
                            <a:t>幂次方法则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x</a:t>
                          </a:r>
                          <a:r>
                            <a:rPr lang="en-US" sz="1400" baseline="30000">
                              <a:effectLst/>
                              <a:latin typeface="+mn-lt"/>
                            </a:rPr>
                            <a:t>n</a:t>
                          </a:r>
                          <a:endParaRPr lang="en-US" sz="140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nx</a:t>
                          </a:r>
                          <a:r>
                            <a:rPr lang="en-US" sz="1400" baseline="30000">
                              <a:effectLst/>
                              <a:latin typeface="+mn-lt"/>
                            </a:rPr>
                            <a:t>n−1</a:t>
                          </a:r>
                          <a:endParaRPr lang="en-US" sz="140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加法法则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f + g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f’ + g’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减法法则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f - g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f’ − g’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积法则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effectLst/>
                              <a:latin typeface="+mn-lt"/>
                            </a:rPr>
                            <a:t>fg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f g’ + f’ g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商法则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f/g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(f’ g − g’ f )/g</a:t>
                          </a:r>
                          <a:r>
                            <a:rPr lang="en-US" sz="1400" baseline="30000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倒数法则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effectLst/>
                              <a:latin typeface="+mn-lt"/>
                            </a:rPr>
                            <a:t>1/f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−f’/f</a:t>
                          </a:r>
                          <a:r>
                            <a:rPr lang="en-US" sz="1400" baseline="30000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effectLst/>
                              <a:latin typeface="+mn-lt"/>
                            </a:rPr>
                            <a:t>链式法则 （用 ’ ）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f(g(x))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</a:rPr>
                            <a:t>f’(g(x))g’(x)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</a:tr>
                  <a:tr h="481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链式法则 （用 </a:t>
                          </a:r>
                          <a:r>
                            <a:rPr lang="en-US" altLang="zh-CN" sz="1400" i="1">
                              <a:effectLst/>
                              <a:latin typeface="+mn-lt"/>
                            </a:rPr>
                            <a:t>d</a:t>
                          </a:r>
                          <a:r>
                            <a:rPr lang="en-US" altLang="zh-CN" sz="1400" b="1">
                              <a:effectLst/>
                              <a:latin typeface="+mn-lt"/>
                            </a:rPr>
                            <a:t>dx</a:t>
                          </a:r>
                          <a:r>
                            <a:rPr lang="zh-CN" altLang="en-US" sz="1400">
                              <a:effectLst/>
                              <a:latin typeface="+mn-lt"/>
                            </a:rPr>
                            <a:t> ）</a:t>
                          </a:r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0F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8100" marR="38100" marT="38100" marB="3810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1864" t="-553165" r="-636" b="-37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83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二、积分和积分法则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6813" y="977774"/>
            <a:ext cx="340410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    在</a:t>
            </a:r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物理中，积分可以用来求面积、体积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、长度等有实际物理含义的量。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如果物体某因变量随着自变量不是均匀分布的，则靠中学几何思想是无法求得因变量的，需要使用积分思想。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如物理中求变力做功，转动惯量，整个带电体产生的电场强度，计算环量，通量等，都需要使用积分思想。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1800" dirty="0" smtClean="0">
                <a:latin typeface="+mj-ea"/>
                <a:ea typeface="+mj-ea"/>
              </a:rPr>
              <a:t>微积分思想，在物理学中是非常重要的，希望同学们建立起思维模式和意识！</a:t>
            </a:r>
            <a:endParaRPr lang="zh-CN" altLang="en-US" sz="1800" dirty="0"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79" y="1219696"/>
            <a:ext cx="2157413" cy="16201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0344" y="2944812"/>
            <a:ext cx="432755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数学中，求函数</a:t>
            </a:r>
            <a:r>
              <a:rPr lang="zh-CN" altLang="en-US" dirty="0"/>
              <a:t>曲线下面的</a:t>
            </a:r>
            <a:r>
              <a:rPr lang="zh-CN" altLang="en-US" dirty="0" smtClean="0"/>
              <a:t>面积，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可</a:t>
            </a:r>
            <a:r>
              <a:rPr lang="zh-CN" altLang="en-US" dirty="0"/>
              <a:t>以求函数在几点的值，然后把宽度为</a:t>
            </a:r>
            <a:r>
              <a:rPr lang="en-US" altLang="zh-CN" b="1" dirty="0" err="1"/>
              <a:t>Δx</a:t>
            </a:r>
            <a:r>
              <a:rPr lang="zh-CN" altLang="en-US" dirty="0"/>
              <a:t>的片的面积</a:t>
            </a:r>
            <a:r>
              <a:rPr lang="zh-CN" altLang="en-US" b="1" dirty="0"/>
              <a:t>加起来</a:t>
            </a:r>
            <a:r>
              <a:rPr lang="zh-CN" altLang="en-US" dirty="0"/>
              <a:t>（但答案不会很精确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      可以</a:t>
            </a:r>
            <a:r>
              <a:rPr lang="zh-CN" altLang="en-US" dirty="0"/>
              <a:t>使 </a:t>
            </a:r>
            <a:r>
              <a:rPr lang="el-GR" altLang="zh-CN" dirty="0"/>
              <a:t>Δ</a:t>
            </a:r>
            <a:r>
              <a:rPr lang="en-US" altLang="zh-CN" dirty="0"/>
              <a:t>x </a:t>
            </a:r>
            <a:r>
              <a:rPr lang="zh-CN" altLang="en-US" dirty="0"/>
              <a:t>非常</a:t>
            </a:r>
            <a:r>
              <a:rPr lang="zh-CN" altLang="en-US" dirty="0" smtClean="0"/>
              <a:t>小，当间隔</a:t>
            </a:r>
            <a:r>
              <a:rPr lang="zh-CN" altLang="en-US" b="1" dirty="0" smtClean="0"/>
              <a:t>宽度</a:t>
            </a:r>
            <a:r>
              <a:rPr lang="zh-CN" altLang="en-US" b="1" dirty="0"/>
              <a:t>趋近</a:t>
            </a:r>
            <a:r>
              <a:rPr lang="zh-CN" altLang="en-US" b="1" dirty="0" smtClean="0"/>
              <a:t>零</a:t>
            </a:r>
            <a:r>
              <a:rPr lang="zh-CN" altLang="en-US" dirty="0" smtClean="0"/>
              <a:t>时，成为</a:t>
            </a:r>
            <a:r>
              <a:rPr lang="en-US" altLang="zh-CN" dirty="0" smtClean="0"/>
              <a:t>dx</a:t>
            </a:r>
            <a:r>
              <a:rPr lang="zh-CN" altLang="en-US" dirty="0" smtClean="0"/>
              <a:t>，</a:t>
            </a:r>
            <a:r>
              <a:rPr lang="zh-CN" altLang="en-US" dirty="0"/>
              <a:t>答案也趋近正确的面积。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8" y="4283640"/>
            <a:ext cx="1308919" cy="11478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61" y="4280338"/>
            <a:ext cx="1312684" cy="1151123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087711" y="5599677"/>
            <a:ext cx="2324148" cy="1124317"/>
            <a:chOff x="1087711" y="5599677"/>
            <a:chExt cx="2324148" cy="112431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7711" y="5599677"/>
              <a:ext cx="2324148" cy="1124317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087711" y="5622468"/>
              <a:ext cx="122341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标量函数积分</a:t>
              </a:r>
              <a:endParaRPr lang="zh-CN" altLang="en-US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4636335" y="5357011"/>
            <a:ext cx="9028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333333"/>
                </a:solidFill>
              </a:rPr>
              <a:t>定积分：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405" y="5826678"/>
            <a:ext cx="3476539" cy="6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二、积分和积分法则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26024"/>
              </p:ext>
            </p:extLst>
          </p:nvPr>
        </p:nvGraphicFramePr>
        <p:xfrm>
          <a:off x="86583" y="1180181"/>
          <a:ext cx="3564000" cy="5229928"/>
        </p:xfrm>
        <a:graphic>
          <a:graphicData uri="http://schemas.openxmlformats.org/drawingml/2006/table">
            <a:tbl>
              <a:tblPr/>
              <a:tblGrid>
                <a:gridCol w="1188000"/>
                <a:gridCol w="1188000"/>
                <a:gridCol w="1188000"/>
              </a:tblGrid>
              <a:tr h="475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+mj-ea"/>
                          <a:ea typeface="+mj-ea"/>
                        </a:rPr>
                        <a:t>常用函数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+mj-ea"/>
                          <a:ea typeface="+mj-ea"/>
                        </a:rPr>
                        <a:t>函数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+mj-ea"/>
                          <a:ea typeface="+mj-ea"/>
                        </a:rPr>
                        <a:t>积分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BEE"/>
                    </a:solidFill>
                  </a:tcPr>
                </a:tc>
              </a:tr>
              <a:tr h="475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常数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∫a dx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ax + C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475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变量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∫x dx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x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/2 + C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475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平方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∫x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 dx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x</a:t>
                      </a:r>
                      <a:r>
                        <a:rPr lang="en-US" sz="1400" baseline="300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/3 + C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475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倒数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∫(1/x) dx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ln|x</a:t>
                      </a:r>
                      <a:r>
                        <a:rPr lang="en-US" sz="1400" dirty="0">
                          <a:effectLst/>
                        </a:rPr>
                        <a:t>| + C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475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指数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∫e</a:t>
                      </a:r>
                      <a:r>
                        <a:rPr lang="en-US" sz="1400" baseline="30000">
                          <a:effectLst/>
                        </a:rPr>
                        <a:t>x</a:t>
                      </a:r>
                      <a:r>
                        <a:rPr lang="en-US" sz="1400">
                          <a:effectLst/>
                        </a:rPr>
                        <a:t> dx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</a:t>
                      </a:r>
                      <a:r>
                        <a:rPr lang="en-US" sz="1400" baseline="30000" dirty="0">
                          <a:effectLst/>
                        </a:rPr>
                        <a:t>x</a:t>
                      </a:r>
                      <a:r>
                        <a:rPr lang="en-US" sz="1400" dirty="0">
                          <a:effectLst/>
                        </a:rPr>
                        <a:t> + C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475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 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∫a</a:t>
                      </a:r>
                      <a:r>
                        <a:rPr lang="en-US" sz="1400" baseline="30000">
                          <a:effectLst/>
                        </a:rPr>
                        <a:t>x</a:t>
                      </a:r>
                      <a:r>
                        <a:rPr lang="en-US" sz="1400">
                          <a:effectLst/>
                        </a:rPr>
                        <a:t> dx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en-US" sz="1400" baseline="30000" dirty="0">
                          <a:effectLst/>
                        </a:rPr>
                        <a:t>x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ln</a:t>
                      </a:r>
                      <a:r>
                        <a:rPr lang="en-US" sz="1400" dirty="0">
                          <a:effectLst/>
                        </a:rPr>
                        <a:t>(a) + C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475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 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∫ln(x) dx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x </a:t>
                      </a:r>
                      <a:r>
                        <a:rPr lang="en-US" sz="1400" dirty="0" err="1">
                          <a:effectLst/>
                        </a:rPr>
                        <a:t>ln</a:t>
                      </a:r>
                      <a:r>
                        <a:rPr lang="en-US" sz="1400" dirty="0">
                          <a:effectLst/>
                        </a:rPr>
                        <a:t>(x) − x + C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475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三角法 （</a:t>
                      </a:r>
                      <a:r>
                        <a:rPr lang="en-US" altLang="zh-CN" sz="1400" dirty="0">
                          <a:effectLst/>
                        </a:rPr>
                        <a:t>x </a:t>
                      </a:r>
                      <a:r>
                        <a:rPr lang="zh-CN" altLang="en-US" sz="1400" dirty="0" smtClean="0">
                          <a:effectLst/>
                        </a:rPr>
                        <a:t>单位</a:t>
                      </a:r>
                      <a:r>
                        <a:rPr lang="zh-CN" altLang="en-US" sz="1400" dirty="0">
                          <a:effectLst/>
                        </a:rPr>
                        <a:t>是 </a:t>
                      </a:r>
                      <a:r>
                        <a:rPr lang="zh-CN" altLang="en-US" sz="1400" dirty="0" smtClean="0">
                          <a:effectLst/>
                        </a:rPr>
                        <a:t>弧度）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∫cos(x) dx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sin(x) + C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475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 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∫sin(x) dx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-cos(x) + C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475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 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∫sec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(x) dx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tan(x) + C</a:t>
                      </a:r>
                    </a:p>
                  </a:txBody>
                  <a:tcPr marL="24364" marR="24364" marT="24364" marB="2436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73550"/>
              </p:ext>
            </p:extLst>
          </p:nvPr>
        </p:nvGraphicFramePr>
        <p:xfrm>
          <a:off x="3783987" y="1343687"/>
          <a:ext cx="5292000" cy="5250180"/>
        </p:xfrm>
        <a:graphic>
          <a:graphicData uri="http://schemas.openxmlformats.org/drawingml/2006/table">
            <a:tbl>
              <a:tblPr/>
              <a:tblGrid>
                <a:gridCol w="1764000"/>
                <a:gridCol w="1764000"/>
                <a:gridCol w="1764000"/>
              </a:tblGrid>
              <a:tr h="3200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法则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B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函数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B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积分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BEE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乘以常数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∫cf(x) dx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c∫f(x) dx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幂次数法则 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n≠-1)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∫x</a:t>
                      </a:r>
                      <a:r>
                        <a:rPr lang="en-US" baseline="30000">
                          <a:effectLst/>
                        </a:rPr>
                        <a:t>n</a:t>
                      </a:r>
                      <a:r>
                        <a:rPr lang="en-US">
                          <a:effectLst/>
                        </a:rPr>
                        <a:t> dx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n+1</a:t>
                      </a:r>
                      <a:r>
                        <a:rPr lang="en-US">
                          <a:effectLst/>
                        </a:rPr>
                        <a:t>/(n+1) + C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和法则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∫(f + g) dx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∫f dx + ∫g dx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差法则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∫(f - g) dx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∫f dx - ∫g dx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分部积分法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∫u v dx = </a:t>
                      </a:r>
                      <a:r>
                        <a:rPr lang="en-US" altLang="zh-CN" sz="13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u∫v</a:t>
                      </a:r>
                      <a:r>
                        <a:rPr lang="en-US" altLang="zh-CN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dx −∫u' (∫v dx) dx</a:t>
                      </a:r>
                    </a:p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换元法则</a:t>
                      </a: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若积分可以写成这个格式：</a:t>
                      </a:r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35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便可以做这个变换：</a:t>
                      </a:r>
                      <a:r>
                        <a:rPr lang="en-US" altLang="zh-CN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u=g(x)</a:t>
                      </a:r>
                      <a:r>
                        <a:rPr lang="zh-CN" alt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，然后求积分∫</a:t>
                      </a:r>
                      <a:r>
                        <a:rPr lang="en-US" altLang="zh-CN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f(u) du</a:t>
                      </a:r>
                      <a:r>
                        <a:rPr lang="zh-CN" alt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，最后把 </a:t>
                      </a:r>
                      <a:r>
                        <a:rPr lang="en-US" altLang="zh-CN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g(x)</a:t>
                      </a:r>
                      <a:r>
                        <a:rPr lang="en-US" altLang="zh-CN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代回 </a:t>
                      </a:r>
                      <a:r>
                        <a:rPr lang="en-US" altLang="zh-CN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里。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42" y="5363509"/>
            <a:ext cx="1943100" cy="657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42" y="3439911"/>
            <a:ext cx="2279447" cy="13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一、直角三角形的三角函数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8164" t="7623"/>
          <a:stretch/>
        </p:blipFill>
        <p:spPr>
          <a:xfrm>
            <a:off x="434308" y="1046734"/>
            <a:ext cx="3109865" cy="1821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8" y="5051367"/>
            <a:ext cx="2173778" cy="15756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98" y="5051367"/>
            <a:ext cx="1568156" cy="1575623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02084"/>
              </p:ext>
            </p:extLst>
          </p:nvPr>
        </p:nvGraphicFramePr>
        <p:xfrm>
          <a:off x="434308" y="2934694"/>
          <a:ext cx="4160583" cy="1706880"/>
        </p:xfrm>
        <a:graphic>
          <a:graphicData uri="http://schemas.openxmlformats.org/drawingml/2006/table">
            <a:tbl>
              <a:tblPr/>
              <a:tblGrid>
                <a:gridCol w="1005903"/>
                <a:gridCol w="1577340"/>
                <a:gridCol w="157734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正弦 函数：</a:t>
                      </a:r>
                      <a:endParaRPr lang="zh-CN" alt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r>
                        <a:rPr lang="en-US" altLang="zh-CN" b="1" dirty="0" smtClean="0"/>
                        <a:t>in</a:t>
                      </a:r>
                      <a:r>
                        <a:rPr lang="en-US" b="1" dirty="0" smtClean="0"/>
                        <a:t>(</a:t>
                      </a:r>
                      <a:r>
                        <a:rPr lang="el-GR" b="1" i="1" dirty="0"/>
                        <a:t>θ</a:t>
                      </a:r>
                      <a:r>
                        <a:rPr lang="el-GR" b="1" dirty="0"/>
                        <a:t>) </a:t>
                      </a:r>
                      <a:r>
                        <a:rPr lang="el-GR" b="1" dirty="0" smtClean="0"/>
                        <a:t>=</a:t>
                      </a:r>
                      <a:r>
                        <a:rPr lang="zh-CN" altLang="en-US" b="1" dirty="0" smtClean="0"/>
                        <a:t>对边 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斜边</a:t>
                      </a:r>
                      <a:endParaRPr lang="zh-CN" alt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余弦 函数：</a:t>
                      </a:r>
                      <a:endParaRPr lang="zh-CN" alt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r>
                        <a:rPr lang="en-US" altLang="zh-CN" b="1" dirty="0" smtClean="0"/>
                        <a:t>os</a:t>
                      </a:r>
                      <a:r>
                        <a:rPr lang="en-US" b="1" dirty="0" smtClean="0"/>
                        <a:t>(</a:t>
                      </a:r>
                      <a:r>
                        <a:rPr lang="el-GR" b="1" i="1" dirty="0"/>
                        <a:t>θ</a:t>
                      </a:r>
                      <a:r>
                        <a:rPr lang="el-GR" b="1" dirty="0"/>
                        <a:t>) </a:t>
                      </a:r>
                      <a:r>
                        <a:rPr lang="el-GR" b="1" dirty="0" smtClean="0"/>
                        <a:t>=</a:t>
                      </a:r>
                      <a:r>
                        <a:rPr lang="zh-CN" altLang="en-US" b="1" dirty="0" smtClean="0"/>
                        <a:t>邻边 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斜边</a:t>
                      </a:r>
                      <a:endParaRPr lang="zh-CN" alt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正切 函数：</a:t>
                      </a:r>
                      <a:endParaRPr lang="zh-CN" alt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tan</a:t>
                      </a:r>
                      <a:r>
                        <a:rPr lang="en-US" b="1" dirty="0" smtClean="0"/>
                        <a:t>(</a:t>
                      </a:r>
                      <a:r>
                        <a:rPr lang="el-GR" b="1" i="1" dirty="0"/>
                        <a:t>θ</a:t>
                      </a:r>
                      <a:r>
                        <a:rPr lang="el-GR" b="1" dirty="0"/>
                        <a:t>) </a:t>
                      </a:r>
                      <a:r>
                        <a:rPr lang="el-GR" b="1" dirty="0" smtClean="0"/>
                        <a:t>=</a:t>
                      </a:r>
                      <a:r>
                        <a:rPr lang="zh-CN" altLang="en-US" b="1" dirty="0" smtClean="0"/>
                        <a:t>对边</a:t>
                      </a:r>
                      <a:r>
                        <a:rPr lang="el-GR" b="1" dirty="0" smtClean="0"/>
                        <a:t> 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邻边</a:t>
                      </a:r>
                      <a:endParaRPr lang="zh-CN" alt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余切 函数：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cot(</a:t>
                      </a:r>
                      <a:r>
                        <a:rPr lang="el-GR" b="1" i="1" dirty="0"/>
                        <a:t>θ</a:t>
                      </a:r>
                      <a:r>
                        <a:rPr lang="el-GR" b="1" dirty="0"/>
                        <a:t>) = </a:t>
                      </a:r>
                      <a:r>
                        <a:rPr lang="zh-CN" altLang="en-US" b="1" dirty="0"/>
                        <a:t>邻边 </a:t>
                      </a:r>
                      <a:r>
                        <a:rPr lang="en-US" altLang="zh-CN" b="1" dirty="0"/>
                        <a:t>/ </a:t>
                      </a:r>
                      <a:r>
                        <a:rPr lang="zh-CN" altLang="en-US" b="1" dirty="0"/>
                        <a:t>对边</a:t>
                      </a:r>
                      <a:endParaRPr lang="zh-CN" alt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(=1/tan</a:t>
                      </a:r>
                      <a:r>
                        <a:rPr lang="en-US" i="1" dirty="0" smtClean="0"/>
                        <a:t>)</a:t>
                      </a:r>
                      <a:endParaRPr 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正割 </a:t>
                      </a:r>
                      <a:r>
                        <a:rPr lang="zh-CN" altLang="en-US" dirty="0"/>
                        <a:t>函数：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sec(</a:t>
                      </a:r>
                      <a:r>
                        <a:rPr lang="el-GR" b="1" i="1" dirty="0"/>
                        <a:t>θ</a:t>
                      </a:r>
                      <a:r>
                        <a:rPr lang="el-GR" b="1" dirty="0"/>
                        <a:t>) = </a:t>
                      </a:r>
                      <a:r>
                        <a:rPr lang="zh-CN" altLang="en-US" b="1" dirty="0"/>
                        <a:t>斜边 </a:t>
                      </a:r>
                      <a:r>
                        <a:rPr lang="en-US" altLang="zh-CN" b="1" dirty="0"/>
                        <a:t>/ </a:t>
                      </a:r>
                      <a:r>
                        <a:rPr lang="zh-CN" altLang="en-US" b="1" dirty="0"/>
                        <a:t>邻边</a:t>
                      </a:r>
                      <a:endParaRPr lang="zh-CN" alt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(=1/cos)</a:t>
                      </a:r>
                      <a:endParaRPr 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余割 函数：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csc</a:t>
                      </a:r>
                      <a:r>
                        <a:rPr lang="en-US" b="1" dirty="0"/>
                        <a:t>(</a:t>
                      </a:r>
                      <a:r>
                        <a:rPr lang="el-GR" b="1" i="1" dirty="0"/>
                        <a:t>θ</a:t>
                      </a:r>
                      <a:r>
                        <a:rPr lang="el-GR" b="1" dirty="0"/>
                        <a:t>) = </a:t>
                      </a:r>
                      <a:r>
                        <a:rPr lang="zh-CN" altLang="en-US" b="1" dirty="0"/>
                        <a:t>斜边 </a:t>
                      </a:r>
                      <a:r>
                        <a:rPr lang="en-US" altLang="zh-CN" b="1" dirty="0"/>
                        <a:t>/ </a:t>
                      </a:r>
                      <a:r>
                        <a:rPr lang="zh-CN" altLang="en-US" b="1" dirty="0"/>
                        <a:t>对边</a:t>
                      </a:r>
                      <a:endParaRPr lang="zh-CN" alt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(=1/sin)</a:t>
                      </a:r>
                      <a:endParaRPr 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3635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11" y="683133"/>
            <a:ext cx="3486150" cy="2657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11" y="3635375"/>
            <a:ext cx="3486150" cy="2667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46425" y="6326908"/>
            <a:ext cx="27943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单位圆四个象限三角函数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cos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sin</a:t>
            </a:r>
          </a:p>
        </p:txBody>
      </p:sp>
      <p:sp>
        <p:nvSpPr>
          <p:cNvPr id="17" name="弧形 16"/>
          <p:cNvSpPr/>
          <p:nvPr/>
        </p:nvSpPr>
        <p:spPr>
          <a:xfrm>
            <a:off x="6636095" y="1711104"/>
            <a:ext cx="1086511" cy="823865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03931" y="1171659"/>
            <a:ext cx="18725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在物理中，需要注意</a:t>
            </a:r>
            <a:r>
              <a:rPr lang="el-GR" altLang="zh-CN" b="1" i="1" dirty="0" smtClean="0"/>
              <a:t>θ</a:t>
            </a:r>
            <a:r>
              <a:rPr lang="zh-CN" altLang="en-US" dirty="0"/>
              <a:t>角度</a:t>
            </a:r>
            <a:r>
              <a:rPr lang="zh-CN" altLang="en-US" dirty="0" smtClean="0"/>
              <a:t>的确切大小，是位于哪个象限。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1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二、三角函数公式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98" name="Picture 26" descr="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3" y="2151316"/>
            <a:ext cx="2457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9" name="Picture 27" descr="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3" y="1576646"/>
            <a:ext cx="24669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formu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3" y="2438651"/>
            <a:ext cx="21050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29" descr="formu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3" y="2926011"/>
            <a:ext cx="21050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25" descr="formu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3" y="1863981"/>
            <a:ext cx="2457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2" y="8757948"/>
            <a:ext cx="2447925" cy="361950"/>
          </a:xfrm>
          <a:prstGeom prst="rect">
            <a:avLst/>
          </a:prstGeom>
        </p:spPr>
      </p:pic>
      <p:pic>
        <p:nvPicPr>
          <p:cNvPr id="3110" name="Picture 38" descr="formul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3" y="4830773"/>
            <a:ext cx="24384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1" name="Picture 39" descr="formul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3" y="4352938"/>
            <a:ext cx="2581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formul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3" y="5308608"/>
            <a:ext cx="1895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3" name="Picture 41" descr="formul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3" y="5795972"/>
            <a:ext cx="19621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9" name="Picture 37" descr="formul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3" y="3875103"/>
            <a:ext cx="24479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 descr="formul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07" y="2041261"/>
            <a:ext cx="29241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7" name="Picture 45" descr="formul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07" y="2511329"/>
            <a:ext cx="29146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 descr="formula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82" y="2981398"/>
            <a:ext cx="29241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5" name="Picture 43" descr="formul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82" y="1571193"/>
            <a:ext cx="29241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1" name="Picture 49" descr="formula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11" y="4016395"/>
            <a:ext cx="36576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 descr="formula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11" y="4341316"/>
            <a:ext cx="13906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0" name="Picture 48" descr="formula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11" y="3729574"/>
            <a:ext cx="15144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72713" y="1262631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和差角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28312" y="3657615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和差化积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325127" y="127544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积化和差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418091" y="3347994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二倍角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397391" y="488381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诱导公式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264182" y="5069117"/>
            <a:ext cx="4794282" cy="165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</a:rPr>
              <a:t>sin</a:t>
            </a:r>
            <a:r>
              <a:rPr lang="el-GR" altLang="zh-CN" dirty="0" smtClean="0">
                <a:solidFill>
                  <a:srgbClr val="333333"/>
                </a:solidFill>
              </a:rPr>
              <a:t>(-</a:t>
            </a:r>
            <a:r>
              <a:rPr lang="el-GR" altLang="zh-CN" dirty="0">
                <a:solidFill>
                  <a:srgbClr val="333333"/>
                </a:solidFill>
              </a:rPr>
              <a:t>α) = -</a:t>
            </a:r>
            <a:r>
              <a:rPr lang="en-US" altLang="zh-CN" dirty="0">
                <a:solidFill>
                  <a:srgbClr val="333333"/>
                </a:solidFill>
              </a:rPr>
              <a:t>sin</a:t>
            </a:r>
            <a:r>
              <a:rPr lang="el-GR" altLang="zh-CN" dirty="0">
                <a:solidFill>
                  <a:srgbClr val="333333"/>
                </a:solidFill>
              </a:rPr>
              <a:t>α</a:t>
            </a:r>
            <a:r>
              <a:rPr lang="zh-CN" altLang="el-GR" dirty="0">
                <a:solidFill>
                  <a:srgbClr val="333333"/>
                </a:solidFill>
              </a:rPr>
              <a:t>、</a:t>
            </a:r>
            <a:r>
              <a:rPr lang="en-US" altLang="zh-CN" dirty="0">
                <a:solidFill>
                  <a:srgbClr val="333333"/>
                </a:solidFill>
              </a:rPr>
              <a:t>cos(-</a:t>
            </a:r>
            <a:r>
              <a:rPr lang="el-GR" altLang="zh-CN" dirty="0">
                <a:solidFill>
                  <a:srgbClr val="333333"/>
                </a:solidFill>
              </a:rPr>
              <a:t>α) = </a:t>
            </a:r>
            <a:r>
              <a:rPr lang="en-US" altLang="zh-CN" dirty="0">
                <a:solidFill>
                  <a:srgbClr val="333333"/>
                </a:solidFill>
              </a:rPr>
              <a:t>cos</a:t>
            </a:r>
            <a:r>
              <a:rPr lang="el-GR" altLang="zh-CN" dirty="0" smtClean="0">
                <a:solidFill>
                  <a:srgbClr val="333333"/>
                </a:solidFill>
              </a:rPr>
              <a:t>α</a:t>
            </a:r>
            <a:r>
              <a:rPr lang="zh-CN" altLang="en-US" dirty="0" smtClean="0">
                <a:solidFill>
                  <a:srgbClr val="333333"/>
                </a:solidFill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</a:rPr>
              <a:t>tan (-a</a:t>
            </a:r>
            <a:r>
              <a:rPr lang="en-US" altLang="zh-CN" dirty="0">
                <a:solidFill>
                  <a:srgbClr val="333333"/>
                </a:solidFill>
              </a:rPr>
              <a:t>)=-tan</a:t>
            </a:r>
            <a:r>
              <a:rPr lang="el-GR" altLang="zh-CN" dirty="0">
                <a:solidFill>
                  <a:srgbClr val="333333"/>
                </a:solidFill>
              </a:rPr>
              <a:t>α</a:t>
            </a:r>
            <a:r>
              <a:rPr lang="zh-CN" altLang="el-GR" dirty="0" smtClean="0">
                <a:solidFill>
                  <a:srgbClr val="333333"/>
                </a:solidFill>
              </a:rPr>
              <a:t>、</a:t>
            </a:r>
            <a:endParaRPr lang="en-US" altLang="zh-CN" dirty="0" smtClean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</a:rPr>
              <a:t>sin(</a:t>
            </a:r>
            <a:r>
              <a:rPr lang="el-GR" altLang="zh-CN" dirty="0">
                <a:solidFill>
                  <a:srgbClr val="333333"/>
                </a:solidFill>
              </a:rPr>
              <a:t>π/2-α) = </a:t>
            </a:r>
            <a:r>
              <a:rPr lang="en-US" altLang="zh-CN" dirty="0">
                <a:solidFill>
                  <a:srgbClr val="333333"/>
                </a:solidFill>
              </a:rPr>
              <a:t>cos</a:t>
            </a:r>
            <a:r>
              <a:rPr lang="el-GR" altLang="zh-CN" dirty="0">
                <a:solidFill>
                  <a:srgbClr val="333333"/>
                </a:solidFill>
              </a:rPr>
              <a:t>α</a:t>
            </a:r>
            <a:r>
              <a:rPr lang="zh-CN" altLang="el-GR" dirty="0">
                <a:solidFill>
                  <a:srgbClr val="333333"/>
                </a:solidFill>
              </a:rPr>
              <a:t>、</a:t>
            </a:r>
            <a:r>
              <a:rPr lang="en-US" altLang="zh-CN" dirty="0">
                <a:solidFill>
                  <a:srgbClr val="333333"/>
                </a:solidFill>
              </a:rPr>
              <a:t>cos(</a:t>
            </a:r>
            <a:r>
              <a:rPr lang="el-GR" altLang="zh-CN" dirty="0">
                <a:solidFill>
                  <a:srgbClr val="333333"/>
                </a:solidFill>
              </a:rPr>
              <a:t>π/2-α) = </a:t>
            </a:r>
            <a:r>
              <a:rPr lang="en-US" altLang="zh-CN" dirty="0">
                <a:solidFill>
                  <a:srgbClr val="333333"/>
                </a:solidFill>
              </a:rPr>
              <a:t>sin</a:t>
            </a:r>
            <a:r>
              <a:rPr lang="el-GR" altLang="zh-CN" dirty="0">
                <a:solidFill>
                  <a:srgbClr val="333333"/>
                </a:solidFill>
              </a:rPr>
              <a:t>α</a:t>
            </a:r>
            <a:r>
              <a:rPr lang="zh-CN" altLang="el-GR" dirty="0" smtClean="0">
                <a:solidFill>
                  <a:srgbClr val="333333"/>
                </a:solidFill>
              </a:rPr>
              <a:t>、</a:t>
            </a:r>
            <a:r>
              <a:rPr lang="en-US" altLang="zh-CN" dirty="0">
                <a:solidFill>
                  <a:srgbClr val="333333"/>
                </a:solidFill>
              </a:rPr>
              <a:t>tan(</a:t>
            </a:r>
            <a:r>
              <a:rPr lang="el-GR" altLang="zh-CN" dirty="0">
                <a:solidFill>
                  <a:srgbClr val="333333"/>
                </a:solidFill>
              </a:rPr>
              <a:t>π/2</a:t>
            </a:r>
            <a:r>
              <a:rPr lang="zh-CN" altLang="el-GR" dirty="0">
                <a:solidFill>
                  <a:srgbClr val="333333"/>
                </a:solidFill>
              </a:rPr>
              <a:t>－</a:t>
            </a:r>
            <a:r>
              <a:rPr lang="el-GR" altLang="zh-CN" dirty="0">
                <a:solidFill>
                  <a:srgbClr val="333333"/>
                </a:solidFill>
              </a:rPr>
              <a:t>α</a:t>
            </a:r>
            <a:r>
              <a:rPr lang="en-US" altLang="zh-CN" dirty="0">
                <a:solidFill>
                  <a:srgbClr val="333333"/>
                </a:solidFill>
              </a:rPr>
              <a:t>)</a:t>
            </a:r>
            <a:r>
              <a:rPr lang="zh-CN" altLang="el-GR" dirty="0">
                <a:solidFill>
                  <a:srgbClr val="333333"/>
                </a:solidFill>
              </a:rPr>
              <a:t>＝</a:t>
            </a:r>
            <a:r>
              <a:rPr lang="en-US" altLang="zh-CN" dirty="0">
                <a:solidFill>
                  <a:srgbClr val="333333"/>
                </a:solidFill>
              </a:rPr>
              <a:t>cot</a:t>
            </a:r>
            <a:r>
              <a:rPr lang="el-GR" altLang="zh-CN" dirty="0" smtClean="0">
                <a:solidFill>
                  <a:srgbClr val="333333"/>
                </a:solidFill>
              </a:rPr>
              <a:t>α</a:t>
            </a:r>
            <a:endParaRPr lang="en-US" altLang="zh-CN" dirty="0" smtClean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</a:rPr>
              <a:t>sin(</a:t>
            </a:r>
            <a:r>
              <a:rPr lang="el-GR" altLang="zh-CN" dirty="0">
                <a:solidFill>
                  <a:srgbClr val="333333"/>
                </a:solidFill>
              </a:rPr>
              <a:t>π/2+α) = </a:t>
            </a:r>
            <a:r>
              <a:rPr lang="en-US" altLang="zh-CN" dirty="0">
                <a:solidFill>
                  <a:srgbClr val="333333"/>
                </a:solidFill>
              </a:rPr>
              <a:t>cos</a:t>
            </a:r>
            <a:r>
              <a:rPr lang="el-GR" altLang="zh-CN" dirty="0" smtClean="0">
                <a:solidFill>
                  <a:srgbClr val="333333"/>
                </a:solidFill>
              </a:rPr>
              <a:t>α</a:t>
            </a:r>
            <a:r>
              <a:rPr lang="zh-CN" altLang="en-US" dirty="0" smtClean="0">
                <a:solidFill>
                  <a:srgbClr val="333333"/>
                </a:solidFill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</a:rPr>
              <a:t>cos(</a:t>
            </a:r>
            <a:r>
              <a:rPr lang="el-GR" altLang="zh-CN" dirty="0">
                <a:solidFill>
                  <a:srgbClr val="333333"/>
                </a:solidFill>
              </a:rPr>
              <a:t>π/2+α) = -</a:t>
            </a:r>
            <a:r>
              <a:rPr lang="en-US" altLang="zh-CN" dirty="0">
                <a:solidFill>
                  <a:srgbClr val="333333"/>
                </a:solidFill>
              </a:rPr>
              <a:t>sin</a:t>
            </a:r>
            <a:r>
              <a:rPr lang="el-GR" altLang="zh-CN" dirty="0" smtClean="0">
                <a:solidFill>
                  <a:srgbClr val="333333"/>
                </a:solidFill>
              </a:rPr>
              <a:t>α</a:t>
            </a:r>
            <a:r>
              <a:rPr lang="zh-CN" altLang="en-US" dirty="0">
                <a:solidFill>
                  <a:srgbClr val="333333"/>
                </a:solidFill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</a:rPr>
              <a:t>tan(</a:t>
            </a:r>
            <a:r>
              <a:rPr lang="el-GR" altLang="zh-CN" dirty="0">
                <a:solidFill>
                  <a:srgbClr val="333333"/>
                </a:solidFill>
              </a:rPr>
              <a:t>π/2</a:t>
            </a:r>
            <a:r>
              <a:rPr lang="zh-CN" altLang="el-GR" dirty="0">
                <a:solidFill>
                  <a:srgbClr val="333333"/>
                </a:solidFill>
              </a:rPr>
              <a:t>＋</a:t>
            </a:r>
            <a:r>
              <a:rPr lang="el-GR" altLang="zh-CN" dirty="0">
                <a:solidFill>
                  <a:srgbClr val="333333"/>
                </a:solidFill>
              </a:rPr>
              <a:t>α</a:t>
            </a:r>
            <a:r>
              <a:rPr lang="en-US" altLang="zh-CN" dirty="0">
                <a:solidFill>
                  <a:srgbClr val="333333"/>
                </a:solidFill>
              </a:rPr>
              <a:t>)</a:t>
            </a:r>
            <a:r>
              <a:rPr lang="zh-CN" altLang="el-GR" dirty="0" smtClean="0">
                <a:solidFill>
                  <a:srgbClr val="333333"/>
                </a:solidFill>
              </a:rPr>
              <a:t>＝</a:t>
            </a:r>
            <a:r>
              <a:rPr lang="en-US" altLang="zh-CN" dirty="0" smtClean="0">
                <a:solidFill>
                  <a:srgbClr val="333333"/>
                </a:solidFill>
              </a:rPr>
              <a:t>-cot</a:t>
            </a:r>
            <a:r>
              <a:rPr lang="el-GR" altLang="zh-CN" dirty="0">
                <a:solidFill>
                  <a:srgbClr val="333333"/>
                </a:solidFill>
              </a:rPr>
              <a:t>α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</a:rPr>
              <a:t>sin</a:t>
            </a:r>
            <a:r>
              <a:rPr lang="el-GR" altLang="zh-CN" dirty="0" smtClean="0">
                <a:solidFill>
                  <a:srgbClr val="333333"/>
                </a:solidFill>
              </a:rPr>
              <a:t>(π-α</a:t>
            </a:r>
            <a:r>
              <a:rPr lang="el-GR" altLang="zh-CN" dirty="0">
                <a:solidFill>
                  <a:srgbClr val="333333"/>
                </a:solidFill>
              </a:rPr>
              <a:t>) = </a:t>
            </a:r>
            <a:r>
              <a:rPr lang="en-US" altLang="zh-CN" dirty="0">
                <a:solidFill>
                  <a:srgbClr val="333333"/>
                </a:solidFill>
              </a:rPr>
              <a:t>sin</a:t>
            </a:r>
            <a:r>
              <a:rPr lang="el-GR" altLang="zh-CN" dirty="0">
                <a:solidFill>
                  <a:srgbClr val="333333"/>
                </a:solidFill>
              </a:rPr>
              <a:t>α</a:t>
            </a:r>
            <a:r>
              <a:rPr lang="zh-CN" altLang="el-GR" dirty="0">
                <a:solidFill>
                  <a:srgbClr val="333333"/>
                </a:solidFill>
              </a:rPr>
              <a:t>、</a:t>
            </a:r>
            <a:r>
              <a:rPr lang="en-US" altLang="zh-CN" dirty="0">
                <a:solidFill>
                  <a:srgbClr val="333333"/>
                </a:solidFill>
              </a:rPr>
              <a:t>cos(</a:t>
            </a:r>
            <a:r>
              <a:rPr lang="el-GR" altLang="zh-CN" dirty="0">
                <a:solidFill>
                  <a:srgbClr val="333333"/>
                </a:solidFill>
              </a:rPr>
              <a:t>π-α) = -</a:t>
            </a:r>
            <a:r>
              <a:rPr lang="en-US" altLang="zh-CN" dirty="0">
                <a:solidFill>
                  <a:srgbClr val="333333"/>
                </a:solidFill>
              </a:rPr>
              <a:t>cos</a:t>
            </a:r>
            <a:r>
              <a:rPr lang="el-GR" altLang="zh-CN" dirty="0" smtClean="0">
                <a:solidFill>
                  <a:srgbClr val="333333"/>
                </a:solidFill>
              </a:rPr>
              <a:t>α</a:t>
            </a:r>
            <a:r>
              <a:rPr lang="zh-CN" altLang="el-GR" dirty="0" smtClean="0">
                <a:solidFill>
                  <a:srgbClr val="333333"/>
                </a:solidFill>
              </a:rPr>
              <a:t>、</a:t>
            </a:r>
            <a:endParaRPr lang="en-US" altLang="zh-CN" dirty="0" smtClean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</a:rPr>
              <a:t>tan(</a:t>
            </a:r>
            <a:r>
              <a:rPr lang="el-GR" altLang="zh-CN" dirty="0" smtClean="0">
                <a:solidFill>
                  <a:srgbClr val="333333"/>
                </a:solidFill>
              </a:rPr>
              <a:t>π</a:t>
            </a:r>
            <a:r>
              <a:rPr lang="en-US" altLang="zh-CN" dirty="0" smtClean="0">
                <a:solidFill>
                  <a:srgbClr val="333333"/>
                </a:solidFill>
              </a:rPr>
              <a:t>-</a:t>
            </a:r>
            <a:r>
              <a:rPr lang="el-GR" altLang="zh-CN" dirty="0" smtClean="0">
                <a:solidFill>
                  <a:srgbClr val="333333"/>
                </a:solidFill>
              </a:rPr>
              <a:t>α</a:t>
            </a:r>
            <a:r>
              <a:rPr lang="en-US" altLang="zh-CN" dirty="0" smtClean="0">
                <a:solidFill>
                  <a:srgbClr val="333333"/>
                </a:solidFill>
              </a:rPr>
              <a:t>)</a:t>
            </a:r>
            <a:r>
              <a:rPr lang="zh-CN" altLang="el-GR" dirty="0" smtClean="0">
                <a:solidFill>
                  <a:srgbClr val="333333"/>
                </a:solidFill>
              </a:rPr>
              <a:t>＝</a:t>
            </a:r>
            <a:r>
              <a:rPr lang="en-US" altLang="zh-CN" dirty="0" smtClean="0">
                <a:solidFill>
                  <a:srgbClr val="333333"/>
                </a:solidFill>
              </a:rPr>
              <a:t>-tan</a:t>
            </a:r>
            <a:r>
              <a:rPr lang="el-GR" altLang="zh-CN" dirty="0">
                <a:solidFill>
                  <a:srgbClr val="333333"/>
                </a:solidFill>
              </a:rPr>
              <a:t>α</a:t>
            </a:r>
            <a:r>
              <a:rPr lang="zh-CN" altLang="el-GR" dirty="0">
                <a:solidFill>
                  <a:srgbClr val="333333"/>
                </a:solidFill>
              </a:rPr>
              <a:t>、</a:t>
            </a:r>
            <a:r>
              <a:rPr lang="en-US" altLang="zh-CN" dirty="0">
                <a:solidFill>
                  <a:srgbClr val="333333"/>
                </a:solidFill>
              </a:rPr>
              <a:t>tan</a:t>
            </a:r>
            <a:r>
              <a:rPr lang="zh-CN" altLang="en-US" dirty="0">
                <a:solidFill>
                  <a:srgbClr val="333333"/>
                </a:solidFill>
              </a:rPr>
              <a:t>（</a:t>
            </a:r>
            <a:r>
              <a:rPr lang="el-GR" altLang="zh-CN" dirty="0" smtClean="0">
                <a:solidFill>
                  <a:srgbClr val="333333"/>
                </a:solidFill>
              </a:rPr>
              <a:t>π</a:t>
            </a:r>
            <a:r>
              <a:rPr lang="en-US" altLang="zh-CN" dirty="0" smtClean="0">
                <a:solidFill>
                  <a:srgbClr val="333333"/>
                </a:solidFill>
              </a:rPr>
              <a:t>+</a:t>
            </a:r>
            <a:r>
              <a:rPr lang="el-GR" altLang="zh-CN" dirty="0" smtClean="0">
                <a:solidFill>
                  <a:srgbClr val="333333"/>
                </a:solidFill>
              </a:rPr>
              <a:t>α</a:t>
            </a:r>
            <a:r>
              <a:rPr lang="zh-CN" altLang="el-GR" dirty="0">
                <a:solidFill>
                  <a:srgbClr val="333333"/>
                </a:solidFill>
              </a:rPr>
              <a:t>）＝</a:t>
            </a:r>
            <a:r>
              <a:rPr lang="en-US" altLang="zh-CN" dirty="0">
                <a:solidFill>
                  <a:srgbClr val="333333"/>
                </a:solidFill>
              </a:rPr>
              <a:t>tan</a:t>
            </a:r>
            <a:r>
              <a:rPr lang="el-GR" altLang="zh-CN" dirty="0" smtClean="0">
                <a:solidFill>
                  <a:srgbClr val="333333"/>
                </a:solidFill>
              </a:rPr>
              <a:t>α</a:t>
            </a:r>
            <a:r>
              <a:rPr lang="en-US" altLang="zh-CN" dirty="0" smtClean="0">
                <a:solidFill>
                  <a:srgbClr val="333333"/>
                </a:solidFill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</a:rPr>
              <a:t>等</a:t>
            </a:r>
            <a:endParaRPr lang="el-GR" altLang="zh-CN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27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000" y="1562713"/>
            <a:ext cx="7935362" cy="263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sinx</a:t>
            </a:r>
            <a:r>
              <a:rPr lang="en-US" altLang="zh-CN" sz="1600" dirty="0">
                <a:solidFill>
                  <a:srgbClr val="333333"/>
                </a:solidFill>
              </a:rPr>
              <a:t>)'=</a:t>
            </a:r>
            <a:r>
              <a:rPr lang="en-US" altLang="zh-CN" sz="1600" dirty="0" err="1">
                <a:solidFill>
                  <a:srgbClr val="333333"/>
                </a:solidFill>
              </a:rPr>
              <a:t>cosx</a:t>
            </a:r>
            <a:endParaRPr lang="en-US" altLang="zh-CN" sz="1600" dirty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cosx</a:t>
            </a:r>
            <a:r>
              <a:rPr lang="en-US" altLang="zh-CN" sz="1600" dirty="0">
                <a:solidFill>
                  <a:srgbClr val="333333"/>
                </a:solidFill>
              </a:rPr>
              <a:t>)'=-</a:t>
            </a:r>
            <a:r>
              <a:rPr lang="en-US" altLang="zh-CN" sz="1600" dirty="0" err="1">
                <a:solidFill>
                  <a:srgbClr val="333333"/>
                </a:solidFill>
              </a:rPr>
              <a:t>sinx</a:t>
            </a:r>
            <a:endParaRPr lang="en-US" altLang="zh-CN" sz="1600" dirty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tanx</a:t>
            </a:r>
            <a:r>
              <a:rPr lang="en-US" altLang="zh-CN" sz="1600" dirty="0">
                <a:solidFill>
                  <a:srgbClr val="333333"/>
                </a:solidFill>
              </a:rPr>
              <a:t>)'=sec²x=1+tan²x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cotx</a:t>
            </a:r>
            <a:r>
              <a:rPr lang="en-US" altLang="zh-CN" sz="1600" dirty="0">
                <a:solidFill>
                  <a:srgbClr val="333333"/>
                </a:solidFill>
              </a:rPr>
              <a:t>)'=-csc²x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secx</a:t>
            </a:r>
            <a:r>
              <a:rPr lang="en-US" altLang="zh-CN" sz="1600" dirty="0">
                <a:solidFill>
                  <a:srgbClr val="333333"/>
                </a:solidFill>
              </a:rPr>
              <a:t>)' =</a:t>
            </a:r>
            <a:r>
              <a:rPr lang="en-US" altLang="zh-CN" sz="1600" dirty="0" err="1">
                <a:solidFill>
                  <a:srgbClr val="333333"/>
                </a:solidFill>
              </a:rPr>
              <a:t>tanx·secx</a:t>
            </a:r>
            <a:endParaRPr lang="en-US" altLang="zh-CN" sz="1600" dirty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cscx</a:t>
            </a:r>
            <a:r>
              <a:rPr lang="en-US" altLang="zh-CN" sz="1600" dirty="0">
                <a:solidFill>
                  <a:srgbClr val="333333"/>
                </a:solidFill>
              </a:rPr>
              <a:t>)' =-</a:t>
            </a:r>
            <a:r>
              <a:rPr lang="en-US" altLang="zh-CN" sz="1600" dirty="0" err="1">
                <a:solidFill>
                  <a:srgbClr val="333333"/>
                </a:solidFill>
              </a:rPr>
              <a:t>cotx·cscx</a:t>
            </a:r>
            <a:r>
              <a:rPr lang="en-US" altLang="zh-CN" sz="1600" dirty="0">
                <a:solidFill>
                  <a:srgbClr val="333333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</a:rPr>
              <a:t>(</a:t>
            </a:r>
            <a:r>
              <a:rPr lang="en-US" altLang="zh-CN" sz="1600" dirty="0" err="1">
                <a:solidFill>
                  <a:srgbClr val="333333"/>
                </a:solidFill>
              </a:rPr>
              <a:t>tanx</a:t>
            </a:r>
            <a:r>
              <a:rPr lang="en-US" altLang="zh-CN" sz="1600" dirty="0">
                <a:solidFill>
                  <a:srgbClr val="333333"/>
                </a:solidFill>
              </a:rPr>
              <a:t>)'=(</a:t>
            </a:r>
            <a:r>
              <a:rPr lang="en-US" altLang="zh-CN" sz="1600" dirty="0" err="1">
                <a:solidFill>
                  <a:srgbClr val="333333"/>
                </a:solidFill>
              </a:rPr>
              <a:t>sinx</a:t>
            </a:r>
            <a:r>
              <a:rPr lang="en-US" altLang="zh-CN" sz="1600" dirty="0">
                <a:solidFill>
                  <a:srgbClr val="333333"/>
                </a:solidFill>
              </a:rPr>
              <a:t>/</a:t>
            </a:r>
            <a:r>
              <a:rPr lang="en-US" altLang="zh-CN" sz="1600" dirty="0" err="1">
                <a:solidFill>
                  <a:srgbClr val="333333"/>
                </a:solidFill>
              </a:rPr>
              <a:t>cosx</a:t>
            </a:r>
            <a:r>
              <a:rPr lang="en-US" altLang="zh-CN" sz="1600" dirty="0">
                <a:solidFill>
                  <a:srgbClr val="333333"/>
                </a:solidFill>
              </a:rPr>
              <a:t>)'=[</a:t>
            </a:r>
            <a:r>
              <a:rPr lang="en-US" altLang="zh-CN" sz="1600" dirty="0" err="1">
                <a:solidFill>
                  <a:srgbClr val="333333"/>
                </a:solidFill>
              </a:rPr>
              <a:t>cosx·cosx-sinx</a:t>
            </a:r>
            <a:r>
              <a:rPr lang="en-US" altLang="zh-CN" sz="1600" dirty="0">
                <a:solidFill>
                  <a:srgbClr val="333333"/>
                </a:solidFill>
              </a:rPr>
              <a:t>·(-</a:t>
            </a:r>
            <a:r>
              <a:rPr lang="en-US" altLang="zh-CN" sz="1600" dirty="0" err="1">
                <a:solidFill>
                  <a:srgbClr val="333333"/>
                </a:solidFill>
              </a:rPr>
              <a:t>sinx</a:t>
            </a:r>
            <a:r>
              <a:rPr lang="en-US" altLang="zh-CN" sz="1600" dirty="0">
                <a:solidFill>
                  <a:srgbClr val="333333"/>
                </a:solidFill>
              </a:rPr>
              <a:t>)]/cos²x=sec²x</a:t>
            </a:r>
            <a:endParaRPr lang="en-US" altLang="zh-CN" sz="16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三、三角函数求导、积分公式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000" y="12626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求导公式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452879" y="1158756"/>
            <a:ext cx="3794629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三角函数积分</a:t>
            </a:r>
            <a:r>
              <a:rPr lang="zh-CN" altLang="en-US" sz="1400" dirty="0" smtClean="0"/>
              <a:t>公式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 smtClean="0">
                <a:solidFill>
                  <a:srgbClr val="ED5A00"/>
                </a:solidFill>
              </a:rPr>
              <a:t>∫sin</a:t>
            </a:r>
            <a:r>
              <a:rPr lang="zh-CN" altLang="en-US" sz="1600" dirty="0">
                <a:solidFill>
                  <a:srgbClr val="ED5A00"/>
                </a:solidFill>
              </a:rPr>
              <a:t> x dx = -cos x + </a:t>
            </a:r>
            <a:r>
              <a:rPr lang="zh-CN" altLang="en-US" sz="1600" dirty="0" smtClean="0">
                <a:solidFill>
                  <a:srgbClr val="ED5A00"/>
                </a:solidFill>
              </a:rPr>
              <a:t>C</a:t>
            </a:r>
            <a:endParaRPr lang="en-US" altLang="zh-CN" sz="1600" dirty="0" smtClean="0">
              <a:solidFill>
                <a:srgbClr val="ED5A00"/>
              </a:solidFill>
            </a:endParaRPr>
          </a:p>
          <a:p>
            <a:r>
              <a:rPr lang="es-ES" altLang="zh-CN" sz="1600" dirty="0">
                <a:solidFill>
                  <a:srgbClr val="ED5A00"/>
                </a:solidFill>
              </a:rPr>
              <a:t>∫cos x dx = sin x + C </a:t>
            </a:r>
            <a:endParaRPr lang="es-ES" altLang="zh-CN" sz="1600" dirty="0" smtClean="0">
              <a:solidFill>
                <a:srgbClr val="ED5A00"/>
              </a:solidFill>
            </a:endParaRPr>
          </a:p>
          <a:p>
            <a:r>
              <a:rPr lang="es-ES" altLang="zh-CN" sz="1600" dirty="0" smtClean="0"/>
              <a:t>∫</a:t>
            </a:r>
            <a:r>
              <a:rPr lang="es-ES" altLang="zh-CN" sz="1600" dirty="0"/>
              <a:t>tan x dx = ln |sec x | + </a:t>
            </a:r>
            <a:r>
              <a:rPr lang="es-ES" altLang="zh-CN" sz="1600" dirty="0" smtClean="0"/>
              <a:t>C</a:t>
            </a:r>
          </a:p>
          <a:p>
            <a:r>
              <a:rPr lang="en-US" altLang="zh-CN" sz="1600" dirty="0"/>
              <a:t>∫cot x dx = </a:t>
            </a:r>
            <a:r>
              <a:rPr lang="en-US" altLang="zh-CN" sz="1600" dirty="0" err="1"/>
              <a:t>ln</a:t>
            </a:r>
            <a:r>
              <a:rPr lang="en-US" altLang="zh-CN" sz="1600" dirty="0"/>
              <a:t> |sin x | + </a:t>
            </a:r>
            <a:r>
              <a:rPr lang="en-US" altLang="zh-CN" sz="1600" dirty="0" smtClean="0"/>
              <a:t>C</a:t>
            </a:r>
          </a:p>
          <a:p>
            <a:r>
              <a:rPr lang="en-US" altLang="zh-CN" sz="1600" dirty="0"/>
              <a:t>∫sec x dx = </a:t>
            </a:r>
            <a:r>
              <a:rPr lang="en-US" altLang="zh-CN" sz="1600" dirty="0" err="1"/>
              <a:t>ln</a:t>
            </a:r>
            <a:r>
              <a:rPr lang="en-US" altLang="zh-CN" sz="1600" dirty="0"/>
              <a:t> |sec x + tan x | + C </a:t>
            </a:r>
            <a:endParaRPr lang="en-US" altLang="zh-CN" sz="1600" dirty="0" smtClean="0"/>
          </a:p>
          <a:p>
            <a:r>
              <a:rPr lang="en-US" altLang="zh-CN" sz="1600" dirty="0" smtClean="0"/>
              <a:t>∫</a:t>
            </a:r>
            <a:r>
              <a:rPr lang="en-US" altLang="zh-CN" sz="1600" dirty="0" err="1"/>
              <a:t>csc</a:t>
            </a:r>
            <a:r>
              <a:rPr lang="en-US" altLang="zh-CN" sz="1600" dirty="0"/>
              <a:t> x dx = </a:t>
            </a:r>
            <a:r>
              <a:rPr lang="en-US" altLang="zh-CN" sz="1600" dirty="0" err="1"/>
              <a:t>ln</a:t>
            </a:r>
            <a:r>
              <a:rPr lang="en-US" altLang="zh-CN" sz="1600" dirty="0"/>
              <a:t> |</a:t>
            </a:r>
            <a:r>
              <a:rPr lang="en-US" altLang="zh-CN" sz="1600" dirty="0" err="1"/>
              <a:t>csc</a:t>
            </a:r>
            <a:r>
              <a:rPr lang="en-US" altLang="zh-CN" sz="1600" dirty="0"/>
              <a:t> x – cot x | + </a:t>
            </a:r>
            <a:r>
              <a:rPr lang="en-US" altLang="zh-CN" sz="1600" dirty="0" smtClean="0"/>
              <a:t>C</a:t>
            </a:r>
          </a:p>
          <a:p>
            <a:endParaRPr lang="en-US" altLang="zh-CN" sz="1600" dirty="0"/>
          </a:p>
          <a:p>
            <a:r>
              <a:rPr lang="en-US" altLang="zh-CN" sz="1600" dirty="0"/>
              <a:t>∫sin ²x dx =1/2x -1/4 sin 2x + C </a:t>
            </a:r>
            <a:endParaRPr lang="en-US" altLang="zh-CN" sz="1600" dirty="0" smtClean="0"/>
          </a:p>
          <a:p>
            <a:r>
              <a:rPr lang="en-US" altLang="zh-CN" sz="1600" dirty="0" smtClean="0"/>
              <a:t>∫</a:t>
            </a:r>
            <a:r>
              <a:rPr lang="en-US" altLang="zh-CN" sz="1600" dirty="0"/>
              <a:t>cos ²x dx = 1/2+1/4 sin 2x + </a:t>
            </a:r>
            <a:r>
              <a:rPr lang="en-US" altLang="zh-CN" sz="1600" dirty="0" smtClean="0"/>
              <a:t>C</a:t>
            </a:r>
          </a:p>
          <a:p>
            <a:r>
              <a:rPr lang="en-US" altLang="zh-CN" sz="1600" dirty="0"/>
              <a:t>∫tan²x dx =</a:t>
            </a:r>
            <a:r>
              <a:rPr lang="en-US" altLang="zh-CN" sz="1600" dirty="0" err="1"/>
              <a:t>tanx</a:t>
            </a:r>
            <a:r>
              <a:rPr lang="en-US" altLang="zh-CN" sz="1600" dirty="0"/>
              <a:t> -x+ C </a:t>
            </a:r>
            <a:endParaRPr lang="en-US" altLang="zh-CN" sz="1600" dirty="0" smtClean="0"/>
          </a:p>
          <a:p>
            <a:r>
              <a:rPr lang="en-US" altLang="zh-CN" sz="1600" dirty="0" smtClean="0"/>
              <a:t>∫</a:t>
            </a:r>
            <a:r>
              <a:rPr lang="en-US" altLang="zh-CN" sz="1600" dirty="0"/>
              <a:t>cot ²x dx =-cot x-x+ C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01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一、矢量概念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574632"/>
                  </p:ext>
                </p:extLst>
              </p:nvPr>
            </p:nvGraphicFramePr>
            <p:xfrm>
              <a:off x="121809" y="1146490"/>
              <a:ext cx="8847621" cy="3450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8184"/>
                    <a:gridCol w="673331"/>
                    <a:gridCol w="631767"/>
                    <a:gridCol w="1210695"/>
                    <a:gridCol w="4433644"/>
                  </a:tblGrid>
                  <a:tr h="610764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具体定义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物理用语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数学用语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举例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描述方式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</a:tr>
                  <a:tr h="1193764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zh-CN" altLang="en-US" sz="1600" dirty="0" smtClean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既有大小，又有方向的量。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 smtClean="0">
                              <a:solidFill>
                                <a:srgbClr val="ED5A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矢量</a:t>
                          </a:r>
                          <a:r>
                            <a:rPr lang="en-US" altLang="zh-CN" sz="13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</a:rPr>
                            <a:t>vector</a:t>
                          </a:r>
                          <a:endParaRPr lang="zh-CN" altLang="en-US" sz="1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向量</a:t>
                          </a:r>
                          <a:endParaRPr lang="zh-CN" altLang="en-US" sz="13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力、速度、加速度、位置矢量、位移、电场强度，等。</a:t>
                          </a:r>
                          <a:endParaRPr lang="zh-CN" altLang="en-US" sz="13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绘制：</a:t>
                          </a:r>
                          <a:r>
                            <a:rPr lang="zh-CN" altLang="en-US" sz="1300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一条带箭头的有向线段。</a:t>
                          </a:r>
                          <a:endParaRPr lang="en-US" altLang="zh-CN" sz="1300" dirty="0" smtClean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  <a:p>
                          <a:endParaRPr lang="en-US" altLang="zh-CN" sz="130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marL="0" algn="l" defTabSz="685800" rtl="0" eaLnBrk="1" latinLnBrk="0" hangingPunct="1"/>
                          <a:r>
                            <a:rPr lang="zh-CN" altLang="en-US" sz="13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书面打印：</a:t>
                          </a:r>
                          <a:r>
                            <a:rPr lang="zh-CN" altLang="en-US" sz="1300" kern="1200" dirty="0" smtClean="0">
                              <a:solidFill>
                                <a:schemeClr val="dk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印刷体记作黑体（粗体）字母，如</a:t>
                          </a:r>
                          <a:r>
                            <a:rPr lang="en-US" altLang="zh-CN" sz="1300" b="1" kern="1200" dirty="0" smtClean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a</a:t>
                          </a:r>
                          <a:r>
                            <a:rPr lang="zh-CN" altLang="en-US" sz="1300" b="1" kern="1200" dirty="0" smtClean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altLang="zh-CN" sz="1300" b="1" kern="1200" dirty="0" smtClean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zh-CN" altLang="en-US" sz="1300" b="1" kern="1200" dirty="0" smtClean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altLang="zh-CN" sz="1300" b="1" kern="1200" dirty="0" smtClean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zh-CN" altLang="en-US" sz="1300" b="1" kern="1200" dirty="0" smtClean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altLang="zh-CN" sz="1300" b="1" kern="1200" dirty="0" smtClean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lang="zh-CN" altLang="en-US" sz="1300" kern="1200" dirty="0" smtClean="0">
                              <a:solidFill>
                                <a:schemeClr val="dk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。</a:t>
                          </a:r>
                          <a:endParaRPr lang="en-US" altLang="zh-CN" sz="1300" kern="1200" dirty="0" smtClean="0">
                            <a:solidFill>
                              <a:schemeClr val="dk1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  <a:p>
                          <a:endParaRPr lang="en-US" altLang="zh-CN" sz="130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r>
                            <a:rPr lang="zh-CN" altLang="en-US" sz="13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手写：</a:t>
                          </a:r>
                          <a:r>
                            <a:rPr lang="zh-CN" altLang="en-US" sz="13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书写时在字母顶上加一小箭头“</a:t>
                          </a:r>
                          <a:r>
                            <a:rPr lang="zh-CN" altLang="en-US" sz="13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→</a:t>
                          </a:r>
                          <a:r>
                            <a:rPr lang="zh-CN" altLang="en-US" sz="13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”，如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zh-CN" altLang="en-US" sz="13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3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AB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13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zh-CN" altLang="en-US" sz="13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3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</m:acc>
                              <m:r>
                                <a:rPr lang="zh-CN" altLang="en-US" sz="13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、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13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3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v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1300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。</a:t>
                          </a:r>
                          <a:endParaRPr lang="zh-CN" altLang="en-US" sz="13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</a:tr>
                  <a:tr h="681644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zh-CN" altLang="en-US" sz="1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有向线段的长度（矢量大小）等于</a:t>
                          </a:r>
                          <a:r>
                            <a:rPr lang="en-US" altLang="zh-CN" sz="1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altLang="en-US" sz="1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个单位。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1" kern="1200" dirty="0" smtClean="0">
                              <a:solidFill>
                                <a:srgbClr val="ED5A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单位矢量</a:t>
                          </a:r>
                          <a:endParaRPr lang="zh-CN" altLang="en-US" sz="1600" b="1" kern="1200" dirty="0">
                            <a:solidFill>
                              <a:srgbClr val="ED5A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单位向量</a:t>
                          </a:r>
                          <a:endParaRPr lang="zh-CN" altLang="en-US" sz="13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直角坐标系三个轴对应的单位矢量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zh-CN" altLang="en-US" sz="1200" i="1" smtClean="0">
                                      <a:latin typeface="+mn-l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>
                                      <a:latin typeface="+mn-lt"/>
                                    </a:rPr>
                                    <m:t>i</m:t>
                                  </m:r>
                                </m:e>
                              </m:acc>
                              <m:r>
                                <a:rPr lang="zh-CN" altLang="en-US" sz="1200" i="1">
                                  <a:latin typeface="+mn-lt"/>
                                </a:rPr>
                                <m:t> </m:t>
                              </m:r>
                              <m:r>
                                <a:rPr lang="zh-CN" altLang="en-US" sz="1200" i="1">
                                  <a:latin typeface="+mn-lt"/>
                                </a:rPr>
                                <m:t>、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1200" i="1">
                                      <a:latin typeface="+mn-l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>
                                      <a:latin typeface="+mn-lt"/>
                                    </a:rPr>
                                    <m:t>j</m:t>
                                  </m:r>
                                </m:e>
                              </m:acc>
                              <m:r>
                                <a:rPr lang="zh-CN" altLang="en-US" sz="1200" i="1">
                                  <a:latin typeface="+mn-lt"/>
                                </a:rPr>
                                <m:t>、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1200" i="1">
                                      <a:latin typeface="+mn-lt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i="1">
                                      <a:latin typeface="+mn-lt"/>
                                    </a:rPr>
                                    <m:t>𝑘</m:t>
                                  </m:r>
                                </m:e>
                              </m:acc>
                            </m:oMath>
                          </a14:m>
                          <a:endParaRPr lang="zh-CN" altLang="en-US" sz="1300" dirty="0">
                            <a:latin typeface="+mn-lt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单位矢量包含方向信息，物理中常常使用一个标量乘以一个单位矢量，表示沿着这个单位矢量方向的一个矢量。</a:t>
                          </a:r>
                          <a:endParaRPr lang="zh-CN" altLang="en-US" sz="13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</a:tr>
                  <a:tr h="785553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zh-CN" altLang="en-US" sz="1600" dirty="0" smtClean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只有大小（可以有值的正负），没有方向的量。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 smtClean="0">
                              <a:solidFill>
                                <a:srgbClr val="ED5A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标量</a:t>
                          </a:r>
                          <a:endParaRPr lang="zh-CN" altLang="en-US" sz="1600" b="1" dirty="0">
                            <a:solidFill>
                              <a:srgbClr val="ED5A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数量</a:t>
                          </a:r>
                          <a:endParaRPr lang="zh-CN" altLang="en-US" sz="13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位移、功、功率、能量、温度、质量，等。</a:t>
                          </a:r>
                          <a:endParaRPr lang="en-US" altLang="zh-CN" sz="1300" dirty="0" smtClean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书面打印、手写：不是黑体，也不带小箭头。</a:t>
                          </a:r>
                          <a:endParaRPr lang="zh-CN" altLang="en-US" sz="13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574632"/>
                  </p:ext>
                </p:extLst>
              </p:nvPr>
            </p:nvGraphicFramePr>
            <p:xfrm>
              <a:off x="121809" y="1146490"/>
              <a:ext cx="8847621" cy="3450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8184"/>
                    <a:gridCol w="673331"/>
                    <a:gridCol w="631767"/>
                    <a:gridCol w="1210695"/>
                    <a:gridCol w="4433644"/>
                  </a:tblGrid>
                  <a:tr h="610764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具体定义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物理用语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数学用语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举例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描述方式</a:t>
                          </a: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</a:tr>
                  <a:tr h="1193764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zh-CN" altLang="en-US" sz="1600" dirty="0" smtClean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既有大小，又有方向的量。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 smtClean="0">
                              <a:solidFill>
                                <a:srgbClr val="ED5A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矢量</a:t>
                          </a:r>
                          <a:r>
                            <a:rPr lang="en-US" altLang="zh-CN" sz="13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</a:rPr>
                            <a:t>vector</a:t>
                          </a:r>
                          <a:endParaRPr lang="zh-CN" altLang="en-US" sz="1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向量</a:t>
                          </a:r>
                          <a:endParaRPr lang="zh-CN" altLang="en-US" sz="13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力、速度、加速度、位置矢量、位移、电场强度，等。</a:t>
                          </a:r>
                          <a:endParaRPr lang="zh-CN" altLang="en-US" sz="13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725" t="-51777" r="-549" b="-143147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zh-CN" altLang="en-US" sz="1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有向线段的长度（矢量大小）等于</a:t>
                          </a:r>
                          <a:r>
                            <a:rPr lang="en-US" altLang="zh-CN" sz="1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altLang="en-US" sz="1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个单位。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1" kern="1200" dirty="0" smtClean="0">
                              <a:solidFill>
                                <a:srgbClr val="ED5A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单位矢量</a:t>
                          </a:r>
                          <a:endParaRPr lang="zh-CN" altLang="en-US" sz="1600" b="1" kern="1200" dirty="0">
                            <a:solidFill>
                              <a:srgbClr val="ED5A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单位向量</a:t>
                          </a:r>
                          <a:endParaRPr lang="zh-CN" altLang="en-US" sz="13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824" t="-221481" r="-367839" b="-1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单位矢量包含方向信息，物理中常常使用一个标量乘以一个单位矢量，表示沿着这个单位矢量方向的一个矢量。</a:t>
                          </a:r>
                          <a:endParaRPr lang="zh-CN" altLang="en-US" sz="13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zh-CN" altLang="en-US" sz="1600" dirty="0" smtClean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只有大小（可以有值的正负），没有方向的量。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 smtClean="0">
                              <a:solidFill>
                                <a:srgbClr val="ED5A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标量</a:t>
                          </a:r>
                          <a:endParaRPr lang="zh-CN" altLang="en-US" sz="1600" b="1" dirty="0">
                            <a:solidFill>
                              <a:srgbClr val="ED5A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数量</a:t>
                          </a:r>
                          <a:endParaRPr lang="zh-CN" altLang="en-US" sz="13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位移、功、功率、能量、温度、质量，等。</a:t>
                          </a:r>
                          <a:endParaRPr lang="en-US" altLang="zh-CN" sz="1300" dirty="0" smtClean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3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书面打印、手写：不是黑体，也不带小箭头。</a:t>
                          </a:r>
                          <a:endParaRPr lang="zh-CN" altLang="en-US" sz="13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组合 1"/>
          <p:cNvGrpSpPr/>
          <p:nvPr/>
        </p:nvGrpSpPr>
        <p:grpSpPr>
          <a:xfrm>
            <a:off x="135910" y="4693017"/>
            <a:ext cx="8923923" cy="2543659"/>
            <a:chOff x="135910" y="4693017"/>
            <a:chExt cx="8923923" cy="2543659"/>
          </a:xfrm>
        </p:grpSpPr>
        <p:grpSp>
          <p:nvGrpSpPr>
            <p:cNvPr id="39" name="组合 38"/>
            <p:cNvGrpSpPr/>
            <p:nvPr/>
          </p:nvGrpSpPr>
          <p:grpSpPr>
            <a:xfrm>
              <a:off x="135910" y="4693017"/>
              <a:ext cx="7255437" cy="1368672"/>
              <a:chOff x="135910" y="4693017"/>
              <a:chExt cx="7255437" cy="1368672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35910" y="4693017"/>
                <a:ext cx="1440000" cy="1368672"/>
                <a:chOff x="631767" y="4884036"/>
                <a:chExt cx="1440000" cy="1368672"/>
              </a:xfrm>
            </p:grpSpPr>
            <p:cxnSp>
              <p:nvCxnSpPr>
                <p:cNvPr id="7" name="直接箭头连接符 6"/>
                <p:cNvCxnSpPr/>
                <p:nvPr/>
              </p:nvCxnSpPr>
              <p:spPr>
                <a:xfrm flipV="1">
                  <a:off x="631767" y="4884036"/>
                  <a:ext cx="1440000" cy="108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1108157" y="5163830"/>
                      <a:ext cx="346570" cy="3353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zh-CN" altLang="en-US" sz="1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A</m:t>
                                </m:r>
                              </m:e>
                            </m:acc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" name="矩形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8157" y="5163830"/>
                      <a:ext cx="346570" cy="33534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" name="组合 16"/>
                <p:cNvGrpSpPr/>
                <p:nvPr/>
              </p:nvGrpSpPr>
              <p:grpSpPr>
                <a:xfrm>
                  <a:off x="1351767" y="5881495"/>
                  <a:ext cx="607859" cy="261610"/>
                  <a:chOff x="1351767" y="5881495"/>
                  <a:chExt cx="607859" cy="261610"/>
                </a:xfrm>
              </p:grpSpPr>
              <p:cxnSp>
                <p:nvCxnSpPr>
                  <p:cNvPr id="15" name="直接连接符 14"/>
                  <p:cNvCxnSpPr/>
                  <p:nvPr/>
                </p:nvCxnSpPr>
                <p:spPr>
                  <a:xfrm flipV="1">
                    <a:off x="1454727" y="6143105"/>
                    <a:ext cx="3600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351767" y="5881495"/>
                    <a:ext cx="60785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比例尺</a:t>
                    </a:r>
                  </a:p>
                </p:txBody>
              </p:sp>
            </p:grp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820157" y="5904300"/>
                  <a:ext cx="288000" cy="216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873223" y="5952626"/>
                      <a:ext cx="397353" cy="30008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⃑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4" name="矩形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3223" y="5952626"/>
                      <a:ext cx="397353" cy="30008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622314" y="4693017"/>
                    <a:ext cx="5769033" cy="9600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左图中：</a:t>
                    </a:r>
                    <a:endParaRPr lang="en-US" altLang="zh-CN" dirty="0" smtClean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r>
                      <a: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矢量：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1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A</m:t>
                            </m:r>
                          </m:e>
                        </m:acc>
                      </m:oMath>
                    </a14:m>
                    <a:r>
                      <a:rPr lang="en-US" altLang="zh-CN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   </a:t>
                    </a:r>
                    <a:r>
                      <a: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标量：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1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2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A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zh-CN" altLang="en-US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表示</m:t>
                        </m:r>
                        <m:acc>
                          <m:accPr>
                            <m:chr m:val="⃗"/>
                            <m:ctrlPr>
                              <a:rPr lang="zh-CN" altLang="en-US" sz="1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A</m:t>
                            </m:r>
                          </m:e>
                        </m:acc>
                        <m:r>
                          <a:rPr lang="zh-CN" altLang="en-US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的大小</m:t>
                        </m:r>
                        <m:r>
                          <a:rPr lang="zh-CN" altLang="en-US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，</m:t>
                        </m:r>
                        <m:r>
                          <a:rPr lang="zh-CN" altLang="en-US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长度，</m:t>
                        </m:r>
                        <m:r>
                          <a:rPr lang="zh-CN" altLang="en-US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模</m:t>
                        </m:r>
                        <m:r>
                          <a:rPr lang="en-US" altLang="zh-CN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a14:m>
                    <a:r>
                      <a:rPr lang="en-US" altLang="zh-CN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    </a:t>
                    </a:r>
                    <a:r>
                      <a: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单位矢量：</a:t>
                    </a:r>
                    <a: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 或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oMath>
                    </a14:m>
                    <a:r>
                      <a: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 </a:t>
                    </a:r>
                    <a:endParaRPr lang="en-US" altLang="zh-CN" dirty="0" smtClean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endParaRPr lang="en-US" altLang="zh-CN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2314" y="4693017"/>
                    <a:ext cx="5769033" cy="96000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1" t="-12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矩形 25"/>
            <p:cNvSpPr/>
            <p:nvPr/>
          </p:nvSpPr>
          <p:spPr>
            <a:xfrm>
              <a:off x="4024519" y="6033502"/>
              <a:ext cx="184731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871180" y="4694214"/>
              <a:ext cx="7188653" cy="2542462"/>
              <a:chOff x="1871180" y="4694214"/>
              <a:chExt cx="7188653" cy="2542462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643" y="4694214"/>
                <a:ext cx="1520190" cy="1556509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1871180" y="5472468"/>
                    <a:ext cx="5668463" cy="98475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dirty="0">
                        <a:ea typeface="宋体" panose="02010600030101010101" pitchFamily="2" charset="-122"/>
                      </a:rPr>
                      <a:t> </a:t>
                    </a:r>
                    <a:r>
                      <a:rPr lang="zh-CN" altLang="en-US" dirty="0" smtClean="0">
                        <a:ea typeface="宋体" panose="02010600030101010101" pitchFamily="2" charset="-122"/>
                      </a:rPr>
                      <a:t>   右图中，在</a:t>
                    </a:r>
                    <a:r>
                      <a:rPr lang="zh-CN" altLang="en-US" dirty="0">
                        <a:ea typeface="宋体" panose="02010600030101010101" pitchFamily="2" charset="-122"/>
                      </a:rPr>
                      <a:t>直角坐标系</a:t>
                    </a:r>
                    <a:r>
                      <a:rPr lang="en-US" altLang="zh-CN" dirty="0" err="1">
                        <a:ea typeface="宋体" panose="02010600030101010101" pitchFamily="2" charset="-122"/>
                      </a:rPr>
                      <a:t>Oxyz</a:t>
                    </a:r>
                    <a:r>
                      <a:rPr lang="zh-CN" altLang="en-US" dirty="0">
                        <a:ea typeface="宋体" panose="02010600030101010101" pitchFamily="2" charset="-122"/>
                      </a:rPr>
                      <a:t>中，假设</a:t>
                    </a:r>
                    <a:r>
                      <a:rPr lang="en-US" altLang="zh-CN" dirty="0">
                        <a:ea typeface="宋体" panose="02010600030101010101" pitchFamily="2" charset="-122"/>
                      </a:rPr>
                      <a:t>Ox</a:t>
                    </a:r>
                    <a:r>
                      <a:rPr lang="zh-CN" altLang="en-US" dirty="0">
                        <a:ea typeface="宋体" panose="02010600030101010101" pitchFamily="2" charset="-122"/>
                      </a:rPr>
                      <a:t>、</a:t>
                    </a:r>
                    <a:r>
                      <a:rPr lang="en-US" altLang="zh-CN" dirty="0" err="1">
                        <a:ea typeface="宋体" panose="02010600030101010101" pitchFamily="2" charset="-122"/>
                      </a:rPr>
                      <a:t>Oy</a:t>
                    </a:r>
                    <a:r>
                      <a:rPr lang="zh-CN" altLang="en-US" dirty="0">
                        <a:ea typeface="宋体" panose="02010600030101010101" pitchFamily="2" charset="-122"/>
                      </a:rPr>
                      <a:t>、</a:t>
                    </a:r>
                    <a:r>
                      <a:rPr lang="en-US" altLang="zh-CN" dirty="0">
                        <a:ea typeface="宋体" panose="02010600030101010101" pitchFamily="2" charset="-122"/>
                      </a:rPr>
                      <a:t>Oz</a:t>
                    </a:r>
                    <a:r>
                      <a:rPr lang="zh-CN" altLang="en-US" dirty="0">
                        <a:ea typeface="宋体" panose="02010600030101010101" pitchFamily="2" charset="-122"/>
                      </a:rPr>
                      <a:t>方向的单位矢量分别为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/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/>
                              <m:t>i</m:t>
                            </m:r>
                          </m:e>
                        </m:acc>
                        <m:r>
                          <a:rPr lang="zh-CN" altLang="en-US" i="1"/>
                          <m:t> 、</m:t>
                        </m:r>
                        <m:acc>
                          <m:accPr>
                            <m:chr m:val="⃗"/>
                            <m:ctrlPr>
                              <a:rPr lang="zh-CN" altLang="en-US" i="1"/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/>
                              <m:t>j</m:t>
                            </m:r>
                          </m:e>
                        </m:acc>
                        <m:r>
                          <a:rPr lang="zh-CN" altLang="en-US" i="1"/>
                          <m:t>、</m:t>
                        </m:r>
                        <m:acc>
                          <m:accPr>
                            <m:chr m:val="⃗"/>
                            <m:ctrlPr>
                              <a:rPr lang="zh-CN" altLang="en-US" i="1"/>
                            </m:ctrlPr>
                          </m:accPr>
                          <m:e>
                            <m:r>
                              <a:rPr lang="zh-CN" altLang="en-US" i="1"/>
                              <m:t>𝑘</m:t>
                            </m:r>
                          </m:e>
                        </m:acc>
                      </m:oMath>
                    </a14:m>
                    <a:r>
                      <a:rPr lang="zh-CN" altLang="en-US" dirty="0"/>
                      <a:t>，则该坐标系中矢量可以表示为三个坐标方向矢量的叠加：</a:t>
                    </a:r>
                    <a:endParaRPr lang="en-US" altLang="zh-CN" dirty="0"/>
                  </a:p>
                  <a:p>
                    <a:r>
                      <a:rPr lang="zh-CN" altLang="en-US" dirty="0"/>
                      <a:t>       如 位置坐标 </a:t>
                    </a:r>
                    <a14:m>
                      <m:oMath xmlns:m="http://schemas.openxmlformats.org/officeDocument/2006/math">
                        <m:r>
                          <a:rPr lang="en-US" altLang="zh-CN"/>
                          <m:t>  </m:t>
                        </m:r>
                        <m:acc>
                          <m:accPr>
                            <m:chr m:val="⃗"/>
                            <m:ctrlPr>
                              <a:rPr lang="zh-CN" altLang="en-US" i="1"/>
                            </m:ctrlPr>
                          </m:accPr>
                          <m:e>
                            <m:r>
                              <a:rPr lang="zh-CN" altLang="en-US" i="1"/>
                              <m:t>𝑟</m:t>
                            </m:r>
                          </m:e>
                        </m:acc>
                        <m:r>
                          <a:rPr lang="zh-CN" altLang="en-US"/>
                          <m:t>=</m:t>
                        </m:r>
                        <m:r>
                          <a:rPr lang="zh-CN" altLang="en-US" i="1"/>
                          <m:t>𝑥</m:t>
                        </m:r>
                        <m:acc>
                          <m:accPr>
                            <m:chr m:val="⃗"/>
                            <m:ctrlPr>
                              <a:rPr lang="zh-CN" altLang="en-US" i="1"/>
                            </m:ctrlPr>
                          </m:accPr>
                          <m:e>
                            <m:r>
                              <a:rPr lang="zh-CN" altLang="en-US" i="1"/>
                              <m:t>𝑖</m:t>
                            </m:r>
                          </m:e>
                        </m:acc>
                        <m:r>
                          <a:rPr lang="zh-CN" altLang="en-US"/>
                          <m:t>+</m:t>
                        </m:r>
                        <m:r>
                          <a:rPr lang="zh-CN" altLang="en-US" i="1"/>
                          <m:t>𝑦</m:t>
                        </m:r>
                        <m:acc>
                          <m:accPr>
                            <m:chr m:val="⃗"/>
                            <m:ctrlPr>
                              <a:rPr lang="zh-CN" altLang="en-US" i="1"/>
                            </m:ctrlPr>
                          </m:accPr>
                          <m:e>
                            <m:r>
                              <a:rPr lang="zh-CN" altLang="en-US" i="1"/>
                              <m:t>𝑗</m:t>
                            </m:r>
                          </m:e>
                        </m:acc>
                        <m:r>
                          <a:rPr lang="zh-CN" altLang="en-US"/>
                          <m:t>+</m:t>
                        </m:r>
                        <m:r>
                          <a:rPr lang="zh-CN" altLang="en-US" i="1"/>
                          <m:t>𝑧</m:t>
                        </m:r>
                        <m:acc>
                          <m:accPr>
                            <m:chr m:val="⃗"/>
                            <m:ctrlPr>
                              <a:rPr lang="zh-CN" altLang="en-US" i="1"/>
                            </m:ctrlPr>
                          </m:accPr>
                          <m:e>
                            <m:r>
                              <a:rPr lang="zh-CN" altLang="en-US" i="1"/>
                              <m:t>𝑘</m:t>
                            </m:r>
                          </m:e>
                        </m:acc>
                      </m:oMath>
                    </a14:m>
                    <a:r>
                      <a:rPr lang="zh-CN" altLang="en-US" dirty="0"/>
                      <a:t>  </a:t>
                    </a:r>
                    <a:r>
                      <a:rPr lang="zh-CN" altLang="en-US" dirty="0" smtClean="0"/>
                      <a:t>，矢量可以表示为矩阵中的一列（列向量）或</a:t>
                    </a:r>
                    <a:r>
                      <a:rPr lang="zh-CN" altLang="en-US" dirty="0"/>
                      <a:t>一行（行向量</a:t>
                    </a:r>
                    <a:r>
                      <a:rPr lang="zh-CN" altLang="en-US" dirty="0" smtClean="0"/>
                      <a:t>）：</a:t>
                    </a:r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180" y="5472468"/>
                    <a:ext cx="5668463" cy="98475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23" t="-1863" b="-49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4357546" y="6215306"/>
                    <a:ext cx="1721369" cy="10213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zh-CN" altLang="en-US" dirty="0" smtClean="0"/>
                      <a:t>   或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a14:m>
                    <a:endParaRPr lang="zh-CN" altLang="en-US" dirty="0"/>
                  </a:p>
                  <a:p>
                    <a:endParaRPr lang="zh-CN" altLang="en-US" dirty="0"/>
                  </a:p>
                  <a:p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546" y="6215306"/>
                    <a:ext cx="1721369" cy="102137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3249" y="1388226"/>
            <a:ext cx="1413031" cy="75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二、矢量运算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38" y="1568263"/>
            <a:ext cx="2352675" cy="9048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0775" y="1064963"/>
            <a:ext cx="855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矢量可以平移，两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个矢量相加就是把它们头尾连接</a:t>
            </a: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起来，遵循平行四边形法则：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38" y="3077521"/>
            <a:ext cx="2514600" cy="1095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26" y="1390165"/>
            <a:ext cx="2038350" cy="133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304993" y="1727735"/>
                <a:ext cx="2795830" cy="585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交换律：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结合律：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93" y="1727735"/>
                <a:ext cx="2795830" cy="585930"/>
              </a:xfrm>
              <a:prstGeom prst="rect">
                <a:avLst/>
              </a:prstGeom>
              <a:blipFill rotWithShape="0">
                <a:blip r:embed="rId5"/>
                <a:stretch>
                  <a:fillRect l="-436" r="-6100" b="-4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250775" y="2679535"/>
            <a:ext cx="8377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一</a:t>
            </a:r>
            <a:r>
              <a:rPr lang="zh-CN" altLang="en-US" sz="1800" dirty="0"/>
              <a:t>个矢量减去另一个矢量</a:t>
            </a:r>
            <a:r>
              <a:rPr lang="zh-CN" altLang="en-US" sz="1800" dirty="0" smtClean="0"/>
              <a:t>：先</a:t>
            </a:r>
            <a:r>
              <a:rPr lang="zh-CN" altLang="en-US" sz="1800" dirty="0"/>
              <a:t>把要减去的矢量倒转方向</a:t>
            </a:r>
            <a:r>
              <a:rPr lang="zh-CN" altLang="en-US" sz="1800" dirty="0" smtClean="0"/>
              <a:t>，然后</a:t>
            </a:r>
            <a:r>
              <a:rPr lang="zh-CN" altLang="en-US" sz="1800" dirty="0"/>
              <a:t>相加：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0775" y="4317487"/>
            <a:ext cx="8377177" cy="2540513"/>
            <a:chOff x="250775" y="4317487"/>
            <a:chExt cx="8377177" cy="2540513"/>
          </a:xfrm>
        </p:grpSpPr>
        <p:sp>
          <p:nvSpPr>
            <p:cNvPr id="14" name="矩形 13"/>
            <p:cNvSpPr/>
            <p:nvPr/>
          </p:nvSpPr>
          <p:spPr>
            <a:xfrm>
              <a:off x="250775" y="4317487"/>
              <a:ext cx="83771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CN" altLang="en-US" sz="1800" dirty="0" smtClean="0"/>
                <a:t>矢量可以任意分解成不同的几个矢量的和，物理中常用的分解是</a:t>
              </a:r>
              <a:r>
                <a:rPr lang="zh-CN" altLang="en-US" sz="1800" dirty="0" smtClean="0">
                  <a:solidFill>
                    <a:srgbClr val="ED5A00"/>
                  </a:solidFill>
                  <a:latin typeface="+mj-ea"/>
                  <a:ea typeface="+mj-ea"/>
                </a:rPr>
                <a:t>在直角坐标系中沿两个互相垂直的方向（如沿坐标轴</a:t>
              </a:r>
              <a:r>
                <a:rPr lang="en-US" altLang="zh-CN" sz="1800" dirty="0" smtClean="0">
                  <a:solidFill>
                    <a:srgbClr val="ED5A00"/>
                  </a:solidFill>
                  <a:latin typeface="+mj-ea"/>
                  <a:ea typeface="+mj-ea"/>
                </a:rPr>
                <a:t>x</a:t>
              </a:r>
              <a:r>
                <a:rPr lang="zh-CN" altLang="en-US" sz="1800" dirty="0" smtClean="0">
                  <a:solidFill>
                    <a:srgbClr val="ED5A00"/>
                  </a:solidFill>
                  <a:latin typeface="+mj-ea"/>
                  <a:ea typeface="+mj-ea"/>
                </a:rPr>
                <a:t>轴和</a:t>
              </a:r>
              <a:r>
                <a:rPr lang="en-US" altLang="zh-CN" sz="1800" dirty="0" smtClean="0">
                  <a:solidFill>
                    <a:srgbClr val="ED5A00"/>
                  </a:solidFill>
                  <a:latin typeface="+mj-ea"/>
                  <a:ea typeface="+mj-ea"/>
                </a:rPr>
                <a:t>y</a:t>
              </a:r>
              <a:r>
                <a:rPr lang="zh-CN" altLang="en-US" sz="1800" dirty="0" smtClean="0">
                  <a:solidFill>
                    <a:srgbClr val="ED5A00"/>
                  </a:solidFill>
                  <a:latin typeface="+mj-ea"/>
                  <a:ea typeface="+mj-ea"/>
                </a:rPr>
                <a:t>轴）进行分解，即正交分解</a:t>
              </a:r>
              <a:r>
                <a:rPr lang="zh-CN" altLang="en-US" sz="1800" dirty="0" smtClean="0"/>
                <a:t>：</a:t>
              </a:r>
              <a:endParaRPr lang="zh-CN" altLang="en-US" sz="18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7313" y="5356138"/>
              <a:ext cx="1162050" cy="8763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025" y="4933950"/>
              <a:ext cx="2495550" cy="19240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4793108" y="5108409"/>
                  <a:ext cx="3824893" cy="16257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1600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|=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y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m:rPr>
                                <m:nor/>
                              </m:rPr>
                              <a:rPr lang="zh-CN" altLang="en-US" sz="1600" dirty="0"/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altLang="zh-CN" sz="1600" dirty="0" smtClean="0">
                    <a:latin typeface="Cambria Math" panose="02040503050406030204" pitchFamily="18" charset="0"/>
                  </a:endParaRPr>
                </a:p>
                <a:p>
                  <a:endParaRPr lang="en-US" altLang="zh-CN" sz="1600" dirty="0" smtClean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⃗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16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称为</m:t>
                      </m:r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zh-CN" altLang="en-US" sz="1600" dirty="0" smtClean="0"/>
                    <a:t>在</a:t>
                  </a:r>
                  <a:r>
                    <a:rPr lang="en-US" altLang="zh-CN" sz="1600" dirty="0" smtClean="0"/>
                    <a:t>x</a:t>
                  </a:r>
                  <a:r>
                    <a:rPr lang="zh-CN" altLang="en-US" sz="1600" dirty="0" smtClean="0"/>
                    <a:t>轴上的分量</a:t>
                  </a:r>
                  <a:endParaRPr lang="en-US" altLang="zh-CN" sz="1600" dirty="0" smtClean="0"/>
                </a:p>
                <a:p>
                  <a14:m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CN" altLang="en-US" sz="1600" dirty="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func>
                    </m:oMath>
                  </a14:m>
                  <a:r>
                    <a:rPr lang="zh-CN" altLang="en-US" sz="1600" dirty="0" smtClean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zh-CN" altLang="en-US" sz="1600" dirty="0" smtClean="0"/>
                    <a:t>称为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zh-CN" altLang="en-US" sz="1600" dirty="0" smtClean="0"/>
                    <a:t>在</a:t>
                  </a:r>
                  <a:r>
                    <a:rPr lang="en-US" altLang="zh-CN" sz="1600" dirty="0" smtClean="0"/>
                    <a:t>y</a:t>
                  </a:r>
                  <a:r>
                    <a:rPr lang="zh-CN" altLang="en-US" sz="1600" dirty="0" smtClean="0"/>
                    <a:t>轴上的分量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108" y="5108409"/>
                  <a:ext cx="3824893" cy="16257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2622" b="-26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7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二、矢量运算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453" y="1425593"/>
            <a:ext cx="5809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矢量可以用两种形式表达：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量值和方向 （极）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形式</a:t>
            </a: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，即在极坐标内表达。</a:t>
            </a:r>
            <a:endParaRPr lang="zh-CN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或 </a:t>
            </a:r>
            <a:r>
              <a:rPr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x </a:t>
            </a:r>
            <a:r>
              <a:rPr lang="zh-CN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和 </a:t>
            </a:r>
            <a:r>
              <a:rPr lang="en-US" altLang="zh-CN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y </a:t>
            </a:r>
            <a:r>
              <a:rPr lang="zh-CN" alt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（笛卡儿）</a:t>
            </a: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形式。即在直角坐标系内表达。</a:t>
            </a:r>
            <a:endParaRPr lang="zh-CN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312" y="2625922"/>
            <a:ext cx="387667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367308" y="4628198"/>
                <a:ext cx="301407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“矢量</a:t>
                </a:r>
                <a:r>
                  <a:rPr lang="en-US" altLang="zh-CN" b="1" dirty="0" smtClean="0"/>
                  <a:t>a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方向角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长度</a:t>
                </a:r>
                <a:r>
                  <a:rPr lang="en-US" altLang="zh-CN" dirty="0" smtClean="0"/>
                  <a:t>r=…</a:t>
                </a:r>
                <a:r>
                  <a:rPr lang="zh-CN" altLang="en-US" dirty="0" smtClean="0"/>
                  <a:t>。”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08" y="4628198"/>
                <a:ext cx="3014077" cy="300082"/>
              </a:xfrm>
              <a:prstGeom prst="rect">
                <a:avLst/>
              </a:prstGeom>
              <a:blipFill rotWithShape="0">
                <a:blip r:embed="rId4"/>
                <a:stretch>
                  <a:fillRect l="-404" t="-4082" r="-6263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922948" y="4628198"/>
            <a:ext cx="30140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“矢量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=(x</a:t>
            </a:r>
            <a:r>
              <a:rPr lang="zh-CN" altLang="en-US" dirty="0" smtClean="0"/>
              <a:t>具体值，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具体值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 rot="17480840">
            <a:off x="2874346" y="4383264"/>
            <a:ext cx="311982" cy="244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4196495">
            <a:off x="5839794" y="4375492"/>
            <a:ext cx="311982" cy="244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46" y="5213730"/>
            <a:ext cx="2015525" cy="136344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51" y="5238957"/>
            <a:ext cx="2230361" cy="133821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868639" y="6546682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矢量 </a:t>
            </a:r>
            <a:r>
              <a:rPr lang="en-US" altLang="zh-CN" sz="12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 </a:t>
            </a:r>
            <a:r>
              <a:rPr lang="zh-CN" altLang="en-US" sz="12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方向 </a:t>
            </a:r>
            <a:r>
              <a:rPr lang="en-US" altLang="zh-CN" sz="12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22.6°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81011" y="6567788"/>
            <a:ext cx="98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矢量 </a:t>
            </a:r>
            <a:r>
              <a:rPr lang="en-US" altLang="zh-CN" sz="1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(12,5)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4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二、矢量运算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775" y="1064963"/>
            <a:ext cx="901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矢量乘以</a:t>
            </a: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标量，得到一个经过“缩放”的矢量。运算只改变矢量大小，不改变方向。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218100" y="2839299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矢量乘</a:t>
            </a: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以矢量：点乘</a:t>
            </a: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和叉乘</a:t>
            </a:r>
            <a:endParaRPr lang="zh-CN" altLang="en-US" sz="1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33981" y="1547836"/>
            <a:ext cx="7673084" cy="1694133"/>
            <a:chOff x="1033981" y="1547836"/>
            <a:chExt cx="7673084" cy="169413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981" y="1547836"/>
              <a:ext cx="1555310" cy="1141124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33981" y="1581951"/>
              <a:ext cx="7473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</a:rPr>
                <a:t>a</a:t>
              </a:r>
              <a:r>
                <a:rPr lang="en-US" altLang="zh-CN" sz="1400" dirty="0">
                  <a:solidFill>
                    <a:srgbClr val="000000"/>
                  </a:solidFill>
                </a:rPr>
                <a:t> = 3</a:t>
              </a:r>
              <a:r>
                <a:rPr lang="en-US" altLang="zh-CN" sz="1400" b="1" dirty="0">
                  <a:solidFill>
                    <a:srgbClr val="000000"/>
                  </a:solidFill>
                </a:rPr>
                <a:t>m</a:t>
              </a:r>
              <a:endParaRPr lang="zh-CN" altLang="en-US" sz="1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976009" y="1641531"/>
              <a:ext cx="5731056" cy="16004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例子：把</a:t>
              </a:r>
              <a:r>
                <a:rPr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矢量 </a:t>
              </a:r>
              <a:r>
                <a:rPr lang="en-US" altLang="zh-CN" sz="1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  <a:r>
                <a:rPr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 </a:t>
              </a:r>
              <a:r>
                <a:rPr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 (7,3) </a:t>
              </a:r>
              <a:r>
                <a:rPr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乘以标量 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sz="1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 = 3</a:t>
              </a:r>
              <a:r>
                <a:rPr lang="en-US" altLang="zh-CN" sz="1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 = (3×7,3×3) = (21,9</a:t>
              </a:r>
              <a:r>
                <a:rPr lang="en-US" altLang="zh-CN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  <a:p>
              <a:r>
                <a:rPr lang="en-US" altLang="zh-CN" sz="1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指向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同一方向，但</a:t>
              </a:r>
              <a:r>
                <a:rPr lang="zh-CN" altLang="en-US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长度为</a:t>
              </a:r>
              <a:r>
                <a:rPr lang="en-US" altLang="zh-CN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  <a:r>
                <a:rPr lang="zh-CN" altLang="en-US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长度的</a:t>
              </a:r>
              <a:r>
                <a:rPr lang="en-US" altLang="zh-CN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倍。</a:t>
              </a:r>
              <a:endPara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结合律： 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el-GR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λμ)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</a:t>
              </a:r>
              <a:r>
                <a:rPr lang="el-GR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λ(μ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 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；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 (</a:t>
              </a:r>
              <a:r>
                <a:rPr lang="el-GR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λ+μ)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=</a:t>
              </a:r>
              <a:r>
                <a:rPr lang="el-GR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λ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</a:t>
              </a:r>
              <a:r>
                <a:rPr lang="el-GR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μ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．</a:t>
              </a:r>
              <a:r>
                <a:rPr lang="en-US" altLang="zh-CN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/>
              </a:r>
              <a:br>
                <a:rPr lang="en-US" altLang="zh-CN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</a:br>
              <a:r>
                <a:rPr lang="zh-CN" altLang="en-US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分配律： </a:t>
              </a:r>
              <a:r>
                <a:rPr lang="el-GR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λ (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)=</a:t>
              </a:r>
              <a:r>
                <a:rPr lang="el-GR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λ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</a:t>
              </a:r>
              <a:r>
                <a:rPr lang="el-GR" altLang="zh-CN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λ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．</a:t>
              </a:r>
              <a:endPara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8244" y="3295469"/>
            <a:ext cx="8392430" cy="3286005"/>
            <a:chOff x="408244" y="3295469"/>
            <a:chExt cx="8392430" cy="3286005"/>
          </a:xfrm>
        </p:grpSpPr>
        <p:sp>
          <p:nvSpPr>
            <p:cNvPr id="3" name="文本框 2"/>
            <p:cNvSpPr txBox="1"/>
            <p:nvPr/>
          </p:nvSpPr>
          <p:spPr>
            <a:xfrm>
              <a:off x="497941" y="3295469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 smtClean="0"/>
                <a:t>1.</a:t>
              </a:r>
              <a:r>
                <a:rPr lang="zh-CN" altLang="en-US" sz="1800" dirty="0" smtClean="0"/>
                <a:t>点乘</a:t>
              </a:r>
              <a:endParaRPr lang="zh-CN" altLang="en-US" sz="1800" dirty="0"/>
            </a:p>
          </p:txBody>
        </p: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408245" y="3774279"/>
              <a:ext cx="7600157" cy="1677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点积的结果是个 </a:t>
              </a:r>
              <a:r>
                <a:rPr kumimoji="0" lang="zh-CN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数</a:t>
              </a: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（是 “标量”，而不是矢量）。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solidFill>
                    <a:srgbClr val="000000"/>
                  </a:solidFill>
                  <a:latin typeface="Verdana" panose="020B0604030504040204" pitchFamily="34" charset="0"/>
                </a:rPr>
                <a:t>运算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符号</a:t>
              </a: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是用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圆</a:t>
              </a:r>
              <a:r>
                <a:rPr kumimoji="0" lang="zh-CN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点</a:t>
              </a: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来表示：</a:t>
              </a: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A06000"/>
                  </a:solidFill>
                  <a:effectLst/>
                  <a:latin typeface="Verdana" panose="020B0604030504040204" pitchFamily="34" charset="0"/>
                </a:rPr>
                <a:t>a</a:t>
              </a: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A06000"/>
                  </a:solidFill>
                  <a:effectLst/>
                  <a:latin typeface="Verdana" panose="020B0604030504040204" pitchFamily="34" charset="0"/>
                </a:rPr>
                <a:t> · </a:t>
              </a: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A06000"/>
                  </a:solidFill>
                  <a:effectLst/>
                  <a:latin typeface="Verdana" panose="020B0604030504040204" pitchFamily="34" charset="0"/>
                </a:rPr>
                <a:t>b</a:t>
              </a: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A06000"/>
                  </a:solidFill>
                  <a:effectLst/>
                  <a:latin typeface="Verdana" panose="020B0604030504040204" pitchFamily="34" charset="0"/>
                </a:rPr>
                <a:t>    </a:t>
              </a: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A06000"/>
                  </a:solidFill>
                  <a:effectLst/>
                  <a:latin typeface="Verdana" panose="020B0604030504040204" pitchFamily="34" charset="0"/>
                </a:rPr>
                <a:t>（</a:t>
              </a: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A06000"/>
                  </a:solidFill>
                  <a:effectLst/>
                  <a:latin typeface="Verdana" panose="020B0604030504040204" pitchFamily="34" charset="0"/>
                </a:rPr>
                <a:t>a</a:t>
              </a: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A06000"/>
                  </a:solidFill>
                  <a:effectLst/>
                  <a:latin typeface="Verdana" panose="020B0604030504040204" pitchFamily="34" charset="0"/>
                </a:rPr>
                <a:t>点乘</a:t>
              </a: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A06000"/>
                  </a:solidFill>
                  <a:effectLst/>
                  <a:latin typeface="Verdana" panose="020B0604030504040204" pitchFamily="34" charset="0"/>
                </a:rPr>
                <a:t>b</a:t>
              </a: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A06000"/>
                  </a:solidFill>
                  <a:effectLst/>
                  <a:latin typeface="Verdana" panose="020B0604030504040204" pitchFamily="34" charset="0"/>
                </a:rPr>
                <a:t>）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A06000"/>
                </a:solidFill>
                <a:effectLst/>
                <a:latin typeface="Verdana" panose="020B060403050404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ED5A00"/>
                  </a:solidFill>
                  <a:effectLst/>
                  <a:latin typeface="Verdana" panose="020B0604030504040204" pitchFamily="34" charset="0"/>
                </a:rPr>
                <a:t>a · b</a:t>
              </a: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ED5A00"/>
                  </a:solidFill>
                  <a:effectLst/>
                  <a:latin typeface="Verdana" panose="020B0604030504040204" pitchFamily="34" charset="0"/>
                </a:rPr>
                <a:t> = |</a:t>
              </a: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ED5A00"/>
                  </a:solidFill>
                  <a:effectLst/>
                  <a:latin typeface="Verdana" panose="020B0604030504040204" pitchFamily="34" charset="0"/>
                </a:rPr>
                <a:t>a</a:t>
              </a: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ED5A00"/>
                  </a:solidFill>
                  <a:effectLst/>
                  <a:latin typeface="Verdana" panose="020B0604030504040204" pitchFamily="34" charset="0"/>
                </a:rPr>
                <a:t>|  |</a:t>
              </a: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ED5A00"/>
                  </a:solidFill>
                  <a:effectLst/>
                  <a:latin typeface="Verdana" panose="020B0604030504040204" pitchFamily="34" charset="0"/>
                </a:rPr>
                <a:t>b</a:t>
              </a: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ED5A00"/>
                  </a:solidFill>
                  <a:effectLst/>
                  <a:latin typeface="Verdana" panose="020B0604030504040204" pitchFamily="34" charset="0"/>
                </a:rPr>
                <a:t>|  cos(θ)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D5A00"/>
                </a:solidFill>
                <a:effectLst/>
                <a:latin typeface="Verdana" panose="020B060403050404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其中：|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| 是 矢量 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 的量值</a:t>
              </a: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；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|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| 是 矢量 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 的量值</a:t>
              </a: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；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θ 是 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 和 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 之间的</a:t>
              </a: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夹角。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+mj-ea"/>
                </a:rPr>
                <a:t>点乘：为标量，是矢量</a:t>
              </a:r>
              <a:r>
                <a:rPr kumimoji="0" lang="zh-CN" altLang="zh-CN" sz="1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+mj-ea"/>
                </a:rPr>
                <a:t> </a:t>
              </a:r>
              <a:r>
                <a:rPr kumimoji="0" lang="zh-CN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+mj-ea"/>
                </a:rPr>
                <a:t>a</a:t>
              </a:r>
              <a:r>
                <a:rPr kumimoji="0" lang="zh-CN" altLang="zh-CN" sz="1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+mj-ea"/>
                </a:rPr>
                <a:t> 的长度 乘以 </a:t>
              </a:r>
              <a:r>
                <a:rPr lang="zh-CN" altLang="zh-CN" sz="1600" b="1" dirty="0">
                  <a:solidFill>
                    <a:srgbClr val="000000"/>
                  </a:solidFill>
                  <a:latin typeface="+mn-lt"/>
                  <a:ea typeface="+mj-ea"/>
                </a:rPr>
                <a:t>b</a:t>
              </a:r>
              <a:r>
                <a:rPr kumimoji="0" lang="zh-CN" altLang="zh-CN" sz="1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+mj-ea"/>
                </a:rPr>
                <a:t> 的 长度，再乘以 </a:t>
              </a:r>
              <a:r>
                <a:rPr lang="zh-CN" altLang="zh-CN" sz="1600" b="1" dirty="0">
                  <a:solidFill>
                    <a:srgbClr val="000000"/>
                  </a:solidFill>
                  <a:latin typeface="+mn-lt"/>
                  <a:ea typeface="+mj-ea"/>
                </a:rPr>
                <a:t>a</a:t>
              </a:r>
              <a:r>
                <a:rPr kumimoji="0" lang="zh-CN" altLang="zh-CN" sz="1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+mj-ea"/>
                </a:rPr>
                <a:t> 和 </a:t>
              </a:r>
              <a:r>
                <a:rPr lang="zh-CN" altLang="zh-CN" sz="1600" b="1" dirty="0">
                  <a:solidFill>
                    <a:srgbClr val="000000"/>
                  </a:solidFill>
                  <a:latin typeface="+mn-lt"/>
                  <a:ea typeface="+mj-ea"/>
                </a:rPr>
                <a:t>b</a:t>
              </a:r>
              <a:r>
                <a:rPr kumimoji="0" lang="zh-CN" altLang="zh-CN" sz="1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+mj-ea"/>
                </a:rPr>
                <a:t> 之间的角的余弦</a:t>
              </a:r>
              <a:r>
                <a:rPr kumimoji="0" lang="zh-CN" altLang="en-US" sz="1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+mj-ea"/>
                </a:rPr>
                <a:t>。</a:t>
              </a:r>
              <a:endParaRPr kumimoji="0" lang="zh-CN" altLang="zh-CN" sz="9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j-ea"/>
              </a:endParaRPr>
            </a:p>
          </p:txBody>
        </p:sp>
        <p:pic>
          <p:nvPicPr>
            <p:cNvPr id="5122" name="Picture 2" descr="点积量值和角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574" y="3789667"/>
              <a:ext cx="1562100" cy="1323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408244" y="5747620"/>
                  <a:ext cx="6021743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dirty="0" smtClean="0">
                      <a:solidFill>
                        <a:srgbClr val="000000"/>
                      </a:solidFill>
                      <a:latin typeface="Verdana" panose="020B0604030504040204" pitchFamily="34" charset="0"/>
                    </a:rPr>
                    <a:t>当两个矢量是互相垂直时，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Verdana" panose="020B0604030504040204" pitchFamily="34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Verdana" panose="020B0604030504040204" pitchFamily="34" charset="0"/>
                    </a:rPr>
                    <a:t>cos(</a:t>
                  </a:r>
                  <a:r>
                    <a:rPr lang="el-GR" altLang="zh-CN" sz="1600" dirty="0">
                      <a:solidFill>
                        <a:srgbClr val="000000"/>
                      </a:solidFill>
                      <a:latin typeface="Verdana" panose="020B0604030504040204" pitchFamily="34" charset="0"/>
                    </a:rPr>
                    <a:t>θ</a:t>
                  </a:r>
                  <a:r>
                    <a:rPr lang="el-GR" altLang="zh-CN" sz="1600" dirty="0" smtClean="0">
                      <a:solidFill>
                        <a:srgbClr val="000000"/>
                      </a:solidFill>
                      <a:latin typeface="Verdana" panose="020B0604030504040204" pitchFamily="34" charset="0"/>
                    </a:rPr>
                    <a:t>)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Verdana" panose="020B0604030504040204" pitchFamily="34" charset="0"/>
                    </a:rPr>
                    <a:t>=0</a:t>
                  </a:r>
                  <a:r>
                    <a:rPr lang="zh-CN" altLang="en-US" sz="1600" dirty="0" smtClean="0">
                      <a:solidFill>
                        <a:srgbClr val="000000"/>
                      </a:solidFill>
                      <a:latin typeface="Verdana" panose="020B0604030504040204" pitchFamily="34" charset="0"/>
                    </a:rPr>
                    <a:t>它们的点积是 </a:t>
                  </a:r>
                  <a:r>
                    <a:rPr lang="zh-CN" altLang="en-US" sz="1600" b="1" dirty="0" smtClean="0">
                      <a:solidFill>
                        <a:srgbClr val="000000"/>
                      </a:solidFill>
                      <a:latin typeface="Verdana" panose="020B0604030504040204" pitchFamily="34" charset="0"/>
                    </a:rPr>
                    <a:t>零</a:t>
                  </a:r>
                  <a:r>
                    <a:rPr lang="zh-CN" altLang="en-US" sz="1600" dirty="0" smtClean="0">
                      <a:solidFill>
                        <a:srgbClr val="000000"/>
                      </a:solidFill>
                      <a:latin typeface="Verdana" panose="020B0604030504040204" pitchFamily="34" charset="0"/>
                    </a:rPr>
                    <a:t>。</a:t>
                  </a:r>
                  <a:endParaRPr lang="en-US" altLang="zh-CN" sz="1600" dirty="0" smtClean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  <a:p>
                  <a:r>
                    <a:rPr lang="zh-CN" altLang="en-US" sz="1600" dirty="0" smtClean="0">
                      <a:solidFill>
                        <a:srgbClr val="000000"/>
                      </a:solidFill>
                      <a:latin typeface="Verdana" panose="020B0604030504040204" pitchFamily="34" charset="0"/>
                    </a:rPr>
                    <a:t>交换律：</a:t>
                  </a:r>
                  <a:r>
                    <a:rPr lang="zh-CN" altLang="zh-CN" sz="1600" b="1" dirty="0">
                      <a:solidFill>
                        <a:srgbClr val="ED5A00"/>
                      </a:solidFill>
                      <a:latin typeface="Verdana" panose="020B0604030504040204" pitchFamily="34" charset="0"/>
                    </a:rPr>
                    <a:t> </a:t>
                  </a:r>
                  <a:r>
                    <a:rPr lang="zh-CN" altLang="zh-CN" sz="1600" b="1" dirty="0">
                      <a:latin typeface="Verdana" panose="020B0604030504040204" pitchFamily="34" charset="0"/>
                    </a:rPr>
                    <a:t>a · b</a:t>
                  </a:r>
                  <a:r>
                    <a:rPr lang="zh-CN" altLang="zh-CN" sz="1600" dirty="0">
                      <a:latin typeface="Verdana" panose="020B0604030504040204" pitchFamily="34" charset="0"/>
                    </a:rPr>
                    <a:t> = </a:t>
                  </a:r>
                  <a:r>
                    <a:rPr lang="en-US" altLang="zh-CN" sz="1600" b="1" dirty="0" smtClean="0">
                      <a:latin typeface="Verdana" panose="020B0604030504040204" pitchFamily="34" charset="0"/>
                    </a:rPr>
                    <a:t>b </a:t>
                  </a:r>
                  <a:r>
                    <a:rPr lang="zh-CN" altLang="zh-CN" sz="1600" b="1" dirty="0" smtClean="0">
                      <a:latin typeface="Verdana" panose="020B0604030504040204" pitchFamily="34" charset="0"/>
                    </a:rPr>
                    <a:t>· a</a:t>
                  </a:r>
                  <a:endParaRPr lang="en-US" altLang="zh-CN" sz="1600" b="1" dirty="0" smtClean="0">
                    <a:latin typeface="Verdana" panose="020B0604030504040204" pitchFamily="34" charset="0"/>
                  </a:endParaRPr>
                </a:p>
                <a:p>
                  <a:r>
                    <a:rPr lang="zh-CN" altLang="en-US" sz="1600" dirty="0" smtClean="0">
                      <a:solidFill>
                        <a:srgbClr val="000000"/>
                      </a:solidFill>
                      <a:latin typeface="Verdana" panose="020B0604030504040204" pitchFamily="34" charset="0"/>
                    </a:rPr>
                    <a:t>分配律： </a:t>
                  </a:r>
                  <a:r>
                    <a:rPr lang="zh-CN" altLang="zh-CN" sz="1600" b="1" dirty="0" smtClean="0">
                      <a:latin typeface="Verdana" panose="020B0604030504040204" pitchFamily="34" charset="0"/>
                    </a:rPr>
                    <a:t>a </a:t>
                  </a:r>
                  <a:r>
                    <a:rPr lang="zh-CN" altLang="zh-CN" sz="1600" b="1" dirty="0">
                      <a:latin typeface="Verdana" panose="020B0604030504040204" pitchFamily="34" charset="0"/>
                    </a:rPr>
                    <a:t>· </a:t>
                  </a:r>
                  <a:r>
                    <a:rPr lang="en-US" altLang="zh-CN" sz="1600" b="1" dirty="0">
                      <a:latin typeface="Verdana" panose="020B0604030504040204" pitchFamily="34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zh-CN" altLang="zh-CN" sz="1600" b="1" dirty="0" smtClean="0">
                      <a:latin typeface="Verdana" panose="020B0604030504040204" pitchFamily="34" charset="0"/>
                    </a:rPr>
                    <a:t>b</a:t>
                  </a:r>
                  <a:r>
                    <a:rPr lang="en-US" altLang="zh-CN" sz="1600" b="1" dirty="0" smtClean="0">
                      <a:latin typeface="Verdana" panose="020B0604030504040204" pitchFamily="34" charset="0"/>
                    </a:rPr>
                    <a:t>+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zh-CN" sz="1600" b="1" dirty="0" smtClean="0">
                      <a:latin typeface="Verdana" panose="020B0604030504040204" pitchFamily="34" charset="0"/>
                    </a:rPr>
                    <a:t>c</a:t>
                  </a:r>
                  <a:r>
                    <a:rPr lang="en-US" altLang="zh-CN" sz="1600" b="1" dirty="0">
                      <a:latin typeface="Verdana" panose="020B0604030504040204" pitchFamily="34" charset="0"/>
                    </a:rPr>
                    <a:t>)</a:t>
                  </a:r>
                  <a:r>
                    <a:rPr lang="zh-CN" altLang="zh-CN" sz="1600" dirty="0">
                      <a:latin typeface="Verdana" panose="020B0604030504040204" pitchFamily="34" charset="0"/>
                    </a:rPr>
                    <a:t> =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zh-CN" altLang="zh-CN" sz="1600" b="1" dirty="0">
                      <a:latin typeface="Verdana" panose="020B0604030504040204" pitchFamily="34" charset="0"/>
                    </a:rPr>
                    <a:t>a · </a:t>
                  </a:r>
                  <a:r>
                    <a:rPr lang="zh-CN" altLang="zh-CN" sz="1600" b="1" dirty="0" smtClean="0">
                      <a:latin typeface="Verdana" panose="020B0604030504040204" pitchFamily="34" charset="0"/>
                    </a:rPr>
                    <a:t>b</a:t>
                  </a:r>
                  <a:r>
                    <a:rPr lang="en-US" altLang="zh-CN" sz="1600" dirty="0" smtClean="0">
                      <a:latin typeface="Verdana" panose="020B0604030504040204" pitchFamily="34" charset="0"/>
                    </a:rPr>
                    <a:t>+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zh-CN" altLang="zh-CN" sz="1600" b="1" dirty="0" smtClean="0">
                      <a:latin typeface="Verdana" panose="020B0604030504040204" pitchFamily="34" charset="0"/>
                    </a:rPr>
                    <a:t>a</a:t>
                  </a:r>
                  <a:r>
                    <a:rPr lang="zh-CN" altLang="zh-CN" sz="1600" b="1" dirty="0">
                      <a:latin typeface="Verdana" panose="020B0604030504040204" pitchFamily="34" charset="0"/>
                    </a:rPr>
                    <a:t> · </a:t>
                  </a:r>
                  <a:r>
                    <a:rPr lang="en-US" altLang="zh-CN" sz="1600" b="1" dirty="0" smtClean="0">
                      <a:latin typeface="Verdana" panose="020B0604030504040204" pitchFamily="34" charset="0"/>
                    </a:rPr>
                    <a:t>c</a:t>
                  </a:r>
                  <a:endParaRPr lang="en-US" altLang="zh-CN" sz="1600" b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44" y="5747620"/>
                  <a:ext cx="6021743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7" t="-2941"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658" y="5590874"/>
              <a:ext cx="1562100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二、矢量运算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000" y="1148101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矢量乘</a:t>
            </a: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以矢量：点乘和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叉</a:t>
            </a: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乘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459841" y="160427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点乘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物理上的理解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586589" y="1927374"/>
            <a:ext cx="8140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1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zh-CN" altLang="en-US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把两个方向相同的矢量相乘</a:t>
            </a:r>
            <a:r>
              <a:rPr lang="zh-CN" altLang="en-US" sz="1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，把</a:t>
            </a:r>
            <a:r>
              <a:rPr lang="zh-CN" altLang="en-US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它们的长度</a:t>
            </a:r>
            <a:r>
              <a:rPr lang="zh-CN" altLang="en-US" sz="1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相乘即为点乘结果。但</a:t>
            </a:r>
            <a:r>
              <a:rPr lang="zh-CN" altLang="en-US" sz="1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如果它们</a:t>
            </a:r>
            <a:r>
              <a:rPr lang="zh-CN" altLang="en-US" sz="1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的原始方向不同（夹角</a:t>
            </a:r>
            <a:r>
              <a:rPr lang="el-GR" altLang="zh-CN" sz="1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zh-CN" altLang="en-US" sz="1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），就不能简单相乘。</a:t>
            </a:r>
            <a:endParaRPr lang="zh-CN" altLang="en-US" sz="16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73" y="2512150"/>
            <a:ext cx="1469409" cy="1295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1903" y="4053707"/>
            <a:ext cx="76220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</a:rPr>
              <a:t>        乘</a:t>
            </a:r>
            <a:r>
              <a:rPr lang="zh-CN" altLang="en-US" sz="1800" dirty="0">
                <a:solidFill>
                  <a:srgbClr val="000000"/>
                </a:solidFill>
              </a:rPr>
              <a:t>以 </a:t>
            </a:r>
            <a:r>
              <a:rPr lang="en-US" altLang="zh-CN" sz="1800" dirty="0" smtClean="0">
                <a:solidFill>
                  <a:srgbClr val="000000"/>
                </a:solidFill>
              </a:rPr>
              <a:t>cos(θ)</a:t>
            </a:r>
            <a:r>
              <a:rPr lang="zh-CN" altLang="en-US" sz="1800" dirty="0" smtClean="0">
                <a:solidFill>
                  <a:srgbClr val="000000"/>
                </a:solidFill>
              </a:rPr>
              <a:t>可理解为：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把</a:t>
            </a:r>
            <a:r>
              <a:rPr lang="zh-CN" altLang="en-US" sz="1800" b="1" dirty="0">
                <a:solidFill>
                  <a:srgbClr val="000000"/>
                </a:solidFill>
              </a:rPr>
              <a:t>其中一个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矢量投影到另一个矢量方向（变成 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“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指</a:t>
            </a:r>
            <a:r>
              <a:rPr lang="zh-CN" altLang="en-US" sz="1800" b="1" dirty="0">
                <a:solidFill>
                  <a:srgbClr val="000000"/>
                </a:solidFill>
              </a:rPr>
              <a:t>着另一个矢量的方向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”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），之后再做乘法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endParaRPr lang="en-US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  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另一种理解是：将一个矢量分解成“沿着另一个矢量方向”和“与另一个矢量方向垂直方向”这两个方向的两个分量，</a:t>
            </a:r>
            <a:r>
              <a:rPr lang="zh-CN" altLang="en-US" sz="1800" dirty="0">
                <a:solidFill>
                  <a:srgbClr val="000000"/>
                </a:solidFill>
              </a:rPr>
              <a:t> “与另一个矢量方向垂直方向</a:t>
            </a:r>
            <a:r>
              <a:rPr lang="zh-CN" altLang="en-US" sz="1800" dirty="0" smtClean="0">
                <a:solidFill>
                  <a:srgbClr val="000000"/>
                </a:solidFill>
              </a:rPr>
              <a:t>”的分量与第二个矢量的点乘为</a:t>
            </a:r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23" y="2512149"/>
            <a:ext cx="1743075" cy="12954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516368" y="1635048"/>
            <a:ext cx="2281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zh-CN" sz="1400" b="1" dirty="0">
                <a:solidFill>
                  <a:srgbClr val="ED5A00"/>
                </a:solidFill>
                <a:latin typeface="Verdana" panose="020B0604030504040204" pitchFamily="34" charset="0"/>
              </a:rPr>
              <a:t>a · b</a:t>
            </a:r>
            <a:r>
              <a:rPr lang="zh-CN" altLang="zh-CN" sz="1400" dirty="0">
                <a:solidFill>
                  <a:srgbClr val="ED5A00"/>
                </a:solidFill>
                <a:latin typeface="Verdana" panose="020B0604030504040204" pitchFamily="34" charset="0"/>
              </a:rPr>
              <a:t> = |</a:t>
            </a:r>
            <a:r>
              <a:rPr lang="zh-CN" altLang="zh-CN" sz="1400" b="1" dirty="0">
                <a:solidFill>
                  <a:srgbClr val="ED5A00"/>
                </a:solidFill>
                <a:latin typeface="Verdana" panose="020B0604030504040204" pitchFamily="34" charset="0"/>
              </a:rPr>
              <a:t>a</a:t>
            </a:r>
            <a:r>
              <a:rPr lang="zh-CN" altLang="zh-CN" sz="1400" dirty="0">
                <a:solidFill>
                  <a:srgbClr val="ED5A00"/>
                </a:solidFill>
                <a:latin typeface="Verdana" panose="020B0604030504040204" pitchFamily="34" charset="0"/>
              </a:rPr>
              <a:t>|  |</a:t>
            </a:r>
            <a:r>
              <a:rPr lang="zh-CN" altLang="zh-CN" sz="1400" b="1" dirty="0">
                <a:solidFill>
                  <a:srgbClr val="ED5A00"/>
                </a:solidFill>
                <a:latin typeface="Verdana" panose="020B0604030504040204" pitchFamily="34" charset="0"/>
              </a:rPr>
              <a:t>b</a:t>
            </a:r>
            <a:r>
              <a:rPr lang="zh-CN" altLang="zh-CN" sz="1400" dirty="0">
                <a:solidFill>
                  <a:srgbClr val="ED5A00"/>
                </a:solidFill>
                <a:latin typeface="Verdana" panose="020B0604030504040204" pitchFamily="34" charset="0"/>
              </a:rPr>
              <a:t>|  cos(θ</a:t>
            </a:r>
            <a:r>
              <a:rPr lang="zh-CN" altLang="zh-CN" sz="1400" dirty="0" smtClean="0">
                <a:solidFill>
                  <a:srgbClr val="ED5A00"/>
                </a:solidFill>
                <a:latin typeface="Verdana" panose="020B0604030504040204" pitchFamily="34" charset="0"/>
              </a:rPr>
              <a:t>)</a:t>
            </a:r>
            <a:endParaRPr lang="en-US" altLang="zh-CN" sz="1400" dirty="0">
              <a:solidFill>
                <a:srgbClr val="ED5A00"/>
              </a:solidFill>
              <a:latin typeface="Verdana" panose="020B060403050404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86" y="2219761"/>
            <a:ext cx="1428750" cy="16478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246979" y="3822147"/>
            <a:ext cx="17687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好像用光照着来找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影子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0" y="5557366"/>
            <a:ext cx="1469409" cy="129540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H="1" flipV="1">
            <a:off x="5604095" y="5893806"/>
            <a:ext cx="334979" cy="697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57180" y="6283105"/>
            <a:ext cx="660903" cy="325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5884752" y="6355533"/>
            <a:ext cx="181070" cy="190122"/>
          </a:xfrm>
          <a:custGeom>
            <a:avLst/>
            <a:gdLst>
              <a:gd name="connsiteX0" fmla="*/ 0 w 181070"/>
              <a:gd name="connsiteY0" fmla="*/ 63374 h 190122"/>
              <a:gd name="connsiteX1" fmla="*/ 99589 w 181070"/>
              <a:gd name="connsiteY1" fmla="*/ 0 h 190122"/>
              <a:gd name="connsiteX2" fmla="*/ 181070 w 181070"/>
              <a:gd name="connsiteY2" fmla="*/ 190122 h 1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070" h="190122">
                <a:moveTo>
                  <a:pt x="0" y="63374"/>
                </a:moveTo>
                <a:lnTo>
                  <a:pt x="99589" y="0"/>
                </a:lnTo>
                <a:lnTo>
                  <a:pt x="181070" y="190122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634160" y="5640310"/>
            <a:ext cx="612731" cy="25349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二、矢量运算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000" y="1148101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矢量乘</a:t>
            </a: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以矢量：点</a:t>
            </a:r>
            <a:r>
              <a:rPr lang="zh-CN" altLang="en-US" sz="1800" smtClean="0">
                <a:solidFill>
                  <a:srgbClr val="000000"/>
                </a:solidFill>
                <a:latin typeface="Verdana" panose="020B0604030504040204" pitchFamily="34" charset="0"/>
              </a:rPr>
              <a:t>乘和叉乘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459841" y="16042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叉乘</a:t>
            </a:r>
            <a:endParaRPr lang="zh-CN" altLang="en-US" sz="1800" dirty="0"/>
          </a:p>
        </p:txBody>
      </p:sp>
      <p:sp>
        <p:nvSpPr>
          <p:cNvPr id="15" name="矩形 14"/>
          <p:cNvSpPr/>
          <p:nvPr/>
        </p:nvSpPr>
        <p:spPr>
          <a:xfrm>
            <a:off x="1801598" y="1644076"/>
            <a:ext cx="5532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pt-BR" altLang="zh-CN" sz="1400" b="1" dirty="0" smtClean="0">
                <a:solidFill>
                  <a:srgbClr val="ED5A00"/>
                </a:solidFill>
                <a:latin typeface="Verdana" panose="020B0604030504040204" pitchFamily="34" charset="0"/>
              </a:rPr>
              <a:t>| a </a:t>
            </a:r>
            <a:r>
              <a:rPr lang="pt-BR" altLang="zh-CN" sz="1400" b="1" dirty="0">
                <a:solidFill>
                  <a:srgbClr val="ED5A00"/>
                </a:solidFill>
                <a:latin typeface="Verdana" panose="020B0604030504040204" pitchFamily="34" charset="0"/>
              </a:rPr>
              <a:t>× </a:t>
            </a:r>
            <a:r>
              <a:rPr lang="pt-BR" altLang="zh-CN" sz="1400" b="1" dirty="0" smtClean="0">
                <a:solidFill>
                  <a:srgbClr val="ED5A00"/>
                </a:solidFill>
                <a:latin typeface="Verdana" panose="020B0604030504040204" pitchFamily="34" charset="0"/>
              </a:rPr>
              <a:t>b</a:t>
            </a:r>
            <a:r>
              <a:rPr lang="pt-BR" altLang="zh-CN" sz="1400" b="1" dirty="0">
                <a:solidFill>
                  <a:srgbClr val="ED5A00"/>
                </a:solidFill>
                <a:latin typeface="Verdana" panose="020B0604030504040204" pitchFamily="34" charset="0"/>
              </a:rPr>
              <a:t> </a:t>
            </a:r>
            <a:r>
              <a:rPr lang="pt-BR" altLang="zh-CN" sz="1400" b="1" dirty="0" smtClean="0">
                <a:solidFill>
                  <a:srgbClr val="ED5A00"/>
                </a:solidFill>
                <a:latin typeface="Verdana" panose="020B0604030504040204" pitchFamily="34" charset="0"/>
              </a:rPr>
              <a:t>| = </a:t>
            </a:r>
            <a:r>
              <a:rPr lang="pt-BR" altLang="zh-CN" sz="1400" b="1" dirty="0">
                <a:solidFill>
                  <a:srgbClr val="ED5A00"/>
                </a:solidFill>
                <a:latin typeface="Verdana" panose="020B0604030504040204" pitchFamily="34" charset="0"/>
              </a:rPr>
              <a:t>|a| |b| sin(θ) </a:t>
            </a:r>
            <a:r>
              <a:rPr lang="zh-CN" altLang="en-US" sz="1400" b="1" dirty="0" smtClean="0">
                <a:solidFill>
                  <a:srgbClr val="ED5A00"/>
                </a:solidFill>
                <a:latin typeface="Verdana" panose="020B0604030504040204" pitchFamily="34" charset="0"/>
              </a:rPr>
              <a:t>；</a:t>
            </a:r>
            <a:r>
              <a:rPr lang="pt-BR" altLang="zh-CN" sz="1400" b="1" dirty="0" smtClean="0">
                <a:solidFill>
                  <a:srgbClr val="ED5A00"/>
                </a:solidFill>
                <a:latin typeface="Verdana" panose="020B0604030504040204" pitchFamily="34" charset="0"/>
              </a:rPr>
              <a:t> </a:t>
            </a:r>
            <a:r>
              <a:rPr lang="pt-BR" altLang="zh-CN" sz="1400" b="1" dirty="0">
                <a:solidFill>
                  <a:srgbClr val="ED5A00"/>
                </a:solidFill>
                <a:latin typeface="Verdana" panose="020B0604030504040204" pitchFamily="34" charset="0"/>
              </a:rPr>
              <a:t>a × b </a:t>
            </a:r>
            <a:r>
              <a:rPr lang="zh-CN" altLang="en-US" sz="1400" b="1" dirty="0" smtClean="0">
                <a:solidFill>
                  <a:srgbClr val="ED5A00"/>
                </a:solidFill>
                <a:latin typeface="Verdana" panose="020B0604030504040204" pitchFamily="34" charset="0"/>
              </a:rPr>
              <a:t>方向遵循右手螺旋法则</a:t>
            </a:r>
            <a:endParaRPr lang="en-US" altLang="zh-CN" sz="1400" dirty="0">
              <a:solidFill>
                <a:srgbClr val="ED5A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9841" y="2229718"/>
            <a:ext cx="513954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两个矢量的叉积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× b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是与这两个矢量垂直的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矢量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defTabSz="914400"/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运算</a:t>
            </a:r>
            <a:r>
              <a:rPr lang="zh-CN" alt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符号</a:t>
            </a:r>
            <a:r>
              <a:rPr lang="zh-CN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是</a:t>
            </a:r>
            <a:r>
              <a:rPr lang="zh-CN" altLang="zh-CN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用</a:t>
            </a: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叉号</a:t>
            </a:r>
            <a:r>
              <a:rPr lang="zh-CN" altLang="zh-CN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来</a:t>
            </a:r>
            <a:r>
              <a:rPr lang="zh-CN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表示：</a:t>
            </a:r>
            <a:r>
              <a:rPr lang="zh-CN" altLang="zh-CN" sz="1600" b="1" dirty="0" smtClean="0">
                <a:solidFill>
                  <a:srgbClr val="A06000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 dirty="0" smtClean="0">
                <a:solidFill>
                  <a:srgbClr val="A06000"/>
                </a:solidFill>
                <a:latin typeface="Verdana" panose="020B0604030504040204" pitchFamily="34" charset="0"/>
              </a:rPr>
              <a:t>×</a:t>
            </a:r>
            <a:r>
              <a:rPr lang="zh-CN" altLang="zh-CN" sz="1600" b="1" dirty="0" smtClean="0">
                <a:solidFill>
                  <a:srgbClr val="A06000"/>
                </a:solidFill>
                <a:latin typeface="Verdana" panose="020B0604030504040204" pitchFamily="34" charset="0"/>
              </a:rPr>
              <a:t>b</a:t>
            </a:r>
            <a:r>
              <a:rPr lang="en-US" altLang="zh-CN" sz="1600" b="1" dirty="0" smtClean="0">
                <a:solidFill>
                  <a:srgbClr val="A06000"/>
                </a:solidFill>
                <a:latin typeface="Verdana" panose="020B0604030504040204" pitchFamily="34" charset="0"/>
              </a:rPr>
              <a:t>    </a:t>
            </a:r>
            <a:r>
              <a:rPr lang="zh-CN" altLang="en-US" sz="1600" b="1" dirty="0">
                <a:solidFill>
                  <a:srgbClr val="A06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1600" b="1" dirty="0" smtClean="0">
                <a:solidFill>
                  <a:srgbClr val="A06000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1600" b="1" dirty="0" smtClean="0">
                <a:solidFill>
                  <a:srgbClr val="A06000"/>
                </a:solidFill>
                <a:latin typeface="Verdana" panose="020B0604030504040204" pitchFamily="34" charset="0"/>
              </a:rPr>
              <a:t>叉乘</a:t>
            </a:r>
            <a:r>
              <a:rPr lang="en-US" altLang="zh-CN" sz="1600" b="1" dirty="0" smtClean="0">
                <a:solidFill>
                  <a:srgbClr val="A06000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1600" b="1" dirty="0">
                <a:solidFill>
                  <a:srgbClr val="A06000"/>
                </a:solidFill>
                <a:latin typeface="Verdana" panose="020B0604030504040204" pitchFamily="34" charset="0"/>
              </a:rPr>
              <a:t>）</a:t>
            </a:r>
            <a:endParaRPr lang="en-US" altLang="zh-CN" sz="1600" b="1" dirty="0">
              <a:solidFill>
                <a:srgbClr val="A06000"/>
              </a:solidFill>
              <a:latin typeface="Verdana" panose="020B0604030504040204" pitchFamily="34" charset="0"/>
            </a:endParaRPr>
          </a:p>
          <a:p>
            <a:pPr lvl="0" algn="ctr" defTabSz="914400">
              <a:spcBef>
                <a:spcPts val="600"/>
              </a:spcBef>
              <a:spcAft>
                <a:spcPts val="600"/>
              </a:spcAft>
            </a:pPr>
            <a:r>
              <a:rPr lang="pt-BR" altLang="zh-CN" sz="1800" b="1" dirty="0" smtClean="0">
                <a:solidFill>
                  <a:srgbClr val="ED5A00"/>
                </a:solidFill>
              </a:rPr>
              <a:t>a × b</a:t>
            </a:r>
            <a:r>
              <a:rPr lang="pt-BR" altLang="zh-CN" sz="1800" dirty="0" smtClean="0">
                <a:solidFill>
                  <a:srgbClr val="ED5A00"/>
                </a:solidFill>
              </a:rPr>
              <a:t> = |</a:t>
            </a:r>
            <a:r>
              <a:rPr lang="pt-BR" altLang="zh-CN" sz="1800" b="1" dirty="0" smtClean="0">
                <a:solidFill>
                  <a:srgbClr val="ED5A00"/>
                </a:solidFill>
              </a:rPr>
              <a:t>a</a:t>
            </a:r>
            <a:r>
              <a:rPr lang="pt-BR" altLang="zh-CN" sz="1800" dirty="0" smtClean="0">
                <a:solidFill>
                  <a:srgbClr val="ED5A00"/>
                </a:solidFill>
              </a:rPr>
              <a:t>| |</a:t>
            </a:r>
            <a:r>
              <a:rPr lang="pt-BR" altLang="zh-CN" sz="1800" b="1" dirty="0" smtClean="0">
                <a:solidFill>
                  <a:srgbClr val="ED5A00"/>
                </a:solidFill>
              </a:rPr>
              <a:t>b</a:t>
            </a:r>
            <a:r>
              <a:rPr lang="pt-BR" altLang="zh-CN" sz="1800" dirty="0" smtClean="0">
                <a:solidFill>
                  <a:srgbClr val="ED5A00"/>
                </a:solidFill>
              </a:rPr>
              <a:t>| sin(θ) </a:t>
            </a:r>
            <a:r>
              <a:rPr lang="pt-BR" altLang="zh-CN" sz="1800" b="1" dirty="0" smtClean="0">
                <a:solidFill>
                  <a:srgbClr val="ED5A00"/>
                </a:solidFill>
              </a:rPr>
              <a:t>n    </a:t>
            </a:r>
            <a:r>
              <a:rPr lang="zh-CN" altLang="en-US" sz="1800" dirty="0" smtClean="0">
                <a:solidFill>
                  <a:srgbClr val="ED5A00"/>
                </a:solidFill>
                <a:latin typeface="+mn-lt"/>
              </a:rPr>
              <a:t>（</a:t>
            </a:r>
            <a:r>
              <a:rPr lang="en-US" altLang="zh-CN" sz="1800" dirty="0" smtClean="0">
                <a:solidFill>
                  <a:srgbClr val="ED5A00"/>
                </a:solidFill>
                <a:latin typeface="+mn-lt"/>
              </a:rPr>
              <a:t>0&lt;</a:t>
            </a:r>
            <a:r>
              <a:rPr lang="pt-BR" altLang="zh-CN" sz="1800" dirty="0" smtClean="0">
                <a:solidFill>
                  <a:srgbClr val="ED5A00"/>
                </a:solidFill>
                <a:latin typeface="+mn-lt"/>
              </a:rPr>
              <a:t>θ</a:t>
            </a:r>
            <a:r>
              <a:rPr lang="en-US" altLang="zh-CN" sz="1800" dirty="0" smtClean="0">
                <a:solidFill>
                  <a:srgbClr val="ED5A00"/>
                </a:solidFill>
                <a:latin typeface="+mn-lt"/>
              </a:rPr>
              <a:t>&lt;</a:t>
            </a:r>
            <a:r>
              <a:rPr lang="zh-CN" altLang="en-US" sz="1800" dirty="0" smtClean="0">
                <a:solidFill>
                  <a:srgbClr val="ED5A00"/>
                </a:solidFill>
                <a:latin typeface="+mn-lt"/>
              </a:rPr>
              <a:t>𝜋）</a:t>
            </a:r>
            <a:endParaRPr lang="pt-BR" altLang="zh-CN" sz="1800" dirty="0" smtClean="0">
              <a:solidFill>
                <a:srgbClr val="ED5A00"/>
              </a:solidFill>
              <a:latin typeface="+mn-lt"/>
            </a:endParaRPr>
          </a:p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上式中，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1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|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 矢量 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的模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（长度）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|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 矢量 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的模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（长度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   </a:t>
            </a:r>
            <a:r>
              <a:rPr lang="el-GR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θ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 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和 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之间的角度</a:t>
            </a:r>
          </a:p>
          <a:p>
            <a:r>
              <a:rPr lang="en-US" altLang="zh-CN" sz="1400" b="1" dirty="0">
                <a:latin typeface="+mj-ea"/>
                <a:ea typeface="+mj-ea"/>
              </a:rPr>
              <a:t>n</a:t>
            </a:r>
            <a:r>
              <a:rPr lang="en-US" altLang="zh-CN" sz="1400" dirty="0">
                <a:latin typeface="+mj-ea"/>
                <a:ea typeface="+mj-ea"/>
              </a:rPr>
              <a:t> </a:t>
            </a:r>
            <a:r>
              <a:rPr lang="zh-CN" altLang="en-US" sz="1400" dirty="0">
                <a:latin typeface="+mj-ea"/>
                <a:ea typeface="+mj-ea"/>
              </a:rPr>
              <a:t>是 与 </a:t>
            </a:r>
            <a:r>
              <a:rPr lang="en-US" altLang="zh-CN" sz="1400" b="1" dirty="0">
                <a:latin typeface="+mj-ea"/>
                <a:ea typeface="+mj-ea"/>
              </a:rPr>
              <a:t>a</a:t>
            </a:r>
            <a:r>
              <a:rPr lang="en-US" altLang="zh-CN" sz="1400" dirty="0">
                <a:latin typeface="+mj-ea"/>
                <a:ea typeface="+mj-ea"/>
              </a:rPr>
              <a:t> </a:t>
            </a:r>
            <a:r>
              <a:rPr lang="zh-CN" altLang="en-US" sz="1400" dirty="0">
                <a:latin typeface="+mj-ea"/>
                <a:ea typeface="+mj-ea"/>
              </a:rPr>
              <a:t>和 </a:t>
            </a:r>
            <a:r>
              <a:rPr lang="en-US" altLang="zh-CN" sz="1400" b="1" dirty="0">
                <a:latin typeface="+mj-ea"/>
                <a:ea typeface="+mj-ea"/>
              </a:rPr>
              <a:t>b</a:t>
            </a:r>
            <a:r>
              <a:rPr lang="en-US" altLang="zh-CN" sz="1400" dirty="0">
                <a:latin typeface="+mj-ea"/>
                <a:ea typeface="+mj-ea"/>
              </a:rPr>
              <a:t> </a:t>
            </a:r>
            <a:r>
              <a:rPr lang="zh-CN" altLang="en-US" sz="1400" dirty="0" smtClean="0">
                <a:latin typeface="+mj-ea"/>
                <a:ea typeface="+mj-ea"/>
              </a:rPr>
              <a:t>垂直（满足右手螺旋法则）的</a:t>
            </a:r>
            <a:r>
              <a:rPr lang="zh-CN" altLang="en-US" sz="1400" dirty="0">
                <a:latin typeface="+mj-ea"/>
                <a:ea typeface="+mj-ea"/>
              </a:rPr>
              <a:t>单位</a:t>
            </a:r>
            <a:r>
              <a:rPr lang="zh-CN" altLang="en-US" sz="1400" dirty="0" smtClean="0">
                <a:latin typeface="+mj-ea"/>
                <a:ea typeface="+mj-ea"/>
              </a:rPr>
              <a:t>矢量。</a:t>
            </a:r>
            <a:endParaRPr lang="zh-CN" altLang="en-US" sz="1400" dirty="0">
              <a:latin typeface="+mj-ea"/>
              <a:ea typeface="+mj-ea"/>
            </a:endParaRPr>
          </a:p>
          <a:p>
            <a:pPr lvl="0" defTabSz="914400">
              <a:spcBef>
                <a:spcPts val="600"/>
              </a:spcBef>
              <a:spcAft>
                <a:spcPts val="600"/>
              </a:spcAft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ED5A0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57397" y="2078496"/>
            <a:ext cx="1646605" cy="1915299"/>
            <a:chOff x="3824287" y="2609850"/>
            <a:chExt cx="1646605" cy="1915299"/>
          </a:xfrm>
        </p:grpSpPr>
        <p:sp>
          <p:nvSpPr>
            <p:cNvPr id="4" name="矩形 3"/>
            <p:cNvSpPr/>
            <p:nvPr/>
          </p:nvSpPr>
          <p:spPr>
            <a:xfrm>
              <a:off x="3824287" y="4248150"/>
              <a:ext cx="16466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叉乘是</a:t>
              </a:r>
              <a:r>
                <a:rPr lang="zh-CN" altLang="en-US" sz="1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 </a:t>
              </a:r>
              <a:r>
                <a:rPr lang="en-US" altLang="zh-CN" sz="1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维 过程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！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287" y="2609850"/>
              <a:ext cx="1495425" cy="1638300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384771" y="4486381"/>
            <a:ext cx="8759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叉乘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：为矢量</a:t>
            </a:r>
            <a:endParaRPr lang="en-US" altLang="zh-CN" sz="1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         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大小是</a:t>
            </a:r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矢量</a:t>
            </a:r>
            <a:r>
              <a:rPr lang="zh-CN" altLang="zh-CN" sz="1800" dirty="0">
                <a:solidFill>
                  <a:srgbClr val="000000"/>
                </a:solidFill>
                <a:latin typeface="+mj-ea"/>
                <a:ea typeface="+mj-ea"/>
              </a:rPr>
              <a:t> </a:t>
            </a:r>
            <a:r>
              <a:rPr lang="zh-CN" altLang="zh-CN" sz="1800" b="1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zh-CN" altLang="zh-CN" sz="1800" dirty="0">
                <a:solidFill>
                  <a:srgbClr val="000000"/>
                </a:solidFill>
                <a:latin typeface="+mj-ea"/>
                <a:ea typeface="+mj-ea"/>
              </a:rPr>
              <a:t> 的长度 乘以 </a:t>
            </a:r>
            <a:r>
              <a:rPr lang="zh-CN" altLang="zh-CN" sz="1800" b="1" dirty="0">
                <a:solidFill>
                  <a:srgbClr val="000000"/>
                </a:solidFill>
                <a:latin typeface="+mj-ea"/>
                <a:ea typeface="+mj-ea"/>
              </a:rPr>
              <a:t>b</a:t>
            </a:r>
            <a:r>
              <a:rPr lang="zh-CN" altLang="zh-CN" sz="1800" dirty="0">
                <a:solidFill>
                  <a:srgbClr val="000000"/>
                </a:solidFill>
                <a:latin typeface="+mj-ea"/>
                <a:ea typeface="+mj-ea"/>
              </a:rPr>
              <a:t> 的 长度，再乘以 </a:t>
            </a:r>
            <a:r>
              <a:rPr lang="zh-CN" altLang="zh-CN" sz="1800" b="1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zh-CN" altLang="zh-CN" sz="1800" dirty="0">
                <a:solidFill>
                  <a:srgbClr val="000000"/>
                </a:solidFill>
                <a:latin typeface="+mj-ea"/>
                <a:ea typeface="+mj-ea"/>
              </a:rPr>
              <a:t> 和 </a:t>
            </a:r>
            <a:r>
              <a:rPr lang="zh-CN" altLang="zh-CN" sz="1800" b="1" dirty="0">
                <a:solidFill>
                  <a:srgbClr val="000000"/>
                </a:solidFill>
                <a:latin typeface="+mj-ea"/>
                <a:ea typeface="+mj-ea"/>
              </a:rPr>
              <a:t>b</a:t>
            </a:r>
            <a:r>
              <a:rPr lang="zh-CN" altLang="zh-CN" sz="1800" dirty="0">
                <a:solidFill>
                  <a:srgbClr val="000000"/>
                </a:solidFill>
                <a:latin typeface="+mj-ea"/>
                <a:ea typeface="+mj-ea"/>
              </a:rPr>
              <a:t> 之间的角</a:t>
            </a:r>
            <a:r>
              <a:rPr lang="zh-CN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的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正弦。</a:t>
            </a:r>
            <a:endParaRPr lang="en-US" altLang="zh-CN" sz="18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          方向沿着单位矢量</a:t>
            </a:r>
            <a:r>
              <a:rPr lang="en-US" altLang="zh-CN" sz="1800" b="1" dirty="0" smtClean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的方向，</a:t>
            </a:r>
            <a:r>
              <a:rPr lang="zh-CN" altLang="en-US" sz="1800" dirty="0" smtClean="0">
                <a:latin typeface="+mj-ea"/>
                <a:ea typeface="+mj-ea"/>
              </a:rPr>
              <a:t>与</a:t>
            </a:r>
            <a:r>
              <a:rPr lang="zh-CN" altLang="en-US" sz="1800" dirty="0">
                <a:latin typeface="+mj-ea"/>
                <a:ea typeface="+mj-ea"/>
              </a:rPr>
              <a:t> </a:t>
            </a:r>
            <a:r>
              <a:rPr lang="en-US" altLang="zh-CN" sz="1800" b="1" dirty="0">
                <a:latin typeface="+mj-ea"/>
                <a:ea typeface="+mj-ea"/>
              </a:rPr>
              <a:t>a</a:t>
            </a:r>
            <a:r>
              <a:rPr lang="en-US" altLang="zh-CN" sz="1800" dirty="0">
                <a:latin typeface="+mj-ea"/>
                <a:ea typeface="+mj-ea"/>
              </a:rPr>
              <a:t> </a:t>
            </a:r>
            <a:r>
              <a:rPr lang="zh-CN" altLang="en-US" sz="1800" dirty="0">
                <a:latin typeface="+mj-ea"/>
                <a:ea typeface="+mj-ea"/>
              </a:rPr>
              <a:t>和 </a:t>
            </a:r>
            <a:r>
              <a:rPr lang="en-US" altLang="zh-CN" sz="1800" b="1" dirty="0">
                <a:latin typeface="+mj-ea"/>
                <a:ea typeface="+mj-ea"/>
              </a:rPr>
              <a:t>b</a:t>
            </a:r>
            <a:r>
              <a:rPr lang="en-US" altLang="zh-CN" sz="1800" dirty="0">
                <a:latin typeface="+mj-ea"/>
                <a:ea typeface="+mj-ea"/>
              </a:rPr>
              <a:t> </a:t>
            </a:r>
            <a:r>
              <a:rPr lang="zh-CN" altLang="en-US" sz="1800" dirty="0">
                <a:latin typeface="+mj-ea"/>
                <a:ea typeface="+mj-ea"/>
              </a:rPr>
              <a:t>垂直（满足右手螺旋法则</a:t>
            </a:r>
            <a:r>
              <a:rPr lang="zh-CN" altLang="en-US" sz="1800" dirty="0" smtClean="0">
                <a:latin typeface="+mj-ea"/>
                <a:ea typeface="+mj-ea"/>
              </a:rPr>
              <a:t>）。</a:t>
            </a:r>
            <a:endParaRPr lang="zh-CN" altLang="zh-CN" sz="1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77947" y="5752256"/>
                <a:ext cx="444063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b="1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b="1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b="1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 dirty="0" smtClean="0"/>
                  <a:t>       </a:t>
                </a:r>
                <a:r>
                  <a:rPr lang="zh-CN" altLang="en-US" dirty="0" smtClean="0"/>
                  <a:t>叉乘的向量先后顺序不能随意更换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7" y="5752256"/>
                <a:ext cx="4440639" cy="300082"/>
              </a:xfrm>
              <a:prstGeom prst="rect">
                <a:avLst/>
              </a:prstGeom>
              <a:blipFill rotWithShape="0">
                <a:blip r:embed="rId4"/>
                <a:stretch>
                  <a:fillRect t="-6122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59841" y="6116993"/>
                <a:ext cx="97815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1" y="6116993"/>
                <a:ext cx="978152" cy="3000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59841" y="6481730"/>
                <a:ext cx="274414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1" y="6481730"/>
                <a:ext cx="2744149" cy="3000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8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三、矢量在直角坐标系中的表示与运算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376" t="2892" r="2264" b="2059"/>
          <a:stretch/>
        </p:blipFill>
        <p:spPr>
          <a:xfrm>
            <a:off x="6147302" y="1046734"/>
            <a:ext cx="2996698" cy="23187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67258" y="1576186"/>
                <a:ext cx="2266774" cy="442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𝐴</m:t>
                          </m:r>
                        </m:e>
                      </m:acc>
                      <m:r>
                        <a:rPr lang="zh-CN" altLang="en-US" sz="1800" i="0"/>
                        <m:t>=</m:t>
                      </m:r>
                      <m:sSub>
                        <m:sSubPr>
                          <m:ctrlPr>
                            <a:rPr lang="zh-CN" altLang="en-US" sz="1800" i="1"/>
                          </m:ctrlPr>
                        </m:sSubPr>
                        <m:e>
                          <m:r>
                            <a:rPr lang="zh-CN" altLang="en-US" sz="1800" i="1"/>
                            <m:t>𝐴</m:t>
                          </m:r>
                        </m:e>
                        <m:sub>
                          <m:r>
                            <a:rPr lang="zh-CN" altLang="en-US" sz="1800" i="1"/>
                            <m:t>𝑥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𝑖</m:t>
                          </m:r>
                        </m:e>
                      </m:acc>
                      <m:r>
                        <a:rPr lang="zh-CN" altLang="en-US" sz="1800" i="0"/>
                        <m:t>+</m:t>
                      </m:r>
                      <m:sSub>
                        <m:sSubPr>
                          <m:ctrlPr>
                            <a:rPr lang="zh-CN" altLang="en-US" sz="1800" i="1"/>
                          </m:ctrlPr>
                        </m:sSubPr>
                        <m:e>
                          <m:r>
                            <a:rPr lang="zh-CN" altLang="en-US" sz="1800" i="1"/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 smtClean="0"/>
                            <m:t>y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𝑗</m:t>
                          </m:r>
                        </m:e>
                      </m:acc>
                      <m:r>
                        <a:rPr lang="zh-CN" altLang="en-US" sz="1800" i="0"/>
                        <m:t>+</m:t>
                      </m:r>
                      <m:sSub>
                        <m:sSubPr>
                          <m:ctrlPr>
                            <a:rPr lang="zh-CN" altLang="en-US" sz="1800" i="1"/>
                          </m:ctrlPr>
                        </m:sSubPr>
                        <m:e>
                          <m:r>
                            <a:rPr lang="zh-CN" altLang="en-US" sz="1800" i="1"/>
                            <m:t>𝐴</m:t>
                          </m:r>
                        </m:e>
                        <m:sub>
                          <m:r>
                            <a:rPr lang="zh-CN" altLang="en-US" sz="1800" i="1"/>
                            <m:t>𝑧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" y="1576186"/>
                <a:ext cx="2266774" cy="442172"/>
              </a:xfrm>
              <a:prstGeom prst="rect">
                <a:avLst/>
              </a:prstGeom>
              <a:blipFill rotWithShape="0">
                <a:blip r:embed="rId4"/>
                <a:stretch>
                  <a:fillRect t="-1805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9565" y="1930898"/>
                <a:ext cx="391318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unc>
                        <m:func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𝐴𝑦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unc>
                        <m:func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𝐴𝑧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65" y="1930898"/>
                <a:ext cx="3913187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96349" y="3133759"/>
                <a:ext cx="2289216" cy="442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49" y="3133759"/>
                <a:ext cx="2289216" cy="442044"/>
              </a:xfrm>
              <a:prstGeom prst="rect">
                <a:avLst/>
              </a:prstGeom>
              <a:blipFill rotWithShape="0">
                <a:blip r:embed="rId6"/>
                <a:stretch>
                  <a:fillRect t="-17808"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7783" y="3923129"/>
                <a:ext cx="5324214" cy="442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83" y="3923129"/>
                <a:ext cx="5324214" cy="442044"/>
              </a:xfrm>
              <a:prstGeom prst="rect">
                <a:avLst/>
              </a:prstGeom>
              <a:blipFill rotWithShape="0">
                <a:blip r:embed="rId7"/>
                <a:stretch>
                  <a:fillRect t="-1805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72322" y="4701896"/>
                <a:ext cx="235352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𝑖</m:t>
                          </m:r>
                        </m:e>
                      </m:acc>
                      <m:r>
                        <a:rPr lang="zh-CN" altLang="en-US" sz="1800" i="0"/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𝑖</m:t>
                          </m:r>
                        </m:e>
                      </m:acc>
                      <m:r>
                        <a:rPr lang="zh-CN" altLang="en-US" sz="1800" i="0"/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𝑗</m:t>
                          </m:r>
                        </m:e>
                      </m:acc>
                      <m:r>
                        <a:rPr lang="zh-CN" altLang="en-US" sz="1800" i="0"/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𝑗</m:t>
                          </m:r>
                        </m:e>
                      </m:acc>
                      <m:r>
                        <a:rPr lang="zh-CN" altLang="en-US" sz="1800" i="0"/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𝑘</m:t>
                          </m:r>
                        </m:e>
                      </m:acc>
                      <m:r>
                        <a:rPr lang="zh-CN" altLang="en-US" sz="1800" i="0"/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𝑘</m:t>
                          </m:r>
                        </m:e>
                      </m:acc>
                      <m:r>
                        <a:rPr lang="zh-CN" altLang="en-US" sz="1800" i="0"/>
                        <m:t>=1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22" y="4701896"/>
                <a:ext cx="2353529" cy="410305"/>
              </a:xfrm>
              <a:prstGeom prst="rect">
                <a:avLst/>
              </a:prstGeom>
              <a:blipFill rotWithShape="0">
                <a:blip r:embed="rId8"/>
                <a:stretch>
                  <a:fillRect t="-19118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018866" y="4701896"/>
                <a:ext cx="235352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𝑖</m:t>
                          </m:r>
                        </m:e>
                      </m:acc>
                      <m:r>
                        <a:rPr lang="zh-CN" altLang="en-US" sz="1800" i="0"/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𝑗</m:t>
                          </m:r>
                        </m:e>
                      </m:acc>
                      <m:r>
                        <a:rPr lang="zh-CN" altLang="en-US" sz="1800" i="0"/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𝑗</m:t>
                          </m:r>
                        </m:e>
                      </m:acc>
                      <m:r>
                        <a:rPr lang="zh-CN" altLang="en-US" sz="1800" i="0"/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𝑘</m:t>
                          </m:r>
                        </m:e>
                      </m:acc>
                      <m:r>
                        <a:rPr lang="zh-CN" altLang="en-US" sz="1800" i="0"/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𝑘</m:t>
                          </m:r>
                        </m:e>
                      </m:acc>
                      <m:r>
                        <a:rPr lang="zh-CN" altLang="en-US" sz="1800" i="0"/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zh-CN" altLang="en-US" sz="1800" i="1"/>
                            <m:t>𝑖</m:t>
                          </m:r>
                        </m:e>
                      </m:acc>
                      <m:r>
                        <a:rPr lang="zh-CN" altLang="en-US" sz="1800" i="0"/>
                        <m:t>=0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866" y="4701896"/>
                <a:ext cx="2353529" cy="410305"/>
              </a:xfrm>
              <a:prstGeom prst="rect">
                <a:avLst/>
              </a:prstGeom>
              <a:blipFill rotWithShape="0">
                <a:blip r:embed="rId9"/>
                <a:stretch>
                  <a:fillRect t="-19118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67258" y="5125156"/>
                <a:ext cx="3052054" cy="43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 smtClean="0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1800" b="0" i="0">
                          <a:solidFill>
                            <a:srgbClr val="ED5A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180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1800" b="0" i="0">
                          <a:solidFill>
                            <a:srgbClr val="ED5A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80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1800" b="0" i="0">
                          <a:solidFill>
                            <a:srgbClr val="ED5A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zh-CN" altLang="en-US" sz="180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1800" b="0" i="0">
                          <a:solidFill>
                            <a:srgbClr val="ED5A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zh-CN" altLang="en-US" sz="180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1800" b="0" i="1">
                              <a:solidFill>
                                <a:srgbClr val="ED5A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rgbClr val="ED5A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" y="5125156"/>
                <a:ext cx="3052054" cy="436530"/>
              </a:xfrm>
              <a:prstGeom prst="rect">
                <a:avLst/>
              </a:prstGeom>
              <a:blipFill rotWithShape="0">
                <a:blip r:embed="rId10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89199" y="3133759"/>
                <a:ext cx="2529667" cy="442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dirty="0"/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sz="18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zh-CN" altLang="en-US" sz="18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zh-CN" altLang="en-US" sz="18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9" y="3133759"/>
                <a:ext cx="2529667" cy="442172"/>
              </a:xfrm>
              <a:prstGeom prst="rect">
                <a:avLst/>
              </a:prstGeom>
              <a:blipFill rotWithShape="0">
                <a:blip r:embed="rId11"/>
                <a:stretch>
                  <a:fillRect l="-1928" t="-17808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382178" y="1138936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j-ea"/>
                <a:ea typeface="+mj-ea"/>
              </a:rPr>
              <a:t>1.</a:t>
            </a:r>
            <a:r>
              <a:rPr lang="zh-CN" altLang="en-US" sz="1800" dirty="0" smtClean="0">
                <a:latin typeface="+mj-ea"/>
                <a:ea typeface="+mj-ea"/>
              </a:rPr>
              <a:t>矢量在直角坐标系中的表示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7258" y="273901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j-ea"/>
                <a:ea typeface="+mj-ea"/>
              </a:rPr>
              <a:t>2.</a:t>
            </a:r>
            <a:r>
              <a:rPr lang="zh-CN" altLang="en-US" sz="1800" dirty="0" smtClean="0">
                <a:latin typeface="+mj-ea"/>
                <a:ea typeface="+mj-ea"/>
              </a:rPr>
              <a:t>矢量在直角坐标系中的运算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9298" y="3690788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）含矢量的加减法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9297" y="441126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）点乘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9297" y="559847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叉乘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781997" y="3314603"/>
                <a:ext cx="3445174" cy="339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zh-CN" alt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zh-CN" altLang="en-US" sz="14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sz="1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acc>
                    <m:r>
                      <a:rPr lang="zh-CN" altLang="en-US" sz="1400" i="1">
                        <a:latin typeface="Cambria Math" panose="02040503050406030204" pitchFamily="18" charset="0"/>
                      </a:rPr>
                      <m:t>分别为</m:t>
                    </m:r>
                  </m:oMath>
                </a14:m>
                <a:r>
                  <a:rPr lang="en-US" altLang="zh-CN" sz="1400" dirty="0" smtClean="0">
                    <a:ea typeface="楷体" panose="02010609060101010101" pitchFamily="49" charset="-122"/>
                  </a:rPr>
                  <a:t>x</a:t>
                </a:r>
                <a:r>
                  <a:rPr lang="zh-CN" altLang="en-US" sz="1400" dirty="0" smtClean="0">
                    <a:ea typeface="楷体" panose="02010609060101010101" pitchFamily="49" charset="-122"/>
                  </a:rPr>
                  <a:t>，</a:t>
                </a:r>
                <a:r>
                  <a:rPr lang="en-US" altLang="zh-CN" sz="1400" dirty="0" smtClean="0">
                    <a:ea typeface="楷体" panose="02010609060101010101" pitchFamily="49" charset="-122"/>
                  </a:rPr>
                  <a:t>y</a:t>
                </a:r>
                <a:r>
                  <a:rPr lang="zh-CN" altLang="en-US" sz="1400" dirty="0" smtClean="0">
                    <a:ea typeface="楷体" panose="02010609060101010101" pitchFamily="49" charset="-122"/>
                  </a:rPr>
                  <a:t>，</a:t>
                </a:r>
                <a:r>
                  <a:rPr lang="en-US" altLang="zh-CN" sz="1400" dirty="0" smtClean="0">
                    <a:ea typeface="楷体" panose="02010609060101010101" pitchFamily="49" charset="-122"/>
                  </a:rPr>
                  <a:t>z</a:t>
                </a:r>
                <a:r>
                  <a:rPr lang="zh-CN" altLang="en-US" sz="1400" dirty="0" smtClean="0">
                    <a:ea typeface="楷体" panose="02010609060101010101" pitchFamily="49" charset="-122"/>
                  </a:rPr>
                  <a:t>三个轴的单位矢量</a:t>
                </a:r>
                <a:endParaRPr lang="zh-CN" altLang="en-US" sz="1400" dirty="0"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97" y="3314603"/>
                <a:ext cx="3445174" cy="339708"/>
              </a:xfrm>
              <a:prstGeom prst="rect">
                <a:avLst/>
              </a:prstGeom>
              <a:blipFill rotWithShape="0">
                <a:blip r:embed="rId14"/>
                <a:stretch>
                  <a:fillRect t="-9091" r="-17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484410" y="5930098"/>
            <a:ext cx="6221896" cy="815159"/>
            <a:chOff x="484410" y="5930098"/>
            <a:chExt cx="6221896" cy="815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484410" y="5930098"/>
                  <a:ext cx="2651688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1800" i="1" smtClean="0"/>
                            </m:ctrlPr>
                          </m:accPr>
                          <m:e>
                            <m:r>
                              <a:rPr lang="zh-CN" altLang="en-US" sz="1800" i="1"/>
                              <m:t>𝑖</m:t>
                            </m:r>
                          </m:e>
                        </m:acc>
                        <m:r>
                          <a:rPr lang="en-US" altLang="zh-CN" sz="1800"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𝑖</m:t>
                            </m:r>
                          </m:e>
                        </m:acc>
                        <m:r>
                          <a:rPr lang="zh-CN" altLang="en-US" sz="1800" i="0"/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𝑗</m:t>
                            </m:r>
                          </m:e>
                        </m:acc>
                        <m:r>
                          <a:rPr lang="en-US" altLang="zh-CN" sz="1800"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𝑗</m:t>
                            </m:r>
                          </m:e>
                        </m:acc>
                        <m:r>
                          <a:rPr lang="zh-CN" altLang="en-US" sz="1800" i="0"/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𝑘</m:t>
                            </m:r>
                          </m:e>
                        </m:acc>
                        <m:r>
                          <a:rPr lang="en-US" altLang="zh-CN" sz="1800"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𝑘</m:t>
                            </m:r>
                          </m:e>
                        </m:acc>
                        <m:r>
                          <a:rPr lang="zh-CN" altLang="en-US" sz="1800" i="0"/>
                          <m:t>=</m:t>
                        </m:r>
                        <m:r>
                          <a:rPr lang="en-US" altLang="zh-CN" sz="1800" b="0" i="0" smtClean="0"/>
                          <m:t>0</m:t>
                        </m:r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10" y="5930098"/>
                  <a:ext cx="2651688" cy="41030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9403" b="-134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3030954" y="5930098"/>
                  <a:ext cx="3584828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1800" i="1" smtClean="0"/>
                            </m:ctrlPr>
                          </m:accPr>
                          <m:e>
                            <m:r>
                              <a:rPr lang="zh-CN" altLang="en-US" sz="1800" i="1"/>
                              <m:t>𝑖</m:t>
                            </m:r>
                          </m:e>
                        </m:acc>
                        <m:r>
                          <a:rPr lang="en-US" altLang="zh-CN" sz="1800"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𝑗</m:t>
                            </m:r>
                          </m:e>
                        </m:acc>
                        <m:r>
                          <a:rPr lang="zh-CN" altLang="en-US" sz="1800" i="0"/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𝑘</m:t>
                            </m:r>
                          </m:e>
                        </m:acc>
                        <m:r>
                          <a:rPr lang="en-US" altLang="zh-CN" sz="1800" b="0" i="1" smtClean="0"/>
                          <m:t>       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𝑗</m:t>
                            </m:r>
                          </m:e>
                        </m:acc>
                        <m:r>
                          <a:rPr lang="en-US" altLang="zh-CN" sz="1800"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𝑘</m:t>
                            </m:r>
                          </m:e>
                        </m:acc>
                        <m:r>
                          <a:rPr lang="zh-CN" altLang="en-US" sz="1800" i="0"/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𝑖</m:t>
                            </m:r>
                          </m:e>
                        </m:acc>
                        <m:r>
                          <a:rPr lang="en-US" altLang="zh-CN" sz="1800" b="0" i="1" smtClean="0"/>
                          <m:t>       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𝑘</m:t>
                            </m:r>
                          </m:e>
                        </m:acc>
                        <m:r>
                          <a:rPr lang="en-US" altLang="zh-CN" sz="1800"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𝑖</m:t>
                            </m:r>
                          </m:e>
                        </m:acc>
                        <m:r>
                          <a:rPr lang="zh-CN" altLang="en-US" sz="1800" i="0"/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1800" i="1"/>
                            </m:ctrlPr>
                          </m:accPr>
                          <m:e>
                            <m:r>
                              <a:rPr lang="zh-CN" altLang="en-US" sz="1800" i="1"/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954" y="5930098"/>
                  <a:ext cx="3584828" cy="41030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9403" r="-6293" b="-134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484410" y="6268652"/>
                  <a:ext cx="6221896" cy="4766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 smtClean="0">
                              <a:solidFill>
                                <a:schemeClr val="tx1"/>
                              </a:solidFill>
                            </a:rPr>
                          </m:ctrlPr>
                        </m:accPr>
                        <m:e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</a:rPr>
                            <m:t>𝐴</m:t>
                          </m:r>
                        </m:e>
                      </m:acc>
                      <m:r>
                        <a:rPr lang="en-US" altLang="zh-CN" sz="1800"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1800" i="1">
                              <a:solidFill>
                                <a:schemeClr val="tx1"/>
                              </a:solidFill>
                            </a:rPr>
                          </m:ctrlPr>
                        </m:accPr>
                        <m:e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</a:rPr>
                            <m:t>𝐵</m:t>
                          </m:r>
                        </m:e>
                      </m:acc>
                      <m:r>
                        <a:rPr lang="zh-CN" altLang="en-US" sz="1800" b="0" i="0">
                          <a:solidFill>
                            <a:schemeClr val="tx1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1800" i="1"/>
                              </m:ctrlPr>
                            </m:accPr>
                            <m:e>
                              <m:r>
                                <a:rPr lang="zh-CN" altLang="en-US" sz="1800" i="1"/>
                                <m:t>𝑖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 smtClean="0"/>
                            <m:t>y</m:t>
                          </m:r>
                        </m:sub>
                      </m:sSub>
                      <m:sSub>
                        <m:sSubPr>
                          <m:ctrlPr>
                            <a:rPr lang="zh-CN" altLang="en-US" sz="18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</a:rPr>
                            <m:t>𝑧</m:t>
                          </m:r>
                        </m:sub>
                      </m:sSub>
                      <m:r>
                        <a:rPr lang="en-US" altLang="zh-CN" sz="1800" b="0" i="0" smtClean="0">
                          <a:solidFill>
                            <a:schemeClr val="tx1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zh-CN" altLang="en-US" sz="18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</a:rPr>
                            <m:t>𝐵</m:t>
                          </m:r>
                        </m:e>
                        <m:sub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</a:rPr>
                            <m:t>𝑦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a:rPr lang="zh-CN" altLang="en-US" sz="1800" b="0" i="0">
                          <a:solidFill>
                            <a:schemeClr val="tx1"/>
                          </a:solidFill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en-US" altLang="zh-CN" sz="1800" b="0" i="1" smtClean="0"/>
                            <m:t>𝑗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</a:rPr>
                        <m:t>(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</a:rPr>
                            <m:t>𝐴</m:t>
                          </m:r>
                        </m:e>
                        <m:sub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zh-CN" altLang="en-US" sz="18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zh-CN" altLang="en-US" sz="1800" i="1"/>
                          </m:ctrlPr>
                        </m:sSubPr>
                        <m:e>
                          <m:r>
                            <a:rPr lang="zh-CN" altLang="en-US" sz="1800" i="1"/>
                            <m:t>𝐴</m:t>
                          </m:r>
                        </m:e>
                        <m:sub>
                          <m:r>
                            <a:rPr lang="en-US" altLang="zh-CN" sz="1800" b="0" i="1" smtClean="0"/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800" i="1"/>
                          </m:ctrlPr>
                        </m:sSubPr>
                        <m:e>
                          <m:r>
                            <a:rPr lang="zh-CN" altLang="en-US" sz="1800" i="1"/>
                            <m:t>𝐵</m:t>
                          </m:r>
                        </m:e>
                        <m:sub>
                          <m:r>
                            <a:rPr lang="en-US" altLang="zh-CN" sz="1800" b="0" i="1" smtClean="0"/>
                            <m:t>𝑧</m:t>
                          </m:r>
                        </m:sub>
                      </m:sSub>
                    </m:oMath>
                  </a14:m>
                  <a:r>
                    <a:rPr lang="en-US" altLang="zh-CN" sz="1800" dirty="0" smtClean="0">
                      <a:solidFill>
                        <a:schemeClr val="tx1"/>
                      </a:solidFill>
                    </a:rPr>
                    <a:t>)+</a:t>
                  </a:r>
                  <a:r>
                    <a:rPr lang="zh-CN" altLang="en-US" sz="180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/>
                          </m:ctrlPr>
                        </m:accPr>
                        <m:e>
                          <m:r>
                            <a:rPr lang="en-US" altLang="zh-CN" sz="1800" b="0" i="1" smtClean="0"/>
                            <m:t>𝑘</m:t>
                          </m:r>
                        </m:e>
                      </m:acc>
                      <m:r>
                        <a:rPr lang="en-US" altLang="zh-CN" sz="1800" i="1"/>
                        <m:t>(</m:t>
                      </m:r>
                      <m:sSub>
                        <m:sSubPr>
                          <m:ctrlPr>
                            <a:rPr lang="zh-CN" altLang="en-US" sz="1800" i="1"/>
                          </m:ctrlPr>
                        </m:sSubPr>
                        <m:e>
                          <m:r>
                            <a:rPr lang="zh-CN" altLang="en-US" sz="1800" i="1"/>
                            <m:t>𝐴</m:t>
                          </m:r>
                        </m:e>
                        <m:sub>
                          <m:r>
                            <a:rPr lang="en-US" altLang="zh-CN" sz="1800" b="0" i="1" smtClean="0"/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800" i="1"/>
                          </m:ctrlPr>
                        </m:sSubPr>
                        <m:e>
                          <m:r>
                            <a:rPr lang="zh-CN" altLang="en-US" sz="1800" i="1"/>
                            <m:t>𝐵</m:t>
                          </m:r>
                        </m:e>
                        <m:sub>
                          <m:r>
                            <a:rPr lang="en-US" altLang="zh-CN" sz="1800" b="0" i="1" smtClean="0"/>
                            <m:t>𝑦</m:t>
                          </m:r>
                        </m:sub>
                      </m:sSub>
                      <m:r>
                        <a:rPr lang="en-US" altLang="zh-CN" sz="1800" i="1"/>
                        <m:t>−</m:t>
                      </m:r>
                      <m:sSub>
                        <m:sSubPr>
                          <m:ctrlPr>
                            <a:rPr lang="zh-CN" altLang="en-US" sz="1800" i="1"/>
                          </m:ctrlPr>
                        </m:sSubPr>
                        <m:e>
                          <m:r>
                            <a:rPr lang="zh-CN" altLang="en-US" sz="1800" i="1"/>
                            <m:t>𝐴</m:t>
                          </m:r>
                        </m:e>
                        <m:sub>
                          <m:r>
                            <a:rPr lang="en-US" altLang="zh-CN" sz="1800" b="0" i="1" smtClean="0"/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zh-CN" altLang="en-US" sz="1800" i="1"/>
                          </m:ctrlPr>
                        </m:sSubPr>
                        <m:e>
                          <m:r>
                            <a:rPr lang="zh-CN" altLang="en-US" sz="1800" i="1"/>
                            <m:t>𝐵</m:t>
                          </m:r>
                        </m:e>
                        <m:sub>
                          <m:r>
                            <a:rPr lang="en-US" altLang="zh-CN" sz="1800" b="0" i="1" smtClean="0"/>
                            <m:t>𝑥</m:t>
                          </m:r>
                        </m:sub>
                      </m:sSub>
                    </m:oMath>
                  </a14:m>
                  <a:r>
                    <a:rPr lang="en-US" altLang="zh-CN" sz="1800" dirty="0"/>
                    <a:t>)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10" y="6268652"/>
                  <a:ext cx="6221896" cy="47660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6456" b="-50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147302" y="3646130"/>
                <a:ext cx="2934778" cy="294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200" dirty="0" smtClean="0"/>
                  <a:t>直角坐标系里</a:t>
                </a:r>
                <a:r>
                  <a:rPr lang="en-US" altLang="zh-CN" sz="1200" dirty="0" smtClean="0"/>
                  <a:t>A</a:t>
                </a:r>
                <a:r>
                  <a:rPr lang="zh-CN" altLang="en-US" sz="1200" dirty="0" smtClean="0"/>
                  <a:t>点坐标表示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02" y="3646130"/>
                <a:ext cx="2934778" cy="294183"/>
              </a:xfrm>
              <a:prstGeom prst="rect">
                <a:avLst/>
              </a:prstGeom>
              <a:blipFill rotWithShape="0">
                <a:blip r:embed="rId1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7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8418"/>
          <a:stretch/>
        </p:blipFill>
        <p:spPr>
          <a:xfrm>
            <a:off x="30409" y="1046733"/>
            <a:ext cx="2676820" cy="1954225"/>
          </a:xfrm>
          <a:prstGeom prst="rect">
            <a:avLst/>
          </a:prstGeom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一、求导和求导法则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6813" y="977774"/>
            <a:ext cx="340410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      从物理上说，求导就是关注物理量</a:t>
            </a:r>
            <a:r>
              <a:rPr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y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随物理量</a:t>
            </a:r>
            <a:r>
              <a:rPr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变化的规律。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变大的过程中，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是变大了还是变小了？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的变化量大不大？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以速度为例，瞬时速度</a:t>
            </a:r>
            <a:r>
              <a:rPr lang="en-US" altLang="zh-CN" sz="1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就是位移矢量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对时间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的导数，物理意义即关注“质点位移量在某一瞬间随时间变化的程度”。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瞬时加速度是人们关注“质点速度在某一瞬间随时间变化的情况和程度”，所以数学上瞬时加速度即为速度对时间的一阶导数。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609" y="3948915"/>
            <a:ext cx="48189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可以求两点之间的 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平均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坡度，那么</a:t>
            </a:r>
            <a:r>
              <a:rPr lang="zh-CN" altLang="en-US" dirty="0" smtClean="0"/>
              <a:t>怎样</a:t>
            </a:r>
            <a:r>
              <a:rPr lang="zh-CN" altLang="en-US" dirty="0"/>
              <a:t>求在</a:t>
            </a:r>
            <a:r>
              <a:rPr lang="zh-CN" altLang="en-US" b="1" dirty="0"/>
              <a:t>一点</a:t>
            </a:r>
            <a:r>
              <a:rPr lang="zh-CN" altLang="en-US" dirty="0"/>
              <a:t>的坡度？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59855" y="3193353"/>
                <a:ext cx="3672672" cy="563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rgbClr val="A06000"/>
                    </a:solidFill>
                    <a:latin typeface="Verdana" panose="020B0604030504040204" pitchFamily="34" charset="0"/>
                  </a:rPr>
                  <a:t>坡度 </a:t>
                </a:r>
                <a:r>
                  <a:rPr lang="en-US" altLang="zh-CN" sz="1600" dirty="0">
                    <a:solidFill>
                      <a:srgbClr val="A06000"/>
                    </a:solidFill>
                    <a:latin typeface="Verdana" panose="020B0604030504040204" pitchFamily="34" charset="0"/>
                  </a:rPr>
                  <a:t>=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A06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600" i="1">
                            <a:solidFill>
                              <a:srgbClr val="A06000"/>
                            </a:solidFill>
                            <a:latin typeface="Verdana" panose="020B0604030504040204" pitchFamily="34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1600" i="1">
                            <a:solidFill>
                              <a:srgbClr val="A06000"/>
                            </a:solidFill>
                            <a:latin typeface="Verdana" panose="020B060403050404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1600" i="1" dirty="0">
                            <a:solidFill>
                              <a:srgbClr val="A06000"/>
                            </a:solidFill>
                            <a:latin typeface="Verdana" panose="020B0604030504040204" pitchFamily="34" charset="0"/>
                          </a:rPr>
                          <m:t>的改变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A06000"/>
                            </a:solidFill>
                            <a:latin typeface="Verdana" panose="020B060403050404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A06000"/>
                            </a:solidFill>
                            <a:latin typeface="Verdana" panose="020B060403050404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1600" dirty="0">
                            <a:solidFill>
                              <a:srgbClr val="A06000"/>
                            </a:solidFill>
                            <a:latin typeface="Verdana" panose="020B0604030504040204" pitchFamily="34" charset="0"/>
                          </a:rPr>
                          <m:t>的改变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A06000"/>
                    </a:solidFill>
                    <a:latin typeface="Verdana" panose="020B0604030504040204" pitchFamily="34" charset="0"/>
                  </a:rPr>
                  <a:t> </a:t>
                </a:r>
                <a:r>
                  <a:rPr lang="en-US" altLang="zh-CN" sz="1600" dirty="0">
                    <a:solidFill>
                      <a:srgbClr val="A06000"/>
                    </a:solidFill>
                    <a:latin typeface="Verdana" panose="020B0604030504040204" pitchFamily="34" charset="0"/>
                  </a:rPr>
                  <a:t>=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00008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zh-CN" sz="1600" i="1" dirty="0">
                            <a:solidFill>
                              <a:srgbClr val="000088"/>
                            </a:solidFill>
                            <a:latin typeface="Verdana" panose="020B0604030504040204" pitchFamily="34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sz="1600" i="1" dirty="0">
                            <a:solidFill>
                              <a:srgbClr val="000088"/>
                            </a:solidFill>
                            <a:latin typeface="Verdana" panose="020B0604030504040204" pitchFamily="34" charset="0"/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zh-CN" sz="1600" dirty="0">
                            <a:solidFill>
                              <a:srgbClr val="000088"/>
                            </a:solidFill>
                            <a:latin typeface="Verdana" panose="020B0604030504040204" pitchFamily="34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000088"/>
                            </a:solidFill>
                            <a:latin typeface="Verdana" panose="020B060403050404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zh-CN" altLang="en-US" sz="1600" dirty="0"/>
                          <m:t> </m:t>
                        </m:r>
                      </m:den>
                    </m:f>
                    <m:r>
                      <a:rPr lang="en-US" altLang="zh-CN" sz="1600" i="1">
                        <a:solidFill>
                          <a:srgbClr val="000088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55" y="3193353"/>
                <a:ext cx="3672672" cy="563167"/>
              </a:xfrm>
              <a:prstGeom prst="rect">
                <a:avLst/>
              </a:prstGeom>
              <a:blipFill rotWithShape="0"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226" y="1274273"/>
            <a:ext cx="2245228" cy="14408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2652" y="4326513"/>
            <a:ext cx="493173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Verdana" panose="020B0604030504040204" pitchFamily="34" charset="0"/>
              </a:rPr>
              <a:t>把</a:t>
            </a:r>
            <a:r>
              <a:rPr lang="zh-CN" altLang="en-US" dirty="0" smtClean="0"/>
              <a:t> </a:t>
            </a:r>
            <a:r>
              <a:rPr lang="en-US" altLang="zh-CN" dirty="0" err="1" smtClean="0"/>
              <a:t>Δx</a:t>
            </a:r>
            <a:r>
              <a:rPr lang="zh-CN" altLang="en-US" dirty="0" smtClean="0">
                <a:latin typeface="Verdana" panose="020B0604030504040204" pitchFamily="34" charset="0"/>
              </a:rPr>
              <a:t> 缩小到趋近于零，变成</a:t>
            </a:r>
            <a:r>
              <a:rPr lang="en-US" altLang="zh-CN" dirty="0" smtClean="0">
                <a:latin typeface="Verdana" panose="020B0604030504040204" pitchFamily="34" charset="0"/>
              </a:rPr>
              <a:t>dx</a:t>
            </a:r>
            <a:r>
              <a:rPr lang="zh-CN" altLang="en-US" dirty="0" smtClean="0">
                <a:latin typeface="Verdana" panose="020B0604030504040204" pitchFamily="34" charset="0"/>
              </a:rPr>
              <a:t>。此时导数表示一点的“坡度</a:t>
            </a:r>
            <a:r>
              <a:rPr lang="en-US" altLang="zh-CN" dirty="0" smtClean="0">
                <a:latin typeface="Verdana" panose="020B0604030504040204" pitchFamily="34" charset="0"/>
              </a:rPr>
              <a:t>(</a:t>
            </a:r>
            <a:r>
              <a:rPr lang="zh-CN" altLang="en-US" dirty="0" smtClean="0">
                <a:latin typeface="Verdana" panose="020B0604030504040204" pitchFamily="34" charset="0"/>
              </a:rPr>
              <a:t>变化率、斜率</a:t>
            </a:r>
            <a:r>
              <a:rPr lang="en-US" altLang="zh-CN" dirty="0" smtClean="0">
                <a:latin typeface="Verdana" panose="020B0604030504040204" pitchFamily="34" charset="0"/>
              </a:rPr>
              <a:t>)</a:t>
            </a:r>
            <a:r>
              <a:rPr lang="zh-CN" altLang="en-US" dirty="0" smtClean="0">
                <a:latin typeface="Verdana" panose="020B0604030504040204" pitchFamily="34" charset="0"/>
              </a:rPr>
              <a:t>”，可写成：</a:t>
            </a:r>
            <a:endParaRPr lang="en-US" altLang="zh-CN" dirty="0" smtClean="0">
              <a:latin typeface="Verdana" panose="020B0604030504040204" pitchFamily="34" charset="0"/>
            </a:endParaRPr>
          </a:p>
          <a:p>
            <a:endParaRPr lang="zh-CN" altLang="en-US" b="0" i="0" dirty="0">
              <a:effectLst/>
              <a:latin typeface="Verdana" panose="020B060403050404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30" y="4905297"/>
            <a:ext cx="2647950" cy="42862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54716" y="5482804"/>
            <a:ext cx="1847850" cy="409575"/>
            <a:chOff x="1654716" y="5482804"/>
            <a:chExt cx="1847850" cy="40957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891" y="5482804"/>
              <a:ext cx="1590675" cy="409575"/>
            </a:xfrm>
            <a:prstGeom prst="rect">
              <a:avLst/>
            </a:prstGeom>
          </p:spPr>
        </p:pic>
        <p:pic>
          <p:nvPicPr>
            <p:cNvPr id="1026" name="Picture 2" descr="dy/dx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716" y="5482804"/>
              <a:ext cx="257175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01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381574187e997b2c9de1ec6f89284451fdd7c2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23-新闻联播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165799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70C0"/>
      </a:hlink>
      <a:folHlink>
        <a:srgbClr val="0070C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6840</TotalTime>
  <Words>2122</Words>
  <Application>Microsoft Office PowerPoint</Application>
  <PresentationFormat>全屏显示(4:3)</PresentationFormat>
  <Paragraphs>346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方正姚体</vt:lpstr>
      <vt:lpstr>华文新魏</vt:lpstr>
      <vt:lpstr>楷体</vt:lpstr>
      <vt:lpstr>宋体</vt:lpstr>
      <vt:lpstr>微软雅黑</vt:lpstr>
      <vt:lpstr>微软雅黑 Light</vt:lpstr>
      <vt:lpstr>Arial</vt:lpstr>
      <vt:lpstr>Calibri</vt:lpstr>
      <vt:lpstr>Cambria Math</vt:lpstr>
      <vt:lpstr>Segoe UI Black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小鹿PPT；http://pptx.taobao.com</dc:title>
  <dc:creator>小鹿PPT;http://pptx.taobao.com</dc:creator>
  <dc:description>小鹿PPT；http://pptx.taobao.com</dc:description>
  <cp:lastModifiedBy>PanPan</cp:lastModifiedBy>
  <cp:revision>271</cp:revision>
  <dcterms:created xsi:type="dcterms:W3CDTF">2015-03-31T05:49:04Z</dcterms:created>
  <dcterms:modified xsi:type="dcterms:W3CDTF">2019-09-01T15:31:34Z</dcterms:modified>
</cp:coreProperties>
</file>