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390" r:id="rId2"/>
    <p:sldId id="477" r:id="rId3"/>
    <p:sldId id="393" r:id="rId4"/>
    <p:sldId id="444" r:id="rId5"/>
    <p:sldId id="457" r:id="rId6"/>
    <p:sldId id="456" r:id="rId7"/>
    <p:sldId id="458" r:id="rId8"/>
    <p:sldId id="464" r:id="rId9"/>
    <p:sldId id="467" r:id="rId10"/>
    <p:sldId id="459" r:id="rId11"/>
    <p:sldId id="460" r:id="rId12"/>
    <p:sldId id="475" r:id="rId13"/>
    <p:sldId id="462" r:id="rId14"/>
    <p:sldId id="463" r:id="rId15"/>
    <p:sldId id="448" r:id="rId16"/>
    <p:sldId id="466" r:id="rId17"/>
    <p:sldId id="465" r:id="rId18"/>
    <p:sldId id="468" r:id="rId19"/>
    <p:sldId id="469" r:id="rId20"/>
    <p:sldId id="472" r:id="rId21"/>
    <p:sldId id="470" r:id="rId22"/>
    <p:sldId id="473" r:id="rId23"/>
    <p:sldId id="474" r:id="rId24"/>
    <p:sldId id="476" r:id="rId25"/>
    <p:sldId id="471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0" r:id="rId39"/>
    <p:sldId id="491" r:id="rId40"/>
    <p:sldId id="494" r:id="rId41"/>
    <p:sldId id="493" r:id="rId42"/>
    <p:sldId id="497" r:id="rId43"/>
    <p:sldId id="496" r:id="rId44"/>
    <p:sldId id="495" r:id="rId45"/>
    <p:sldId id="498" r:id="rId46"/>
    <p:sldId id="503" r:id="rId47"/>
    <p:sldId id="499" r:id="rId48"/>
    <p:sldId id="500" r:id="rId49"/>
    <p:sldId id="501" r:id="rId50"/>
    <p:sldId id="502" r:id="rId51"/>
    <p:sldId id="504" r:id="rId52"/>
    <p:sldId id="505" r:id="rId53"/>
    <p:sldId id="507" r:id="rId54"/>
    <p:sldId id="506" r:id="rId55"/>
  </p:sldIdLst>
  <p:sldSz cx="9144000" cy="6858000" type="screen4x3"/>
  <p:notesSz cx="6858000" cy="9144000"/>
  <p:custDataLst>
    <p:tags r:id="rId58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A00"/>
    <a:srgbClr val="294A5A"/>
    <a:srgbClr val="000000"/>
    <a:srgbClr val="C96B0D"/>
    <a:srgbClr val="3D9A57"/>
    <a:srgbClr val="00AAA2"/>
    <a:srgbClr val="F29234"/>
    <a:srgbClr val="414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5590" autoAdjust="0"/>
  </p:normalViewPr>
  <p:slideViewPr>
    <p:cSldViewPr snapToGrid="0">
      <p:cViewPr varScale="1">
        <p:scale>
          <a:sx n="104" d="100"/>
          <a:sy n="104" d="100"/>
        </p:scale>
        <p:origin x="19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82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e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12" Type="http://schemas.openxmlformats.org/officeDocument/2006/relationships/image" Target="../media/image151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11" Type="http://schemas.openxmlformats.org/officeDocument/2006/relationships/image" Target="../media/image150.wmf"/><Relationship Id="rId5" Type="http://schemas.openxmlformats.org/officeDocument/2006/relationships/image" Target="../media/image144.wmf"/><Relationship Id="rId10" Type="http://schemas.openxmlformats.org/officeDocument/2006/relationships/image" Target="../media/image149.wmf"/><Relationship Id="rId4" Type="http://schemas.openxmlformats.org/officeDocument/2006/relationships/image" Target="../media/image143.wmf"/><Relationship Id="rId9" Type="http://schemas.openxmlformats.org/officeDocument/2006/relationships/image" Target="../media/image14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11" Type="http://schemas.openxmlformats.org/officeDocument/2006/relationships/image" Target="../media/image162.wmf"/><Relationship Id="rId5" Type="http://schemas.openxmlformats.org/officeDocument/2006/relationships/image" Target="../media/image156.wmf"/><Relationship Id="rId10" Type="http://schemas.openxmlformats.org/officeDocument/2006/relationships/image" Target="../media/image161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10" Type="http://schemas.openxmlformats.org/officeDocument/2006/relationships/image" Target="../media/image177.wmf"/><Relationship Id="rId4" Type="http://schemas.openxmlformats.org/officeDocument/2006/relationships/image" Target="../media/image171.wmf"/><Relationship Id="rId9" Type="http://schemas.openxmlformats.org/officeDocument/2006/relationships/image" Target="../media/image17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12" Type="http://schemas.openxmlformats.org/officeDocument/2006/relationships/image" Target="../media/image189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11" Type="http://schemas.openxmlformats.org/officeDocument/2006/relationships/image" Target="../media/image188.wmf"/><Relationship Id="rId5" Type="http://schemas.openxmlformats.org/officeDocument/2006/relationships/image" Target="../media/image182.wmf"/><Relationship Id="rId10" Type="http://schemas.openxmlformats.org/officeDocument/2006/relationships/image" Target="../media/image187.wmf"/><Relationship Id="rId4" Type="http://schemas.openxmlformats.org/officeDocument/2006/relationships/image" Target="../media/image181.wmf"/><Relationship Id="rId9" Type="http://schemas.openxmlformats.org/officeDocument/2006/relationships/image" Target="../media/image18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image" Target="../media/image202.wmf"/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12" Type="http://schemas.openxmlformats.org/officeDocument/2006/relationships/image" Target="../media/image201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11" Type="http://schemas.openxmlformats.org/officeDocument/2006/relationships/image" Target="../media/image200.wmf"/><Relationship Id="rId5" Type="http://schemas.openxmlformats.org/officeDocument/2006/relationships/image" Target="../media/image194.wmf"/><Relationship Id="rId10" Type="http://schemas.openxmlformats.org/officeDocument/2006/relationships/image" Target="../media/image199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image" Target="../media/image215.wmf"/><Relationship Id="rId3" Type="http://schemas.openxmlformats.org/officeDocument/2006/relationships/image" Target="../media/image205.wmf"/><Relationship Id="rId7" Type="http://schemas.openxmlformats.org/officeDocument/2006/relationships/image" Target="../media/image209.wmf"/><Relationship Id="rId12" Type="http://schemas.openxmlformats.org/officeDocument/2006/relationships/image" Target="../media/image214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208.wmf"/><Relationship Id="rId11" Type="http://schemas.openxmlformats.org/officeDocument/2006/relationships/image" Target="../media/image213.wmf"/><Relationship Id="rId5" Type="http://schemas.openxmlformats.org/officeDocument/2006/relationships/image" Target="../media/image207.wmf"/><Relationship Id="rId15" Type="http://schemas.openxmlformats.org/officeDocument/2006/relationships/image" Target="../media/image217.wmf"/><Relationship Id="rId10" Type="http://schemas.openxmlformats.org/officeDocument/2006/relationships/image" Target="../media/image212.wmf"/><Relationship Id="rId4" Type="http://schemas.openxmlformats.org/officeDocument/2006/relationships/image" Target="../media/image206.wmf"/><Relationship Id="rId9" Type="http://schemas.openxmlformats.org/officeDocument/2006/relationships/image" Target="../media/image211.wmf"/><Relationship Id="rId14" Type="http://schemas.openxmlformats.org/officeDocument/2006/relationships/image" Target="../media/image2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4.wmf"/><Relationship Id="rId7" Type="http://schemas.openxmlformats.org/officeDocument/2006/relationships/image" Target="../media/image50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10" Type="http://schemas.openxmlformats.org/officeDocument/2006/relationships/image" Target="../media/image53.wmf"/><Relationship Id="rId4" Type="http://schemas.openxmlformats.org/officeDocument/2006/relationships/image" Target="../media/image45.wmf"/><Relationship Id="rId9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0C751-E73B-4671-BF60-2E05CCA1B27E}" type="datetimeFigureOut">
              <a:rPr lang="zh-CN" altLang="en-US" smtClean="0"/>
              <a:pPr/>
              <a:t>2019/9/11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9D8E0-8278-49BB-B0CA-553CE08C8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105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03107-0A21-4975-BD4E-9E3FA1571653}" type="datetimeFigureOut">
              <a:rPr lang="zh-CN" altLang="en-US" smtClean="0"/>
              <a:pPr/>
              <a:t>2019/9/11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51D9C-74F3-4A50-80CE-FCA0A04698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00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643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67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42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095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56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76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3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40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66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345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55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51D9C-74F3-4A50-80CE-FCA0A046984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5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 userDrawn="1"/>
        </p:nvSpPr>
        <p:spPr>
          <a:xfrm>
            <a:off x="0" y="523875"/>
            <a:ext cx="9144000" cy="36000"/>
          </a:xfrm>
          <a:prstGeom prst="rect">
            <a:avLst/>
          </a:prstGeom>
          <a:solidFill>
            <a:srgbClr val="F29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12" y="2"/>
            <a:ext cx="9144001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16" y="6667"/>
            <a:ext cx="2018239" cy="51054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2271" y="5698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本章目录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34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 userDrawn="1"/>
        </p:nvSpPr>
        <p:spPr>
          <a:xfrm>
            <a:off x="0" y="523875"/>
            <a:ext cx="9144000" cy="36000"/>
          </a:xfrm>
          <a:prstGeom prst="rect">
            <a:avLst/>
          </a:prstGeom>
          <a:solidFill>
            <a:srgbClr val="F29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12" y="2"/>
            <a:ext cx="9144001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grpSp>
        <p:nvGrpSpPr>
          <p:cNvPr id="38" name="组合 37"/>
          <p:cNvGrpSpPr>
            <a:grpSpLocks/>
          </p:cNvGrpSpPr>
          <p:nvPr userDrawn="1"/>
        </p:nvGrpSpPr>
        <p:grpSpPr bwMode="auto">
          <a:xfrm>
            <a:off x="1477601" y="141816"/>
            <a:ext cx="1330325" cy="519886"/>
            <a:chOff x="1399441" y="1145221"/>
            <a:chExt cx="1329556" cy="389789"/>
          </a:xfrm>
        </p:grpSpPr>
        <p:sp>
          <p:nvSpPr>
            <p:cNvPr id="39" name="圆角矩形 3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40" name="TextBox 15"/>
            <p:cNvSpPr txBox="1">
              <a:spLocks noChangeArrowheads="1"/>
            </p:cNvSpPr>
            <p:nvPr/>
          </p:nvSpPr>
          <p:spPr bwMode="auto">
            <a:xfrm>
              <a:off x="1691214" y="1281176"/>
              <a:ext cx="184624" cy="25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16" y="6667"/>
            <a:ext cx="2018239" cy="51054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2271" y="56988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1.1 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描述质点运动的物理量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8135814" y="6356350"/>
            <a:ext cx="379535" cy="365125"/>
          </a:xfrm>
        </p:spPr>
        <p:txBody>
          <a:bodyPr/>
          <a:lstStyle/>
          <a:p>
            <a:fld id="{720AFD23-7FD8-4D17-A0A1-97F143C0E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61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 userDrawn="1"/>
        </p:nvSpPr>
        <p:spPr>
          <a:xfrm>
            <a:off x="0" y="523875"/>
            <a:ext cx="9144000" cy="36000"/>
          </a:xfrm>
          <a:prstGeom prst="rect">
            <a:avLst/>
          </a:prstGeom>
          <a:solidFill>
            <a:srgbClr val="F29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12" y="2"/>
            <a:ext cx="9144001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grpSp>
        <p:nvGrpSpPr>
          <p:cNvPr id="38" name="组合 37"/>
          <p:cNvGrpSpPr>
            <a:grpSpLocks/>
          </p:cNvGrpSpPr>
          <p:nvPr userDrawn="1"/>
        </p:nvGrpSpPr>
        <p:grpSpPr bwMode="auto">
          <a:xfrm>
            <a:off x="1477601" y="141816"/>
            <a:ext cx="1330325" cy="519886"/>
            <a:chOff x="1399441" y="1145221"/>
            <a:chExt cx="1329556" cy="389789"/>
          </a:xfrm>
        </p:grpSpPr>
        <p:sp>
          <p:nvSpPr>
            <p:cNvPr id="39" name="圆角矩形 3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40" name="TextBox 15"/>
            <p:cNvSpPr txBox="1">
              <a:spLocks noChangeArrowheads="1"/>
            </p:cNvSpPr>
            <p:nvPr/>
          </p:nvSpPr>
          <p:spPr bwMode="auto">
            <a:xfrm>
              <a:off x="1691214" y="1281176"/>
              <a:ext cx="184624" cy="25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16" y="6667"/>
            <a:ext cx="2018239" cy="51054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2271" y="56988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1.2 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描述质点的坐标系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135814" y="6356350"/>
            <a:ext cx="379535" cy="365125"/>
          </a:xfrm>
        </p:spPr>
        <p:txBody>
          <a:bodyPr/>
          <a:lstStyle/>
          <a:p>
            <a:fld id="{720AFD23-7FD8-4D17-A0A1-97F143C0E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39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 userDrawn="1"/>
        </p:nvSpPr>
        <p:spPr>
          <a:xfrm>
            <a:off x="0" y="523875"/>
            <a:ext cx="9144000" cy="36000"/>
          </a:xfrm>
          <a:prstGeom prst="rect">
            <a:avLst/>
          </a:prstGeom>
          <a:solidFill>
            <a:srgbClr val="F29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12" y="2"/>
            <a:ext cx="9144001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grpSp>
        <p:nvGrpSpPr>
          <p:cNvPr id="38" name="组合 37"/>
          <p:cNvGrpSpPr>
            <a:grpSpLocks/>
          </p:cNvGrpSpPr>
          <p:nvPr userDrawn="1"/>
        </p:nvGrpSpPr>
        <p:grpSpPr bwMode="auto">
          <a:xfrm>
            <a:off x="1477601" y="141816"/>
            <a:ext cx="1330325" cy="519886"/>
            <a:chOff x="1399441" y="1145221"/>
            <a:chExt cx="1329556" cy="389789"/>
          </a:xfrm>
        </p:grpSpPr>
        <p:sp>
          <p:nvSpPr>
            <p:cNvPr id="39" name="圆角矩形 3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40" name="TextBox 15"/>
            <p:cNvSpPr txBox="1">
              <a:spLocks noChangeArrowheads="1"/>
            </p:cNvSpPr>
            <p:nvPr/>
          </p:nvSpPr>
          <p:spPr bwMode="auto">
            <a:xfrm>
              <a:off x="1691214" y="1281176"/>
              <a:ext cx="184624" cy="25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16" y="6667"/>
            <a:ext cx="2018239" cy="51054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2271" y="56988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1.3 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质点运动学的两类基本问题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143630" y="6356350"/>
            <a:ext cx="371719" cy="365125"/>
          </a:xfrm>
        </p:spPr>
        <p:txBody>
          <a:bodyPr/>
          <a:lstStyle/>
          <a:p>
            <a:fld id="{720AFD23-7FD8-4D17-A0A1-97F143C0E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8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 userDrawn="1"/>
        </p:nvSpPr>
        <p:spPr>
          <a:xfrm>
            <a:off x="0" y="523875"/>
            <a:ext cx="9144000" cy="36000"/>
          </a:xfrm>
          <a:prstGeom prst="rect">
            <a:avLst/>
          </a:prstGeom>
          <a:solidFill>
            <a:srgbClr val="F29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12" y="2"/>
            <a:ext cx="9144001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grpSp>
        <p:nvGrpSpPr>
          <p:cNvPr id="38" name="组合 37"/>
          <p:cNvGrpSpPr>
            <a:grpSpLocks/>
          </p:cNvGrpSpPr>
          <p:nvPr userDrawn="1"/>
        </p:nvGrpSpPr>
        <p:grpSpPr bwMode="auto">
          <a:xfrm>
            <a:off x="1477601" y="141816"/>
            <a:ext cx="1330325" cy="519886"/>
            <a:chOff x="1399441" y="1145221"/>
            <a:chExt cx="1329556" cy="389789"/>
          </a:xfrm>
        </p:grpSpPr>
        <p:sp>
          <p:nvSpPr>
            <p:cNvPr id="39" name="圆角矩形 3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40" name="TextBox 15"/>
            <p:cNvSpPr txBox="1">
              <a:spLocks noChangeArrowheads="1"/>
            </p:cNvSpPr>
            <p:nvPr/>
          </p:nvSpPr>
          <p:spPr bwMode="auto">
            <a:xfrm>
              <a:off x="1691214" y="1281176"/>
              <a:ext cx="184624" cy="25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16" y="6667"/>
            <a:ext cx="2018239" cy="51054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2271" y="56988"/>
            <a:ext cx="334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1.4 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牛顿定律及其应用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120184" y="6356350"/>
            <a:ext cx="395165" cy="365125"/>
          </a:xfrm>
        </p:spPr>
        <p:txBody>
          <a:bodyPr/>
          <a:lstStyle/>
          <a:p>
            <a:fld id="{720AFD23-7FD8-4D17-A0A1-97F143C0E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78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 userDrawn="1"/>
        </p:nvSpPr>
        <p:spPr>
          <a:xfrm>
            <a:off x="0" y="523875"/>
            <a:ext cx="9144000" cy="36000"/>
          </a:xfrm>
          <a:prstGeom prst="rect">
            <a:avLst/>
          </a:prstGeom>
          <a:solidFill>
            <a:srgbClr val="F29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12" y="2"/>
            <a:ext cx="9144001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grpSp>
        <p:nvGrpSpPr>
          <p:cNvPr id="38" name="组合 37"/>
          <p:cNvGrpSpPr>
            <a:grpSpLocks/>
          </p:cNvGrpSpPr>
          <p:nvPr userDrawn="1"/>
        </p:nvGrpSpPr>
        <p:grpSpPr bwMode="auto">
          <a:xfrm>
            <a:off x="1477601" y="141816"/>
            <a:ext cx="1330325" cy="519886"/>
            <a:chOff x="1399441" y="1145221"/>
            <a:chExt cx="1329556" cy="389789"/>
          </a:xfrm>
        </p:grpSpPr>
        <p:sp>
          <p:nvSpPr>
            <p:cNvPr id="39" name="圆角矩形 3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40" name="TextBox 15"/>
            <p:cNvSpPr txBox="1">
              <a:spLocks noChangeArrowheads="1"/>
            </p:cNvSpPr>
            <p:nvPr/>
          </p:nvSpPr>
          <p:spPr bwMode="auto">
            <a:xfrm>
              <a:off x="1691214" y="1281176"/>
              <a:ext cx="184624" cy="25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16" y="6667"/>
            <a:ext cx="2018239" cy="51054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2271" y="56988"/>
            <a:ext cx="3651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1.5 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惯性系与伽利略变换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135814" y="6356350"/>
            <a:ext cx="379535" cy="365125"/>
          </a:xfrm>
        </p:spPr>
        <p:txBody>
          <a:bodyPr/>
          <a:lstStyle/>
          <a:p>
            <a:fld id="{720AFD23-7FD8-4D17-A0A1-97F143C0E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5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 userDrawn="1"/>
        </p:nvSpPr>
        <p:spPr>
          <a:xfrm>
            <a:off x="0" y="523875"/>
            <a:ext cx="9144000" cy="36000"/>
          </a:xfrm>
          <a:prstGeom prst="rect">
            <a:avLst/>
          </a:prstGeom>
          <a:solidFill>
            <a:srgbClr val="F29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12" y="2"/>
            <a:ext cx="9144001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grpSp>
        <p:nvGrpSpPr>
          <p:cNvPr id="38" name="组合 37"/>
          <p:cNvGrpSpPr>
            <a:grpSpLocks/>
          </p:cNvGrpSpPr>
          <p:nvPr userDrawn="1"/>
        </p:nvGrpSpPr>
        <p:grpSpPr bwMode="auto">
          <a:xfrm>
            <a:off x="1477601" y="141816"/>
            <a:ext cx="1330325" cy="519886"/>
            <a:chOff x="1399441" y="1145221"/>
            <a:chExt cx="1329556" cy="389789"/>
          </a:xfrm>
        </p:grpSpPr>
        <p:sp>
          <p:nvSpPr>
            <p:cNvPr id="39" name="圆角矩形 3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40" name="TextBox 15"/>
            <p:cNvSpPr txBox="1">
              <a:spLocks noChangeArrowheads="1"/>
            </p:cNvSpPr>
            <p:nvPr/>
          </p:nvSpPr>
          <p:spPr bwMode="auto">
            <a:xfrm>
              <a:off x="1691214" y="1281176"/>
              <a:ext cx="184624" cy="25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16" y="6667"/>
            <a:ext cx="2018239" cy="51054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2271" y="56988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1.6  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非惯性系 惯性力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143630" y="6356350"/>
            <a:ext cx="371719" cy="365125"/>
          </a:xfrm>
        </p:spPr>
        <p:txBody>
          <a:bodyPr/>
          <a:lstStyle/>
          <a:p>
            <a:fld id="{720AFD23-7FD8-4D17-A0A1-97F143C0E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77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 userDrawn="1"/>
        </p:nvSpPr>
        <p:spPr>
          <a:xfrm>
            <a:off x="0" y="523875"/>
            <a:ext cx="9144000" cy="36000"/>
          </a:xfrm>
          <a:prstGeom prst="rect">
            <a:avLst/>
          </a:prstGeom>
          <a:solidFill>
            <a:srgbClr val="F29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12" y="2"/>
            <a:ext cx="9144001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grpSp>
        <p:nvGrpSpPr>
          <p:cNvPr id="38" name="组合 37"/>
          <p:cNvGrpSpPr>
            <a:grpSpLocks/>
          </p:cNvGrpSpPr>
          <p:nvPr userDrawn="1"/>
        </p:nvGrpSpPr>
        <p:grpSpPr bwMode="auto">
          <a:xfrm>
            <a:off x="1477601" y="141816"/>
            <a:ext cx="1330325" cy="519886"/>
            <a:chOff x="1399441" y="1145221"/>
            <a:chExt cx="1329556" cy="389789"/>
          </a:xfrm>
        </p:grpSpPr>
        <p:sp>
          <p:nvSpPr>
            <p:cNvPr id="39" name="圆角矩形 3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40" name="TextBox 15"/>
            <p:cNvSpPr txBox="1">
              <a:spLocks noChangeArrowheads="1"/>
            </p:cNvSpPr>
            <p:nvPr/>
          </p:nvSpPr>
          <p:spPr bwMode="auto">
            <a:xfrm>
              <a:off x="1691214" y="1281176"/>
              <a:ext cx="184624" cy="25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16" y="6667"/>
            <a:ext cx="2018239" cy="51054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2271" y="5698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本章小结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143630" y="6356350"/>
            <a:ext cx="371719" cy="365125"/>
          </a:xfrm>
        </p:spPr>
        <p:txBody>
          <a:bodyPr/>
          <a:lstStyle/>
          <a:p>
            <a:fld id="{720AFD23-7FD8-4D17-A0A1-97F143C0E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27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 userDrawn="1"/>
        </p:nvSpPr>
        <p:spPr>
          <a:xfrm>
            <a:off x="0" y="523875"/>
            <a:ext cx="9144000" cy="36000"/>
          </a:xfrm>
          <a:prstGeom prst="rect">
            <a:avLst/>
          </a:prstGeom>
          <a:solidFill>
            <a:srgbClr val="F29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12" y="2"/>
            <a:ext cx="9144001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grpSp>
        <p:nvGrpSpPr>
          <p:cNvPr id="38" name="组合 37"/>
          <p:cNvGrpSpPr>
            <a:grpSpLocks/>
          </p:cNvGrpSpPr>
          <p:nvPr userDrawn="1"/>
        </p:nvGrpSpPr>
        <p:grpSpPr bwMode="auto">
          <a:xfrm>
            <a:off x="1477601" y="141816"/>
            <a:ext cx="1330325" cy="519886"/>
            <a:chOff x="1399441" y="1145221"/>
            <a:chExt cx="1329556" cy="389789"/>
          </a:xfrm>
        </p:grpSpPr>
        <p:sp>
          <p:nvSpPr>
            <p:cNvPr id="39" name="圆角矩形 38"/>
            <p:cNvSpPr/>
            <p:nvPr/>
          </p:nvSpPr>
          <p:spPr>
            <a:xfrm>
              <a:off x="1399441" y="1145221"/>
              <a:ext cx="1329556" cy="3840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/>
            </a:p>
          </p:txBody>
        </p:sp>
        <p:sp>
          <p:nvSpPr>
            <p:cNvPr id="40" name="TextBox 15"/>
            <p:cNvSpPr txBox="1">
              <a:spLocks noChangeArrowheads="1"/>
            </p:cNvSpPr>
            <p:nvPr/>
          </p:nvSpPr>
          <p:spPr bwMode="auto">
            <a:xfrm>
              <a:off x="1691214" y="1281176"/>
              <a:ext cx="184624" cy="25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16" y="6667"/>
            <a:ext cx="2018239" cy="51054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202271" y="5698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练习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143630" y="6356350"/>
            <a:ext cx="371719" cy="365125"/>
          </a:xfrm>
        </p:spPr>
        <p:txBody>
          <a:bodyPr/>
          <a:lstStyle/>
          <a:p>
            <a:fld id="{720AFD23-7FD8-4D17-A0A1-97F143C0E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450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AFD23-7FD8-4D17-A0A1-97F143C0E2E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31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70" r:id="rId2"/>
    <p:sldLayoutId id="2147483694" r:id="rId3"/>
    <p:sldLayoutId id="2147483693" r:id="rId4"/>
    <p:sldLayoutId id="2147483695" r:id="rId5"/>
    <p:sldLayoutId id="2147483696" r:id="rId6"/>
    <p:sldLayoutId id="2147483697" r:id="rId7"/>
    <p:sldLayoutId id="2147483699" r:id="rId8"/>
    <p:sldLayoutId id="2147483700" r:id="rId9"/>
    <p:sldLayoutId id="214748369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46.wmf"/><Relationship Id="rId18" Type="http://schemas.openxmlformats.org/officeDocument/2006/relationships/image" Target="../media/image48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31.bin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33.bin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30.bin"/><Relationship Id="rId19" Type="http://schemas.openxmlformats.org/officeDocument/2006/relationships/oleObject" Target="../embeddings/oleObject35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6.wmf"/><Relationship Id="rId18" Type="http://schemas.openxmlformats.org/officeDocument/2006/relationships/image" Target="../media/image50.wmf"/><Relationship Id="rId3" Type="http://schemas.openxmlformats.org/officeDocument/2006/relationships/notesSlide" Target="../notesSlides/notesSlide10.xml"/><Relationship Id="rId21" Type="http://schemas.openxmlformats.org/officeDocument/2006/relationships/oleObject" Target="../embeddings/oleObject45.bin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0.bin"/><Relationship Id="rId17" Type="http://schemas.openxmlformats.org/officeDocument/2006/relationships/oleObject" Target="../embeddings/oleObject43.bin"/><Relationship Id="rId25" Type="http://schemas.openxmlformats.org/officeDocument/2006/relationships/image" Target="../media/image61.png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42.bin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5.wmf"/><Relationship Id="rId24" Type="http://schemas.openxmlformats.org/officeDocument/2006/relationships/image" Target="../media/image53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23" Type="http://schemas.openxmlformats.org/officeDocument/2006/relationships/oleObject" Target="../embeddings/oleObject46.bin"/><Relationship Id="rId10" Type="http://schemas.openxmlformats.org/officeDocument/2006/relationships/oleObject" Target="../embeddings/oleObject39.bin"/><Relationship Id="rId19" Type="http://schemas.openxmlformats.org/officeDocument/2006/relationships/oleObject" Target="../embeddings/oleObject44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1.bin"/><Relationship Id="rId22" Type="http://schemas.openxmlformats.org/officeDocument/2006/relationships/image" Target="../media/image5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oleObject" Target="../embeddings/oleObject47.bin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png"/><Relationship Id="rId5" Type="http://schemas.openxmlformats.org/officeDocument/2006/relationships/image" Target="../media/image63.png"/><Relationship Id="rId4" Type="http://schemas.openxmlformats.org/officeDocument/2006/relationships/image" Target="../media/image5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9.emf"/><Relationship Id="rId3" Type="http://schemas.openxmlformats.org/officeDocument/2006/relationships/oleObject" Target="../embeddings/oleObject48.bin"/><Relationship Id="rId21" Type="http://schemas.openxmlformats.org/officeDocument/2006/relationships/image" Target="../media/image68.png"/><Relationship Id="rId7" Type="http://schemas.openxmlformats.org/officeDocument/2006/relationships/oleObject" Target="../embeddings/oleObject490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8.emf"/><Relationship Id="rId20" Type="http://schemas.openxmlformats.org/officeDocument/2006/relationships/image" Target="../media/image59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00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10.bin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520.bin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emf"/><Relationship Id="rId22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77.png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80.png"/><Relationship Id="rId9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84.png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5.png"/><Relationship Id="rId5" Type="http://schemas.openxmlformats.org/officeDocument/2006/relationships/image" Target="../media/image72.wmf"/><Relationship Id="rId4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5.gi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80.wmf"/><Relationship Id="rId18" Type="http://schemas.openxmlformats.org/officeDocument/2006/relationships/oleObject" Target="../embeddings/oleObject68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84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82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5" Type="http://schemas.openxmlformats.org/officeDocument/2006/relationships/image" Target="../media/image81.wmf"/><Relationship Id="rId23" Type="http://schemas.openxmlformats.org/officeDocument/2006/relationships/image" Target="../media/image85.wmf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83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90.wmf"/><Relationship Id="rId9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99.png"/><Relationship Id="rId7" Type="http://schemas.openxmlformats.org/officeDocument/2006/relationships/image" Target="../media/image9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9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10" Type="http://schemas.openxmlformats.org/officeDocument/2006/relationships/image" Target="../media/image106.png"/><Relationship Id="rId4" Type="http://schemas.openxmlformats.org/officeDocument/2006/relationships/image" Target="../media/image117.png"/><Relationship Id="rId9" Type="http://schemas.openxmlformats.org/officeDocument/2006/relationships/image" Target="../media/image10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07.png"/><Relationship Id="rId7" Type="http://schemas.openxmlformats.org/officeDocument/2006/relationships/image" Target="../media/image127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8.png"/><Relationship Id="rId5" Type="http://schemas.openxmlformats.org/officeDocument/2006/relationships/image" Target="../media/image126.png"/><Relationship Id="rId10" Type="http://schemas.openxmlformats.org/officeDocument/2006/relationships/image" Target="../media/image108.png"/><Relationship Id="rId4" Type="http://schemas.openxmlformats.org/officeDocument/2006/relationships/image" Target="../media/image125.png"/><Relationship Id="rId9" Type="http://schemas.openxmlformats.org/officeDocument/2006/relationships/image" Target="../media/image12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09.png"/><Relationship Id="rId7" Type="http://schemas.openxmlformats.org/officeDocument/2006/relationships/image" Target="../media/image135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11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4.emf"/><Relationship Id="rId3" Type="http://schemas.openxmlformats.org/officeDocument/2006/relationships/image" Target="../media/image7.png"/><Relationship Id="rId21" Type="http://schemas.openxmlformats.org/officeDocument/2006/relationships/image" Target="../media/image1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image" Target="../media/image19.png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6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2.wmf"/><Relationship Id="rId22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38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7.png"/><Relationship Id="rId5" Type="http://schemas.openxmlformats.org/officeDocument/2006/relationships/image" Target="../media/image132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3" Type="http://schemas.openxmlformats.org/officeDocument/2006/relationships/image" Target="../media/image139.png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0.png"/><Relationship Id="rId11" Type="http://schemas.openxmlformats.org/officeDocument/2006/relationships/image" Target="../media/image142.png"/><Relationship Id="rId5" Type="http://schemas.openxmlformats.org/officeDocument/2006/relationships/image" Target="../media/image132.emf"/><Relationship Id="rId10" Type="http://schemas.openxmlformats.org/officeDocument/2006/relationships/image" Target="../media/image134.emf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2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147.wmf"/><Relationship Id="rId26" Type="http://schemas.openxmlformats.org/officeDocument/2006/relationships/image" Target="../media/image151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90.bin"/><Relationship Id="rId25" Type="http://schemas.openxmlformats.org/officeDocument/2006/relationships/oleObject" Target="../embeddings/oleObject94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46.wmf"/><Relationship Id="rId20" Type="http://schemas.openxmlformats.org/officeDocument/2006/relationships/image" Target="../media/image14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87.bin"/><Relationship Id="rId24" Type="http://schemas.openxmlformats.org/officeDocument/2006/relationships/image" Target="../media/image150.wmf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10" Type="http://schemas.openxmlformats.org/officeDocument/2006/relationships/image" Target="../media/image143.w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145.wmf"/><Relationship Id="rId22" Type="http://schemas.openxmlformats.org/officeDocument/2006/relationships/image" Target="../media/image14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59.wmf"/><Relationship Id="rId26" Type="http://schemas.openxmlformats.org/officeDocument/2006/relationships/image" Target="../media/image183.png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02.bin"/><Relationship Id="rId25" Type="http://schemas.openxmlformats.org/officeDocument/2006/relationships/image" Target="../media/image182.png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58.wmf"/><Relationship Id="rId20" Type="http://schemas.openxmlformats.org/officeDocument/2006/relationships/image" Target="../media/image16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62.w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10" Type="http://schemas.openxmlformats.org/officeDocument/2006/relationships/image" Target="../media/image155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57.wmf"/><Relationship Id="rId22" Type="http://schemas.openxmlformats.org/officeDocument/2006/relationships/image" Target="../media/image161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4.png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1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09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75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72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74.wmf"/><Relationship Id="rId20" Type="http://schemas.openxmlformats.org/officeDocument/2006/relationships/image" Target="../media/image17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71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73.wmf"/><Relationship Id="rId22" Type="http://schemas.openxmlformats.org/officeDocument/2006/relationships/image" Target="../media/image177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image" Target="../media/image182.wmf"/><Relationship Id="rId18" Type="http://schemas.openxmlformats.org/officeDocument/2006/relationships/oleObject" Target="../embeddings/oleObject129.bin"/><Relationship Id="rId26" Type="http://schemas.openxmlformats.org/officeDocument/2006/relationships/oleObject" Target="../embeddings/oleObject133.bin"/><Relationship Id="rId3" Type="http://schemas.openxmlformats.org/officeDocument/2006/relationships/oleObject" Target="../embeddings/oleObject121.bin"/><Relationship Id="rId21" Type="http://schemas.openxmlformats.org/officeDocument/2006/relationships/image" Target="../media/image186.wmf"/><Relationship Id="rId7" Type="http://schemas.openxmlformats.org/officeDocument/2006/relationships/oleObject" Target="../embeddings/oleObject123.bin"/><Relationship Id="rId12" Type="http://schemas.openxmlformats.org/officeDocument/2006/relationships/oleObject" Target="../embeddings/oleObject126.bin"/><Relationship Id="rId17" Type="http://schemas.openxmlformats.org/officeDocument/2006/relationships/image" Target="../media/image184.wmf"/><Relationship Id="rId25" Type="http://schemas.openxmlformats.org/officeDocument/2006/relationships/image" Target="../media/image188.wmf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128.bin"/><Relationship Id="rId20" Type="http://schemas.openxmlformats.org/officeDocument/2006/relationships/oleObject" Target="../embeddings/oleObject130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25.bin"/><Relationship Id="rId24" Type="http://schemas.openxmlformats.org/officeDocument/2006/relationships/oleObject" Target="../embeddings/oleObject132.bin"/><Relationship Id="rId5" Type="http://schemas.openxmlformats.org/officeDocument/2006/relationships/oleObject" Target="../embeddings/oleObject122.bin"/><Relationship Id="rId15" Type="http://schemas.openxmlformats.org/officeDocument/2006/relationships/image" Target="../media/image183.wmf"/><Relationship Id="rId23" Type="http://schemas.openxmlformats.org/officeDocument/2006/relationships/image" Target="../media/image187.wmf"/><Relationship Id="rId10" Type="http://schemas.openxmlformats.org/officeDocument/2006/relationships/image" Target="../media/image181.wmf"/><Relationship Id="rId19" Type="http://schemas.openxmlformats.org/officeDocument/2006/relationships/image" Target="../media/image185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24.bin"/><Relationship Id="rId14" Type="http://schemas.openxmlformats.org/officeDocument/2006/relationships/oleObject" Target="../embeddings/oleObject127.bin"/><Relationship Id="rId22" Type="http://schemas.openxmlformats.org/officeDocument/2006/relationships/oleObject" Target="../embeddings/oleObject131.bin"/><Relationship Id="rId27" Type="http://schemas.openxmlformats.org/officeDocument/2006/relationships/image" Target="../media/image18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97.wmf"/><Relationship Id="rId26" Type="http://schemas.openxmlformats.org/officeDocument/2006/relationships/image" Target="../media/image201.w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94.wmf"/><Relationship Id="rId17" Type="http://schemas.openxmlformats.org/officeDocument/2006/relationships/oleObject" Target="../embeddings/oleObject141.bin"/><Relationship Id="rId25" Type="http://schemas.openxmlformats.org/officeDocument/2006/relationships/oleObject" Target="../embeddings/oleObject145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196.wmf"/><Relationship Id="rId20" Type="http://schemas.openxmlformats.org/officeDocument/2006/relationships/image" Target="../media/image198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200.w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28" Type="http://schemas.openxmlformats.org/officeDocument/2006/relationships/image" Target="../media/image202.wmf"/><Relationship Id="rId10" Type="http://schemas.openxmlformats.org/officeDocument/2006/relationships/image" Target="../media/image193.w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95.wmf"/><Relationship Id="rId22" Type="http://schemas.openxmlformats.org/officeDocument/2006/relationships/image" Target="../media/image199.wmf"/><Relationship Id="rId27" Type="http://schemas.openxmlformats.org/officeDocument/2006/relationships/oleObject" Target="../embeddings/oleObject146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210.wmf"/><Relationship Id="rId26" Type="http://schemas.openxmlformats.org/officeDocument/2006/relationships/image" Target="../media/image214.wmf"/><Relationship Id="rId3" Type="http://schemas.openxmlformats.org/officeDocument/2006/relationships/oleObject" Target="../embeddings/oleObject147.bin"/><Relationship Id="rId21" Type="http://schemas.openxmlformats.org/officeDocument/2006/relationships/oleObject" Target="../embeddings/oleObject156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207.wmf"/><Relationship Id="rId17" Type="http://schemas.openxmlformats.org/officeDocument/2006/relationships/oleObject" Target="../embeddings/oleObject154.bin"/><Relationship Id="rId25" Type="http://schemas.openxmlformats.org/officeDocument/2006/relationships/oleObject" Target="../embeddings/oleObject158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209.wmf"/><Relationship Id="rId20" Type="http://schemas.openxmlformats.org/officeDocument/2006/relationships/image" Target="../media/image211.wmf"/><Relationship Id="rId29" Type="http://schemas.openxmlformats.org/officeDocument/2006/relationships/oleObject" Target="../embeddings/oleObject160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151.bin"/><Relationship Id="rId24" Type="http://schemas.openxmlformats.org/officeDocument/2006/relationships/image" Target="../media/image213.wmf"/><Relationship Id="rId32" Type="http://schemas.openxmlformats.org/officeDocument/2006/relationships/image" Target="../media/image217.wmf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23" Type="http://schemas.openxmlformats.org/officeDocument/2006/relationships/oleObject" Target="../embeddings/oleObject157.bin"/><Relationship Id="rId28" Type="http://schemas.openxmlformats.org/officeDocument/2006/relationships/image" Target="../media/image215.wmf"/><Relationship Id="rId10" Type="http://schemas.openxmlformats.org/officeDocument/2006/relationships/image" Target="../media/image206.wmf"/><Relationship Id="rId19" Type="http://schemas.openxmlformats.org/officeDocument/2006/relationships/oleObject" Target="../embeddings/oleObject155.bin"/><Relationship Id="rId31" Type="http://schemas.openxmlformats.org/officeDocument/2006/relationships/oleObject" Target="../embeddings/oleObject161.bin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208.wmf"/><Relationship Id="rId22" Type="http://schemas.openxmlformats.org/officeDocument/2006/relationships/image" Target="../media/image212.wmf"/><Relationship Id="rId27" Type="http://schemas.openxmlformats.org/officeDocument/2006/relationships/oleObject" Target="../embeddings/oleObject159.bin"/><Relationship Id="rId30" Type="http://schemas.openxmlformats.org/officeDocument/2006/relationships/image" Target="../media/image216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3.emf"/><Relationship Id="rId12" Type="http://schemas.openxmlformats.org/officeDocument/2006/relationships/image" Target="../media/image26.png"/><Relationship Id="rId1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50.png"/><Relationship Id="rId5" Type="http://schemas.openxmlformats.org/officeDocument/2006/relationships/image" Target="../media/image22.emf"/><Relationship Id="rId15" Type="http://schemas.openxmlformats.org/officeDocument/2006/relationships/hyperlink" Target="../&#21307;&#23398;&#29289;&#29702;&#21160;&#30011;/&#21160;&#30011;&#38598;/&#24179;&#22343;&#36895;&#24230;&#19982;&#36895;&#29575;.SWF" TargetMode="External"/><Relationship Id="rId4" Type="http://schemas.openxmlformats.org/officeDocument/2006/relationships/oleObject" Target="../embeddings/oleObject12.bin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30.wmf"/><Relationship Id="rId18" Type="http://schemas.openxmlformats.org/officeDocument/2006/relationships/image" Target="../media/image3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20" Type="http://schemas.openxmlformats.org/officeDocument/2006/relationships/image" Target="../media/image380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9.wmf"/><Relationship Id="rId5" Type="http://schemas.openxmlformats.org/officeDocument/2006/relationships/image" Target="../media/image26.emf"/><Relationship Id="rId15" Type="http://schemas.openxmlformats.org/officeDocument/2006/relationships/image" Target="../media/image31.wmf"/><Relationship Id="rId23" Type="http://schemas.openxmlformats.org/officeDocument/2006/relationships/image" Target="../media/image39.png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36.pn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6741368"/>
            <a:ext cx="9144000" cy="1166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sp>
        <p:nvSpPr>
          <p:cNvPr id="42" name="TextBox 4"/>
          <p:cNvSpPr txBox="1"/>
          <p:nvPr/>
        </p:nvSpPr>
        <p:spPr>
          <a:xfrm>
            <a:off x="-277168" y="1724643"/>
            <a:ext cx="5681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200" normalizeH="0" baseline="0" noProof="0" dirty="0" smtClean="0">
                <a:ln>
                  <a:noFill/>
                </a:ln>
                <a:solidFill>
                  <a:srgbClr val="165799">
                    <a:lumMod val="75000"/>
                  </a:srgb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《</a:t>
            </a:r>
            <a:r>
              <a:rPr kumimoji="0" lang="zh-CN" altLang="en-US" sz="4000" b="1" i="0" u="none" strike="noStrike" kern="0" cap="none" spc="200" normalizeH="0" baseline="0" noProof="0" dirty="0" smtClean="0">
                <a:ln>
                  <a:noFill/>
                </a:ln>
                <a:solidFill>
                  <a:srgbClr val="165799">
                    <a:lumMod val="75000"/>
                  </a:srgb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大学物理</a:t>
            </a:r>
            <a:r>
              <a:rPr kumimoji="0" lang="en-US" altLang="zh-CN" sz="4000" b="1" i="0" u="none" strike="noStrike" kern="0" cap="none" spc="200" normalizeH="0" baseline="0" noProof="0" dirty="0" smtClean="0">
                <a:ln>
                  <a:noFill/>
                </a:ln>
                <a:solidFill>
                  <a:srgbClr val="165799">
                    <a:lumMod val="75000"/>
                  </a:srgb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kumimoji="0" lang="zh-CN" altLang="en-US" sz="4000" b="1" i="0" u="none" strike="noStrike" kern="0" cap="none" spc="200" normalizeH="0" baseline="0" noProof="0" dirty="0" smtClean="0">
                <a:ln>
                  <a:noFill/>
                </a:ln>
                <a:solidFill>
                  <a:srgbClr val="165799">
                    <a:lumMod val="75000"/>
                  </a:srgb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力学篇</a:t>
            </a:r>
            <a:r>
              <a:rPr kumimoji="0" lang="en-US" altLang="zh-CN" sz="4000" b="1" i="0" u="none" strike="noStrike" kern="0" cap="none" spc="200" normalizeH="0" baseline="0" noProof="0" dirty="0" smtClean="0">
                <a:ln>
                  <a:noFill/>
                </a:ln>
                <a:solidFill>
                  <a:srgbClr val="165799">
                    <a:lumMod val="75000"/>
                  </a:srgb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》</a:t>
            </a:r>
            <a:endParaRPr kumimoji="0" lang="zh-CN" altLang="en-US" sz="4000" i="0" u="none" strike="noStrike" kern="0" cap="none" spc="200" normalizeH="0" baseline="0" noProof="0" dirty="0">
              <a:ln>
                <a:noFill/>
              </a:ln>
              <a:solidFill>
                <a:srgbClr val="165799">
                  <a:lumMod val="75000"/>
                </a:srgb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Segoe UI Black" panose="020B0A02040204020203" pitchFamily="34" charset="0"/>
            </a:endParaRPr>
          </a:p>
        </p:txBody>
      </p:sp>
      <p:sp>
        <p:nvSpPr>
          <p:cNvPr id="43" name="TextBox 5"/>
          <p:cNvSpPr txBox="1"/>
          <p:nvPr/>
        </p:nvSpPr>
        <p:spPr>
          <a:xfrm>
            <a:off x="303429" y="2550387"/>
            <a:ext cx="4361038" cy="461665"/>
          </a:xfrm>
          <a:prstGeom prst="rect">
            <a:avLst/>
          </a:prstGeom>
          <a:solidFill>
            <a:srgbClr val="ED5A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rPr>
              <a:t>第一章  质点力学</a:t>
            </a:r>
          </a:p>
        </p:txBody>
      </p:sp>
      <p:sp>
        <p:nvSpPr>
          <p:cNvPr id="44" name="TextBox 5"/>
          <p:cNvSpPr txBox="1"/>
          <p:nvPr/>
        </p:nvSpPr>
        <p:spPr>
          <a:xfrm>
            <a:off x="307092" y="4913125"/>
            <a:ext cx="3541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65799">
                    <a:lumMod val="75000"/>
                  </a:srgbClr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rPr>
              <a:t>教        </a:t>
            </a:r>
            <a:r>
              <a:rPr lang="zh-CN" altLang="en-US" sz="2000" b="1" kern="0" dirty="0" smtClean="0">
                <a:solidFill>
                  <a:srgbClr val="165799">
                    <a:lumMod val="75000"/>
                  </a:srgbClr>
                </a:solidFill>
                <a:latin typeface="方正姚体" pitchFamily="2" charset="-122"/>
                <a:ea typeface="方正姚体" pitchFamily="2" charset="-122"/>
              </a:rPr>
              <a:t>师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65799">
                    <a:lumMod val="75000"/>
                  </a:srgbClr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rPr>
              <a:t>：          潘  安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65799">
                  <a:lumMod val="75000"/>
                </a:srgbClr>
              </a:solidFill>
              <a:effectLst/>
              <a:uLnTx/>
              <a:uFillTx/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7" name="TextBox 5"/>
          <p:cNvSpPr txBox="1"/>
          <p:nvPr/>
        </p:nvSpPr>
        <p:spPr>
          <a:xfrm>
            <a:off x="305380" y="5493468"/>
            <a:ext cx="3541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65799">
                    <a:lumMod val="75000"/>
                  </a:srgbClr>
                </a:solidFill>
                <a:effectLst/>
                <a:uLnTx/>
                <a:uFillTx/>
                <a:latin typeface="方正姚体" pitchFamily="2" charset="-122"/>
                <a:ea typeface="方正姚体" pitchFamily="2" charset="-122"/>
              </a:rPr>
              <a:t>学        院：       信息学院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65799">
                  <a:lumMod val="75000"/>
                </a:srgbClr>
              </a:solidFill>
              <a:effectLst/>
              <a:uLnTx/>
              <a:uFillTx/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54" name="等腰三角形 53"/>
          <p:cNvSpPr/>
          <p:nvPr/>
        </p:nvSpPr>
        <p:spPr>
          <a:xfrm>
            <a:off x="5656776" y="2078586"/>
            <a:ext cx="3462285" cy="3666735"/>
          </a:xfrm>
          <a:prstGeom prst="triangl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sp>
        <p:nvSpPr>
          <p:cNvPr id="55" name="等腰三角形 54"/>
          <p:cNvSpPr/>
          <p:nvPr/>
        </p:nvSpPr>
        <p:spPr>
          <a:xfrm>
            <a:off x="3647808" y="764771"/>
            <a:ext cx="4598417" cy="4727574"/>
          </a:xfrm>
          <a:prstGeom prst="triangle">
            <a:avLst/>
          </a:prstGeom>
          <a:noFill/>
          <a:ln w="12700" cap="flat" cmpd="sng" algn="ctr">
            <a:solidFill>
              <a:srgbClr val="165799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 Light"/>
              <a:cs typeface="+mn-cs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0" y="0"/>
            <a:ext cx="9144000" cy="1166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294A5A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9" y="307091"/>
            <a:ext cx="2409825" cy="609600"/>
          </a:xfrm>
          <a:prstGeom prst="rect">
            <a:avLst/>
          </a:prstGeom>
        </p:spPr>
      </p:pic>
      <p:pic>
        <p:nvPicPr>
          <p:cNvPr id="1026" name="Picture 2" descr="理科物理元素矢量插画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91" y="2223960"/>
            <a:ext cx="3238992" cy="324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72183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直角坐标系中速度和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加速度（联系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第三页）：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518550"/>
              </p:ext>
            </p:extLst>
          </p:nvPr>
        </p:nvGraphicFramePr>
        <p:xfrm>
          <a:off x="1099837" y="2383431"/>
          <a:ext cx="5803675" cy="2378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" name="公式" r:id="rId4" imgW="2679480" imgH="1117440" progId="Equation.3">
                  <p:embed/>
                </p:oleObj>
              </mc:Choice>
              <mc:Fallback>
                <p:oleObj name="公式" r:id="rId4" imgW="267948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837" y="2383431"/>
                        <a:ext cx="5803675" cy="2378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371702"/>
              </p:ext>
            </p:extLst>
          </p:nvPr>
        </p:nvGraphicFramePr>
        <p:xfrm>
          <a:off x="254000" y="1206500"/>
          <a:ext cx="61753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1" name="公式" r:id="rId6" imgW="3124080" imgH="431640" progId="Equation.3">
                  <p:embed/>
                </p:oleObj>
              </mc:Choice>
              <mc:Fallback>
                <p:oleObj name="公式" r:id="rId6" imgW="312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1206500"/>
                        <a:ext cx="61753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67554" y="4987635"/>
                <a:ext cx="7214283" cy="1757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eqArr>
                            <m:eqArr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dirty="0"/>
                                <m:t>大小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速率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400" i="1" dirty="0" smtClean="0">
                                  <a:latin typeface="Cambria Math" panose="02040503050406030204" pitchFamily="18" charset="0"/>
                                </a:rPr>
                                <m:t>：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</m:ac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z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方向</m:t>
                              </m:r>
                              <m:func>
                                <m:func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：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func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func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54" y="4987635"/>
                <a:ext cx="7214283" cy="175714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746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直角坐标系中速度和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加速度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（联系</a:t>
            </a:r>
            <a:r>
              <a:rPr lang="en-US" altLang="zh-CN" sz="24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第三页） 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985713"/>
              </p:ext>
            </p:extLst>
          </p:nvPr>
        </p:nvGraphicFramePr>
        <p:xfrm>
          <a:off x="922338" y="1870075"/>
          <a:ext cx="647700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8" name="公式" r:id="rId4" imgW="2400120" imgH="1079280" progId="Equation.3">
                  <p:embed/>
                </p:oleObj>
              </mc:Choice>
              <mc:Fallback>
                <p:oleObj name="公式" r:id="rId4" imgW="240012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870075"/>
                        <a:ext cx="647700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2"/>
          <p:cNvGraphicFramePr>
            <a:graphicFrameLocks noChangeAspect="1"/>
          </p:cNvGraphicFramePr>
          <p:nvPr/>
        </p:nvGraphicFramePr>
        <p:xfrm>
          <a:off x="180000" y="1216144"/>
          <a:ext cx="43799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9" name="公式" r:id="rId6" imgW="2565360" imgH="228600" progId="Equation.3">
                  <p:embed/>
                </p:oleObj>
              </mc:Choice>
              <mc:Fallback>
                <p:oleObj name="公式" r:id="rId6" imgW="2565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00" y="1216144"/>
                        <a:ext cx="437991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1977" y="5026441"/>
            <a:ext cx="746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二、极坐标系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中速度和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加速度（了解）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14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89" y="1331996"/>
            <a:ext cx="6889333" cy="3716749"/>
          </a:xfrm>
          <a:prstGeom prst="rect">
            <a:avLst/>
          </a:prstGeom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746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三、自然坐标系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中速度和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加速度：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746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三、自然坐标系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中速度和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加速度：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999" y="1195436"/>
            <a:ext cx="859586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质点</a:t>
            </a:r>
            <a:r>
              <a:rPr lang="zh-CN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相对参考系的运动轨迹是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已知时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zh-CN" sz="18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轨迹</a:t>
            </a:r>
            <a:r>
              <a:rPr lang="zh-CN" altLang="zh-CN" sz="1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上任一点</a:t>
            </a:r>
            <a:r>
              <a:rPr lang="en-US" altLang="zh-CN" sz="1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zh-CN" sz="1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的切线和法线构成坐标系来研究平面曲线运动</a:t>
            </a:r>
            <a:r>
              <a:rPr lang="en-US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这种坐标系称为自然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坐标系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18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 bwMode="auto">
          <a:xfrm>
            <a:off x="6473753" y="1970643"/>
            <a:ext cx="2347912" cy="1165225"/>
            <a:chOff x="3010" y="1764"/>
            <a:chExt cx="3698" cy="1836"/>
          </a:xfrm>
        </p:grpSpPr>
        <p:sp>
          <p:nvSpPr>
            <p:cNvPr id="4" name="AutoShape 3"/>
            <p:cNvSpPr>
              <a:spLocks noChangeAspect="1" noChangeArrowheads="1"/>
            </p:cNvSpPr>
            <p:nvPr/>
          </p:nvSpPr>
          <p:spPr bwMode="auto">
            <a:xfrm>
              <a:off x="3010" y="1764"/>
              <a:ext cx="3698" cy="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010" y="2116"/>
              <a:ext cx="3698" cy="1484"/>
            </a:xfrm>
            <a:custGeom>
              <a:avLst/>
              <a:gdLst>
                <a:gd name="T0" fmla="*/ 0 w 1479"/>
                <a:gd name="T1" fmla="*/ 520 h 594"/>
                <a:gd name="T2" fmla="*/ 523 w 1479"/>
                <a:gd name="T3" fmla="*/ 559 h 594"/>
                <a:gd name="T4" fmla="*/ 641 w 1479"/>
                <a:gd name="T5" fmla="*/ 310 h 594"/>
                <a:gd name="T6" fmla="*/ 942 w 1479"/>
                <a:gd name="T7" fmla="*/ 9 h 594"/>
                <a:gd name="T8" fmla="*/ 1479 w 1479"/>
                <a:gd name="T9" fmla="*/ 258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594">
                  <a:moveTo>
                    <a:pt x="0" y="520"/>
                  </a:moveTo>
                  <a:cubicBezTo>
                    <a:pt x="208" y="557"/>
                    <a:pt x="416" y="594"/>
                    <a:pt x="523" y="559"/>
                  </a:cubicBezTo>
                  <a:cubicBezTo>
                    <a:pt x="630" y="524"/>
                    <a:pt x="571" y="402"/>
                    <a:pt x="641" y="310"/>
                  </a:cubicBezTo>
                  <a:cubicBezTo>
                    <a:pt x="711" y="218"/>
                    <a:pt x="802" y="18"/>
                    <a:pt x="942" y="9"/>
                  </a:cubicBezTo>
                  <a:cubicBezTo>
                    <a:pt x="1082" y="0"/>
                    <a:pt x="1280" y="129"/>
                    <a:pt x="1479" y="258"/>
                  </a:cubicBezTo>
                </a:path>
              </a:pathLst>
            </a:custGeom>
            <a:noFill/>
            <a:ln w="9525" cap="flat" cmpd="sng">
              <a:solidFill>
                <a:srgbClr val="0033CC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5350" y="2052"/>
            <a:ext cx="18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12" name="公式" r:id="rId4" imgW="114120" imgH="114120" progId="Equation.3">
                    <p:embed/>
                  </p:oleObj>
                </mc:Choice>
                <mc:Fallback>
                  <p:oleObj name="公式" r:id="rId4" imgW="114120" imgH="11412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0" y="2052"/>
                          <a:ext cx="180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4090" y="2856"/>
            <a:ext cx="23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13" name="公式" r:id="rId6" imgW="152280" imgH="177480" progId="Equation.3">
                    <p:embed/>
                  </p:oleObj>
                </mc:Choice>
                <mc:Fallback>
                  <p:oleObj name="公式" r:id="rId6" imgW="152280" imgH="177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0" y="2856"/>
                          <a:ext cx="23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5170" y="1764"/>
            <a:ext cx="28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14" name="公式" r:id="rId8" imgW="152280" imgH="164880" progId="Equation.3">
                    <p:embed/>
                  </p:oleObj>
                </mc:Choice>
                <mc:Fallback>
                  <p:oleObj name="公式" r:id="rId8" imgW="152280" imgH="1648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0" y="1764"/>
                          <a:ext cx="289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463" y="2132"/>
              <a:ext cx="787" cy="163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5399" y="2170"/>
              <a:ext cx="99" cy="75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4450" y="2232"/>
            <a:ext cx="4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15" name="公式" r:id="rId10" imgW="266400" imgH="203040" progId="Equation.3">
                    <p:embed/>
                  </p:oleObj>
                </mc:Choice>
                <mc:Fallback>
                  <p:oleObj name="公式" r:id="rId10" imgW="26640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0" y="2232"/>
                          <a:ext cx="42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6250" y="2076"/>
            <a:ext cx="18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16" name="公式" r:id="rId12" imgW="114120" imgH="164880" progId="Equation.3">
                    <p:embed/>
                  </p:oleObj>
                </mc:Choice>
                <mc:Fallback>
                  <p:oleObj name="公式" r:id="rId12" imgW="114120" imgH="1648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0" y="2076"/>
                          <a:ext cx="181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5463" y="2825"/>
            <a:ext cx="20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17" name="公式" r:id="rId14" imgW="126720" imgH="164880" progId="Equation.3">
                    <p:embed/>
                  </p:oleObj>
                </mc:Choice>
                <mc:Fallback>
                  <p:oleObj name="公式" r:id="rId14" imgW="126720" imgH="1648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3" y="2825"/>
                          <a:ext cx="20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4450" y="3012"/>
            <a:ext cx="18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18" name="公式" r:id="rId16" imgW="114120" imgH="114120" progId="Equation.3">
                    <p:embed/>
                  </p:oleObj>
                </mc:Choice>
                <mc:Fallback>
                  <p:oleObj name="公式" r:id="rId16" imgW="114120" imgH="11412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0" y="3012"/>
                          <a:ext cx="180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矩形 15"/>
          <p:cNvSpPr/>
          <p:nvPr/>
        </p:nvSpPr>
        <p:spPr>
          <a:xfrm>
            <a:off x="141358" y="1971162"/>
            <a:ext cx="59475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zh-CN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zh-CN" sz="18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τ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分别代表</a:t>
            </a:r>
            <a:r>
              <a:rPr lang="zh-CN" altLang="zh-CN" sz="1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切线和法线方向的单位矢量</a:t>
            </a:r>
            <a:r>
              <a:rPr lang="en-US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显然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随着</a:t>
            </a:r>
            <a:r>
              <a:rPr lang="zh-CN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质点位置的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改变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18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τ</a:t>
            </a:r>
            <a:r>
              <a:rPr lang="zh-CN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en-US" altLang="zh-CN" sz="1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的方向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亦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不断改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800" kern="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注意，</a:t>
            </a:r>
            <a:r>
              <a:rPr lang="zh-CN" altLang="zh-CN" sz="18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τ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1800" b="1" kern="1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，直角坐标系中使用</a:t>
            </a:r>
            <a:r>
              <a:rPr lang="en-US" altLang="zh-CN" sz="1800" b="1" kern="1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18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三者的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方向在运动中是固定的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。自然坐标系中使用</a:t>
            </a:r>
            <a:r>
              <a:rPr lang="zh-CN" altLang="zh-CN" sz="18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τ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18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其方向在运动中是变动的。</a:t>
            </a:r>
            <a:endParaRPr lang="zh-CN" altLang="zh-CN" sz="1800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Rectangle 67"/>
          <p:cNvSpPr>
            <a:spLocks noChangeArrowheads="1"/>
          </p:cNvSpPr>
          <p:nvPr/>
        </p:nvSpPr>
        <p:spPr bwMode="auto">
          <a:xfrm>
            <a:off x="98707" y="4801294"/>
            <a:ext cx="90452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8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运动方程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用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至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的轨道弧长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来描述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的位置。当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变位置时，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的标量函数。</a:t>
            </a:r>
            <a:endParaRPr kumimoji="0" lang="zh-CN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351511"/>
              </p:ext>
            </p:extLst>
          </p:nvPr>
        </p:nvGraphicFramePr>
        <p:xfrm>
          <a:off x="4033337" y="5339903"/>
          <a:ext cx="1351170" cy="443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9" name="公式" r:id="rId17" imgW="482391" imgH="203112" progId="Equation.3">
                  <p:embed/>
                </p:oleObj>
              </mc:Choice>
              <mc:Fallback>
                <p:oleObj name="公式" r:id="rId17" imgW="482391" imgH="203112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337" y="5339903"/>
                        <a:ext cx="1351170" cy="443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/>
          <p:nvPr/>
        </p:nvSpPr>
        <p:spPr>
          <a:xfrm>
            <a:off x="350883" y="6096397"/>
            <a:ext cx="1989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速度</a:t>
            </a:r>
            <a:r>
              <a:rPr lang="zh-CN" altLang="en-US" sz="2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（矢量）</a:t>
            </a:r>
            <a:r>
              <a:rPr lang="zh-CN" altLang="zh-CN" sz="2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1800" dirty="0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356741"/>
              </p:ext>
            </p:extLst>
          </p:nvPr>
        </p:nvGraphicFramePr>
        <p:xfrm>
          <a:off x="2264526" y="5906155"/>
          <a:ext cx="1932992" cy="68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0" name="公式" r:id="rId19" imgW="850531" imgH="393529" progId="Equation.3">
                  <p:embed/>
                </p:oleObj>
              </mc:Choice>
              <mc:Fallback>
                <p:oleObj name="公式" r:id="rId19" imgW="850531" imgH="393529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526" y="5906155"/>
                        <a:ext cx="1932992" cy="688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589548" y="3698535"/>
            <a:ext cx="756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切向：沿轨道切向并指向速度方向，单位矢量</a:t>
            </a:r>
            <a:r>
              <a:rPr lang="zh-CN" altLang="en-US" sz="1800" dirty="0" smtClean="0"/>
              <a:t>为</a:t>
            </a:r>
            <a:r>
              <a:rPr lang="zh-CN" altLang="zh-CN" sz="1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τ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r>
              <a:rPr lang="zh-CN" altLang="en-US" sz="1800" dirty="0" smtClean="0"/>
              <a:t>法</a:t>
            </a:r>
            <a:r>
              <a:rPr lang="zh-CN" altLang="en-US" sz="1800" dirty="0"/>
              <a:t>向：沿轨道法向并指向凹侧，单位矢量为 </a:t>
            </a:r>
            <a:r>
              <a:rPr lang="en-US" altLang="zh-CN" sz="1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endParaRPr lang="zh-CN" altLang="en-US" sz="1800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75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746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三、自然坐标系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中速度和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加速度：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999" y="1195436"/>
            <a:ext cx="859586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质点</a:t>
            </a:r>
            <a:r>
              <a:rPr lang="zh-CN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相对参考系的运动轨迹是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已知时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zh-CN" sz="18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轨迹</a:t>
            </a:r>
            <a:r>
              <a:rPr lang="zh-CN" altLang="zh-CN" sz="1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上任一点</a:t>
            </a:r>
            <a:r>
              <a:rPr lang="en-US" altLang="zh-CN" sz="1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zh-CN" sz="1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的切线和法线构成坐标系来研究平面曲线运动</a:t>
            </a:r>
            <a:r>
              <a:rPr lang="en-US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这种坐标系称为自然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坐标系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18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 bwMode="auto">
          <a:xfrm>
            <a:off x="6427952" y="1465678"/>
            <a:ext cx="2347912" cy="1165225"/>
            <a:chOff x="3010" y="1764"/>
            <a:chExt cx="3698" cy="1836"/>
          </a:xfrm>
        </p:grpSpPr>
        <p:sp>
          <p:nvSpPr>
            <p:cNvPr id="4" name="AutoShape 3"/>
            <p:cNvSpPr>
              <a:spLocks noChangeAspect="1" noChangeArrowheads="1"/>
            </p:cNvSpPr>
            <p:nvPr/>
          </p:nvSpPr>
          <p:spPr bwMode="auto">
            <a:xfrm>
              <a:off x="3010" y="1764"/>
              <a:ext cx="3698" cy="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010" y="2116"/>
              <a:ext cx="3698" cy="1484"/>
            </a:xfrm>
            <a:custGeom>
              <a:avLst/>
              <a:gdLst>
                <a:gd name="T0" fmla="*/ 0 w 1479"/>
                <a:gd name="T1" fmla="*/ 520 h 594"/>
                <a:gd name="T2" fmla="*/ 523 w 1479"/>
                <a:gd name="T3" fmla="*/ 559 h 594"/>
                <a:gd name="T4" fmla="*/ 641 w 1479"/>
                <a:gd name="T5" fmla="*/ 310 h 594"/>
                <a:gd name="T6" fmla="*/ 942 w 1479"/>
                <a:gd name="T7" fmla="*/ 9 h 594"/>
                <a:gd name="T8" fmla="*/ 1479 w 1479"/>
                <a:gd name="T9" fmla="*/ 258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594">
                  <a:moveTo>
                    <a:pt x="0" y="520"/>
                  </a:moveTo>
                  <a:cubicBezTo>
                    <a:pt x="208" y="557"/>
                    <a:pt x="416" y="594"/>
                    <a:pt x="523" y="559"/>
                  </a:cubicBezTo>
                  <a:cubicBezTo>
                    <a:pt x="630" y="524"/>
                    <a:pt x="571" y="402"/>
                    <a:pt x="641" y="310"/>
                  </a:cubicBezTo>
                  <a:cubicBezTo>
                    <a:pt x="711" y="218"/>
                    <a:pt x="802" y="18"/>
                    <a:pt x="942" y="9"/>
                  </a:cubicBezTo>
                  <a:cubicBezTo>
                    <a:pt x="1082" y="0"/>
                    <a:pt x="1280" y="129"/>
                    <a:pt x="1479" y="258"/>
                  </a:cubicBezTo>
                </a:path>
              </a:pathLst>
            </a:custGeom>
            <a:noFill/>
            <a:ln w="9525" cap="flat" cmpd="sng">
              <a:solidFill>
                <a:srgbClr val="0033CC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5350" y="2052"/>
            <a:ext cx="18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75" name="公式" r:id="rId4" imgW="114120" imgH="114120" progId="Equation.3">
                    <p:embed/>
                  </p:oleObj>
                </mc:Choice>
                <mc:Fallback>
                  <p:oleObj name="公式" r:id="rId4" imgW="114120" imgH="114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0" y="2052"/>
                          <a:ext cx="180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4090" y="2856"/>
            <a:ext cx="23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76" name="公式" r:id="rId6" imgW="152280" imgH="177480" progId="Equation.3">
                    <p:embed/>
                  </p:oleObj>
                </mc:Choice>
                <mc:Fallback>
                  <p:oleObj name="公式" r:id="rId6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0" y="2856"/>
                          <a:ext cx="23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5170" y="1764"/>
            <a:ext cx="28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77" name="公式" r:id="rId8" imgW="152280" imgH="164880" progId="Equation.3">
                    <p:embed/>
                  </p:oleObj>
                </mc:Choice>
                <mc:Fallback>
                  <p:oleObj name="公式" r:id="rId8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0" y="1764"/>
                          <a:ext cx="289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463" y="2132"/>
              <a:ext cx="787" cy="163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5399" y="2170"/>
              <a:ext cx="99" cy="752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4450" y="2232"/>
            <a:ext cx="4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78" name="公式" r:id="rId10" imgW="266400" imgH="203040" progId="Equation.3">
                    <p:embed/>
                  </p:oleObj>
                </mc:Choice>
                <mc:Fallback>
                  <p:oleObj name="公式" r:id="rId10" imgW="266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0" y="2232"/>
                          <a:ext cx="42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6250" y="2076"/>
            <a:ext cx="18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79" name="公式" r:id="rId12" imgW="114120" imgH="164880" progId="Equation.3">
                    <p:embed/>
                  </p:oleObj>
                </mc:Choice>
                <mc:Fallback>
                  <p:oleObj name="公式" r:id="rId12" imgW="1141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0" y="2076"/>
                          <a:ext cx="181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5463" y="2825"/>
            <a:ext cx="20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80" name="公式" r:id="rId14" imgW="126720" imgH="164880" progId="Equation.3">
                    <p:embed/>
                  </p:oleObj>
                </mc:Choice>
                <mc:Fallback>
                  <p:oleObj name="公式" r:id="rId14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3" y="2825"/>
                          <a:ext cx="20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4450" y="3012"/>
            <a:ext cx="18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81" name="公式" r:id="rId16" imgW="114120" imgH="114120" progId="Equation.3">
                    <p:embed/>
                  </p:oleObj>
                </mc:Choice>
                <mc:Fallback>
                  <p:oleObj name="公式" r:id="rId16" imgW="114120" imgH="114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0" y="3012"/>
                          <a:ext cx="180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矩形 15"/>
          <p:cNvSpPr/>
          <p:nvPr/>
        </p:nvSpPr>
        <p:spPr>
          <a:xfrm>
            <a:off x="141358" y="1971162"/>
            <a:ext cx="594753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zh-CN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zh-CN" sz="1800" b="1" i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τ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b="1" i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分别代表</a:t>
            </a:r>
            <a:r>
              <a:rPr lang="zh-CN" altLang="zh-CN" sz="18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切线和法线方向的单位矢量</a:t>
            </a:r>
            <a:r>
              <a:rPr lang="en-US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显然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随着</a:t>
            </a:r>
            <a:r>
              <a:rPr lang="zh-CN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质点位置的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改变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1800" b="1" i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τ</a:t>
            </a:r>
            <a:r>
              <a:rPr lang="zh-CN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en-US" altLang="zh-CN" sz="1800" b="1" i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的方向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亦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不断改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800" kern="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Rectangle 71"/>
          <p:cNvSpPr>
            <a:spLocks noChangeArrowheads="1"/>
          </p:cNvSpPr>
          <p:nvPr/>
        </p:nvSpPr>
        <p:spPr bwMode="auto">
          <a:xfrm>
            <a:off x="141358" y="3000110"/>
            <a:ext cx="66803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8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加速度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：对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速度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求导，得质点在自然坐标系中的加速度 </a:t>
            </a:r>
            <a:endParaRPr kumimoji="0" lang="zh-CN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811125"/>
              </p:ext>
            </p:extLst>
          </p:nvPr>
        </p:nvGraphicFramePr>
        <p:xfrm>
          <a:off x="1324853" y="3544680"/>
          <a:ext cx="610349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82" name="公式" r:id="rId17" imgW="3060360" imgH="444240" progId="Equation.3">
                  <p:embed/>
                </p:oleObj>
              </mc:Choice>
              <mc:Fallback>
                <p:oleObj name="公式" r:id="rId17" imgW="3060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853" y="3544680"/>
                        <a:ext cx="6103493" cy="811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-60152" y="4222910"/>
            <a:ext cx="24384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</a:pPr>
            <a:r>
              <a:rPr lang="zh-CN" altLang="en-US" sz="2400" dirty="0">
                <a:solidFill>
                  <a:srgbClr val="000000"/>
                </a:solidFill>
              </a:rPr>
              <a:t>　　</a:t>
            </a:r>
            <a:r>
              <a:rPr lang="zh-CN" altLang="en-US" sz="2400" b="1" dirty="0">
                <a:solidFill>
                  <a:srgbClr val="000000"/>
                </a:solidFill>
              </a:rPr>
              <a:t>切向加速度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endParaRPr lang="zh-CN" alt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25" name="Rectangle 40"/>
          <p:cNvSpPr>
            <a:spLocks noChangeArrowheads="1"/>
          </p:cNvSpPr>
          <p:nvPr/>
        </p:nvSpPr>
        <p:spPr bwMode="auto">
          <a:xfrm>
            <a:off x="4668268" y="4716206"/>
            <a:ext cx="46201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kumimoji="1"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－－引起速度</a:t>
            </a:r>
            <a:r>
              <a:rPr kumimoji="1" lang="zh-CN" altLang="en-US" sz="2400" dirty="0" smtClean="0">
                <a:solidFill>
                  <a:srgbClr val="ED5A00"/>
                </a:solidFill>
                <a:latin typeface="+mj-ea"/>
                <a:ea typeface="+mj-ea"/>
              </a:rPr>
              <a:t>大小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改变的加速度。</a:t>
            </a:r>
            <a:endParaRPr kumimoji="1"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840660"/>
              </p:ext>
            </p:extLst>
          </p:nvPr>
        </p:nvGraphicFramePr>
        <p:xfrm>
          <a:off x="2471738" y="4465638"/>
          <a:ext cx="2119312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83" name="公式" r:id="rId19" imgW="1091880" imgH="419040" progId="Equation.3">
                  <p:embed/>
                </p:oleObj>
              </mc:Choice>
              <mc:Fallback>
                <p:oleObj name="公式" r:id="rId19" imgW="1091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4465638"/>
                        <a:ext cx="2119312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211710"/>
              </p:ext>
            </p:extLst>
          </p:nvPr>
        </p:nvGraphicFramePr>
        <p:xfrm>
          <a:off x="2441575" y="5251449"/>
          <a:ext cx="1143835" cy="77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84" name="公式" r:id="rId21" imgW="647640" imgH="444240" progId="Equation.3">
                  <p:embed/>
                </p:oleObj>
              </mc:Choice>
              <mc:Fallback>
                <p:oleObj name="公式" r:id="rId21" imgW="647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5251449"/>
                        <a:ext cx="1143835" cy="775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6"/>
          <p:cNvSpPr>
            <a:spLocks noChangeArrowheads="1"/>
          </p:cNvSpPr>
          <p:nvPr/>
        </p:nvSpPr>
        <p:spPr bwMode="auto">
          <a:xfrm>
            <a:off x="3826048" y="5442110"/>
            <a:ext cx="46166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－－</a:t>
            </a:r>
            <a:r>
              <a:rPr kumimoji="1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引起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速度</a:t>
            </a:r>
            <a:r>
              <a:rPr kumimoji="1" lang="zh-CN" altLang="en-US" sz="2400" dirty="0">
                <a:solidFill>
                  <a:srgbClr val="ED5A00"/>
                </a:solidFill>
                <a:latin typeface="+mj-ea"/>
                <a:ea typeface="+mj-ea"/>
              </a:rPr>
              <a:t>方向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改变</a:t>
            </a:r>
            <a:r>
              <a:rPr kumimoji="1"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加速度。</a:t>
            </a:r>
            <a:endParaRPr kumimoji="1"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549448" y="5442110"/>
            <a:ext cx="2020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</a:rPr>
              <a:t>法向加速度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endParaRPr lang="zh-CN" altLang="en-US" sz="2400" baseline="-25000" dirty="0">
              <a:solidFill>
                <a:srgbClr val="000000"/>
              </a:solidFill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983508"/>
              </p:ext>
            </p:extLst>
          </p:nvPr>
        </p:nvGraphicFramePr>
        <p:xfrm>
          <a:off x="6630658" y="2902870"/>
          <a:ext cx="19542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85" name="公式" r:id="rId23" imgW="1180800" imgH="431640" progId="Equation.3">
                  <p:embed/>
                </p:oleObj>
              </mc:Choice>
              <mc:Fallback>
                <p:oleObj name="公式" r:id="rId23" imgW="11808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658" y="2902870"/>
                        <a:ext cx="1954212" cy="641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685799" y="6027003"/>
            <a:ext cx="45720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特殊运动：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342900" indent="-342900">
              <a:buAutoNum type="arabicParenBoth"/>
            </a:pPr>
            <a:r>
              <a:rPr lang="zh-CN" altLang="en-US" sz="1600" dirty="0" smtClean="0">
                <a:latin typeface="+mj-ea"/>
                <a:ea typeface="+mj-ea"/>
              </a:rPr>
              <a:t>当</a:t>
            </a:r>
            <a:r>
              <a:rPr lang="en-US" altLang="zh-CN" sz="1600" dirty="0">
                <a:latin typeface="+mj-ea"/>
                <a:ea typeface="+mj-ea"/>
              </a:rPr>
              <a:t>a</a:t>
            </a:r>
            <a:r>
              <a:rPr lang="en-US" altLang="zh-CN" sz="1600" baseline="-25000" dirty="0">
                <a:latin typeface="+mj-ea"/>
                <a:ea typeface="+mj-ea"/>
              </a:rPr>
              <a:t>n</a:t>
            </a:r>
            <a:r>
              <a:rPr lang="en-US" altLang="zh-CN" sz="1600" dirty="0">
                <a:latin typeface="+mj-ea"/>
                <a:ea typeface="+mj-ea"/>
              </a:rPr>
              <a:t> = 0</a:t>
            </a:r>
            <a:r>
              <a:rPr lang="zh-CN" altLang="en-US" sz="1600" dirty="0">
                <a:latin typeface="+mj-ea"/>
                <a:ea typeface="+mj-ea"/>
              </a:rPr>
              <a:t>时，质点作直线运动 </a:t>
            </a:r>
            <a:r>
              <a:rPr lang="en-US" altLang="zh-CN" sz="1600" dirty="0">
                <a:latin typeface="+mj-ea"/>
                <a:ea typeface="+mj-ea"/>
              </a:rPr>
              <a:t>v 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342900" indent="-342900">
              <a:buAutoNum type="arabicParenBoth"/>
            </a:pPr>
            <a:r>
              <a:rPr lang="zh-CN" altLang="en-US" sz="1600" dirty="0" smtClean="0">
                <a:latin typeface="+mj-ea"/>
                <a:ea typeface="+mj-ea"/>
              </a:rPr>
              <a:t>当</a:t>
            </a:r>
            <a:r>
              <a:rPr lang="en-US" altLang="zh-CN" sz="1600" dirty="0">
                <a:latin typeface="+mj-ea"/>
                <a:ea typeface="+mj-ea"/>
              </a:rPr>
              <a:t>a</a:t>
            </a:r>
            <a:r>
              <a:rPr lang="en-US" altLang="zh-CN" sz="1600" baseline="-25000" dirty="0">
                <a:latin typeface="+mj-ea"/>
                <a:ea typeface="+mj-ea"/>
              </a:rPr>
              <a:t>t</a:t>
            </a:r>
            <a:r>
              <a:rPr lang="en-US" altLang="zh-CN" sz="1600" dirty="0">
                <a:latin typeface="+mj-ea"/>
                <a:ea typeface="+mj-ea"/>
              </a:rPr>
              <a:t> = 0</a:t>
            </a:r>
            <a:r>
              <a:rPr lang="zh-CN" altLang="en-US" sz="1600" dirty="0">
                <a:latin typeface="+mj-ea"/>
                <a:ea typeface="+mj-ea"/>
              </a:rPr>
              <a:t>时，质点作匀速</a:t>
            </a:r>
            <a:r>
              <a:rPr lang="zh-CN" altLang="en-US" sz="1600" dirty="0" smtClean="0">
                <a:latin typeface="+mj-ea"/>
                <a:ea typeface="+mj-ea"/>
              </a:rPr>
              <a:t>曲线运动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554300" y="2678874"/>
                <a:ext cx="2186817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运动</m:t>
                    </m:r>
                  </m:oMath>
                </a14:m>
                <a:r>
                  <a:rPr lang="zh-CN" altLang="en-US" dirty="0" smtClean="0"/>
                  <a:t>轨迹该店曲率半径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00" y="2678874"/>
                <a:ext cx="2186817" cy="300082"/>
              </a:xfrm>
              <a:prstGeom prst="rect">
                <a:avLst/>
              </a:prstGeom>
              <a:blipFill rotWithShape="0">
                <a:blip r:embed="rId25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73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8" grpId="0"/>
      <p:bldP spid="29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、圆周运动线量与角量的关系（联系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124307"/>
              </p:ext>
            </p:extLst>
          </p:nvPr>
        </p:nvGraphicFramePr>
        <p:xfrm>
          <a:off x="1949867" y="2310917"/>
          <a:ext cx="2649454" cy="2144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9" name="公式" r:id="rId3" imgW="1270000" imgH="1371600" progId="Equation.3">
                  <p:embed/>
                </p:oleObj>
              </mc:Choice>
              <mc:Fallback>
                <p:oleObj name="公式" r:id="rId3" imgW="1270000" imgH="1371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867" y="2310917"/>
                        <a:ext cx="2649454" cy="21447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123825" y="1222253"/>
                <a:ext cx="727581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indent="2667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kumimoji="0" lang="en-US" altLang="zh-CN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dt</a:t>
                </a: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时间内，质点发生</a:t>
                </a: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CN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角位移时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它所通过的路程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ds=r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825" y="1222253"/>
                <a:ext cx="7275814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2308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80000" y="1641541"/>
            <a:ext cx="83439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由质点的速度、切向及法向加速度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统称为线量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的定义得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其大小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分别为 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23085" y="4828661"/>
            <a:ext cx="87524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上面两式说明：质点的路程、速度及切向和法向加速度均与半径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成正比。知道了角量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很容易算出相应的线量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反之亦然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6"/>
          <a:srcRect l="790" t="7824" r="1" b="13440"/>
          <a:stretch/>
        </p:blipFill>
        <p:spPr>
          <a:xfrm>
            <a:off x="7064186" y="2281040"/>
            <a:ext cx="1878056" cy="150973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564632" y="3855913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圆周运动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734239" y="4131343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角速度</a:t>
            </a:r>
            <a:r>
              <a:rPr lang="el-GR" altLang="zh-CN" sz="1800" dirty="0" smtClean="0"/>
              <a:t>ω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角加速度</a:t>
            </a:r>
            <a:r>
              <a:rPr lang="el-GR" altLang="zh-CN" sz="1800" dirty="0" smtClean="0"/>
              <a:t>β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065385" y="6356350"/>
            <a:ext cx="3272050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课后练习：课本第一章习题：</a:t>
            </a:r>
            <a:r>
              <a:rPr lang="en-US" altLang="zh-CN" sz="1600" b="1" dirty="0" smtClean="0"/>
              <a:t>1.13</a:t>
            </a:r>
            <a:endParaRPr lang="zh-CN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52322" y="2518490"/>
                <a:ext cx="791114" cy="486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322" y="2518490"/>
                <a:ext cx="791114" cy="486865"/>
              </a:xfrm>
              <a:prstGeom prst="rect">
                <a:avLst/>
              </a:prstGeom>
              <a:blipFill rotWithShape="0">
                <a:blip r:embed="rId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639799" y="2971026"/>
                <a:ext cx="1303690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799" y="2971026"/>
                <a:ext cx="1303690" cy="509178"/>
              </a:xfrm>
              <a:prstGeom prst="rect">
                <a:avLst/>
              </a:prstGeom>
              <a:blipFill rotWithShape="0"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1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3295" y="767585"/>
            <a:ext cx="8458200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1】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已知质点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的位移矢量分量式为：</a:t>
            </a:r>
            <a:endParaRPr lang="en-US" altLang="zh-CN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5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=2t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y=6-2t</a:t>
            </a:r>
            <a:r>
              <a:rPr lang="en-US" altLang="zh-CN" sz="2000" baseline="30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         </a:t>
            </a:r>
            <a:endParaRPr lang="zh-CN" altLang="en-US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试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(1)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轨迹方程；</a:t>
            </a: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2)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求</a:t>
            </a:r>
            <a:r>
              <a:rPr lang="en-US" altLang="zh-CN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t=1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到</a:t>
            </a:r>
            <a:r>
              <a:rPr lang="en-US" altLang="zh-CN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t=2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之间的位移和平均速度；</a:t>
            </a: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</a:t>
            </a:r>
            <a:endParaRPr lang="en-US" altLang="zh-CN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(3)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求</a:t>
            </a:r>
            <a:r>
              <a:rPr lang="en-US" altLang="zh-CN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t=1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和</a:t>
            </a:r>
            <a:r>
              <a:rPr lang="en-US" altLang="zh-CN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t=2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两时刻的瞬时速度和瞬时加速度。</a:t>
            </a:r>
            <a:endParaRPr lang="en-US" altLang="zh-CN" sz="20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题目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中，</a:t>
            </a:r>
            <a:r>
              <a:rPr lang="en-US" altLang="zh-CN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y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单位是</a:t>
            </a:r>
            <a:r>
              <a:rPr lang="en-US" altLang="zh-CN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m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t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的单位是</a:t>
            </a:r>
            <a:r>
              <a:rPr lang="en-US" altLang="zh-CN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v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的单位是</a:t>
            </a: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m/s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9"/>
              <p:cNvSpPr txBox="1">
                <a:spLocks noChangeArrowheads="1"/>
              </p:cNvSpPr>
              <p:nvPr/>
            </p:nvSpPr>
            <p:spPr bwMode="auto">
              <a:xfrm>
                <a:off x="493294" y="3029743"/>
                <a:ext cx="8650705" cy="4351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solidFill>
                      <a:srgbClr val="000000"/>
                    </a:solidFill>
                    <a:latin typeface="+mn-ea"/>
                  </a:rPr>
                  <a:t>解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+mn-ea"/>
                    <a:sym typeface="Wingdings" panose="05000000000000000000" pitchFamily="2" charset="2"/>
                  </a:rPr>
                  <a:t>：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+mn-ea"/>
                    <a:sym typeface="Wingdings" panose="05000000000000000000" pitchFamily="2" charset="2"/>
                  </a:rPr>
                  <a:t>(1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  <a:sym typeface="Wingdings" panose="05000000000000000000" pitchFamily="2" charset="2"/>
                  </a:rPr>
                  <a:t>)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位移矢量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+mn-ea"/>
                  </a:rPr>
                  <a:t>分量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式消去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t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得到轨道方程 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y=6-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200" dirty="0" smtClean="0">
                  <a:solidFill>
                    <a:srgbClr val="000000"/>
                  </a:solidFill>
                  <a:latin typeface="+mn-ea"/>
                </a:endParaRPr>
              </a:p>
              <a:p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（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2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）由直角坐标系中位移定义和题目可知，</a:t>
                </a: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2t</a:t>
                </a:r>
                <a:r>
                  <a:rPr lang="en-US" altLang="zh-CN" sz="2200" b="1" dirty="0" smtClean="0">
                    <a:solidFill>
                      <a:srgbClr val="000000"/>
                    </a:solidFill>
                    <a:latin typeface="+mn-ea"/>
                  </a:rPr>
                  <a:t>i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+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+mn-ea"/>
                  </a:rPr>
                  <a:t>(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6-2t</a:t>
                </a:r>
                <a:r>
                  <a:rPr lang="en-US" altLang="zh-CN" sz="2200" baseline="30000" dirty="0" smtClean="0">
                    <a:solidFill>
                      <a:srgbClr val="000000"/>
                    </a:solidFill>
                    <a:latin typeface="+mn-ea"/>
                  </a:rPr>
                  <a:t>2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)</a:t>
                </a:r>
                <a:r>
                  <a:rPr lang="en-US" altLang="zh-CN" sz="2200" b="1" dirty="0" smtClean="0">
                    <a:solidFill>
                      <a:srgbClr val="000000"/>
                    </a:solidFill>
                    <a:latin typeface="+mn-ea"/>
                  </a:rPr>
                  <a:t>j</a:t>
                </a:r>
              </a:p>
              <a:p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分别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+mn-ea"/>
                  </a:rPr>
                  <a:t>代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入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t=1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和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t=2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，知    </a:t>
                </a:r>
                <a14:m>
                  <m:oMath xmlns:m="http://schemas.openxmlformats.org/officeDocument/2006/math">
                    <m:r>
                      <a:rPr lang="en-US" altLang="zh-CN" sz="22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200" b="1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200" dirty="0">
                    <a:solidFill>
                      <a:srgbClr val="000000"/>
                    </a:solidFill>
                    <a:latin typeface="+mn-ea"/>
                  </a:rPr>
                  <a:t>2</a:t>
                </a:r>
                <a:r>
                  <a:rPr lang="en-US" altLang="zh-CN" sz="2200" b="1" dirty="0">
                    <a:solidFill>
                      <a:srgbClr val="000000"/>
                    </a:solidFill>
                    <a:latin typeface="+mn-ea"/>
                  </a:rPr>
                  <a:t>i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+4</a:t>
                </a:r>
                <a:r>
                  <a:rPr lang="en-US" altLang="zh-CN" sz="2200" b="1" dirty="0" smtClean="0">
                    <a:solidFill>
                      <a:srgbClr val="000000"/>
                    </a:solidFill>
                    <a:latin typeface="+mn-ea"/>
                  </a:rPr>
                  <a:t>j    </a:t>
                </a:r>
                <a14:m>
                  <m:oMath xmlns:m="http://schemas.openxmlformats.org/officeDocument/2006/math">
                    <m:r>
                      <a:rPr lang="en-US" altLang="zh-CN" sz="22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200" b="1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sz="2200" b="1" dirty="0">
                    <a:solidFill>
                      <a:srgbClr val="000000"/>
                    </a:solidFill>
                    <a:latin typeface="+mn-ea"/>
                  </a:rPr>
                  <a:t>i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+mn-ea"/>
                  </a:rPr>
                  <a:t>-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2</a:t>
                </a:r>
                <a:r>
                  <a:rPr lang="en-US" altLang="zh-CN" sz="2200" b="1" dirty="0">
                    <a:solidFill>
                      <a:srgbClr val="000000"/>
                    </a:solidFill>
                    <a:latin typeface="+mn-ea"/>
                  </a:rPr>
                  <a:t>j</a:t>
                </a:r>
                <a:endParaRPr lang="en-US" altLang="zh-CN" sz="2200" b="1" dirty="0" smtClean="0">
                  <a:solidFill>
                    <a:srgbClr val="000000"/>
                  </a:solidFill>
                  <a:latin typeface="+mn-ea"/>
                </a:endParaRPr>
              </a:p>
              <a:p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所以位移为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sz="2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2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200" b="1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2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200" b="1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=(x</a:t>
                </a:r>
                <a:r>
                  <a:rPr lang="en-US" altLang="zh-CN" sz="2200" baseline="-25000" dirty="0" smtClean="0">
                    <a:solidFill>
                      <a:srgbClr val="000000"/>
                    </a:solidFill>
                    <a:latin typeface="+mn-ea"/>
                  </a:rPr>
                  <a:t>2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-x</a:t>
                </a:r>
                <a:r>
                  <a:rPr lang="en-US" altLang="zh-CN" sz="2200" baseline="-25000" dirty="0" smtClean="0">
                    <a:solidFill>
                      <a:srgbClr val="000000"/>
                    </a:solidFill>
                    <a:latin typeface="+mn-ea"/>
                  </a:rPr>
                  <a:t>1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)</a:t>
                </a:r>
                <a:r>
                  <a:rPr lang="en-US" altLang="zh-CN" sz="2200" b="1" dirty="0" err="1" smtClean="0">
                    <a:solidFill>
                      <a:srgbClr val="000000"/>
                    </a:solidFill>
                    <a:latin typeface="+mn-ea"/>
                  </a:rPr>
                  <a:t>i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+(y</a:t>
                </a:r>
                <a:r>
                  <a:rPr lang="en-US" altLang="zh-CN" sz="2200" baseline="-25000" dirty="0">
                    <a:solidFill>
                      <a:srgbClr val="000000"/>
                    </a:solidFill>
                    <a:latin typeface="+mn-ea"/>
                  </a:rPr>
                  <a:t>2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-y</a:t>
                </a:r>
                <a:r>
                  <a:rPr lang="en-US" altLang="zh-CN" sz="2200" baseline="-25000" dirty="0">
                    <a:solidFill>
                      <a:srgbClr val="000000"/>
                    </a:solidFill>
                    <a:latin typeface="+mn-ea"/>
                  </a:rPr>
                  <a:t>1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)</a:t>
                </a:r>
                <a:r>
                  <a:rPr lang="en-US" altLang="zh-CN" sz="2200" b="1" dirty="0" smtClean="0">
                    <a:solidFill>
                      <a:srgbClr val="000000"/>
                    </a:solidFill>
                    <a:latin typeface="+mn-ea"/>
                  </a:rPr>
                  <a:t>j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200" b="1" dirty="0">
                    <a:solidFill>
                      <a:srgbClr val="000000"/>
                    </a:solidFill>
                    <a:latin typeface="+mn-ea"/>
                  </a:rPr>
                  <a:t>i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+mn-ea"/>
                  </a:rPr>
                  <a:t>-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6</a:t>
                </a:r>
                <a:r>
                  <a:rPr lang="en-US" altLang="zh-CN" sz="2200" b="1" dirty="0">
                    <a:solidFill>
                      <a:srgbClr val="000000"/>
                    </a:solidFill>
                    <a:latin typeface="+mn-ea"/>
                  </a:rPr>
                  <a:t>j</a:t>
                </a:r>
                <a:endParaRPr lang="en-US" altLang="zh-CN" sz="2200" b="1" dirty="0" smtClean="0">
                  <a:solidFill>
                    <a:srgbClr val="000000"/>
                  </a:solidFill>
                  <a:latin typeface="+mn-ea"/>
                </a:endParaRPr>
              </a:p>
              <a:p>
                <a:endParaRPr lang="en-US" altLang="zh-CN" sz="2200" b="1" dirty="0" smtClean="0">
                  <a:solidFill>
                    <a:srgbClr val="000000"/>
                  </a:solidFill>
                  <a:latin typeface="+mn-ea"/>
                </a:endParaRPr>
              </a:p>
              <a:p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（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3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）瞬时速度</a:t>
                </a:r>
                <a:r>
                  <a:rPr lang="en-US" altLang="zh-CN" sz="2200" b="1" dirty="0" smtClean="0">
                    <a:solidFill>
                      <a:srgbClr val="000000"/>
                    </a:solidFill>
                    <a:latin typeface="+mn-ea"/>
                  </a:rPr>
                  <a:t>v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=2</a:t>
                </a:r>
                <a:r>
                  <a:rPr lang="en-US" altLang="zh-CN" sz="2200" b="1" dirty="0" smtClean="0">
                    <a:solidFill>
                      <a:srgbClr val="000000"/>
                    </a:solidFill>
                    <a:latin typeface="+mn-ea"/>
                  </a:rPr>
                  <a:t>i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-4t</a:t>
                </a:r>
                <a:r>
                  <a:rPr lang="en-US" altLang="zh-CN" sz="2200" b="1" dirty="0" smtClean="0">
                    <a:solidFill>
                      <a:srgbClr val="000000"/>
                    </a:solidFill>
                    <a:latin typeface="+mn-ea"/>
                  </a:rPr>
                  <a:t>j</a:t>
                </a:r>
                <a:r>
                  <a:rPr lang="zh-CN" altLang="en-US" sz="2200" b="1" dirty="0" smtClean="0">
                    <a:solidFill>
                      <a:srgbClr val="000000"/>
                    </a:solidFill>
                    <a:latin typeface="+mn-ea"/>
                  </a:rPr>
                  <a:t>，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代入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+mn-ea"/>
                  </a:rPr>
                  <a:t>t=1</a:t>
                </a:r>
                <a:r>
                  <a:rPr lang="zh-CN" altLang="en-US" sz="2200" dirty="0">
                    <a:solidFill>
                      <a:srgbClr val="000000"/>
                    </a:solidFill>
                    <a:latin typeface="+mn-ea"/>
                  </a:rPr>
                  <a:t>和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t=2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，</a:t>
                </a:r>
                <a:endParaRPr lang="en-US" altLang="zh-CN" sz="2200" dirty="0" smtClean="0">
                  <a:solidFill>
                    <a:srgbClr val="000000"/>
                  </a:solidFill>
                  <a:latin typeface="+mn-ea"/>
                </a:endParaRPr>
              </a:p>
              <a:p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得到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v</a:t>
                </a:r>
                <a:r>
                  <a:rPr lang="en-US" altLang="zh-CN" sz="2200" baseline="-25000" dirty="0" smtClean="0">
                    <a:solidFill>
                      <a:srgbClr val="000000"/>
                    </a:solidFill>
                    <a:latin typeface="+mn-ea"/>
                  </a:rPr>
                  <a:t>1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=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+mn-ea"/>
                  </a:rPr>
                  <a:t> 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2</a:t>
                </a:r>
                <a:r>
                  <a:rPr lang="en-US" altLang="zh-CN" sz="2200" b="1" dirty="0" smtClean="0">
                    <a:solidFill>
                      <a:srgbClr val="000000"/>
                    </a:solidFill>
                    <a:latin typeface="+mn-ea"/>
                  </a:rPr>
                  <a:t>i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-4</a:t>
                </a:r>
                <a:r>
                  <a:rPr lang="en-US" altLang="zh-CN" sz="2200" b="1" dirty="0" smtClean="0">
                    <a:solidFill>
                      <a:srgbClr val="000000"/>
                    </a:solidFill>
                    <a:latin typeface="+mn-ea"/>
                  </a:rPr>
                  <a:t>j</a:t>
                </a:r>
                <a:r>
                  <a:rPr lang="zh-CN" altLang="en-US" sz="2200" b="1" dirty="0" smtClean="0">
                    <a:solidFill>
                      <a:srgbClr val="000000"/>
                    </a:solidFill>
                    <a:latin typeface="+mn-ea"/>
                  </a:rPr>
                  <a:t>；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v</a:t>
                </a:r>
                <a:r>
                  <a:rPr lang="en-US" altLang="zh-CN" sz="2200" baseline="-25000" dirty="0" smtClean="0">
                    <a:solidFill>
                      <a:srgbClr val="000000"/>
                    </a:solidFill>
                    <a:latin typeface="+mn-ea"/>
                  </a:rPr>
                  <a:t>2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= 4</a:t>
                </a:r>
                <a:r>
                  <a:rPr lang="en-US" altLang="zh-CN" sz="2200" b="1" dirty="0" smtClean="0">
                    <a:solidFill>
                      <a:srgbClr val="000000"/>
                    </a:solidFill>
                    <a:latin typeface="+mn-ea"/>
                  </a:rPr>
                  <a:t>i-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8</a:t>
                </a:r>
                <a:r>
                  <a:rPr lang="en-US" altLang="zh-CN" sz="2200" b="1" dirty="0" smtClean="0">
                    <a:solidFill>
                      <a:srgbClr val="000000"/>
                    </a:solidFill>
                    <a:latin typeface="+mn-ea"/>
                  </a:rPr>
                  <a:t>j</a:t>
                </a:r>
                <a:r>
                  <a:rPr lang="zh-CN" altLang="en-US" sz="2200" b="1" dirty="0" smtClean="0">
                    <a:solidFill>
                      <a:srgbClr val="000000"/>
                    </a:solidFill>
                    <a:latin typeface="+mn-ea"/>
                  </a:rPr>
                  <a:t>；</a:t>
                </a:r>
                <a:endParaRPr lang="en-US" altLang="zh-CN" sz="2200" b="1" dirty="0" smtClean="0">
                  <a:solidFill>
                    <a:srgbClr val="000000"/>
                  </a:solidFill>
                  <a:latin typeface="+mn-ea"/>
                </a:endParaRPr>
              </a:p>
              <a:p>
                <a:endParaRPr lang="en-US" altLang="zh-CN" sz="2200" b="1" dirty="0" smtClean="0">
                  <a:solidFill>
                    <a:srgbClr val="000000"/>
                  </a:solidFill>
                  <a:latin typeface="+mn-ea"/>
                </a:endParaRPr>
              </a:p>
              <a:p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瞬时加速度 </a:t>
                </a:r>
                <a:r>
                  <a:rPr lang="en-US" altLang="zh-CN" sz="2200" b="1" dirty="0" smtClean="0">
                    <a:solidFill>
                      <a:srgbClr val="000000"/>
                    </a:solidFill>
                    <a:latin typeface="+mn-ea"/>
                  </a:rPr>
                  <a:t>a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en-US" altLang="zh-CN" sz="2200" dirty="0" smtClean="0">
                    <a:solidFill>
                      <a:srgbClr val="000000"/>
                    </a:solidFill>
                    <a:latin typeface="+mn-ea"/>
                  </a:rPr>
                  <a:t>=-4</a:t>
                </a:r>
                <a:r>
                  <a:rPr lang="en-US" altLang="zh-CN" sz="2200" b="1" dirty="0" smtClean="0">
                    <a:solidFill>
                      <a:srgbClr val="000000"/>
                    </a:solidFill>
                    <a:latin typeface="+mn-ea"/>
                  </a:rPr>
                  <a:t>j        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+mn-ea"/>
                  </a:rPr>
                  <a:t>故两个时刻瞬时加速度均为</a:t>
                </a:r>
                <a:r>
                  <a:rPr lang="en-US" altLang="zh-CN" sz="2200" dirty="0">
                    <a:solidFill>
                      <a:srgbClr val="000000"/>
                    </a:solidFill>
                    <a:latin typeface="+mn-ea"/>
                  </a:rPr>
                  <a:t>-4j </a:t>
                </a:r>
              </a:p>
              <a:p>
                <a:endParaRPr lang="en-US" altLang="zh-CN" sz="2200" dirty="0">
                  <a:solidFill>
                    <a:srgbClr val="000000"/>
                  </a:solidFill>
                  <a:latin typeface="+mn-ea"/>
                </a:endParaRPr>
              </a:p>
              <a:p>
                <a:endParaRPr lang="zh-CN" altLang="en-US" sz="2400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294" y="3029743"/>
                <a:ext cx="8650705" cy="4351256"/>
              </a:xfrm>
              <a:prstGeom prst="rect">
                <a:avLst/>
              </a:prstGeom>
              <a:blipFill rotWithShape="0">
                <a:blip r:embed="rId2"/>
                <a:stretch>
                  <a:fillRect l="-9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71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3295" y="767585"/>
            <a:ext cx="8458200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2】</a:t>
            </a:r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已知质点的运动方程为                                       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其中：</a:t>
            </a:r>
            <a:r>
              <a:rPr lang="en-US" altLang="zh-CN" sz="2000" i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i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i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i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i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均为正值常量。试求</a:t>
            </a: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(1)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轨迹方程；</a:t>
            </a: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(2)</a:t>
            </a:r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瞬时速度和瞬时加速度</a:t>
            </a:r>
            <a:r>
              <a:rPr lang="en-US" altLang="zh-CN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?</a:t>
            </a:r>
            <a:endParaRPr lang="en-US" altLang="zh-CN" sz="2000" baseline="-25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22449"/>
              </p:ext>
            </p:extLst>
          </p:nvPr>
        </p:nvGraphicFramePr>
        <p:xfrm>
          <a:off x="4381750" y="760413"/>
          <a:ext cx="28956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0" name="Equation" r:id="rId3" imgW="1460160" imgH="228600" progId="Equation.3">
                  <p:embed/>
                </p:oleObj>
              </mc:Choice>
              <mc:Fallback>
                <p:oleObj name="Equation" r:id="rId3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750" y="760413"/>
                        <a:ext cx="28956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33400" y="1905000"/>
            <a:ext cx="8320298" cy="4078397"/>
            <a:chOff x="533400" y="1905000"/>
            <a:chExt cx="8320298" cy="4078397"/>
          </a:xfrm>
        </p:grpSpPr>
        <p:grpSp>
          <p:nvGrpSpPr>
            <p:cNvPr id="13" name="组合 12"/>
            <p:cNvGrpSpPr/>
            <p:nvPr/>
          </p:nvGrpSpPr>
          <p:grpSpPr>
            <a:xfrm>
              <a:off x="533400" y="1905000"/>
              <a:ext cx="8320298" cy="3832152"/>
              <a:chOff x="533400" y="1905000"/>
              <a:chExt cx="8320298" cy="3832152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" name="Object 2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301925071"/>
                      </p:ext>
                    </p:extLst>
                  </p:nvPr>
                </p:nvGraphicFramePr>
                <p:xfrm>
                  <a:off x="1263650" y="3406775"/>
                  <a:ext cx="4740275" cy="12779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4241" name="公式" r:id="rId5" imgW="2400120" imgH="583920" progId="Equation.3">
                          <p:embed/>
                        </p:oleObj>
                      </mc:Choice>
                      <mc:Fallback>
                        <p:oleObj name="公式" r:id="rId5" imgW="2400120" imgH="58392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63650" y="3406775"/>
                                <a:ext cx="4740275" cy="127793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4" name="Object 2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301925071"/>
                      </p:ext>
                    </p:extLst>
                  </p:nvPr>
                </p:nvGraphicFramePr>
                <p:xfrm>
                  <a:off x="1263650" y="3406775"/>
                  <a:ext cx="4740275" cy="127793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4011" name="公式" r:id="rId7" imgW="2400120" imgH="583920" progId="Equation.3">
                          <p:embed/>
                        </p:oleObj>
                      </mc:Choice>
                      <mc:Fallback>
                        <p:oleObj name="公式" r:id="rId7" imgW="2400120" imgH="58392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63650" y="3406775"/>
                                <a:ext cx="4740275" cy="127793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6" name="AutoShape 30"/>
              <p:cNvSpPr>
                <a:spLocks noChangeArrowheads="1"/>
              </p:cNvSpPr>
              <p:nvPr/>
            </p:nvSpPr>
            <p:spPr bwMode="auto">
              <a:xfrm>
                <a:off x="7146758" y="3631626"/>
                <a:ext cx="1706940" cy="2105526"/>
              </a:xfrm>
              <a:prstGeom prst="wedgeRoundRectCallout">
                <a:avLst>
                  <a:gd name="adj1" fmla="val -71314"/>
                  <a:gd name="adj2" fmla="val -7833"/>
                  <a:gd name="adj3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/>
                <a:r>
                  <a:rPr lang="zh-CN" altLang="en-US" sz="24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注意：</a:t>
                </a:r>
              </a:p>
              <a:p>
                <a:pPr algn="ctr"/>
                <a:r>
                  <a:rPr lang="en-US" altLang="zh-CN" sz="240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sin</a:t>
                </a:r>
                <a:r>
                  <a:rPr lang="en-US" altLang="zh-CN" sz="2400" i="1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ω</a:t>
                </a:r>
                <a:r>
                  <a:rPr lang="en-US" altLang="zh-CN" sz="2400" i="1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复合函数，求导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时要求两次。</a:t>
                </a:r>
              </a:p>
            </p:txBody>
          </p:sp>
          <p:sp>
            <p:nvSpPr>
              <p:cNvPr id="7" name="Text Box 9"/>
              <p:cNvSpPr txBox="1">
                <a:spLocks noChangeArrowheads="1"/>
              </p:cNvSpPr>
              <p:nvPr/>
            </p:nvSpPr>
            <p:spPr bwMode="auto">
              <a:xfrm>
                <a:off x="533400" y="1920875"/>
                <a:ext cx="341632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：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(1)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、由运动方程知</a:t>
                </a:r>
                <a:endParaRPr lang="zh-CN" altLang="en-US" sz="2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Object 1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72106700"/>
                      </p:ext>
                    </p:extLst>
                  </p:nvPr>
                </p:nvGraphicFramePr>
                <p:xfrm>
                  <a:off x="5616575" y="1905000"/>
                  <a:ext cx="1241425" cy="42068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4242" name="公式" r:id="rId9" imgW="736560" imgH="203040" progId="Equation.3">
                          <p:embed/>
                        </p:oleObj>
                      </mc:Choice>
                      <mc:Fallback>
                        <p:oleObj name="公式" r:id="rId9" imgW="736560" imgH="2030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616575" y="1905000"/>
                                <a:ext cx="1241425" cy="4206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" name="Object 1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72106700"/>
                      </p:ext>
                    </p:extLst>
                  </p:nvPr>
                </p:nvGraphicFramePr>
                <p:xfrm>
                  <a:off x="5616575" y="1905000"/>
                  <a:ext cx="1241425" cy="42068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4012" name="公式" r:id="rId11" imgW="736560" imgH="203040" progId="Equation.3">
                          <p:embed/>
                        </p:oleObj>
                      </mc:Choice>
                      <mc:Fallback>
                        <p:oleObj name="公式" r:id="rId11" imgW="736560" imgH="2030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616575" y="1905000"/>
                                <a:ext cx="1241425" cy="4206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9" name="Object 6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1604242"/>
                      </p:ext>
                    </p:extLst>
                  </p:nvPr>
                </p:nvGraphicFramePr>
                <p:xfrm>
                  <a:off x="3917950" y="1993900"/>
                  <a:ext cx="1416050" cy="3159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4243" name="公式" r:id="rId13" imgW="749160" imgH="152280" progId="Equation.3">
                          <p:embed/>
                        </p:oleObj>
                      </mc:Choice>
                      <mc:Fallback>
                        <p:oleObj name="公式" r:id="rId13" imgW="749160" imgH="1522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17950" y="1993900"/>
                                <a:ext cx="1416050" cy="3159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9" name="Object 6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1604242"/>
                      </p:ext>
                    </p:extLst>
                  </p:nvPr>
                </p:nvGraphicFramePr>
                <p:xfrm>
                  <a:off x="3917950" y="1993900"/>
                  <a:ext cx="1416050" cy="3159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4013" name="公式" r:id="rId15" imgW="749160" imgH="152280" progId="Equation.3">
                          <p:embed/>
                        </p:oleObj>
                      </mc:Choice>
                      <mc:Fallback>
                        <p:oleObj name="公式" r:id="rId15" imgW="749160" imgH="1522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17950" y="1993900"/>
                                <a:ext cx="1416050" cy="3159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0" name="Object 17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3797338"/>
                      </p:ext>
                    </p:extLst>
                  </p:nvPr>
                </p:nvGraphicFramePr>
                <p:xfrm>
                  <a:off x="3351213" y="2362200"/>
                  <a:ext cx="1874837" cy="86836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4244" name="公式" r:id="rId17" imgW="774360" imgH="419040" progId="Equation.3">
                          <p:embed/>
                        </p:oleObj>
                      </mc:Choice>
                      <mc:Fallback>
                        <p:oleObj name="公式" r:id="rId17" imgW="774360" imgH="4190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51213" y="2362200"/>
                                <a:ext cx="1874837" cy="86836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0" name="Object 17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3797338"/>
                      </p:ext>
                    </p:extLst>
                  </p:nvPr>
                </p:nvGraphicFramePr>
                <p:xfrm>
                  <a:off x="3351213" y="2362200"/>
                  <a:ext cx="1874837" cy="86836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4014" name="公式" r:id="rId19" imgW="774360" imgH="419040" progId="Equation.3">
                          <p:embed/>
                        </p:oleObj>
                      </mc:Choice>
                      <mc:Fallback>
                        <p:oleObj name="公式" r:id="rId19" imgW="774360" imgH="4190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51213" y="2362200"/>
                                <a:ext cx="1874837" cy="86836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1" name="Text Box 18"/>
              <p:cNvSpPr txBox="1">
                <a:spLocks noChangeArrowheads="1"/>
              </p:cNvSpPr>
              <p:nvPr/>
            </p:nvSpPr>
            <p:spPr bwMode="auto">
              <a:xfrm>
                <a:off x="5226050" y="2544763"/>
                <a:ext cx="2012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－－椭圆方程</a:t>
                </a:r>
              </a:p>
            </p:txBody>
          </p:sp>
          <p:sp>
            <p:nvSpPr>
              <p:cNvPr id="12" name="Text Box 75"/>
              <p:cNvSpPr txBox="1">
                <a:spLocks noChangeArrowheads="1"/>
              </p:cNvSpPr>
              <p:nvPr/>
            </p:nvSpPr>
            <p:spPr bwMode="auto">
              <a:xfrm>
                <a:off x="1797050" y="2563813"/>
                <a:ext cx="15696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消去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得：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750913" y="4784225"/>
              <a:ext cx="4997907" cy="1199172"/>
              <a:chOff x="1750913" y="4784225"/>
              <a:chExt cx="4997907" cy="11991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/>
                  <p:cNvSpPr/>
                  <p:nvPr/>
                </p:nvSpPr>
                <p:spPr>
                  <a:xfrm>
                    <a:off x="1750913" y="4784225"/>
                    <a:ext cx="4397614" cy="69955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=−</m:t>
                          </m:r>
                          <m:sSup>
                            <m:s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func>
                            <m:func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func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</m:func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5" name="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0913" y="4784225"/>
                    <a:ext cx="4397614" cy="69955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/>
                  <p:cNvSpPr/>
                  <p:nvPr/>
                </p:nvSpPr>
                <p:spPr>
                  <a:xfrm>
                    <a:off x="2674243" y="5583287"/>
                    <a:ext cx="407457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 dirty="0" smtClean="0"/>
                      <a:t>=</a:t>
                    </a:r>
                    <a14:m>
                      <m:oMath xmlns:m="http://schemas.openxmlformats.org/officeDocument/2006/math"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acos</m:t>
                                </m:r>
                              </m:fName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</m:func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</m:func>
                          </m:e>
                        </m:d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=−</m:t>
                        </m:r>
                        <m:sSup>
                          <m:s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243" y="5583287"/>
                    <a:ext cx="4074577" cy="40011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647" t="-15152" r="-7335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1372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789" y="707720"/>
            <a:ext cx="87108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质点运动学所要解决的问题一般分为两类</a:t>
            </a: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zh-CN" sz="2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>
              <a:lnSpc>
                <a:spcPct val="125000"/>
              </a:lnSpc>
              <a:spcAft>
                <a:spcPts val="0"/>
              </a:spcAft>
              <a:buAutoNum type="arabicPeriod"/>
            </a:pPr>
            <a:r>
              <a:rPr lang="en-US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求导</a:t>
            </a:r>
            <a:r>
              <a:rPr lang="zh-CN" altLang="en-US" sz="2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问题</a:t>
            </a:r>
            <a:r>
              <a:rPr lang="en-US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lang="zh-CN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已知</a:t>
            </a: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质点的</a:t>
            </a:r>
            <a:r>
              <a:rPr lang="zh-CN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运动方程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质点在任意时刻的速度和</a:t>
            </a:r>
            <a:r>
              <a:rPr lang="zh-CN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加速度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2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问题举例可见前面的例</a:t>
            </a:r>
            <a:r>
              <a:rPr lang="en-US" altLang="zh-CN" sz="22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、例</a:t>
            </a:r>
            <a:r>
              <a:rPr lang="en-US" altLang="zh-CN" sz="22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。本节不再赘述。</a:t>
            </a:r>
            <a:endParaRPr lang="en-US" altLang="zh-CN" sz="2200" kern="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25000"/>
              </a:lnSpc>
              <a:spcAft>
                <a:spcPts val="0"/>
              </a:spcAft>
              <a:buAutoNum type="arabicPeriod"/>
            </a:pPr>
            <a:endParaRPr lang="en-US" altLang="zh-CN" sz="2200" kern="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25000"/>
              </a:lnSpc>
              <a:spcAft>
                <a:spcPts val="0"/>
              </a:spcAft>
              <a:buAutoNum type="arabicPeriod"/>
            </a:pPr>
            <a:endParaRPr lang="en-US" altLang="zh-CN" sz="2200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25000"/>
              </a:lnSpc>
              <a:spcAft>
                <a:spcPts val="0"/>
              </a:spcAft>
              <a:buAutoNum type="arabicPeriod"/>
            </a:pPr>
            <a:endParaRPr lang="en-US" altLang="zh-CN" sz="2200" kern="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25000"/>
              </a:lnSpc>
              <a:buFont typeface="+mj-lt"/>
              <a:buAutoNum type="arabicPeriod" startAt="2"/>
            </a:pPr>
            <a:r>
              <a:rPr lang="en-US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积分问题</a:t>
            </a:r>
            <a:r>
              <a:rPr lang="en-US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lang="zh-CN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已知质点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任意时刻</a:t>
            </a:r>
            <a:r>
              <a:rPr lang="zh-CN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加速度（或</a:t>
            </a:r>
            <a:r>
              <a:rPr lang="zh-CN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速度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及初始条件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求任意</a:t>
            </a:r>
            <a:r>
              <a:rPr lang="zh-CN" altLang="zh-CN" sz="2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时刻</a:t>
            </a:r>
            <a:r>
              <a:rPr lang="zh-CN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的速度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位置矢量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（或求</a:t>
            </a:r>
            <a:r>
              <a:rPr lang="zh-CN" altLang="zh-CN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运动学方程 </a:t>
            </a:r>
            <a:r>
              <a:rPr lang="zh-CN" altLang="en-US" sz="22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zh-CN" altLang="zh-CN" sz="2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65" y="2101493"/>
            <a:ext cx="5771899" cy="900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64" y="4269816"/>
            <a:ext cx="5524500" cy="206692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一、加速度为恒矢量的直线运动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匀变速直线运动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80000" y="1046734"/>
                <a:ext cx="847704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/>
                  <a:t>【</a:t>
                </a:r>
                <a:r>
                  <a:rPr lang="zh-CN" altLang="en-US" sz="2000" dirty="0" smtClean="0"/>
                  <a:t>例 </a:t>
                </a:r>
                <a:r>
                  <a:rPr lang="en-US" altLang="zh-CN" sz="2000" dirty="0" smtClean="0"/>
                  <a:t>3】  </a:t>
                </a:r>
                <a:r>
                  <a:rPr lang="zh-CN" altLang="en-US" sz="2000" dirty="0" smtClean="0"/>
                  <a:t>已知 </a:t>
                </a:r>
                <a:r>
                  <a:rPr lang="zh-CN" altLang="en-US" sz="2000" dirty="0"/>
                  <a:t>：</a:t>
                </a:r>
                <a:r>
                  <a:rPr lang="zh-CN" altLang="en-US" sz="2000" dirty="0" smtClean="0"/>
                  <a:t>质点在 </a:t>
                </a:r>
                <a:r>
                  <a:rPr lang="en-US" altLang="zh-CN" sz="2000" dirty="0"/>
                  <a:t>t=0 </a:t>
                </a:r>
                <a:r>
                  <a:rPr lang="zh-CN" altLang="en-US" sz="2000" dirty="0" smtClean="0"/>
                  <a:t>时，</a:t>
                </a:r>
                <a:r>
                  <a:rPr lang="en-US" altLang="zh-CN" sz="2000" dirty="0" smtClean="0"/>
                  <a:t>x=x</a:t>
                </a:r>
                <a:r>
                  <a:rPr lang="en-US" altLang="zh-CN" sz="2000" baseline="-25000" dirty="0" smtClean="0"/>
                  <a:t>0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v=v</a:t>
                </a:r>
                <a:r>
                  <a:rPr lang="en-US" altLang="zh-CN" sz="2000" baseline="-25000" dirty="0" smtClean="0"/>
                  <a:t>0</a:t>
                </a:r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  <m:brk m:alnAt="1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=</a:t>
                </a:r>
                <a:r>
                  <a:rPr lang="zh-CN" altLang="en-US" sz="2000" dirty="0" smtClean="0"/>
                  <a:t>常矢量，物体沿</a:t>
                </a:r>
                <a:r>
                  <a:rPr lang="en-US" altLang="zh-CN" sz="2000" dirty="0" smtClean="0"/>
                  <a:t>x</a:t>
                </a:r>
                <a:r>
                  <a:rPr lang="zh-CN" altLang="en-US" sz="2000" dirty="0" smtClean="0"/>
                  <a:t>轴运动，求</a:t>
                </a:r>
                <a:r>
                  <a:rPr lang="zh-CN" altLang="en-US" sz="2000" dirty="0"/>
                  <a:t>运动方程。 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1046734"/>
                <a:ext cx="8477040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791" t="-6897" r="-3669"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30"/>
          <p:cNvSpPr>
            <a:spLocks noChangeArrowheads="1"/>
          </p:cNvSpPr>
          <p:nvPr/>
        </p:nvSpPr>
        <p:spPr bwMode="auto">
          <a:xfrm>
            <a:off x="7491521" y="1446844"/>
            <a:ext cx="1706940" cy="1679969"/>
          </a:xfrm>
          <a:prstGeom prst="wedgeRoundRectCallout">
            <a:avLst>
              <a:gd name="adj1" fmla="val -81887"/>
              <a:gd name="adj2" fmla="val -44976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</a:p>
          <a:p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知道加速度，求运动方程，是典型的积分问题。</a:t>
            </a:r>
            <a:endParaRPr lang="zh-CN" altLang="en-US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763001"/>
              </p:ext>
            </p:extLst>
          </p:nvPr>
        </p:nvGraphicFramePr>
        <p:xfrm>
          <a:off x="1173997" y="1565581"/>
          <a:ext cx="5100514" cy="1618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9" name="公式" r:id="rId4" imgW="2286000" imgH="888840" progId="Equation.3">
                  <p:embed/>
                </p:oleObj>
              </mc:Choice>
              <mc:Fallback>
                <p:oleObj name="公式" r:id="rId4" imgW="2286000" imgH="8888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997" y="1565581"/>
                        <a:ext cx="5100514" cy="16184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786283"/>
              </p:ext>
            </p:extLst>
          </p:nvPr>
        </p:nvGraphicFramePr>
        <p:xfrm>
          <a:off x="1198061" y="3126813"/>
          <a:ext cx="2960005" cy="416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80" name="公式" r:id="rId6" imgW="1905000" imgH="228600" progId="Equation.3">
                  <p:embed/>
                </p:oleObj>
              </mc:Choice>
              <mc:Fallback>
                <p:oleObj name="公式" r:id="rId6" imgW="1905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061" y="3126813"/>
                        <a:ext cx="2960005" cy="41659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ED5A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67146" y="173526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解：</a:t>
            </a:r>
            <a:endParaRPr lang="zh-CN" altLang="en-US" sz="20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918794"/>
              </p:ext>
            </p:extLst>
          </p:nvPr>
        </p:nvGraphicFramePr>
        <p:xfrm>
          <a:off x="1198061" y="3424471"/>
          <a:ext cx="6179512" cy="1631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81" name="公式" r:id="rId8" imgW="3543120" imgH="888840" progId="Equation.3">
                  <p:embed/>
                </p:oleObj>
              </mc:Choice>
              <mc:Fallback>
                <p:oleObj name="公式" r:id="rId8" imgW="354312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061" y="3424471"/>
                        <a:ext cx="6179512" cy="16317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512587"/>
              </p:ext>
            </p:extLst>
          </p:nvPr>
        </p:nvGraphicFramePr>
        <p:xfrm>
          <a:off x="933370" y="5187398"/>
          <a:ext cx="4829760" cy="66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82" name="公式" r:id="rId10" imgW="2895600" imgH="393700" progId="Equation.3">
                  <p:embed/>
                </p:oleObj>
              </mc:Choice>
              <mc:Fallback>
                <p:oleObj name="公式" r:id="rId10" imgW="2895600" imgH="393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370" y="5187398"/>
                        <a:ext cx="4829760" cy="66727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ED5A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4201333" y="3170608"/>
            <a:ext cx="2097242" cy="372798"/>
          </a:xfrm>
          <a:prstGeom prst="rect">
            <a:avLst/>
          </a:prstGeom>
          <a:solidFill>
            <a:srgbClr val="ED5A00"/>
          </a:solidFill>
          <a:ln w="9525">
            <a:solidFill>
              <a:srgbClr val="ED5A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zh-CN" sz="1800" b="1" dirty="0">
                <a:solidFill>
                  <a:srgbClr val="000000"/>
                </a:solidFill>
              </a:rPr>
              <a:t>速度的时间函数</a:t>
            </a:r>
            <a:r>
              <a:rPr lang="zh-CN" altLang="zh-CN" sz="1800" b="1" dirty="0" smtClean="0">
                <a:solidFill>
                  <a:srgbClr val="000000"/>
                </a:solidFill>
              </a:rPr>
              <a:t>式</a:t>
            </a:r>
            <a:endParaRPr lang="zh-CN" altLang="en-US" sz="1800" b="1" dirty="0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91218" y="5328318"/>
            <a:ext cx="3280597" cy="372798"/>
          </a:xfrm>
          <a:prstGeom prst="rect">
            <a:avLst/>
          </a:prstGeom>
          <a:solidFill>
            <a:srgbClr val="ED5A00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 dirty="0" smtClean="0">
                <a:solidFill>
                  <a:srgbClr val="000000"/>
                </a:solidFill>
              </a:rPr>
              <a:t>位置</a:t>
            </a:r>
            <a:r>
              <a:rPr lang="zh-CN" altLang="zh-CN" sz="1800" b="1" dirty="0" smtClean="0">
                <a:solidFill>
                  <a:srgbClr val="000000"/>
                </a:solidFill>
              </a:rPr>
              <a:t>的</a:t>
            </a:r>
            <a:r>
              <a:rPr lang="zh-CN" altLang="zh-CN" sz="1800" b="1" dirty="0">
                <a:solidFill>
                  <a:srgbClr val="000000"/>
                </a:solidFill>
              </a:rPr>
              <a:t>时间函数</a:t>
            </a:r>
            <a:r>
              <a:rPr lang="zh-CN" altLang="zh-CN" sz="1800" b="1" dirty="0" smtClean="0">
                <a:solidFill>
                  <a:srgbClr val="000000"/>
                </a:solidFill>
              </a:rPr>
              <a:t>式</a:t>
            </a:r>
            <a:r>
              <a:rPr lang="zh-CN" altLang="en-US" sz="1800" b="1" dirty="0" smtClean="0">
                <a:solidFill>
                  <a:srgbClr val="000000"/>
                </a:solidFill>
              </a:rPr>
              <a:t>（运动方程）</a:t>
            </a:r>
            <a:endParaRPr lang="zh-CN" altLang="en-US" sz="1800" b="1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7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81238" y="1921164"/>
            <a:ext cx="45627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个有形状和大小的物体的运动是复杂的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一般可分为</a:t>
            </a:r>
            <a:r>
              <a:rPr lang="zh-CN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平动</a:t>
            </a:r>
            <a:r>
              <a:rPr lang="zh-CN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转动</a:t>
            </a:r>
            <a:r>
              <a:rPr lang="zh-CN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zh-CN" sz="1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振动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本章</a:t>
            </a:r>
            <a:r>
              <a:rPr lang="zh-CN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研究质点平动</a:t>
            </a:r>
            <a:r>
              <a:rPr lang="zh-CN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zh-CN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质点的平动问题的讨论又分为两个方面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单纯描述质点在空间的运动情况称为</a:t>
            </a:r>
            <a:r>
              <a:rPr lang="zh-CN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质点运动学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而讨论运动产生的原因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如控制运动的方法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即说明运动的因果关系称为</a:t>
            </a:r>
            <a:r>
              <a:rPr lang="zh-CN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质点</a:t>
            </a:r>
            <a:r>
              <a:rPr lang="zh-CN" altLang="zh-CN" sz="1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动力学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endParaRPr lang="zh-CN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数学</a:t>
            </a:r>
            <a:r>
              <a:rPr lang="zh-CN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是物理的语言，引入：</a:t>
            </a:r>
          </a:p>
          <a:p>
            <a:r>
              <a:rPr lang="zh-CN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①微积分→可对物理规律的理解达一新境界。</a:t>
            </a:r>
          </a:p>
          <a:p>
            <a:r>
              <a:rPr lang="zh-CN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②矢量→可对一些物理量作简单而充分的描述，可不借助坐标系而对物理规律进行描述和</a:t>
            </a:r>
            <a:r>
              <a:rPr lang="zh-CN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推演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两者</a:t>
            </a:r>
            <a:r>
              <a:rPr lang="zh-CN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可是物理学研究的范围扩展。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7236" y="1422400"/>
            <a:ext cx="4134465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endParaRPr lang="en-US" altLang="zh-CN" sz="22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</a:pPr>
            <a:r>
              <a:rPr lang="en-US" altLang="zh-CN" sz="2200" dirty="0" smtClean="0">
                <a:latin typeface="+mj-ea"/>
                <a:ea typeface="+mj-ea"/>
              </a:rPr>
              <a:t>1.1  </a:t>
            </a:r>
            <a:r>
              <a:rPr lang="zh-CN" altLang="en-US" sz="2200" dirty="0" smtClean="0">
                <a:latin typeface="+mj-ea"/>
                <a:ea typeface="+mj-ea"/>
              </a:rPr>
              <a:t>描述质点运动的物理量</a:t>
            </a:r>
            <a:endParaRPr lang="en-US" altLang="zh-CN" sz="22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</a:pPr>
            <a:r>
              <a:rPr lang="en-US" altLang="zh-CN" sz="2200" dirty="0" smtClean="0">
                <a:latin typeface="+mj-ea"/>
                <a:ea typeface="+mj-ea"/>
              </a:rPr>
              <a:t>1.2  </a:t>
            </a:r>
            <a:r>
              <a:rPr lang="zh-CN" altLang="en-US" sz="2200" dirty="0" smtClean="0">
                <a:latin typeface="+mj-ea"/>
                <a:ea typeface="+mj-ea"/>
              </a:rPr>
              <a:t>描述质点的坐标系</a:t>
            </a:r>
            <a:endParaRPr lang="en-US" altLang="zh-CN" sz="22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</a:pPr>
            <a:r>
              <a:rPr lang="en-US" altLang="zh-CN" sz="2200" dirty="0" smtClean="0">
                <a:latin typeface="+mj-ea"/>
                <a:ea typeface="+mj-ea"/>
              </a:rPr>
              <a:t>1.3  </a:t>
            </a:r>
            <a:r>
              <a:rPr lang="zh-CN" altLang="en-US" sz="2200" dirty="0" smtClean="0">
                <a:latin typeface="+mj-ea"/>
                <a:ea typeface="+mj-ea"/>
              </a:rPr>
              <a:t>质点运动学的两类基本问题</a:t>
            </a:r>
            <a:endParaRPr lang="en-US" altLang="zh-CN" sz="22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</a:pPr>
            <a:r>
              <a:rPr lang="en-US" altLang="zh-CN" sz="2200" dirty="0" smtClean="0">
                <a:latin typeface="+mj-ea"/>
                <a:ea typeface="+mj-ea"/>
              </a:rPr>
              <a:t>1.4  </a:t>
            </a:r>
            <a:r>
              <a:rPr lang="zh-CN" altLang="en-US" sz="2200" dirty="0" smtClean="0">
                <a:latin typeface="+mj-ea"/>
                <a:ea typeface="+mj-ea"/>
              </a:rPr>
              <a:t>牛顿定律及其应用</a:t>
            </a:r>
            <a:endParaRPr lang="en-US" altLang="zh-CN" sz="22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</a:pPr>
            <a:r>
              <a:rPr lang="en-US" altLang="zh-CN" sz="2200" dirty="0" smtClean="0">
                <a:latin typeface="+mj-ea"/>
                <a:ea typeface="+mj-ea"/>
              </a:rPr>
              <a:t>1.5  </a:t>
            </a:r>
            <a:r>
              <a:rPr lang="zh-CN" altLang="en-US" sz="2200" dirty="0" smtClean="0">
                <a:latin typeface="+mj-ea"/>
                <a:ea typeface="+mj-ea"/>
              </a:rPr>
              <a:t>惯性系与伽利略变换</a:t>
            </a:r>
            <a:endParaRPr lang="en-US" altLang="zh-CN" sz="22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</a:pPr>
            <a:r>
              <a:rPr lang="en-US" altLang="zh-CN" sz="2200" dirty="0" smtClean="0">
                <a:latin typeface="+mj-ea"/>
                <a:ea typeface="+mj-ea"/>
              </a:rPr>
              <a:t>1.6  </a:t>
            </a:r>
            <a:r>
              <a:rPr lang="zh-CN" altLang="en-US" sz="2200" dirty="0" smtClean="0">
                <a:latin typeface="+mj-ea"/>
                <a:ea typeface="+mj-ea"/>
              </a:rPr>
              <a:t>非惯性系、惯性力</a:t>
            </a:r>
            <a:endParaRPr lang="en-US" altLang="zh-CN" sz="2200" dirty="0" smtClean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0782" y="1022290"/>
            <a:ext cx="3307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《</a:t>
            </a:r>
            <a:r>
              <a:rPr lang="zh-CN" altLang="en-US" sz="2000" dirty="0">
                <a:latin typeface="+mj-ea"/>
                <a:ea typeface="+mj-ea"/>
              </a:rPr>
              <a:t>力学篇</a:t>
            </a:r>
            <a:r>
              <a:rPr lang="en-US" altLang="zh-CN" sz="2000" dirty="0">
                <a:latin typeface="+mj-ea"/>
                <a:ea typeface="+mj-ea"/>
              </a:rPr>
              <a:t>》</a:t>
            </a:r>
            <a:r>
              <a:rPr lang="zh-CN" altLang="en-US" sz="2000" dirty="0">
                <a:latin typeface="+mj-ea"/>
                <a:ea typeface="+mj-ea"/>
              </a:rPr>
              <a:t>第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  <a:r>
              <a:rPr lang="zh-CN" altLang="en-US" sz="2000" dirty="0">
                <a:latin typeface="+mj-ea"/>
                <a:ea typeface="+mj-ea"/>
              </a:rPr>
              <a:t>章  质点力学</a:t>
            </a:r>
            <a:endParaRPr lang="en-US" altLang="zh-CN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433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一、加速度为恒矢量的直线运动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匀变速直线运动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80000" y="1046734"/>
                <a:ext cx="847704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/>
                  <a:t>【</a:t>
                </a:r>
                <a:r>
                  <a:rPr lang="zh-CN" altLang="en-US" sz="2000" dirty="0" smtClean="0"/>
                  <a:t>例 </a:t>
                </a:r>
                <a:r>
                  <a:rPr lang="en-US" altLang="zh-CN" sz="2000" dirty="0" smtClean="0"/>
                  <a:t>3】  </a:t>
                </a:r>
                <a:r>
                  <a:rPr lang="zh-CN" altLang="en-US" sz="2000" dirty="0" smtClean="0"/>
                  <a:t>已 </a:t>
                </a:r>
                <a:r>
                  <a:rPr lang="zh-CN" altLang="en-US" sz="2000" dirty="0"/>
                  <a:t>知 ：质点 在 </a:t>
                </a:r>
                <a:r>
                  <a:rPr lang="en-US" altLang="zh-CN" sz="2000" dirty="0"/>
                  <a:t>t=0 </a:t>
                </a:r>
                <a:r>
                  <a:rPr lang="zh-CN" altLang="en-US" sz="2000" dirty="0"/>
                  <a:t>时 ， </a:t>
                </a:r>
                <a:r>
                  <a:rPr lang="en-US" altLang="zh-CN" sz="2000" dirty="0"/>
                  <a:t>x=x</a:t>
                </a:r>
                <a:r>
                  <a:rPr lang="en-US" altLang="zh-CN" sz="2000" baseline="-25000" dirty="0"/>
                  <a:t>0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， </a:t>
                </a:r>
                <a:r>
                  <a:rPr lang="en-US" altLang="zh-CN" sz="2000" dirty="0"/>
                  <a:t>v=v</a:t>
                </a:r>
                <a:r>
                  <a:rPr lang="en-US" altLang="zh-CN" sz="2000" baseline="-25000" dirty="0"/>
                  <a:t>0</a:t>
                </a:r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  <m:brk m:alnAt="1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= </a:t>
                </a:r>
                <a:r>
                  <a:rPr lang="zh-CN" altLang="en-US" sz="2000" dirty="0"/>
                  <a:t>常矢量</a:t>
                </a:r>
                <a:r>
                  <a:rPr lang="zh-CN" altLang="en-US" sz="2000" dirty="0" smtClean="0"/>
                  <a:t>，物体沿</a:t>
                </a:r>
                <a:r>
                  <a:rPr lang="en-US" altLang="zh-CN" sz="2000" dirty="0" smtClean="0"/>
                  <a:t>x</a:t>
                </a:r>
                <a:r>
                  <a:rPr lang="zh-CN" altLang="en-US" sz="2000" dirty="0" smtClean="0"/>
                  <a:t>轴运动，求</a:t>
                </a:r>
                <a:r>
                  <a:rPr lang="zh-CN" altLang="en-US" sz="2000" dirty="0"/>
                  <a:t>运动方程。 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" y="1046734"/>
                <a:ext cx="8477040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791" t="-6897"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30"/>
          <p:cNvSpPr>
            <a:spLocks noChangeArrowheads="1"/>
          </p:cNvSpPr>
          <p:nvPr/>
        </p:nvSpPr>
        <p:spPr bwMode="auto">
          <a:xfrm>
            <a:off x="7491521" y="1446844"/>
            <a:ext cx="1706940" cy="1679969"/>
          </a:xfrm>
          <a:prstGeom prst="wedgeRoundRectCallout">
            <a:avLst>
              <a:gd name="adj1" fmla="val -81887"/>
              <a:gd name="adj2" fmla="val -44976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</a:p>
          <a:p>
            <a:r>
              <a:rPr lang="zh-CN" altLang="en-US" sz="2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知道加速度，求运动方程，是典型的积分问题。</a:t>
            </a:r>
            <a:endParaRPr lang="zh-CN" altLang="en-US" sz="20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7146" y="173526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解：</a:t>
            </a:r>
            <a:endParaRPr lang="zh-CN" altLang="en-US" sz="20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694014"/>
              </p:ext>
            </p:extLst>
          </p:nvPr>
        </p:nvGraphicFramePr>
        <p:xfrm>
          <a:off x="1316121" y="1638051"/>
          <a:ext cx="47117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3" name="公式" r:id="rId5" imgW="2654280" imgH="888840" progId="Equation.3">
                  <p:embed/>
                </p:oleObj>
              </mc:Choice>
              <mc:Fallback>
                <p:oleObj name="公式" r:id="rId5" imgW="265428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121" y="1638051"/>
                        <a:ext cx="4711700" cy="172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21105" y="6043398"/>
            <a:ext cx="144710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140655"/>
              </p:ext>
            </p:extLst>
          </p:nvPr>
        </p:nvGraphicFramePr>
        <p:xfrm>
          <a:off x="667146" y="3565382"/>
          <a:ext cx="57457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4" name="公式" r:id="rId7" imgW="3466800" imgH="241200" progId="Equation.3">
                  <p:embed/>
                </p:oleObj>
              </mc:Choice>
              <mc:Fallback>
                <p:oleObj name="公式" r:id="rId7" imgW="346680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146" y="3565382"/>
                        <a:ext cx="5745788" cy="4222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ED5A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6412934" y="3558722"/>
            <a:ext cx="2269940" cy="372798"/>
          </a:xfrm>
          <a:prstGeom prst="rect">
            <a:avLst/>
          </a:prstGeom>
          <a:solidFill>
            <a:srgbClr val="ED5A00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b="1" dirty="0" smtClean="0"/>
              <a:t>位置</a:t>
            </a:r>
            <a:r>
              <a:rPr lang="zh-CN" altLang="zh-CN" sz="1800" b="1" dirty="0" smtClean="0"/>
              <a:t>和速度函数</a:t>
            </a:r>
            <a:r>
              <a:rPr lang="zh-CN" altLang="zh-CN" sz="1800" b="1" dirty="0"/>
              <a:t>式</a:t>
            </a:r>
            <a:endParaRPr lang="zh-CN" altLang="en-US" sz="18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AutoShape 30"/>
              <p:cNvSpPr>
                <a:spLocks noChangeArrowheads="1"/>
              </p:cNvSpPr>
              <p:nvPr/>
            </p:nvSpPr>
            <p:spPr bwMode="auto">
              <a:xfrm>
                <a:off x="179999" y="4134826"/>
                <a:ext cx="8771495" cy="2723174"/>
              </a:xfrm>
              <a:prstGeom prst="wedgeRoundRectCallout">
                <a:avLst>
                  <a:gd name="adj1" fmla="val -18654"/>
                  <a:gd name="adj2" fmla="val -56905"/>
                  <a:gd name="adj3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 sz="1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注意：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1800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因为这些矢量的方向在同一条直线上，所以对于直线运动，可以把几个矢量的数值量写作简单的没有粗体也没有小箭头的字母，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j-ea"/>
                    <a:ea typeface="+mj-ea"/>
                  </a:rPr>
                  <a:t>且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在数值中体现方向，规定一个正方向，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j-ea"/>
                    <a:ea typeface="+mj-ea"/>
                  </a:rPr>
                  <a:t>与规定的正方向同向，则为正值，反向则为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latin typeface="+mj-ea"/>
                    <a:ea typeface="+mj-ea"/>
                  </a:rPr>
                  <a:t>复值</a:t>
                </a:r>
                <a:r>
                  <a:rPr lang="zh-CN" altLang="en-US" sz="1800" dirty="0" smtClean="0">
                    <a:latin typeface="+mj-ea"/>
                    <a:ea typeface="+mj-ea"/>
                  </a:rPr>
                  <a:t>。</a:t>
                </a:r>
                <a:endParaRPr lang="en-US" altLang="zh-CN" sz="18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en-US" altLang="zh-CN" sz="1800"/>
                      <m:t> </m:t>
                    </m:r>
                  </m:oMath>
                </a14:m>
                <a:r>
                  <a:rPr lang="zh-CN" altLang="en-US" sz="1800" dirty="0" smtClean="0">
                    <a:solidFill>
                      <a:srgbClr val="000000"/>
                    </a:solidFill>
                    <a:ea typeface="楷体" panose="02010609060101010101" pitchFamily="49" charset="-122"/>
                  </a:rPr>
                  <a:t>：是位置矢量      </a:t>
                </a:r>
                <a:r>
                  <a:rPr lang="en-US" altLang="zh-CN" sz="1800" b="1" dirty="0" smtClean="0">
                    <a:solidFill>
                      <a:srgbClr val="000000"/>
                    </a:solidFill>
                    <a:ea typeface="楷体" panose="02010609060101010101" pitchFamily="49" charset="-122"/>
                  </a:rPr>
                  <a:t>r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ea typeface="楷体" panose="02010609060101010101" pitchFamily="49" charset="-122"/>
                  </a:rPr>
                  <a:t>：也是位置矢量</a:t>
                </a:r>
                <a:endParaRPr lang="en-US" altLang="zh-CN" sz="1800" dirty="0" smtClean="0">
                  <a:solidFill>
                    <a:srgbClr val="000000"/>
                  </a:solidFill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180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zh-CN" altLang="en-US" sz="1800" dirty="0">
                    <a:solidFill>
                      <a:srgbClr val="000000"/>
                    </a:solidFill>
                    <a:ea typeface="楷体" panose="02010609060101010101" pitchFamily="49" charset="-122"/>
                  </a:rPr>
                  <a:t>表示位置矢量的大小，是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ea typeface="楷体" panose="02010609060101010101" pitchFamily="49" charset="-122"/>
                  </a:rPr>
                  <a:t>标量</a:t>
                </a:r>
                <a:endParaRPr lang="en-US" altLang="zh-CN" sz="1800" dirty="0" smtClean="0">
                  <a:solidFill>
                    <a:srgbClr val="000000"/>
                  </a:solidFill>
                  <a:ea typeface="楷体" panose="02010609060101010101" pitchFamily="49" charset="-122"/>
                </a:endParaRPr>
              </a:p>
              <a:p>
                <a:r>
                  <a:rPr lang="en-US" altLang="zh-CN" sz="1800" dirty="0" smtClean="0">
                    <a:solidFill>
                      <a:srgbClr val="000000"/>
                    </a:solidFill>
                    <a:ea typeface="楷体" panose="02010609060101010101" pitchFamily="49" charset="-122"/>
                  </a:rPr>
                  <a:t>x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ea typeface="楷体" panose="02010609060101010101" pitchFamily="49" charset="-122"/>
                  </a:rPr>
                  <a:t>：这里表示</a:t>
                </a:r>
                <a:r>
                  <a:rPr lang="en-US" altLang="zh-CN" sz="1800" dirty="0" smtClean="0">
                    <a:solidFill>
                      <a:srgbClr val="000000"/>
                    </a:solidFill>
                    <a:ea typeface="楷体" panose="02010609060101010101" pitchFamily="49" charset="-122"/>
                  </a:rPr>
                  <a:t>x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ea typeface="楷体" panose="02010609060101010101" pitchFamily="49" charset="-122"/>
                  </a:rPr>
                  <a:t>轴上位置矢量的数值量（可以有正负），</a:t>
                </a:r>
                <a:r>
                  <a:rPr lang="zh-CN" altLang="en-US" sz="1800" dirty="0">
                    <a:solidFill>
                      <a:srgbClr val="000000"/>
                    </a:solidFill>
                    <a:ea typeface="楷体" panose="02010609060101010101" pitchFamily="49" charset="-122"/>
                  </a:rPr>
                  <a:t>是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ea typeface="楷体" panose="02010609060101010101" pitchFamily="49" charset="-122"/>
                  </a:rPr>
                  <a:t>标量，与规定的正方向同向，则为正值，反向则为复值。</a:t>
                </a:r>
                <a:endParaRPr lang="en-US" altLang="zh-CN" sz="1800" dirty="0">
                  <a:latin typeface="Cambria Math" panose="02040503050406030204" pitchFamily="18" charset="0"/>
                </a:endParaRPr>
              </a:p>
              <a:p>
                <a:endParaRPr lang="en-US" altLang="zh-CN" sz="1800" dirty="0">
                  <a:latin typeface="Cambria Math" panose="02040503050406030204" pitchFamily="18" charset="0"/>
                </a:endParaRPr>
              </a:p>
              <a:p>
                <a:endParaRPr lang="en-US" altLang="zh-CN" sz="18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zh-CN" altLang="en-US" sz="18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AutoShap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999" y="4134826"/>
                <a:ext cx="8771495" cy="2723174"/>
              </a:xfrm>
              <a:prstGeom prst="wedgeRoundRectCallout">
                <a:avLst>
                  <a:gd name="adj1" fmla="val -18654"/>
                  <a:gd name="adj2" fmla="val -56905"/>
                  <a:gd name="adj3" fmla="val 16667"/>
                </a:avLst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80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一、加速度为恒矢量的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直线运动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直线运动实例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978" y="1189875"/>
            <a:ext cx="8313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1.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自由落体运动</a:t>
            </a:r>
            <a:r>
              <a:rPr lang="zh-CN" altLang="en-US" sz="2000" dirty="0">
                <a:latin typeface="+mj-ea"/>
                <a:ea typeface="+mj-ea"/>
              </a:rPr>
              <a:t>：物体从某一高度自由下落，</a:t>
            </a:r>
            <a:r>
              <a:rPr lang="zh-CN" altLang="en-US" sz="2000" dirty="0" smtClean="0">
                <a:latin typeface="+mj-ea"/>
                <a:ea typeface="+mj-ea"/>
              </a:rPr>
              <a:t>忽略</a:t>
            </a:r>
            <a:r>
              <a:rPr lang="zh-CN" altLang="en-US" sz="2000" dirty="0">
                <a:latin typeface="+mj-ea"/>
                <a:ea typeface="+mj-ea"/>
              </a:rPr>
              <a:t>空气阻力的理想运动。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-12020" y="1553205"/>
                <a:ext cx="808520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>
                    <a:latin typeface="+mn-ea"/>
                  </a:rPr>
                  <a:t>取向下为正向</a:t>
                </a:r>
                <a:r>
                  <a:rPr lang="zh-CN" altLang="en-US" sz="1800" dirty="0" smtClean="0">
                    <a:latin typeface="+mn-ea"/>
                  </a:rPr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800" dirty="0" smtClean="0"/>
                  <a:t>   </a:t>
                </a:r>
                <a:r>
                  <a:rPr lang="en-US" altLang="zh-CN" sz="1800" dirty="0" smtClean="0"/>
                  <a:t>a=g(</a:t>
                </a:r>
                <a:r>
                  <a:rPr lang="zh-CN" altLang="en-US" sz="1800" dirty="0" smtClean="0"/>
                  <a:t>重力加速度、常量</a:t>
                </a:r>
                <a:r>
                  <a:rPr lang="en-US" altLang="zh-CN" sz="1800" dirty="0" smtClean="0"/>
                  <a:t>)</a:t>
                </a:r>
                <a:r>
                  <a:rPr lang="zh-CN" altLang="en-US" sz="1800" dirty="0"/>
                  <a:t> 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800" dirty="0" smtClean="0"/>
                  <a:t>  </a:t>
                </a:r>
                <a:r>
                  <a:rPr lang="zh-CN" altLang="en-US" sz="1800" dirty="0" smtClean="0">
                    <a:latin typeface="+mn-ea"/>
                  </a:rPr>
                  <a:t>则根据前述的积分问题求解过程（代入前三个公式），得到</a:t>
                </a:r>
                <a:endParaRPr lang="en-US" altLang="zh-CN" sz="1800" dirty="0" smtClean="0">
                  <a:latin typeface="+mn-ea"/>
                </a:endParaRPr>
              </a:p>
              <a:p>
                <a:endParaRPr lang="zh-CN" altLang="en-US" sz="18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20" y="1553205"/>
                <a:ext cx="8085209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603" t="-5298" r="-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917469"/>
              </p:ext>
            </p:extLst>
          </p:nvPr>
        </p:nvGraphicFramePr>
        <p:xfrm>
          <a:off x="2460423" y="2304548"/>
          <a:ext cx="3083426" cy="65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8" name="公式" r:id="rId4" imgW="1879560" imgH="406080" progId="Equation.3">
                  <p:embed/>
                </p:oleObj>
              </mc:Choice>
              <mc:Fallback>
                <p:oleObj name="公式" r:id="rId4" imgW="1879560" imgH="406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423" y="2304548"/>
                        <a:ext cx="3083426" cy="65522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24566" y="3443013"/>
            <a:ext cx="8313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+mj-ea"/>
                <a:ea typeface="+mj-ea"/>
              </a:rPr>
              <a:t>2.</a:t>
            </a:r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</a:rPr>
              <a:t>竖直上抛运动</a:t>
            </a:r>
            <a:r>
              <a:rPr lang="zh-CN" altLang="en-US" sz="2000" dirty="0">
                <a:latin typeface="+mj-ea"/>
                <a:ea typeface="+mj-ea"/>
              </a:rPr>
              <a:t>：以某一速度竖直向上抛出</a:t>
            </a:r>
            <a:r>
              <a:rPr lang="zh-CN" altLang="en-US" sz="2000" dirty="0" smtClean="0">
                <a:latin typeface="+mj-ea"/>
                <a:ea typeface="+mj-ea"/>
              </a:rPr>
              <a:t>一物</a:t>
            </a:r>
            <a:r>
              <a:rPr lang="zh-CN" altLang="en-US" sz="2000" dirty="0">
                <a:latin typeface="+mj-ea"/>
                <a:ea typeface="+mj-ea"/>
              </a:rPr>
              <a:t>，忽略空气阻力</a:t>
            </a:r>
            <a:r>
              <a:rPr lang="zh-CN" altLang="en-US" sz="2000" dirty="0" smtClean="0">
                <a:latin typeface="+mj-ea"/>
                <a:ea typeface="+mj-ea"/>
              </a:rPr>
              <a:t>运动。</a:t>
            </a:r>
            <a:endParaRPr lang="zh-CN" altLang="en-US" sz="20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-12020" y="3977628"/>
                <a:ext cx="910518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00" dirty="0" smtClean="0">
                    <a:latin typeface="+mn-ea"/>
                  </a:rPr>
                  <a:t>取向上为</a:t>
                </a:r>
                <a:r>
                  <a:rPr lang="zh-CN" altLang="en-US" sz="1800" dirty="0">
                    <a:latin typeface="+mn-ea"/>
                  </a:rPr>
                  <a:t>正向</a:t>
                </a:r>
                <a:r>
                  <a:rPr lang="zh-CN" altLang="en-US" sz="1800" dirty="0" smtClean="0">
                    <a:latin typeface="+mn-ea"/>
                  </a:rPr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 smtClean="0"/>
                  <a:t> </a:t>
                </a:r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 a=-g(</a:t>
                </a:r>
                <a:r>
                  <a:rPr lang="zh-CN" altLang="en-US" sz="1800" dirty="0"/>
                  <a:t>常量</a:t>
                </a:r>
                <a:r>
                  <a:rPr lang="en-US" altLang="zh-CN" sz="1800" dirty="0" smtClean="0"/>
                  <a:t>)</a:t>
                </a:r>
                <a:r>
                  <a:rPr lang="zh-CN" altLang="en-US" sz="1800" dirty="0" smtClean="0"/>
                  <a:t>，</a:t>
                </a:r>
                <a:r>
                  <a:rPr lang="en-US" altLang="zh-CN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800" dirty="0" smtClean="0"/>
                  <a:t>  </a:t>
                </a:r>
                <a:r>
                  <a:rPr lang="zh-CN" altLang="en-US" sz="1800" dirty="0" smtClean="0">
                    <a:latin typeface="+mn-ea"/>
                  </a:rPr>
                  <a:t>则根据前述的积分问题求解过程，得到</a:t>
                </a:r>
                <a:endParaRPr lang="en-US" altLang="zh-CN" sz="1800" dirty="0" smtClean="0">
                  <a:latin typeface="+mn-ea"/>
                </a:endParaRPr>
              </a:p>
              <a:p>
                <a:endParaRPr lang="zh-CN" altLang="en-US" sz="180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20" y="3977628"/>
                <a:ext cx="9105185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535" t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946423" y="240554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是个常量且为标量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000153"/>
              </p:ext>
            </p:extLst>
          </p:nvPr>
        </p:nvGraphicFramePr>
        <p:xfrm>
          <a:off x="1943965" y="4485695"/>
          <a:ext cx="4252339" cy="67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9" name="公式" r:id="rId7" imgW="2895480" imgH="406080" progId="Equation.3">
                  <p:embed/>
                </p:oleObj>
              </mc:Choice>
              <mc:Fallback>
                <p:oleObj name="公式" r:id="rId7" imgW="289548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965" y="4485695"/>
                        <a:ext cx="4252339" cy="67633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0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二、加速度为恒矢量的曲线运动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6726" y="1046734"/>
            <a:ext cx="90116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ED5A00"/>
                </a:solidFill>
                <a:latin typeface="+mj-ea"/>
                <a:ea typeface="+mj-ea"/>
              </a:rPr>
              <a:t>运动的迭加原理</a:t>
            </a:r>
            <a:r>
              <a:rPr lang="zh-CN" altLang="en-US" sz="2000" dirty="0">
                <a:latin typeface="+mj-ea"/>
                <a:ea typeface="+mj-ea"/>
              </a:rPr>
              <a:t>：一个运动可看成几个</a:t>
            </a:r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</a:rPr>
              <a:t>各自独立（互不影响）</a:t>
            </a:r>
            <a:r>
              <a:rPr lang="zh-CN" altLang="en-US" sz="2000" dirty="0" smtClean="0">
                <a:latin typeface="+mj-ea"/>
                <a:ea typeface="+mj-ea"/>
              </a:rPr>
              <a:t>进行</a:t>
            </a:r>
            <a:r>
              <a:rPr lang="zh-CN" altLang="en-US" sz="2000" dirty="0">
                <a:latin typeface="+mj-ea"/>
                <a:ea typeface="+mj-ea"/>
              </a:rPr>
              <a:t>的运动的迭加。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21106" y="1872542"/>
                <a:ext cx="4944978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 smtClean="0">
                    <a:latin typeface="+mj-ea"/>
                    <a:ea typeface="+mj-ea"/>
                  </a:rPr>
                  <a:t>1.</a:t>
                </a:r>
                <a:r>
                  <a:rPr lang="zh-CN" altLang="en-US" sz="2000" dirty="0" smtClean="0">
                    <a:latin typeface="+mj-ea"/>
                    <a:ea typeface="+mj-ea"/>
                  </a:rPr>
                  <a:t>平</a:t>
                </a:r>
                <a:r>
                  <a:rPr lang="zh-CN" altLang="en-US" sz="2000" dirty="0">
                    <a:latin typeface="+mj-ea"/>
                    <a:ea typeface="+mj-ea"/>
                  </a:rPr>
                  <a:t>抛</a:t>
                </a:r>
                <a:r>
                  <a:rPr lang="zh-CN" altLang="en-US" sz="2000" dirty="0" smtClean="0">
                    <a:latin typeface="+mj-ea"/>
                    <a:ea typeface="+mj-ea"/>
                  </a:rPr>
                  <a:t>：</a:t>
                </a:r>
                <a:endParaRPr lang="en-US" altLang="zh-CN" sz="2000" dirty="0" smtClean="0">
                  <a:latin typeface="+mj-ea"/>
                  <a:ea typeface="+mj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 smtClean="0">
                    <a:latin typeface="+mn-ea"/>
                  </a:rPr>
                  <a:t>如</a:t>
                </a:r>
                <a:r>
                  <a:rPr lang="zh-CN" altLang="en-US" sz="2000" dirty="0">
                    <a:latin typeface="+mn-ea"/>
                  </a:rPr>
                  <a:t>图，将三</a:t>
                </a:r>
                <a:r>
                  <a:rPr lang="zh-CN" altLang="en-US" sz="2000" dirty="0" smtClean="0">
                    <a:latin typeface="+mn-ea"/>
                  </a:rPr>
                  <a:t>小球ＡＢＣ</a:t>
                </a:r>
                <a:r>
                  <a:rPr lang="zh-CN" altLang="en-US" sz="2000" dirty="0">
                    <a:latin typeface="+mn-ea"/>
                  </a:rPr>
                  <a:t>同时释放，Ａ为</a:t>
                </a:r>
                <a:r>
                  <a:rPr lang="zh-CN" altLang="en-US" sz="2000" dirty="0" smtClean="0">
                    <a:latin typeface="+mn-ea"/>
                  </a:rPr>
                  <a:t>自由落体运动</a:t>
                </a:r>
                <a:r>
                  <a:rPr lang="zh-CN" altLang="en-US" sz="2000" dirty="0">
                    <a:latin typeface="+mn-ea"/>
                  </a:rPr>
                  <a:t>；Ｃ为速度</a:t>
                </a:r>
                <a:r>
                  <a:rPr lang="en-US" altLang="zh-CN" sz="2000" dirty="0">
                    <a:latin typeface="+mn-ea"/>
                  </a:rPr>
                  <a:t>v</a:t>
                </a:r>
                <a:r>
                  <a:rPr lang="en-US" altLang="zh-CN" sz="2000" baseline="-25000" dirty="0">
                    <a:latin typeface="+mn-ea"/>
                  </a:rPr>
                  <a:t>0</a:t>
                </a:r>
                <a:r>
                  <a:rPr lang="zh-CN" altLang="en-US" sz="2000" dirty="0">
                    <a:latin typeface="+mn-ea"/>
                  </a:rPr>
                  <a:t>的</a:t>
                </a:r>
                <a:r>
                  <a:rPr lang="zh-CN" altLang="en-US" sz="2000" dirty="0" smtClean="0">
                    <a:latin typeface="+mn-ea"/>
                  </a:rPr>
                  <a:t>匀速直线运动</a:t>
                </a:r>
                <a:r>
                  <a:rPr lang="zh-CN" altLang="en-US" sz="2000" dirty="0">
                    <a:latin typeface="+mn-ea"/>
                  </a:rPr>
                  <a:t>；Ｂ为初速</a:t>
                </a:r>
                <a:r>
                  <a:rPr lang="en-US" altLang="zh-CN" sz="2000" dirty="0">
                    <a:latin typeface="+mn-ea"/>
                  </a:rPr>
                  <a:t>v</a:t>
                </a:r>
                <a:r>
                  <a:rPr lang="en-US" altLang="zh-CN" sz="2000" baseline="-25000" dirty="0">
                    <a:latin typeface="+mn-ea"/>
                  </a:rPr>
                  <a:t>0</a:t>
                </a:r>
                <a:r>
                  <a:rPr lang="zh-CN" altLang="en-US" sz="2000" dirty="0">
                    <a:latin typeface="+mn-ea"/>
                  </a:rPr>
                  <a:t>平抛运动</a:t>
                </a:r>
                <a:r>
                  <a:rPr lang="zh-CN" altLang="en-US" sz="2000" dirty="0" smtClean="0">
                    <a:latin typeface="+mn-ea"/>
                  </a:rPr>
                  <a:t>，如果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CN" sz="2000" dirty="0" smtClean="0">
                    <a:latin typeface="+mn-ea"/>
                  </a:rPr>
                  <a:t>t</a:t>
                </a:r>
                <a:r>
                  <a:rPr lang="zh-CN" altLang="en-US" sz="2000" dirty="0" smtClean="0">
                    <a:latin typeface="+mn-ea"/>
                  </a:rPr>
                  <a:t>时间后，</a:t>
                </a:r>
                <a:r>
                  <a:rPr lang="en-US" altLang="zh-CN" sz="2000" dirty="0" smtClean="0">
                    <a:latin typeface="+mn-ea"/>
                  </a:rPr>
                  <a:t>B</a:t>
                </a:r>
                <a:r>
                  <a:rPr lang="zh-CN" altLang="en-US" sz="2000" dirty="0" smtClean="0">
                    <a:latin typeface="+mn-ea"/>
                  </a:rPr>
                  <a:t>球到达了</a:t>
                </a:r>
                <a:r>
                  <a:rPr lang="en-US" altLang="zh-CN" sz="2000" dirty="0" smtClean="0">
                    <a:latin typeface="+mn-ea"/>
                  </a:rPr>
                  <a:t>D</a:t>
                </a:r>
                <a:r>
                  <a:rPr lang="zh-CN" altLang="en-US" sz="2000" dirty="0" smtClean="0">
                    <a:latin typeface="+mn-ea"/>
                  </a:rPr>
                  <a:t>位置点。请问</a:t>
                </a:r>
                <a:r>
                  <a:rPr lang="en-US" altLang="zh-CN" sz="2000" dirty="0" smtClean="0">
                    <a:latin typeface="+mn-ea"/>
                  </a:rPr>
                  <a:t>A</a:t>
                </a:r>
                <a:r>
                  <a:rPr lang="zh-CN" altLang="en-US" sz="2000" dirty="0" smtClean="0">
                    <a:latin typeface="+mn-ea"/>
                  </a:rPr>
                  <a:t>和</a:t>
                </a:r>
                <a:r>
                  <a:rPr lang="en-US" altLang="zh-CN" sz="2000" dirty="0" smtClean="0">
                    <a:latin typeface="+mn-ea"/>
                  </a:rPr>
                  <a:t>C</a:t>
                </a:r>
                <a:r>
                  <a:rPr lang="zh-CN" altLang="en-US" sz="2000" dirty="0" smtClean="0">
                    <a:latin typeface="+mn-ea"/>
                  </a:rPr>
                  <a:t>球此时的位置？</a:t>
                </a:r>
                <a:endParaRPr lang="en-US" altLang="zh-CN" sz="200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00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 smtClean="0">
                    <a:latin typeface="+mn-ea"/>
                  </a:rPr>
                  <a:t>三小球会同时</a:t>
                </a:r>
                <a:r>
                  <a:rPr lang="zh-CN" altLang="en-US" sz="2000" dirty="0">
                    <a:latin typeface="+mn-ea"/>
                  </a:rPr>
                  <a:t>到达Ｄ</a:t>
                </a:r>
                <a:r>
                  <a:rPr lang="zh-CN" altLang="en-US" sz="2000" dirty="0" smtClean="0">
                    <a:latin typeface="+mn-ea"/>
                  </a:rPr>
                  <a:t>点。实验研究发现，Ｂ平</a:t>
                </a:r>
                <a:r>
                  <a:rPr lang="zh-CN" altLang="en-US" sz="2000" dirty="0">
                    <a:latin typeface="+mn-ea"/>
                  </a:rPr>
                  <a:t>抛运动是由Ａ和Ｃ的两个</a:t>
                </a:r>
                <a:r>
                  <a:rPr lang="zh-CN" altLang="en-US" sz="2000" dirty="0" smtClean="0">
                    <a:latin typeface="+mn-ea"/>
                  </a:rPr>
                  <a:t>独立运动合成的。 </a:t>
                </a:r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06" y="1872542"/>
                <a:ext cx="4944978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1233" r="-1850" b="-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250" y="1400677"/>
            <a:ext cx="2994610" cy="24012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868" y="3719724"/>
            <a:ext cx="2809374" cy="3138276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1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二、加速度为恒矢量的曲线运动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6726" y="1046734"/>
            <a:ext cx="90116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ED5A00"/>
                </a:solidFill>
                <a:latin typeface="+mj-ea"/>
                <a:ea typeface="+mj-ea"/>
              </a:rPr>
              <a:t>运动的迭加原理</a:t>
            </a:r>
            <a:r>
              <a:rPr lang="zh-CN" altLang="en-US" sz="2000" dirty="0">
                <a:latin typeface="+mj-ea"/>
                <a:ea typeface="+mj-ea"/>
              </a:rPr>
              <a:t>：一个运动可看成几个</a:t>
            </a:r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</a:rPr>
              <a:t>各自独立（互不影响）</a:t>
            </a:r>
            <a:r>
              <a:rPr lang="zh-CN" altLang="en-US" sz="2000" dirty="0" smtClean="0">
                <a:latin typeface="+mj-ea"/>
                <a:ea typeface="+mj-ea"/>
              </a:rPr>
              <a:t>进行</a:t>
            </a:r>
            <a:r>
              <a:rPr lang="zh-CN" altLang="en-US" sz="2000" dirty="0">
                <a:latin typeface="+mj-ea"/>
                <a:ea typeface="+mj-ea"/>
              </a:rPr>
              <a:t>的运动的迭加。</a:t>
            </a:r>
          </a:p>
        </p:txBody>
      </p:sp>
      <p:sp>
        <p:nvSpPr>
          <p:cNvPr id="4" name="矩形 3"/>
          <p:cNvSpPr/>
          <p:nvPr/>
        </p:nvSpPr>
        <p:spPr>
          <a:xfrm>
            <a:off x="421106" y="1752222"/>
            <a:ext cx="49449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j-ea"/>
                <a:ea typeface="+mj-ea"/>
              </a:rPr>
              <a:t>2.</a:t>
            </a:r>
            <a:r>
              <a:rPr lang="zh-CN" altLang="en-US" sz="2000" dirty="0" smtClean="0">
                <a:latin typeface="+mj-ea"/>
                <a:ea typeface="+mj-ea"/>
              </a:rPr>
              <a:t>抛体运动方程：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grpSp>
        <p:nvGrpSpPr>
          <p:cNvPr id="7" name="Group 2"/>
          <p:cNvGrpSpPr>
            <a:grpSpLocks noChangeAspect="1"/>
          </p:cNvGrpSpPr>
          <p:nvPr/>
        </p:nvGrpSpPr>
        <p:grpSpPr bwMode="auto">
          <a:xfrm>
            <a:off x="6485774" y="1848465"/>
            <a:ext cx="2236787" cy="1636712"/>
            <a:chOff x="2360" y="10842"/>
            <a:chExt cx="3063" cy="2244"/>
          </a:xfrm>
        </p:grpSpPr>
        <p:sp>
          <p:nvSpPr>
            <p:cNvPr id="8" name="AutoShape 3"/>
            <p:cNvSpPr>
              <a:spLocks noChangeAspect="1" noChangeArrowheads="1"/>
            </p:cNvSpPr>
            <p:nvPr/>
          </p:nvSpPr>
          <p:spPr bwMode="auto">
            <a:xfrm>
              <a:off x="2360" y="10842"/>
              <a:ext cx="3063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V="1">
              <a:off x="2890" y="10842"/>
              <a:ext cx="1" cy="1977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890" y="12846"/>
              <a:ext cx="2287" cy="1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2919" y="11621"/>
              <a:ext cx="967" cy="1225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919" y="11965"/>
              <a:ext cx="2019" cy="854"/>
            </a:xfrm>
            <a:custGeom>
              <a:avLst/>
              <a:gdLst>
                <a:gd name="T0" fmla="*/ 0 w 929"/>
                <a:gd name="T1" fmla="*/ 392 h 392"/>
                <a:gd name="T2" fmla="*/ 288 w 929"/>
                <a:gd name="T3" fmla="*/ 117 h 392"/>
                <a:gd name="T4" fmla="*/ 654 w 929"/>
                <a:gd name="T5" fmla="*/ 13 h 392"/>
                <a:gd name="T6" fmla="*/ 929 w 929"/>
                <a:gd name="T7" fmla="*/ 3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9" h="392">
                  <a:moveTo>
                    <a:pt x="0" y="392"/>
                  </a:moveTo>
                  <a:cubicBezTo>
                    <a:pt x="89" y="286"/>
                    <a:pt x="179" y="180"/>
                    <a:pt x="288" y="117"/>
                  </a:cubicBezTo>
                  <a:cubicBezTo>
                    <a:pt x="397" y="54"/>
                    <a:pt x="547" y="26"/>
                    <a:pt x="654" y="13"/>
                  </a:cubicBezTo>
                  <a:cubicBezTo>
                    <a:pt x="761" y="0"/>
                    <a:pt x="845" y="19"/>
                    <a:pt x="929" y="39"/>
                  </a:cubicBezTo>
                </a:path>
              </a:pathLst>
            </a:custGeom>
            <a:noFill/>
            <a:ln w="9525" cap="flat" cmpd="sng">
              <a:solidFill>
                <a:srgbClr val="0033CC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176" y="12448"/>
              <a:ext cx="262" cy="371"/>
            </a:xfrm>
            <a:custGeom>
              <a:avLst/>
              <a:gdLst>
                <a:gd name="T0" fmla="*/ 0 w 121"/>
                <a:gd name="T1" fmla="*/ 0 h 170"/>
                <a:gd name="T2" fmla="*/ 104 w 121"/>
                <a:gd name="T3" fmla="*/ 92 h 170"/>
                <a:gd name="T4" fmla="*/ 104 w 121"/>
                <a:gd name="T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170">
                  <a:moveTo>
                    <a:pt x="0" y="0"/>
                  </a:moveTo>
                  <a:cubicBezTo>
                    <a:pt x="43" y="32"/>
                    <a:pt x="87" y="64"/>
                    <a:pt x="104" y="92"/>
                  </a:cubicBezTo>
                  <a:cubicBezTo>
                    <a:pt x="121" y="120"/>
                    <a:pt x="104" y="157"/>
                    <a:pt x="104" y="170"/>
                  </a:cubicBezTo>
                </a:path>
              </a:pathLst>
            </a:custGeom>
            <a:noFill/>
            <a:ln w="952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3397" y="12241"/>
            <a:ext cx="95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85" name="公式" r:id="rId4" imgW="698400" imgH="215640" progId="Equation.3">
                    <p:embed/>
                  </p:oleObj>
                </mc:Choice>
                <mc:Fallback>
                  <p:oleObj name="公式" r:id="rId4" imgW="69840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7" y="12241"/>
                          <a:ext cx="95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5020" y="12608"/>
            <a:ext cx="17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86" name="公式" r:id="rId6" imgW="126720" imgH="139680" progId="Equation.3">
                    <p:embed/>
                  </p:oleObj>
                </mc:Choice>
                <mc:Fallback>
                  <p:oleObj name="公式" r:id="rId6" imgW="126720" imgH="1396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0" y="12608"/>
                          <a:ext cx="17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2986" y="10842"/>
            <a:ext cx="23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87" name="公式" r:id="rId8" imgW="139680" imgH="164880" progId="Equation.3">
                    <p:embed/>
                  </p:oleObj>
                </mc:Choice>
                <mc:Fallback>
                  <p:oleObj name="公式" r:id="rId8" imgW="139680" imgH="1648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6" y="10842"/>
                          <a:ext cx="23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3851" y="11125"/>
            <a:ext cx="26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88" name="公式" r:id="rId10" imgW="190440" imgH="228600" progId="Equation.3">
                    <p:embed/>
                  </p:oleObj>
                </mc:Choice>
                <mc:Fallback>
                  <p:oleObj name="公式" r:id="rId10" imgW="19044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" y="11125"/>
                          <a:ext cx="261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2673" y="12744"/>
            <a:ext cx="21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89" name="公式" r:id="rId12" imgW="152280" imgH="177480" progId="Equation.3">
                    <p:embed/>
                  </p:oleObj>
                </mc:Choice>
                <mc:Fallback>
                  <p:oleObj name="公式" r:id="rId12" imgW="152280" imgH="177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3" y="12744"/>
                          <a:ext cx="21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文本框 22"/>
          <p:cNvSpPr txBox="1"/>
          <p:nvPr/>
        </p:nvSpPr>
        <p:spPr>
          <a:xfrm>
            <a:off x="400605" y="225643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已知加速度和初始条件：</a:t>
            </a:r>
            <a:endParaRPr lang="zh-CN" altLang="en-US" sz="18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816514" y="2760140"/>
            <a:ext cx="4349353" cy="1724829"/>
            <a:chOff x="190897" y="2838450"/>
            <a:chExt cx="4349353" cy="1724829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8100756"/>
                </p:ext>
              </p:extLst>
            </p:nvPr>
          </p:nvGraphicFramePr>
          <p:xfrm>
            <a:off x="671513" y="2838450"/>
            <a:ext cx="3868737" cy="793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90" name="公式" r:id="rId14" imgW="2451100" imgH="508000" progId="Equation.3">
                    <p:embed/>
                  </p:oleObj>
                </mc:Choice>
                <mc:Fallback>
                  <p:oleObj name="公式" r:id="rId14" imgW="2451100" imgH="5080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513" y="2838450"/>
                          <a:ext cx="3868737" cy="7937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4598887"/>
                </p:ext>
              </p:extLst>
            </p:nvPr>
          </p:nvGraphicFramePr>
          <p:xfrm>
            <a:off x="671775" y="3684207"/>
            <a:ext cx="3260558" cy="879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91" name="公式" r:id="rId16" imgW="1905000" imgH="533400" progId="Equation.3">
                    <p:embed/>
                  </p:oleObj>
                </mc:Choice>
                <mc:Fallback>
                  <p:oleObj name="公式" r:id="rId16" imgW="1905000" imgH="533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775" y="3684207"/>
                          <a:ext cx="3260558" cy="87907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左大括号 23"/>
            <p:cNvSpPr/>
            <p:nvPr/>
          </p:nvSpPr>
          <p:spPr>
            <a:xfrm>
              <a:off x="190897" y="2863386"/>
              <a:ext cx="253401" cy="1323474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18643" y="4652397"/>
            <a:ext cx="6651180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zh-CN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根据</a:t>
            </a:r>
            <a:r>
              <a:rPr lang="zh-CN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匀变速直线运动</a:t>
            </a:r>
            <a:r>
              <a:rPr lang="zh-CN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公式</a:t>
            </a:r>
            <a: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（代入</a:t>
            </a:r>
            <a:r>
              <a:rPr lang="en-US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ppt17-18</a:t>
            </a:r>
            <a: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页三个公式）</a:t>
            </a:r>
            <a:r>
              <a:rPr lang="zh-CN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  <a: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636583"/>
              </p:ext>
            </p:extLst>
          </p:nvPr>
        </p:nvGraphicFramePr>
        <p:xfrm>
          <a:off x="1116657" y="5028816"/>
          <a:ext cx="3810860" cy="415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2" name="公式" r:id="rId18" imgW="1892300" imgH="228600" progId="Equation.3">
                  <p:embed/>
                </p:oleObj>
              </mc:Choice>
              <mc:Fallback>
                <p:oleObj name="公式" r:id="rId18" imgW="18923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657" y="5028816"/>
                        <a:ext cx="3810860" cy="4150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151888"/>
              </p:ext>
            </p:extLst>
          </p:nvPr>
        </p:nvGraphicFramePr>
        <p:xfrm>
          <a:off x="958341" y="5287365"/>
          <a:ext cx="5081512" cy="675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3" name="公式" r:id="rId20" imgW="2679700" imgH="393700" progId="Equation.3">
                  <p:embed/>
                </p:oleObj>
              </mc:Choice>
              <mc:Fallback>
                <p:oleObj name="公式" r:id="rId20" imgW="2679700" imgH="393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341" y="5287365"/>
                        <a:ext cx="5081512" cy="6751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291251" y="6108287"/>
            <a:ext cx="4605748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00025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的表达式消去时间</a:t>
            </a:r>
            <a:r>
              <a:rPr lang="en-US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1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可得轨迹</a:t>
            </a:r>
            <a:r>
              <a:rPr lang="zh-CN" altLang="zh-CN" sz="18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方程</a:t>
            </a:r>
            <a:r>
              <a:rPr lang="zh-CN" altLang="en-US" sz="18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6373829" y="4516335"/>
            <a:ext cx="1798329" cy="800775"/>
          </a:xfrm>
          <a:prstGeom prst="wedgeRoundRectCallout">
            <a:avLst>
              <a:gd name="adj1" fmla="val -64802"/>
              <a:gd name="adj2" fmla="val 62742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运动方程：描述任意时刻的位置和速度。</a:t>
            </a:r>
            <a:endParaRPr lang="zh-CN" altLang="en-US" sz="16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910136"/>
              </p:ext>
            </p:extLst>
          </p:nvPr>
        </p:nvGraphicFramePr>
        <p:xfrm>
          <a:off x="4725612" y="5946744"/>
          <a:ext cx="3158684" cy="72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4" name="公式" r:id="rId22" imgW="1562100" imgH="457200" progId="Equation.3">
                  <p:embed/>
                </p:oleObj>
              </mc:Choice>
              <mc:Fallback>
                <p:oleObj name="公式" r:id="rId22" imgW="1562100" imgH="4572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612" y="5946744"/>
                        <a:ext cx="3158684" cy="721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utoShape 30"/>
          <p:cNvSpPr>
            <a:spLocks noChangeArrowheads="1"/>
          </p:cNvSpPr>
          <p:nvPr/>
        </p:nvSpPr>
        <p:spPr bwMode="auto">
          <a:xfrm>
            <a:off x="7944924" y="5987495"/>
            <a:ext cx="1199076" cy="559374"/>
          </a:xfrm>
          <a:prstGeom prst="wedgeRoundRectCallout">
            <a:avLst>
              <a:gd name="adj1" fmla="val -74838"/>
              <a:gd name="adj2" fmla="val -487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是一个抛物线方程。</a:t>
            </a:r>
            <a:endParaRPr lang="zh-CN" altLang="en-US" sz="16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40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2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4907" y="1094628"/>
            <a:ext cx="80217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400" dirty="0"/>
              <a:t>▲ 小结速度和加速度的性质： </a:t>
            </a:r>
            <a:endParaRPr lang="en-US" altLang="zh-CN" sz="24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相对性</a:t>
            </a:r>
            <a:r>
              <a:rPr lang="zh-CN" altLang="en-US" sz="2400" dirty="0"/>
              <a:t>：必须指明</a:t>
            </a:r>
            <a:r>
              <a:rPr lang="zh-CN" altLang="en-US" sz="2400" dirty="0" smtClean="0"/>
              <a:t>参考系。 </a:t>
            </a:r>
            <a:endParaRPr lang="en-US" altLang="zh-CN" sz="24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矢量</a:t>
            </a:r>
            <a:r>
              <a:rPr lang="zh-CN" altLang="en-US" sz="2400" dirty="0"/>
              <a:t>性：有大小和方向，可进行合成与分解， 合成与分解遵守</a:t>
            </a:r>
            <a:r>
              <a:rPr lang="zh-CN" altLang="en-US" sz="2400" dirty="0" smtClean="0"/>
              <a:t>平行四边形法则。 </a:t>
            </a:r>
            <a:endParaRPr lang="en-US" altLang="zh-CN" sz="24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瞬时性</a:t>
            </a:r>
            <a:r>
              <a:rPr lang="zh-CN" altLang="en-US" sz="2400" dirty="0"/>
              <a:t>：大小和方向可以随时间改变 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mment 52"/>
          <p:cNvSpPr>
            <a:spLocks noChangeArrowheads="1"/>
          </p:cNvSpPr>
          <p:nvPr/>
        </p:nvSpPr>
        <p:spPr bwMode="auto">
          <a:xfrm>
            <a:off x="4729018" y="923636"/>
            <a:ext cx="4128653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牛顿是</a:t>
            </a:r>
            <a:r>
              <a:rPr lang="zh-CN" altLang="en-US" sz="1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英国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伟大的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物理学家、数学家、天文学家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恩格斯说：“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牛顿由于发现了万有引力定律而创立了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天文学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，由于进行光的分解而创立了科学的光学，由于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创立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了二项式定理和无限理论而创立了科学的数学，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认识了力学的本性而创立了科学的力学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”。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的确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，牛顿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在自然科学领域里作了奠基性的贡献，堪称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科学巨匠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牛顿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出生于英国北部林肯郡的一个农民家庭。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1661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年考上剑桥大学特里尼蒂学校，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1665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年毕业，这时正赶上鼠疫，牛顿回家避疫两年，期间几乎考虑了他一生中所研究的各个方面，特别是他一生中的几个重要贡献：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万有引力定律、经典力学、微积分和光学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牛顿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发现万有引力定律，建立了经典力学，他用一个公式将宇宙中最大天体的运动和最小粒子的运动统一起来。宇宙变得如此清晰：任何一个运动都不是无故发生，都是长长的一系列因果链条中的一个状态、一个环节，是可以精确描述的。人们打破几千年来神的意志统治世界的思想，开始相信没有任何东西是智慧所不能确切知道的。相比于他的理论，牛顿更伟大的贡献是使人们从此开始相信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科学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40" y="711200"/>
            <a:ext cx="4002606" cy="34100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40" y="4240807"/>
            <a:ext cx="4002605" cy="224865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6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一、牛顿运动定律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5127" y="3422031"/>
            <a:ext cx="1196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第一</a:t>
            </a:r>
            <a:r>
              <a:rPr lang="zh-CN" altLang="en-US" sz="1800" dirty="0" smtClean="0"/>
              <a:t>定律的意义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372978" y="2471294"/>
            <a:ext cx="83138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+mj-ea"/>
                <a:ea typeface="+mj-ea"/>
              </a:rPr>
              <a:t>1.</a:t>
            </a:r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</a:rPr>
              <a:t>牛顿第一定律</a:t>
            </a:r>
            <a:r>
              <a:rPr lang="zh-CN" altLang="en-US" sz="2000" dirty="0" smtClean="0">
                <a:latin typeface="+mj-ea"/>
                <a:ea typeface="+mj-ea"/>
              </a:rPr>
              <a:t>：</a:t>
            </a:r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</a:rPr>
              <a:t> 任何物体都保持静止或匀速直线运动的状态</a:t>
            </a:r>
            <a:r>
              <a:rPr lang="en-US" altLang="zh-CN" sz="2000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</a:rPr>
              <a:t>直到外力迫使它改变这种运动状态为止。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0873" y="3322321"/>
            <a:ext cx="38779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 smtClean="0"/>
              <a:t>定性</a:t>
            </a:r>
            <a:r>
              <a:rPr lang="zh-CN" altLang="en-US" sz="1800" dirty="0"/>
              <a:t>给出了物体的</a:t>
            </a:r>
            <a:r>
              <a:rPr lang="zh-CN" altLang="en-US" sz="1800" dirty="0">
                <a:latin typeface="+mj-ea"/>
                <a:ea typeface="+mj-ea"/>
              </a:rPr>
              <a:t>“惯性”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概念。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/>
              <a:t>定义了</a:t>
            </a:r>
            <a:r>
              <a:rPr lang="zh-CN" altLang="en-US" sz="1800" dirty="0">
                <a:latin typeface="+mj-ea"/>
                <a:ea typeface="+mj-ea"/>
              </a:rPr>
              <a:t>“力”</a:t>
            </a:r>
            <a:r>
              <a:rPr lang="zh-CN" altLang="en-US" sz="1800" dirty="0"/>
              <a:t>的概念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2041236" y="3422031"/>
            <a:ext cx="277091" cy="72266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9636" y="4352629"/>
            <a:ext cx="800331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000" dirty="0">
                <a:solidFill>
                  <a:srgbClr val="ED5A00"/>
                </a:solidFill>
                <a:latin typeface="+mj-ea"/>
                <a:ea typeface="+mj-ea"/>
              </a:rPr>
              <a:t>惯性</a:t>
            </a:r>
            <a:r>
              <a:rPr lang="zh-CN" altLang="en-US" sz="2000" dirty="0">
                <a:latin typeface="+mj-ea"/>
                <a:ea typeface="+mj-ea"/>
              </a:rPr>
              <a:t>：物体具有保持其运动状态不变的</a:t>
            </a:r>
            <a:r>
              <a:rPr lang="zh-CN" altLang="en-US" sz="2000" dirty="0" smtClean="0">
                <a:latin typeface="+mj-ea"/>
                <a:ea typeface="+mj-ea"/>
              </a:rPr>
              <a:t>属性。 是</a:t>
            </a:r>
            <a:r>
              <a:rPr lang="zh-CN" altLang="en-US" sz="2000" dirty="0">
                <a:latin typeface="+mj-ea"/>
                <a:ea typeface="+mj-ea"/>
              </a:rPr>
              <a:t>物体固有属性 。 </a:t>
            </a:r>
            <a:endParaRPr lang="en-US" altLang="zh-CN" sz="20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</a:pPr>
            <a:r>
              <a:rPr lang="zh-CN" altLang="en-US" sz="2000" dirty="0" smtClean="0">
                <a:solidFill>
                  <a:srgbClr val="ED5A00"/>
                </a:solidFill>
                <a:latin typeface="+mj-ea"/>
                <a:ea typeface="+mj-ea"/>
              </a:rPr>
              <a:t>力</a:t>
            </a:r>
            <a:r>
              <a:rPr lang="zh-CN" altLang="en-US" sz="2000" dirty="0">
                <a:latin typeface="+mj-ea"/>
                <a:ea typeface="+mj-ea"/>
              </a:rPr>
              <a:t>：是物体改变运动状态的原因，而不是</a:t>
            </a:r>
            <a:r>
              <a:rPr lang="zh-CN" altLang="en-US" sz="2000" dirty="0" smtClean="0">
                <a:latin typeface="+mj-ea"/>
                <a:ea typeface="+mj-ea"/>
              </a:rPr>
              <a:t>维持物体</a:t>
            </a:r>
            <a:r>
              <a:rPr lang="zh-CN" altLang="en-US" sz="2000" dirty="0">
                <a:latin typeface="+mj-ea"/>
                <a:ea typeface="+mj-ea"/>
              </a:rPr>
              <a:t>的运动状态的原因。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7157" y="1153712"/>
            <a:ext cx="82896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1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运动学只描述物体的运动</a:t>
            </a:r>
            <a:r>
              <a:rPr lang="en-US" altLang="zh-CN" sz="1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1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并不分析存在于运动之中的因果</a:t>
            </a:r>
            <a:r>
              <a:rPr lang="zh-CN" altLang="zh-CN" sz="16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规律</a:t>
            </a:r>
            <a:r>
              <a:rPr lang="zh-CN" altLang="en-US" sz="16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zh-CN" sz="16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相互作用</a:t>
            </a:r>
            <a:r>
              <a:rPr lang="zh-CN" altLang="zh-CN" sz="1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是物体运动状态发生变化的</a:t>
            </a:r>
            <a:r>
              <a:rPr lang="zh-CN" altLang="zh-CN" sz="16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原因</a:t>
            </a:r>
            <a:r>
              <a:rPr lang="zh-CN" altLang="en-US" sz="1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zh-CN" sz="16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zh-CN" sz="1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力学中将</a:t>
            </a:r>
            <a:r>
              <a:rPr lang="zh-CN" altLang="zh-CN" sz="16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物体间的相互作用称为</a:t>
            </a:r>
            <a:r>
              <a:rPr lang="zh-CN" altLang="zh-CN" sz="16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力</a:t>
            </a:r>
            <a:r>
              <a:rPr lang="zh-CN" altLang="en-US" sz="16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zh-CN" sz="16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研究</a:t>
            </a:r>
            <a:r>
              <a:rPr lang="zh-CN" altLang="zh-CN" sz="1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物体在力的影响下运动的规律称为动力学</a:t>
            </a:r>
            <a:r>
              <a:rPr lang="en-US" altLang="zh-CN" sz="1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1600" kern="100" dirty="0">
                <a:latin typeface="楷体" panose="02010609060101010101" pitchFamily="49" charset="-122"/>
                <a:ea typeface="楷体" panose="02010609060101010101" pitchFamily="49" charset="-122"/>
              </a:rPr>
              <a:t>牛顿运动定律则是动力学的</a:t>
            </a:r>
            <a:r>
              <a:rPr lang="zh-CN" altLang="zh-CN" sz="16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基础</a:t>
            </a:r>
            <a:r>
              <a:rPr lang="zh-CN" altLang="en-US" sz="16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1200" kern="1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08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一、牛顿运动定律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2978" y="1189875"/>
            <a:ext cx="83138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+mj-ea"/>
                <a:ea typeface="+mj-ea"/>
              </a:rPr>
              <a:t>2.</a:t>
            </a:r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</a:rPr>
              <a:t>牛顿第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二</a:t>
            </a:r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</a:rPr>
              <a:t>定律</a:t>
            </a:r>
            <a:r>
              <a:rPr lang="zh-CN" altLang="en-US" sz="2000" dirty="0" smtClean="0">
                <a:latin typeface="+mj-ea"/>
                <a:ea typeface="+mj-ea"/>
              </a:rPr>
              <a:t>：</a:t>
            </a:r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</a:rPr>
              <a:t>物体受到外力作用时，它所获得的加速度</a:t>
            </a:r>
            <a:r>
              <a:rPr lang="zh-CN" altLang="en-US" sz="2000" dirty="0" smtClean="0">
                <a:solidFill>
                  <a:srgbClr val="C00000"/>
                </a:solidFill>
                <a:latin typeface="+mj-ea"/>
                <a:ea typeface="+mj-ea"/>
              </a:rPr>
              <a:t>的大小</a:t>
            </a:r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</a:rPr>
              <a:t>与合外力的大小成正比，并与物体的质量</a:t>
            </a:r>
            <a:r>
              <a:rPr lang="zh-CN" altLang="en-US" sz="2000" dirty="0" smtClean="0">
                <a:solidFill>
                  <a:srgbClr val="C00000"/>
                </a:solidFill>
                <a:latin typeface="+mj-ea"/>
                <a:ea typeface="+mj-ea"/>
              </a:rPr>
              <a:t>成反比</a:t>
            </a:r>
            <a:r>
              <a:rPr lang="zh-CN" altLang="en-US" sz="2000" dirty="0">
                <a:solidFill>
                  <a:srgbClr val="C00000"/>
                </a:solidFill>
                <a:latin typeface="+mj-ea"/>
                <a:ea typeface="+mj-ea"/>
              </a:rPr>
              <a:t>，加速度的方向与合外力的方向相同，</a:t>
            </a:r>
            <a:r>
              <a:rPr lang="zh-CN" altLang="en-US" sz="2000" dirty="0">
                <a:latin typeface="+mj-ea"/>
                <a:ea typeface="+mj-ea"/>
              </a:rPr>
              <a:t>即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58" y="2065304"/>
            <a:ext cx="2712233" cy="9556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925426" y="2348679"/>
            <a:ext cx="1800493" cy="369332"/>
          </a:xfrm>
          <a:prstGeom prst="rect">
            <a:avLst/>
          </a:prstGeom>
          <a:solidFill>
            <a:srgbClr val="ED5A00"/>
          </a:solidFill>
        </p:spPr>
        <p:txBody>
          <a:bodyPr wrap="none">
            <a:spAutoFit/>
          </a:bodyPr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18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质点动力学方程</a:t>
            </a:r>
            <a:endParaRPr kumimoji="1" lang="zh-CN" altLang="en-US" sz="2000" b="1" dirty="0">
              <a:solidFill>
                <a:srgbClr val="000000"/>
              </a:solidFill>
              <a:latin typeface="Tahoma" panose="020B0604030504040204" pitchFamily="34" charset="0"/>
              <a:ea typeface="新宋体" panose="0201060903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36385" y="3377188"/>
                <a:ext cx="7662670" cy="2779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000" dirty="0" smtClean="0">
                    <a:ea typeface="楷体" panose="02010609060101010101" pitchFamily="49" charset="-122"/>
                  </a:rPr>
                  <a:t>注意：</a:t>
                </a:r>
                <a:endParaRPr lang="en-US" altLang="zh-CN" sz="2000" dirty="0" smtClean="0">
                  <a:ea typeface="楷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CN" sz="2000" dirty="0" smtClean="0">
                    <a:ea typeface="楷体" panose="02010609060101010101" pitchFamily="49" charset="-122"/>
                  </a:rPr>
                  <a:t>(</a:t>
                </a:r>
                <a:r>
                  <a:rPr lang="en-US" altLang="zh-CN" sz="2000" dirty="0">
                    <a:ea typeface="楷体" panose="02010609060101010101" pitchFamily="49" charset="-122"/>
                  </a:rPr>
                  <a:t>1)</a:t>
                </a:r>
                <a:r>
                  <a:rPr lang="zh-CN" altLang="en-US" sz="2000" dirty="0">
                    <a:ea typeface="楷体" panose="02010609060101010101" pitchFamily="49" charset="-122"/>
                  </a:rPr>
                  <a:t>适用于惯性参考系</a:t>
                </a:r>
                <a:r>
                  <a:rPr lang="zh-CN" altLang="en-US" sz="2000" dirty="0" smtClean="0">
                    <a:ea typeface="楷体" panose="02010609060101010101" pitchFamily="49" charset="-122"/>
                  </a:rPr>
                  <a:t>；</a:t>
                </a:r>
                <a:endParaRPr lang="en-US" altLang="zh-CN" sz="2000" dirty="0" smtClean="0">
                  <a:ea typeface="楷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CN" sz="2000" dirty="0">
                    <a:ea typeface="楷体" panose="02010609060101010101" pitchFamily="49" charset="-122"/>
                  </a:rPr>
                  <a:t>(2)</a:t>
                </a:r>
                <a:r>
                  <a:rPr lang="zh-CN" altLang="en-US" sz="2000" dirty="0">
                    <a:ea typeface="楷体" panose="02010609060101010101" pitchFamily="49" charset="-122"/>
                  </a:rPr>
                  <a:t>质量：物体惯性大小的</a:t>
                </a:r>
                <a:r>
                  <a:rPr lang="zh-CN" altLang="en-US" sz="2000" dirty="0" smtClean="0">
                    <a:ea typeface="楷体" panose="02010609060101010101" pitchFamily="49" charset="-122"/>
                  </a:rPr>
                  <a:t>量度，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num>
                      <m:den>
                        <m:acc>
                          <m:accPr>
                            <m:chr m:val="⃗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den>
                    </m:f>
                  </m:oMath>
                </a14:m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表示量值相等，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m</a:t>
                </a: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无关</a:t>
                </a:r>
                <a:r>
                  <a:rPr lang="en-US" altLang="zh-CN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;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sz="2000" dirty="0">
                    <a:ea typeface="楷体" panose="02010609060101010101" pitchFamily="49" charset="-122"/>
                  </a:rPr>
                  <a:t>(</a:t>
                </a:r>
                <a:r>
                  <a:rPr lang="en-US" altLang="zh-CN" sz="2000" dirty="0" smtClean="0">
                    <a:ea typeface="楷体" panose="02010609060101010101" pitchFamily="49" charset="-122"/>
                  </a:rPr>
                  <a:t>3)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zh-CN" altLang="en-US" sz="2000" dirty="0">
                    <a:ea typeface="楷体" panose="02010609060101010101" pitchFamily="49" charset="-122"/>
                  </a:rPr>
                  <a:t>的关系是瞬时的，若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000" dirty="0">
                    <a:ea typeface="楷体" panose="02010609060101010101" pitchFamily="49" charset="-122"/>
                  </a:rPr>
                  <a:t> = 0</a:t>
                </a:r>
                <a:r>
                  <a:rPr lang="zh-CN" altLang="en-US" sz="2000" dirty="0" smtClean="0">
                    <a:ea typeface="楷体" panose="02010609060101010101" pitchFamily="49" charset="-122"/>
                  </a:rPr>
                  <a:t>，</a:t>
                </a:r>
                <a:r>
                  <a:rPr lang="zh-CN" altLang="en-US" sz="2000" dirty="0">
                    <a:ea typeface="楷体" panose="02010609060101010101" pitchFamily="49" charset="-122"/>
                  </a:rPr>
                  <a:t>则表明</a:t>
                </a:r>
                <a:r>
                  <a:rPr lang="zh-CN" altLang="en-US" sz="2000" dirty="0" smtClean="0">
                    <a:ea typeface="楷体" panose="02010609060101010101" pitchFamily="49" charset="-122"/>
                  </a:rPr>
                  <a:t>作</a:t>
                </a:r>
                <a:r>
                  <a:rPr lang="zh-CN" altLang="en-US" sz="2000" dirty="0">
                    <a:ea typeface="楷体" panose="02010609060101010101" pitchFamily="49" charset="-122"/>
                  </a:rPr>
                  <a:t>用的各力是平衡</a:t>
                </a:r>
                <a:r>
                  <a:rPr lang="zh-CN" altLang="en-US" sz="2000" dirty="0" smtClean="0">
                    <a:ea typeface="楷体" panose="02010609060101010101" pitchFamily="49" charset="-122"/>
                  </a:rPr>
                  <a:t>力。</a:t>
                </a:r>
                <a:endParaRPr lang="en-US" altLang="zh-CN" sz="2000" dirty="0" smtClean="0">
                  <a:ea typeface="楷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CN" sz="2000" dirty="0" smtClean="0">
                    <a:ea typeface="楷体" panose="02010609060101010101" pitchFamily="49" charset="-122"/>
                  </a:rPr>
                  <a:t>(4)</a:t>
                </a:r>
                <a:r>
                  <a:rPr lang="zh-CN" altLang="en-US" sz="2000" dirty="0">
                    <a:ea typeface="楷体" panose="02010609060101010101" pitchFamily="49" charset="-122"/>
                  </a:rPr>
                  <a:t>牛顿定律式是一矢量</a:t>
                </a:r>
                <a:r>
                  <a:rPr lang="zh-CN" altLang="en-US" sz="2000" dirty="0" smtClean="0">
                    <a:ea typeface="楷体" panose="02010609060101010101" pitchFamily="49" charset="-122"/>
                  </a:rPr>
                  <a:t>式</a:t>
                </a:r>
                <a:r>
                  <a:rPr lang="zh-CN" altLang="en-US" sz="2000" dirty="0">
                    <a:ea typeface="楷体" panose="02010609060101010101" pitchFamily="49" charset="-122"/>
                  </a:rPr>
                  <a:t>，</a:t>
                </a:r>
                <a:r>
                  <a:rPr lang="zh-CN" altLang="en-US" sz="2000" dirty="0" smtClean="0">
                    <a:ea typeface="楷体" panose="02010609060101010101" pitchFamily="49" charset="-122"/>
                  </a:rPr>
                  <a:t>在</a:t>
                </a:r>
                <a:r>
                  <a:rPr lang="zh-CN" altLang="en-US" sz="2000" dirty="0">
                    <a:ea typeface="楷体" panose="02010609060101010101" pitchFamily="49" charset="-122"/>
                  </a:rPr>
                  <a:t>解题</a:t>
                </a:r>
                <a:r>
                  <a:rPr lang="zh-CN" altLang="en-US" sz="2000" dirty="0" smtClean="0">
                    <a:ea typeface="楷体" panose="02010609060101010101" pitchFamily="49" charset="-122"/>
                  </a:rPr>
                  <a:t>时，常用</a:t>
                </a:r>
                <a:r>
                  <a:rPr lang="zh-CN" altLang="en-US" sz="2000" dirty="0">
                    <a:ea typeface="楷体" panose="02010609060101010101" pitchFamily="49" charset="-122"/>
                  </a:rPr>
                  <a:t>其投影</a:t>
                </a:r>
                <a:r>
                  <a:rPr lang="zh-CN" altLang="en-US" sz="2000" dirty="0" smtClean="0">
                    <a:ea typeface="楷体" panose="02010609060101010101" pitchFamily="49" charset="-122"/>
                  </a:rPr>
                  <a:t>式（正交分解）。应用</a:t>
                </a:r>
                <a:r>
                  <a:rPr lang="zh-CN" altLang="en-US" sz="2000" dirty="0">
                    <a:ea typeface="楷体" panose="02010609060101010101" pitchFamily="49" charset="-122"/>
                  </a:rPr>
                  <a:t>时</a:t>
                </a:r>
                <a:r>
                  <a:rPr lang="en-US" altLang="zh-CN" sz="2000" dirty="0">
                    <a:ea typeface="楷体" panose="02010609060101010101" pitchFamily="49" charset="-122"/>
                  </a:rPr>
                  <a:t>,</a:t>
                </a:r>
                <a:r>
                  <a:rPr lang="zh-CN" altLang="en-US" sz="2000" dirty="0">
                    <a:ea typeface="楷体" panose="02010609060101010101" pitchFamily="49" charset="-122"/>
                  </a:rPr>
                  <a:t>应注意各分量的正负和坐标轴方向的关系</a:t>
                </a:r>
                <a:r>
                  <a:rPr lang="en-US" altLang="zh-CN" sz="2000" dirty="0">
                    <a:ea typeface="楷体" panose="02010609060101010101" pitchFamily="49" charset="-122"/>
                  </a:rPr>
                  <a:t>.</a:t>
                </a:r>
                <a:endParaRPr lang="zh-CN" altLang="en-US" sz="2000" dirty="0"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85" y="3377188"/>
                <a:ext cx="7662670" cy="2779287"/>
              </a:xfrm>
              <a:prstGeom prst="rect">
                <a:avLst/>
              </a:prstGeom>
              <a:blipFill rotWithShape="0">
                <a:blip r:embed="rId3"/>
                <a:stretch>
                  <a:fillRect l="-875" t="-1535" r="-3341" b="-3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5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一、牛顿运动定律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1961" y="4093611"/>
            <a:ext cx="8313821" cy="2480115"/>
            <a:chOff x="331961" y="3964305"/>
            <a:chExt cx="8313821" cy="2480115"/>
          </a:xfrm>
        </p:grpSpPr>
        <p:sp>
          <p:nvSpPr>
            <p:cNvPr id="2" name="矩形 1"/>
            <p:cNvSpPr/>
            <p:nvPr/>
          </p:nvSpPr>
          <p:spPr>
            <a:xfrm>
              <a:off x="331961" y="3964305"/>
              <a:ext cx="831382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+mj-ea"/>
                  <a:ea typeface="+mj-ea"/>
                </a:rPr>
                <a:t>3.</a:t>
              </a:r>
              <a:r>
                <a:rPr lang="zh-CN" altLang="en-US" sz="2000" dirty="0" smtClean="0">
                  <a:solidFill>
                    <a:schemeClr val="accent1"/>
                  </a:solidFill>
                  <a:latin typeface="+mj-ea"/>
                  <a:ea typeface="+mj-ea"/>
                </a:rPr>
                <a:t>牛顿第三定律</a:t>
              </a:r>
              <a:r>
                <a:rPr lang="zh-CN" altLang="en-US" sz="2000" dirty="0" smtClean="0">
                  <a:latin typeface="+mj-ea"/>
                  <a:ea typeface="+mj-ea"/>
                </a:rPr>
                <a:t>：</a:t>
              </a:r>
              <a:r>
                <a:rPr lang="zh-CN" altLang="en-US" sz="2000" dirty="0">
                  <a:solidFill>
                    <a:srgbClr val="C00000"/>
                  </a:solidFill>
                  <a:latin typeface="+mj-ea"/>
                  <a:ea typeface="+mj-ea"/>
                </a:rPr>
                <a:t>两个物体间的作用力与反作用力，沿同一直线，大小相等，方向相反，分别作用在两个物体上。</a:t>
              </a:r>
            </a:p>
          </p:txBody>
        </p:sp>
        <p:graphicFrame>
          <p:nvGraphicFramePr>
            <p:cNvPr id="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7432162"/>
                </p:ext>
              </p:extLst>
            </p:nvPr>
          </p:nvGraphicFramePr>
          <p:xfrm>
            <a:off x="3923692" y="4815332"/>
            <a:ext cx="1447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97" name="Equation" r:id="rId3" imgW="545760" imgH="190440" progId="Equation.3">
                    <p:embed/>
                  </p:oleObj>
                </mc:Choice>
                <mc:Fallback>
                  <p:oleObj name="Equation" r:id="rId3" imgW="54576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692" y="4815332"/>
                          <a:ext cx="1447800" cy="45720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396500" y="5428757"/>
              <a:ext cx="808643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latin typeface="+mj-ea"/>
                  <a:ea typeface="+mj-ea"/>
                </a:rPr>
                <a:t>第三定律总结：</a:t>
              </a:r>
              <a:endParaRPr lang="en-US" altLang="zh-CN" sz="2000" dirty="0" smtClean="0">
                <a:latin typeface="+mj-ea"/>
                <a:ea typeface="+mj-ea"/>
              </a:endParaRPr>
            </a:p>
            <a:p>
              <a:pPr indent="-720000"/>
              <a:r>
                <a:rPr lang="zh-CN" altLang="en-US" sz="2000" dirty="0" smtClean="0">
                  <a:latin typeface="+mj-ea"/>
                  <a:ea typeface="+mj-ea"/>
                </a:rPr>
                <a:t>作用力</a:t>
              </a:r>
              <a:r>
                <a:rPr lang="zh-CN" altLang="en-US" sz="2000" dirty="0">
                  <a:latin typeface="+mj-ea"/>
                  <a:ea typeface="+mj-ea"/>
                </a:rPr>
                <a:t>与</a:t>
              </a:r>
              <a:r>
                <a:rPr lang="zh-CN" altLang="en-US" sz="2000" dirty="0" smtClean="0">
                  <a:latin typeface="+mj-ea"/>
                  <a:ea typeface="+mj-ea"/>
                </a:rPr>
                <a:t>反作用力</a:t>
              </a:r>
              <a:r>
                <a:rPr lang="en-US" altLang="zh-CN" sz="2000" dirty="0" smtClean="0">
                  <a:latin typeface="+mj-ea"/>
                  <a:ea typeface="+mj-ea"/>
                </a:rPr>
                <a:t>——</a:t>
              </a:r>
              <a:r>
                <a:rPr lang="zh-CN" altLang="en-US" sz="2000" dirty="0" smtClean="0">
                  <a:latin typeface="+mj-ea"/>
                  <a:ea typeface="+mj-ea"/>
                </a:rPr>
                <a:t>大小</a:t>
              </a:r>
              <a:r>
                <a:rPr lang="zh-CN" altLang="en-US" sz="2000" dirty="0">
                  <a:latin typeface="+mj-ea"/>
                  <a:ea typeface="+mj-ea"/>
                </a:rPr>
                <a:t>相等，方向相反，同一性质，同一直线</a:t>
              </a:r>
              <a:r>
                <a:rPr lang="zh-CN" altLang="en-US" sz="2000" dirty="0" smtClean="0">
                  <a:latin typeface="+mj-ea"/>
                  <a:ea typeface="+mj-ea"/>
                </a:rPr>
                <a:t>， </a:t>
              </a:r>
              <a:endParaRPr lang="en-US" altLang="zh-CN" sz="2000" dirty="0" smtClean="0">
                <a:latin typeface="+mj-ea"/>
                <a:ea typeface="+mj-ea"/>
              </a:endParaRPr>
            </a:p>
            <a:p>
              <a:pPr indent="-720000"/>
              <a:r>
                <a:rPr lang="en-US" altLang="zh-CN" sz="2000" dirty="0">
                  <a:latin typeface="+mj-ea"/>
                  <a:ea typeface="+mj-ea"/>
                </a:rPr>
                <a:t> </a:t>
              </a:r>
              <a:r>
                <a:rPr lang="en-US" altLang="zh-CN" sz="2000" dirty="0" smtClean="0">
                  <a:latin typeface="+mj-ea"/>
                  <a:ea typeface="+mj-ea"/>
                </a:rPr>
                <a:t>                                 </a:t>
              </a:r>
              <a:r>
                <a:rPr lang="zh-CN" altLang="en-US" sz="2000" dirty="0" smtClean="0">
                  <a:latin typeface="+mj-ea"/>
                  <a:ea typeface="+mj-ea"/>
                </a:rPr>
                <a:t>作用</a:t>
              </a:r>
              <a:r>
                <a:rPr lang="zh-CN" altLang="en-US" sz="2000" dirty="0">
                  <a:latin typeface="+mj-ea"/>
                  <a:ea typeface="+mj-ea"/>
                </a:rPr>
                <a:t>两物，不能抵消。</a:t>
              </a: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773674"/>
              </p:ext>
            </p:extLst>
          </p:nvPr>
        </p:nvGraphicFramePr>
        <p:xfrm>
          <a:off x="2315828" y="2657928"/>
          <a:ext cx="25733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8" name="Equation" r:id="rId5" imgW="1688760" imgH="533160" progId="Equation.3">
                  <p:embed/>
                </p:oleObj>
              </mc:Choice>
              <mc:Fallback>
                <p:oleObj name="Equation" r:id="rId5" imgW="16887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828" y="2657928"/>
                        <a:ext cx="2573338" cy="812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307318"/>
              </p:ext>
            </p:extLst>
          </p:nvPr>
        </p:nvGraphicFramePr>
        <p:xfrm>
          <a:off x="5337432" y="2327728"/>
          <a:ext cx="330835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9" name="Equation" r:id="rId7" imgW="2120760" imgH="888840" progId="Equation.3">
                  <p:embed/>
                </p:oleObj>
              </mc:Choice>
              <mc:Fallback>
                <p:oleObj name="Equation" r:id="rId7" imgW="21207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432" y="2327728"/>
                        <a:ext cx="3308350" cy="13858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749184" y="1971448"/>
            <a:ext cx="7702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ea typeface="楷体" panose="02010609060101010101" pitchFamily="49" charset="-122"/>
              </a:rPr>
              <a:t>(5)</a:t>
            </a:r>
            <a:r>
              <a:rPr lang="zh-CN" altLang="en-US" sz="2000" dirty="0" smtClean="0">
                <a:ea typeface="楷体" panose="02010609060101010101" pitchFamily="49" charset="-122"/>
              </a:rPr>
              <a:t>牛二定律分量式</a:t>
            </a:r>
            <a:r>
              <a:rPr lang="en-US" altLang="zh-CN" sz="2000" dirty="0" smtClean="0">
                <a:ea typeface="楷体" panose="02010609060101010101" pitchFamily="49" charset="-122"/>
              </a:rPr>
              <a:t>:</a:t>
            </a:r>
            <a:endParaRPr lang="zh-CN" altLang="en-US" sz="2000" dirty="0">
              <a:solidFill>
                <a:srgbClr val="ED5A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11510" y="1286880"/>
                <a:ext cx="770236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rgbClr val="ED5A00"/>
                    </a:solidFill>
                    <a:latin typeface="微软雅黑"/>
                    <a:ea typeface="微软雅黑"/>
                  </a:rPr>
                  <a:t>力的</a:t>
                </a:r>
                <a:r>
                  <a:rPr lang="zh-CN" altLang="en-US" sz="2000" dirty="0" smtClean="0">
                    <a:solidFill>
                      <a:srgbClr val="ED5A00"/>
                    </a:solidFill>
                    <a:latin typeface="微软雅黑"/>
                    <a:ea typeface="微软雅黑"/>
                  </a:rPr>
                  <a:t>叠加原理：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几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个力同时作用在一个物体上时，合力所产生的加速度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楷体" panose="02010609060101010101" pitchFamily="49" charset="-122"/>
                  </a:rPr>
                  <a:t> 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，等于各个力单独作用时所产生加速度矢量</a:t>
                </a:r>
                <a:r>
                  <a:rPr lang="zh-CN" altLang="en-US" sz="2000" dirty="0" smtClean="0">
                    <a:solidFill>
                      <a:srgbClr val="000000"/>
                    </a:solidFill>
                    <a:latin typeface="微软雅黑"/>
                    <a:ea typeface="微软雅黑"/>
                  </a:rPr>
                  <a:t>和。</a:t>
                </a:r>
                <a:endParaRPr lang="zh-CN" altLang="en-US" sz="2000" dirty="0">
                  <a:solidFill>
                    <a:srgbClr val="ED5A00"/>
                  </a:solidFill>
                  <a:latin typeface="微软雅黑"/>
                  <a:ea typeface="微软雅黑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10" y="1286880"/>
                <a:ext cx="7702365" cy="707886"/>
              </a:xfrm>
              <a:prstGeom prst="rect">
                <a:avLst/>
              </a:prstGeom>
              <a:blipFill rotWithShape="0">
                <a:blip r:embed="rId9"/>
                <a:stretch>
                  <a:fillRect l="-871"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形标注 11"/>
          <p:cNvSpPr/>
          <p:nvPr/>
        </p:nvSpPr>
        <p:spPr>
          <a:xfrm flipH="1">
            <a:off x="-269812" y="1902691"/>
            <a:ext cx="2585640" cy="2164061"/>
          </a:xfrm>
          <a:prstGeom prst="wedgeEllipseCallout">
            <a:avLst>
              <a:gd name="adj1" fmla="val -63332"/>
              <a:gd name="adj2" fmla="val -2847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       分量式的意思就是：一个力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F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可以分解成几个分量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F</a:t>
            </a:r>
            <a:r>
              <a:rPr lang="en-US" altLang="zh-CN" sz="1400" b="1" baseline="-25000" dirty="0" smtClean="0">
                <a:solidFill>
                  <a:schemeClr val="bg1"/>
                </a:solidFill>
              </a:rPr>
              <a:t>i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的矢量和，分量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F</a:t>
            </a:r>
            <a:r>
              <a:rPr lang="en-US" altLang="zh-CN" sz="1400" b="1" baseline="-25000" dirty="0" smtClean="0">
                <a:solidFill>
                  <a:schemeClr val="bg1"/>
                </a:solidFill>
              </a:rPr>
              <a:t>i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各自又等于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m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乘以各个分量方向上的加速度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a</a:t>
            </a:r>
            <a:r>
              <a:rPr lang="en-US" altLang="zh-CN" sz="1400" b="1" baseline="-25000" dirty="0" err="1" smtClean="0">
                <a:solidFill>
                  <a:schemeClr val="bg1"/>
                </a:solidFill>
              </a:rPr>
              <a:t>i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。所有</a:t>
            </a:r>
            <a:r>
              <a:rPr lang="en-US" altLang="zh-CN" sz="1400" b="1" dirty="0" err="1" smtClean="0">
                <a:solidFill>
                  <a:schemeClr val="bg1"/>
                </a:solidFill>
              </a:rPr>
              <a:t>a</a:t>
            </a:r>
            <a:r>
              <a:rPr lang="en-US" altLang="zh-CN" sz="1400" b="1" baseline="-25000" dirty="0" err="1" smtClean="0">
                <a:solidFill>
                  <a:schemeClr val="bg1"/>
                </a:solidFill>
              </a:rPr>
              <a:t>i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的矢量和就是总加速度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a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。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8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2978" y="1189875"/>
            <a:ext cx="83138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+mj-ea"/>
                <a:ea typeface="+mj-ea"/>
              </a:rPr>
              <a:t>1.</a:t>
            </a:r>
            <a:r>
              <a:rPr lang="zh-CN" altLang="en-US" sz="2000" dirty="0" smtClean="0">
                <a:latin typeface="+mj-ea"/>
                <a:ea typeface="+mj-ea"/>
              </a:rPr>
              <a:t>万有引力</a:t>
            </a:r>
            <a:endParaRPr lang="en-US" altLang="zh-CN" sz="2000" dirty="0" smtClean="0">
              <a:latin typeface="+mj-ea"/>
              <a:ea typeface="+mj-ea"/>
            </a:endParaRPr>
          </a:p>
          <a:p>
            <a:r>
              <a:rPr lang="zh-CN" altLang="en-US" sz="2000" dirty="0" smtClean="0">
                <a:solidFill>
                  <a:srgbClr val="ED5A00"/>
                </a:solidFill>
                <a:latin typeface="+mj-ea"/>
                <a:ea typeface="+mj-ea"/>
              </a:rPr>
              <a:t>引力</a:t>
            </a:r>
            <a:r>
              <a:rPr lang="zh-CN" altLang="en-US" sz="2000" dirty="0">
                <a:solidFill>
                  <a:srgbClr val="ED5A00"/>
                </a:solidFill>
                <a:latin typeface="+mj-ea"/>
                <a:ea typeface="+mj-ea"/>
              </a:rPr>
              <a:t>定律：</a:t>
            </a:r>
            <a:r>
              <a:rPr lang="zh-CN" altLang="en-US" sz="2000" dirty="0">
                <a:latin typeface="+mj-ea"/>
                <a:ea typeface="+mj-ea"/>
              </a:rPr>
              <a:t>任何两个质点都互相吸引，其引力的大小</a:t>
            </a:r>
            <a:r>
              <a:rPr lang="zh-CN" altLang="en-US" sz="2000" dirty="0" smtClean="0">
                <a:latin typeface="+mj-ea"/>
                <a:ea typeface="+mj-ea"/>
              </a:rPr>
              <a:t>与它们</a:t>
            </a:r>
            <a:r>
              <a:rPr lang="zh-CN" altLang="en-US" sz="2000" dirty="0">
                <a:latin typeface="+mj-ea"/>
                <a:ea typeface="+mj-ea"/>
              </a:rPr>
              <a:t>的质量的乘积成正比，和两者间的距离平方成反比。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二、力学中常见的几种力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978" y="2999259"/>
            <a:ext cx="8086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</a:rPr>
              <a:t>重力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(Gravity)</a:t>
            </a:r>
            <a:r>
              <a:rPr lang="zh-CN" altLang="en-US" sz="2000" dirty="0">
                <a:latin typeface="+mj-ea"/>
                <a:ea typeface="+mj-ea"/>
              </a:rPr>
              <a:t>：地球表面附近的物体受到地球的吸引力。</a:t>
            </a:r>
            <a:r>
              <a:rPr lang="zh-CN" altLang="en-US" sz="2000" dirty="0" smtClean="0">
                <a:latin typeface="+mj-ea"/>
                <a:ea typeface="+mj-ea"/>
              </a:rPr>
              <a:t>即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370" y="2183651"/>
            <a:ext cx="4101522" cy="713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59985" y="3459019"/>
                <a:ext cx="1312419" cy="439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985" y="3459019"/>
                <a:ext cx="1312419" cy="439479"/>
              </a:xfrm>
              <a:prstGeom prst="rect">
                <a:avLst/>
              </a:prstGeom>
              <a:blipFill rotWithShape="0">
                <a:blip r:embed="rId3"/>
                <a:stretch>
                  <a:fillRect t="-16438" r="-15349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74677" y="4429202"/>
            <a:ext cx="80494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重力来源于地球对物体的引力，但只是地球引力的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一部分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（另一部分提供物体随地球转动的向心力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重力随物体所处高度和纬度而微小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变化。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6249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一、质点 参考系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3497" y="1046734"/>
            <a:ext cx="515142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20000"/>
              </a:lnSpc>
            </a:pPr>
            <a:r>
              <a:rPr kumimoji="1" lang="en-US" altLang="zh-CN" sz="1800" dirty="0" smtClean="0">
                <a:latin typeface="+mj-ea"/>
                <a:ea typeface="+mj-ea"/>
              </a:rPr>
              <a:t>1. </a:t>
            </a:r>
            <a:r>
              <a:rPr kumimoji="1" lang="zh-CN" altLang="en-US" sz="1800" dirty="0" smtClean="0">
                <a:latin typeface="+mj-ea"/>
                <a:ea typeface="+mj-ea"/>
              </a:rPr>
              <a:t>质点：当物体</a:t>
            </a:r>
            <a:r>
              <a:rPr kumimoji="1" lang="zh-CN" altLang="en-US" sz="1800" dirty="0">
                <a:latin typeface="+mj-ea"/>
                <a:ea typeface="+mj-ea"/>
              </a:rPr>
              <a:t>的形状大小对讨论它的运动</a:t>
            </a:r>
            <a:r>
              <a:rPr kumimoji="1" lang="zh-CN" altLang="en-US" sz="1800" dirty="0" smtClean="0">
                <a:latin typeface="+mj-ea"/>
                <a:ea typeface="+mj-ea"/>
              </a:rPr>
              <a:t>无关  </a:t>
            </a:r>
            <a:endParaRPr kumimoji="1" lang="en-US" altLang="zh-CN" sz="1800" dirty="0" smtClean="0">
              <a:latin typeface="+mj-ea"/>
              <a:ea typeface="+mj-ea"/>
            </a:endParaRPr>
          </a:p>
          <a:p>
            <a:pPr indent="-457200">
              <a:lnSpc>
                <a:spcPct val="120000"/>
              </a:lnSpc>
            </a:pPr>
            <a:r>
              <a:rPr kumimoji="1" lang="en-US" altLang="zh-CN" sz="1800" dirty="0">
                <a:latin typeface="+mj-ea"/>
                <a:ea typeface="+mj-ea"/>
              </a:rPr>
              <a:t> </a:t>
            </a:r>
            <a:r>
              <a:rPr kumimoji="1" lang="en-US" altLang="zh-CN" sz="1800" dirty="0" smtClean="0">
                <a:latin typeface="+mj-ea"/>
                <a:ea typeface="+mj-ea"/>
              </a:rPr>
              <a:t>            </a:t>
            </a:r>
            <a:r>
              <a:rPr kumimoji="1" lang="zh-CN" altLang="en-US" sz="1800" dirty="0" smtClean="0">
                <a:latin typeface="+mj-ea"/>
                <a:ea typeface="+mj-ea"/>
              </a:rPr>
              <a:t>紧要时，把</a:t>
            </a:r>
            <a:r>
              <a:rPr kumimoji="1" lang="zh-CN" altLang="en-US" sz="1800" dirty="0">
                <a:latin typeface="+mj-ea"/>
                <a:ea typeface="+mj-ea"/>
              </a:rPr>
              <a:t>该物体抽象为一个</a:t>
            </a:r>
            <a:r>
              <a:rPr kumimoji="1" lang="zh-CN" altLang="en-US" sz="1800" dirty="0">
                <a:solidFill>
                  <a:srgbClr val="ED5A00"/>
                </a:solidFill>
                <a:latin typeface="+mj-ea"/>
                <a:ea typeface="+mj-ea"/>
              </a:rPr>
              <a:t>只有</a:t>
            </a:r>
            <a:r>
              <a:rPr kumimoji="1" lang="zh-CN" altLang="en-US" sz="1800" dirty="0" smtClean="0">
                <a:solidFill>
                  <a:srgbClr val="ED5A00"/>
                </a:solidFill>
                <a:latin typeface="+mj-ea"/>
                <a:ea typeface="+mj-ea"/>
              </a:rPr>
              <a:t>质量</a:t>
            </a:r>
            <a:r>
              <a:rPr kumimoji="1" lang="zh-CN" altLang="en-US" sz="1800" dirty="0" smtClean="0">
                <a:latin typeface="+mj-ea"/>
                <a:ea typeface="+mj-ea"/>
              </a:rPr>
              <a:t>，</a:t>
            </a:r>
            <a:endParaRPr kumimoji="1" lang="en-US" altLang="zh-CN" sz="1800" dirty="0" smtClean="0">
              <a:latin typeface="+mj-ea"/>
              <a:ea typeface="+mj-ea"/>
            </a:endParaRPr>
          </a:p>
          <a:p>
            <a:pPr indent="-457200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ED5A00"/>
                </a:solidFill>
                <a:latin typeface="+mj-ea"/>
                <a:ea typeface="+mj-ea"/>
              </a:rPr>
              <a:t> </a:t>
            </a:r>
            <a:r>
              <a:rPr kumimoji="1" lang="en-US" altLang="zh-CN" sz="1800" dirty="0" smtClean="0">
                <a:solidFill>
                  <a:srgbClr val="ED5A00"/>
                </a:solidFill>
                <a:latin typeface="+mj-ea"/>
                <a:ea typeface="+mj-ea"/>
              </a:rPr>
              <a:t>            </a:t>
            </a:r>
            <a:r>
              <a:rPr kumimoji="1" lang="zh-CN" altLang="en-US" sz="1800" dirty="0" smtClean="0">
                <a:solidFill>
                  <a:srgbClr val="ED5A00"/>
                </a:solidFill>
                <a:latin typeface="+mj-ea"/>
                <a:ea typeface="+mj-ea"/>
              </a:rPr>
              <a:t>没有</a:t>
            </a:r>
            <a:r>
              <a:rPr kumimoji="1" lang="zh-CN" altLang="en-US" sz="1800" dirty="0">
                <a:solidFill>
                  <a:srgbClr val="ED5A00"/>
                </a:solidFill>
                <a:latin typeface="+mj-ea"/>
                <a:ea typeface="+mj-ea"/>
              </a:rPr>
              <a:t>大小和形状</a:t>
            </a:r>
            <a:r>
              <a:rPr kumimoji="1" lang="zh-CN" altLang="en-US" sz="1800" dirty="0">
                <a:latin typeface="+mj-ea"/>
                <a:ea typeface="+mj-ea"/>
              </a:rPr>
              <a:t>的理想</a:t>
            </a:r>
            <a:r>
              <a:rPr kumimoji="1" lang="zh-CN" altLang="en-US" sz="1800" dirty="0" smtClean="0">
                <a:latin typeface="+mj-ea"/>
                <a:ea typeface="+mj-ea"/>
              </a:rPr>
              <a:t>物体，称为</a:t>
            </a:r>
            <a:r>
              <a:rPr kumimoji="1" lang="zh-CN" altLang="en-US" sz="1800" dirty="0">
                <a:latin typeface="+mj-ea"/>
                <a:ea typeface="+mj-ea"/>
              </a:rPr>
              <a:t>质点。</a:t>
            </a:r>
          </a:p>
        </p:txBody>
      </p:sp>
      <p:sp>
        <p:nvSpPr>
          <p:cNvPr id="5" name="矩形 4"/>
          <p:cNvSpPr/>
          <p:nvPr/>
        </p:nvSpPr>
        <p:spPr>
          <a:xfrm>
            <a:off x="719751" y="2273871"/>
            <a:ext cx="40190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质点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是一个理想化的力学模型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能否看成质点依研究的具体问题而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定。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复杂物体可看成由质点组成的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质点系。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765" y="1046734"/>
            <a:ext cx="3354577" cy="2128707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78259" y="3313049"/>
            <a:ext cx="6907794" cy="725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20000"/>
              </a:lnSpc>
            </a:pPr>
            <a:r>
              <a:rPr kumimoji="1" lang="en-US" altLang="zh-CN" sz="1800" dirty="0" smtClean="0">
                <a:latin typeface="+mj-ea"/>
                <a:ea typeface="+mj-ea"/>
              </a:rPr>
              <a:t>2. </a:t>
            </a:r>
            <a:r>
              <a:rPr kumimoji="1" lang="zh-CN" altLang="en-US" sz="1800" dirty="0" smtClean="0">
                <a:latin typeface="+mj-ea"/>
                <a:ea typeface="+mj-ea"/>
              </a:rPr>
              <a:t>参考系：为描述物体运动状态而选择的</a:t>
            </a:r>
            <a:r>
              <a:rPr kumimoji="1" lang="zh-CN" altLang="en-US" sz="1800" dirty="0" smtClean="0">
                <a:solidFill>
                  <a:srgbClr val="ED5A00"/>
                </a:solidFill>
                <a:latin typeface="+mj-ea"/>
                <a:ea typeface="+mj-ea"/>
              </a:rPr>
              <a:t>作为参考的物体</a:t>
            </a:r>
            <a:r>
              <a:rPr kumimoji="1" lang="zh-CN" altLang="en-US" sz="1800" dirty="0" smtClean="0">
                <a:latin typeface="+mj-ea"/>
                <a:ea typeface="+mj-ea"/>
              </a:rPr>
              <a:t>。</a:t>
            </a:r>
            <a:endParaRPr kumimoji="1" lang="en-US" altLang="zh-CN" sz="1800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对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物体运动的描述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与选取的参考系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有关。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78259" y="4039594"/>
            <a:ext cx="8213892" cy="2546221"/>
            <a:chOff x="278259" y="4039594"/>
            <a:chExt cx="8213892" cy="2546221"/>
          </a:xfrm>
        </p:grpSpPr>
        <p:sp>
          <p:nvSpPr>
            <p:cNvPr id="30" name="矩形 29"/>
            <p:cNvSpPr/>
            <p:nvPr/>
          </p:nvSpPr>
          <p:spPr>
            <a:xfrm>
              <a:off x="278259" y="4039594"/>
              <a:ext cx="6907794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457200">
                <a:lnSpc>
                  <a:spcPct val="120000"/>
                </a:lnSpc>
              </a:pPr>
              <a:r>
                <a:rPr kumimoji="1" lang="en-US" altLang="zh-CN" sz="1800" dirty="0" smtClean="0">
                  <a:latin typeface="+mj-ea"/>
                  <a:ea typeface="+mj-ea"/>
                </a:rPr>
                <a:t>3. </a:t>
              </a:r>
              <a:r>
                <a:rPr kumimoji="1" lang="zh-CN" altLang="en-US" sz="1800" dirty="0">
                  <a:latin typeface="+mj-ea"/>
                  <a:ea typeface="+mj-ea"/>
                </a:rPr>
                <a:t>坐标系</a:t>
              </a:r>
              <a:r>
                <a:rPr kumimoji="1" lang="zh-CN" altLang="en-US" sz="1800" dirty="0" smtClean="0">
                  <a:latin typeface="+mj-ea"/>
                  <a:ea typeface="+mj-ea"/>
                </a:rPr>
                <a:t>：在参考系内，</a:t>
              </a:r>
              <a:r>
                <a:rPr kumimoji="1" lang="zh-CN" altLang="en-US" sz="1800" dirty="0" smtClean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rPr>
                <a:t>为</a:t>
              </a:r>
              <a:r>
                <a:rPr kumimoji="1" lang="zh-CN" altLang="en-US" sz="1800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rPr>
                <a:t>标定物体空间位置</a:t>
              </a:r>
              <a:r>
                <a:rPr kumimoji="1" lang="zh-CN" altLang="en-US" sz="1800" dirty="0">
                  <a:latin typeface="+mj-ea"/>
                  <a:ea typeface="+mj-ea"/>
                </a:rPr>
                <a:t>而</a:t>
              </a:r>
              <a:r>
                <a:rPr kumimoji="1" lang="zh-CN" altLang="en-US" sz="1800" dirty="0" smtClean="0">
                  <a:latin typeface="+mj-ea"/>
                  <a:ea typeface="+mj-ea"/>
                </a:rPr>
                <a:t>设置的</a:t>
              </a:r>
              <a:r>
                <a:rPr kumimoji="1" lang="zh-CN" altLang="en-US" sz="1800" dirty="0">
                  <a:latin typeface="+mj-ea"/>
                  <a:ea typeface="+mj-ea"/>
                </a:rPr>
                <a:t>坐标系统</a:t>
              </a:r>
              <a:r>
                <a:rPr kumimoji="1" lang="zh-CN" altLang="en-US" sz="1800" dirty="0" smtClean="0">
                  <a:latin typeface="+mj-ea"/>
                  <a:ea typeface="+mj-ea"/>
                </a:rPr>
                <a:t>。</a:t>
              </a:r>
              <a:endParaRPr kumimoji="1" lang="en-US" altLang="zh-CN" sz="1800" dirty="0" smtClean="0"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819683" y="4485868"/>
                  <a:ext cx="3198311" cy="1077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直角坐标系：</a:t>
                  </a:r>
                  <a:r>
                    <a:rPr lang="en-US" altLang="zh-CN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P</a:t>
                  </a:r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（</a:t>
                  </a:r>
                  <a:r>
                    <a:rPr lang="en-US" altLang="zh-CN" sz="16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x</a:t>
                  </a:r>
                  <a:r>
                    <a:rPr lang="zh-CN" altLang="en-US" sz="16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</a:t>
                  </a:r>
                  <a:r>
                    <a:rPr lang="en-US" altLang="zh-CN" sz="16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y</a:t>
                  </a:r>
                  <a:r>
                    <a:rPr lang="zh-CN" altLang="en-US" sz="16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</a:t>
                  </a:r>
                  <a:r>
                    <a:rPr lang="en-US" altLang="zh-CN" sz="16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:r>
                    <a:rPr lang="en-US" altLang="zh-CN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z</a:t>
                  </a:r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）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自然坐标系：</a:t>
                  </a:r>
                  <a:r>
                    <a:rPr lang="en-US" altLang="zh-CN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P</a:t>
                  </a:r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（</a:t>
                  </a:r>
                  <a:r>
                    <a:rPr lang="en-US" altLang="zh-CN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s</a:t>
                  </a:r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）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zh-CN" altLang="en-US" sz="16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极坐标系：</a:t>
                  </a:r>
                  <a:r>
                    <a:rPr lang="en-US" altLang="zh-CN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P</a:t>
                  </a:r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（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zh-CN" altLang="en-US" sz="16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</a:t>
                  </a:r>
                  <a:r>
                    <a:rPr lang="en-US" altLang="zh-CN" sz="16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zh-CN" altLang="en-US" sz="16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）</a:t>
                  </a:r>
                  <a:endParaRPr lang="en-US" altLang="zh-CN" sz="1600" dirty="0" smtClean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zh-CN" altLang="en-US" sz="16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球坐标系</a:t>
                  </a:r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等</a:t>
                  </a:r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683" y="4485868"/>
                  <a:ext cx="3198311" cy="107721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62" t="-1695" b="-62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3406" y="4540356"/>
              <a:ext cx="2378745" cy="2045459"/>
            </a:xfrm>
            <a:prstGeom prst="rect">
              <a:avLst/>
            </a:prstGeom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2978" y="1189875"/>
            <a:ext cx="83138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</a:rPr>
              <a:t>弹力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(Elastic Force</a:t>
            </a:r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</a:rPr>
              <a:t>)</a:t>
            </a:r>
          </a:p>
          <a:p>
            <a:r>
              <a:rPr lang="zh-CN" altLang="en-US" sz="2000" dirty="0" smtClean="0">
                <a:latin typeface="+mj-ea"/>
                <a:ea typeface="+mj-ea"/>
              </a:rPr>
              <a:t>     物体</a:t>
            </a:r>
            <a:r>
              <a:rPr lang="zh-CN" altLang="en-US" sz="2000" dirty="0">
                <a:latin typeface="+mj-ea"/>
                <a:ea typeface="+mj-ea"/>
              </a:rPr>
              <a:t>由于形变而对引起</a:t>
            </a:r>
            <a:r>
              <a:rPr lang="zh-CN" altLang="en-US" sz="2000" dirty="0" smtClean="0">
                <a:latin typeface="+mj-ea"/>
                <a:ea typeface="+mj-ea"/>
              </a:rPr>
              <a:t>形变的</a:t>
            </a:r>
            <a:r>
              <a:rPr lang="zh-CN" altLang="en-US" sz="2000" dirty="0">
                <a:latin typeface="+mj-ea"/>
                <a:ea typeface="+mj-ea"/>
              </a:rPr>
              <a:t>物体产生的</a:t>
            </a:r>
            <a:r>
              <a:rPr lang="zh-CN" altLang="en-US" sz="2000" dirty="0" smtClean="0">
                <a:latin typeface="+mj-ea"/>
                <a:ea typeface="+mj-ea"/>
              </a:rPr>
              <a:t>作用力。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二、力学中常见的几种力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64721" y="1934707"/>
            <a:ext cx="6144078" cy="1569633"/>
            <a:chOff x="764721" y="1934707"/>
            <a:chExt cx="6144078" cy="1569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2813453" y="2252851"/>
                  <a:ext cx="4095346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00" dirty="0" smtClean="0"/>
                    <a:t>大小</a:t>
                  </a:r>
                  <a14:m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a14:m>
                  <a:endParaRPr lang="en-US" altLang="zh-CN" sz="2000" dirty="0" smtClean="0"/>
                </a:p>
                <a:p>
                  <a:r>
                    <a:rPr lang="zh-CN" altLang="en-US" sz="2000" dirty="0" smtClean="0"/>
                    <a:t>方向：与形变反方向相反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3453" y="2252851"/>
                  <a:ext cx="4095346" cy="7078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639" t="-6897" b="-129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/>
            <p:cNvSpPr txBox="1"/>
            <p:nvPr/>
          </p:nvSpPr>
          <p:spPr>
            <a:xfrm>
              <a:off x="764721" y="3165786"/>
              <a:ext cx="5724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在拉伸的绳子和细杆中的张力、压力、支持力等也属于弹力。</a:t>
              </a:r>
              <a:endParaRPr lang="zh-CN" altLang="en-US" sz="1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64721" y="1934707"/>
              <a:ext cx="26468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+mj-ea"/>
                </a:rPr>
                <a:t>在弹性范围内，弹簧</a:t>
              </a:r>
              <a:r>
                <a:rPr lang="zh-CN" altLang="en-US" sz="1600" dirty="0" smtClean="0">
                  <a:latin typeface="+mj-ea"/>
                </a:rPr>
                <a:t>弹力：</a:t>
              </a:r>
              <a:endParaRPr lang="zh-CN" altLang="en-US" sz="1600" dirty="0">
                <a:latin typeface="+mj-ea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72978" y="3688979"/>
            <a:ext cx="83138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摩擦力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(Friction Force)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：</a:t>
            </a:r>
            <a:r>
              <a:rPr lang="zh-CN" altLang="en-US" sz="2000" dirty="0">
                <a:latin typeface="+mj-ea"/>
                <a:ea typeface="+mj-ea"/>
              </a:rPr>
              <a:t>两相互接触的物体</a:t>
            </a:r>
            <a:r>
              <a:rPr lang="zh-CN" altLang="en-US" sz="2000" dirty="0" smtClean="0">
                <a:latin typeface="+mj-ea"/>
                <a:ea typeface="+mj-ea"/>
              </a:rPr>
              <a:t>由于相对运动</a:t>
            </a:r>
            <a:r>
              <a:rPr lang="zh-CN" altLang="en-US" sz="2000" dirty="0">
                <a:latin typeface="+mj-ea"/>
                <a:ea typeface="+mj-ea"/>
              </a:rPr>
              <a:t>或有相对运动的趋势而在接触面间产生</a:t>
            </a:r>
            <a:r>
              <a:rPr lang="zh-CN" altLang="en-US" sz="2000" dirty="0" smtClean="0">
                <a:latin typeface="+mj-ea"/>
                <a:ea typeface="+mj-ea"/>
              </a:rPr>
              <a:t>的一对</a:t>
            </a:r>
            <a:r>
              <a:rPr lang="zh-CN" altLang="en-US" sz="2000" dirty="0">
                <a:latin typeface="+mj-ea"/>
                <a:ea typeface="+mj-ea"/>
              </a:rPr>
              <a:t>阻止相对运动或相对运动趋势的</a:t>
            </a:r>
            <a:r>
              <a:rPr lang="zh-CN" altLang="en-US" sz="2000" dirty="0" smtClean="0">
                <a:latin typeface="+mj-ea"/>
                <a:ea typeface="+mj-ea"/>
              </a:rPr>
              <a:t>力</a:t>
            </a:r>
            <a:r>
              <a:rPr lang="zh-CN" altLang="en-US" sz="2000" dirty="0">
                <a:latin typeface="+mj-ea"/>
                <a:ea typeface="+mj-ea"/>
              </a:rPr>
              <a:t>。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38612" y="4756419"/>
            <a:ext cx="7759230" cy="2031325"/>
            <a:chOff x="838612" y="4756419"/>
            <a:chExt cx="7759230" cy="2031325"/>
          </a:xfrm>
        </p:grpSpPr>
        <p:sp>
          <p:nvSpPr>
            <p:cNvPr id="13" name="矩形 12"/>
            <p:cNvSpPr/>
            <p:nvPr/>
          </p:nvSpPr>
          <p:spPr>
            <a:xfrm>
              <a:off x="838612" y="4756419"/>
              <a:ext cx="775923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+mj-ea"/>
                  <a:ea typeface="+mj-ea"/>
                </a:rPr>
                <a:t>静摩擦力</a:t>
              </a:r>
              <a:r>
                <a:rPr lang="en-US" altLang="zh-CN" sz="1800" dirty="0">
                  <a:latin typeface="+mj-ea"/>
                  <a:ea typeface="+mj-ea"/>
                </a:rPr>
                <a:t>(Static Friction Force) </a:t>
              </a:r>
              <a:r>
                <a:rPr lang="zh-CN" altLang="en-US" sz="1800" dirty="0" smtClean="0">
                  <a:latin typeface="+mj-ea"/>
                  <a:ea typeface="+mj-ea"/>
                </a:rPr>
                <a:t>：大小等于</a:t>
              </a:r>
              <a:r>
                <a:rPr lang="zh-CN" altLang="en-US" sz="1800" dirty="0">
                  <a:latin typeface="+mj-ea"/>
                  <a:ea typeface="+mj-ea"/>
                </a:rPr>
                <a:t>物体受到</a:t>
              </a:r>
              <a:r>
                <a:rPr lang="zh-CN" altLang="en-US" sz="1800" dirty="0" smtClean="0">
                  <a:latin typeface="+mj-ea"/>
                  <a:ea typeface="+mj-ea"/>
                </a:rPr>
                <a:t>其它</a:t>
              </a:r>
              <a:r>
                <a:rPr lang="zh-CN" altLang="en-US" sz="1800" dirty="0">
                  <a:latin typeface="+mj-ea"/>
                  <a:ea typeface="+mj-ea"/>
                </a:rPr>
                <a:t>外力的合力</a:t>
              </a:r>
              <a:r>
                <a:rPr lang="zh-CN" altLang="en-US" sz="1800" dirty="0" smtClean="0">
                  <a:latin typeface="+mj-ea"/>
                  <a:ea typeface="+mj-ea"/>
                </a:rPr>
                <a:t>。</a:t>
              </a:r>
              <a:endParaRPr lang="en-US" altLang="zh-CN" sz="1800" dirty="0" smtClean="0">
                <a:latin typeface="+mj-ea"/>
                <a:ea typeface="+mj-ea"/>
              </a:endParaRPr>
            </a:p>
            <a:p>
              <a:endParaRPr lang="en-US" altLang="zh-CN" sz="1800" dirty="0" smtClean="0">
                <a:latin typeface="+mj-ea"/>
                <a:ea typeface="+mj-ea"/>
              </a:endParaRPr>
            </a:p>
            <a:p>
              <a:endParaRPr lang="en-US" altLang="zh-CN" sz="1800" dirty="0">
                <a:latin typeface="+mj-ea"/>
                <a:ea typeface="+mj-ea"/>
              </a:endParaRPr>
            </a:p>
            <a:p>
              <a:endParaRPr lang="en-US" altLang="zh-CN" sz="1800" dirty="0" smtClean="0">
                <a:latin typeface="+mj-ea"/>
                <a:ea typeface="+mj-ea"/>
              </a:endParaRPr>
            </a:p>
            <a:p>
              <a:r>
                <a:rPr lang="zh-CN" altLang="en-US" sz="1800" dirty="0">
                  <a:latin typeface="+mj-ea"/>
                  <a:ea typeface="+mj-ea"/>
                </a:rPr>
                <a:t>滑动摩擦力</a:t>
              </a:r>
              <a:r>
                <a:rPr lang="en-US" altLang="zh-CN" sz="1800" dirty="0">
                  <a:latin typeface="+mj-ea"/>
                  <a:ea typeface="+mj-ea"/>
                </a:rPr>
                <a:t>(Sliding Friction Force) </a:t>
              </a:r>
              <a:r>
                <a:rPr lang="zh-CN" altLang="en-US" sz="1800" dirty="0" smtClean="0">
                  <a:latin typeface="+mj-ea"/>
                  <a:ea typeface="+mj-ea"/>
                </a:rPr>
                <a:t>：</a:t>
              </a:r>
              <a:endParaRPr lang="en-US" altLang="zh-CN" sz="1800" dirty="0" smtClean="0">
                <a:latin typeface="+mj-ea"/>
                <a:ea typeface="+mj-ea"/>
              </a:endParaRPr>
            </a:p>
            <a:p>
              <a:endParaRPr lang="en-US" altLang="zh-CN" sz="1800" dirty="0">
                <a:latin typeface="+mj-ea"/>
                <a:ea typeface="+mj-ea"/>
              </a:endParaRPr>
            </a:p>
            <a:p>
              <a:r>
                <a:rPr lang="zh-CN" altLang="en-US" sz="1800" dirty="0" smtClean="0">
                  <a:latin typeface="+mj-ea"/>
                  <a:ea typeface="+mj-ea"/>
                </a:rPr>
                <a:t>摩擦力方向：与相对运动（趋势）方向相反</a:t>
              </a:r>
              <a:endParaRPr lang="zh-CN" altLang="en-US" sz="1800" dirty="0">
                <a:latin typeface="+mj-ea"/>
                <a:ea typeface="+mj-ea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6661" y="5217997"/>
              <a:ext cx="3750240" cy="505403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3175" y="5847975"/>
              <a:ext cx="1068242" cy="427297"/>
            </a:xfrm>
            <a:prstGeom prst="rect">
              <a:avLst/>
            </a:prstGeom>
          </p:spPr>
        </p:pic>
      </p:grp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0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三、基本力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978" y="1189875"/>
            <a:ext cx="8313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j-ea"/>
                <a:ea typeface="+mj-ea"/>
              </a:rPr>
              <a:t>自然界中只存在四种基本的力，其他的力都是这四种力的不同表现。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73891" y="1661417"/>
            <a:ext cx="660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引力、电磁力、强力、弱力。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相互作用的强度和力程（范围）如下表：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65"/>
              <p:cNvSpPr>
                <a:spLocks noChangeArrowheads="1"/>
              </p:cNvSpPr>
              <p:nvPr/>
            </p:nvSpPr>
            <p:spPr bwMode="auto">
              <a:xfrm>
                <a:off x="0" y="3119385"/>
                <a:ext cx="9097817" cy="3108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304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kumimoji="0" lang="zh-CN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引力相互作用</a:t>
                </a:r>
                <a:endParaRPr lang="en-US" altLang="zh-CN" sz="1400" dirty="0" smtClean="0"/>
              </a:p>
              <a:p>
                <a:pPr marL="0"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引力非常弱但力程很长，在</a:t>
                </a:r>
                <a:r>
                  <a:rPr kumimoji="0" lang="zh-CN" altLang="en-US" sz="1400" b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长程范围内只有电磁力与引力两种</a:t>
                </a: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。引力是唯一控制着天体（电中性）运行的力。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kumimoji="0" lang="zh-CN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电磁相互作用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运动带电粒子间除了电力外还有磁力相互作用，二者统称为电磁相互作用，也属长程力。在有电磁力的情况下，引力可略。</a:t>
                </a:r>
                <a:r>
                  <a:rPr lang="zh-CN" altLang="en-US" sz="1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相互</a:t>
                </a:r>
                <a:r>
                  <a:rPr lang="zh-CN" altLang="en-US" sz="1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接触的物体之间的弹力、摩擦力、流体阻力、压力、浮力等从根本上说也是电磁力。</a:t>
                </a:r>
                <a:endParaRPr kumimoji="0" lang="zh-CN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因强和弱作用只在原子核的尺度下显示，所以在（宏观上）经典物理中相互作用只有引力和电磁力两种。</a:t>
                </a:r>
                <a:endPara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3. </a:t>
                </a:r>
                <a:r>
                  <a:rPr kumimoji="0" lang="zh-CN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强相互作用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lvl="0" defTabSz="914400"/>
                <a:r>
                  <a:rPr kumimoji="0" lang="zh-CN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这种相互作用最强，但力程很短</a:t>
                </a:r>
                <a:r>
                  <a:rPr lang="zh-CN" altLang="en-US" sz="1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存在于原子核内质子之间、中子之间及质子和中子之间的力就属此。强相互作用可表现为引力也可表现为斥力，其作用是保持原子核的稳定。</a:t>
                </a:r>
                <a:endParaRPr lang="zh-CN" altLang="en-US" sz="1400" dirty="0"/>
              </a:p>
              <a:p>
                <a:pPr lvl="0" defTabSz="914400"/>
                <a:r>
                  <a:rPr lang="en-US" altLang="zh-CN" sz="1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4. </a:t>
                </a:r>
                <a:r>
                  <a:rPr lang="zh-CN" altLang="en-US" sz="1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弱相互作用</a:t>
                </a:r>
                <a:endParaRPr lang="zh-CN" altLang="en-US" sz="1400" dirty="0"/>
              </a:p>
              <a:p>
                <a:pPr lvl="0" defTabSz="914400"/>
                <a:r>
                  <a:rPr lang="zh-CN" altLang="en-US" sz="1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在各种粒子某些特定反应（如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sz="1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衰变）中有重要性，作用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强度很弱，力程更小</a:t>
                </a:r>
                <a:r>
                  <a:rPr lang="zh-CN" altLang="en-US" sz="14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4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defTabSz="914400"/>
                <a:endParaRPr lang="zh-CN" altLang="en-US" sz="1400" dirty="0"/>
              </a:p>
            </p:txBody>
          </p:sp>
        </mc:Choice>
        <mc:Fallback>
          <p:sp>
            <p:nvSpPr>
              <p:cNvPr id="58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119385"/>
                <a:ext cx="9097817" cy="3108543"/>
              </a:xfrm>
              <a:prstGeom prst="rect">
                <a:avLst/>
              </a:prstGeom>
              <a:blipFill rotWithShape="0">
                <a:blip r:embed="rId3"/>
                <a:stretch>
                  <a:fillRect l="-20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/>
          <p:cNvGrpSpPr/>
          <p:nvPr/>
        </p:nvGrpSpPr>
        <p:grpSpPr>
          <a:xfrm>
            <a:off x="1715137" y="2281597"/>
            <a:ext cx="5273676" cy="825500"/>
            <a:chOff x="1715137" y="2281597"/>
            <a:chExt cx="5273676" cy="825500"/>
          </a:xfrm>
        </p:grpSpPr>
        <p:sp>
          <p:nvSpPr>
            <p:cNvPr id="33" name="AutoShape 58"/>
            <p:cNvSpPr>
              <a:spLocks noChangeAspect="1" noChangeArrowheads="1" noTextEdit="1"/>
            </p:cNvSpPr>
            <p:nvPr/>
          </p:nvSpPr>
          <p:spPr bwMode="auto">
            <a:xfrm>
              <a:off x="1715137" y="2281597"/>
              <a:ext cx="5273676" cy="82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4" name="Group 47"/>
            <p:cNvGrpSpPr>
              <a:grpSpLocks/>
            </p:cNvGrpSpPr>
            <p:nvPr/>
          </p:nvGrpSpPr>
          <p:grpSpPr bwMode="auto">
            <a:xfrm>
              <a:off x="1715137" y="2281597"/>
              <a:ext cx="5273676" cy="825500"/>
              <a:chOff x="249" y="3158"/>
              <a:chExt cx="5216" cy="816"/>
            </a:xfrm>
          </p:grpSpPr>
          <p:sp>
            <p:nvSpPr>
              <p:cNvPr id="46" name="Line 57"/>
              <p:cNvSpPr>
                <a:spLocks noChangeShapeType="1"/>
              </p:cNvSpPr>
              <p:nvPr/>
            </p:nvSpPr>
            <p:spPr bwMode="auto">
              <a:xfrm>
                <a:off x="249" y="3158"/>
                <a:ext cx="5216" cy="0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Line 56"/>
              <p:cNvSpPr>
                <a:spLocks noChangeShapeType="1"/>
              </p:cNvSpPr>
              <p:nvPr/>
            </p:nvSpPr>
            <p:spPr bwMode="auto">
              <a:xfrm>
                <a:off x="249" y="3430"/>
                <a:ext cx="5216" cy="0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Line 55"/>
              <p:cNvSpPr>
                <a:spLocks noChangeShapeType="1"/>
              </p:cNvSpPr>
              <p:nvPr/>
            </p:nvSpPr>
            <p:spPr bwMode="auto">
              <a:xfrm>
                <a:off x="249" y="3702"/>
                <a:ext cx="5216" cy="0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54"/>
              <p:cNvSpPr>
                <a:spLocks noChangeShapeType="1"/>
              </p:cNvSpPr>
              <p:nvPr/>
            </p:nvSpPr>
            <p:spPr bwMode="auto">
              <a:xfrm>
                <a:off x="249" y="3974"/>
                <a:ext cx="5216" cy="0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Line 53"/>
              <p:cNvSpPr>
                <a:spLocks noChangeShapeType="1"/>
              </p:cNvSpPr>
              <p:nvPr/>
            </p:nvSpPr>
            <p:spPr bwMode="auto">
              <a:xfrm>
                <a:off x="249" y="3158"/>
                <a:ext cx="0" cy="816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Line 52"/>
              <p:cNvSpPr>
                <a:spLocks noChangeShapeType="1"/>
              </p:cNvSpPr>
              <p:nvPr/>
            </p:nvSpPr>
            <p:spPr bwMode="auto">
              <a:xfrm>
                <a:off x="5465" y="3158"/>
                <a:ext cx="0" cy="816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Line 51"/>
              <p:cNvSpPr>
                <a:spLocks noChangeShapeType="1"/>
              </p:cNvSpPr>
              <p:nvPr/>
            </p:nvSpPr>
            <p:spPr bwMode="auto">
              <a:xfrm>
                <a:off x="1338" y="3158"/>
                <a:ext cx="0" cy="816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>
                <a:off x="2381" y="3158"/>
                <a:ext cx="0" cy="816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Line 49"/>
              <p:cNvSpPr>
                <a:spLocks noChangeShapeType="1"/>
              </p:cNvSpPr>
              <p:nvPr/>
            </p:nvSpPr>
            <p:spPr bwMode="auto">
              <a:xfrm>
                <a:off x="3379" y="3158"/>
                <a:ext cx="0" cy="816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Line 48"/>
              <p:cNvSpPr>
                <a:spLocks noChangeShapeType="1"/>
              </p:cNvSpPr>
              <p:nvPr/>
            </p:nvSpPr>
            <p:spPr bwMode="auto">
              <a:xfrm>
                <a:off x="4468" y="3158"/>
                <a:ext cx="0" cy="816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0C0C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" name="Text Box 46"/>
            <p:cNvSpPr txBox="1">
              <a:spLocks noChangeArrowheads="1"/>
            </p:cNvSpPr>
            <p:nvPr/>
          </p:nvSpPr>
          <p:spPr bwMode="auto">
            <a:xfrm>
              <a:off x="2816730" y="2281597"/>
              <a:ext cx="4172083" cy="388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58522" tIns="29261" rIns="58522" bIns="292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强力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   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   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电磁力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      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   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弱力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  </a:t>
              </a:r>
              <a:r>
                <a:rPr kumimoji="0" lang="zh-CN" altLang="zh-CN" sz="1300" b="0" i="0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         </a:t>
              </a:r>
              <a:r>
                <a:rPr kumimoji="0" lang="zh-CN" altLang="zh-CN" sz="1300" b="0" i="0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引力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Text Box 45"/>
            <p:cNvSpPr txBox="1">
              <a:spLocks noChangeArrowheads="1"/>
            </p:cNvSpPr>
            <p:nvPr/>
          </p:nvSpPr>
          <p:spPr bwMode="auto">
            <a:xfrm>
              <a:off x="1715137" y="2578777"/>
              <a:ext cx="1101593" cy="253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58522" tIns="29261" rIns="58522" bIns="292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</a:t>
              </a:r>
              <a:r>
                <a:rPr lang="zh-CN" altLang="en-US" sz="1200" dirty="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力的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强度</a:t>
              </a:r>
              <a:r>
                <a:rPr lang="en-US" altLang="zh-CN" sz="1200" dirty="0" smtClean="0"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(N)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  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1715137" y="2854367"/>
              <a:ext cx="1101593" cy="25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58522" tIns="29261" rIns="58522" bIns="292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 </a:t>
              </a:r>
              <a:r>
                <a: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力程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33CC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(m)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7847226"/>
                </p:ext>
              </p:extLst>
            </p:nvPr>
          </p:nvGraphicFramePr>
          <p:xfrm>
            <a:off x="5270710" y="2559727"/>
            <a:ext cx="342859" cy="248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63" r:id="rId4" imgW="279279" imgH="203112" progId="Equation.3">
                    <p:embed/>
                  </p:oleObj>
                </mc:Choice>
                <mc:Fallback>
                  <p:oleObj r:id="rId4" imgW="279279" imgH="203112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0710" y="2559727"/>
                          <a:ext cx="342859" cy="2489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3135705"/>
                </p:ext>
              </p:extLst>
            </p:nvPr>
          </p:nvGraphicFramePr>
          <p:xfrm>
            <a:off x="3138001" y="2854367"/>
            <a:ext cx="373970" cy="230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64" r:id="rId6" imgW="330057" imgH="203112" progId="Equation.3">
                    <p:embed/>
                  </p:oleObj>
                </mc:Choice>
                <mc:Fallback>
                  <p:oleObj r:id="rId6" imgW="330057" imgH="203112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8001" y="2854367"/>
                          <a:ext cx="373970" cy="23050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7602341"/>
                </p:ext>
              </p:extLst>
            </p:nvPr>
          </p:nvGraphicFramePr>
          <p:xfrm>
            <a:off x="5247217" y="2860717"/>
            <a:ext cx="467939" cy="213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65" r:id="rId8" imgW="444307" imgH="203112" progId="Equation.3">
                    <p:embed/>
                  </p:oleObj>
                </mc:Choice>
                <mc:Fallback>
                  <p:oleObj r:id="rId8" imgW="444307" imgH="203112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7217" y="2860717"/>
                          <a:ext cx="467939" cy="213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4238959" y="2832142"/>
              <a:ext cx="365716" cy="25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58522" tIns="29261" rIns="58522" bIns="292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长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Text Box 36"/>
            <p:cNvSpPr txBox="1">
              <a:spLocks noChangeArrowheads="1"/>
            </p:cNvSpPr>
            <p:nvPr/>
          </p:nvSpPr>
          <p:spPr bwMode="auto">
            <a:xfrm>
              <a:off x="6348175" y="2832142"/>
              <a:ext cx="365716" cy="252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58522" tIns="29261" rIns="58522" bIns="292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长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074556" y="2554806"/>
              <a:ext cx="44114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r>
                <a:rPr lang="en-US" altLang="zh-CN" baseline="30000" dirty="0" smtClean="0"/>
                <a:t>4</a:t>
              </a:r>
              <a:endParaRPr lang="zh-CN" altLang="en-US" baseline="30000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167304" y="2542401"/>
              <a:ext cx="44114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r>
                <a:rPr lang="en-US" altLang="zh-CN" baseline="30000" dirty="0"/>
                <a:t>2</a:t>
              </a:r>
              <a:endParaRPr lang="zh-CN" altLang="en-US" baseline="30000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236745" y="2541832"/>
              <a:ext cx="54373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r>
                <a:rPr lang="en-US" altLang="zh-CN" baseline="30000" dirty="0" smtClean="0"/>
                <a:t>-34</a:t>
              </a:r>
              <a:endParaRPr lang="zh-CN" altLang="en-US" baseline="30000" dirty="0"/>
            </a:p>
          </p:txBody>
        </p:sp>
      </p:grpSp>
      <p:sp>
        <p:nvSpPr>
          <p:cNvPr id="64" name="矩形 63"/>
          <p:cNvSpPr/>
          <p:nvPr/>
        </p:nvSpPr>
        <p:spPr>
          <a:xfrm>
            <a:off x="592089" y="6119336"/>
            <a:ext cx="82840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近代物理学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家一直追求把这四种相互作用统一起来。上世纪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年代建立了弱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电统一的理论。眼下，弱、电、强的所谓大统一理论也取得一些进展，相对而言，现在人们对发现最早的引力反而了解得最少。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灯片编号占位符 6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06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四、牛顿定律的应用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2978" y="1189875"/>
            <a:ext cx="8313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+mj-ea"/>
                <a:ea typeface="+mj-ea"/>
              </a:rPr>
              <a:t>1.</a:t>
            </a:r>
            <a:r>
              <a:rPr lang="zh-CN" altLang="en-US" sz="2000" dirty="0" smtClean="0">
                <a:latin typeface="+mj-ea"/>
                <a:ea typeface="+mj-ea"/>
              </a:rPr>
              <a:t>牛顿第二定律的数学表达式</a:t>
            </a:r>
            <a:endParaRPr lang="zh-CN" altLang="en-US" sz="2000" dirty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254" y="1984354"/>
            <a:ext cx="4234296" cy="11475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2" y="3511550"/>
            <a:ext cx="4362450" cy="3209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828" y="3492500"/>
            <a:ext cx="3438525" cy="32289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43132" y="1654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矢量式：</a:t>
            </a: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3132" y="30779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分量式：</a:t>
            </a: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5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四、牛顿定律的应用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2978" y="1189875"/>
            <a:ext cx="8313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+mj-ea"/>
                <a:ea typeface="+mj-ea"/>
              </a:rPr>
              <a:t>2.</a:t>
            </a:r>
            <a:r>
              <a:rPr lang="zh-CN" altLang="en-US" sz="2000" dirty="0" smtClean="0">
                <a:latin typeface="+mj-ea"/>
                <a:ea typeface="+mj-ea"/>
              </a:rPr>
              <a:t>牛顿第二定律的质点动力学问题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2978" y="1675590"/>
            <a:ext cx="796745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已知</a:t>
            </a:r>
            <a:r>
              <a:rPr lang="zh-CN" altLang="en-US" sz="2000" dirty="0"/>
              <a:t>运动，求受</a:t>
            </a:r>
            <a:r>
              <a:rPr lang="zh-CN" altLang="en-US" sz="2000" dirty="0" smtClean="0"/>
              <a:t>力：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求导过程</a:t>
            </a:r>
            <a:r>
              <a:rPr lang="en-US" altLang="zh-CN" sz="2000" dirty="0" smtClean="0"/>
              <a:t>】</a:t>
            </a:r>
            <a:endParaRPr lang="zh-CN" altLang="en-US" sz="2000" dirty="0"/>
          </a:p>
          <a:p>
            <a:r>
              <a:rPr lang="zh-CN" altLang="en-US" sz="2000" dirty="0" smtClean="0"/>
              <a:t>已知</a:t>
            </a:r>
            <a:r>
              <a:rPr lang="zh-CN" altLang="en-US" sz="2000" dirty="0"/>
              <a:t>受力，求运动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积分过程</a:t>
            </a:r>
            <a:r>
              <a:rPr lang="en-US" altLang="zh-CN" sz="2000" dirty="0" smtClean="0"/>
              <a:t>】</a:t>
            </a:r>
          </a:p>
          <a:p>
            <a:endParaRPr lang="zh-CN" altLang="en-US" sz="2000" dirty="0"/>
          </a:p>
          <a:p>
            <a:r>
              <a:rPr lang="zh-CN" altLang="en-US" sz="2000" dirty="0"/>
              <a:t>解题思路：</a:t>
            </a:r>
          </a:p>
          <a:p>
            <a:r>
              <a:rPr lang="en-US" altLang="zh-CN" sz="2000" dirty="0"/>
              <a:t>(1)</a:t>
            </a:r>
            <a:r>
              <a:rPr lang="zh-CN" altLang="en-US" sz="2000" dirty="0"/>
              <a:t>认物体：确定研究对象；</a:t>
            </a:r>
          </a:p>
          <a:p>
            <a:r>
              <a:rPr lang="en-US" altLang="zh-CN" sz="2000" dirty="0"/>
              <a:t>(2)</a:t>
            </a:r>
            <a:r>
              <a:rPr lang="zh-CN" altLang="en-US" sz="2000" dirty="0"/>
              <a:t>看运动：分析物体的运动状态</a:t>
            </a:r>
            <a:r>
              <a:rPr lang="zh-CN" altLang="en-US" sz="2000" dirty="0" smtClean="0"/>
              <a:t>；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（分析研究物体的速度大小和方向、分析加速度大小和方向）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/>
              <a:t>(3)</a:t>
            </a:r>
            <a:r>
              <a:rPr lang="zh-CN" altLang="en-US" sz="2000" dirty="0"/>
              <a:t>查受力：分析受力，并画受力图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r>
              <a:rPr lang="en-US" altLang="zh-CN" sz="2000" dirty="0"/>
              <a:t>(4)</a:t>
            </a:r>
            <a:r>
              <a:rPr lang="zh-CN" altLang="en-US" sz="2000" dirty="0"/>
              <a:t>建坐标：选取合适的坐标系</a:t>
            </a:r>
            <a:r>
              <a:rPr lang="zh-CN" altLang="en-US" sz="2000" dirty="0" smtClean="0"/>
              <a:t>；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（坐标系轴与加速度平行，运算更方便、必要时针对不同物体设置不同的坐标系）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/>
              <a:t>(5)</a:t>
            </a:r>
            <a:r>
              <a:rPr lang="zh-CN" altLang="en-US" sz="2000" dirty="0"/>
              <a:t>列方程：根据</a:t>
            </a:r>
            <a:r>
              <a:rPr lang="zh-CN" altLang="en-US" sz="2000" dirty="0" smtClean="0"/>
              <a:t>牛顿（第二）定律</a:t>
            </a:r>
            <a:r>
              <a:rPr lang="zh-CN" altLang="en-US" sz="2000" dirty="0"/>
              <a:t>列方程，求解，讨论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/>
              <a:t>课后认真研究</a:t>
            </a:r>
            <a:r>
              <a:rPr lang="zh-CN" altLang="en-US" sz="2000" dirty="0" smtClean="0"/>
              <a:t>教材例题和课后习题。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90" y="1189875"/>
            <a:ext cx="4234296" cy="114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6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四、牛顿定律的应用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7891" y="1046734"/>
            <a:ext cx="59990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4】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如图：在倾角为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，质量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为的斜面上，放 一个质量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为的滑块，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若一切摩擦力不计，对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斜面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的水平推力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为多大时，方可使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相对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静止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若滑快与斜面间的摩擦系数为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μ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，则使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保持相对静止的推力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的取值范围如何？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800" y="1046734"/>
            <a:ext cx="2686050" cy="14528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265" y="2842576"/>
            <a:ext cx="2086463" cy="1477328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27891" y="2842576"/>
            <a:ext cx="6556374" cy="2950115"/>
            <a:chOff x="327891" y="2842576"/>
            <a:chExt cx="6556374" cy="2950115"/>
          </a:xfrm>
        </p:grpSpPr>
        <p:sp>
          <p:nvSpPr>
            <p:cNvPr id="6" name="矩形 5"/>
            <p:cNvSpPr/>
            <p:nvPr/>
          </p:nvSpPr>
          <p:spPr>
            <a:xfrm>
              <a:off x="327891" y="2842576"/>
              <a:ext cx="65563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/>
                <a:t>解：以地面为参考系</a:t>
              </a:r>
              <a:r>
                <a:rPr lang="zh-CN" altLang="en-US" sz="1600" dirty="0" smtClean="0"/>
                <a:t>， </a:t>
              </a:r>
              <a:r>
                <a:rPr lang="en-US" altLang="zh-CN" sz="1600" dirty="0"/>
                <a:t>(1)</a:t>
              </a:r>
              <a:r>
                <a:rPr lang="zh-CN" altLang="en-US" sz="1600" dirty="0"/>
                <a:t>设滑块在重力</a:t>
              </a:r>
              <a:r>
                <a:rPr lang="en-US" altLang="zh-CN" sz="1600" dirty="0"/>
                <a:t>mg</a:t>
              </a:r>
              <a:r>
                <a:rPr lang="zh-CN" altLang="en-US" sz="1600" dirty="0"/>
                <a:t>和弹力</a:t>
              </a:r>
              <a:r>
                <a:rPr lang="en-US" altLang="zh-CN" sz="1600" dirty="0"/>
                <a:t>N</a:t>
              </a:r>
              <a:r>
                <a:rPr lang="zh-CN" altLang="en-US" sz="1600" dirty="0"/>
                <a:t>的共同作用下</a:t>
              </a:r>
              <a:r>
                <a:rPr lang="zh-CN" altLang="en-US" sz="1600" dirty="0" smtClean="0"/>
                <a:t>产生</a:t>
              </a:r>
              <a:r>
                <a:rPr lang="zh-CN" altLang="en-US" sz="1600" dirty="0"/>
                <a:t>水平方向的</a:t>
              </a:r>
              <a:r>
                <a:rPr lang="zh-CN" altLang="en-US" sz="1600" dirty="0" smtClean="0"/>
                <a:t>加速度大小为</a:t>
              </a:r>
              <a:r>
                <a:rPr lang="en-US" altLang="zh-CN" sz="1600" dirty="0"/>
                <a:t>a</a:t>
              </a:r>
              <a:endParaRPr lang="zh-CN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381687" y="3427351"/>
                  <a:ext cx="331962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𝑚𝑎</m:t>
                        </m:r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𝑚𝑔</m:t>
                        </m:r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1687" y="3427351"/>
                  <a:ext cx="331962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965666" y="3880437"/>
                  <a:ext cx="4003497" cy="8437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00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𝑚𝑔</m:t>
                            </m:r>
                          </m:num>
                          <m:den>
                            <m:func>
                              <m:funcPr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</m:oMath>
                    </m:oMathPara>
                  </a14:m>
                  <a:endParaRPr lang="en-US" altLang="zh-CN" sz="180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  <m:func>
                          <m:func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666" y="3880437"/>
                  <a:ext cx="4003497" cy="84375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6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/>
          </p:nvSpPr>
          <p:spPr>
            <a:xfrm>
              <a:off x="706458" y="4923111"/>
              <a:ext cx="5622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00" dirty="0"/>
                <a:t>系统以同一加速度沿水平方向运动，由牛</a:t>
              </a:r>
              <a:r>
                <a:rPr lang="zh-CN" altLang="en-US" sz="1800" dirty="0" smtClean="0"/>
                <a:t>二定理</a:t>
              </a:r>
              <a:r>
                <a:rPr lang="zh-CN" altLang="en-US" sz="1800" dirty="0"/>
                <a:t>知：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1233725" y="5389760"/>
                  <a:ext cx="4567518" cy="4029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a14:m>
                  <a:r>
                    <a:rPr lang="zh-CN" altLang="en-US" sz="1800" dirty="0" smtClean="0"/>
                    <a:t>的大小：</a:t>
                  </a:r>
                  <a:r>
                    <a:rPr lang="en-US" altLang="zh-CN" sz="1800" dirty="0" smtClean="0"/>
                    <a:t>F </a:t>
                  </a:r>
                  <a:r>
                    <a:rPr lang="en-US" altLang="zh-CN" sz="1800" dirty="0"/>
                    <a:t>= (m + M )a = (m + M )</a:t>
                  </a:r>
                  <a:r>
                    <a:rPr lang="en-US" altLang="zh-CN" sz="1800" dirty="0" err="1" smtClean="0"/>
                    <a:t>gtanθ</a:t>
                  </a:r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725" y="5389760"/>
                  <a:ext cx="4567518" cy="4029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21212" b="-242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123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四、牛顿定律的应用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7891" y="1046734"/>
            <a:ext cx="59990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4】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如图：在倾角为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，质量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为的斜面上，放 一个质量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为的滑块，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若一切摩擦力不计，对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斜面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的水平推力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为多大时，方可使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相对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静止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若滑快与斜面间的摩擦系数为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μ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，则使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保持相对静止的推力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的取值范围如何？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800" y="1046734"/>
            <a:ext cx="2686050" cy="14528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9491" y="2985727"/>
            <a:ext cx="69503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(2)</a:t>
            </a:r>
            <a:r>
              <a:rPr lang="zh-CN" altLang="en-US" sz="1600" dirty="0"/>
              <a:t>先</a:t>
            </a:r>
            <a:r>
              <a:rPr lang="zh-CN" altLang="en-US" sz="1600" dirty="0" smtClean="0"/>
              <a:t>求得</a:t>
            </a:r>
            <a:r>
              <a:rPr lang="en-US" altLang="zh-CN" sz="1600" dirty="0" smtClean="0"/>
              <a:t>F</a:t>
            </a:r>
            <a:r>
              <a:rPr lang="zh-CN" altLang="en-US" sz="1600" dirty="0" smtClean="0"/>
              <a:t>的最小值</a:t>
            </a:r>
            <a:r>
              <a:rPr lang="zh-CN" altLang="en-US" sz="1600" dirty="0"/>
              <a:t>，此时滑快有向下的滑动趋 势，故摩擦力沿斜面向上， 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166534" y="3459080"/>
            <a:ext cx="4483090" cy="2887224"/>
            <a:chOff x="1166534" y="3459080"/>
            <a:chExt cx="4483090" cy="2887224"/>
          </a:xfrm>
        </p:grpSpPr>
        <p:grpSp>
          <p:nvGrpSpPr>
            <p:cNvPr id="17" name="组合 16"/>
            <p:cNvGrpSpPr/>
            <p:nvPr/>
          </p:nvGrpSpPr>
          <p:grpSpPr>
            <a:xfrm>
              <a:off x="1166534" y="3459080"/>
              <a:ext cx="4125982" cy="763094"/>
              <a:chOff x="3447915" y="3375867"/>
              <a:chExt cx="4125982" cy="7630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/>
                  <p:cNvSpPr/>
                  <p:nvPr/>
                </p:nvSpPr>
                <p:spPr>
                  <a:xfrm>
                    <a:off x="3447915" y="3375867"/>
                    <a:ext cx="1431867" cy="7630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𝑚𝑎</m:t>
                          </m:r>
                        </m:oMath>
                      </m:oMathPara>
                    </a14:m>
                    <a:endParaRPr lang="zh-CN" altLang="en-US" sz="1800" dirty="0"/>
                  </a:p>
                </p:txBody>
              </p:sp>
            </mc:Choice>
            <mc:Fallback xmlns="">
              <p:sp>
                <p:nvSpPr>
                  <p:cNvPr id="9" name="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7915" y="3375867"/>
                    <a:ext cx="1431867" cy="76309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/>
                  <p:cNvSpPr/>
                  <p:nvPr/>
                </p:nvSpPr>
                <p:spPr>
                  <a:xfrm>
                    <a:off x="4820194" y="3472510"/>
                    <a:ext cx="27537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800" dirty="0" smtClean="0"/>
                      <a:t>∴</a:t>
                    </a:r>
                    <a14:m>
                      <m:oMath xmlns:m="http://schemas.openxmlformats.org/officeDocument/2006/math"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func>
                          <m:func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𝑚𝑎</m:t>
                        </m:r>
                      </m:oMath>
                    </a14:m>
                    <a:endParaRPr lang="zh-CN" altLang="en-US" sz="1800" dirty="0"/>
                  </a:p>
                </p:txBody>
              </p:sp>
            </mc:Choice>
            <mc:Fallback xmlns="">
              <p:sp>
                <p:nvSpPr>
                  <p:cNvPr id="10" name="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0194" y="3472510"/>
                    <a:ext cx="2753703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77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组合 17"/>
            <p:cNvGrpSpPr/>
            <p:nvPr/>
          </p:nvGrpSpPr>
          <p:grpSpPr>
            <a:xfrm>
              <a:off x="1166534" y="4343347"/>
              <a:ext cx="4468286" cy="763094"/>
              <a:chOff x="3520724" y="4437923"/>
              <a:chExt cx="4468286" cy="7630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/>
                  <p:cNvSpPr/>
                  <p:nvPr/>
                </p:nvSpPr>
                <p:spPr>
                  <a:xfrm>
                    <a:off x="3520724" y="4437923"/>
                    <a:ext cx="1239891" cy="7630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sz="1800" dirty="0"/>
                  </a:p>
                </p:txBody>
              </p:sp>
            </mc:Choice>
            <mc:Fallback xmlns="">
              <p:sp>
                <p:nvSpPr>
                  <p:cNvPr id="11" name="矩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0724" y="4437923"/>
                    <a:ext cx="1239891" cy="76309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/>
                  <p:cNvSpPr/>
                  <p:nvPr/>
                </p:nvSpPr>
                <p:spPr>
                  <a:xfrm>
                    <a:off x="4820194" y="4527867"/>
                    <a:ext cx="316881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800" dirty="0" smtClean="0"/>
                      <a:t>∴</a:t>
                    </a:r>
                    <a14:m>
                      <m:oMath xmlns:m="http://schemas.openxmlformats.org/officeDocument/2006/math"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func>
                          <m:func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𝑚𝑔</m:t>
                        </m:r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a14:m>
                    <a:endParaRPr lang="zh-CN" altLang="en-US" sz="1800" dirty="0"/>
                  </a:p>
                </p:txBody>
              </p:sp>
            </mc:Choice>
            <mc:Fallback xmlns="">
              <p:sp>
                <p:nvSpPr>
                  <p:cNvPr id="12" name="矩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0194" y="4527867"/>
                    <a:ext cx="316881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734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1166534" y="5227614"/>
                  <a:ext cx="9841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34" y="5227614"/>
                  <a:ext cx="98411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组合 18"/>
            <p:cNvGrpSpPr/>
            <p:nvPr/>
          </p:nvGrpSpPr>
          <p:grpSpPr>
            <a:xfrm>
              <a:off x="1166534" y="5816479"/>
              <a:ext cx="4483090" cy="529825"/>
              <a:chOff x="3514880" y="5733266"/>
              <a:chExt cx="4483090" cy="5298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/>
                  <p:cNvSpPr/>
                  <p:nvPr/>
                </p:nvSpPr>
                <p:spPr>
                  <a:xfrm>
                    <a:off x="3514880" y="5733266"/>
                    <a:ext cx="2204386" cy="52982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800" dirty="0" smtClean="0"/>
                      <a:t>∴</a:t>
                    </a:r>
                    <a14:m>
                      <m:oMath xmlns:m="http://schemas.openxmlformats.org/officeDocument/2006/math"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func>
                              <m:funcPr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func>
                              <m:funcPr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a14:m>
                    <a:endParaRPr lang="zh-CN" altLang="en-US" sz="1800" dirty="0"/>
                  </a:p>
                </p:txBody>
              </p:sp>
            </mc:Choice>
            <mc:Fallback xmlns="">
              <p:sp>
                <p:nvSpPr>
                  <p:cNvPr id="15" name="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4880" y="5733266"/>
                    <a:ext cx="2204386" cy="52982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210" b="-229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/>
                  <p:cNvSpPr/>
                  <p:nvPr/>
                </p:nvSpPr>
                <p:spPr>
                  <a:xfrm>
                    <a:off x="5993832" y="5813512"/>
                    <a:ext cx="20041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1800" dirty="0"/>
                  </a:p>
                </p:txBody>
              </p:sp>
            </mc:Choice>
            <mc:Fallback xmlns=""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3832" y="5813512"/>
                    <a:ext cx="2004138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3528" y="3676073"/>
            <a:ext cx="2087322" cy="13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四、牛顿定律的应用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891" y="1046734"/>
            <a:ext cx="59990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4】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如图：在倾角为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，质量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为的斜面上，放 一个质量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为的滑块，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若一切摩擦力不计，对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斜面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的水平推力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为多大时，方可使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相对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静止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若滑快与斜面间的摩擦系数为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μ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，则使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保持相对静止的推力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的取值范围如何？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800" y="1046734"/>
            <a:ext cx="2686050" cy="14528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9491" y="2985727"/>
            <a:ext cx="76153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(2</a:t>
            </a:r>
            <a:r>
              <a:rPr lang="en-US" altLang="zh-CN" sz="1600" dirty="0" smtClean="0"/>
              <a:t>)</a:t>
            </a:r>
            <a:r>
              <a:rPr lang="zh-CN" altLang="en-US" sz="1600" dirty="0"/>
              <a:t>然后，求</a:t>
            </a:r>
            <a:r>
              <a:rPr lang="en-US" altLang="zh-CN" sz="1600" dirty="0"/>
              <a:t>F</a:t>
            </a:r>
            <a:r>
              <a:rPr lang="zh-CN" altLang="en-US" sz="1600" dirty="0"/>
              <a:t>的最大值</a:t>
            </a:r>
            <a:r>
              <a:rPr lang="en-US" altLang="zh-CN" sz="1600" dirty="0" err="1"/>
              <a:t>Fmax</a:t>
            </a:r>
            <a:r>
              <a:rPr lang="zh-CN" altLang="en-US" sz="1600" dirty="0"/>
              <a:t>，有沿斜面向上滑 动的趋势，对</a:t>
            </a:r>
            <a:r>
              <a:rPr lang="en-US" altLang="zh-CN" sz="1600" dirty="0"/>
              <a:t>m</a:t>
            </a:r>
            <a:r>
              <a:rPr lang="zh-CN" altLang="en-US" sz="1600" dirty="0"/>
              <a:t>进行受力分析：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631" y="3472873"/>
            <a:ext cx="2196165" cy="14306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166534" y="3459080"/>
            <a:ext cx="4596719" cy="2887224"/>
            <a:chOff x="1166534" y="3459080"/>
            <a:chExt cx="4596719" cy="2887224"/>
          </a:xfrm>
        </p:grpSpPr>
        <p:grpSp>
          <p:nvGrpSpPr>
            <p:cNvPr id="10" name="组合 9"/>
            <p:cNvGrpSpPr/>
            <p:nvPr/>
          </p:nvGrpSpPr>
          <p:grpSpPr>
            <a:xfrm>
              <a:off x="1166534" y="3459080"/>
              <a:ext cx="4232229" cy="763094"/>
              <a:chOff x="3447915" y="3375867"/>
              <a:chExt cx="4232229" cy="7630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/>
                  <p:cNvSpPr/>
                  <p:nvPr/>
                </p:nvSpPr>
                <p:spPr>
                  <a:xfrm>
                    <a:off x="3447915" y="3375867"/>
                    <a:ext cx="1477519" cy="7630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zh-CN" alt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𝑚𝑎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CN" altLang="en-US" sz="1800" dirty="0"/>
                  </a:p>
                </p:txBody>
              </p:sp>
            </mc:Choice>
            <mc:Fallback xmlns="">
              <p:sp>
                <p:nvSpPr>
                  <p:cNvPr id="18" name="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7915" y="3375867"/>
                    <a:ext cx="1477519" cy="76309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矩形 18"/>
                  <p:cNvSpPr/>
                  <p:nvPr/>
                </p:nvSpPr>
                <p:spPr>
                  <a:xfrm>
                    <a:off x="4820194" y="3472510"/>
                    <a:ext cx="28599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800" dirty="0" smtClean="0"/>
                      <a:t>∴</a:t>
                    </a:r>
                    <a14:m>
                      <m:oMath xmlns:m="http://schemas.openxmlformats.org/officeDocument/2006/math"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func>
                          <m:func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𝑚𝑎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a14:m>
                    <a:endParaRPr lang="zh-CN" altLang="en-US" sz="1800" dirty="0"/>
                  </a:p>
                </p:txBody>
              </p:sp>
            </mc:Choice>
            <mc:Fallback xmlns="">
              <p:sp>
                <p:nvSpPr>
                  <p:cNvPr id="19" name="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0194" y="3472510"/>
                    <a:ext cx="2859950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702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组合 10"/>
            <p:cNvGrpSpPr/>
            <p:nvPr/>
          </p:nvGrpSpPr>
          <p:grpSpPr>
            <a:xfrm>
              <a:off x="1166534" y="4343347"/>
              <a:ext cx="4596719" cy="763094"/>
              <a:chOff x="3520724" y="4437923"/>
              <a:chExt cx="4596719" cy="7630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/>
                  <p:cNvSpPr/>
                  <p:nvPr/>
                </p:nvSpPr>
                <p:spPr>
                  <a:xfrm>
                    <a:off x="3520724" y="4437923"/>
                    <a:ext cx="1239891" cy="7630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sz="1800" dirty="0"/>
                  </a:p>
                </p:txBody>
              </p:sp>
            </mc:Choice>
            <mc:Fallback xmlns=""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0724" y="4437923"/>
                    <a:ext cx="1239891" cy="76309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/>
                  <p:cNvSpPr/>
                  <p:nvPr/>
                </p:nvSpPr>
                <p:spPr>
                  <a:xfrm>
                    <a:off x="4820194" y="4527867"/>
                    <a:ext cx="32972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800" dirty="0" smtClean="0"/>
                      <a:t>∴</a:t>
                    </a:r>
                    <a14:m>
                      <m:oMath xmlns:m="http://schemas.openxmlformats.org/officeDocument/2006/math"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func>
                          <m:func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func>
                          <m:func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𝑚𝑔</m:t>
                        </m:r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a14:m>
                    <a:endParaRPr lang="zh-CN" altLang="en-US" sz="1800" dirty="0"/>
                  </a:p>
                </p:txBody>
              </p:sp>
            </mc:Choice>
            <mc:Fallback xmlns="">
              <p:sp>
                <p:nvSpPr>
                  <p:cNvPr id="17" name="矩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0194" y="4527867"/>
                    <a:ext cx="3297249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667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1166534" y="5227614"/>
                  <a:ext cx="1036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34" y="5227614"/>
                  <a:ext cx="103669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组合 12"/>
            <p:cNvGrpSpPr/>
            <p:nvPr/>
          </p:nvGrpSpPr>
          <p:grpSpPr>
            <a:xfrm>
              <a:off x="1166534" y="5816479"/>
              <a:ext cx="4503983" cy="529825"/>
              <a:chOff x="3514880" y="5733266"/>
              <a:chExt cx="4503983" cy="5298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/>
                  <p:cNvSpPr/>
                  <p:nvPr/>
                </p:nvSpPr>
                <p:spPr>
                  <a:xfrm>
                    <a:off x="3514880" y="5733266"/>
                    <a:ext cx="2204386" cy="52982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800" dirty="0" smtClean="0"/>
                      <a:t>∴</a:t>
                    </a:r>
                    <a14:m>
                      <m:oMath xmlns:m="http://schemas.openxmlformats.org/officeDocument/2006/math"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func>
                              <m:funcPr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func>
                              <m:funcPr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a14:m>
                    <a:endParaRPr lang="zh-CN" altLang="en-US" sz="1800" dirty="0"/>
                  </a:p>
                </p:txBody>
              </p:sp>
            </mc:Choice>
            <mc:Fallback xmlns="">
              <p:sp>
                <p:nvSpPr>
                  <p:cNvPr id="14" name="矩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4880" y="5733266"/>
                    <a:ext cx="2204386" cy="529825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210" b="-229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/>
                  <p:cNvSpPr/>
                  <p:nvPr/>
                </p:nvSpPr>
                <p:spPr>
                  <a:xfrm>
                    <a:off x="5966122" y="5813512"/>
                    <a:ext cx="20527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CN" altLang="en-US" sz="1800" dirty="0"/>
                  </a:p>
                </p:txBody>
              </p:sp>
            </mc:Choice>
            <mc:Fallback xmlns="">
              <p:sp>
                <p:nvSpPr>
                  <p:cNvPr id="15" name="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6122" y="5813512"/>
                    <a:ext cx="2052741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8370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四、牛顿定律的应用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90945" y="1140810"/>
                <a:ext cx="593436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【</a:t>
                </a:r>
                <a:r>
                  <a:rPr lang="zh-CN" altLang="en-US" sz="1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CN" sz="1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5】 </a:t>
                </a: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如图，</a:t>
                </a:r>
                <a:r>
                  <a:rPr lang="zh-CN" altLang="en-US" sz="1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已知</a:t>
                </a:r>
                <a:r>
                  <a:rPr lang="en-US" altLang="zh-CN" sz="1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F </a:t>
                </a:r>
                <a:r>
                  <a:rPr lang="en-US" altLang="zh-CN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 </a:t>
                </a:r>
                <a:r>
                  <a:rPr lang="en-US" altLang="zh-CN" sz="1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9.8+5t+15t</a:t>
                </a:r>
                <a:r>
                  <a:rPr lang="en-US" altLang="zh-CN" sz="1800" baseline="30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1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1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m1=4kg,m2=1kg,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𝜃</m:t>
                    </m:r>
                  </m:oMath>
                </a14:m>
                <a:r>
                  <a:rPr lang="en-US" altLang="zh-CN" sz="1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=30°</a:t>
                </a:r>
                <a:r>
                  <a:rPr lang="zh-CN" altLang="en-US" sz="1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1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t=0</a:t>
                </a:r>
                <a:r>
                  <a:rPr lang="zh-CN" altLang="en-US" sz="1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时</a:t>
                </a: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系统保持静止，</a:t>
                </a:r>
                <a:r>
                  <a:rPr lang="zh-CN" altLang="en-US" sz="1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求</a:t>
                </a:r>
                <a:r>
                  <a:rPr lang="en-US" altLang="zh-CN" sz="1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t</a:t>
                </a:r>
                <a:r>
                  <a:rPr lang="zh-CN" altLang="en-US" sz="1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时刻</a:t>
                </a:r>
                <a:r>
                  <a:rPr lang="en-US" altLang="zh-CN" sz="1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m1(m2</a:t>
                </a:r>
                <a:r>
                  <a:rPr lang="en-US" altLang="zh-CN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的加速度和速度。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5" y="1140810"/>
                <a:ext cx="5934364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925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599" y="651044"/>
            <a:ext cx="2456729" cy="156430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92546" y="2209760"/>
            <a:ext cx="8417629" cy="2218826"/>
            <a:chOff x="392546" y="2209760"/>
            <a:chExt cx="8417629" cy="2218826"/>
          </a:xfrm>
        </p:grpSpPr>
        <p:sp>
          <p:nvSpPr>
            <p:cNvPr id="6" name="矩形 5"/>
            <p:cNvSpPr/>
            <p:nvPr/>
          </p:nvSpPr>
          <p:spPr>
            <a:xfrm>
              <a:off x="392546" y="2209760"/>
              <a:ext cx="761538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/>
                <a:t>解：分别对</a:t>
              </a:r>
              <a:r>
                <a:rPr lang="en-US" altLang="zh-CN" sz="1600" dirty="0" smtClean="0"/>
                <a:t>m1</a:t>
              </a:r>
              <a:r>
                <a:rPr lang="zh-CN" altLang="en-US" sz="1600" dirty="0" smtClean="0"/>
                <a:t>，</a:t>
              </a:r>
              <a:r>
                <a:rPr lang="en-US" altLang="zh-CN" sz="1600" dirty="0" smtClean="0"/>
                <a:t>m2</a:t>
              </a:r>
              <a:r>
                <a:rPr lang="zh-CN" altLang="en-US" sz="1600" dirty="0" smtClean="0"/>
                <a:t>进行分析</a:t>
              </a:r>
              <a:endParaRPr lang="zh-CN" altLang="en-US" sz="1600" dirty="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6436" y="2816258"/>
              <a:ext cx="1993739" cy="1612328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630293" y="2674698"/>
            <a:ext cx="4178773" cy="3334692"/>
            <a:chOff x="630293" y="2674698"/>
            <a:chExt cx="4178773" cy="33346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564793" y="2674698"/>
                  <a:ext cx="2181751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/>
                        </m:sSub>
                      </m:oMath>
                    </m:oMathPara>
                  </a14:m>
                  <a:endParaRPr lang="en-US" altLang="zh-CN" sz="1600" dirty="0" smtClean="0"/>
                </a:p>
                <a:p>
                  <a:endParaRPr lang="en-US" altLang="zh-CN" sz="16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func>
                          <m:func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93" y="2674698"/>
                  <a:ext cx="2181751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630293" y="3961949"/>
                  <a:ext cx="4178773" cy="5973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func>
                              <m:func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93" y="3961949"/>
                  <a:ext cx="4178773" cy="5973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630293" y="4640824"/>
                  <a:ext cx="3643690" cy="6429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⇒ⅆ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⇒</m:t>
                        </m:r>
                        <m:nary>
                          <m:naryPr>
                            <m:limLoc m:val="subSup"/>
                            <m:grow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  <m:e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nary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subSup"/>
                            <m:grow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93" y="4640824"/>
                  <a:ext cx="3643690" cy="64293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大括号 10"/>
            <p:cNvSpPr/>
            <p:nvPr/>
          </p:nvSpPr>
          <p:spPr>
            <a:xfrm>
              <a:off x="1343120" y="2722610"/>
              <a:ext cx="221673" cy="783085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630293" y="5366457"/>
                  <a:ext cx="3490314" cy="6429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subSup"/>
                            <m:grow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d>
                              <m:d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1600" i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p>
                                  <m:sSupPr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zh-CN" altLang="en-US" sz="1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zh-CN" altLang="en-US" sz="160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93" y="5366457"/>
                  <a:ext cx="3490314" cy="64293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文本框 14"/>
          <p:cNvSpPr txBox="1"/>
          <p:nvPr/>
        </p:nvSpPr>
        <p:spPr>
          <a:xfrm>
            <a:off x="4065385" y="6356350"/>
            <a:ext cx="3029997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练习：书上例题：例</a:t>
            </a:r>
            <a:r>
              <a:rPr lang="en-US" altLang="zh-CN" sz="1600" b="1" dirty="0" smtClean="0"/>
              <a:t>1.4</a:t>
            </a:r>
            <a:r>
              <a:rPr lang="zh-CN" altLang="en-US" sz="1600" b="1" dirty="0"/>
              <a:t>，</a:t>
            </a:r>
            <a:r>
              <a:rPr lang="zh-CN" altLang="en-US" sz="1600" b="1" dirty="0" smtClean="0"/>
              <a:t>例</a:t>
            </a:r>
            <a:r>
              <a:rPr lang="en-US" altLang="zh-CN" sz="1600" b="1" dirty="0" smtClean="0"/>
              <a:t>1.5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7787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五、力学单位制与量纲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80112" y="1514763"/>
            <a:ext cx="8880764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6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algn="just">
              <a:spcAft>
                <a:spcPts val="6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Tahoma" panose="020B0604030504040204" pitchFamily="34" charset="0"/>
              </a:rPr>
              <a:t>(1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基本物理量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ahoma" panose="020B0604030504040204" pitchFamily="34" charset="0"/>
              </a:rPr>
              <a:t>：选</a:t>
            </a:r>
            <a:r>
              <a:rPr kumimoji="1" lang="zh-CN" altLang="en-US" sz="1800" dirty="0">
                <a:solidFill>
                  <a:schemeClr val="accent1"/>
                </a:solidFill>
                <a:latin typeface="Tahoma" panose="020B0604030504040204" pitchFamily="34" charset="0"/>
              </a:rPr>
              <a:t>一组彼此独立</a:t>
            </a:r>
            <a:r>
              <a:rPr kumimoji="1" lang="zh-CN" altLang="en-US" sz="1800" dirty="0">
                <a:solidFill>
                  <a:srgbClr val="000000"/>
                </a:solidFill>
                <a:latin typeface="Tahoma" panose="020B0604030504040204" pitchFamily="34" charset="0"/>
              </a:rPr>
              <a:t>的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ahoma" panose="020B0604030504040204" pitchFamily="34" charset="0"/>
              </a:rPr>
              <a:t>物理量（如：时间，长度，质量）。</a:t>
            </a:r>
            <a:endParaRPr kumimoji="1" lang="en-US" altLang="zh-CN" sz="1800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indent="0" algn="just">
              <a:spcAft>
                <a:spcPts val="6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800" dirty="0" smtClean="0">
                <a:solidFill>
                  <a:srgbClr val="000000"/>
                </a:solidFill>
                <a:latin typeface="Tahoma" panose="020B0604030504040204" pitchFamily="34" charset="0"/>
              </a:rPr>
              <a:t>(2)</a:t>
            </a:r>
            <a:r>
              <a:rPr kumimoji="1" lang="zh-CN" altLang="en-US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基本单位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：</a:t>
            </a:r>
            <a:r>
              <a:rPr kumimoji="1" lang="zh-CN" altLang="en-US" sz="1800" dirty="0" smtClean="0">
                <a:solidFill>
                  <a:schemeClr val="accent1"/>
                </a:solidFill>
                <a:latin typeface="Tahoma" panose="020B0604030504040204" pitchFamily="34" charset="0"/>
              </a:rPr>
              <a:t>基本物理量的单位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ahoma" panose="020B0604030504040204" pitchFamily="34" charset="0"/>
              </a:rPr>
              <a:t>作为</a:t>
            </a:r>
            <a:r>
              <a:rPr kumimoji="1" lang="zh-CN" altLang="en-US" sz="1800" dirty="0">
                <a:solidFill>
                  <a:srgbClr val="000000"/>
                </a:solidFill>
                <a:latin typeface="Tahoma" panose="020B0604030504040204" pitchFamily="34" charset="0"/>
              </a:rPr>
              <a:t>基本单位（如：秒，米，千克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ahoma" panose="020B0604030504040204" pitchFamily="34" charset="0"/>
              </a:rPr>
              <a:t>）</a:t>
            </a:r>
            <a:endParaRPr kumimoji="1" lang="en-US" altLang="zh-CN" sz="1800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indent="0" algn="just">
              <a:spcAft>
                <a:spcPts val="6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800" dirty="0" smtClean="0">
                <a:solidFill>
                  <a:srgbClr val="000000"/>
                </a:solidFill>
                <a:latin typeface="Tahoma" panose="020B0604030504040204" pitchFamily="34" charset="0"/>
              </a:rPr>
              <a:t>(3)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导出量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ahoma" panose="020B0604030504040204" pitchFamily="34" charset="0"/>
              </a:rPr>
              <a:t>：</a:t>
            </a:r>
            <a:r>
              <a:rPr kumimoji="1" lang="zh-CN" altLang="en-US" sz="1800" dirty="0">
                <a:solidFill>
                  <a:srgbClr val="000000"/>
                </a:solidFill>
                <a:latin typeface="Tahoma" panose="020B0604030504040204" pitchFamily="34" charset="0"/>
              </a:rPr>
              <a:t>根据</a:t>
            </a:r>
            <a:r>
              <a:rPr kumimoji="1" lang="zh-CN" altLang="en-US" sz="1800" dirty="0">
                <a:solidFill>
                  <a:schemeClr val="accent1"/>
                </a:solidFill>
                <a:latin typeface="Tahoma" panose="020B0604030504040204" pitchFamily="34" charset="0"/>
              </a:rPr>
              <a:t>基本物理量和有关方程来表示</a:t>
            </a:r>
            <a:r>
              <a:rPr kumimoji="1" lang="zh-CN" altLang="en-US" sz="1800" dirty="0">
                <a:solidFill>
                  <a:srgbClr val="000000"/>
                </a:solidFill>
                <a:latin typeface="Tahoma" panose="020B0604030504040204" pitchFamily="34" charset="0"/>
              </a:rPr>
              <a:t>的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ahoma" panose="020B0604030504040204" pitchFamily="34" charset="0"/>
              </a:rPr>
              <a:t>物理量。（如速度、加速度）</a:t>
            </a:r>
            <a:endParaRPr kumimoji="1" lang="zh-CN" altLang="en-US" sz="18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indent="0" algn="just">
              <a:spcAft>
                <a:spcPts val="6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800" dirty="0" smtClean="0">
                <a:solidFill>
                  <a:srgbClr val="000000"/>
                </a:solidFill>
                <a:latin typeface="Tahoma" panose="020B0604030504040204" pitchFamily="34" charset="0"/>
              </a:rPr>
              <a:t>(4)</a:t>
            </a:r>
            <a:r>
              <a:rPr kumimoji="1" lang="zh-CN" altLang="en-US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导出单位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Tahoma" panose="020B0604030504040204" pitchFamily="34" charset="0"/>
              </a:rPr>
              <a:t>：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Tahoma" panose="020B0604030504040204" pitchFamily="34" charset="0"/>
              </a:rPr>
              <a:t>导出量的单位</a:t>
            </a:r>
            <a:r>
              <a:rPr kumimoji="1" lang="zh-CN" altLang="en-US" sz="1800" dirty="0">
                <a:solidFill>
                  <a:srgbClr val="000000"/>
                </a:solidFill>
                <a:latin typeface="Tahoma" panose="020B0604030504040204" pitchFamily="34" charset="0"/>
              </a:rPr>
              <a:t>（如：米每秒，米每二次方秒）。</a:t>
            </a:r>
            <a:endParaRPr kumimoji="1" lang="zh-CN" altLang="en-US" sz="1800" dirty="0">
              <a:solidFill>
                <a:srgbClr val="000000"/>
              </a:solidFill>
              <a:latin typeface="Tahoma" panose="020B0604030504040204" pitchFamily="34" charset="0"/>
              <a:ea typeface="新宋体" panose="02010609030101010101" pitchFamily="49" charset="-122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796636" y="1133763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kumimoji="1"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kumimoji="1"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力学单位制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9031" y="3261276"/>
            <a:ext cx="8442925" cy="118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6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kumimoji="1"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量纲</a:t>
            </a:r>
            <a:r>
              <a:rPr kumimoji="1" lang="zh-CN" altLang="en-US" sz="1800" dirty="0">
                <a:solidFill>
                  <a:srgbClr val="000000"/>
                </a:solidFill>
                <a:latin typeface="+mj-ea"/>
                <a:ea typeface="+mj-ea"/>
              </a:rPr>
              <a:t>：</a:t>
            </a:r>
            <a:r>
              <a:rPr kumimoji="1"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将一个物理量表示为基本量的幂次之积</a:t>
            </a:r>
            <a:r>
              <a:rPr kumimoji="1"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+mn-ea"/>
                <a:ea typeface="+mn-ea"/>
              </a:rPr>
              <a:t>表达式。</a:t>
            </a:r>
            <a:endParaRPr kumimoji="1" lang="en-US" altLang="zh-CN" sz="20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力学</a:t>
            </a:r>
            <a:r>
              <a:rPr kumimoji="1" lang="zh-CN" altLang="en-US" sz="1800" dirty="0">
                <a:solidFill>
                  <a:srgbClr val="000000"/>
                </a:solidFill>
                <a:latin typeface="+mj-ea"/>
                <a:ea typeface="+mj-ea"/>
              </a:rPr>
              <a:t>中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+mj-ea"/>
                <a:ea typeface="+mj-ea"/>
              </a:rPr>
              <a:t>L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（长度），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+mj-ea"/>
                <a:ea typeface="+mj-ea"/>
              </a:rPr>
              <a:t>M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（质量），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+mj-ea"/>
                <a:ea typeface="+mj-ea"/>
              </a:rPr>
              <a:t>T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（时间）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zh-CN" altLang="en-US" sz="1800" dirty="0">
                <a:solidFill>
                  <a:srgbClr val="000000"/>
                </a:solidFill>
                <a:latin typeface="+mj-ea"/>
                <a:ea typeface="+mj-ea"/>
              </a:rPr>
              <a:t>为基本量纲。国际单位制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中对应力学</a:t>
            </a:r>
            <a:r>
              <a:rPr kumimoji="1" lang="zh-CN" altLang="en-US" sz="1800" dirty="0">
                <a:solidFill>
                  <a:srgbClr val="000000"/>
                </a:solidFill>
                <a:latin typeface="+mj-ea"/>
                <a:ea typeface="+mj-ea"/>
              </a:rPr>
              <a:t>单位就是米</a:t>
            </a:r>
            <a:r>
              <a:rPr kumimoji="1" lang="en-US" altLang="zh-CN" sz="1800" dirty="0">
                <a:solidFill>
                  <a:srgbClr val="000000"/>
                </a:solidFill>
                <a:latin typeface="+mj-ea"/>
                <a:ea typeface="+mj-ea"/>
              </a:rPr>
              <a:t>·</a:t>
            </a:r>
            <a:r>
              <a:rPr kumimoji="1" lang="zh-CN" altLang="en-US" sz="1800" dirty="0">
                <a:solidFill>
                  <a:srgbClr val="000000"/>
                </a:solidFill>
                <a:latin typeface="+mj-ea"/>
                <a:ea typeface="+mj-ea"/>
              </a:rPr>
              <a:t>千克</a:t>
            </a:r>
            <a:r>
              <a:rPr kumimoji="1" lang="en-US" altLang="zh-CN" sz="1800" dirty="0">
                <a:solidFill>
                  <a:srgbClr val="000000"/>
                </a:solidFill>
                <a:latin typeface="+mj-ea"/>
                <a:ea typeface="+mj-ea"/>
              </a:rPr>
              <a:t>·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+mj-ea"/>
                <a:ea typeface="+mj-ea"/>
              </a:rPr>
              <a:t>秒。</a:t>
            </a:r>
            <a:endParaRPr kumimoji="1" lang="zh-CN" altLang="en-US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64393" y="5263362"/>
            <a:ext cx="6972300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6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ts val="6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1800" b="1" dirty="0">
                <a:solidFill>
                  <a:srgbClr val="000000"/>
                </a:solidFill>
                <a:latin typeface="Tahoma" panose="020B0604030504040204" pitchFamily="34" charset="0"/>
              </a:rPr>
              <a:t>量纲法则：只有量纲相同的量才能相加，相减和相等。</a:t>
            </a:r>
            <a:r>
              <a:rPr kumimoji="1" lang="zh-CN" altLang="en-US" sz="1800" b="1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</a:p>
          <a:p>
            <a:pPr algn="just">
              <a:spcAft>
                <a:spcPts val="6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1800" b="1" dirty="0">
                <a:solidFill>
                  <a:srgbClr val="FF0000"/>
                </a:solidFill>
                <a:latin typeface="Tahoma" panose="020B0604030504040204" pitchFamily="34" charset="0"/>
              </a:rPr>
              <a:t>注：可以用量纲来检验公式的正确与否。</a:t>
            </a:r>
            <a:r>
              <a:rPr kumimoji="1" lang="zh-CN" altLang="en-US" sz="1800" dirty="0">
                <a:solidFill>
                  <a:srgbClr val="FF0000"/>
                </a:solidFill>
                <a:latin typeface="Tahoma" panose="020B0604030504040204" pitchFamily="34" charset="0"/>
              </a:rPr>
              <a:t> 例：</a:t>
            </a:r>
            <a:endParaRPr kumimoji="1" lang="zh-CN" altLang="en-US" sz="1800" dirty="0">
              <a:latin typeface="Tahoma" panose="020B0604030504040204" pitchFamily="34" charset="0"/>
              <a:ea typeface="新宋体" panose="0201060903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96635" y="4443138"/>
            <a:ext cx="7718713" cy="664218"/>
            <a:chOff x="796635" y="4443138"/>
            <a:chExt cx="7718713" cy="664218"/>
          </a:xfrm>
        </p:grpSpPr>
        <p:graphicFrame>
          <p:nvGraphicFramePr>
            <p:cNvPr id="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9890132"/>
                </p:ext>
              </p:extLst>
            </p:nvPr>
          </p:nvGraphicFramePr>
          <p:xfrm>
            <a:off x="2701636" y="4728566"/>
            <a:ext cx="3999501" cy="378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13" name="Equation" r:id="rId3" imgW="2171520" imgH="228600" progId="Equation.3">
                    <p:embed/>
                  </p:oleObj>
                </mc:Choice>
                <mc:Fallback>
                  <p:oleObj name="Equation" r:id="rId3" imgW="21715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1636" y="4728566"/>
                          <a:ext cx="3999501" cy="3787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796635" y="4443138"/>
              <a:ext cx="77187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kern="1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lang="zh-CN" altLang="zh-CN" sz="1600" kern="1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其它</a:t>
              </a:r>
              <a:r>
                <a:rPr lang="zh-CN" altLang="zh-CN" sz="1600" kern="1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物理量的量纲可用这三个基本量的量纲组合来表示</a:t>
              </a:r>
              <a:r>
                <a:rPr lang="en-US" altLang="zh-CN" sz="1600" kern="100" dirty="0">
                  <a:latin typeface="楷体" panose="02010609060101010101" pitchFamily="49" charset="-122"/>
                  <a:ea typeface="楷体" panose="02010609060101010101" pitchFamily="49" charset="-122"/>
                </a:rPr>
                <a:t>.</a:t>
              </a:r>
              <a:r>
                <a:rPr lang="zh-CN" altLang="zh-CN" sz="1600" kern="1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例如</a:t>
              </a:r>
              <a:r>
                <a:rPr lang="en-US" altLang="zh-CN" sz="1600" kern="100" dirty="0"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lang="zh-CN" altLang="zh-CN" sz="1600" kern="1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速度、加速度和力的量纲分别表示</a:t>
              </a:r>
              <a:r>
                <a:rPr lang="zh-CN" altLang="zh-CN" sz="1600" kern="1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为</a:t>
              </a:r>
              <a:r>
                <a:rPr lang="en-US" altLang="zh-CN" sz="1600" kern="100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  <a:endPara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33832"/>
              </p:ext>
            </p:extLst>
          </p:nvPr>
        </p:nvGraphicFramePr>
        <p:xfrm>
          <a:off x="2759518" y="6276447"/>
          <a:ext cx="4118992" cy="589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4" name="Equation" r:id="rId5" imgW="2997000" imgH="393480" progId="Equation.3">
                  <p:embed/>
                </p:oleObj>
              </mc:Choice>
              <mc:Fallback>
                <p:oleObj name="Equation" r:id="rId5" imgW="2997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518" y="6276447"/>
                        <a:ext cx="4118992" cy="589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76609"/>
              </p:ext>
            </p:extLst>
          </p:nvPr>
        </p:nvGraphicFramePr>
        <p:xfrm>
          <a:off x="2759518" y="5848137"/>
          <a:ext cx="3941619" cy="620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5" name="Equation" r:id="rId7" imgW="2730240" imgH="393480" progId="Equation.3">
                  <p:embed/>
                </p:oleObj>
              </mc:Choice>
              <mc:Fallback>
                <p:oleObj name="Equation" r:id="rId7" imgW="2730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518" y="5848137"/>
                        <a:ext cx="3941619" cy="620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88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8" grpId="0" uiExpand="1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一、惯性系、力学相对性原理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6823" y="1228625"/>
            <a:ext cx="79571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solidFill>
                  <a:srgbClr val="ED5A00"/>
                </a:solidFill>
                <a:latin typeface="+mj-ea"/>
                <a:ea typeface="+mj-ea"/>
              </a:rPr>
              <a:t>惯 性 系</a:t>
            </a:r>
            <a:r>
              <a:rPr lang="en-US" altLang="zh-CN" sz="1800" dirty="0">
                <a:latin typeface="+mj-ea"/>
                <a:ea typeface="+mj-ea"/>
              </a:rPr>
              <a:t>: </a:t>
            </a:r>
            <a:r>
              <a:rPr lang="zh-CN" altLang="en-US" sz="1800" dirty="0">
                <a:latin typeface="+mj-ea"/>
                <a:ea typeface="+mj-ea"/>
              </a:rPr>
              <a:t>牛顿定律成立的参考系</a:t>
            </a:r>
            <a:r>
              <a:rPr lang="zh-CN" altLang="en-US" sz="1800" dirty="0" smtClean="0">
                <a:latin typeface="+mj-ea"/>
                <a:ea typeface="+mj-ea"/>
              </a:rPr>
              <a:t>。一切</a:t>
            </a:r>
            <a:r>
              <a:rPr lang="zh-CN" altLang="en-US" sz="1800" dirty="0">
                <a:latin typeface="+mj-ea"/>
                <a:ea typeface="+mj-ea"/>
              </a:rPr>
              <a:t>相对于</a:t>
            </a:r>
            <a:r>
              <a:rPr lang="zh-CN" altLang="en-US" sz="1800" dirty="0" smtClean="0">
                <a:latin typeface="+mj-ea"/>
                <a:ea typeface="+mj-ea"/>
              </a:rPr>
              <a:t>惯性系</a:t>
            </a:r>
            <a:r>
              <a:rPr lang="zh-CN" altLang="en-US" sz="1800" dirty="0">
                <a:latin typeface="+mj-ea"/>
                <a:ea typeface="+mj-ea"/>
              </a:rPr>
              <a:t>作匀速直线运动的参考系也是惯性系</a:t>
            </a:r>
            <a:r>
              <a:rPr lang="zh-CN" altLang="en-US" sz="1800" dirty="0" smtClean="0">
                <a:latin typeface="+mj-ea"/>
                <a:ea typeface="+mj-ea"/>
              </a:rPr>
              <a:t>。（即加速度为</a:t>
            </a:r>
            <a:r>
              <a:rPr lang="en-US" altLang="zh-CN" sz="1800" dirty="0" smtClean="0">
                <a:latin typeface="+mj-ea"/>
                <a:ea typeface="+mj-ea"/>
              </a:rPr>
              <a:t>0</a:t>
            </a:r>
            <a:r>
              <a:rPr lang="zh-CN" altLang="en-US" sz="1800" dirty="0" smtClean="0">
                <a:latin typeface="+mj-ea"/>
                <a:ea typeface="+mj-ea"/>
              </a:rPr>
              <a:t>的参考系）</a:t>
            </a:r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zh-CN" altLang="zh-CN" sz="1800" dirty="0">
                <a:solidFill>
                  <a:schemeClr val="accent1"/>
                </a:solidFill>
                <a:latin typeface="+mj-ea"/>
                <a:ea typeface="+mj-ea"/>
              </a:rPr>
              <a:t>力学</a:t>
            </a:r>
            <a:r>
              <a:rPr lang="zh-CN" altLang="zh-CN" sz="1800" dirty="0" smtClean="0">
                <a:solidFill>
                  <a:schemeClr val="accent1"/>
                </a:solidFill>
                <a:latin typeface="+mj-ea"/>
                <a:ea typeface="+mj-ea"/>
              </a:rPr>
              <a:t>相对性原理</a:t>
            </a:r>
            <a:r>
              <a:rPr lang="zh-CN" altLang="en-US" sz="1800" dirty="0" smtClean="0">
                <a:latin typeface="+mj-ea"/>
                <a:ea typeface="+mj-ea"/>
              </a:rPr>
              <a:t>：</a:t>
            </a:r>
            <a:r>
              <a:rPr lang="zh-CN" altLang="zh-CN" sz="1800" dirty="0" smtClean="0">
                <a:latin typeface="+mj-ea"/>
                <a:ea typeface="+mj-ea"/>
              </a:rPr>
              <a:t>力学</a:t>
            </a:r>
            <a:r>
              <a:rPr lang="zh-CN" altLang="en-US" sz="1800" dirty="0" smtClean="0">
                <a:latin typeface="+mj-ea"/>
                <a:ea typeface="+mj-ea"/>
              </a:rPr>
              <a:t>中，</a:t>
            </a:r>
            <a:r>
              <a:rPr lang="zh-CN" altLang="zh-CN" sz="1800" dirty="0" smtClean="0">
                <a:latin typeface="+mj-ea"/>
                <a:ea typeface="+mj-ea"/>
              </a:rPr>
              <a:t>一切</a:t>
            </a:r>
            <a:r>
              <a:rPr lang="zh-CN" altLang="zh-CN" sz="1800" dirty="0">
                <a:latin typeface="+mj-ea"/>
                <a:ea typeface="+mj-ea"/>
              </a:rPr>
              <a:t>惯性系都是等价</a:t>
            </a:r>
            <a:r>
              <a:rPr lang="zh-CN" altLang="zh-CN" sz="1800" dirty="0" smtClean="0">
                <a:latin typeface="+mj-ea"/>
                <a:ea typeface="+mj-ea"/>
              </a:rPr>
              <a:t>的</a:t>
            </a:r>
            <a:r>
              <a:rPr lang="zh-CN" altLang="en-US" sz="1800" dirty="0" smtClean="0">
                <a:latin typeface="+mj-ea"/>
                <a:ea typeface="+mj-ea"/>
              </a:rPr>
              <a:t>。在任意惯性系中</a:t>
            </a:r>
            <a:r>
              <a:rPr lang="zh-CN" altLang="zh-CN" sz="1800" dirty="0" smtClean="0">
                <a:latin typeface="+mj-ea"/>
                <a:ea typeface="+mj-ea"/>
              </a:rPr>
              <a:t>牛顿第二定律</a:t>
            </a:r>
            <a:r>
              <a:rPr lang="zh-CN" altLang="zh-CN" sz="1800" dirty="0">
                <a:latin typeface="+mj-ea"/>
                <a:ea typeface="+mj-ea"/>
              </a:rPr>
              <a:t>具有完全相同的</a:t>
            </a:r>
            <a:r>
              <a:rPr lang="zh-CN" altLang="zh-CN" sz="1800" dirty="0" smtClean="0">
                <a:latin typeface="+mj-ea"/>
                <a:ea typeface="+mj-ea"/>
              </a:rPr>
              <a:t>形式</a:t>
            </a:r>
            <a:r>
              <a:rPr lang="zh-CN" altLang="en-US" sz="1800" dirty="0" smtClean="0">
                <a:latin typeface="+mj-ea"/>
                <a:ea typeface="+mj-ea"/>
              </a:rPr>
              <a:t>（</a:t>
            </a:r>
            <a:r>
              <a:rPr lang="zh-CN" altLang="zh-CN" sz="1800" dirty="0" smtClean="0">
                <a:latin typeface="+mj-ea"/>
                <a:ea typeface="+mj-ea"/>
              </a:rPr>
              <a:t>观察</a:t>
            </a:r>
            <a:r>
              <a:rPr lang="zh-CN" altLang="zh-CN" sz="1800" dirty="0">
                <a:latin typeface="+mj-ea"/>
                <a:ea typeface="+mj-ea"/>
              </a:rPr>
              <a:t>到的物体之加速度均</a:t>
            </a:r>
            <a:r>
              <a:rPr lang="zh-CN" altLang="zh-CN" sz="1800" dirty="0" smtClean="0">
                <a:latin typeface="+mj-ea"/>
                <a:ea typeface="+mj-ea"/>
              </a:rPr>
              <a:t>相同</a:t>
            </a:r>
            <a:r>
              <a:rPr lang="zh-CN" altLang="en-US" sz="1800" dirty="0" smtClean="0">
                <a:latin typeface="+mj-ea"/>
                <a:ea typeface="+mj-ea"/>
              </a:rPr>
              <a:t>）。</a:t>
            </a:r>
            <a:endParaRPr lang="zh-CN" altLang="zh-CN" sz="1800" dirty="0">
              <a:latin typeface="+mj-ea"/>
              <a:ea typeface="+mj-ea"/>
            </a:endParaRPr>
          </a:p>
          <a:p>
            <a:endParaRPr lang="zh-CN" altLang="en-US" sz="18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sz="1800" dirty="0">
                <a:solidFill>
                  <a:srgbClr val="ED5A00"/>
                </a:solidFill>
                <a:latin typeface="+mj-ea"/>
                <a:ea typeface="+mj-ea"/>
              </a:rPr>
              <a:t>非惯性系</a:t>
            </a:r>
            <a:r>
              <a:rPr lang="en-US" altLang="zh-CN" sz="1800" dirty="0">
                <a:latin typeface="+mj-ea"/>
                <a:ea typeface="+mj-ea"/>
              </a:rPr>
              <a:t>: </a:t>
            </a:r>
            <a:r>
              <a:rPr lang="zh-CN" altLang="en-US" sz="1800" dirty="0">
                <a:latin typeface="+mj-ea"/>
                <a:ea typeface="+mj-ea"/>
              </a:rPr>
              <a:t>相对于惯性系作</a:t>
            </a:r>
            <a:r>
              <a:rPr lang="zh-CN" altLang="en-US" sz="1800" dirty="0" smtClean="0">
                <a:latin typeface="+mj-ea"/>
                <a:ea typeface="+mj-ea"/>
              </a:rPr>
              <a:t>加速运动（有加速度）的</a:t>
            </a:r>
            <a:r>
              <a:rPr lang="zh-CN" altLang="en-US" sz="1800" dirty="0">
                <a:latin typeface="+mj-ea"/>
                <a:ea typeface="+mj-ea"/>
              </a:rPr>
              <a:t>参考系。在</a:t>
            </a:r>
            <a:r>
              <a:rPr lang="zh-CN" altLang="en-US" sz="1800" dirty="0" smtClean="0">
                <a:latin typeface="+mj-ea"/>
                <a:ea typeface="+mj-ea"/>
              </a:rPr>
              <a:t>非惯性系</a:t>
            </a:r>
            <a:r>
              <a:rPr lang="zh-CN" altLang="en-US" sz="1800" dirty="0">
                <a:latin typeface="+mj-ea"/>
                <a:ea typeface="+mj-ea"/>
              </a:rPr>
              <a:t>内牛顿定律不成立。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3556000"/>
            <a:ext cx="3559005" cy="17058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843" y="3556000"/>
            <a:ext cx="1081753" cy="170584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69880" y="3259950"/>
            <a:ext cx="327890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以左图为例：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Aft>
                <a:spcPts val="1200"/>
              </a:spcAft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以地球为参考系，则小球受到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mg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的合力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作用，相对地球在水平方向向右运动，加速度大小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a0——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牛顿第二定律成立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Aft>
                <a:spcPts val="1200"/>
              </a:spcAft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以小车为参考系，则小球相对小车静止，但小球此时受力合力为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并不为零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牛顿第二定理不成立。</a:t>
            </a:r>
            <a:endParaRPr lang="en-US" altLang="zh-CN" sz="1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Aft>
                <a:spcPts val="1200"/>
              </a:spcAft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认为地球是一个惯性系，小车相对地球有加速度，根据定义小车是一个非惯性系。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68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6249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二、位置矢量与运动方程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408" y="3274105"/>
            <a:ext cx="2044927" cy="17584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9592" y="1046734"/>
                <a:ext cx="7039027" cy="3701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-457200">
                  <a:lnSpc>
                    <a:spcPct val="120000"/>
                  </a:lnSpc>
                  <a:buFontTx/>
                  <a:buAutoNum type="arabicPeriod"/>
                </a:pPr>
                <a:r>
                  <a:rPr kumimoji="1" lang="zh-CN" altLang="en-US" sz="1800" dirty="0">
                    <a:latin typeface="+mj-ea"/>
                    <a:ea typeface="+mj-ea"/>
                  </a:rPr>
                  <a:t>位置矢量</a:t>
                </a:r>
                <a:r>
                  <a:rPr kumimoji="1" lang="zh-CN" altLang="en-US" sz="1800" dirty="0" smtClean="0">
                    <a:latin typeface="+mj-ea"/>
                    <a:ea typeface="+mj-ea"/>
                  </a:rPr>
                  <a:t>：坐标系原点</a:t>
                </a:r>
                <a:r>
                  <a:rPr kumimoji="1" lang="en-US" altLang="zh-CN" sz="1800" dirty="0" smtClean="0">
                    <a:latin typeface="+mj-ea"/>
                    <a:ea typeface="+mj-ea"/>
                  </a:rPr>
                  <a:t>O</a:t>
                </a:r>
                <a:r>
                  <a:rPr kumimoji="1" lang="en-US" altLang="zh-CN" sz="1800" dirty="0">
                    <a:latin typeface="+mj-ea"/>
                    <a:ea typeface="+mj-ea"/>
                  </a:rPr>
                  <a:t>(</a:t>
                </a:r>
                <a:r>
                  <a:rPr kumimoji="1" lang="zh-CN" altLang="en-US" sz="1800" dirty="0">
                    <a:latin typeface="+mj-ea"/>
                    <a:ea typeface="+mj-ea"/>
                  </a:rPr>
                  <a:t>定点</a:t>
                </a:r>
                <a:r>
                  <a:rPr kumimoji="1" lang="en-US" altLang="zh-CN" sz="1800" dirty="0">
                    <a:latin typeface="+mj-ea"/>
                    <a:ea typeface="+mj-ea"/>
                  </a:rPr>
                  <a:t>)</a:t>
                </a:r>
                <a:r>
                  <a:rPr kumimoji="1" lang="zh-CN" altLang="en-US" sz="1800" dirty="0" smtClean="0">
                    <a:latin typeface="+mj-ea"/>
                    <a:ea typeface="+mj-ea"/>
                  </a:rPr>
                  <a:t>到</a:t>
                </a:r>
                <a:r>
                  <a:rPr kumimoji="1" lang="zh-CN" altLang="en-US" sz="1800" dirty="0">
                    <a:latin typeface="+mj-ea"/>
                    <a:ea typeface="+mj-ea"/>
                  </a:rPr>
                  <a:t>动点</a:t>
                </a:r>
                <a:r>
                  <a:rPr kumimoji="1" lang="en-US" altLang="zh-CN" sz="1800" dirty="0">
                    <a:latin typeface="+mj-ea"/>
                    <a:ea typeface="+mj-ea"/>
                  </a:rPr>
                  <a:t>P</a:t>
                </a:r>
                <a:r>
                  <a:rPr kumimoji="1" lang="zh-CN" altLang="en-US" sz="1800" dirty="0">
                    <a:latin typeface="+mj-ea"/>
                    <a:ea typeface="+mj-ea"/>
                  </a:rPr>
                  <a:t>的</a:t>
                </a:r>
                <a:r>
                  <a:rPr kumimoji="1" lang="zh-CN" altLang="en-US" sz="1800" dirty="0">
                    <a:solidFill>
                      <a:schemeClr val="accent1">
                        <a:lumMod val="75000"/>
                      </a:schemeClr>
                    </a:solidFill>
                    <a:latin typeface="+mj-ea"/>
                    <a:ea typeface="+mj-ea"/>
                  </a:rPr>
                  <a:t>有向线段</a:t>
                </a:r>
                <a:r>
                  <a:rPr kumimoji="1" lang="zh-CN" altLang="en-US" sz="1800" dirty="0" smtClean="0">
                    <a:latin typeface="+mj-ea"/>
                    <a:ea typeface="+mj-ea"/>
                  </a:rPr>
                  <a:t>。如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r>
                  <a:rPr kumimoji="1" lang="zh-CN" altLang="en-US" sz="1800" dirty="0" smtClean="0">
                    <a:latin typeface="+mj-ea"/>
                    <a:ea typeface="+mj-ea"/>
                  </a:rPr>
                  <a:t>。用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1800" dirty="0" smtClean="0">
                    <a:latin typeface="+mj-ea"/>
                    <a:ea typeface="+mj-ea"/>
                  </a:rPr>
                  <a:t>表示。</a:t>
                </a:r>
                <a:endParaRPr kumimoji="1" lang="en-US" altLang="zh-CN" sz="1800" dirty="0">
                  <a:latin typeface="+mj-ea"/>
                  <a:ea typeface="+mj-ea"/>
                </a:endParaRPr>
              </a:p>
              <a:p>
                <a:pPr indent="-457200">
                  <a:lnSpc>
                    <a:spcPct val="120000"/>
                  </a:lnSpc>
                  <a:spcAft>
                    <a:spcPts val="2400"/>
                  </a:spcAft>
                  <a:buFontTx/>
                  <a:buAutoNum type="arabicPeriod"/>
                </a:pPr>
                <a:r>
                  <a:rPr lang="zh-CN" altLang="en-US" sz="1800" dirty="0">
                    <a:solidFill>
                      <a:srgbClr val="000000"/>
                    </a:solidFill>
                    <a:ea typeface="+mj-ea"/>
                  </a:rPr>
                  <a:t>位移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ea typeface="+mj-ea"/>
                  </a:rPr>
                  <a:t>：</a:t>
                </a:r>
                <a:r>
                  <a:rPr lang="en-US" altLang="zh-CN" sz="1800" dirty="0" err="1" smtClean="0">
                    <a:solidFill>
                      <a:srgbClr val="294A5A"/>
                    </a:solidFill>
                    <a:ea typeface="+mj-ea"/>
                    <a:cs typeface="Arial" panose="020B0604020202020204" pitchFamily="34" charset="0"/>
                  </a:rPr>
                  <a:t>Δt</a:t>
                </a:r>
                <a:r>
                  <a:rPr lang="en-US" altLang="zh-CN" sz="1800" dirty="0" smtClean="0">
                    <a:solidFill>
                      <a:srgbClr val="294A5A"/>
                    </a:solidFill>
                    <a:ea typeface="+mj-ea"/>
                    <a:cs typeface="Arial" panose="020B0604020202020204" pitchFamily="34" charset="0"/>
                  </a:rPr>
                  <a:t> </a:t>
                </a:r>
                <a:r>
                  <a:rPr lang="zh-CN" altLang="en-US" sz="1800" dirty="0" smtClean="0">
                    <a:solidFill>
                      <a:srgbClr val="294A5A"/>
                    </a:solidFill>
                    <a:ea typeface="+mj-ea"/>
                  </a:rPr>
                  <a:t>时间内</a:t>
                </a:r>
                <a:r>
                  <a:rPr lang="zh-CN" altLang="en-US" sz="1800" dirty="0">
                    <a:solidFill>
                      <a:srgbClr val="000000"/>
                    </a:solidFill>
                    <a:ea typeface="+mj-ea"/>
                  </a:rPr>
                  <a:t>质点位置的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ea typeface="+mj-ea"/>
                  </a:rPr>
                  <a:t>改变，即</a:t>
                </a:r>
                <a:r>
                  <a:rPr lang="el-GR" altLang="zh-CN" sz="1800" dirty="0">
                    <a:solidFill>
                      <a:srgbClr val="000000"/>
                    </a:solidFill>
                    <a:ea typeface="+mj-ea"/>
                  </a:rPr>
                  <a:t>Δ</a:t>
                </a:r>
                <a:r>
                  <a:rPr lang="en-US" altLang="zh-CN" sz="1800" dirty="0" smtClean="0">
                    <a:solidFill>
                      <a:srgbClr val="000000"/>
                    </a:solidFill>
                    <a:ea typeface="+mj-ea"/>
                  </a:rPr>
                  <a:t>t 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ea typeface="+mj-ea"/>
                  </a:rPr>
                  <a:t>时间</a:t>
                </a:r>
                <a:r>
                  <a:rPr lang="zh-CN" altLang="en-US" sz="1800" dirty="0" smtClean="0">
                    <a:solidFill>
                      <a:srgbClr val="ED5A00"/>
                    </a:solidFill>
                    <a:ea typeface="+mj-ea"/>
                  </a:rPr>
                  <a:t>两</a:t>
                </a:r>
                <a:r>
                  <a:rPr lang="zh-CN" altLang="en-US" sz="1800" dirty="0">
                    <a:solidFill>
                      <a:srgbClr val="ED5A00"/>
                    </a:solidFill>
                    <a:ea typeface="+mj-ea"/>
                  </a:rPr>
                  <a:t>位置矢量之差</a:t>
                </a:r>
                <a:r>
                  <a:rPr lang="zh-CN" altLang="en-US" sz="1800" dirty="0">
                    <a:solidFill>
                      <a:srgbClr val="000000"/>
                    </a:solidFill>
                    <a:ea typeface="+mj-ea"/>
                  </a:rPr>
                  <a:t>。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ea typeface="+mj-ea"/>
                  </a:rPr>
                  <a:t>用</a:t>
                </a:r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𝛥</m:t>
                    </m:r>
                    <m:acc>
                      <m:accPr>
                        <m:chr m:val="⃗"/>
                        <m:ctrlPr>
                          <a:rPr lang="zh-CN" alt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lang="zh-CN" altLang="en-US" sz="1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sz="1800" dirty="0" smtClean="0">
                    <a:solidFill>
                      <a:srgbClr val="000000"/>
                    </a:solidFill>
                    <a:ea typeface="+mj-ea"/>
                  </a:rPr>
                  <a:t>表示。</a:t>
                </a:r>
                <a:endParaRPr lang="en-US" altLang="zh-CN" sz="1800" dirty="0" smtClean="0">
                  <a:solidFill>
                    <a:srgbClr val="000000"/>
                  </a:solidFill>
                  <a:ea typeface="+mj-ea"/>
                </a:endParaRPr>
              </a:p>
              <a:p>
                <a:pPr indent="-457200">
                  <a:lnSpc>
                    <a:spcPct val="120000"/>
                  </a:lnSpc>
                  <a:buFontTx/>
                  <a:buAutoNum type="arabicPeriod"/>
                </a:pPr>
                <a:r>
                  <a:rPr lang="zh-CN" altLang="en-US" sz="1800" dirty="0">
                    <a:solidFill>
                      <a:srgbClr val="000000"/>
                    </a:solidFill>
                    <a:ea typeface="+mj-ea"/>
                  </a:rPr>
                  <a:t>路程：在</a:t>
                </a:r>
                <a:r>
                  <a:rPr lang="en-US" altLang="zh-CN" sz="1800" dirty="0" err="1">
                    <a:solidFill>
                      <a:srgbClr val="000000"/>
                    </a:solidFill>
                    <a:ea typeface="+mj-ea"/>
                  </a:rPr>
                  <a:t>Δt</a:t>
                </a:r>
                <a:r>
                  <a:rPr lang="zh-CN" altLang="en-US" sz="1800" dirty="0">
                    <a:solidFill>
                      <a:srgbClr val="000000"/>
                    </a:solidFill>
                    <a:ea typeface="+mj-ea"/>
                  </a:rPr>
                  <a:t>时间内质点经过的</a:t>
                </a:r>
                <a:r>
                  <a:rPr lang="zh-CN" altLang="en-US" sz="1800" dirty="0">
                    <a:solidFill>
                      <a:schemeClr val="accent1"/>
                    </a:solidFill>
                    <a:ea typeface="+mj-ea"/>
                  </a:rPr>
                  <a:t>实际路径</a:t>
                </a:r>
                <a:r>
                  <a:rPr lang="zh-CN" altLang="en-US" sz="1800" dirty="0">
                    <a:solidFill>
                      <a:srgbClr val="000000"/>
                    </a:solidFill>
                    <a:ea typeface="+mj-ea"/>
                  </a:rPr>
                  <a:t>。 用</a:t>
                </a:r>
                <a:r>
                  <a:rPr lang="en-US" altLang="zh-CN" sz="1800" dirty="0" err="1">
                    <a:solidFill>
                      <a:srgbClr val="C00000"/>
                    </a:solidFill>
                    <a:ea typeface="+mj-ea"/>
                  </a:rPr>
                  <a:t>Δs</a:t>
                </a:r>
                <a:r>
                  <a:rPr lang="en-US" altLang="zh-CN" sz="1800" dirty="0">
                    <a:solidFill>
                      <a:srgbClr val="C00000"/>
                    </a:solidFill>
                    <a:ea typeface="+mj-ea"/>
                  </a:rPr>
                  <a:t> </a:t>
                </a:r>
                <a:r>
                  <a:rPr lang="zh-CN" altLang="en-US" sz="1800" dirty="0">
                    <a:solidFill>
                      <a:srgbClr val="000000"/>
                    </a:solidFill>
                    <a:ea typeface="+mj-ea"/>
                  </a:rPr>
                  <a:t>表示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ea typeface="+mj-ea"/>
                  </a:rPr>
                  <a:t>。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1800" dirty="0" err="1" smtClean="0">
                    <a:solidFill>
                      <a:srgbClr val="C00000"/>
                    </a:solidFill>
                  </a:rPr>
                  <a:t>Δs</a:t>
                </a:r>
                <a:r>
                  <a:rPr lang="en-US" altLang="zh-CN" sz="1800" dirty="0" smtClean="0">
                    <a:solidFill>
                      <a:srgbClr val="C00000"/>
                    </a:solidFill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800" dirty="0" smtClean="0">
                    <a:solidFill>
                      <a:srgbClr val="C00000"/>
                    </a:solidFill>
                  </a:rPr>
                  <a:t> </a:t>
                </a:r>
                <a:endParaRPr lang="en-US" altLang="zh-CN" sz="1800" dirty="0" smtClean="0">
                  <a:solidFill>
                    <a:srgbClr val="000000"/>
                  </a:solidFill>
                  <a:ea typeface="+mj-ea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注：位移与位矢、路程的异同。（书第</a:t>
                </a:r>
                <a:r>
                  <a: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1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页  标量矢量、大小的区别）</a:t>
                </a:r>
                <a:endPara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en-US" sz="1800" dirty="0" smtClean="0">
                  <a:solidFill>
                    <a:srgbClr val="000000"/>
                  </a:solidFill>
                  <a:ea typeface="+mj-ea"/>
                </a:endParaRPr>
              </a:p>
              <a:p>
                <a:pPr indent="-457200">
                  <a:lnSpc>
                    <a:spcPct val="120000"/>
                  </a:lnSpc>
                  <a:buFontTx/>
                  <a:buAutoNum type="arabicPeriod"/>
                </a:pPr>
                <a:endParaRPr lang="zh-CN" altLang="en-US" sz="1800" dirty="0" smtClean="0">
                  <a:solidFill>
                    <a:srgbClr val="000000"/>
                  </a:solidFill>
                  <a:ea typeface="+mj-ea"/>
                </a:endParaRPr>
              </a:p>
              <a:p>
                <a:pPr indent="-457200">
                  <a:lnSpc>
                    <a:spcPct val="120000"/>
                  </a:lnSpc>
                  <a:buAutoNum type="arabicPeriod"/>
                </a:pPr>
                <a:endParaRPr kumimoji="1" lang="en-US" altLang="zh-CN" sz="1800" dirty="0" smtClean="0">
                  <a:latin typeface="+mj-ea"/>
                  <a:ea typeface="+mj-ea"/>
                </a:endParaRPr>
              </a:p>
              <a:p>
                <a:pPr>
                  <a:lnSpc>
                    <a:spcPct val="120000"/>
                  </a:lnSpc>
                </a:pPr>
                <a:endParaRPr kumimoji="1" lang="en-US" altLang="zh-CN" sz="18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2" y="1046734"/>
                <a:ext cx="7039027" cy="3701398"/>
              </a:xfrm>
              <a:prstGeom prst="rect">
                <a:avLst/>
              </a:prstGeom>
              <a:blipFill rotWithShape="0">
                <a:blip r:embed="rId4"/>
                <a:stretch>
                  <a:fillRect l="-866" r="-5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53495" y="3573580"/>
            <a:ext cx="696553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800" dirty="0" smtClean="0">
                <a:latin typeface="+mn-ea"/>
              </a:rPr>
              <a:t>以直角坐标系为例（联系</a:t>
            </a:r>
            <a:r>
              <a:rPr kumimoji="1" lang="en-US" altLang="zh-CN" sz="1800" dirty="0" err="1" smtClean="0">
                <a:latin typeface="+mn-ea"/>
              </a:rPr>
              <a:t>ppt</a:t>
            </a:r>
            <a:r>
              <a:rPr kumimoji="1" lang="zh-CN" altLang="en-US" sz="1800" dirty="0" smtClean="0">
                <a:latin typeface="+mn-ea"/>
              </a:rPr>
              <a:t>第</a:t>
            </a:r>
            <a:r>
              <a:rPr kumimoji="1" lang="en-US" altLang="zh-CN" sz="1800" dirty="0" smtClean="0">
                <a:latin typeface="+mn-ea"/>
              </a:rPr>
              <a:t>7</a:t>
            </a:r>
            <a:r>
              <a:rPr kumimoji="1" lang="zh-CN" altLang="en-US" sz="1800" dirty="0" smtClean="0">
                <a:latin typeface="+mn-ea"/>
              </a:rPr>
              <a:t>页），</a:t>
            </a:r>
            <a:r>
              <a:rPr lang="en-US" altLang="zh-CN" sz="1600" b="1" i="1" kern="1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6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600" b="1" i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6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600" b="1" i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1600" b="1" i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是三个轴的单位矢量。</a:t>
            </a:r>
            <a:endParaRPr kumimoji="1" lang="en-US" altLang="zh-CN" sz="18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800" dirty="0">
                <a:latin typeface="+mn-ea"/>
              </a:rPr>
              <a:t>位置矢量可以正交分解为三个矢量分量的和：</a:t>
            </a:r>
          </a:p>
        </p:txBody>
      </p:sp>
      <p:grpSp>
        <p:nvGrpSpPr>
          <p:cNvPr id="20" name="Group 78"/>
          <p:cNvGrpSpPr>
            <a:grpSpLocks/>
          </p:cNvGrpSpPr>
          <p:nvPr/>
        </p:nvGrpSpPr>
        <p:grpSpPr bwMode="auto">
          <a:xfrm>
            <a:off x="6806038" y="674332"/>
            <a:ext cx="2199297" cy="1806318"/>
            <a:chOff x="3840" y="184"/>
            <a:chExt cx="1632" cy="1352"/>
          </a:xfrm>
        </p:grpSpPr>
        <p:sp>
          <p:nvSpPr>
            <p:cNvPr id="21" name="Line 59"/>
            <p:cNvSpPr>
              <a:spLocks noChangeShapeType="1"/>
            </p:cNvSpPr>
            <p:nvPr/>
          </p:nvSpPr>
          <p:spPr bwMode="auto">
            <a:xfrm flipV="1">
              <a:off x="4320" y="432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Line 60"/>
            <p:cNvSpPr>
              <a:spLocks noChangeShapeType="1"/>
            </p:cNvSpPr>
            <p:nvPr/>
          </p:nvSpPr>
          <p:spPr bwMode="auto">
            <a:xfrm>
              <a:off x="4320" y="1248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Line 61"/>
            <p:cNvSpPr>
              <a:spLocks noChangeShapeType="1"/>
            </p:cNvSpPr>
            <p:nvPr/>
          </p:nvSpPr>
          <p:spPr bwMode="auto">
            <a:xfrm flipH="1">
              <a:off x="3984" y="1248"/>
              <a:ext cx="336" cy="2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Arc 62"/>
            <p:cNvSpPr>
              <a:spLocks/>
            </p:cNvSpPr>
            <p:nvPr/>
          </p:nvSpPr>
          <p:spPr bwMode="auto">
            <a:xfrm>
              <a:off x="4416" y="432"/>
              <a:ext cx="81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Line 63"/>
            <p:cNvSpPr>
              <a:spLocks noChangeShapeType="1"/>
            </p:cNvSpPr>
            <p:nvPr/>
          </p:nvSpPr>
          <p:spPr bwMode="auto">
            <a:xfrm flipV="1">
              <a:off x="4320" y="432"/>
              <a:ext cx="288" cy="81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 flipV="1">
              <a:off x="4320" y="816"/>
              <a:ext cx="864" cy="43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4599" y="441"/>
              <a:ext cx="576" cy="384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aphicFrame>
          <p:nvGraphicFramePr>
            <p:cNvPr id="28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5241839"/>
                </p:ext>
              </p:extLst>
            </p:nvPr>
          </p:nvGraphicFramePr>
          <p:xfrm>
            <a:off x="4690" y="632"/>
            <a:ext cx="26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22" name="公式" r:id="rId5" imgW="241200" imgH="164880" progId="Equation.3">
                    <p:embed/>
                  </p:oleObj>
                </mc:Choice>
                <mc:Fallback>
                  <p:oleObj name="公式" r:id="rId5" imgW="2412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0" y="632"/>
                          <a:ext cx="26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5202979"/>
                </p:ext>
              </p:extLst>
            </p:nvPr>
          </p:nvGraphicFramePr>
          <p:xfrm>
            <a:off x="4932" y="437"/>
            <a:ext cx="21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23" name="公式" r:id="rId7" imgW="228600" imgH="164880" progId="Equation.3">
                    <p:embed/>
                  </p:oleObj>
                </mc:Choice>
                <mc:Fallback>
                  <p:oleObj name="公式" r:id="rId7" imgW="228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" y="437"/>
                          <a:ext cx="21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3558018"/>
                </p:ext>
              </p:extLst>
            </p:nvPr>
          </p:nvGraphicFramePr>
          <p:xfrm>
            <a:off x="4395" y="753"/>
            <a:ext cx="238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24" name="公式" r:id="rId9" imgW="152280" imgH="228600" progId="Equation.3">
                    <p:embed/>
                  </p:oleObj>
                </mc:Choice>
                <mc:Fallback>
                  <p:oleObj name="公式" r:id="rId9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5" y="753"/>
                          <a:ext cx="238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301046"/>
                </p:ext>
              </p:extLst>
            </p:nvPr>
          </p:nvGraphicFramePr>
          <p:xfrm>
            <a:off x="4707" y="883"/>
            <a:ext cx="25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25" name="公式" r:id="rId11" imgW="164880" imgH="228600" progId="Equation.3">
                    <p:embed/>
                  </p:oleObj>
                </mc:Choice>
                <mc:Fallback>
                  <p:oleObj name="公式" r:id="rId11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7" y="883"/>
                          <a:ext cx="257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8111569"/>
                </p:ext>
              </p:extLst>
            </p:nvPr>
          </p:nvGraphicFramePr>
          <p:xfrm>
            <a:off x="4512" y="184"/>
            <a:ext cx="19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26" name="公式" r:id="rId13" imgW="152280" imgH="228600" progId="Equation.3">
                    <p:embed/>
                  </p:oleObj>
                </mc:Choice>
                <mc:Fallback>
                  <p:oleObj name="公式" r:id="rId13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84"/>
                          <a:ext cx="19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3223788"/>
                </p:ext>
              </p:extLst>
            </p:nvPr>
          </p:nvGraphicFramePr>
          <p:xfrm>
            <a:off x="5204" y="568"/>
            <a:ext cx="22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27" name="公式" r:id="rId15" imgW="164880" imgH="228600" progId="Equation.3">
                    <p:embed/>
                  </p:oleObj>
                </mc:Choice>
                <mc:Fallback>
                  <p:oleObj name="公式" r:id="rId15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4" y="568"/>
                          <a:ext cx="22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 Box 72"/>
            <p:cNvSpPr txBox="1">
              <a:spLocks noChangeArrowheads="1"/>
            </p:cNvSpPr>
            <p:nvPr/>
          </p:nvSpPr>
          <p:spPr bwMode="auto">
            <a:xfrm>
              <a:off x="4272" y="120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CF09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i="1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</a:rPr>
                <a:t>o</a:t>
              </a:r>
            </a:p>
          </p:txBody>
        </p:sp>
        <p:sp>
          <p:nvSpPr>
            <p:cNvPr id="35" name="Text Box 73"/>
            <p:cNvSpPr txBox="1">
              <a:spLocks noChangeArrowheads="1"/>
            </p:cNvSpPr>
            <p:nvPr/>
          </p:nvSpPr>
          <p:spPr bwMode="auto">
            <a:xfrm>
              <a:off x="3840" y="120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CF09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i="1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BatangChe" pitchFamily="49" charset="-127"/>
                </a:rPr>
                <a:t>x</a:t>
              </a:r>
            </a:p>
          </p:txBody>
        </p:sp>
        <p:sp>
          <p:nvSpPr>
            <p:cNvPr id="36" name="Text Box 74"/>
            <p:cNvSpPr txBox="1">
              <a:spLocks noChangeArrowheads="1"/>
            </p:cNvSpPr>
            <p:nvPr/>
          </p:nvSpPr>
          <p:spPr bwMode="auto">
            <a:xfrm>
              <a:off x="4080" y="297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CF09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i="1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BatangChe" pitchFamily="49" charset="-127"/>
                </a:rPr>
                <a:t>z</a:t>
              </a:r>
            </a:p>
          </p:txBody>
        </p:sp>
        <p:sp>
          <p:nvSpPr>
            <p:cNvPr id="37" name="Text Box 75"/>
            <p:cNvSpPr txBox="1">
              <a:spLocks noChangeArrowheads="1"/>
            </p:cNvSpPr>
            <p:nvPr/>
          </p:nvSpPr>
          <p:spPr bwMode="auto">
            <a:xfrm>
              <a:off x="5232" y="1209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CF09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i="1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BatangChe" pitchFamily="49" charset="-127"/>
                </a:rPr>
                <a:t>y</a:t>
              </a:r>
            </a:p>
          </p:txBody>
        </p:sp>
      </p:grpSp>
      <p:graphicFrame>
        <p:nvGraphicFramePr>
          <p:cNvPr id="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882218"/>
              </p:ext>
            </p:extLst>
          </p:nvPr>
        </p:nvGraphicFramePr>
        <p:xfrm>
          <a:off x="180000" y="4310900"/>
          <a:ext cx="26273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8" name="Equation" r:id="rId17" imgW="1028520" imgH="228600" progId="Equation.3">
                  <p:embed/>
                </p:oleObj>
              </mc:Choice>
              <mc:Fallback>
                <p:oleObj name="Equation" r:id="rId17" imgW="1028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00" y="4310900"/>
                        <a:ext cx="2627313" cy="5159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012577"/>
              </p:ext>
            </p:extLst>
          </p:nvPr>
        </p:nvGraphicFramePr>
        <p:xfrm>
          <a:off x="11875" y="5606015"/>
          <a:ext cx="6819541" cy="1077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9" name="公式" r:id="rId19" imgW="3593880" imgH="507960" progId="Equation.3">
                  <p:embed/>
                </p:oleObj>
              </mc:Choice>
              <mc:Fallback>
                <p:oleObj name="公式" r:id="rId19" imgW="35938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" y="5606015"/>
                        <a:ext cx="6819541" cy="10770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矩形 40"/>
          <p:cNvSpPr/>
          <p:nvPr/>
        </p:nvSpPr>
        <p:spPr>
          <a:xfrm>
            <a:off x="253496" y="5141719"/>
            <a:ext cx="2031325" cy="380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800" dirty="0" smtClean="0">
                <a:latin typeface="+mn-ea"/>
              </a:rPr>
              <a:t>位移则可表示为：</a:t>
            </a:r>
            <a:endParaRPr kumimoji="1" lang="zh-CN" altLang="en-US" sz="18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3156766" y="4223938"/>
                <a:ext cx="3891450" cy="89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eqArr>
                            <m:eqArr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zh-CN" altLang="en-US" sz="1400" dirty="0"/>
                                <m:t>大小</m:t>
                              </m:r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400" i="1" dirty="0">
                                  <a:latin typeface="Cambria Math" panose="02040503050406030204" pitchFamily="18" charset="0"/>
                                </a:rPr>
                                <m:t>模</m:t>
                              </m:r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1400" i="1" dirty="0" smtClean="0">
                                  <a:latin typeface="Cambria Math" panose="02040503050406030204" pitchFamily="18" charset="0"/>
                                </a:rPr>
                                <m:t>：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|=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CN" altLang="en-US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1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zh-CN" altLang="en-US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1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zh-CN" altLang="en-US" sz="1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方向</m:t>
                              </m:r>
                              <m:func>
                                <m:func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1400" i="1" smtClean="0">
                                      <a:latin typeface="Cambria Math" panose="02040503050406030204" pitchFamily="18" charset="0"/>
                                    </a:rPr>
                                    <m:t>：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1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1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func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1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func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766" y="4223938"/>
                <a:ext cx="3891450" cy="89005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52397" y="5141719"/>
            <a:ext cx="2074776" cy="1746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1468761" y="2010707"/>
                <a:ext cx="3287631" cy="731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eqArr>
                            <m:eqArr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dirty="0"/>
                                <m:t>大小</m:t>
                              </m:r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600" i="1" dirty="0">
                                  <a:latin typeface="Cambria Math" panose="02040503050406030204" pitchFamily="18" charset="0"/>
                                </a:rPr>
                                <m:t>模</m:t>
                              </m:r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1600" i="1" dirty="0" smtClean="0">
                                  <a:latin typeface="Cambria Math" panose="02040503050406030204" pitchFamily="18" charset="0"/>
                                </a:rPr>
                                <m:t>：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方向：</m:t>
                              </m:r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指向</m:t>
                              </m:r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761" y="2010707"/>
                <a:ext cx="3287631" cy="73186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567979" y="2895390"/>
            <a:ext cx="1847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1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、伽利略变换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6823" y="1045114"/>
            <a:ext cx="79571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+mj-ea"/>
                <a:ea typeface="+mj-ea"/>
              </a:rPr>
              <a:t>伽利略变换</a:t>
            </a:r>
            <a:r>
              <a:rPr lang="zh-CN" altLang="en-US" sz="2000" dirty="0" smtClean="0">
                <a:latin typeface="+mj-ea"/>
                <a:ea typeface="+mj-ea"/>
              </a:rPr>
              <a:t>：</a:t>
            </a:r>
            <a:r>
              <a:rPr lang="zh-CN" altLang="zh-CN" sz="2000" dirty="0" smtClean="0">
                <a:latin typeface="+mj-ea"/>
                <a:ea typeface="+mj-ea"/>
              </a:rPr>
              <a:t>对</a:t>
            </a:r>
            <a:r>
              <a:rPr lang="zh-CN" altLang="zh-CN" sz="2000" dirty="0">
                <a:latin typeface="+mj-ea"/>
                <a:ea typeface="+mj-ea"/>
              </a:rPr>
              <a:t>同一事件在</a:t>
            </a:r>
            <a:r>
              <a:rPr lang="zh-CN" altLang="zh-CN" sz="2000" dirty="0">
                <a:solidFill>
                  <a:schemeClr val="accent1"/>
                </a:solidFill>
                <a:latin typeface="+mj-ea"/>
                <a:ea typeface="+mj-ea"/>
              </a:rPr>
              <a:t>不同惯性系</a:t>
            </a:r>
            <a:r>
              <a:rPr lang="zh-CN" altLang="zh-CN" sz="2000" dirty="0">
                <a:latin typeface="+mj-ea"/>
                <a:ea typeface="+mj-ea"/>
              </a:rPr>
              <a:t>间的坐标变换</a:t>
            </a:r>
            <a:r>
              <a:rPr lang="zh-CN" altLang="zh-CN" sz="2000" dirty="0" smtClean="0">
                <a:latin typeface="+mj-ea"/>
                <a:ea typeface="+mj-ea"/>
              </a:rPr>
              <a:t>关系</a:t>
            </a:r>
            <a:r>
              <a:rPr lang="en-US" altLang="zh-CN" sz="2000" dirty="0" smtClean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800" dirty="0"/>
          </a:p>
          <a:p>
            <a:r>
              <a:rPr lang="en-US" altLang="zh-CN" sz="1800" dirty="0" smtClean="0"/>
              <a:t>        </a:t>
            </a:r>
            <a:endParaRPr lang="zh-CN" altLang="en-US" sz="1800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3" y="2550478"/>
            <a:ext cx="3855409" cy="2057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54774" y="1420340"/>
                <a:ext cx="8069177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 smtClean="0"/>
                  <a:t>       </a:t>
                </a:r>
                <a:r>
                  <a:rPr lang="zh-CN" altLang="zh-CN" sz="1600" dirty="0" smtClean="0"/>
                  <a:t>设有</a:t>
                </a:r>
                <a:r>
                  <a:rPr lang="zh-CN" altLang="zh-CN" sz="1600" dirty="0"/>
                  <a:t>两惯性系</a:t>
                </a:r>
                <a:r>
                  <a:rPr lang="en-US" altLang="zh-CN" sz="1600" dirty="0"/>
                  <a:t>S</a:t>
                </a:r>
                <a:r>
                  <a:rPr lang="zh-CN" altLang="zh-CN" sz="1600" dirty="0"/>
                  <a:t>和</a:t>
                </a:r>
                <a:r>
                  <a:rPr lang="en-US" altLang="zh-CN" sz="1600" dirty="0"/>
                  <a:t>S‘</a:t>
                </a:r>
                <a:r>
                  <a:rPr lang="zh-CN" altLang="en-US" sz="1600" dirty="0"/>
                  <a:t>，</a:t>
                </a:r>
                <a:r>
                  <a:rPr lang="zh-CN" altLang="zh-CN" sz="1600" dirty="0"/>
                  <a:t>相对作匀速直线运动</a:t>
                </a:r>
                <a:r>
                  <a:rPr lang="zh-CN" altLang="en-US" sz="1600" dirty="0"/>
                  <a:t>（两个惯性系之间必然相对静止或相对做匀速直线运动）。</a:t>
                </a:r>
                <a:r>
                  <a:rPr lang="zh-CN" altLang="zh-CN" sz="1600" dirty="0"/>
                  <a:t>为方便起见</a:t>
                </a:r>
                <a:r>
                  <a:rPr lang="en-US" altLang="zh-CN" sz="1600" dirty="0"/>
                  <a:t>,</a:t>
                </a:r>
                <a:r>
                  <a:rPr lang="zh-CN" altLang="zh-CN" sz="1600" dirty="0"/>
                  <a:t>令这两坐标系各对应轴相互平行</a:t>
                </a:r>
                <a:r>
                  <a:rPr lang="zh-CN" altLang="en-US" sz="1600" dirty="0" smtClean="0"/>
                  <a:t>。</a:t>
                </a:r>
                <a:r>
                  <a:rPr lang="en-US" altLang="zh-CN" sz="1600" dirty="0" smtClean="0"/>
                  <a:t>S’</a:t>
                </a:r>
                <a:r>
                  <a:rPr lang="zh-CN" altLang="en-US" sz="1600" dirty="0" smtClean="0"/>
                  <a:t>相对以均匀速度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 smtClean="0"/>
                  <a:t>平动，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600">
                        <a:latin typeface="Cambria Math" panose="02040503050406030204" pitchFamily="18" charset="0"/>
                      </a:rPr>
                      <m:t>Δ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600" dirty="0" smtClean="0"/>
                  <a:t>时间内，一个质点从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系中的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点（</a:t>
                </a:r>
                <a:r>
                  <a:rPr lang="en-US" altLang="zh-CN" sz="1600" dirty="0" smtClean="0"/>
                  <a:t>S’</a:t>
                </a:r>
                <a:r>
                  <a:rPr lang="zh-CN" altLang="en-US" sz="1600" dirty="0" smtClean="0"/>
                  <a:t>系中的</a:t>
                </a:r>
                <a:r>
                  <a:rPr lang="en-US" altLang="zh-CN" sz="1600" dirty="0" smtClean="0"/>
                  <a:t>A’</a:t>
                </a:r>
                <a:r>
                  <a:rPr lang="zh-CN" altLang="en-US" sz="1600" dirty="0" smtClean="0"/>
                  <a:t>点）行动到了</a:t>
                </a:r>
                <a:r>
                  <a:rPr lang="en-US" altLang="zh-CN" sz="1600" dirty="0"/>
                  <a:t>S</a:t>
                </a:r>
                <a:r>
                  <a:rPr lang="zh-CN" altLang="en-US" sz="1600" dirty="0"/>
                  <a:t>系中的</a:t>
                </a:r>
                <a:r>
                  <a:rPr lang="en-US" altLang="zh-CN" sz="1600" dirty="0" smtClean="0"/>
                  <a:t>B</a:t>
                </a:r>
                <a:r>
                  <a:rPr lang="zh-CN" altLang="en-US" sz="1600" dirty="0" smtClean="0"/>
                  <a:t>点。</a:t>
                </a:r>
                <a:r>
                  <a:rPr lang="en-US" altLang="zh-CN" sz="1600" dirty="0"/>
                  <a:t> S’</a:t>
                </a:r>
                <a:r>
                  <a:rPr lang="zh-CN" altLang="en-US" sz="1600" dirty="0" smtClean="0"/>
                  <a:t>系沿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 smtClean="0"/>
                  <a:t>平动到达的新的位置，产生新的</a:t>
                </a:r>
                <a:r>
                  <a:rPr lang="en-US" altLang="zh-CN" sz="1600" dirty="0" smtClean="0"/>
                  <a:t>A</a:t>
                </a:r>
                <a:r>
                  <a:rPr lang="en-US" altLang="zh-CN" sz="1600" dirty="0"/>
                  <a:t>’</a:t>
                </a:r>
                <a:r>
                  <a:rPr lang="zh-CN" altLang="en-US" sz="1600" dirty="0" smtClean="0"/>
                  <a:t>点。</a:t>
                </a:r>
                <a:endParaRPr lang="zh-CN" altLang="en-US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74" y="1420340"/>
                <a:ext cx="8069177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454" t="-1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367745" y="3278959"/>
            <a:ext cx="1847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138523" y="4263270"/>
                <a:ext cx="4866931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sz="1800" dirty="0" smtClean="0"/>
                  <a:t>位移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关系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：</m:t>
                    </m:r>
                    <m:r>
                      <m:rPr>
                        <m:sty m:val="p"/>
                      </m:rPr>
                      <a:rPr lang="zh-CN" altLang="en-US" sz="1800" smtClean="0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zh-CN" altLang="en-US" sz="1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zh-CN" altLang="en-US" sz="1800" i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1800" i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zh-CN" altLang="en-US" sz="1800" i="0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800" dirty="0" smtClean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80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800" dirty="0" smtClean="0"/>
                  <a:t>+</a:t>
                </a:r>
                <a:r>
                  <a:rPr lang="zh-CN" alt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8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1800" dirty="0" smtClean="0"/>
                  <a:t>t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600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sz="16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表示质点在</a:t>
                </a:r>
                <a:r>
                  <a:rPr lang="en-US" altLang="zh-CN" sz="16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坐标系内</a:t>
                </a:r>
                <a:r>
                  <a:rPr lang="zh-CN" altLang="en-US" sz="16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位移</a:t>
                </a:r>
                <a:r>
                  <a:rPr lang="zh-CN" altLang="en-US" sz="16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60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表示质点在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S’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系内</a:t>
                </a:r>
                <a:r>
                  <a:rPr lang="zh-CN" altLang="en-US" sz="16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的位移，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600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zh-CN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  <a:r>
                  <a:rPr lang="en-US" altLang="zh-CN" sz="16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S’</a:t>
                </a:r>
                <a:r>
                  <a:rPr lang="zh-CN" altLang="en-US" sz="16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系自己运动的位移。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3" y="4263270"/>
                <a:ext cx="4866931" cy="861774"/>
              </a:xfrm>
              <a:prstGeom prst="rect">
                <a:avLst/>
              </a:prstGeom>
              <a:blipFill rotWithShape="0">
                <a:blip r:embed="rId4"/>
                <a:stretch>
                  <a:fillRect l="-877" t="-8451" b="-7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138523" y="2539838"/>
                <a:ext cx="4802909" cy="1779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sz="1800" dirty="0" smtClean="0"/>
                  <a:t>两系坐标对应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关系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sz="1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1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sz="1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sz="1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1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zh-CN" altLang="en-US" sz="1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i="1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zh-CN" altLang="en-US" sz="18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sz="1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sz="1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zh-CN" altLang="en-US" sz="1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i="1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zh-CN" altLang="en-US" sz="18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sz="1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sz="1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1800" dirty="0" smtClean="0"/>
              </a:p>
              <a:p>
                <a:r>
                  <a:rPr lang="en-US" altLang="zh-CN" sz="16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x</a:t>
                </a:r>
                <a:r>
                  <a:rPr lang="zh-CN" altLang="en-US" sz="16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  <a:r>
                  <a:rPr lang="en-US" altLang="zh-CN" sz="16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S</a:t>
                </a:r>
                <a:r>
                  <a:rPr lang="zh-CN" altLang="en-US" sz="16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坐标系内的坐标，</a:t>
                </a:r>
                <a:r>
                  <a:rPr lang="en-US" altLang="zh-CN" sz="16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x’</a:t>
                </a:r>
                <a:r>
                  <a:rPr lang="zh-CN" altLang="en-US" sz="16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表示相同位置在</a:t>
                </a:r>
                <a:r>
                  <a:rPr lang="en-US" altLang="zh-CN" sz="16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S’</a:t>
                </a:r>
                <a:r>
                  <a:rPr lang="zh-CN" altLang="en-US" sz="16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系内的坐标。</a:t>
                </a:r>
                <a:endParaRPr lang="en-US" altLang="zh-CN" sz="16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3" y="2539838"/>
                <a:ext cx="4802909" cy="1779846"/>
              </a:xfrm>
              <a:prstGeom prst="rect">
                <a:avLst/>
              </a:prstGeom>
              <a:blipFill rotWithShape="0">
                <a:blip r:embed="rId5"/>
                <a:stretch>
                  <a:fillRect l="-888" t="-2740" r="-3807" b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4135560" y="5087803"/>
            <a:ext cx="6046108" cy="1013098"/>
            <a:chOff x="4135560" y="5348326"/>
            <a:chExt cx="6046108" cy="1013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4135560" y="5348326"/>
                  <a:ext cx="3757145" cy="10130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p"/>
                  </a:pPr>
                  <a:r>
                    <a:rPr lang="zh-CN" altLang="en-US" sz="1800" dirty="0" smtClean="0"/>
                    <a:t>速度</a:t>
                  </a:r>
                  <a14:m>
                    <m:oMath xmlns:m="http://schemas.openxmlformats.org/officeDocument/2006/math"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关系</m:t>
                      </m:r>
                      <m:r>
                        <a:rPr lang="zh-CN" altLang="en-US" sz="1800" i="1">
                          <a:latin typeface="Cambria Math" panose="02040503050406030204" pitchFamily="18" charset="0"/>
                        </a:rPr>
                        <m:t>：</m:t>
                      </m:r>
                      <m:acc>
                        <m:accPr>
                          <m:chr m:val="⃗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</m:oMath>
                  </a14:m>
                  <a:endParaRPr lang="en-US" altLang="zh-CN" sz="1800" dirty="0" smtClean="0"/>
                </a:p>
                <a:p>
                  <a:r>
                    <a:rPr lang="zh-CN" altLang="en-US" sz="16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对坐标位置关系式两边对时间求导</a:t>
                  </a:r>
                  <a:endPara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或</a:t>
                  </a:r>
                  <a:r>
                    <a:rPr lang="zh-CN" altLang="en-US" sz="16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由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Δ</m:t>
                          </m:r>
                          <m:acc>
                            <m:accPr>
                              <m:chr m:val="⃗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a14:m>
                  <a:r>
                    <a:rPr lang="zh-CN" altLang="en-US" sz="16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得出</a:t>
                  </a:r>
                  <a:endParaRPr lang="en-US" altLang="zh-CN" sz="1600" dirty="0" smtClean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560" y="5348326"/>
                  <a:ext cx="3757145" cy="101309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72" t="-48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5609668" y="5394449"/>
                  <a:ext cx="4572000" cy="758477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zh-CN" altLang="en-US" sz="1400" i="1" baseline="-25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1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zh-CN" altLang="en-US" sz="1400" i="1" baseline="-250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1400" b="0" i="1" baseline="-2500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sz="1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400" b="0" i="1" baseline="-2500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1400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1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sty m:val="p"/>
                          </m:rPr>
                          <a:rPr lang="en-US" altLang="zh-CN" sz="1400" b="0" i="0" baseline="-2500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9668" y="5394449"/>
                  <a:ext cx="4572000" cy="7584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/>
          <p:cNvGrpSpPr/>
          <p:nvPr/>
        </p:nvGrpSpPr>
        <p:grpSpPr>
          <a:xfrm>
            <a:off x="3912128" y="5934235"/>
            <a:ext cx="6043144" cy="955010"/>
            <a:chOff x="4138524" y="5913075"/>
            <a:chExt cx="6043144" cy="9550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4138524" y="5975533"/>
                  <a:ext cx="3264528" cy="8925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p"/>
                  </a:pPr>
                  <a:r>
                    <a:rPr lang="zh-CN" altLang="en-US" sz="1800" dirty="0"/>
                    <a:t>加</a:t>
                  </a:r>
                  <a:r>
                    <a:rPr lang="zh-CN" altLang="en-US" sz="1800" dirty="0" smtClean="0"/>
                    <a:t>速度</a:t>
                  </a:r>
                  <a14:m>
                    <m:oMath xmlns:m="http://schemas.openxmlformats.org/officeDocument/2006/math"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关系</m:t>
                      </m:r>
                      <m:r>
                        <a:rPr lang="zh-CN" altLang="en-US" sz="1800" i="1">
                          <a:latin typeface="Cambria Math" panose="02040503050406030204" pitchFamily="18" charset="0"/>
                        </a:rPr>
                        <m:t>：</m:t>
                      </m:r>
                      <m:acc>
                        <m:accPr>
                          <m:chr m:val="⃗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altLang="zh-CN" sz="1800" dirty="0" smtClean="0"/>
                    <a:t>+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CN" sz="18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a14:m>
                  <a:r>
                    <a:rPr lang="en-US" altLang="zh-CN" sz="1800" dirty="0" smtClean="0"/>
                    <a:t>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altLang="zh-CN" sz="1800" dirty="0" smtClean="0"/>
                </a:p>
                <a:p>
                  <a:r>
                    <a:rPr lang="zh-CN" altLang="en-US" sz="16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对速度关系式两边对时间求导，两个惯性系则</a:t>
                  </a:r>
                  <a:r>
                    <a:rPr lang="zh-CN" altLang="en-US" sz="1600" dirty="0" smtClean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</m:oMath>
                  </a14:m>
                  <a:r>
                    <a:rPr lang="zh-CN" altLang="en-US" sz="16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是常量</a:t>
                  </a:r>
                  <a:r>
                    <a:rPr lang="en-US" altLang="zh-CN" sz="16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,</a:t>
                  </a:r>
                  <a:r>
                    <a:rPr lang="zh-CN" altLang="en-US" sz="1600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CN" sz="1600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a14:m>
                  <a:r>
                    <a:rPr lang="en-US" altLang="zh-CN" sz="16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=0</a:t>
                  </a:r>
                  <a:r>
                    <a:rPr lang="zh-CN" altLang="en-US" sz="16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。</a:t>
                  </a:r>
                  <a:endPara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8524" y="5975533"/>
                  <a:ext cx="3264528" cy="89255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308" t="-5479" b="-41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5609668" y="5913075"/>
                  <a:ext cx="4572000" cy="72878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1400" i="1" baseline="-250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en-US" altLang="zh-CN" sz="1400" i="1" baseline="-25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zh-CN" altLang="en-US" sz="1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1400" i="1" baseline="-2500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sz="1400" i="1" baseline="-2500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i="1" baseline="-250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m:rPr>
                                <m:nor/>
                              </m:rPr>
                              <a:rPr lang="en-US" altLang="zh-CN" sz="1400" i="1" baseline="-250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zh-CN" altLang="en-US" sz="1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400" b="0" i="1" baseline="-2500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altLang="zh-CN" sz="1400" b="0" i="1" baseline="-2500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b="0" i="1" baseline="-2500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1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1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1400" b="0" i="0" baseline="-25000" smtClean="0">
                            <a:latin typeface="Cambria Math" panose="02040503050406030204" pitchFamily="18" charset="0"/>
                          </a:rPr>
                          <m:t>z</m:t>
                        </m:r>
                      </m:oMath>
                    </m:oMathPara>
                  </a14:m>
                  <a:endParaRPr lang="en-US" altLang="zh-CN" sz="1400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9668" y="5913075"/>
                  <a:ext cx="4572000" cy="72878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57946" y="4633632"/>
                <a:ext cx="3980577" cy="1981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acc>
                  </m:oMath>
                </a14:m>
                <a:r>
                  <a:rPr lang="zh-CN" altLang="en-US" dirty="0" smtClean="0"/>
                  <a:t>  绝对速度：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系中观察到的质点速度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acc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 相对速度</a:t>
                </a:r>
                <a:r>
                  <a:rPr lang="zh-CN" altLang="en-US" dirty="0"/>
                  <a:t>：</a:t>
                </a:r>
                <a:r>
                  <a:rPr lang="en-US" altLang="zh-CN" dirty="0" smtClean="0"/>
                  <a:t>S’</a:t>
                </a:r>
                <a:r>
                  <a:rPr lang="zh-CN" altLang="en-US" dirty="0" smtClean="0"/>
                  <a:t>系</a:t>
                </a:r>
                <a:r>
                  <a:rPr lang="zh-CN" altLang="en-US" dirty="0"/>
                  <a:t>中观察到的质点</a:t>
                </a:r>
                <a:r>
                  <a:rPr lang="zh-CN" altLang="en-US" dirty="0" smtClean="0"/>
                  <a:t>速度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acc>
                  </m:oMath>
                </a14:m>
                <a:r>
                  <a:rPr lang="zh-CN" altLang="en-US" dirty="0" smtClean="0"/>
                  <a:t>  牵连速度</a:t>
                </a:r>
                <a:r>
                  <a:rPr lang="zh-CN" altLang="en-US" dirty="0"/>
                  <a:t>：</a:t>
                </a:r>
                <a:r>
                  <a:rPr lang="en-US" altLang="zh-CN" dirty="0" smtClean="0"/>
                  <a:t>S’</a:t>
                </a:r>
                <a:r>
                  <a:rPr lang="zh-CN" altLang="en-US" dirty="0" smtClean="0"/>
                  <a:t>系</a:t>
                </a:r>
                <a:r>
                  <a:rPr lang="zh-CN" altLang="en-US" dirty="0"/>
                  <a:t>相对</a:t>
                </a:r>
                <a:r>
                  <a:rPr lang="zh-CN" altLang="en-US" dirty="0" smtClean="0"/>
                  <a:t>于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系的速度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sz="1400" dirty="0"/>
                  <a:t>S</a:t>
                </a:r>
                <a:r>
                  <a:rPr lang="zh-CN" altLang="en-US" sz="1400" dirty="0"/>
                  <a:t>系中观察到的</a:t>
                </a:r>
                <a:r>
                  <a:rPr lang="zh-CN" altLang="en-US" sz="1400" dirty="0" smtClean="0"/>
                  <a:t>质点加速度</a:t>
                </a:r>
                <a:endParaRPr lang="en-US" altLang="zh-CN" sz="14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S’</a:t>
                </a:r>
                <a:r>
                  <a:rPr lang="zh-CN" altLang="en-US" dirty="0" smtClean="0"/>
                  <a:t>系</a:t>
                </a:r>
                <a:r>
                  <a:rPr lang="zh-CN" altLang="en-US" dirty="0"/>
                  <a:t>中观察到的</a:t>
                </a:r>
                <a:r>
                  <a:rPr lang="zh-CN" altLang="en-US" dirty="0" smtClean="0"/>
                  <a:t>质点加速度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200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zh-CN" altLang="en-US" sz="12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dirty="0"/>
                  <a:t>S’</a:t>
                </a:r>
                <a:r>
                  <a:rPr lang="zh-CN" altLang="en-US" dirty="0"/>
                  <a:t>系相对于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系</a:t>
                </a:r>
                <a:r>
                  <a:rPr lang="zh-CN" altLang="en-US" dirty="0" smtClean="0"/>
                  <a:t>的加速度，两个惯性系则为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46" y="4633632"/>
                <a:ext cx="3980577" cy="1981312"/>
              </a:xfrm>
              <a:prstGeom prst="rect">
                <a:avLst/>
              </a:prstGeom>
              <a:blipFill rotWithShape="0">
                <a:blip r:embed="rId10"/>
                <a:stretch>
                  <a:fillRect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37293" y="6057005"/>
            <a:ext cx="3725465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结论：证明了力学相对性原理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</a:p>
          <a:p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16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惯性系观察到同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质点</a:t>
            </a:r>
            <a:r>
              <a:rPr lang="zh-CN" altLang="en-US" sz="16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，观察到的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加速度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是相同</a:t>
            </a:r>
            <a:r>
              <a:rPr lang="zh-CN" altLang="zh-CN" sz="16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6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083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8400" y="1527181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一、惯性力的推导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2473" y="596674"/>
            <a:ext cx="8446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sz="18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由于在非惯性系中</a:t>
            </a:r>
            <a:r>
              <a:rPr lang="en-US" altLang="zh-CN" sz="1800" kern="1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18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牛顿定律不再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适用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就</a:t>
            </a:r>
            <a:r>
              <a:rPr lang="zh-CN" altLang="zh-CN" sz="18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使得牛顿定律的应用受到很大的</a:t>
            </a:r>
            <a:r>
              <a:rPr lang="zh-CN" altLang="zh-CN" sz="1800" kern="1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zh-CN" altLang="en-US" sz="1800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zh-CN" sz="1800" kern="100" dirty="0" smtClean="0">
                <a:latin typeface="+mj-ea"/>
                <a:ea typeface="+mj-ea"/>
                <a:cs typeface="Times New Roman" panose="02020603050405020304" pitchFamily="18" charset="0"/>
              </a:rPr>
              <a:t>为了</a:t>
            </a:r>
            <a:r>
              <a:rPr lang="zh-CN" altLang="zh-CN" sz="1800" kern="100" dirty="0">
                <a:latin typeface="+mj-ea"/>
                <a:ea typeface="+mj-ea"/>
                <a:cs typeface="Times New Roman" panose="02020603050405020304" pitchFamily="18" charset="0"/>
              </a:rPr>
              <a:t>使牛顿定律在非惯性系中仍能使用</a:t>
            </a:r>
            <a:r>
              <a:rPr lang="en-US" altLang="zh-CN" sz="1800" kern="100" dirty="0" smtClean="0">
                <a:latin typeface="+mj-ea"/>
                <a:ea typeface="+mj-ea"/>
              </a:rPr>
              <a:t>,</a:t>
            </a:r>
            <a:r>
              <a:rPr lang="zh-CN" altLang="zh-CN" sz="1800" kern="100" dirty="0" smtClean="0">
                <a:latin typeface="+mj-ea"/>
                <a:ea typeface="+mj-ea"/>
                <a:cs typeface="Times New Roman" panose="02020603050405020304" pitchFamily="18" charset="0"/>
              </a:rPr>
              <a:t>引入</a:t>
            </a:r>
            <a:r>
              <a:rPr lang="zh-CN" altLang="zh-CN" sz="1800" kern="100" dirty="0">
                <a:latin typeface="+mj-ea"/>
                <a:ea typeface="+mj-ea"/>
                <a:cs typeface="Times New Roman" panose="02020603050405020304" pitchFamily="18" charset="0"/>
              </a:rPr>
              <a:t>惯性力的</a:t>
            </a:r>
            <a:r>
              <a:rPr lang="zh-CN" altLang="zh-CN" sz="1800" kern="100" dirty="0" smtClean="0">
                <a:latin typeface="+mj-ea"/>
                <a:ea typeface="+mj-ea"/>
                <a:cs typeface="Times New Roman" panose="02020603050405020304" pitchFamily="18" charset="0"/>
              </a:rPr>
              <a:t>概念</a:t>
            </a:r>
            <a:r>
              <a:rPr lang="zh-CN" altLang="en-US" sz="1800" kern="100" dirty="0" smtClean="0">
                <a:latin typeface="+mj-ea"/>
                <a:ea typeface="+mj-ea"/>
              </a:rPr>
              <a:t>。</a:t>
            </a:r>
            <a:r>
              <a:rPr lang="zh-CN" altLang="zh-CN" sz="1800" kern="100" dirty="0" smtClean="0">
                <a:latin typeface="+mj-ea"/>
                <a:ea typeface="+mj-ea"/>
                <a:cs typeface="Times New Roman" panose="02020603050405020304" pitchFamily="18" charset="0"/>
              </a:rPr>
              <a:t>所谓</a:t>
            </a:r>
            <a:r>
              <a:rPr lang="zh-CN" altLang="zh-CN" sz="1800" kern="100" dirty="0">
                <a:solidFill>
                  <a:srgbClr val="ED5A00"/>
                </a:solidFill>
                <a:latin typeface="+mj-ea"/>
                <a:ea typeface="+mj-ea"/>
                <a:cs typeface="Times New Roman" panose="02020603050405020304" pitchFamily="18" charset="0"/>
              </a:rPr>
              <a:t>惯性力</a:t>
            </a:r>
            <a:r>
              <a:rPr lang="zh-CN" altLang="zh-CN" sz="1800" kern="100" dirty="0">
                <a:latin typeface="+mj-ea"/>
                <a:ea typeface="+mj-ea"/>
                <a:cs typeface="Times New Roman" panose="02020603050405020304" pitchFamily="18" charset="0"/>
              </a:rPr>
              <a:t>是在非惯性系中</a:t>
            </a:r>
            <a:r>
              <a:rPr lang="zh-CN" altLang="zh-CN" sz="1800" kern="100" dirty="0">
                <a:solidFill>
                  <a:schemeClr val="accent1"/>
                </a:solidFill>
                <a:latin typeface="+mj-ea"/>
                <a:ea typeface="+mj-ea"/>
                <a:cs typeface="Times New Roman" panose="02020603050405020304" pitchFamily="18" charset="0"/>
              </a:rPr>
              <a:t>为了使牛顿定律能成立</a:t>
            </a:r>
            <a:r>
              <a:rPr lang="zh-CN" altLang="zh-CN" sz="1800" kern="100" dirty="0">
                <a:latin typeface="+mj-ea"/>
                <a:ea typeface="+mj-ea"/>
                <a:cs typeface="Times New Roman" panose="02020603050405020304" pitchFamily="18" charset="0"/>
              </a:rPr>
              <a:t>而引入的一个</a:t>
            </a:r>
            <a:r>
              <a:rPr lang="zh-CN" altLang="zh-CN" sz="1800" kern="100" dirty="0">
                <a:solidFill>
                  <a:srgbClr val="ED5A00"/>
                </a:solidFill>
                <a:latin typeface="+mj-ea"/>
                <a:ea typeface="+mj-ea"/>
                <a:cs typeface="Times New Roman" panose="02020603050405020304" pitchFamily="18" charset="0"/>
              </a:rPr>
              <a:t>假想</a:t>
            </a:r>
            <a:r>
              <a:rPr lang="zh-CN" altLang="zh-CN" sz="1800" kern="100" dirty="0" smtClean="0">
                <a:solidFill>
                  <a:srgbClr val="ED5A00"/>
                </a:solidFill>
                <a:latin typeface="+mj-ea"/>
                <a:ea typeface="+mj-ea"/>
                <a:cs typeface="Times New Roman" panose="02020603050405020304" pitchFamily="18" charset="0"/>
              </a:rPr>
              <a:t>力</a:t>
            </a:r>
            <a:r>
              <a:rPr lang="zh-CN" altLang="en-US" sz="1800" kern="100" dirty="0" smtClean="0">
                <a:latin typeface="+mj-ea"/>
                <a:ea typeface="+mj-ea"/>
              </a:rPr>
              <a:t>。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2617" y="2232976"/>
            <a:ext cx="8298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/>
              <a:t>在</a:t>
            </a:r>
            <a:r>
              <a:rPr lang="en-US" altLang="zh-CN" sz="1800" dirty="0"/>
              <a:t>S</a:t>
            </a:r>
            <a:r>
              <a:rPr lang="zh-CN" altLang="en-US" sz="1800" dirty="0"/>
              <a:t>系中</a:t>
            </a:r>
            <a:r>
              <a:rPr lang="zh-CN" altLang="en-US" sz="1800" dirty="0" smtClean="0"/>
              <a:t>牛顿第二定律成立： </a:t>
            </a:r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16727" y="2379486"/>
                <a:ext cx="4645892" cy="679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80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r>
                  <a:rPr lang="en-US" altLang="zh-CN" sz="1600" dirty="0" smtClean="0"/>
                  <a:t/>
                </a:r>
                <a:br>
                  <a:rPr lang="en-US" altLang="zh-CN" sz="1600" dirty="0" smtClean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—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真实力</m:t>
                    </m:r>
                  </m:oMath>
                </a14:m>
                <a:r>
                  <a:rPr lang="zh-CN" altLang="en-US" sz="1600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1600" dirty="0" smtClean="0"/>
                  <a:t>—</a:t>
                </a:r>
                <a:r>
                  <a:rPr lang="zh-CN" altLang="en-US" sz="1600" dirty="0" smtClean="0"/>
                  <a:t>质点在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系中的加速度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727" y="2379486"/>
                <a:ext cx="4645892" cy="679097"/>
              </a:xfrm>
              <a:prstGeom prst="rect">
                <a:avLst/>
              </a:prstGeom>
              <a:blipFill rotWithShape="0">
                <a:blip r:embed="rId2"/>
                <a:stretch>
                  <a:fillRect t="-12500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12617" y="3104636"/>
                <a:ext cx="86975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00" dirty="0"/>
                  <a:t>设</a:t>
                </a:r>
                <a:r>
                  <a:rPr lang="en-US" altLang="zh-CN" sz="1800" dirty="0"/>
                  <a:t>S’ </a:t>
                </a:r>
                <a:r>
                  <a:rPr lang="zh-CN" altLang="en-US" sz="1800" dirty="0"/>
                  <a:t>系相对惯性系</a:t>
                </a:r>
                <a:r>
                  <a:rPr lang="en-US" altLang="zh-CN" sz="1800" dirty="0"/>
                  <a:t>S</a:t>
                </a:r>
                <a:r>
                  <a:rPr lang="zh-CN" altLang="en-US" sz="1800" dirty="0"/>
                  <a:t>以加速度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800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1800" dirty="0" smtClean="0"/>
                  <a:t>平动</a:t>
                </a:r>
                <a:r>
                  <a:rPr lang="en-US" altLang="zh-CN" sz="1800" dirty="0" smtClean="0"/>
                  <a:t>(S</a:t>
                </a:r>
                <a:r>
                  <a:rPr lang="en-US" altLang="zh-CN" sz="1800" dirty="0"/>
                  <a:t>’</a:t>
                </a:r>
                <a:r>
                  <a:rPr lang="zh-CN" altLang="en-US" sz="1800" dirty="0"/>
                  <a:t>是</a:t>
                </a:r>
                <a:r>
                  <a:rPr lang="zh-CN" altLang="en-US" sz="1800" dirty="0" smtClean="0"/>
                  <a:t>非惯性系</a:t>
                </a:r>
                <a:r>
                  <a:rPr lang="en-US" altLang="zh-CN" sz="1800" dirty="0" smtClean="0"/>
                  <a:t>)</a:t>
                </a:r>
                <a:r>
                  <a:rPr lang="zh-CN" altLang="en-US" sz="1800" dirty="0" smtClean="0"/>
                  <a:t>。在</a:t>
                </a:r>
                <a:r>
                  <a:rPr lang="en-US" altLang="zh-CN" sz="1800" dirty="0"/>
                  <a:t>S’</a:t>
                </a:r>
                <a:r>
                  <a:rPr lang="zh-CN" altLang="en-US" sz="1800" dirty="0" smtClean="0"/>
                  <a:t>系中</a:t>
                </a:r>
                <a:r>
                  <a:rPr lang="zh-CN" altLang="en-US" sz="1800" dirty="0"/>
                  <a:t>设质点的加速度为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800" dirty="0" smtClean="0"/>
                  <a:t>，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17" y="3104636"/>
                <a:ext cx="869757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61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160795" y="3554454"/>
                <a:ext cx="3422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zh-CN" altLang="en-US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800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1800" i="1" baseline="-250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altLang="zh-CN" sz="1800" b="0" i="1" baseline="-2500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zh-CN" altLang="en-US" sz="1600" dirty="0" smtClean="0"/>
                  <a:t>（前页</a:t>
                </a:r>
                <a:r>
                  <a:rPr lang="en-US" altLang="zh-CN" sz="1600" dirty="0" smtClean="0"/>
                  <a:t>PPT</a:t>
                </a:r>
                <a:r>
                  <a:rPr lang="zh-CN" altLang="en-US" sz="1600" dirty="0" smtClean="0"/>
                  <a:t>有证明过程）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795" y="3554454"/>
                <a:ext cx="34226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512617" y="4004272"/>
            <a:ext cx="6774873" cy="1497575"/>
            <a:chOff x="512617" y="4004272"/>
            <a:chExt cx="6774873" cy="14975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512617" y="4004272"/>
                  <a:ext cx="6774873" cy="4029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800" dirty="0"/>
                    <a:t>代入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zh-CN" alt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80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zh-CN" altLang="en-US" sz="1800" dirty="0" smtClean="0"/>
                    <a:t>中，即得到</a:t>
                  </a:r>
                  <a:r>
                    <a:rPr lang="en-US" altLang="zh-CN" sz="1800" dirty="0" smtClean="0"/>
                    <a:t>S’ </a:t>
                  </a:r>
                  <a:r>
                    <a:rPr lang="zh-CN" altLang="en-US" sz="1800" dirty="0"/>
                    <a:t>系中形式上的牛顿第二定律：</a:t>
                  </a: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17" y="4004272"/>
                  <a:ext cx="6774873" cy="4029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20" t="-21212" b="-242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3843655" y="4500015"/>
                  <a:ext cx="1636795" cy="4374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 baseline="-25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acc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655" y="4500015"/>
                  <a:ext cx="1636795" cy="4374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6667" r="-16791" b="-13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3843654" y="5062368"/>
                  <a:ext cx="1384674" cy="439479"/>
                </a:xfrm>
                <a:prstGeom prst="rect">
                  <a:avLst/>
                </a:prstGeom>
                <a:ln>
                  <a:solidFill>
                    <a:srgbClr val="ED5A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 baseline="-25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acc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654" y="5062368"/>
                  <a:ext cx="1384674" cy="43947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ED5A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/>
            <p:cNvSpPr/>
            <p:nvPr/>
          </p:nvSpPr>
          <p:spPr>
            <a:xfrm>
              <a:off x="5691958" y="5097441"/>
              <a:ext cx="881973" cy="369332"/>
            </a:xfrm>
            <a:prstGeom prst="rect">
              <a:avLst/>
            </a:prstGeom>
            <a:solidFill>
              <a:srgbClr val="ED5A00"/>
            </a:solidFill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zh-CN" altLang="en-US" sz="1800" b="1" dirty="0" smtClean="0">
                  <a:solidFill>
                    <a:srgbClr val="000000"/>
                  </a:solidFill>
                  <a:latin typeface="Tahoma" panose="020B0604030504040204" pitchFamily="34" charset="0"/>
                </a:rPr>
                <a:t>惯性力</a:t>
              </a:r>
              <a:endParaRPr kumimoji="1" lang="zh-CN" altLang="en-US" sz="2000" b="1" dirty="0">
                <a:solidFill>
                  <a:srgbClr val="000000"/>
                </a:solidFill>
                <a:latin typeface="Tahoma" panose="020B0604030504040204" pitchFamily="34" charset="0"/>
                <a:ea typeface="新宋体" panose="0201060903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512617" y="5710019"/>
            <a:ext cx="7541493" cy="1077218"/>
          </a:xfrm>
          <a:prstGeom prst="rect">
            <a:avLst/>
          </a:prstGeom>
          <a:ln>
            <a:solidFill>
              <a:srgbClr val="ED5A0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1800" dirty="0" smtClean="0">
                <a:latin typeface="+mj-ea"/>
                <a:ea typeface="+mj-ea"/>
              </a:rPr>
              <a:t>       非惯性系中，质点</a:t>
            </a:r>
            <a:r>
              <a:rPr lang="zh-CN" altLang="en-US" sz="1800" dirty="0">
                <a:latin typeface="+mj-ea"/>
                <a:ea typeface="+mj-ea"/>
              </a:rPr>
              <a:t>所受惯性力的大小，等于质点的质量和此</a:t>
            </a:r>
            <a:r>
              <a:rPr lang="zh-CN" altLang="en-US" sz="1800" dirty="0" smtClean="0">
                <a:latin typeface="+mj-ea"/>
                <a:ea typeface="+mj-ea"/>
              </a:rPr>
              <a:t>非惯性系</a:t>
            </a:r>
            <a:r>
              <a:rPr lang="en-US" altLang="zh-CN" sz="1800" dirty="0" smtClean="0">
                <a:latin typeface="+mj-ea"/>
                <a:ea typeface="+mj-ea"/>
              </a:rPr>
              <a:t>(</a:t>
            </a:r>
            <a:r>
              <a:rPr lang="zh-CN" altLang="en-US" sz="1800" dirty="0" smtClean="0">
                <a:latin typeface="+mj-ea"/>
                <a:ea typeface="+mj-ea"/>
              </a:rPr>
              <a:t>整体</a:t>
            </a:r>
            <a:r>
              <a:rPr lang="zh-CN" altLang="en-US" sz="1800" dirty="0">
                <a:latin typeface="+mj-ea"/>
                <a:ea typeface="+mj-ea"/>
              </a:rPr>
              <a:t>相对</a:t>
            </a:r>
            <a:r>
              <a:rPr lang="zh-CN" altLang="en-US" sz="1800" dirty="0" smtClean="0">
                <a:latin typeface="+mj-ea"/>
                <a:ea typeface="+mj-ea"/>
              </a:rPr>
              <a:t>惯性系</a:t>
            </a:r>
            <a:r>
              <a:rPr lang="en-US" altLang="zh-CN" sz="1800" dirty="0" smtClean="0">
                <a:latin typeface="+mj-ea"/>
                <a:ea typeface="+mj-ea"/>
              </a:rPr>
              <a:t>)</a:t>
            </a:r>
            <a:r>
              <a:rPr lang="zh-CN" altLang="en-US" sz="1800" dirty="0" smtClean="0">
                <a:latin typeface="+mj-ea"/>
                <a:ea typeface="+mj-ea"/>
              </a:rPr>
              <a:t>的</a:t>
            </a:r>
            <a:r>
              <a:rPr lang="zh-CN" altLang="en-US" sz="1800" dirty="0">
                <a:latin typeface="+mj-ea"/>
                <a:ea typeface="+mj-ea"/>
              </a:rPr>
              <a:t>加速度的乘积，方向与此</a:t>
            </a:r>
            <a:r>
              <a:rPr lang="zh-CN" altLang="en-US" sz="1800" dirty="0" smtClean="0">
                <a:latin typeface="+mj-ea"/>
                <a:ea typeface="+mj-ea"/>
              </a:rPr>
              <a:t>加速度</a:t>
            </a:r>
            <a:r>
              <a:rPr lang="zh-CN" altLang="en-US" sz="1800" dirty="0">
                <a:latin typeface="+mj-ea"/>
                <a:ea typeface="+mj-ea"/>
              </a:rPr>
              <a:t>的方向</a:t>
            </a:r>
            <a:r>
              <a:rPr lang="zh-CN" altLang="en-US" sz="1800" dirty="0" smtClean="0">
                <a:latin typeface="+mj-ea"/>
                <a:ea typeface="+mj-ea"/>
              </a:rPr>
              <a:t>相反。</a:t>
            </a:r>
            <a:endParaRPr lang="en-US" altLang="zh-CN" sz="1800" dirty="0" smtClean="0">
              <a:latin typeface="+mj-ea"/>
              <a:ea typeface="+mj-ea"/>
            </a:endParaRPr>
          </a:p>
          <a:p>
            <a:r>
              <a:rPr lang="zh-CN" altLang="en-US" sz="1800" dirty="0" smtClean="0">
                <a:latin typeface="+mj-ea"/>
                <a:ea typeface="+mj-ea"/>
              </a:rPr>
              <a:t>       惯性力与</a:t>
            </a:r>
            <a:r>
              <a:rPr lang="zh-CN" altLang="en-US" sz="1800" dirty="0">
                <a:latin typeface="+mj-ea"/>
                <a:ea typeface="+mj-ea"/>
              </a:rPr>
              <a:t>质点的位置无关，</a:t>
            </a:r>
            <a:r>
              <a:rPr lang="zh-CN" altLang="en-US" sz="1800" dirty="0">
                <a:solidFill>
                  <a:schemeClr val="accent1"/>
                </a:solidFill>
                <a:latin typeface="+mj-ea"/>
                <a:ea typeface="+mj-ea"/>
              </a:rPr>
              <a:t>各处均匀</a:t>
            </a:r>
            <a:r>
              <a:rPr lang="zh-CN" altLang="en-US" sz="1800" dirty="0">
                <a:latin typeface="+mj-ea"/>
                <a:ea typeface="+mj-ea"/>
              </a:rPr>
              <a:t>。惯性力</a:t>
            </a:r>
            <a:r>
              <a:rPr lang="zh-CN" altLang="en-US" sz="1800" dirty="0">
                <a:solidFill>
                  <a:schemeClr val="accent1"/>
                </a:solidFill>
                <a:latin typeface="+mj-ea"/>
                <a:ea typeface="+mj-ea"/>
              </a:rPr>
              <a:t>有</a:t>
            </a:r>
            <a:r>
              <a:rPr lang="zh-CN" altLang="en-US" sz="1800" dirty="0" smtClean="0">
                <a:solidFill>
                  <a:schemeClr val="accent1"/>
                </a:solidFill>
                <a:latin typeface="+mj-ea"/>
                <a:ea typeface="+mj-ea"/>
              </a:rPr>
              <a:t>真实的</a:t>
            </a:r>
            <a:r>
              <a:rPr lang="zh-CN" altLang="en-US" sz="1800" dirty="0">
                <a:solidFill>
                  <a:schemeClr val="accent1"/>
                </a:solidFill>
                <a:latin typeface="+mj-ea"/>
                <a:ea typeface="+mj-ea"/>
              </a:rPr>
              <a:t>效果</a:t>
            </a:r>
            <a:r>
              <a:rPr lang="zh-CN" altLang="en-US" sz="1800" dirty="0" smtClean="0">
                <a:latin typeface="+mj-ea"/>
                <a:ea typeface="+mj-ea"/>
              </a:rPr>
              <a:t>。</a:t>
            </a:r>
            <a:endParaRPr lang="zh-CN" altLang="en-US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774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4837" y="919138"/>
            <a:ext cx="8150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二战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中的小故事： 美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Tinosa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号潜艇携带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枚鱼雷，在太平洋离敌舰 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4000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码斜向攻击，发射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枚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能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敌舰停航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但离敌舰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875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码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垂直攻击发射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枚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，却均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未爆炸。</a:t>
            </a:r>
          </a:p>
        </p:txBody>
      </p:sp>
      <p:sp>
        <p:nvSpPr>
          <p:cNvPr id="4" name="矩形 3"/>
          <p:cNvSpPr/>
          <p:nvPr/>
        </p:nvSpPr>
        <p:spPr>
          <a:xfrm>
            <a:off x="940461" y="2050522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/>
              <a:t>问题出在惯性力上</a:t>
            </a:r>
            <a:r>
              <a:rPr lang="en-US" altLang="zh-CN" sz="1800" dirty="0"/>
              <a:t>! </a:t>
            </a:r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1425" y="3064248"/>
                <a:ext cx="3829549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 smtClean="0"/>
                  <a:t>     分析：</a:t>
                </a:r>
                <a:endParaRPr lang="en-US" altLang="zh-CN" sz="1800" dirty="0" smtClean="0"/>
              </a:p>
              <a:p>
                <a:r>
                  <a:rPr lang="en-US" altLang="zh-CN" sz="1800" dirty="0"/>
                  <a:t> </a:t>
                </a:r>
                <a:r>
                  <a:rPr lang="en-US" altLang="zh-CN" sz="1800" dirty="0" smtClean="0"/>
                  <a:t>    </a:t>
                </a:r>
                <a:r>
                  <a:rPr lang="zh-CN" altLang="en-US" sz="1800" dirty="0" smtClean="0"/>
                  <a:t>近距离</a:t>
                </a:r>
                <a:r>
                  <a:rPr lang="zh-CN" altLang="en-US" sz="1800" dirty="0"/>
                  <a:t>、垂直</a:t>
                </a:r>
                <a:r>
                  <a:rPr lang="zh-CN" altLang="en-US" sz="1800" dirty="0" smtClean="0"/>
                  <a:t>攻击；撞击时以鱼雷为参照物，鱼雷为非惯性系。加速度为</a:t>
                </a:r>
                <a:r>
                  <a:rPr lang="en-US" altLang="zh-CN" sz="1800" dirty="0" smtClean="0"/>
                  <a:t>a0</a:t>
                </a:r>
                <a:r>
                  <a:rPr lang="zh-CN" altLang="en-US" sz="1800" dirty="0" smtClean="0"/>
                  <a:t>。</a:t>
                </a:r>
                <a:endParaRPr lang="en-US" altLang="zh-CN" sz="1800" dirty="0" smtClean="0"/>
              </a:p>
              <a:p>
                <a:endParaRPr lang="en-US" altLang="zh-CN" sz="1800" dirty="0"/>
              </a:p>
              <a:p>
                <a:r>
                  <a:rPr lang="en-US" altLang="zh-CN" sz="18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zh-CN" sz="1800" dirty="0"/>
                  <a:t>a0 </a:t>
                </a:r>
                <a:r>
                  <a:rPr lang="zh-CN" altLang="en-US" sz="1800" dirty="0" smtClean="0"/>
                  <a:t>大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800" dirty="0" smtClean="0"/>
                  <a:t> </a:t>
                </a:r>
                <a:r>
                  <a:rPr lang="zh-CN" altLang="en-US" sz="1800" dirty="0"/>
                  <a:t>撞针</a:t>
                </a:r>
                <a:r>
                  <a:rPr lang="zh-CN" altLang="en-US" sz="1800" dirty="0" smtClean="0"/>
                  <a:t>滑块的惯性力</a:t>
                </a:r>
                <a:r>
                  <a:rPr lang="en-US" altLang="zh-CN" sz="1800" dirty="0" smtClean="0"/>
                  <a:t>F0 </a:t>
                </a:r>
                <a:r>
                  <a:rPr lang="zh-CN" altLang="en-US" sz="1800" dirty="0"/>
                  <a:t>大 </a:t>
                </a:r>
                <a:endParaRPr lang="en-US" altLang="zh-CN" sz="1800" dirty="0" smtClean="0"/>
              </a:p>
              <a:p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800" dirty="0"/>
                  <a:t>滑块受摩擦力</a:t>
                </a:r>
                <a:r>
                  <a:rPr lang="zh-CN" altLang="en-US" sz="1800" dirty="0" smtClean="0"/>
                  <a:t>大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800" dirty="0" smtClean="0"/>
                  <a:t>装帧滑块撞不到导板上 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800" dirty="0" smtClean="0"/>
                  <a:t>雷管</a:t>
                </a:r>
                <a:r>
                  <a:rPr lang="zh-CN" altLang="en-US" sz="1800" dirty="0"/>
                  <a:t>不能被触发</a:t>
                </a:r>
                <a:r>
                  <a:rPr lang="zh-CN" altLang="en-US" sz="1800" dirty="0" smtClean="0"/>
                  <a:t>！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25" y="3064248"/>
                <a:ext cx="3829549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272" t="-2116" r="-318" b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5" y="1845048"/>
            <a:ext cx="48196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-14462" y="603545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二、匀变速直线运动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的惯性力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4074" y="1297829"/>
            <a:ext cx="5527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6】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如图，小车以加速度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沿水平方向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运动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，小车上的木架悬挂一小球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，小球相对于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木架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静止，且悬线与铅直方向的夹角为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α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，求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小车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的加速度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395" y="1162977"/>
            <a:ext cx="2797869" cy="193169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4074" y="5482834"/>
            <a:ext cx="7134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思考，如果以地球为参考系，此题该如何解答？思考两种解法之间思路上的异同。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065385" y="6356350"/>
            <a:ext cx="3272050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课后练习：书上第一章习题：</a:t>
            </a:r>
            <a:r>
              <a:rPr lang="en-US" altLang="zh-CN" sz="1600" b="1" dirty="0" smtClean="0"/>
              <a:t>1.24</a:t>
            </a:r>
            <a:endParaRPr lang="zh-CN" altLang="en-US" sz="1600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74073" y="2369638"/>
            <a:ext cx="5093853" cy="2907596"/>
            <a:chOff x="374073" y="2369638"/>
            <a:chExt cx="5093853" cy="2907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374073" y="2369638"/>
                  <a:ext cx="5093853" cy="5772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400" dirty="0"/>
                    <a:t>解：以车为参照系，以小球为研究对象，分析受力，在各 力作用下，小球相对静止，即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车看球</m:t>
                              </m:r>
                            </m:sub>
                          </m:sSub>
                        </m:e>
                      </m:acc>
                      <m:r>
                        <a:rPr lang="zh-CN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1400" dirty="0" smtClean="0"/>
                    <a:t>0</a:t>
                  </a:r>
                  <a:r>
                    <a:rPr lang="zh-CN" altLang="en-US" sz="1400" dirty="0" smtClean="0"/>
                    <a:t>，</a:t>
                  </a:r>
                  <a:r>
                    <a:rPr lang="zh-CN" altLang="en-US" sz="1400" dirty="0"/>
                    <a:t>由牛二定律：</a:t>
                  </a: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3" y="2369638"/>
                  <a:ext cx="5093853" cy="57727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9" t="-3191" b="-74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374073" y="3590723"/>
              <a:ext cx="5093853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建立如图坐标系 </a:t>
              </a:r>
              <a:endParaRPr lang="en-US" altLang="zh-CN" sz="1400" dirty="0" smtClean="0"/>
            </a:p>
            <a:p>
              <a:endParaRPr lang="en-US" altLang="zh-CN" sz="1400" dirty="0" smtClean="0"/>
            </a:p>
            <a:p>
              <a:r>
                <a:rPr lang="zh-CN" altLang="en-US" sz="1400" dirty="0" smtClean="0"/>
                <a:t>在</a:t>
              </a:r>
              <a:r>
                <a:rPr lang="en-US" altLang="zh-CN" sz="1400" dirty="0" smtClean="0"/>
                <a:t>y</a:t>
              </a:r>
              <a:r>
                <a:rPr lang="zh-CN" altLang="en-US" sz="1400" dirty="0" smtClean="0"/>
                <a:t>方向上：</a:t>
              </a:r>
              <a:endParaRPr lang="en-US" altLang="zh-CN" sz="1400" dirty="0" smtClean="0"/>
            </a:p>
            <a:p>
              <a:endParaRPr lang="en-US" altLang="zh-CN" sz="1400" dirty="0" smtClean="0"/>
            </a:p>
            <a:p>
              <a:r>
                <a:rPr lang="zh-CN" altLang="en-US" sz="1400" dirty="0" smtClean="0"/>
                <a:t>在</a:t>
              </a:r>
              <a:r>
                <a:rPr lang="en-US" altLang="zh-CN" sz="1400" dirty="0" smtClean="0"/>
                <a:t>x</a:t>
              </a:r>
              <a:r>
                <a:rPr lang="zh-CN" altLang="en-US" sz="1400" dirty="0" smtClean="0"/>
                <a:t>方向</a:t>
              </a:r>
              <a:r>
                <a:rPr lang="zh-CN" altLang="en-US" sz="1400" dirty="0"/>
                <a:t>上</a:t>
              </a:r>
              <a:r>
                <a:rPr lang="zh-CN" altLang="en-US" sz="1400" dirty="0" smtClean="0"/>
                <a:t>：</a:t>
              </a:r>
              <a:endParaRPr lang="en-US" altLang="zh-CN" sz="1400" dirty="0" smtClean="0"/>
            </a:p>
            <a:p>
              <a:endParaRPr lang="en-US" altLang="zh-CN" sz="1400" dirty="0"/>
            </a:p>
            <a:p>
              <a:r>
                <a:rPr lang="zh-CN" altLang="en-US" sz="1400" dirty="0"/>
                <a:t>联立①、②、③式得</a:t>
              </a:r>
              <a:r>
                <a:rPr lang="en-US" altLang="zh-CN" sz="1400" dirty="0"/>
                <a:t>:</a:t>
              </a:r>
              <a:endParaRPr lang="zh-CN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2108240" y="3022428"/>
                  <a:ext cx="3050899" cy="4430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sz="1600" i="1" smtClean="0">
                                    <a:latin typeface="Cambria Math" panose="02040503050406030204" pitchFamily="18" charset="0"/>
                                  </a:rPr>
                                  <m:t>惯</m:t>
                                </m:r>
                              </m:sub>
                            </m:sSub>
                          </m:e>
                        </m:acc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1600" i="1" smtClean="0">
                                    <a:latin typeface="Cambria Math" panose="02040503050406030204" pitchFamily="18" charset="0"/>
                                  </a:rPr>
                                  <m:t>车看球</m:t>
                                </m:r>
                              </m:sub>
                            </m:sSub>
                          </m:e>
                        </m:acc>
                        <m:r>
                          <a:rPr lang="zh-CN" altLang="en-US" sz="1600" i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240" y="3022428"/>
                  <a:ext cx="3050899" cy="4430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2388669" y="3553167"/>
                  <a:ext cx="1977593" cy="4379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1800" i="1" smtClean="0">
                                <a:latin typeface="Cambria Math" panose="02040503050406030204" pitchFamily="18" charset="0"/>
                              </a:rPr>
                              <m:t>惯</m:t>
                            </m:r>
                          </m:sub>
                        </m:sSub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8669" y="3553167"/>
                  <a:ext cx="1977593" cy="43794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2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2388669" y="4001411"/>
                  <a:ext cx="19800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𝑚𝑔</m:t>
                        </m:r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8669" y="4001411"/>
                  <a:ext cx="198002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2388669" y="4356230"/>
                  <a:ext cx="1245021" cy="4379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1800" i="1" smtClean="0">
                                <a:latin typeface="Cambria Math" panose="02040503050406030204" pitchFamily="18" charset="0"/>
                              </a:rPr>
                              <m:t>惯</m:t>
                            </m:r>
                          </m:sub>
                        </m:sSub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𝑚𝑎</m:t>
                        </m:r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8669" y="4356230"/>
                  <a:ext cx="1245021" cy="43794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690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2388669" y="4710540"/>
                  <a:ext cx="2880725" cy="5666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  <m:func>
                          <m:func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func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𝑚𝑔</m:t>
                            </m:r>
                          </m:num>
                          <m:den>
                            <m:func>
                              <m:funcPr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den>
                        </m:f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8669" y="4710540"/>
                  <a:ext cx="2880725" cy="56669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066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-14462" y="603545"/>
            <a:ext cx="83439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二、匀变速直线运动中的惯性力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惯性离心力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746" y="1140169"/>
            <a:ext cx="529705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1800" dirty="0" smtClean="0">
                <a:solidFill>
                  <a:srgbClr val="000000"/>
                </a:solidFill>
                <a:latin typeface="+mn-ea"/>
              </a:rPr>
              <a:t>    设有</a:t>
            </a:r>
            <a:r>
              <a:rPr kumimoji="1" lang="zh-CN" altLang="en-US" sz="1800" dirty="0">
                <a:solidFill>
                  <a:srgbClr val="000000"/>
                </a:solidFill>
                <a:latin typeface="+mn-ea"/>
              </a:rPr>
              <a:t>一转盘以角速</a:t>
            </a:r>
            <a:r>
              <a:rPr kumimoji="1" lang="en-US" altLang="zh-CN" sz="1800" i="1" dirty="0">
                <a:solidFill>
                  <a:srgbClr val="000000"/>
                </a:solidFill>
                <a:latin typeface="+mn-ea"/>
              </a:rPr>
              <a:t>ω</a:t>
            </a:r>
            <a:r>
              <a:rPr kumimoji="1" lang="zh-CN" altLang="en-US" sz="1800" dirty="0">
                <a:solidFill>
                  <a:srgbClr val="000000"/>
                </a:solidFill>
                <a:latin typeface="+mn-ea"/>
              </a:rPr>
              <a:t>相对于地面作匀速转动。有一质量为</a:t>
            </a:r>
            <a:r>
              <a:rPr kumimoji="1" lang="en-US" altLang="zh-CN" sz="1800" i="1" dirty="0">
                <a:solidFill>
                  <a:srgbClr val="000000"/>
                </a:solidFill>
                <a:latin typeface="+mn-ea"/>
              </a:rPr>
              <a:t>m</a:t>
            </a:r>
            <a:r>
              <a:rPr kumimoji="1" lang="zh-CN" altLang="en-US" sz="1800" dirty="0">
                <a:solidFill>
                  <a:srgbClr val="000000"/>
                </a:solidFill>
                <a:latin typeface="+mn-ea"/>
              </a:rPr>
              <a:t>的小球用一轻质弹簧与转盘的转轴相连，小球相对于圆盘静止，如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+mn-ea"/>
              </a:rPr>
              <a:t>图。</a:t>
            </a:r>
            <a:endParaRPr kumimoji="1" lang="en-US" altLang="zh-CN" sz="1800" dirty="0" smtClean="0">
              <a:solidFill>
                <a:srgbClr val="000000"/>
              </a:solidFill>
              <a:latin typeface="+mn-ea"/>
            </a:endParaRPr>
          </a:p>
          <a:p>
            <a:pPr algn="just">
              <a:spcAft>
                <a:spcPts val="12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+mn-ea"/>
              </a:rPr>
              <a:t>  (1)</a:t>
            </a:r>
            <a:r>
              <a:rPr kumimoji="1" lang="zh-CN" altLang="en-US" sz="1800" dirty="0" smtClean="0">
                <a:solidFill>
                  <a:srgbClr val="000000"/>
                </a:solidFill>
                <a:latin typeface="+mn-ea"/>
              </a:rPr>
              <a:t>在</a:t>
            </a:r>
            <a:r>
              <a:rPr kumimoji="1" lang="zh-CN" altLang="en-US" sz="1800" dirty="0">
                <a:solidFill>
                  <a:srgbClr val="000000"/>
                </a:solidFill>
                <a:latin typeface="+mn-ea"/>
              </a:rPr>
              <a:t>地球参照系中，看到小球随转盘以角速</a:t>
            </a:r>
            <a:r>
              <a:rPr kumimoji="1" lang="en-US" altLang="zh-CN" sz="1800" i="1" dirty="0">
                <a:solidFill>
                  <a:srgbClr val="000000"/>
                </a:solidFill>
                <a:latin typeface="+mn-ea"/>
              </a:rPr>
              <a:t>ω</a:t>
            </a:r>
            <a:r>
              <a:rPr kumimoji="1" lang="zh-CN" altLang="en-US" sz="1800" dirty="0">
                <a:solidFill>
                  <a:srgbClr val="000000"/>
                </a:solidFill>
                <a:latin typeface="+mn-ea"/>
              </a:rPr>
              <a:t>转动，弹簧的弹力提供小球作圆周运动的向心力，即</a:t>
            </a:r>
            <a:r>
              <a:rPr kumimoji="1" lang="en-US" altLang="zh-CN" sz="1800" i="1" dirty="0">
                <a:solidFill>
                  <a:srgbClr val="000000"/>
                </a:solidFill>
                <a:latin typeface="+mn-ea"/>
              </a:rPr>
              <a:t>F=-</a:t>
            </a:r>
            <a:r>
              <a:rPr kumimoji="1" lang="en-US" altLang="zh-CN" sz="1800" i="1" dirty="0" err="1">
                <a:solidFill>
                  <a:srgbClr val="000000"/>
                </a:solidFill>
                <a:latin typeface="+mn-ea"/>
              </a:rPr>
              <a:t>k</a:t>
            </a:r>
            <a:r>
              <a:rPr kumimoji="1" lang="en-US" altLang="zh-CN" sz="18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Δ</a:t>
            </a:r>
            <a:r>
              <a:rPr kumimoji="1" lang="en-US" altLang="zh-CN" sz="1800" i="1" dirty="0" err="1">
                <a:solidFill>
                  <a:srgbClr val="000000"/>
                </a:solidFill>
                <a:latin typeface="+mn-ea"/>
              </a:rPr>
              <a:t>r</a:t>
            </a:r>
            <a:endParaRPr kumimoji="1" lang="en-US" altLang="zh-CN" sz="1800" i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724" y="1134958"/>
            <a:ext cx="2290625" cy="1913426"/>
          </a:xfrm>
          <a:prstGeom prst="rect">
            <a:avLst/>
          </a:prstGeom>
        </p:spPr>
      </p:pic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828800" y="3048000"/>
          <a:ext cx="30480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7" name="Equation" r:id="rId4" imgW="1295280" imgH="203040" progId="Equation.3">
                  <p:embed/>
                </p:oleObj>
              </mc:Choice>
              <mc:Fallback>
                <p:oleObj name="Equation" r:id="rId4" imgW="1295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30480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3181" y="3643225"/>
                <a:ext cx="8342168" cy="701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20000"/>
                  </a:spcBef>
                  <a:buClr>
                    <a:schemeClr val="hlink"/>
                  </a:buClr>
                  <a:buSzPct val="110000"/>
                </a:pPr>
                <a:r>
                  <a:rPr kumimoji="1" lang="zh-CN" altLang="en-US" sz="1800" dirty="0" smtClean="0">
                    <a:solidFill>
                      <a:srgbClr val="000000"/>
                    </a:solidFill>
                    <a:latin typeface="+mn-ea"/>
                  </a:rPr>
                  <a:t>   式中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kumimoji="1" lang="zh-CN" altLang="en-US" sz="1800" dirty="0">
                    <a:solidFill>
                      <a:srgbClr val="000000"/>
                    </a:solidFill>
                    <a:latin typeface="+mn-ea"/>
                  </a:rPr>
                  <a:t>为径向单位矢量，负号表示与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800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⃗"/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kumimoji="1" lang="zh-CN" altLang="en-US" sz="1800" dirty="0">
                    <a:solidFill>
                      <a:srgbClr val="000000"/>
                    </a:solidFill>
                    <a:latin typeface="+mn-ea"/>
                  </a:rPr>
                  <a:t>的方向相反。小球运动符合牛顿定律</a:t>
                </a:r>
                <a:r>
                  <a:rPr kumimoji="1" lang="zh-CN" altLang="en-US" sz="1800" dirty="0" smtClean="0">
                    <a:solidFill>
                      <a:srgbClr val="000000"/>
                    </a:solidFill>
                    <a:latin typeface="+mn-ea"/>
                  </a:rPr>
                  <a:t>。</a:t>
                </a:r>
                <a:endParaRPr kumimoji="1" lang="en-US" altLang="zh-CN" sz="1800" dirty="0" smtClean="0">
                  <a:solidFill>
                    <a:srgbClr val="000000"/>
                  </a:solidFill>
                  <a:latin typeface="+mn-ea"/>
                </a:endParaRPr>
              </a:p>
              <a:p>
                <a:pPr algn="just">
                  <a:spcBef>
                    <a:spcPct val="20000"/>
                  </a:spcBef>
                  <a:buClr>
                    <a:schemeClr val="hlink"/>
                  </a:buClr>
                  <a:buSzPct val="110000"/>
                </a:pPr>
                <a:r>
                  <a:rPr kumimoji="1" lang="en-US" altLang="zh-CN" sz="1800" dirty="0">
                    <a:solidFill>
                      <a:srgbClr val="000000"/>
                    </a:solidFill>
                    <a:latin typeface="+mn-ea"/>
                  </a:rPr>
                  <a:t> </a:t>
                </a:r>
                <a:r>
                  <a:rPr kumimoji="1" lang="en-US" altLang="zh-CN" sz="1800" dirty="0" smtClean="0">
                    <a:solidFill>
                      <a:srgbClr val="000000"/>
                    </a:solidFill>
                    <a:latin typeface="+mn-ea"/>
                  </a:rPr>
                  <a:t>  </a:t>
                </a:r>
                <a:endParaRPr kumimoji="1" lang="zh-CN" altLang="en-US" sz="1800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81" y="3643225"/>
                <a:ext cx="8342168" cy="701731"/>
              </a:xfrm>
              <a:prstGeom prst="rect">
                <a:avLst/>
              </a:prstGeom>
              <a:blipFill rotWithShape="0">
                <a:blip r:embed="rId6"/>
                <a:stretch>
                  <a:fillRect t="-1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55823"/>
              </p:ext>
            </p:extLst>
          </p:nvPr>
        </p:nvGraphicFramePr>
        <p:xfrm>
          <a:off x="1728924" y="5032415"/>
          <a:ext cx="1447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8" name="Equation" r:id="rId7" imgW="711000" imgH="241200" progId="Equation.3">
                  <p:embed/>
                </p:oleObj>
              </mc:Choice>
              <mc:Fallback>
                <p:oleObj name="Equation" r:id="rId7" imgW="711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924" y="5032415"/>
                        <a:ext cx="14478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894562"/>
              </p:ext>
            </p:extLst>
          </p:nvPr>
        </p:nvGraphicFramePr>
        <p:xfrm>
          <a:off x="4014924" y="4956215"/>
          <a:ext cx="2209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9" name="Equation" r:id="rId9" imgW="1091880" imgH="253800" progId="Equation.3">
                  <p:embed/>
                </p:oleObj>
              </mc:Choice>
              <mc:Fallback>
                <p:oleObj name="Equation" r:id="rId9" imgW="1091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924" y="4956215"/>
                        <a:ext cx="2209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168245" y="4032885"/>
            <a:ext cx="81612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20000"/>
              </a:spcBef>
              <a:buClr>
                <a:srgbClr val="0070C0"/>
              </a:buClr>
              <a:buSzPct val="110000"/>
            </a:pPr>
            <a:r>
              <a:rPr kumimoji="1" lang="en-US" altLang="zh-CN" sz="1800" dirty="0" smtClean="0">
                <a:solidFill>
                  <a:srgbClr val="000000"/>
                </a:solidFill>
                <a:latin typeface="宋体"/>
              </a:rPr>
              <a:t>   (</a:t>
            </a:r>
            <a:r>
              <a:rPr kumimoji="1" lang="en-US" altLang="zh-CN" sz="1800" dirty="0">
                <a:solidFill>
                  <a:srgbClr val="000000"/>
                </a:solidFill>
                <a:latin typeface="宋体"/>
              </a:rPr>
              <a:t>2)</a:t>
            </a:r>
            <a:r>
              <a:rPr kumimoji="1" lang="zh-CN" altLang="en-US" sz="1800" dirty="0">
                <a:solidFill>
                  <a:srgbClr val="000000"/>
                </a:solidFill>
                <a:latin typeface="宋体"/>
              </a:rPr>
              <a:t>以转盘为参照系时，看到小球受到弹簧的弹力</a:t>
            </a:r>
            <a:r>
              <a:rPr kumimoji="1" lang="en-US" altLang="zh-CN" sz="1800" i="1" dirty="0">
                <a:solidFill>
                  <a:srgbClr val="000000"/>
                </a:solidFill>
                <a:latin typeface="宋体"/>
              </a:rPr>
              <a:t>F=-m</a:t>
            </a:r>
            <a:r>
              <a:rPr kumimoji="1" lang="en-US" altLang="zh-CN" sz="1800" i="1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ω</a:t>
            </a:r>
            <a:r>
              <a:rPr kumimoji="1" lang="en-US" altLang="zh-CN" sz="1800" i="1" baseline="30000" dirty="0">
                <a:solidFill>
                  <a:srgbClr val="000000"/>
                </a:solidFill>
                <a:latin typeface="宋体"/>
              </a:rPr>
              <a:t>2</a:t>
            </a:r>
            <a:r>
              <a:rPr kumimoji="1" lang="en-US" altLang="zh-CN" sz="1800" i="1" dirty="0">
                <a:solidFill>
                  <a:srgbClr val="000000"/>
                </a:solidFill>
                <a:latin typeface="宋体"/>
              </a:rPr>
              <a:t>r</a:t>
            </a:r>
            <a:r>
              <a:rPr kumimoji="1" lang="zh-CN" altLang="en-US" sz="1800" dirty="0">
                <a:solidFill>
                  <a:srgbClr val="000000"/>
                </a:solidFill>
                <a:latin typeface="宋体"/>
              </a:rPr>
              <a:t>，但小球并没向轴心处运动，是相对于盘静止，牛二定律失效</a:t>
            </a:r>
            <a:r>
              <a:rPr kumimoji="1" lang="en-US" altLang="zh-CN" sz="1800" dirty="0">
                <a:solidFill>
                  <a:srgbClr val="000000"/>
                </a:solidFill>
                <a:latin typeface="宋体"/>
              </a:rPr>
              <a:t>,</a:t>
            </a:r>
            <a:r>
              <a:rPr kumimoji="1" lang="zh-CN" altLang="en-US" sz="1800" dirty="0">
                <a:solidFill>
                  <a:srgbClr val="000000"/>
                </a:solidFill>
                <a:latin typeface="宋体"/>
              </a:rPr>
              <a:t>为使其成立，假设小球还受一惯性力 的作用，与</a:t>
            </a:r>
            <a:r>
              <a:rPr kumimoji="1" lang="en-US" altLang="zh-CN" sz="1800" i="1" dirty="0">
                <a:solidFill>
                  <a:srgbClr val="000000"/>
                </a:solidFill>
                <a:latin typeface="宋体"/>
              </a:rPr>
              <a:t>F</a:t>
            </a:r>
            <a:r>
              <a:rPr kumimoji="1" lang="zh-CN" altLang="en-US" sz="1800" dirty="0">
                <a:solidFill>
                  <a:srgbClr val="000000"/>
                </a:solidFill>
                <a:latin typeface="宋体"/>
              </a:rPr>
              <a:t>平衡，即：</a:t>
            </a:r>
          </a:p>
        </p:txBody>
      </p:sp>
      <p:sp>
        <p:nvSpPr>
          <p:cNvPr id="15" name="矩形 14"/>
          <p:cNvSpPr/>
          <p:nvPr/>
        </p:nvSpPr>
        <p:spPr>
          <a:xfrm>
            <a:off x="217904" y="5746952"/>
            <a:ext cx="8214895" cy="7571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1800" dirty="0" smtClean="0">
                <a:solidFill>
                  <a:schemeClr val="accent1"/>
                </a:solidFill>
                <a:latin typeface="+mj-ea"/>
                <a:ea typeface="+mj-ea"/>
              </a:rPr>
              <a:t>惯性离心力</a:t>
            </a:r>
            <a:r>
              <a:rPr kumimoji="1" lang="en-US" altLang="zh-CN" sz="1800" dirty="0" smtClean="0">
                <a:latin typeface="+mj-ea"/>
                <a:ea typeface="+mj-ea"/>
              </a:rPr>
              <a:t>:  </a:t>
            </a:r>
            <a:r>
              <a:rPr kumimoji="1" lang="zh-CN" altLang="en-US" sz="1800" dirty="0" smtClean="0">
                <a:latin typeface="+mj-ea"/>
                <a:ea typeface="+mj-ea"/>
              </a:rPr>
              <a:t>在</a:t>
            </a:r>
            <a:r>
              <a:rPr kumimoji="1" lang="zh-CN" altLang="en-US" sz="1800" dirty="0">
                <a:latin typeface="+mj-ea"/>
                <a:ea typeface="+mj-ea"/>
              </a:rPr>
              <a:t>匀速转动的参考系中，相对于参照系静止的物体都受到惯性力</a:t>
            </a:r>
            <a:r>
              <a:rPr kumimoji="1" lang="zh-CN" altLang="en-US" sz="1800" dirty="0" smtClean="0">
                <a:latin typeface="+mj-ea"/>
                <a:ea typeface="+mj-ea"/>
              </a:rPr>
              <a:t>，方向</a:t>
            </a:r>
            <a:r>
              <a:rPr kumimoji="1" lang="zh-CN" altLang="en-US" sz="1800" dirty="0">
                <a:latin typeface="+mj-ea"/>
                <a:ea typeface="+mj-ea"/>
              </a:rPr>
              <a:t>沿半径向</a:t>
            </a:r>
            <a:r>
              <a:rPr kumimoji="1" lang="zh-CN" altLang="en-US" sz="1800" dirty="0" smtClean="0">
                <a:latin typeface="+mj-ea"/>
                <a:ea typeface="+mj-ea"/>
              </a:rPr>
              <a:t>外。</a:t>
            </a:r>
            <a:endParaRPr kumimoji="1" lang="zh-CN" altLang="en-US" sz="18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546433" y="3218453"/>
                <a:ext cx="951351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433" y="3218453"/>
                <a:ext cx="951351" cy="30008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9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0033" y="1497966"/>
            <a:ext cx="801531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p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描述质点运动的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物理量。 </a:t>
            </a:r>
            <a:endParaRPr lang="en-US" altLang="zh-CN" sz="18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Wingdings" pitchFamily="2" charset="2"/>
              <a:buChar char="ü"/>
            </a:pP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位置矢量、位移、速度、加速度的矢量性和定义（掌握）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ü"/>
            </a:pP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运动方程和轨迹方程的物理含义。（掌握）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p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描述质点的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坐标系</a:t>
            </a:r>
            <a:endParaRPr lang="en-US" altLang="zh-CN" sz="18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Wingdings" pitchFamily="2" charset="2"/>
              <a:buChar char="ü"/>
            </a:pP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直角坐标系内，位置、位移、速度、加速度的表达方式（掌握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ü"/>
            </a:pP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自然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坐标系的描述方式（理解）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pPr lvl="0">
              <a:buFont typeface="Wingdings" pitchFamily="2" charset="2"/>
              <a:buChar char="ü"/>
            </a:pP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线量和角量的关系（掌握）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800" dirty="0">
                <a:latin typeface="+mj-ea"/>
                <a:ea typeface="+mj-ea"/>
              </a:rPr>
              <a:t>质点运动学的两类基本</a:t>
            </a:r>
            <a:r>
              <a:rPr lang="zh-CN" altLang="en-US" sz="1800" dirty="0" smtClean="0">
                <a:latin typeface="+mj-ea"/>
                <a:ea typeface="+mj-ea"/>
              </a:rPr>
              <a:t>问题。</a:t>
            </a:r>
            <a:endParaRPr lang="en-US" altLang="zh-CN" sz="1800" dirty="0" smtClean="0">
              <a:latin typeface="+mj-ea"/>
              <a:ea typeface="+mj-ea"/>
            </a:endParaRPr>
          </a:p>
          <a:p>
            <a:pPr lvl="0">
              <a:buFont typeface="Wingdings" pitchFamily="2" charset="2"/>
              <a:buChar char="ü"/>
            </a:pP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简单的求导问题和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积分问题的求解（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应用掌握）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1.4</a:t>
            </a:r>
            <a:r>
              <a:rPr lang="zh-CN" altLang="en-US" sz="1800" dirty="0">
                <a:latin typeface="+mj-ea"/>
                <a:ea typeface="+mj-ea"/>
              </a:rPr>
              <a:t>牛顿定律及其</a:t>
            </a:r>
            <a:r>
              <a:rPr lang="zh-CN" altLang="en-US" sz="1800" dirty="0" smtClean="0">
                <a:latin typeface="+mj-ea"/>
                <a:ea typeface="+mj-ea"/>
              </a:rPr>
              <a:t>应用。</a:t>
            </a:r>
            <a:endParaRPr lang="en-US" altLang="zh-CN" sz="1800" dirty="0" smtClean="0">
              <a:solidFill>
                <a:prstClr val="white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牛顿三定律的具体内容和相关解释（掌握）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牛顿第二定律的质点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动力学问题的求解（应用掌握）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力学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国际单位制（米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、千克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kg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、秒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）及基本量纲：</a:t>
            </a: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（长度），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M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（质量），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（时间） 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1800" dirty="0">
                <a:latin typeface="+mj-ea"/>
                <a:ea typeface="+mj-ea"/>
              </a:rPr>
              <a:t>惯性系与</a:t>
            </a:r>
            <a:r>
              <a:rPr lang="zh-CN" altLang="en-US" sz="1800" dirty="0" smtClean="0">
                <a:latin typeface="+mj-ea"/>
                <a:ea typeface="+mj-ea"/>
              </a:rPr>
              <a:t>伽利略变换。</a:t>
            </a:r>
            <a:endParaRPr lang="en-US" altLang="zh-CN" sz="1800" dirty="0" smtClean="0">
              <a:solidFill>
                <a:prstClr val="white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力学相对性原理（掌握）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伽利略变换的推导（理解）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1.6</a:t>
            </a:r>
            <a:r>
              <a:rPr lang="zh-CN" altLang="en-US" sz="1800" dirty="0">
                <a:latin typeface="+mj-ea"/>
                <a:ea typeface="+mj-ea"/>
              </a:rPr>
              <a:t>非惯性系、</a:t>
            </a:r>
            <a:r>
              <a:rPr lang="zh-CN" altLang="en-US" sz="1800" dirty="0" smtClean="0">
                <a:latin typeface="+mj-ea"/>
                <a:ea typeface="+mj-ea"/>
              </a:rPr>
              <a:t>惯性力。</a:t>
            </a:r>
            <a:endParaRPr lang="en-US" altLang="zh-CN" sz="1800" dirty="0" smtClean="0">
              <a:solidFill>
                <a:prstClr val="white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惯性力是一种全系统存在的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假想力，其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引入使得非惯性系中牛顿定律也能成立（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理解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匀变速直线运动参考系中惯性力的方向和大小（掌握</a:t>
            </a:r>
            <a:r>
              <a:rPr lang="zh-CN" altLang="en-US" sz="16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1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597659"/>
            <a:ext cx="81439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本章要求：掌握位置矢量、位移、速度、加速度等描述质点运动和运动变化的物理量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。理解质点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做曲线运动时的切向加速度和法向加速度的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变化；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会解决质点运动学的两类基本问题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；掌握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牛顿三定律及其适用条件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，能解决牛顿第二定律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的质点动力学问题。了解参考系的变换。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7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46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7"/>
              <p:cNvSpPr>
                <a:spLocks noChangeArrowheads="1"/>
              </p:cNvSpPr>
              <p:nvPr/>
            </p:nvSpPr>
            <p:spPr bwMode="auto">
              <a:xfrm>
                <a:off x="171759" y="529186"/>
                <a:ext cx="8615097" cy="61000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eaLnBrk="0" fontAlgn="base" hangingPunct="0">
                  <a:spcBef>
                    <a:spcPct val="0"/>
                  </a:spcBef>
                </a:pP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、瞬时加速度方向沿着速度方向，其大小为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。           </a:t>
                </a:r>
                <a:endPara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ts val="1200"/>
                  </a:spcAft>
                </a:pP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（错误；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应与</a:t>
                </a:r>
                <a14:m>
                  <m:oMath xmlns:m="http://schemas.openxmlformats.org/officeDocument/2006/math">
                    <m:r>
                      <a:rPr lang="zh-CN" altLang="en-US" sz="1600">
                        <a:latin typeface="Cambria Math" panose="02040503050406030204" pitchFamily="18" charset="0"/>
                      </a:rPr>
                      <m:t>ⅆ</m:t>
                    </m:r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方向，即速度方向改变方向一致）</a:t>
                </a:r>
                <a:endPara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、瞬时速率就是瞬时速度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大小</a:t>
                </a:r>
                <a:r>
                  <a:rPr lang="zh-CN" altLang="en-US" sz="1600" dirty="0" smtClean="0">
                    <a:latin typeface="Arial" panose="020B0604020202020204" pitchFamily="34" charset="0"/>
                  </a:rPr>
                  <a:t>。</a:t>
                </a:r>
                <a:endParaRPr lang="en-US" altLang="zh-CN" sz="1600" dirty="0" smtClean="0"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altLang="zh-CN" sz="1600" dirty="0" smtClean="0">
                    <a:latin typeface="Arial" panose="020B0604020202020204" pitchFamily="34" charset="0"/>
                  </a:rPr>
                  <a:t>(</a:t>
                </a:r>
                <a:r>
                  <a:rPr lang="zh-CN" altLang="en-US" sz="1600" dirty="0" smtClean="0">
                    <a:latin typeface="Arial" panose="020B0604020202020204" pitchFamily="34" charset="0"/>
                  </a:rPr>
                  <a:t>正确，因为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ⅆ</m:t>
                        </m:r>
                        <m:acc>
                          <m:accPr>
                            <m:chr m:val="⃗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zh-CN" altLang="en-US" sz="1600">
                        <a:latin typeface="Cambria Math" panose="02040503050406030204" pitchFamily="18" charset="0"/>
                      </a:rPr>
                      <m:t>=ⅆ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 smtClean="0">
                    <a:latin typeface="Arial" panose="020B0604020202020204" pitchFamily="34" charset="0"/>
                  </a:rPr>
                  <a:t>所以   </a:t>
                </a:r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瞬时速度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大小</a:t>
                </a:r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1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瞬时速率</a:t>
                </a:r>
                <a:r>
                  <a:rPr lang="en-US" altLang="zh-CN" sz="1600" dirty="0" smtClean="0">
                    <a:latin typeface="Arial" panose="020B0604020202020204" pitchFamily="34" charset="0"/>
                  </a:rPr>
                  <a:t>)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endParaRPr lang="zh-CN" altLang="en-US" sz="1600" dirty="0"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、平均速度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大小等于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平均</a:t>
                </a:r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速率</a:t>
                </a:r>
                <a:r>
                  <a:rPr lang="zh-CN" altLang="en-US" sz="1600" dirty="0" smtClean="0">
                    <a:latin typeface="Arial" panose="020B0604020202020204" pitchFamily="34" charset="0"/>
                  </a:rPr>
                  <a:t>。</a:t>
                </a:r>
                <a:endParaRPr lang="en-US" altLang="zh-CN" sz="1600" dirty="0" smtClean="0"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zh-CN" altLang="en-US" sz="1600" dirty="0" smtClean="0">
                    <a:latin typeface="Arial" panose="020B0604020202020204" pitchFamily="34" charset="0"/>
                  </a:rPr>
                  <a:t>（错误，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1600"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d>
                    <m:r>
                      <a:rPr lang="zh-CN" altLang="en-US" sz="160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zh-CN" altLang="en-US" sz="1600">
                        <a:latin typeface="Cambria Math" panose="02040503050406030204" pitchFamily="18" charset="0"/>
                      </a:rPr>
                      <m:t>Δ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平均速度的大小</a:t>
                </a:r>
                <a:r>
                  <a:rPr lang="en-US" altLang="zh-CN" sz="16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zh-CN" altLang="en-US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zh-CN" altLang="en-US" sz="1600">
                        <a:latin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zh-CN" altLang="en-US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zh-CN" altLang="en-US" sz="16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16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平均速率</a:t>
                </a:r>
                <a:r>
                  <a:rPr lang="zh-CN" altLang="en-US" sz="1600" dirty="0" smtClean="0">
                    <a:latin typeface="Arial" panose="020B0604020202020204" pitchFamily="34" charset="0"/>
                  </a:rPr>
                  <a:t>）</a:t>
                </a:r>
                <a:endParaRPr lang="en-US" altLang="zh-CN" sz="1600" dirty="0" smtClean="0"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endParaRPr lang="en-US" altLang="zh-CN" sz="1600" dirty="0" smtClean="0"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kumimoji="0" lang="en-US" altLang="zh-CN" sz="1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</a:rPr>
                  <a:t>4</a:t>
                </a:r>
                <a:r>
                  <a:rPr kumimoji="0" lang="zh-CN" altLang="en-US" sz="1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</a:rPr>
                  <a:t>、圆周运动的角位移表示一段时间内质点角坐标的改变，其单位为弧度（</a:t>
                </a:r>
                <a:r>
                  <a:rPr kumimoji="0" lang="en-US" altLang="zh-CN" sz="1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</a:rPr>
                  <a:t>rad</a:t>
                </a:r>
                <a:r>
                  <a:rPr kumimoji="0" lang="zh-CN" altLang="en-US" sz="1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</a:rPr>
                  <a:t>）。</a:t>
                </a:r>
                <a:endParaRPr kumimoji="0" lang="en-US" altLang="zh-CN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zh-CN" altLang="en-US" sz="1600" dirty="0" smtClean="0">
                    <a:latin typeface="+mn-ea"/>
                  </a:rPr>
                  <a:t>（正确）</a:t>
                </a:r>
                <a:endParaRPr lang="en-US" altLang="zh-CN" sz="1600" dirty="0" smtClean="0">
                  <a:latin typeface="+mn-ea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endParaRPr kumimoji="0" lang="en-US" altLang="zh-CN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endParaRPr>
              </a:p>
              <a:p>
                <a:pPr lvl="0">
                  <a:lnSpc>
                    <a:spcPct val="120000"/>
                  </a:lnSpc>
                </a:pPr>
                <a:r>
                  <a:rPr lang="en-US" altLang="zh-CN" sz="1600" dirty="0" smtClean="0">
                    <a:latin typeface="+mn-ea"/>
                  </a:rPr>
                  <a:t>5</a:t>
                </a:r>
                <a:r>
                  <a:rPr lang="zh-CN" altLang="en-US" sz="1600" dirty="0" smtClean="0">
                    <a:latin typeface="+mn-ea"/>
                  </a:rPr>
                  <a:t>、</a:t>
                </a:r>
                <a:r>
                  <a:rPr kumimoji="1" lang="zh-CN" altLang="en-US" sz="1600" dirty="0">
                    <a:solidFill>
                      <a:srgbClr val="000000"/>
                    </a:solidFill>
                    <a:latin typeface="宋体"/>
                  </a:rPr>
                  <a:t>以直角坐标系为</a:t>
                </a:r>
                <a:r>
                  <a:rPr kumimoji="1" lang="zh-CN" altLang="en-US" sz="1600" dirty="0" smtClean="0">
                    <a:solidFill>
                      <a:srgbClr val="000000"/>
                    </a:solidFill>
                    <a:latin typeface="宋体"/>
                  </a:rPr>
                  <a:t>例（联系</a:t>
                </a:r>
                <a:r>
                  <a:rPr kumimoji="1" lang="en-US" altLang="zh-CN" sz="1600" dirty="0" err="1" smtClean="0">
                    <a:solidFill>
                      <a:srgbClr val="000000"/>
                    </a:solidFill>
                    <a:latin typeface="宋体"/>
                  </a:rPr>
                  <a:t>ppt</a:t>
                </a:r>
                <a:r>
                  <a:rPr kumimoji="1" lang="zh-CN" altLang="en-US" sz="1600" dirty="0" smtClean="0">
                    <a:solidFill>
                      <a:srgbClr val="000000"/>
                    </a:solidFill>
                    <a:latin typeface="宋体"/>
                  </a:rPr>
                  <a:t>第</a:t>
                </a:r>
                <a:r>
                  <a:rPr kumimoji="1" lang="en-US" altLang="zh-CN" sz="1600" dirty="0" smtClean="0">
                    <a:solidFill>
                      <a:srgbClr val="000000"/>
                    </a:solidFill>
                    <a:latin typeface="宋体"/>
                  </a:rPr>
                  <a:t>7</a:t>
                </a:r>
                <a:r>
                  <a:rPr kumimoji="1" lang="zh-CN" altLang="en-US" sz="1600" dirty="0" smtClean="0">
                    <a:solidFill>
                      <a:srgbClr val="000000"/>
                    </a:solidFill>
                    <a:latin typeface="宋体"/>
                  </a:rPr>
                  <a:t>页），</a:t>
                </a:r>
                <a:r>
                  <a:rPr lang="en-US" altLang="zh-CN" sz="1600" b="1" kern="100" dirty="0" err="1">
                    <a:solidFill>
                      <a:srgbClr val="000000"/>
                    </a:solidFill>
                    <a:latin typeface="+mn-ea"/>
                  </a:rPr>
                  <a:t>i</a:t>
                </a:r>
                <a:r>
                  <a:rPr lang="zh-CN" altLang="en-US" sz="1600" kern="100" dirty="0">
                    <a:solidFill>
                      <a:srgbClr val="000000"/>
                    </a:solidFill>
                    <a:latin typeface="+mn-ea"/>
                  </a:rPr>
                  <a:t>，</a:t>
                </a:r>
                <a:r>
                  <a:rPr lang="en-US" altLang="zh-CN" sz="1600" b="1" kern="100" dirty="0">
                    <a:solidFill>
                      <a:srgbClr val="000000"/>
                    </a:solidFill>
                    <a:latin typeface="+mn-ea"/>
                  </a:rPr>
                  <a:t>j</a:t>
                </a:r>
                <a:r>
                  <a:rPr lang="zh-CN" altLang="en-US" sz="1600" kern="100" dirty="0">
                    <a:solidFill>
                      <a:srgbClr val="000000"/>
                    </a:solidFill>
                    <a:latin typeface="+mn-ea"/>
                  </a:rPr>
                  <a:t>，</a:t>
                </a:r>
                <a:r>
                  <a:rPr lang="en-US" altLang="zh-CN" sz="1600" b="1" kern="100" dirty="0">
                    <a:solidFill>
                      <a:srgbClr val="000000"/>
                    </a:solidFill>
                    <a:latin typeface="+mn-ea"/>
                  </a:rPr>
                  <a:t>k</a:t>
                </a:r>
                <a:r>
                  <a:rPr lang="zh-CN" altLang="en-US" sz="1600" kern="100" dirty="0">
                    <a:solidFill>
                      <a:srgbClr val="000000"/>
                    </a:solidFill>
                    <a:latin typeface="+mn-ea"/>
                  </a:rPr>
                  <a:t>是三个轴的单位矢量</a:t>
                </a:r>
                <a:r>
                  <a:rPr lang="zh-CN" altLang="en-US" sz="1600" kern="100" dirty="0" smtClean="0">
                    <a:solidFill>
                      <a:srgbClr val="000000"/>
                    </a:solidFill>
                    <a:latin typeface="+mn-ea"/>
                  </a:rPr>
                  <a:t>。则</a:t>
                </a:r>
                <a:r>
                  <a:rPr kumimoji="1" lang="zh-CN" altLang="en-US" sz="1600" dirty="0" smtClean="0">
                    <a:solidFill>
                      <a:srgbClr val="000000"/>
                    </a:solidFill>
                    <a:latin typeface="宋体"/>
                  </a:rPr>
                  <a:t>位置矢量</a:t>
                </a:r>
                <a:r>
                  <a:rPr kumimoji="1" lang="zh-CN" altLang="en-US" sz="1600" dirty="0">
                    <a:solidFill>
                      <a:srgbClr val="000000"/>
                    </a:solidFill>
                    <a:latin typeface="宋体"/>
                  </a:rPr>
                  <a:t>可以正交分解为三个矢量分量的</a:t>
                </a:r>
                <a:r>
                  <a:rPr kumimoji="1" lang="zh-CN" altLang="en-US" sz="1600" dirty="0" smtClean="0">
                    <a:solidFill>
                      <a:srgbClr val="000000"/>
                    </a:solidFill>
                    <a:latin typeface="宋体"/>
                  </a:rPr>
                  <a:t>和，如：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zh-CN" altLang="en-US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zh-CN" altLang="en-US" sz="16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zh-CN" altLang="en-US" sz="16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zh-CN" altLang="en-US" sz="16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kumimoji="1" lang="en-US" altLang="zh-CN" sz="1600" dirty="0" smtClean="0">
                    <a:solidFill>
                      <a:srgbClr val="000000"/>
                    </a:solidFill>
                  </a:rPr>
                  <a:t>(</a:t>
                </a:r>
                <a:r>
                  <a:rPr kumimoji="1" lang="en-US" altLang="zh-CN" sz="1600" dirty="0" err="1" smtClean="0">
                    <a:solidFill>
                      <a:srgbClr val="000000"/>
                    </a:solidFill>
                  </a:rPr>
                  <a:t>x,y,z</a:t>
                </a:r>
                <a:r>
                  <a:rPr kumimoji="1" lang="en-US" altLang="zh-CN" sz="1600" dirty="0" smtClean="0">
                    <a:solidFill>
                      <a:srgbClr val="000000"/>
                    </a:solidFill>
                  </a:rPr>
                  <a:t>)</a:t>
                </a:r>
                <a:r>
                  <a:rPr kumimoji="1" lang="zh-CN" altLang="en-US" sz="1600" dirty="0" smtClean="0">
                    <a:solidFill>
                      <a:srgbClr val="000000"/>
                    </a:solidFill>
                  </a:rPr>
                  <a:t>是该位置在直角坐标系中的坐标。</a:t>
                </a:r>
                <a:endParaRPr kumimoji="1" lang="en-US" altLang="zh-CN" sz="1600" dirty="0" smtClean="0">
                  <a:solidFill>
                    <a:srgbClr val="000000"/>
                  </a:solidFill>
                </a:endParaRPr>
              </a:p>
              <a:p>
                <a:pPr lvl="0">
                  <a:lnSpc>
                    <a:spcPct val="120000"/>
                  </a:lnSpc>
                </a:pPr>
                <a:r>
                  <a:rPr kumimoji="1" lang="zh-CN" altLang="en-US" sz="1600" dirty="0" smtClean="0">
                    <a:solidFill>
                      <a:srgbClr val="000000"/>
                    </a:solidFill>
                  </a:rPr>
                  <a:t>（正确）</a:t>
                </a:r>
                <a:endParaRPr kumimoji="1" lang="en-US" altLang="zh-CN" sz="1600" dirty="0" smtClean="0">
                  <a:solidFill>
                    <a:srgbClr val="000000"/>
                  </a:solidFill>
                </a:endParaRPr>
              </a:p>
              <a:p>
                <a:pPr lvl="0">
                  <a:lnSpc>
                    <a:spcPct val="120000"/>
                  </a:lnSpc>
                </a:pPr>
                <a:endParaRPr kumimoji="1" lang="en-US" altLang="zh-CN" sz="1600" dirty="0">
                  <a:solidFill>
                    <a:srgbClr val="000000"/>
                  </a:solidFill>
                </a:endParaRPr>
              </a:p>
              <a:p>
                <a:pPr lvl="0">
                  <a:lnSpc>
                    <a:spcPct val="120000"/>
                  </a:lnSpc>
                </a:pPr>
                <a:r>
                  <a:rPr kumimoji="1" lang="en-US" altLang="zh-CN" sz="1600" dirty="0" smtClean="0">
                    <a:solidFill>
                      <a:srgbClr val="000000"/>
                    </a:solidFill>
                    <a:latin typeface="+mn-ea"/>
                  </a:rPr>
                  <a:t>6</a:t>
                </a:r>
                <a:r>
                  <a:rPr kumimoji="1" lang="zh-CN" altLang="en-US" sz="1600" dirty="0" smtClean="0">
                    <a:solidFill>
                      <a:srgbClr val="000000"/>
                    </a:solidFill>
                    <a:latin typeface="+mn-ea"/>
                  </a:rPr>
                  <a:t>、力是维持物体运动状态的原因，没有力物体就无法运动。</a:t>
                </a:r>
                <a:endParaRPr kumimoji="1" lang="en-US" altLang="zh-CN" sz="1600" dirty="0" smtClean="0">
                  <a:solidFill>
                    <a:srgbClr val="000000"/>
                  </a:solidFill>
                  <a:latin typeface="+mn-ea"/>
                </a:endParaRPr>
              </a:p>
              <a:p>
                <a:pPr lvl="0">
                  <a:lnSpc>
                    <a:spcPct val="120000"/>
                  </a:lnSpc>
                </a:pPr>
                <a:r>
                  <a:rPr kumimoji="1" lang="zh-CN" altLang="en-US" sz="1600" dirty="0" smtClean="0">
                    <a:solidFill>
                      <a:srgbClr val="000000"/>
                    </a:solidFill>
                    <a:latin typeface="+mn-ea"/>
                  </a:rPr>
                  <a:t>（错误  牛顿第一定律）</a:t>
                </a:r>
                <a:endParaRPr kumimoji="1" lang="zh-CN" altLang="en-US" sz="1600" dirty="0">
                  <a:solidFill>
                    <a:srgbClr val="000000"/>
                  </a:solidFill>
                  <a:latin typeface="+mn-ea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endParaRPr kumimoji="0" lang="zh-CN" alt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</a:endParaRPr>
              </a:p>
            </p:txBody>
          </p:sp>
        </mc:Choice>
        <mc:Fallback xmlns="">
          <p:sp>
            <p:nvSpPr>
              <p:cNvPr id="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759" y="529186"/>
                <a:ext cx="8615097" cy="6100003"/>
              </a:xfrm>
              <a:prstGeom prst="rect">
                <a:avLst/>
              </a:prstGeom>
              <a:blipFill rotWithShape="0">
                <a:blip r:embed="rId2"/>
                <a:stretch>
                  <a:fillRect l="-3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12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47</a:t>
            </a:fld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1697"/>
              </p:ext>
            </p:extLst>
          </p:nvPr>
        </p:nvGraphicFramePr>
        <p:xfrm>
          <a:off x="2516123" y="703527"/>
          <a:ext cx="956750" cy="52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6" r:id="rId3" imgW="647419" imgH="355446" progId="Equation.3">
                  <p:embed/>
                </p:oleObj>
              </mc:Choice>
              <mc:Fallback>
                <p:oleObj r:id="rId3" imgW="647419" imgH="3554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23" y="703527"/>
                        <a:ext cx="956750" cy="520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874783"/>
              </p:ext>
            </p:extLst>
          </p:nvPr>
        </p:nvGraphicFramePr>
        <p:xfrm>
          <a:off x="8245282" y="849255"/>
          <a:ext cx="270067" cy="35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7" r:id="rId5" imgW="152268" imgH="203024" progId="Equation.3">
                  <p:embed/>
                </p:oleObj>
              </mc:Choice>
              <mc:Fallback>
                <p:oleObj r:id="rId5" imgW="152268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5282" y="849255"/>
                        <a:ext cx="270067" cy="354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65117"/>
              </p:ext>
            </p:extLst>
          </p:nvPr>
        </p:nvGraphicFramePr>
        <p:xfrm>
          <a:off x="833608" y="1724441"/>
          <a:ext cx="1133383" cy="52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8" r:id="rId7" imgW="850531" imgH="393529" progId="Equation.3">
                  <p:embed/>
                </p:oleObj>
              </mc:Choice>
              <mc:Fallback>
                <p:oleObj r:id="rId7" imgW="850531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608" y="1724441"/>
                        <a:ext cx="1133383" cy="522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825234"/>
              </p:ext>
            </p:extLst>
          </p:nvPr>
        </p:nvGraphicFramePr>
        <p:xfrm>
          <a:off x="2816348" y="1724441"/>
          <a:ext cx="1311668" cy="52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9" r:id="rId9" imgW="977476" imgH="393529" progId="Equation.3">
                  <p:embed/>
                </p:oleObj>
              </mc:Choice>
              <mc:Fallback>
                <p:oleObj r:id="rId9" imgW="977476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348" y="1724441"/>
                        <a:ext cx="1311668" cy="522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638615"/>
              </p:ext>
            </p:extLst>
          </p:nvPr>
        </p:nvGraphicFramePr>
        <p:xfrm>
          <a:off x="4866612" y="1724441"/>
          <a:ext cx="992007" cy="547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70" r:id="rId11" imgW="825500" imgH="457200" progId="Equation.3">
                  <p:embed/>
                </p:oleObj>
              </mc:Choice>
              <mc:Fallback>
                <p:oleObj r:id="rId11" imgW="8255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612" y="1724441"/>
                        <a:ext cx="992007" cy="5473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270029"/>
              </p:ext>
            </p:extLst>
          </p:nvPr>
        </p:nvGraphicFramePr>
        <p:xfrm>
          <a:off x="6826550" y="1724441"/>
          <a:ext cx="1128835" cy="547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71" r:id="rId13" imgW="939800" imgH="457200" progId="Equation.3">
                  <p:embed/>
                </p:oleObj>
              </mc:Choice>
              <mc:Fallback>
                <p:oleObj r:id="rId13" imgW="9398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550" y="1724441"/>
                        <a:ext cx="1128835" cy="5473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05630" y="799418"/>
            <a:ext cx="25442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、某物体的运动规律为 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059569" y="871873"/>
            <a:ext cx="42883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，式中的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为大于零的常数，当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时，初速为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7277" y="1238846"/>
            <a:ext cx="39805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，则速度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与时间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的函数关系是：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     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807358" y="1724441"/>
            <a:ext cx="105005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(B)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949731" y="1724441"/>
            <a:ext cx="95794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(C)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817558" y="1724441"/>
            <a:ext cx="105005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(D)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277" y="1724441"/>
            <a:ext cx="4973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245332" y="1233045"/>
            <a:ext cx="10923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D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50"/>
          <p:cNvSpPr>
            <a:spLocks noChangeArrowheads="1"/>
          </p:cNvSpPr>
          <p:nvPr/>
        </p:nvSpPr>
        <p:spPr bwMode="auto">
          <a:xfrm>
            <a:off x="165164" y="2480515"/>
            <a:ext cx="52116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、一质点在平面上运动，已知质点位置矢量的表示式为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366675"/>
              </p:ext>
            </p:extLst>
          </p:nvPr>
        </p:nvGraphicFramePr>
        <p:xfrm>
          <a:off x="5322149" y="2491027"/>
          <a:ext cx="1463398" cy="340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72" r:id="rId15" imgW="977900" imgH="228600" progId="Equation.3">
                  <p:embed/>
                </p:oleObj>
              </mc:Choice>
              <mc:Fallback>
                <p:oleObj r:id="rId15" imgW="9779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149" y="2491027"/>
                        <a:ext cx="1463398" cy="3409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51"/>
          <p:cNvSpPr>
            <a:spLocks noChangeArrowheads="1"/>
          </p:cNvSpPr>
          <p:nvPr/>
        </p:nvSpPr>
        <p:spPr bwMode="auto">
          <a:xfrm>
            <a:off x="306351" y="2815804"/>
            <a:ext cx="7981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（其中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为常量），则该质点作（     ）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(A)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匀速直线运动．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(B)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变速直线运动．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(C)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抛物线运动．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(D)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一般曲线运动．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3273512" y="2789005"/>
            <a:ext cx="10923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B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092609"/>
              </p:ext>
            </p:extLst>
          </p:nvPr>
        </p:nvGraphicFramePr>
        <p:xfrm>
          <a:off x="2259021" y="4673236"/>
          <a:ext cx="1455664" cy="288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73" r:id="rId17" imgW="1104421" imgH="215806" progId="Equation.3">
                  <p:embed/>
                </p:oleObj>
              </mc:Choice>
              <mc:Fallback>
                <p:oleObj r:id="rId17" imgW="1104421" imgH="215806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21" y="4673236"/>
                        <a:ext cx="1455664" cy="2886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286224"/>
              </p:ext>
            </p:extLst>
          </p:nvPr>
        </p:nvGraphicFramePr>
        <p:xfrm>
          <a:off x="645452" y="5155904"/>
          <a:ext cx="1023044" cy="326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74" r:id="rId19" imgW="685502" imgH="215806" progId="Equation.3">
                  <p:embed/>
                </p:oleObj>
              </mc:Choice>
              <mc:Fallback>
                <p:oleObj r:id="rId19" imgW="685502" imgH="215806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52" y="5155904"/>
                        <a:ext cx="1023044" cy="3268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428415"/>
              </p:ext>
            </p:extLst>
          </p:nvPr>
        </p:nvGraphicFramePr>
        <p:xfrm>
          <a:off x="2719152" y="5155904"/>
          <a:ext cx="1122507" cy="326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75" r:id="rId21" imgW="748975" imgH="215806" progId="Equation.3">
                  <p:embed/>
                </p:oleObj>
              </mc:Choice>
              <mc:Fallback>
                <p:oleObj r:id="rId21" imgW="748975" imgH="215806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152" y="5155904"/>
                        <a:ext cx="1122507" cy="3268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025662"/>
              </p:ext>
            </p:extLst>
          </p:nvPr>
        </p:nvGraphicFramePr>
        <p:xfrm>
          <a:off x="4962120" y="5155904"/>
          <a:ext cx="1023044" cy="326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76" r:id="rId23" imgW="685502" imgH="215806" progId="Equation.3">
                  <p:embed/>
                </p:oleObj>
              </mc:Choice>
              <mc:Fallback>
                <p:oleObj r:id="rId23" imgW="685502" imgH="215806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120" y="5155904"/>
                        <a:ext cx="1023044" cy="3268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841790"/>
              </p:ext>
            </p:extLst>
          </p:nvPr>
        </p:nvGraphicFramePr>
        <p:xfrm>
          <a:off x="7035823" y="5155904"/>
          <a:ext cx="1008835" cy="326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77" r:id="rId25" imgW="672808" imgH="215806" progId="Equation.3">
                  <p:embed/>
                </p:oleObj>
              </mc:Choice>
              <mc:Fallback>
                <p:oleObj r:id="rId25" imgW="672808" imgH="215806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23" y="5155904"/>
                        <a:ext cx="1008835" cy="3268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57"/>
          <p:cNvSpPr>
            <a:spLocks noChangeArrowheads="1"/>
          </p:cNvSpPr>
          <p:nvPr/>
        </p:nvSpPr>
        <p:spPr bwMode="auto">
          <a:xfrm>
            <a:off x="-111637" y="3674667"/>
            <a:ext cx="812273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、一质点做匀速圆周运动，则（   ）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、切向加速度改变，法向加速度改变；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、切向加速度改变，法向加速度不变；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、切向加速度不变，法向加速度改变；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、切向加速度不变，法向加速度不变；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、质点的运动方程为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58"/>
          <p:cNvSpPr>
            <a:spLocks noChangeArrowheads="1"/>
          </p:cNvSpPr>
          <p:nvPr/>
        </p:nvSpPr>
        <p:spPr bwMode="auto">
          <a:xfrm>
            <a:off x="3307136" y="4632566"/>
            <a:ext cx="60708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式中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以秒计，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以米计，则质点在第二秒末的速度为（   ）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Rectangle 59"/>
          <p:cNvSpPr>
            <a:spLocks noChangeArrowheads="1"/>
          </p:cNvSpPr>
          <p:nvPr/>
        </p:nvSpPr>
        <p:spPr bwMode="auto">
          <a:xfrm>
            <a:off x="1246784" y="5193455"/>
            <a:ext cx="23224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B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60"/>
          <p:cNvSpPr>
            <a:spLocks noChangeArrowheads="1"/>
          </p:cNvSpPr>
          <p:nvPr/>
        </p:nvSpPr>
        <p:spPr bwMode="auto">
          <a:xfrm>
            <a:off x="3387159" y="5193455"/>
            <a:ext cx="24754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C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1"/>
          <p:cNvSpPr>
            <a:spLocks noChangeArrowheads="1"/>
          </p:cNvSpPr>
          <p:nvPr/>
        </p:nvSpPr>
        <p:spPr bwMode="auto">
          <a:xfrm>
            <a:off x="5563452" y="5193455"/>
            <a:ext cx="23224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D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70299" y="5155904"/>
            <a:ext cx="11937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zh-CN" altLang="en-US" sz="1400" dirty="0"/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2771006" y="3650121"/>
            <a:ext cx="10923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A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8245282" y="4625343"/>
            <a:ext cx="10923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D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91904" y="5930785"/>
            <a:ext cx="785343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是运动学积分问题，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是求导问题，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是圆周运动和自然坐标系相关概念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5196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33" grpId="0"/>
      <p:bldP spid="34" grpId="0"/>
      <p:bldP spid="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48</a:t>
            </a:fld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95647"/>
              </p:ext>
            </p:extLst>
          </p:nvPr>
        </p:nvGraphicFramePr>
        <p:xfrm>
          <a:off x="3529176" y="799451"/>
          <a:ext cx="1637065" cy="266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0" r:id="rId3" imgW="1231366" imgH="203112" progId="Equation.3">
                  <p:embed/>
                </p:oleObj>
              </mc:Choice>
              <mc:Fallback>
                <p:oleObj r:id="rId3" imgW="1231366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176" y="799451"/>
                        <a:ext cx="1637065" cy="2664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370743"/>
              </p:ext>
            </p:extLst>
          </p:nvPr>
        </p:nvGraphicFramePr>
        <p:xfrm>
          <a:off x="2217001" y="1141148"/>
          <a:ext cx="1148152" cy="36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1" r:id="rId5" imgW="863225" imgH="279279" progId="Equation.3">
                  <p:embed/>
                </p:oleObj>
              </mc:Choice>
              <mc:Fallback>
                <p:oleObj r:id="rId5" imgW="863225" imgH="27927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001" y="1141148"/>
                        <a:ext cx="1148152" cy="3658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570584"/>
              </p:ext>
            </p:extLst>
          </p:nvPr>
        </p:nvGraphicFramePr>
        <p:xfrm>
          <a:off x="4499524" y="1091866"/>
          <a:ext cx="614097" cy="524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2" r:id="rId7" imgW="457002" imgH="393529" progId="Equation.3">
                  <p:embed/>
                </p:oleObj>
              </mc:Choice>
              <mc:Fallback>
                <p:oleObj r:id="rId7" imgW="457002" imgH="3935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524" y="1091866"/>
                        <a:ext cx="614097" cy="5245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09795"/>
              </p:ext>
            </p:extLst>
          </p:nvPr>
        </p:nvGraphicFramePr>
        <p:xfrm>
          <a:off x="5595300" y="1114544"/>
          <a:ext cx="722373" cy="557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3" r:id="rId9" imgW="545863" imgH="418918" progId="Equation.3">
                  <p:embed/>
                </p:oleObj>
              </mc:Choice>
              <mc:Fallback>
                <p:oleObj r:id="rId9" imgW="545863" imgH="41891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300" y="1114544"/>
                        <a:ext cx="722373" cy="5576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391758"/>
              </p:ext>
            </p:extLst>
          </p:nvPr>
        </p:nvGraphicFramePr>
        <p:xfrm>
          <a:off x="7084953" y="1264629"/>
          <a:ext cx="173399" cy="236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4" r:id="rId11" imgW="126835" imgH="139518" progId="Equation.3">
                  <p:embed/>
                </p:oleObj>
              </mc:Choice>
              <mc:Fallback>
                <p:oleObj r:id="rId11" imgW="126835" imgH="13951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4953" y="1264629"/>
                        <a:ext cx="173399" cy="2368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530891"/>
              </p:ext>
            </p:extLst>
          </p:nvPr>
        </p:nvGraphicFramePr>
        <p:xfrm>
          <a:off x="4288469" y="1720759"/>
          <a:ext cx="751691" cy="55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5" r:id="rId13" imgW="533169" imgH="393529" progId="Equation.3">
                  <p:embed/>
                </p:oleObj>
              </mc:Choice>
              <mc:Fallback>
                <p:oleObj r:id="rId13" imgW="533169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469" y="1720759"/>
                        <a:ext cx="751691" cy="5503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966487"/>
              </p:ext>
            </p:extLst>
          </p:nvPr>
        </p:nvGraphicFramePr>
        <p:xfrm>
          <a:off x="5387248" y="1720759"/>
          <a:ext cx="765114" cy="55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6" r:id="rId15" imgW="545863" imgH="393529" progId="Equation.3">
                  <p:embed/>
                </p:oleObj>
              </mc:Choice>
              <mc:Fallback>
                <p:oleObj r:id="rId15" imgW="545863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248" y="1720759"/>
                        <a:ext cx="765114" cy="5503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673005"/>
              </p:ext>
            </p:extLst>
          </p:nvPr>
        </p:nvGraphicFramePr>
        <p:xfrm>
          <a:off x="6570635" y="1720759"/>
          <a:ext cx="872498" cy="590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7" r:id="rId17" imgW="622030" imgH="418918" progId="Equation.3">
                  <p:embed/>
                </p:oleObj>
              </mc:Choice>
              <mc:Fallback>
                <p:oleObj r:id="rId17" imgW="622030" imgH="41891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0635" y="1720759"/>
                        <a:ext cx="872498" cy="5906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631770"/>
              </p:ext>
            </p:extLst>
          </p:nvPr>
        </p:nvGraphicFramePr>
        <p:xfrm>
          <a:off x="7861404" y="1720759"/>
          <a:ext cx="899344" cy="590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8" r:id="rId19" imgW="634725" imgH="418918" progId="Equation.3">
                  <p:embed/>
                </p:oleObj>
              </mc:Choice>
              <mc:Fallback>
                <p:oleObj r:id="rId19" imgW="634725" imgH="4189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404" y="1720759"/>
                        <a:ext cx="899344" cy="5906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688392"/>
              </p:ext>
            </p:extLst>
          </p:nvPr>
        </p:nvGraphicFramePr>
        <p:xfrm>
          <a:off x="1291273" y="2374055"/>
          <a:ext cx="12049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9" r:id="rId21" imgW="875920" imgH="304668" progId="Equation.3">
                  <p:embed/>
                </p:oleObj>
              </mc:Choice>
              <mc:Fallback>
                <p:oleObj r:id="rId21" imgW="875920" imgH="3046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273" y="2374055"/>
                        <a:ext cx="1204913" cy="41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609507"/>
              </p:ext>
            </p:extLst>
          </p:nvPr>
        </p:nvGraphicFramePr>
        <p:xfrm>
          <a:off x="2608014" y="2374055"/>
          <a:ext cx="1334632" cy="469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0" r:id="rId23" imgW="863225" imgH="304668" progId="Equation.3">
                  <p:embed/>
                </p:oleObj>
              </mc:Choice>
              <mc:Fallback>
                <p:oleObj r:id="rId23" imgW="863225" imgH="3046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014" y="2374055"/>
                        <a:ext cx="1334632" cy="469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-414212" y="720481"/>
            <a:ext cx="40959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课后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1.2】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设质点作曲线运动的方程为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776986" y="727396"/>
            <a:ext cx="45576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在计算质点的速度和加速度时，有两种方法；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167766" y="1162893"/>
            <a:ext cx="12747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，再根据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4915750" y="1184859"/>
            <a:ext cx="6591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6247992" y="1204607"/>
            <a:ext cx="864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求出</a:t>
            </a:r>
            <a:endParaRPr lang="en-US" altLang="zh-CN" sz="1600" dirty="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02701" y="1816189"/>
            <a:ext cx="3903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533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533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）先求出速度和加速度的各分量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533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462703" y="1720759"/>
            <a:ext cx="15020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3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865676" y="1720759"/>
            <a:ext cx="15731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3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574905" y="1720759"/>
            <a:ext cx="15731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3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05626" y="2374055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然后再用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361957" y="2374055"/>
            <a:ext cx="42771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求出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你认为哪一种方法正确？为什么？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529625" y="3013080"/>
                <a:ext cx="8010637" cy="761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答：后一种正确，这是因为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acc>
                          <m:accPr>
                            <m:chr m:val="⃗"/>
                            <m:ctrlP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zh-CN" alt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代表位置坐标（位置矢量）的时间变化率，不是位置矢量大小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的变化率，也不是位移的变化率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，也不是位移大小的变化</a:t>
                </a:r>
                <a:r>
                  <a:rPr lang="zh-CN" altLang="en-US" sz="16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率。</a:t>
                </a:r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625" y="3013080"/>
                <a:ext cx="8010637" cy="761747"/>
              </a:xfrm>
              <a:prstGeom prst="rect">
                <a:avLst/>
              </a:prstGeom>
              <a:blipFill rotWithShape="0">
                <a:blip r:embed="rId25"/>
                <a:stretch>
                  <a:fillRect l="-457" t="-3200" b="-96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775581" y="1158693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）先求出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7112331" y="1213761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444920" y="3978305"/>
                <a:ext cx="7866156" cy="1984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   （</a:t>
                </a: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）中的算法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sz="16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rad>
                  </m:oMath>
                </a14:m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计算的其实是“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，即</m:t>
                    </m:r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的模（位置矢量的长度大小）”随时间变化的函数，它不是运动方程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，故此时题目中求出的</a:t>
                </a: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其实是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ⅆ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1600" dirty="0" smtClean="0"/>
                  <a:t>，物理意义是“位置矢量的大小”随时间变化的变化率。而根据定义，瞬时速度矢量应该是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ⅆ</m:t>
                        </m:r>
                        <m:acc>
                          <m:accPr>
                            <m:chr m:val="⃗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1600" dirty="0" smtClean="0"/>
                  <a:t>，即便只考虑大小，也不应是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ⅆ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1600" dirty="0" smtClean="0"/>
                  <a:t>，而应该是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num>
                          <m:den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zh-CN" altLang="en-US" sz="1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60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1600" dirty="0" smtClean="0"/>
                  <a:t>。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当然题目（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800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zh-CN" alt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zh-CN" altLang="en-US" sz="1800">
                            <a:latin typeface="Cambria Math" panose="02040503050406030204" pitchFamily="18" charset="0"/>
                          </a:rPr>
                          <m:t>ⅆ</m:t>
                        </m:r>
                        <m:sSup>
                          <m:sSup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zh-CN" alt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也</a:t>
                </a:r>
                <a:r>
                  <a:rPr lang="zh-CN" altLang="en-US" sz="16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就不是加速度的大小。</a:t>
                </a:r>
                <a:r>
                  <a:rPr lang="zh-CN" altLang="en-US" sz="1600" dirty="0"/>
                  <a:t> </a:t>
                </a:r>
                <a:endParaRPr lang="zh-CN" altLang="en-US" sz="1600" dirty="0"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dirty="0"/>
              </a:p>
            </p:txBody>
          </p:sp>
        </mc:Choice>
        <mc:Fallback xmlns="">
          <p:sp>
            <p:nvSpPr>
              <p:cNvPr id="39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920" y="3978305"/>
                <a:ext cx="7866156" cy="1984198"/>
              </a:xfrm>
              <a:prstGeom prst="rect">
                <a:avLst/>
              </a:prstGeom>
              <a:blipFill rotWithShape="0">
                <a:blip r:embed="rId26"/>
                <a:stretch>
                  <a:fillRect l="-465" r="-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49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ChangeArrowheads="1"/>
              </p:cNvSpPr>
              <p:nvPr/>
            </p:nvSpPr>
            <p:spPr bwMode="auto">
              <a:xfrm>
                <a:off x="61912" y="670484"/>
                <a:ext cx="7881361" cy="1077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266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2667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【</a:t>
                </a: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课后</a:t>
                </a: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1.3】</a:t>
                </a: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）匀速圆周运动的速度和加速度都恒定不变吗？</a:t>
                </a:r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2667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zh-CN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）在什么情况下会有法向加速度？在什么情况下会有切向加速度？</a:t>
                </a:r>
                <a:endPara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defTabSz="914400"/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）以一定初速度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，抛射角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抛出的物体，在轨道上哪一点时的法向加速度最大？在哪一点时切向加速度最大</a:t>
                </a:r>
                <a:r>
                  <a:rPr lang="zh-CN" altLang="zh-CN" sz="16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？</a:t>
                </a:r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12" y="670484"/>
                <a:ext cx="7881361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387" t="-1695" b="-62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521853" y="2293266"/>
            <a:ext cx="77354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答：（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）匀速圆周运动的速度和加速度都在改变（方向变化）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）速度的方向改变（受力与速度方向不在一条直线上）时会有法向加速度；当有速度方向的分力，速度的大小改变时，会有切向加速度。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）在运动过程中，物体只受重力作用，在最高点全部重力充当了法向力，这时法向加速度最大。在抛出点和落点位置，重力沿切向的分力最大，此时，切向加速度的数值最大。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55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6249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二、位置矢量与运动方程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3497" y="1046734"/>
                <a:ext cx="7514376" cy="2574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-457200">
                  <a:lnSpc>
                    <a:spcPct val="120000"/>
                  </a:lnSpc>
                  <a:buFont typeface="+mj-lt"/>
                  <a:buAutoNum type="arabicPeriod" startAt="4"/>
                </a:pPr>
                <a:r>
                  <a:rPr kumimoji="1" lang="zh-CN" altLang="en-US" sz="1800" b="1" dirty="0" smtClean="0">
                    <a:solidFill>
                      <a:srgbClr val="ED5A00"/>
                    </a:solidFill>
                    <a:latin typeface="+mj-ea"/>
                    <a:ea typeface="+mj-ea"/>
                  </a:rPr>
                  <a:t>运动方程</a:t>
                </a:r>
                <a:r>
                  <a:rPr kumimoji="1" lang="zh-CN" altLang="en-US" sz="1800" dirty="0" smtClean="0">
                    <a:latin typeface="+mj-ea"/>
                    <a:ea typeface="+mj-ea"/>
                  </a:rPr>
                  <a:t>：把</a:t>
                </a:r>
                <a14:m>
                  <m:oMath xmlns:m="http://schemas.openxmlformats.org/officeDocument/2006/math">
                    <m:r>
                      <a:rPr kumimoji="1" lang="zh-CN" altLang="en-US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位</m:t>
                    </m:r>
                    <m:r>
                      <a:rPr kumimoji="1" lang="zh-CN" altLang="en-US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矢</m:t>
                    </m:r>
                    <m:r>
                      <a:rPr kumimoji="1" lang="en-US" altLang="zh-CN" sz="1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kumimoji="1" lang="zh-CN" altLang="en-US" sz="1800" dirty="0" smtClean="0">
                    <a:latin typeface="+mj-ea"/>
                    <a:ea typeface="+mj-ea"/>
                  </a:rPr>
                  <a:t>随</a:t>
                </a:r>
                <a:r>
                  <a:rPr kumimoji="1" lang="zh-CN" altLang="en-US" sz="1800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时间 </a:t>
                </a:r>
                <a:r>
                  <a:rPr kumimoji="1" lang="en-US" altLang="zh-CN" sz="1800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t</a:t>
                </a:r>
                <a:r>
                  <a:rPr kumimoji="1" lang="zh-CN" altLang="en-US" sz="1800" dirty="0" smtClean="0">
                    <a:latin typeface="+mj-ea"/>
                    <a:ea typeface="+mj-ea"/>
                  </a:rPr>
                  <a:t>变化</a:t>
                </a:r>
                <a:r>
                  <a:rPr kumimoji="1" lang="zh-CN" altLang="en-US" sz="1800" dirty="0">
                    <a:latin typeface="+mj-ea"/>
                    <a:ea typeface="+mj-ea"/>
                  </a:rPr>
                  <a:t>的</a:t>
                </a:r>
                <a:r>
                  <a:rPr kumimoji="1" lang="zh-CN" altLang="en-US" sz="1800" dirty="0">
                    <a:solidFill>
                      <a:srgbClr val="C00000"/>
                    </a:solidFill>
                    <a:latin typeface="+mj-ea"/>
                    <a:ea typeface="+mj-ea"/>
                  </a:rPr>
                  <a:t>函数</a:t>
                </a:r>
                <a:r>
                  <a:rPr kumimoji="1" lang="zh-CN" altLang="en-US" sz="1800" dirty="0">
                    <a:latin typeface="+mj-ea"/>
                    <a:ea typeface="+mj-ea"/>
                  </a:rPr>
                  <a:t>关系叫运动方程。</a:t>
                </a:r>
              </a:p>
              <a:p>
                <a:pPr indent="-457200">
                  <a:lnSpc>
                    <a:spcPct val="120000"/>
                  </a:lnSpc>
                  <a:buAutoNum type="arabicPeriod" startAt="4"/>
                </a:pPr>
                <a:endParaRPr kumimoji="1" lang="en-US" altLang="zh-CN" sz="1800" dirty="0" smtClean="0">
                  <a:latin typeface="+mj-ea"/>
                  <a:ea typeface="+mj-ea"/>
                </a:endParaRPr>
              </a:p>
              <a:p>
                <a:pPr indent="-457200">
                  <a:lnSpc>
                    <a:spcPct val="120000"/>
                  </a:lnSpc>
                  <a:buAutoNum type="arabicPeriod" startAt="4"/>
                </a:pPr>
                <a:endParaRPr kumimoji="1" lang="en-US" altLang="zh-CN" sz="1800" dirty="0">
                  <a:latin typeface="+mj-ea"/>
                  <a:ea typeface="+mj-ea"/>
                </a:endParaRPr>
              </a:p>
              <a:p>
                <a:pPr indent="-457200">
                  <a:lnSpc>
                    <a:spcPct val="120000"/>
                  </a:lnSpc>
                  <a:buAutoNum type="arabicPeriod" startAt="4"/>
                </a:pPr>
                <a:endParaRPr kumimoji="1" lang="en-US" altLang="zh-CN" sz="1800" dirty="0">
                  <a:latin typeface="+mj-ea"/>
                  <a:ea typeface="+mj-ea"/>
                </a:endParaRPr>
              </a:p>
              <a:p>
                <a:pPr indent="-457200">
                  <a:lnSpc>
                    <a:spcPct val="120000"/>
                  </a:lnSpc>
                  <a:spcAft>
                    <a:spcPts val="1200"/>
                  </a:spcAft>
                  <a:buFontTx/>
                  <a:buAutoNum type="arabicPeriod" startAt="4"/>
                </a:pPr>
                <a:r>
                  <a:rPr lang="zh-CN" altLang="en-US" sz="1800" b="1" dirty="0">
                    <a:solidFill>
                      <a:srgbClr val="ED5A00"/>
                    </a:solidFill>
                    <a:ea typeface="+mj-ea"/>
                  </a:rPr>
                  <a:t>轨迹方程</a:t>
                </a:r>
                <a:r>
                  <a:rPr lang="zh-CN" altLang="en-US" sz="1800" dirty="0">
                    <a:solidFill>
                      <a:srgbClr val="000000"/>
                    </a:solidFill>
                    <a:ea typeface="+mj-ea"/>
                  </a:rPr>
                  <a:t>：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ea typeface="+mj-ea"/>
                  </a:rPr>
                  <a:t>将上面</a:t>
                </a:r>
                <a:r>
                  <a:rPr lang="en-US" altLang="zh-CN" sz="1800" dirty="0" smtClean="0">
                    <a:solidFill>
                      <a:srgbClr val="000000"/>
                    </a:solidFill>
                    <a:ea typeface="+mj-ea"/>
                  </a:rPr>
                  <a:t>(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ea typeface="+mj-ea"/>
                  </a:rPr>
                  <a:t>标量形式</a:t>
                </a:r>
                <a:r>
                  <a:rPr lang="zh-CN" altLang="en-US" sz="1800" dirty="0">
                    <a:solidFill>
                      <a:srgbClr val="000000"/>
                    </a:solidFill>
                    <a:ea typeface="+mj-ea"/>
                  </a:rPr>
                  <a:t>的</a:t>
                </a:r>
                <a:r>
                  <a:rPr lang="en-US" altLang="zh-CN" sz="1800" dirty="0" smtClean="0">
                    <a:solidFill>
                      <a:srgbClr val="000000"/>
                    </a:solidFill>
                    <a:ea typeface="+mj-ea"/>
                  </a:rPr>
                  <a:t>)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ea typeface="+mj-ea"/>
                  </a:rPr>
                  <a:t>运动方程</a:t>
                </a:r>
                <a:r>
                  <a:rPr lang="zh-CN" altLang="en-US" sz="1800" dirty="0">
                    <a:solidFill>
                      <a:srgbClr val="000000"/>
                    </a:solidFill>
                    <a:ea typeface="+mj-ea"/>
                  </a:rPr>
                  <a:t>中的</a:t>
                </a:r>
                <a:r>
                  <a:rPr lang="zh-CN" altLang="en-US" sz="1800" dirty="0">
                    <a:solidFill>
                      <a:srgbClr val="C00000"/>
                    </a:solidFill>
                    <a:ea typeface="+mj-ea"/>
                  </a:rPr>
                  <a:t>时间</a:t>
                </a:r>
                <a:r>
                  <a:rPr lang="en-US" altLang="zh-CN" sz="1800" dirty="0">
                    <a:solidFill>
                      <a:srgbClr val="C00000"/>
                    </a:solidFill>
                    <a:ea typeface="+mj-ea"/>
                  </a:rPr>
                  <a:t>t</a:t>
                </a:r>
                <a:r>
                  <a:rPr lang="zh-CN" altLang="en-US" sz="1800" dirty="0">
                    <a:solidFill>
                      <a:srgbClr val="C00000"/>
                    </a:solidFill>
                    <a:ea typeface="+mj-ea"/>
                  </a:rPr>
                  <a:t>消去</a:t>
                </a:r>
                <a:r>
                  <a:rPr lang="zh-CN" altLang="en-US" sz="1800" dirty="0">
                    <a:solidFill>
                      <a:srgbClr val="000000"/>
                    </a:solidFill>
                    <a:ea typeface="+mj-ea"/>
                  </a:rPr>
                  <a:t>即为轨迹方程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ea typeface="+mj-ea"/>
                  </a:rPr>
                  <a:t>。</a:t>
                </a:r>
              </a:p>
              <a:p>
                <a:pPr indent="-457200">
                  <a:lnSpc>
                    <a:spcPct val="120000"/>
                  </a:lnSpc>
                  <a:buAutoNum type="arabicPeriod" startAt="4"/>
                </a:pPr>
                <a:endParaRPr kumimoji="1" lang="en-US" altLang="zh-CN" sz="1800" dirty="0" smtClean="0">
                  <a:latin typeface="+mj-ea"/>
                  <a:ea typeface="+mj-ea"/>
                </a:endParaRPr>
              </a:p>
              <a:p>
                <a:pPr>
                  <a:lnSpc>
                    <a:spcPct val="120000"/>
                  </a:lnSpc>
                </a:pPr>
                <a:endParaRPr kumimoji="1" lang="en-US" altLang="zh-CN" sz="18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7" y="1046734"/>
                <a:ext cx="7514376" cy="2574423"/>
              </a:xfrm>
              <a:prstGeom prst="rect">
                <a:avLst/>
              </a:prstGeom>
              <a:blipFill rotWithShape="0">
                <a:blip r:embed="rId3"/>
                <a:stretch>
                  <a:fillRect l="-893" t="-1896" r="-3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665408"/>
              </p:ext>
            </p:extLst>
          </p:nvPr>
        </p:nvGraphicFramePr>
        <p:xfrm>
          <a:off x="1980534" y="1426918"/>
          <a:ext cx="3933982" cy="411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" name="Equation" r:id="rId4" imgW="1930320" imgH="228600" progId="Equation.3">
                  <p:embed/>
                </p:oleObj>
              </mc:Choice>
              <mc:Fallback>
                <p:oleObj name="Equation" r:id="rId4" imgW="1930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534" y="1426918"/>
                        <a:ext cx="3933982" cy="411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802325" y="1426918"/>
            <a:ext cx="1277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矢量形式：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745724"/>
              </p:ext>
            </p:extLst>
          </p:nvPr>
        </p:nvGraphicFramePr>
        <p:xfrm>
          <a:off x="1980534" y="1846206"/>
          <a:ext cx="3519545" cy="366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" name="Equation" r:id="rId6" imgW="1726920" imgH="203040" progId="Equation.3">
                  <p:embed/>
                </p:oleObj>
              </mc:Choice>
              <mc:Fallback>
                <p:oleObj name="Equation" r:id="rId6" imgW="1726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534" y="1846206"/>
                        <a:ext cx="3519545" cy="366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802325" y="1811671"/>
            <a:ext cx="1277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标量形式：</a:t>
            </a: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028025"/>
              </p:ext>
            </p:extLst>
          </p:nvPr>
        </p:nvGraphicFramePr>
        <p:xfrm>
          <a:off x="1980534" y="2809392"/>
          <a:ext cx="2794503" cy="366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" name="Equation" r:id="rId8" imgW="1511280" imgH="215640" progId="Equation.3">
                  <p:embed/>
                </p:oleObj>
              </mc:Choice>
              <mc:Fallback>
                <p:oleObj name="Equation" r:id="rId8" imgW="1511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534" y="2809392"/>
                        <a:ext cx="2794503" cy="366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形标注 1"/>
          <p:cNvSpPr/>
          <p:nvPr/>
        </p:nvSpPr>
        <p:spPr>
          <a:xfrm>
            <a:off x="6674435" y="1097223"/>
            <a:ext cx="2025946" cy="1115259"/>
          </a:xfrm>
          <a:prstGeom prst="wedgeEllipseCallout">
            <a:avLst>
              <a:gd name="adj1" fmla="val -72884"/>
              <a:gd name="adj2" fmla="val -2045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物理意义：知道了运动方程，就能确定任意时刻质点的位置。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360949" y="4491593"/>
            <a:ext cx="3650358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课后练习：课本第一章习题：</a:t>
            </a:r>
            <a:r>
              <a:rPr lang="en-US" altLang="zh-CN" sz="1600" b="1" dirty="0" smtClean="0"/>
              <a:t>1.5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1.7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665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50</a:t>
            </a:fld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735109"/>
              </p:ext>
            </p:extLst>
          </p:nvPr>
        </p:nvGraphicFramePr>
        <p:xfrm>
          <a:off x="3177886" y="888154"/>
          <a:ext cx="1464261" cy="28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9" r:id="rId3" imgW="1028254" imgH="203112" progId="Equation.3">
                  <p:embed/>
                </p:oleObj>
              </mc:Choice>
              <mc:Fallback>
                <p:oleObj r:id="rId3" imgW="1028254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7886" y="888154"/>
                        <a:ext cx="1464261" cy="284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317274"/>
              </p:ext>
            </p:extLst>
          </p:nvPr>
        </p:nvGraphicFramePr>
        <p:xfrm>
          <a:off x="1461698" y="2310781"/>
          <a:ext cx="3429002" cy="310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0" r:id="rId5" imgW="2628900" imgH="241300" progId="Equation.3">
                  <p:embed/>
                </p:oleObj>
              </mc:Choice>
              <mc:Fallback>
                <p:oleObj r:id="rId5" imgW="26289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698" y="2310781"/>
                        <a:ext cx="3429002" cy="310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995953"/>
              </p:ext>
            </p:extLst>
          </p:nvPr>
        </p:nvGraphicFramePr>
        <p:xfrm>
          <a:off x="1546622" y="2918282"/>
          <a:ext cx="3019009" cy="534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1" r:id="rId7" imgW="2311400" imgH="406400" progId="Equation.3">
                  <p:embed/>
                </p:oleObj>
              </mc:Choice>
              <mc:Fallback>
                <p:oleObj r:id="rId7" imgW="23114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622" y="2918282"/>
                        <a:ext cx="3019009" cy="5342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309759"/>
              </p:ext>
            </p:extLst>
          </p:nvPr>
        </p:nvGraphicFramePr>
        <p:xfrm>
          <a:off x="1501787" y="3806540"/>
          <a:ext cx="3727171" cy="509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2" r:id="rId9" imgW="2857500" imgH="393700" progId="Equation.3">
                  <p:embed/>
                </p:oleObj>
              </mc:Choice>
              <mc:Fallback>
                <p:oleObj r:id="rId9" imgW="28575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87" y="3806540"/>
                        <a:ext cx="3727171" cy="509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659162"/>
              </p:ext>
            </p:extLst>
          </p:nvPr>
        </p:nvGraphicFramePr>
        <p:xfrm>
          <a:off x="5126493" y="4521198"/>
          <a:ext cx="12920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3" r:id="rId11" imgW="990170" imgH="215806" progId="Equation.3">
                  <p:embed/>
                </p:oleObj>
              </mc:Choice>
              <mc:Fallback>
                <p:oleObj r:id="rId11" imgW="990170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493" y="4521198"/>
                        <a:ext cx="1292087" cy="285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6327" y="865069"/>
            <a:ext cx="35467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课后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1.6】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质点的运动方程为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288345" y="888155"/>
            <a:ext cx="48556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6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，式中ｔ以秒计，ｒ以米计。试求：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09601" y="3029184"/>
            <a:ext cx="11035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09601" y="3895959"/>
            <a:ext cx="11035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386565" y="4468394"/>
            <a:ext cx="48930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它与时间无关，所以在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秒末的速度边为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99445" y="123451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27622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）质点在前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秒内的位移；</a:t>
            </a:r>
            <a:endParaRPr lang="zh-CN" altLang="en-US" sz="1600" dirty="0"/>
          </a:p>
          <a:p>
            <a:pPr lvl="0" indent="27622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）质点在前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秒内的平均速度；</a:t>
            </a:r>
            <a:endParaRPr lang="zh-CN" altLang="en-US" sz="1600" dirty="0"/>
          </a:p>
          <a:p>
            <a:pPr lvl="0" indent="27622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）质点在第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秒末的速度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286327" y="2322619"/>
            <a:ext cx="1181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27622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418580" y="5505913"/>
            <a:ext cx="249299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800" dirty="0" smtClean="0"/>
              <a:t>本题是运动学求导问题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6202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128" y="708178"/>
            <a:ext cx="64864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课后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1.11】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质点从坐标原点出发时开始计时，沿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轴运动，其加速度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346693"/>
              </p:ext>
            </p:extLst>
          </p:nvPr>
        </p:nvGraphicFramePr>
        <p:xfrm>
          <a:off x="6652712" y="673754"/>
          <a:ext cx="1499239" cy="407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39" r:id="rId3" imgW="876300" imgH="241300" progId="Equation.3">
                  <p:embed/>
                </p:oleObj>
              </mc:Choice>
              <mc:Fallback>
                <p:oleObj r:id="rId3" imgW="8763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2712" y="673754"/>
                        <a:ext cx="1499239" cy="4074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46732"/>
            <a:ext cx="92480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，求在下列两种情况下质点的运动学方程；出发后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6s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时质点的位置，在此期间所走过的位移及路程。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656120"/>
              </p:ext>
            </p:extLst>
          </p:nvPr>
        </p:nvGraphicFramePr>
        <p:xfrm>
          <a:off x="1812185" y="1385286"/>
          <a:ext cx="775898" cy="41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0" r:id="rId5" imgW="431613" imgH="228501" progId="Equation.3">
                  <p:embed/>
                </p:oleObj>
              </mc:Choice>
              <mc:Fallback>
                <p:oleObj r:id="rId5" imgW="431613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185" y="1385286"/>
                        <a:ext cx="775898" cy="413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447312"/>
              </p:ext>
            </p:extLst>
          </p:nvPr>
        </p:nvGraphicFramePr>
        <p:xfrm>
          <a:off x="1763903" y="1768983"/>
          <a:ext cx="327601" cy="41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1" r:id="rId7" imgW="177646" imgH="228402" progId="Equation.3">
                  <p:embed/>
                </p:oleObj>
              </mc:Choice>
              <mc:Fallback>
                <p:oleObj r:id="rId7" imgW="177646" imgH="2284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903" y="1768983"/>
                        <a:ext cx="327601" cy="413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819899"/>
              </p:ext>
            </p:extLst>
          </p:nvPr>
        </p:nvGraphicFramePr>
        <p:xfrm>
          <a:off x="3236805" y="1805557"/>
          <a:ext cx="982805" cy="362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2" r:id="rId9" imgW="545626" imgH="203024" progId="Equation.3">
                  <p:embed/>
                </p:oleObj>
              </mc:Choice>
              <mc:Fallback>
                <p:oleObj r:id="rId9" imgW="545626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805" y="1805557"/>
                        <a:ext cx="982805" cy="3620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54460" y="1449209"/>
            <a:ext cx="16093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）初速度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34640" y="1838834"/>
            <a:ext cx="18568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0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）初速度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934494" y="1838834"/>
            <a:ext cx="14796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的大小为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294909" y="1838834"/>
            <a:ext cx="34913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000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，方向与加速度方向相反。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565808"/>
              </p:ext>
            </p:extLst>
          </p:nvPr>
        </p:nvGraphicFramePr>
        <p:xfrm>
          <a:off x="1280813" y="2222530"/>
          <a:ext cx="3583907" cy="652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3" r:id="rId11" imgW="2667000" imgH="482600" progId="Equation.3">
                  <p:embed/>
                </p:oleObj>
              </mc:Choice>
              <mc:Fallback>
                <p:oleObj r:id="rId11" imgW="2667000" imgH="482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813" y="2222530"/>
                        <a:ext cx="3583907" cy="6527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972880"/>
              </p:ext>
            </p:extLst>
          </p:nvPr>
        </p:nvGraphicFramePr>
        <p:xfrm>
          <a:off x="3353601" y="2807087"/>
          <a:ext cx="955752" cy="489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4" r:id="rId13" imgW="761669" imgH="393529" progId="Equation.3">
                  <p:embed/>
                </p:oleObj>
              </mc:Choice>
              <mc:Fallback>
                <p:oleObj r:id="rId13" imgW="761669" imgH="393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601" y="2807087"/>
                        <a:ext cx="955752" cy="4898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108324"/>
              </p:ext>
            </p:extLst>
          </p:nvPr>
        </p:nvGraphicFramePr>
        <p:xfrm>
          <a:off x="6418580" y="2877038"/>
          <a:ext cx="655968" cy="335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5" r:id="rId15" imgW="393529" imgH="203112" progId="Equation.3">
                  <p:embed/>
                </p:oleObj>
              </mc:Choice>
              <mc:Fallback>
                <p:oleObj r:id="rId15" imgW="393529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580" y="2877038"/>
                        <a:ext cx="655968" cy="3359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700952"/>
              </p:ext>
            </p:extLst>
          </p:nvPr>
        </p:nvGraphicFramePr>
        <p:xfrm>
          <a:off x="2989110" y="3980931"/>
          <a:ext cx="1044088" cy="657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6" r:id="rId17" imgW="774364" imgH="482391" progId="Equation.3">
                  <p:embed/>
                </p:oleObj>
              </mc:Choice>
              <mc:Fallback>
                <p:oleObj r:id="rId17" imgW="774364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110" y="3980931"/>
                        <a:ext cx="1044088" cy="6573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81922"/>
              </p:ext>
            </p:extLst>
          </p:nvPr>
        </p:nvGraphicFramePr>
        <p:xfrm>
          <a:off x="1934494" y="4586779"/>
          <a:ext cx="4205309" cy="609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7" r:id="rId19" imgW="3352800" imgH="482600" progId="Equation.3">
                  <p:embed/>
                </p:oleObj>
              </mc:Choice>
              <mc:Fallback>
                <p:oleObj r:id="rId19" imgW="3352800" imgH="482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494" y="4586779"/>
                        <a:ext cx="4205309" cy="6092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009966"/>
              </p:ext>
            </p:extLst>
          </p:nvPr>
        </p:nvGraphicFramePr>
        <p:xfrm>
          <a:off x="878872" y="6257320"/>
          <a:ext cx="5698670" cy="34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8" r:id="rId21" imgW="4546600" imgH="279400" progId="Equation.3">
                  <p:embed/>
                </p:oleObj>
              </mc:Choice>
              <mc:Fallback>
                <p:oleObj r:id="rId21" imgW="4546600" imgH="279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872" y="6257320"/>
                        <a:ext cx="5698670" cy="346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104045" y="2338021"/>
            <a:ext cx="13712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：（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703112" y="2861824"/>
            <a:ext cx="43676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由此可解得：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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=2t</a:t>
            </a:r>
            <a:r>
              <a:rPr lang="zh-CN" altLang="en-US" sz="1600" dirty="0">
                <a:sym typeface="Symbol" panose="05050102010706020507" pitchFamily="18" charset="2"/>
              </a:rPr>
              <a:t>，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再由    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4921989" y="2894921"/>
            <a:ext cx="17841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并积分得：   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702698" y="3003368"/>
            <a:ext cx="76822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从开始到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= 6s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的时段内，位移为：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=6</a:t>
            </a:r>
            <a:r>
              <a:rPr kumimoji="0" lang="en-US" altLang="zh-CN" sz="1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-0=36cm 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路程为：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Δs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36cm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3984992" y="4130231"/>
            <a:ext cx="18423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解得：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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=2t-9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163866" y="5179047"/>
            <a:ext cx="796853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由此可得从开始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t=0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t=6s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时段内，其位移为：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1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- 9×6)-0=-18cm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υ= 2t- 9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知，当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= 4.5s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时，速度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υ=0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，可见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= 4.5s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前质点向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轴负向运动，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= 4.5s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后质点向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轴正向运动，所以从开始到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= 6s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时段内质点所走的路程为：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37355" y="1398730"/>
            <a:ext cx="2497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800" dirty="0" smtClean="0"/>
              <a:t>本题是运动学积分问题</a:t>
            </a:r>
            <a:endParaRPr lang="zh-CN" altLang="en-US" sz="1800" dirty="0"/>
          </a:p>
        </p:txBody>
      </p:sp>
      <p:sp>
        <p:nvSpPr>
          <p:cNvPr id="27" name="矩形 26"/>
          <p:cNvSpPr/>
          <p:nvPr/>
        </p:nvSpPr>
        <p:spPr>
          <a:xfrm>
            <a:off x="625553" y="3688378"/>
            <a:ext cx="7367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）由题知，初始速度与加速度方向相反，则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υ</a:t>
            </a:r>
            <a:r>
              <a:rPr lang="en-US" altLang="zh-CN" sz="16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-9cm·s</a:t>
            </a:r>
            <a:r>
              <a:rPr lang="en-US" altLang="zh-CN" sz="16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仿（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）有：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8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52</a:t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269652"/>
              </p:ext>
            </p:extLst>
          </p:nvPr>
        </p:nvGraphicFramePr>
        <p:xfrm>
          <a:off x="5538237" y="849261"/>
          <a:ext cx="1190481" cy="342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1" r:id="rId3" imgW="698197" imgH="203112" progId="Equation.3">
                  <p:embed/>
                </p:oleObj>
              </mc:Choice>
              <mc:Fallback>
                <p:oleObj r:id="rId3" imgW="698197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237" y="849261"/>
                        <a:ext cx="1190481" cy="3424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26651"/>
              </p:ext>
            </p:extLst>
          </p:nvPr>
        </p:nvGraphicFramePr>
        <p:xfrm>
          <a:off x="7528937" y="904512"/>
          <a:ext cx="195177" cy="285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2" r:id="rId5" imgW="126725" imgH="177415" progId="Equation.3">
                  <p:embed/>
                </p:oleObj>
              </mc:Choice>
              <mc:Fallback>
                <p:oleObj r:id="rId5" imgW="126725" imgH="17741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8937" y="904512"/>
                        <a:ext cx="195177" cy="2852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6254" y="862887"/>
            <a:ext cx="53719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课后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1.13】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一质点沿半径为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0.1m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的圆周运动，其角位移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28718" y="849261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，式中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43908" y="1302319"/>
            <a:ext cx="33201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的单位为弧度，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的单位是秒，问：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102993"/>
              </p:ext>
            </p:extLst>
          </p:nvPr>
        </p:nvGraphicFramePr>
        <p:xfrm>
          <a:off x="918073" y="1752959"/>
          <a:ext cx="433926" cy="37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3" r:id="rId7" imgW="228501" imgH="203112" progId="Equation.3">
                  <p:embed/>
                </p:oleObj>
              </mc:Choice>
              <mc:Fallback>
                <p:oleObj r:id="rId7" imgW="22850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073" y="1752959"/>
                        <a:ext cx="433926" cy="3796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903000"/>
              </p:ext>
            </p:extLst>
          </p:nvPr>
        </p:nvGraphicFramePr>
        <p:xfrm>
          <a:off x="927280" y="2095441"/>
          <a:ext cx="433926" cy="37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4" r:id="rId9" imgW="228501" imgH="203112" progId="Equation.3">
                  <p:embed/>
                </p:oleObj>
              </mc:Choice>
              <mc:Fallback>
                <p:oleObj r:id="rId9" imgW="228501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280" y="2095441"/>
                        <a:ext cx="433926" cy="3796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353845"/>
              </p:ext>
            </p:extLst>
          </p:nvPr>
        </p:nvGraphicFramePr>
        <p:xfrm>
          <a:off x="1632284" y="2107543"/>
          <a:ext cx="235043" cy="34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5" r:id="rId11" imgW="126725" imgH="177415" progId="Equation.3">
                  <p:embed/>
                </p:oleObj>
              </mc:Choice>
              <mc:Fallback>
                <p:oleObj r:id="rId11" imgW="126725" imgH="17741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284" y="2107543"/>
                        <a:ext cx="235043" cy="3435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921406"/>
              </p:ext>
            </p:extLst>
          </p:nvPr>
        </p:nvGraphicFramePr>
        <p:xfrm>
          <a:off x="5193287" y="2058382"/>
          <a:ext cx="488166" cy="37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6" r:id="rId12" imgW="253780" imgH="203024" progId="Equation.3">
                  <p:embed/>
                </p:oleObj>
              </mc:Choice>
              <mc:Fallback>
                <p:oleObj r:id="rId12" imgW="253780" imgH="2030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3287" y="2058382"/>
                        <a:ext cx="488166" cy="3796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58618" y="1787283"/>
            <a:ext cx="242088" cy="64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60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052946" y="1767054"/>
            <a:ext cx="53335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6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t=2s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时，此点的法向加速度和切向加速度各是多少？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045447" y="2095441"/>
            <a:ext cx="8764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490181" y="2091368"/>
            <a:ext cx="37465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角等于多少时，其总加速度和半径成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294056" y="2085887"/>
            <a:ext cx="11453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角？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275505"/>
              </p:ext>
            </p:extLst>
          </p:nvPr>
        </p:nvGraphicFramePr>
        <p:xfrm>
          <a:off x="2227694" y="2608499"/>
          <a:ext cx="1880795" cy="504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7" r:id="rId14" imgW="1459866" imgH="393529" progId="Equation.3">
                  <p:embed/>
                </p:oleObj>
              </mc:Choice>
              <mc:Fallback>
                <p:oleObj r:id="rId14" imgW="1459866" imgH="39352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694" y="2608499"/>
                        <a:ext cx="1880795" cy="504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031796"/>
              </p:ext>
            </p:extLst>
          </p:nvPr>
        </p:nvGraphicFramePr>
        <p:xfrm>
          <a:off x="5866710" y="2598071"/>
          <a:ext cx="1868503" cy="504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8" r:id="rId16" imgW="1447172" imgH="393529" progId="Equation.3">
                  <p:embed/>
                </p:oleObj>
              </mc:Choice>
              <mc:Fallback>
                <p:oleObj r:id="rId16" imgW="1447172" imgH="39352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6710" y="2598071"/>
                        <a:ext cx="1868503" cy="504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601589"/>
              </p:ext>
            </p:extLst>
          </p:nvPr>
        </p:nvGraphicFramePr>
        <p:xfrm>
          <a:off x="1351999" y="3548906"/>
          <a:ext cx="3763212" cy="355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9" r:id="rId18" imgW="2527300" imgH="241300" progId="Equation.3">
                  <p:embed/>
                </p:oleObj>
              </mc:Choice>
              <mc:Fallback>
                <p:oleObj r:id="rId18" imgW="2527300" imgH="2413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999" y="3548906"/>
                        <a:ext cx="3763212" cy="3550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957631"/>
              </p:ext>
            </p:extLst>
          </p:nvPr>
        </p:nvGraphicFramePr>
        <p:xfrm>
          <a:off x="1351998" y="3934625"/>
          <a:ext cx="4415045" cy="329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0" r:id="rId20" imgW="3187700" imgH="241300" progId="Equation.3">
                  <p:embed/>
                </p:oleObj>
              </mc:Choice>
              <mc:Fallback>
                <p:oleObj r:id="rId20" imgW="3187700" imgH="2413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998" y="3934625"/>
                        <a:ext cx="4415045" cy="329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672685"/>
              </p:ext>
            </p:extLst>
          </p:nvPr>
        </p:nvGraphicFramePr>
        <p:xfrm>
          <a:off x="4141062" y="4703660"/>
          <a:ext cx="639225" cy="29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1" r:id="rId22" imgW="495085" imgH="228501" progId="Equation.3">
                  <p:embed/>
                </p:oleObj>
              </mc:Choice>
              <mc:Fallback>
                <p:oleObj r:id="rId22" imgW="495085" imgH="228501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062" y="4703660"/>
                        <a:ext cx="639225" cy="295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722310"/>
              </p:ext>
            </p:extLst>
          </p:nvPr>
        </p:nvGraphicFramePr>
        <p:xfrm>
          <a:off x="1561265" y="5001278"/>
          <a:ext cx="3732790" cy="348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2" r:id="rId24" imgW="2552700" imgH="241300" progId="Equation.3">
                  <p:embed/>
                </p:oleObj>
              </mc:Choice>
              <mc:Fallback>
                <p:oleObj r:id="rId24" imgW="2552700" imgH="2413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265" y="5001278"/>
                        <a:ext cx="3732790" cy="348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432357"/>
              </p:ext>
            </p:extLst>
          </p:nvPr>
        </p:nvGraphicFramePr>
        <p:xfrm>
          <a:off x="2852245" y="5494099"/>
          <a:ext cx="3670955" cy="353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3" r:id="rId26" imgW="2374900" imgH="228600" progId="Equation.3">
                  <p:embed/>
                </p:oleObj>
              </mc:Choice>
              <mc:Fallback>
                <p:oleObj r:id="rId26" imgW="23749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245" y="5494099"/>
                        <a:ext cx="3670955" cy="3538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166254" y="2680796"/>
            <a:ext cx="25020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]:(</a:t>
            </a:r>
            <a:r>
              <a:rPr kumimoji="0" lang="en-US" altLang="zh-CN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角速度为 ： 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3884453" y="2654337"/>
            <a:ext cx="25020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6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角加速度为：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681739" y="3124717"/>
            <a:ext cx="65646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6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由线量和角量的关系得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= 2s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时，质点的切向和法向加速度分别为：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166254" y="4416503"/>
            <a:ext cx="5768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6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244275" y="4413912"/>
            <a:ext cx="8432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因为切向加速度与半径垂直，法向加速度沿半径方向，要使合加速度与半径成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45</a:t>
            </a:r>
            <a:r>
              <a:rPr kumimoji="0" lang="en-US" altLang="zh-CN" sz="1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角，即切向加速度与法向加速度恰好相等，即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4513571" y="4681896"/>
            <a:ext cx="15609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6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由此可得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317299" y="5494099"/>
            <a:ext cx="27588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6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62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t=0.55s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角为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37355" y="1398730"/>
            <a:ext cx="22621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800" dirty="0" smtClean="0"/>
              <a:t>本题是角量描述问题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0802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53</a:t>
            </a:fld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489667"/>
              </p:ext>
            </p:extLst>
          </p:nvPr>
        </p:nvGraphicFramePr>
        <p:xfrm>
          <a:off x="4874307" y="1079083"/>
          <a:ext cx="721591" cy="25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1" r:id="rId3" imgW="571252" imgH="203112" progId="Equation.3">
                  <p:embed/>
                </p:oleObj>
              </mc:Choice>
              <mc:Fallback>
                <p:oleObj r:id="rId3" imgW="571252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4307" y="1079083"/>
                        <a:ext cx="721591" cy="252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250174"/>
              </p:ext>
            </p:extLst>
          </p:nvPr>
        </p:nvGraphicFramePr>
        <p:xfrm>
          <a:off x="7422039" y="1079083"/>
          <a:ext cx="721591" cy="25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2" r:id="rId5" imgW="571252" imgH="203112" progId="Equation.3">
                  <p:embed/>
                </p:oleObj>
              </mc:Choice>
              <mc:Fallback>
                <p:oleObj r:id="rId5" imgW="571252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2039" y="1079083"/>
                        <a:ext cx="721591" cy="252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1960" y="746865"/>
            <a:ext cx="78117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课后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1.20】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如图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所示桌上有一质量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m=1kg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的板，板上放一质量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M=2kg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的物体，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物体和板之间、板和桌面之间的滑动摩擦系数均为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95898" y="1004422"/>
            <a:ext cx="18261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，静摩擦系数均为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422040" y="1154286"/>
            <a:ext cx="2898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70505" y="1382521"/>
            <a:ext cx="41857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）以水平力拉板，物体与板一起以加速度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150942"/>
              </p:ext>
            </p:extLst>
          </p:nvPr>
        </p:nvGraphicFramePr>
        <p:xfrm>
          <a:off x="4540364" y="1382521"/>
          <a:ext cx="965859" cy="281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3" r:id="rId7" imgW="685800" imgH="203200" progId="Equation.3">
                  <p:embed/>
                </p:oleObj>
              </mc:Choice>
              <mc:Fallback>
                <p:oleObj r:id="rId7" imgW="6858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364" y="1382521"/>
                        <a:ext cx="965859" cy="281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595898" y="1354098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运动，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2628" y="1651467"/>
            <a:ext cx="8175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计算物体和板以及和桌面的相互作用力； </a:t>
            </a:r>
            <a:endParaRPr lang="zh-CN" alt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）现在要使板从物体下抽出，须用的力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要加到多大？</a:t>
            </a:r>
            <a:r>
              <a:rPr lang="zh-CN" altLang="en-US" sz="1600" dirty="0">
                <a:solidFill>
                  <a:srgbClr val="000000"/>
                </a:solidFill>
              </a:rPr>
              <a:t> 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4" name="Group 9"/>
          <p:cNvGrpSpPr>
            <a:grpSpLocks noChangeAspect="1"/>
          </p:cNvGrpSpPr>
          <p:nvPr/>
        </p:nvGrpSpPr>
        <p:grpSpPr bwMode="auto">
          <a:xfrm>
            <a:off x="7435749" y="1377059"/>
            <a:ext cx="1028700" cy="792162"/>
            <a:chOff x="1134" y="1601"/>
            <a:chExt cx="1620" cy="1248"/>
          </a:xfrm>
        </p:grpSpPr>
        <p:sp>
          <p:nvSpPr>
            <p:cNvPr id="15" name="AutoShape 10"/>
            <p:cNvSpPr>
              <a:spLocks noChangeAspect="1" noChangeArrowheads="1"/>
            </p:cNvSpPr>
            <p:nvPr/>
          </p:nvSpPr>
          <p:spPr bwMode="auto">
            <a:xfrm>
              <a:off x="1134" y="1601"/>
              <a:ext cx="1620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494" y="1601"/>
              <a:ext cx="540" cy="468"/>
            </a:xfrm>
            <a:prstGeom prst="rect">
              <a:avLst/>
            </a:prstGeom>
            <a:solidFill>
              <a:srgbClr val="000000">
                <a:alpha val="39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314" y="2069"/>
              <a:ext cx="1080" cy="312"/>
            </a:xfrm>
            <a:prstGeom prst="rect">
              <a:avLst/>
            </a:prstGeom>
            <a:solidFill>
              <a:srgbClr val="000000">
                <a:alpha val="22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134" y="2380"/>
              <a:ext cx="14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4" descr="宽下对角线"/>
            <p:cNvSpPr>
              <a:spLocks noChangeArrowheads="1"/>
            </p:cNvSpPr>
            <p:nvPr/>
          </p:nvSpPr>
          <p:spPr bwMode="auto">
            <a:xfrm>
              <a:off x="1134" y="2381"/>
              <a:ext cx="1440" cy="156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1674" y="1757"/>
            <a:ext cx="30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4" r:id="rId9" imgW="190440" imgH="164880" progId="">
                    <p:embed/>
                  </p:oleObj>
                </mc:Choice>
                <mc:Fallback>
                  <p:oleObj r:id="rId9" imgW="190440" imgH="164880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" y="1757"/>
                          <a:ext cx="30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1674" y="2069"/>
            <a:ext cx="2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5" r:id="rId11" imgW="164880" imgH="126720" progId="">
                    <p:embed/>
                  </p:oleObj>
                </mc:Choice>
                <mc:Fallback>
                  <p:oleObj r:id="rId11" imgW="164880" imgH="126720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" y="2069"/>
                          <a:ext cx="2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314" y="2537"/>
              <a:ext cx="108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图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1.22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347766"/>
              </p:ext>
            </p:extLst>
          </p:nvPr>
        </p:nvGraphicFramePr>
        <p:xfrm>
          <a:off x="5344576" y="2365337"/>
          <a:ext cx="1410324" cy="326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6" r:id="rId13" imgW="1358310" imgH="215806" progId="Equation.3">
                  <p:embed/>
                </p:oleObj>
              </mc:Choice>
              <mc:Fallback>
                <p:oleObj r:id="rId13" imgW="1358310" imgH="21580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4576" y="2365337"/>
                        <a:ext cx="1410324" cy="326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340628"/>
              </p:ext>
            </p:extLst>
          </p:nvPr>
        </p:nvGraphicFramePr>
        <p:xfrm>
          <a:off x="1547367" y="2651675"/>
          <a:ext cx="1830623" cy="34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7" r:id="rId15" imgW="1688367" imgH="215806" progId="Equation.3">
                  <p:embed/>
                </p:oleObj>
              </mc:Choice>
              <mc:Fallback>
                <p:oleObj r:id="rId15" imgW="1688367" imgH="21580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367" y="2651675"/>
                        <a:ext cx="1830623" cy="342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984650"/>
              </p:ext>
            </p:extLst>
          </p:nvPr>
        </p:nvGraphicFramePr>
        <p:xfrm>
          <a:off x="6123687" y="3067537"/>
          <a:ext cx="2937185" cy="29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8" r:id="rId17" imgW="2908300" imgH="215900" progId="Equation.3">
                  <p:embed/>
                </p:oleObj>
              </mc:Choice>
              <mc:Fallback>
                <p:oleObj r:id="rId17" imgW="2908300" imgH="215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3687" y="3067537"/>
                        <a:ext cx="2937185" cy="294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204819"/>
              </p:ext>
            </p:extLst>
          </p:nvPr>
        </p:nvGraphicFramePr>
        <p:xfrm>
          <a:off x="3387275" y="3463517"/>
          <a:ext cx="2488401" cy="329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9" r:id="rId19" imgW="2108200" imgH="215900" progId="Equation.3">
                  <p:embed/>
                </p:oleObj>
              </mc:Choice>
              <mc:Fallback>
                <p:oleObj r:id="rId19" imgW="2108200" imgH="215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275" y="3463517"/>
                        <a:ext cx="2488401" cy="3296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016427"/>
              </p:ext>
            </p:extLst>
          </p:nvPr>
        </p:nvGraphicFramePr>
        <p:xfrm>
          <a:off x="8007249" y="4609923"/>
          <a:ext cx="539013" cy="32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0" r:id="rId21" imgW="545863" imgH="228501" progId="Equation.3">
                  <p:embed/>
                </p:oleObj>
              </mc:Choice>
              <mc:Fallback>
                <p:oleObj r:id="rId21" imgW="545863" imgH="22850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7249" y="4609923"/>
                        <a:ext cx="539013" cy="326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834434"/>
              </p:ext>
            </p:extLst>
          </p:nvPr>
        </p:nvGraphicFramePr>
        <p:xfrm>
          <a:off x="1884909" y="5167678"/>
          <a:ext cx="2903440" cy="363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1" r:id="rId23" imgW="2082800" imgH="228600" progId="Equation.3">
                  <p:embed/>
                </p:oleObj>
              </mc:Choice>
              <mc:Fallback>
                <p:oleObj r:id="rId23" imgW="20828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909" y="5167678"/>
                        <a:ext cx="2903440" cy="363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251880"/>
              </p:ext>
            </p:extLst>
          </p:nvPr>
        </p:nvGraphicFramePr>
        <p:xfrm>
          <a:off x="2916165" y="5555466"/>
          <a:ext cx="2318937" cy="56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2" r:id="rId25" imgW="1726451" imgH="393529" progId="Equation.3">
                  <p:embed/>
                </p:oleObj>
              </mc:Choice>
              <mc:Fallback>
                <p:oleObj r:id="rId25" imgW="1726451" imgH="393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165" y="5555466"/>
                        <a:ext cx="2318937" cy="5679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179648"/>
              </p:ext>
            </p:extLst>
          </p:nvPr>
        </p:nvGraphicFramePr>
        <p:xfrm>
          <a:off x="1390122" y="6207976"/>
          <a:ext cx="5878896" cy="319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3" r:id="rId27" imgW="4483100" imgH="203200" progId="Equation.3">
                  <p:embed/>
                </p:oleObj>
              </mc:Choice>
              <mc:Fallback>
                <p:oleObj r:id="rId27" imgW="4483100" imgH="203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122" y="6207976"/>
                        <a:ext cx="5878896" cy="3198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181620" y="2327216"/>
            <a:ext cx="52309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）、对于物体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应用牛二得物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与板间的摩擦力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382553" y="2670177"/>
            <a:ext cx="216834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正压力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483829" y="2651675"/>
            <a:ext cx="2710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937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方向沿竖直向上的方向。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345608" y="3463517"/>
            <a:ext cx="31204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937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方向沿水平方向，正压力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181620" y="4105738"/>
            <a:ext cx="89708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56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较小时，板与物的静摩擦力还较小，板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与物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无相对运动，当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大到一定值时，板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就可以从物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中抽出，它们之间就有相对运动。因此，当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上将滑而未滑，未滑而即将滑的临界状态时，还可以看成物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与板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加速度相同。但它们之间的摩擦系数是静摩擦系数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222359" y="4862860"/>
            <a:ext cx="65229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，这时对于物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竖直方向上受力平衡，水平方向上只受板对它的摩擦力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4367486" y="5171563"/>
            <a:ext cx="27986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66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666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则这状态下的加速度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66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222359" y="6160654"/>
            <a:ext cx="10403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受拉力为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231960" y="6070381"/>
            <a:ext cx="2508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30926" y="2297313"/>
            <a:ext cx="2095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方向沿水平方向，</a:t>
            </a:r>
            <a:endParaRPr lang="zh-CN" altLang="zh-CN" sz="1600" dirty="0">
              <a:solidFill>
                <a:srgbClr val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-22326" y="3070928"/>
            <a:ext cx="6858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板相对于桌面滑动，则板与桌面间的相互作用力（动摩擦力）为</a:t>
            </a:r>
            <a:endParaRPr lang="zh-CN" altLang="zh-CN" sz="1600" dirty="0">
              <a:solidFill>
                <a:srgbClr val="0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66118" y="3456336"/>
            <a:ext cx="2183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5561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方向沿竖直方向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243383" y="5186134"/>
            <a:ext cx="18004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800" dirty="0" smtClean="0"/>
              <a:t>本题是牛二问题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0433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  <p:bldP spid="43" grpId="0"/>
      <p:bldP spid="44" grpId="0"/>
      <p:bldP spid="4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53610" y="6356350"/>
            <a:ext cx="4163319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其他重点练习：</a:t>
            </a:r>
            <a:r>
              <a:rPr lang="zh-CN" altLang="en-US" sz="1600" b="1" dirty="0"/>
              <a:t>第一</a:t>
            </a:r>
            <a:r>
              <a:rPr lang="zh-CN" altLang="en-US" sz="1600" b="1" dirty="0" smtClean="0"/>
              <a:t>章练习</a:t>
            </a:r>
            <a:r>
              <a:rPr lang="en-US" altLang="zh-CN" sz="1600" b="1" dirty="0" smtClean="0"/>
              <a:t>1.7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1.18</a:t>
            </a:r>
            <a:r>
              <a:rPr lang="zh-CN" altLang="en-US" sz="1600" b="1" dirty="0" smtClean="0"/>
              <a:t>，</a:t>
            </a:r>
            <a:r>
              <a:rPr lang="en-US" altLang="zh-CN" sz="1600" b="1" dirty="0" smtClean="0"/>
              <a:t>1.24</a:t>
            </a:r>
            <a:endParaRPr lang="zh-CN" altLang="en-US" sz="16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312767"/>
              </p:ext>
            </p:extLst>
          </p:nvPr>
        </p:nvGraphicFramePr>
        <p:xfrm>
          <a:off x="5541817" y="742814"/>
          <a:ext cx="674255" cy="298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4" r:id="rId3" imgW="494870" imgH="215713" progId="Equation.3">
                  <p:embed/>
                </p:oleObj>
              </mc:Choice>
              <mc:Fallback>
                <p:oleObj r:id="rId3" imgW="494870" imgH="2157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817" y="742814"/>
                        <a:ext cx="674255" cy="2982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709393"/>
              </p:ext>
            </p:extLst>
          </p:nvPr>
        </p:nvGraphicFramePr>
        <p:xfrm>
          <a:off x="4352248" y="1216214"/>
          <a:ext cx="263051" cy="27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5" r:id="rId5" imgW="152268" imgH="164957" progId="Equation.3">
                  <p:embed/>
                </p:oleObj>
              </mc:Choice>
              <mc:Fallback>
                <p:oleObj r:id="rId5" imgW="152268" imgH="16495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248" y="1216214"/>
                        <a:ext cx="263051" cy="2794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1600" y="742814"/>
            <a:ext cx="55194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课后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1.22】 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在图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1.24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所示的装置中，两物体的质量分别为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541818" y="573537"/>
            <a:ext cx="251475" cy="32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6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216072" y="702488"/>
            <a:ext cx="16209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，物体与物体间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615299" y="1157151"/>
            <a:ext cx="39917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作用下两物体的加速度及绳内张力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32706" y="1157151"/>
            <a:ext cx="3057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及物体与桌面间的摩擦系数均为</a:t>
            </a:r>
            <a:endParaRPr lang="zh-CN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32706" y="1611814"/>
            <a:ext cx="69318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（滑轮和绳的质量及轴的摩擦忽略不计，绳不可身长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5" name="Group 8"/>
          <p:cNvGrpSpPr>
            <a:grpSpLocks noChangeAspect="1"/>
          </p:cNvGrpSpPr>
          <p:nvPr/>
        </p:nvGrpSpPr>
        <p:grpSpPr bwMode="auto">
          <a:xfrm>
            <a:off x="7204508" y="1611814"/>
            <a:ext cx="1714500" cy="990600"/>
            <a:chOff x="1134" y="3000"/>
            <a:chExt cx="2700" cy="1560"/>
          </a:xfrm>
        </p:grpSpPr>
        <p:sp>
          <p:nvSpPr>
            <p:cNvPr id="16" name="AutoShape 9"/>
            <p:cNvSpPr>
              <a:spLocks noChangeAspect="1" noChangeArrowheads="1"/>
            </p:cNvSpPr>
            <p:nvPr/>
          </p:nvSpPr>
          <p:spPr bwMode="auto">
            <a:xfrm>
              <a:off x="1134" y="3000"/>
              <a:ext cx="2700" cy="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1674" y="3156"/>
              <a:ext cx="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1674" y="3936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2394" y="3624"/>
              <a:ext cx="720" cy="31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2574" y="3312"/>
              <a:ext cx="360" cy="31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1854" y="3578"/>
              <a:ext cx="180" cy="18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 flipH="1">
              <a:off x="1674" y="3668"/>
              <a:ext cx="180" cy="1"/>
            </a:xfrm>
            <a:prstGeom prst="line">
              <a:avLst/>
            </a:prstGeom>
            <a:noFill/>
            <a:ln w="76200" cmpd="tri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16" descr="宽下对角线"/>
            <p:cNvSpPr>
              <a:spLocks noChangeArrowheads="1"/>
            </p:cNvSpPr>
            <p:nvPr/>
          </p:nvSpPr>
          <p:spPr bwMode="auto">
            <a:xfrm>
              <a:off x="1674" y="3936"/>
              <a:ext cx="1620" cy="156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17" descr="宽下对角线"/>
            <p:cNvSpPr>
              <a:spLocks noChangeArrowheads="1"/>
            </p:cNvSpPr>
            <p:nvPr/>
          </p:nvSpPr>
          <p:spPr bwMode="auto">
            <a:xfrm>
              <a:off x="1494" y="3156"/>
              <a:ext cx="180" cy="936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2574" y="3312"/>
            <a:ext cx="30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86" r:id="rId7" imgW="190440" imgH="215640" progId="">
                    <p:embed/>
                  </p:oleObj>
                </mc:Choice>
                <mc:Fallback>
                  <p:oleObj r:id="rId7" imgW="190440" imgH="215640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4" y="3312"/>
                          <a:ext cx="308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2574" y="3624"/>
            <a:ext cx="32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87" r:id="rId9" imgW="203040" imgH="215640" progId="">
                    <p:embed/>
                  </p:oleObj>
                </mc:Choice>
                <mc:Fallback>
                  <p:oleObj r:id="rId9" imgW="203040" imgH="215640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4" y="3624"/>
                          <a:ext cx="328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1854" y="3578"/>
            <a:ext cx="185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88" r:id="rId11" imgW="114120" imgH="114120" progId="">
                    <p:embed/>
                  </p:oleObj>
                </mc:Choice>
                <mc:Fallback>
                  <p:oleObj r:id="rId11" imgW="114120" imgH="114120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4" y="3578"/>
                          <a:ext cx="185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1956" y="3566"/>
              <a:ext cx="6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1939" y="3765"/>
              <a:ext cx="45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3114" y="378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2934" y="3364"/>
            <a:ext cx="20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89" r:id="rId13" imgW="126720" imgH="164880" progId="">
                    <p:embed/>
                  </p:oleObj>
                </mc:Choice>
                <mc:Fallback>
                  <p:oleObj r:id="rId13" imgW="126720" imgH="164880" progId="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4" y="3364"/>
                          <a:ext cx="20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3294" y="3468"/>
            <a:ext cx="20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90" r:id="rId15" imgW="126720" imgH="164880" progId="">
                    <p:embed/>
                  </p:oleObj>
                </mc:Choice>
                <mc:Fallback>
                  <p:oleObj r:id="rId15" imgW="126720" imgH="164880" progId="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4" y="3468"/>
                          <a:ext cx="20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2097" y="4092"/>
              <a:ext cx="939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图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1.24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78750"/>
              </p:ext>
            </p:extLst>
          </p:nvPr>
        </p:nvGraphicFramePr>
        <p:xfrm>
          <a:off x="1911740" y="2719804"/>
          <a:ext cx="1057677" cy="286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1" r:id="rId17" imgW="812447" imgH="215806" progId="Equation.3">
                  <p:embed/>
                </p:oleObj>
              </mc:Choice>
              <mc:Fallback>
                <p:oleObj r:id="rId17" imgW="812447" imgH="21580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740" y="2719804"/>
                        <a:ext cx="1057677" cy="286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125135"/>
              </p:ext>
            </p:extLst>
          </p:nvPr>
        </p:nvGraphicFramePr>
        <p:xfrm>
          <a:off x="4570371" y="2735104"/>
          <a:ext cx="1107450" cy="286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2" r:id="rId19" imgW="850531" imgH="215806" progId="Equation.3">
                  <p:embed/>
                </p:oleObj>
              </mc:Choice>
              <mc:Fallback>
                <p:oleObj r:id="rId19" imgW="850531" imgH="21580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371" y="2735104"/>
                        <a:ext cx="1107450" cy="286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970956"/>
              </p:ext>
            </p:extLst>
          </p:nvPr>
        </p:nvGraphicFramePr>
        <p:xfrm>
          <a:off x="1860572" y="3066551"/>
          <a:ext cx="1580294" cy="286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3" r:id="rId21" imgW="1205977" imgH="215806" progId="Equation.3">
                  <p:embed/>
                </p:oleObj>
              </mc:Choice>
              <mc:Fallback>
                <p:oleObj r:id="rId21" imgW="1205977" imgH="21580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72" y="3066551"/>
                        <a:ext cx="1580294" cy="286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859827"/>
              </p:ext>
            </p:extLst>
          </p:nvPr>
        </p:nvGraphicFramePr>
        <p:xfrm>
          <a:off x="1739683" y="3693022"/>
          <a:ext cx="1804273" cy="286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4" r:id="rId23" imgW="1383699" imgH="215806" progId="Equation.3">
                  <p:embed/>
                </p:oleObj>
              </mc:Choice>
              <mc:Fallback>
                <p:oleObj r:id="rId23" imgW="1383699" imgH="215806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683" y="3693022"/>
                        <a:ext cx="1804273" cy="286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038815"/>
              </p:ext>
            </p:extLst>
          </p:nvPr>
        </p:nvGraphicFramePr>
        <p:xfrm>
          <a:off x="5431789" y="3686497"/>
          <a:ext cx="1580293" cy="2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5" r:id="rId25" imgW="1206500" imgH="228600" progId="Equation.3">
                  <p:embed/>
                </p:oleObj>
              </mc:Choice>
              <mc:Fallback>
                <p:oleObj r:id="rId25" imgW="120650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789" y="3686497"/>
                        <a:ext cx="1580293" cy="298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115671"/>
              </p:ext>
            </p:extLst>
          </p:nvPr>
        </p:nvGraphicFramePr>
        <p:xfrm>
          <a:off x="1739683" y="4027655"/>
          <a:ext cx="2152684" cy="286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6" r:id="rId27" imgW="1651000" imgH="215900" progId="Equation.3">
                  <p:embed/>
                </p:oleObj>
              </mc:Choice>
              <mc:Fallback>
                <p:oleObj r:id="rId27" imgW="1651000" imgH="2159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683" y="4027655"/>
                        <a:ext cx="2152684" cy="286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922505"/>
              </p:ext>
            </p:extLst>
          </p:nvPr>
        </p:nvGraphicFramePr>
        <p:xfrm>
          <a:off x="1954586" y="4492695"/>
          <a:ext cx="5151510" cy="52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7" r:id="rId29" imgW="4419600" imgH="444500" progId="Equation.3">
                  <p:embed/>
                </p:oleObj>
              </mc:Choice>
              <mc:Fallback>
                <p:oleObj r:id="rId29" imgW="4419600" imgH="4445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586" y="4492695"/>
                        <a:ext cx="5151510" cy="522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906673"/>
              </p:ext>
            </p:extLst>
          </p:nvPr>
        </p:nvGraphicFramePr>
        <p:xfrm>
          <a:off x="1645667" y="5198014"/>
          <a:ext cx="4765769" cy="52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8" r:id="rId31" imgW="4089400" imgH="444500" progId="Equation.3">
                  <p:embed/>
                </p:oleObj>
              </mc:Choice>
              <mc:Fallback>
                <p:oleObj r:id="rId31" imgW="4089400" imgH="4445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667" y="5198014"/>
                        <a:ext cx="4765769" cy="522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425967" y="2426135"/>
            <a:ext cx="63372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解：对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进行受力分析，根据牛顿第二定律列方程：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水平方向：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7"/>
          <p:cNvSpPr>
            <a:spLocks noChangeArrowheads="1"/>
          </p:cNvSpPr>
          <p:nvPr/>
        </p:nvSpPr>
        <p:spPr bwMode="auto">
          <a:xfrm>
            <a:off x="3109219" y="2690785"/>
            <a:ext cx="28144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垂直方向：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59"/>
          <p:cNvSpPr>
            <a:spLocks noChangeArrowheads="1"/>
          </p:cNvSpPr>
          <p:nvPr/>
        </p:nvSpPr>
        <p:spPr bwMode="auto">
          <a:xfrm>
            <a:off x="665259" y="3410958"/>
            <a:ext cx="67265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进行受力分析，根据牛顿第二定律列方程：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水平方向：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0"/>
          <p:cNvSpPr>
            <a:spLocks noChangeArrowheads="1"/>
          </p:cNvSpPr>
          <p:nvPr/>
        </p:nvSpPr>
        <p:spPr bwMode="auto">
          <a:xfrm>
            <a:off x="3877730" y="3629301"/>
            <a:ext cx="36001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，垂直方向：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2"/>
          <p:cNvSpPr>
            <a:spLocks noChangeArrowheads="1"/>
          </p:cNvSpPr>
          <p:nvPr/>
        </p:nvSpPr>
        <p:spPr bwMode="auto">
          <a:xfrm>
            <a:off x="665259" y="4509663"/>
            <a:ext cx="30968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联立求解：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30629" y="2878201"/>
            <a:ext cx="18004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800" dirty="0" smtClean="0"/>
              <a:t>本题是牛二问题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044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5" grpId="0"/>
      <p:bldP spid="66" grpId="0"/>
      <p:bldP spid="68" grpId="0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6249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三、速度（矢）、速率（标）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592" y="1002305"/>
            <a:ext cx="900066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20000"/>
              </a:lnSpc>
              <a:buFontTx/>
              <a:buAutoNum type="arabicPeriod"/>
            </a:pPr>
            <a:r>
              <a:rPr kumimoji="1" lang="zh-CN" altLang="en-US" sz="1800" dirty="0">
                <a:latin typeface="+mj-ea"/>
                <a:ea typeface="+mj-ea"/>
              </a:rPr>
              <a:t>速度：描述质点</a:t>
            </a:r>
            <a:r>
              <a:rPr kumimoji="1" lang="zh-CN" altLang="en-US" sz="1800" dirty="0" smtClean="0">
                <a:solidFill>
                  <a:schemeClr val="accent1"/>
                </a:solidFill>
                <a:latin typeface="+mj-ea"/>
                <a:ea typeface="+mj-ea"/>
              </a:rPr>
              <a:t>位置</a:t>
            </a:r>
            <a:r>
              <a:rPr kumimoji="1" lang="en-US" altLang="zh-CN" sz="1800" dirty="0" smtClean="0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kumimoji="1" lang="zh-CN" altLang="en-US" sz="1800" dirty="0" smtClean="0">
                <a:solidFill>
                  <a:schemeClr val="accent1"/>
                </a:solidFill>
                <a:latin typeface="+mj-ea"/>
                <a:ea typeface="+mj-ea"/>
              </a:rPr>
              <a:t>大小、方向</a:t>
            </a:r>
            <a:r>
              <a:rPr kumimoji="1" lang="en-US" altLang="zh-CN" sz="1800" dirty="0" smtClean="0">
                <a:solidFill>
                  <a:schemeClr val="accent1"/>
                </a:solidFill>
                <a:latin typeface="+mj-ea"/>
                <a:ea typeface="+mj-ea"/>
              </a:rPr>
              <a:t>)</a:t>
            </a:r>
            <a:r>
              <a:rPr kumimoji="1" lang="zh-CN" altLang="en-US" sz="1800" dirty="0" smtClean="0">
                <a:solidFill>
                  <a:schemeClr val="accent1"/>
                </a:solidFill>
                <a:latin typeface="+mj-ea"/>
                <a:ea typeface="+mj-ea"/>
              </a:rPr>
              <a:t>随时间变化</a:t>
            </a:r>
            <a:r>
              <a:rPr kumimoji="1" lang="zh-CN" altLang="en-US" sz="1800" dirty="0">
                <a:solidFill>
                  <a:schemeClr val="accent1"/>
                </a:solidFill>
                <a:latin typeface="+mj-ea"/>
                <a:ea typeface="+mj-ea"/>
              </a:rPr>
              <a:t>快慢</a:t>
            </a:r>
            <a:r>
              <a:rPr kumimoji="1" lang="zh-CN" altLang="en-US" sz="1800" dirty="0">
                <a:latin typeface="+mj-ea"/>
                <a:ea typeface="+mj-ea"/>
              </a:rPr>
              <a:t>的</a:t>
            </a:r>
            <a:r>
              <a:rPr kumimoji="1" lang="zh-CN" altLang="en-US" sz="1800" dirty="0" smtClean="0">
                <a:latin typeface="+mj-ea"/>
                <a:ea typeface="+mj-ea"/>
              </a:rPr>
              <a:t>物理量。</a:t>
            </a:r>
            <a:r>
              <a:rPr lang="zh-CN" altLang="en-US" sz="1800" dirty="0">
                <a:solidFill>
                  <a:srgbClr val="0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单位：米每秒</a:t>
            </a:r>
            <a:r>
              <a:rPr lang="en-US" altLang="zh-CN" sz="1800" dirty="0">
                <a:solidFill>
                  <a:srgbClr val="0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(m/s</a:t>
            </a:r>
            <a:r>
              <a:rPr lang="en-US" altLang="zh-CN" sz="1800" dirty="0" smtClean="0">
                <a:solidFill>
                  <a:srgbClr val="0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)</a:t>
            </a:r>
            <a:r>
              <a:rPr kumimoji="1" lang="en-US" altLang="zh-CN" sz="1800" dirty="0" smtClean="0">
                <a:solidFill>
                  <a:srgbClr val="000000"/>
                </a:solidFill>
                <a:latin typeface="+mj-ea"/>
                <a:ea typeface="+mj-ea"/>
              </a:rPr>
              <a:t>                                                                                             </a:t>
            </a:r>
            <a:endParaRPr lang="zh-CN" altLang="en-US" sz="1800" dirty="0" smtClean="0">
              <a:solidFill>
                <a:srgbClr val="000000"/>
              </a:solidFill>
              <a:ea typeface="+mj-ea"/>
            </a:endParaRPr>
          </a:p>
          <a:p>
            <a:pPr indent="-457200">
              <a:lnSpc>
                <a:spcPct val="120000"/>
              </a:lnSpc>
              <a:buFontTx/>
              <a:buAutoNum type="arabicPeriod"/>
            </a:pPr>
            <a:endParaRPr lang="zh-CN" altLang="en-US" sz="1800" dirty="0" smtClean="0">
              <a:solidFill>
                <a:srgbClr val="000000"/>
              </a:solidFill>
              <a:ea typeface="+mj-ea"/>
            </a:endParaRPr>
          </a:p>
          <a:p>
            <a:pPr indent="-457200">
              <a:lnSpc>
                <a:spcPct val="120000"/>
              </a:lnSpc>
              <a:buAutoNum type="arabicPeriod"/>
            </a:pPr>
            <a:endParaRPr kumimoji="1" lang="en-US" altLang="zh-CN" sz="1800" dirty="0" smtClean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kumimoji="1" lang="en-US" altLang="zh-CN" sz="1800" dirty="0" smtClean="0">
              <a:latin typeface="+mn-ea"/>
            </a:endParaRPr>
          </a:p>
        </p:txBody>
      </p:sp>
      <p:sp>
        <p:nvSpPr>
          <p:cNvPr id="12" name="Text Box 57"/>
          <p:cNvSpPr txBox="1">
            <a:spLocks noChangeArrowheads="1"/>
          </p:cNvSpPr>
          <p:nvPr/>
        </p:nvSpPr>
        <p:spPr bwMode="auto">
          <a:xfrm>
            <a:off x="722312" y="5226815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ea typeface="华文隶书" panose="02010800040101010101" pitchFamily="2" charset="-122"/>
              </a:rPr>
              <a:t>瞬时速率：</a:t>
            </a:r>
          </a:p>
        </p:txBody>
      </p:sp>
      <p:graphicFrame>
        <p:nvGraphicFramePr>
          <p:cNvPr id="14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330869"/>
              </p:ext>
            </p:extLst>
          </p:nvPr>
        </p:nvGraphicFramePr>
        <p:xfrm>
          <a:off x="2474912" y="5098227"/>
          <a:ext cx="17526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" name="公式" r:id="rId4" imgW="1091880" imgH="406080" progId="Equation.3">
                  <p:embed/>
                </p:oleObj>
              </mc:Choice>
              <mc:Fallback>
                <p:oleObj name="公式" r:id="rId4" imgW="1091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2" y="5098227"/>
                        <a:ext cx="17526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74"/>
          <p:cNvGrpSpPr>
            <a:grpSpLocks/>
          </p:cNvGrpSpPr>
          <p:nvPr/>
        </p:nvGrpSpPr>
        <p:grpSpPr bwMode="auto">
          <a:xfrm>
            <a:off x="646112" y="6012633"/>
            <a:ext cx="7869238" cy="490538"/>
            <a:chOff x="624" y="3552"/>
            <a:chExt cx="4957" cy="309"/>
          </a:xfrm>
        </p:grpSpPr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624" y="3552"/>
              <a:ext cx="49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</a:rPr>
                <a:t>注意：                  </a:t>
              </a:r>
              <a:r>
                <a:rPr lang="zh-CN" altLang="en-US" sz="2400" dirty="0" smtClean="0">
                  <a:solidFill>
                    <a:srgbClr val="000000"/>
                  </a:solidFill>
                </a:rPr>
                <a:t>故“瞬时速度的大小”等于</a:t>
              </a:r>
              <a:r>
                <a:rPr lang="zh-CN" altLang="en-US" sz="2400" dirty="0">
                  <a:solidFill>
                    <a:srgbClr val="000000"/>
                  </a:solidFill>
                </a:rPr>
                <a:t>瞬时</a:t>
              </a:r>
              <a:r>
                <a:rPr lang="zh-CN" altLang="en-US" sz="2400" dirty="0" smtClean="0">
                  <a:solidFill>
                    <a:srgbClr val="000000"/>
                  </a:solidFill>
                </a:rPr>
                <a:t>速率。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7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780603"/>
                </p:ext>
              </p:extLst>
            </p:nvPr>
          </p:nvGraphicFramePr>
          <p:xfrm>
            <a:off x="1219" y="3552"/>
            <a:ext cx="696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2" name="Equation" r:id="rId6" imgW="545760" imgH="253800" progId="Equation.3">
                    <p:embed/>
                  </p:oleObj>
                </mc:Choice>
                <mc:Fallback>
                  <p:oleObj name="Equation" r:id="rId6" imgW="5457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" y="3552"/>
                          <a:ext cx="696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10734" y="3791872"/>
                <a:ext cx="5611664" cy="1004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eqArr>
                            <m:eqArr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的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dirty="0"/>
                                <m:t>大小</m:t>
                              </m:r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600" i="1" dirty="0">
                                  <a:latin typeface="Cambria Math" panose="02040503050406030204" pitchFamily="18" charset="0"/>
                                </a:rPr>
                                <m:t>速率</m:t>
                              </m:r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1600" i="1" dirty="0" smtClean="0">
                                  <a:latin typeface="Cambria Math" panose="02040503050406030204" pitchFamily="18" charset="0"/>
                                </a:rPr>
                                <m:t>：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</m:acc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|=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</m:acc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num>
                                <m:den>
                                  <m: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方向：沿着运动轨迹该点的切线方向</m:t>
                              </m:r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与</m:t>
                              </m:r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方向一致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34" y="3791872"/>
                <a:ext cx="5611664" cy="100405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6154" y="2963588"/>
            <a:ext cx="2104098" cy="2138497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4364764" y="3278959"/>
            <a:ext cx="1847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1562" y="3089030"/>
            <a:ext cx="4780876" cy="830997"/>
            <a:chOff x="51562" y="3089030"/>
            <a:chExt cx="4780876" cy="830997"/>
          </a:xfrm>
        </p:grpSpPr>
        <p:sp>
          <p:nvSpPr>
            <p:cNvPr id="10" name="Text Box 54"/>
            <p:cNvSpPr txBox="1">
              <a:spLocks noChangeArrowheads="1"/>
            </p:cNvSpPr>
            <p:nvPr/>
          </p:nvSpPr>
          <p:spPr bwMode="auto">
            <a:xfrm>
              <a:off x="746166" y="3089030"/>
              <a:ext cx="1524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 b="1" dirty="0" smtClean="0">
                  <a:solidFill>
                    <a:srgbClr val="ED5A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瞬时速度（矢量）</a:t>
              </a:r>
              <a:endParaRPr lang="zh-CN" altLang="en-US" sz="2400" b="1" dirty="0">
                <a:solidFill>
                  <a:srgbClr val="ED5A00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2690057" y="3132847"/>
                  <a:ext cx="2142381" cy="699422"/>
                </a:xfrm>
                <a:prstGeom prst="rect">
                  <a:avLst/>
                </a:prstGeom>
                <a:ln>
                  <a:solidFill>
                    <a:srgbClr val="ED5A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num>
                          <m:den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057" y="3132847"/>
                  <a:ext cx="2142381" cy="69942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rgbClr val="ED5A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utoShape 42">
              <a:hlinkClick r:id="rId15" action="ppaction://hlinkfile" highlightClick="1"/>
            </p:cNvPr>
            <p:cNvSpPr>
              <a:spLocks noChangeArrowheads="1"/>
            </p:cNvSpPr>
            <p:nvPr/>
          </p:nvSpPr>
          <p:spPr bwMode="auto">
            <a:xfrm>
              <a:off x="51562" y="3107446"/>
              <a:ext cx="725164" cy="653474"/>
            </a:xfrm>
            <a:prstGeom prst="actionButtonBlank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</a:rPr>
                <a:t>瞬时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速度</a:t>
              </a:r>
              <a:endParaRPr lang="en-US" altLang="zh-CN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rgbClr val="000000"/>
                  </a:solidFill>
                </a:rPr>
                <a:t>与</a:t>
              </a:r>
              <a:r>
                <a:rPr lang="zh-CN" altLang="en-US" dirty="0">
                  <a:solidFill>
                    <a:srgbClr val="000000"/>
                  </a:solidFill>
                </a:rPr>
                <a:t>速率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0297" y="1599815"/>
            <a:ext cx="7766562" cy="1461190"/>
            <a:chOff x="60297" y="1599815"/>
            <a:chExt cx="7766562" cy="1461190"/>
          </a:xfrm>
        </p:grpSpPr>
        <p:sp>
          <p:nvSpPr>
            <p:cNvPr id="7" name="AutoShape 42">
              <a:hlinkClick r:id="rId15" action="ppaction://hlinkfile" highlightClick="1"/>
            </p:cNvPr>
            <p:cNvSpPr>
              <a:spLocks noChangeArrowheads="1"/>
            </p:cNvSpPr>
            <p:nvPr/>
          </p:nvSpPr>
          <p:spPr bwMode="auto">
            <a:xfrm>
              <a:off x="60297" y="1828381"/>
              <a:ext cx="725164" cy="653474"/>
            </a:xfrm>
            <a:prstGeom prst="actionButtonBlank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dirty="0" smtClean="0">
                  <a:solidFill>
                    <a:srgbClr val="000000"/>
                  </a:solidFill>
                </a:rPr>
                <a:t>平均速度</a:t>
              </a:r>
              <a:endParaRPr lang="en-US" altLang="zh-CN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rgbClr val="000000"/>
                  </a:solidFill>
                </a:rPr>
                <a:t>与</a:t>
              </a:r>
              <a:r>
                <a:rPr lang="zh-CN" altLang="en-US" dirty="0">
                  <a:solidFill>
                    <a:srgbClr val="000000"/>
                  </a:solidFill>
                </a:rPr>
                <a:t>速率</a:t>
              </a:r>
            </a:p>
          </p:txBody>
        </p:sp>
        <p:sp>
          <p:nvSpPr>
            <p:cNvPr id="9" name="Text Box 53"/>
            <p:cNvSpPr txBox="1">
              <a:spLocks noChangeArrowheads="1"/>
            </p:cNvSpPr>
            <p:nvPr/>
          </p:nvSpPr>
          <p:spPr bwMode="auto">
            <a:xfrm>
              <a:off x="753683" y="1607292"/>
              <a:ext cx="1524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 b="1" dirty="0" smtClean="0">
                  <a:solidFill>
                    <a:srgbClr val="0000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平均速度（矢量）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 </a:t>
              </a:r>
              <a:endParaRPr lang="zh-CN" altLang="en-US" sz="2400" dirty="0">
                <a:solidFill>
                  <a:srgbClr val="000000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11" name="Text Box 55"/>
            <p:cNvSpPr txBox="1">
              <a:spLocks noChangeArrowheads="1"/>
            </p:cNvSpPr>
            <p:nvPr/>
          </p:nvSpPr>
          <p:spPr bwMode="auto">
            <a:xfrm>
              <a:off x="776726" y="2541203"/>
              <a:ext cx="152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平均速率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2690057" y="1599815"/>
                  <a:ext cx="5136802" cy="470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</m:acc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Δ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sz="2000" i="0" smtClean="0">
                              <a:latin typeface="Cambria Math" panose="02040503050406030204" pitchFamily="18" charset="0"/>
                              <a:ea typeface="+mj-ea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+mj-ea"/>
                            </a:rPr>
                            <m:t>x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2000" i="0">
                              <a:latin typeface="Cambria Math" panose="02040503050406030204" pitchFamily="18" charset="0"/>
                              <a:ea typeface="+mj-ea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CN" sz="2000" i="1" smtClean="0">
                              <a:latin typeface="Cambria Math" panose="02040503050406030204" pitchFamily="18" charset="0"/>
                              <a:ea typeface="+mj-ea"/>
                            </a:rPr>
                            <m:t>t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</m:e>
                      </m:acc>
                    </m:oMath>
                  </a14:m>
                  <a:r>
                    <a:rPr lang="en-US" altLang="zh-CN" sz="2000" dirty="0" smtClean="0">
                      <a:ea typeface="+mj-ea"/>
                    </a:rPr>
                    <a:t>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sz="2000">
                              <a:latin typeface="Cambria Math" panose="02040503050406030204" pitchFamily="18" charset="0"/>
                              <a:ea typeface="+mj-ea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CN" sz="2000" i="1" smtClean="0">
                              <a:latin typeface="Cambria Math" panose="02040503050406030204" pitchFamily="18" charset="0"/>
                              <a:ea typeface="+mj-ea"/>
                            </a:rPr>
                            <m:t>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2000">
                              <a:latin typeface="Cambria Math" panose="02040503050406030204" pitchFamily="18" charset="0"/>
                              <a:ea typeface="+mj-ea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+mj-ea"/>
                            </a:rPr>
                            <m:t>t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000" i="1" smtClean="0">
                              <a:latin typeface="Cambria Math" panose="02040503050406030204" pitchFamily="18" charset="0"/>
                              <a:ea typeface="+mj-ea"/>
                            </a:rPr>
                            <m:t>j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sz="2000">
                              <a:latin typeface="Cambria Math" panose="02040503050406030204" pitchFamily="18" charset="0"/>
                              <a:ea typeface="+mj-ea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CN" sz="2000" i="1" smtClean="0">
                              <a:latin typeface="Cambria Math" panose="02040503050406030204" pitchFamily="18" charset="0"/>
                              <a:ea typeface="+mj-ea"/>
                            </a:rPr>
                            <m:t>z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2000">
                              <a:latin typeface="Cambria Math" panose="02040503050406030204" pitchFamily="18" charset="0"/>
                              <a:ea typeface="+mj-ea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+mj-ea"/>
                            </a:rPr>
                            <m:t>t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j-ea"/>
                        </a:rPr>
                        <m:t>   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（</m:t>
                      </m:r>
                    </m:oMath>
                  </a14:m>
                  <a:r>
                    <a:rPr lang="zh-CN" altLang="en-US" sz="2000" dirty="0" smtClean="0"/>
                    <a:t>直角坐标系中）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057" y="1599815"/>
                  <a:ext cx="5136802" cy="47000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282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2596107" y="2081694"/>
                  <a:ext cx="18450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 smtClean="0"/>
                    <a:t>方向与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⃗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a14:m>
                  <a:r>
                    <a:rPr lang="zh-CN" altLang="en-US" sz="1600" dirty="0" smtClean="0"/>
                    <a:t>方向一致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6107" y="2081694"/>
                  <a:ext cx="1845057" cy="33855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980" t="-10714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2690057" y="2448273"/>
                  <a:ext cx="931922" cy="612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057" y="2448273"/>
                  <a:ext cx="931922" cy="6127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椭圆形标注 26"/>
          <p:cNvSpPr/>
          <p:nvPr/>
        </p:nvSpPr>
        <p:spPr>
          <a:xfrm>
            <a:off x="5069367" y="2357159"/>
            <a:ext cx="2248769" cy="1265466"/>
          </a:xfrm>
          <a:prstGeom prst="wedgeEllipseCallout">
            <a:avLst>
              <a:gd name="adj1" fmla="val -65136"/>
              <a:gd name="adj2" fmla="val 4072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457200"/>
            <a:r>
              <a:rPr lang="zh-CN" altLang="en-US" sz="1400" b="1" dirty="0" smtClean="0">
                <a:solidFill>
                  <a:schemeClr val="bg1"/>
                </a:solidFill>
              </a:rPr>
              <a:t>此时瞬时速度可以由运动方程（位置矢量）求导得出，不需要求出位移。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形标注 24"/>
              <p:cNvSpPr/>
              <p:nvPr/>
            </p:nvSpPr>
            <p:spPr>
              <a:xfrm>
                <a:off x="5212314" y="4645891"/>
                <a:ext cx="1678013" cy="1379160"/>
              </a:xfrm>
              <a:prstGeom prst="wedgeEllipseCallout">
                <a:avLst>
                  <a:gd name="adj1" fmla="val -76695"/>
                  <a:gd name="adj2" fmla="val -44995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indent="457200"/>
                <a:r>
                  <a:rPr lang="zh-CN" altLang="en-US" sz="1400" b="1" dirty="0" smtClean="0">
                    <a:solidFill>
                      <a:schemeClr val="bg1"/>
                    </a:solidFill>
                  </a:rPr>
                  <a:t>同时注意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  <m:r>
                      <a:rPr lang="en-US" altLang="zh-CN" sz="1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1400" b="1" dirty="0" smtClean="0">
                    <a:solidFill>
                      <a:schemeClr val="bg1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1400">
                        <a:latin typeface="Cambria Math" panose="02040503050406030204" pitchFamily="18" charset="0"/>
                      </a:rPr>
                      <m:t>ⅆ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1400" b="1" dirty="0" smtClean="0">
                    <a:solidFill>
                      <a:schemeClr val="bg1"/>
                    </a:solidFill>
                  </a:rPr>
                  <a:t>是不一样的。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椭圆形标注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314" y="4645891"/>
                <a:ext cx="1678013" cy="1379160"/>
              </a:xfrm>
              <a:prstGeom prst="wedgeEllipseCallout">
                <a:avLst>
                  <a:gd name="adj1" fmla="val -76695"/>
                  <a:gd name="adj2" fmla="val -44995"/>
                </a:avLst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78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7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6249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四、加速度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592" y="1046734"/>
            <a:ext cx="900066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20000"/>
              </a:lnSpc>
              <a:buFontTx/>
              <a:buAutoNum type="arabicPeriod"/>
            </a:pPr>
            <a:r>
              <a:rPr kumimoji="1" lang="zh-CN" altLang="en-US" sz="1800" dirty="0">
                <a:latin typeface="+mj-ea"/>
                <a:ea typeface="+mj-ea"/>
              </a:rPr>
              <a:t>加速度：描述质点</a:t>
            </a:r>
            <a:r>
              <a:rPr kumimoji="1" lang="zh-CN" altLang="en-US" sz="1800" dirty="0" smtClean="0">
                <a:solidFill>
                  <a:schemeClr val="accent1"/>
                </a:solidFill>
                <a:latin typeface="+mj-ea"/>
                <a:ea typeface="+mj-ea"/>
              </a:rPr>
              <a:t>速度随时间变化</a:t>
            </a:r>
            <a:r>
              <a:rPr kumimoji="1" lang="zh-CN" altLang="en-US" sz="1800" dirty="0">
                <a:solidFill>
                  <a:schemeClr val="accent1"/>
                </a:solidFill>
                <a:latin typeface="+mj-ea"/>
                <a:ea typeface="+mj-ea"/>
              </a:rPr>
              <a:t>快慢</a:t>
            </a:r>
            <a:r>
              <a:rPr kumimoji="1" lang="zh-CN" altLang="en-US" sz="1800" dirty="0">
                <a:latin typeface="+mj-ea"/>
                <a:ea typeface="+mj-ea"/>
              </a:rPr>
              <a:t>的物理量</a:t>
            </a:r>
            <a:r>
              <a:rPr kumimoji="1" lang="en-US" altLang="zh-CN" sz="1800" dirty="0" smtClean="0">
                <a:latin typeface="+mj-ea"/>
                <a:ea typeface="+mj-ea"/>
              </a:rPr>
              <a:t>.</a:t>
            </a:r>
            <a:r>
              <a:rPr kumimoji="1" lang="zh-CN" altLang="en-US" sz="1800" dirty="0" smtClean="0">
                <a:latin typeface="+mj-ea"/>
                <a:ea typeface="+mj-ea"/>
              </a:rPr>
              <a:t>。</a:t>
            </a:r>
            <a:r>
              <a:rPr lang="zh-CN" altLang="en-US" sz="1800" dirty="0" smtClean="0">
                <a:solidFill>
                  <a:srgbClr val="0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单位：米每秒</a:t>
            </a:r>
            <a:r>
              <a:rPr lang="en-US" altLang="zh-CN" sz="1800" dirty="0" smtClean="0">
                <a:solidFill>
                  <a:srgbClr val="0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(m/s</a:t>
            </a:r>
            <a:r>
              <a:rPr lang="en-US" altLang="zh-CN" sz="1800" baseline="30000" dirty="0" smtClean="0">
                <a:solidFill>
                  <a:srgbClr val="0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).</a:t>
            </a:r>
            <a:endParaRPr kumimoji="1" lang="en-US" altLang="zh-CN" sz="1800" dirty="0" smtClean="0">
              <a:latin typeface="+mn-ea"/>
            </a:endParaRPr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691388"/>
              </p:ext>
            </p:extLst>
          </p:nvPr>
        </p:nvGraphicFramePr>
        <p:xfrm>
          <a:off x="2502380" y="3379955"/>
          <a:ext cx="25876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6" name="公式" r:id="rId4" imgW="1549080" imgH="431640" progId="Equation.3">
                  <p:embed/>
                </p:oleObj>
              </mc:Choice>
              <mc:Fallback>
                <p:oleObj name="公式" r:id="rId4" imgW="1549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380" y="3379955"/>
                        <a:ext cx="2587625" cy="7493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ED5A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521180" y="3430755"/>
            <a:ext cx="2031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ED5A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瞬时</a:t>
            </a:r>
            <a:r>
              <a:rPr lang="zh-CN" altLang="en-US" sz="2400" b="1" dirty="0" smtClean="0">
                <a:solidFill>
                  <a:srgbClr val="ED5A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加速度：</a:t>
            </a:r>
            <a:endParaRPr lang="en-US" altLang="zh-CN" sz="2400" b="1" dirty="0" smtClean="0">
              <a:solidFill>
                <a:srgbClr val="ED5A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400" b="1" dirty="0" smtClean="0">
                <a:solidFill>
                  <a:srgbClr val="ED5A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（矢量</a:t>
            </a:r>
            <a:r>
              <a:rPr lang="zh-CN" altLang="en-US" sz="2400" b="1" dirty="0">
                <a:solidFill>
                  <a:srgbClr val="ED5A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）</a:t>
            </a:r>
          </a:p>
        </p:txBody>
      </p:sp>
      <p:grpSp>
        <p:nvGrpSpPr>
          <p:cNvPr id="17" name="Group 18"/>
          <p:cNvGrpSpPr>
            <a:grpSpLocks noChangeAspect="1"/>
          </p:cNvGrpSpPr>
          <p:nvPr/>
        </p:nvGrpSpPr>
        <p:grpSpPr bwMode="auto">
          <a:xfrm>
            <a:off x="6222888" y="1528012"/>
            <a:ext cx="2857500" cy="2005013"/>
            <a:chOff x="1810" y="7890"/>
            <a:chExt cx="4500" cy="3158"/>
          </a:xfrm>
          <a:solidFill>
            <a:schemeClr val="bg1"/>
          </a:solidFill>
        </p:grpSpPr>
        <p:sp>
          <p:nvSpPr>
            <p:cNvPr id="18" name="AutoShape 34"/>
            <p:cNvSpPr>
              <a:spLocks noChangeAspect="1" noChangeArrowheads="1" noTextEdit="1"/>
            </p:cNvSpPr>
            <p:nvPr/>
          </p:nvSpPr>
          <p:spPr bwMode="auto">
            <a:xfrm>
              <a:off x="1810" y="7890"/>
              <a:ext cx="4500" cy="3158"/>
            </a:xfrm>
            <a:prstGeom prst="rect">
              <a:avLst/>
            </a:prstGeom>
            <a:grpFill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3"/>
            <p:cNvSpPr>
              <a:spLocks/>
            </p:cNvSpPr>
            <p:nvPr/>
          </p:nvSpPr>
          <p:spPr bwMode="auto">
            <a:xfrm>
              <a:off x="1810" y="8292"/>
              <a:ext cx="3640" cy="2756"/>
            </a:xfrm>
            <a:custGeom>
              <a:avLst/>
              <a:gdLst>
                <a:gd name="T0" fmla="*/ 0 w 1296"/>
                <a:gd name="T1" fmla="*/ 216 h 996"/>
                <a:gd name="T2" fmla="*/ 108 w 1296"/>
                <a:gd name="T3" fmla="*/ 168 h 996"/>
                <a:gd name="T4" fmla="*/ 252 w 1296"/>
                <a:gd name="T5" fmla="*/ 36 h 996"/>
                <a:gd name="T6" fmla="*/ 408 w 1296"/>
                <a:gd name="T7" fmla="*/ 0 h 996"/>
                <a:gd name="T8" fmla="*/ 768 w 1296"/>
                <a:gd name="T9" fmla="*/ 24 h 996"/>
                <a:gd name="T10" fmla="*/ 936 w 1296"/>
                <a:gd name="T11" fmla="*/ 72 h 996"/>
                <a:gd name="T12" fmla="*/ 1020 w 1296"/>
                <a:gd name="T13" fmla="*/ 132 h 996"/>
                <a:gd name="T14" fmla="*/ 1044 w 1296"/>
                <a:gd name="T15" fmla="*/ 168 h 996"/>
                <a:gd name="T16" fmla="*/ 1176 w 1296"/>
                <a:gd name="T17" fmla="*/ 312 h 996"/>
                <a:gd name="T18" fmla="*/ 1188 w 1296"/>
                <a:gd name="T19" fmla="*/ 348 h 996"/>
                <a:gd name="T20" fmla="*/ 1224 w 1296"/>
                <a:gd name="T21" fmla="*/ 372 h 996"/>
                <a:gd name="T22" fmla="*/ 1248 w 1296"/>
                <a:gd name="T23" fmla="*/ 444 h 996"/>
                <a:gd name="T24" fmla="*/ 1272 w 1296"/>
                <a:gd name="T25" fmla="*/ 480 h 996"/>
                <a:gd name="T26" fmla="*/ 1296 w 1296"/>
                <a:gd name="T27" fmla="*/ 552 h 996"/>
                <a:gd name="T28" fmla="*/ 1116 w 1296"/>
                <a:gd name="T29" fmla="*/ 900 h 996"/>
                <a:gd name="T30" fmla="*/ 1092 w 1296"/>
                <a:gd name="T31" fmla="*/ 936 h 996"/>
                <a:gd name="T32" fmla="*/ 1056 w 1296"/>
                <a:gd name="T33" fmla="*/ 948 h 996"/>
                <a:gd name="T34" fmla="*/ 960 w 1296"/>
                <a:gd name="T35" fmla="*/ 996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6" h="996">
                  <a:moveTo>
                    <a:pt x="0" y="216"/>
                  </a:moveTo>
                  <a:cubicBezTo>
                    <a:pt x="39" y="203"/>
                    <a:pt x="69" y="181"/>
                    <a:pt x="108" y="168"/>
                  </a:cubicBezTo>
                  <a:cubicBezTo>
                    <a:pt x="149" y="127"/>
                    <a:pt x="196" y="64"/>
                    <a:pt x="252" y="36"/>
                  </a:cubicBezTo>
                  <a:cubicBezTo>
                    <a:pt x="298" y="13"/>
                    <a:pt x="359" y="8"/>
                    <a:pt x="408" y="0"/>
                  </a:cubicBezTo>
                  <a:cubicBezTo>
                    <a:pt x="517" y="5"/>
                    <a:pt x="653" y="6"/>
                    <a:pt x="768" y="24"/>
                  </a:cubicBezTo>
                  <a:cubicBezTo>
                    <a:pt x="825" y="33"/>
                    <a:pt x="880" y="58"/>
                    <a:pt x="936" y="72"/>
                  </a:cubicBezTo>
                  <a:cubicBezTo>
                    <a:pt x="964" y="93"/>
                    <a:pt x="996" y="108"/>
                    <a:pt x="1020" y="132"/>
                  </a:cubicBezTo>
                  <a:cubicBezTo>
                    <a:pt x="1030" y="142"/>
                    <a:pt x="1034" y="157"/>
                    <a:pt x="1044" y="168"/>
                  </a:cubicBezTo>
                  <a:cubicBezTo>
                    <a:pt x="1085" y="214"/>
                    <a:pt x="1132" y="268"/>
                    <a:pt x="1176" y="312"/>
                  </a:cubicBezTo>
                  <a:cubicBezTo>
                    <a:pt x="1180" y="324"/>
                    <a:pt x="1180" y="338"/>
                    <a:pt x="1188" y="348"/>
                  </a:cubicBezTo>
                  <a:cubicBezTo>
                    <a:pt x="1197" y="359"/>
                    <a:pt x="1216" y="360"/>
                    <a:pt x="1224" y="372"/>
                  </a:cubicBezTo>
                  <a:cubicBezTo>
                    <a:pt x="1237" y="393"/>
                    <a:pt x="1240" y="420"/>
                    <a:pt x="1248" y="444"/>
                  </a:cubicBezTo>
                  <a:cubicBezTo>
                    <a:pt x="1253" y="458"/>
                    <a:pt x="1266" y="467"/>
                    <a:pt x="1272" y="480"/>
                  </a:cubicBezTo>
                  <a:cubicBezTo>
                    <a:pt x="1282" y="503"/>
                    <a:pt x="1296" y="552"/>
                    <a:pt x="1296" y="552"/>
                  </a:cubicBezTo>
                  <a:cubicBezTo>
                    <a:pt x="1285" y="697"/>
                    <a:pt x="1277" y="846"/>
                    <a:pt x="1116" y="900"/>
                  </a:cubicBezTo>
                  <a:cubicBezTo>
                    <a:pt x="1108" y="912"/>
                    <a:pt x="1103" y="927"/>
                    <a:pt x="1092" y="936"/>
                  </a:cubicBezTo>
                  <a:cubicBezTo>
                    <a:pt x="1082" y="944"/>
                    <a:pt x="1067" y="942"/>
                    <a:pt x="1056" y="948"/>
                  </a:cubicBezTo>
                  <a:cubicBezTo>
                    <a:pt x="1024" y="964"/>
                    <a:pt x="992" y="980"/>
                    <a:pt x="960" y="996"/>
                  </a:cubicBezTo>
                </a:path>
              </a:pathLst>
            </a:custGeom>
            <a:grpFill/>
            <a:ln w="9525">
              <a:solidFill>
                <a:srgbClr val="7D7DA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2598" y="7890"/>
              <a:ext cx="832" cy="4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200" b="0" i="0" u="none" strike="noStrike" cap="none" normalizeH="0" baseline="0" smtClean="0">
                  <a:ln>
                    <a:noFill/>
                  </a:ln>
                  <a:solidFill>
                    <a:srgbClr val="CC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轨道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AutoShape 31"/>
            <p:cNvSpPr>
              <a:spLocks noChangeArrowheads="1"/>
            </p:cNvSpPr>
            <p:nvPr/>
          </p:nvSpPr>
          <p:spPr bwMode="auto">
            <a:xfrm flipH="1">
              <a:off x="4011" y="8346"/>
              <a:ext cx="110" cy="131"/>
            </a:xfrm>
            <a:prstGeom prst="flowChartConnector">
              <a:avLst/>
            </a:prstGeom>
            <a:grp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4121" y="8348"/>
              <a:ext cx="1219" cy="257"/>
            </a:xfrm>
            <a:prstGeom prst="line">
              <a:avLst/>
            </a:prstGeom>
            <a:grp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4121" y="8477"/>
              <a:ext cx="552" cy="1029"/>
            </a:xfrm>
            <a:prstGeom prst="line">
              <a:avLst/>
            </a:prstGeom>
            <a:grp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4184" y="8360"/>
              <a:ext cx="118" cy="205"/>
            </a:xfrm>
            <a:custGeom>
              <a:avLst/>
              <a:gdLst>
                <a:gd name="T0" fmla="*/ 48 w 48"/>
                <a:gd name="T1" fmla="*/ 0 h 72"/>
                <a:gd name="T2" fmla="*/ 0 w 48"/>
                <a:gd name="T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" h="72">
                  <a:moveTo>
                    <a:pt x="48" y="0"/>
                  </a:moveTo>
                  <a:cubicBezTo>
                    <a:pt x="40" y="24"/>
                    <a:pt x="32" y="72"/>
                    <a:pt x="0" y="72"/>
                  </a:cubicBezTo>
                </a:path>
              </a:pathLst>
            </a:custGeom>
            <a:grpFill/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4673" y="8605"/>
              <a:ext cx="555" cy="773"/>
            </a:xfrm>
            <a:prstGeom prst="line">
              <a:avLst/>
            </a:prstGeom>
            <a:grp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4994" y="8531"/>
              <a:ext cx="70" cy="238"/>
            </a:xfrm>
            <a:custGeom>
              <a:avLst/>
              <a:gdLst>
                <a:gd name="T0" fmla="*/ 5 w 29"/>
                <a:gd name="T1" fmla="*/ 0 h 84"/>
                <a:gd name="T2" fmla="*/ 29 w 29"/>
                <a:gd name="T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" h="84">
                  <a:moveTo>
                    <a:pt x="5" y="0"/>
                  </a:moveTo>
                  <a:cubicBezTo>
                    <a:pt x="18" y="78"/>
                    <a:pt x="0" y="55"/>
                    <a:pt x="29" y="84"/>
                  </a:cubicBezTo>
                </a:path>
              </a:pathLst>
            </a:custGeom>
            <a:grpFill/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5340" y="9506"/>
              <a:ext cx="552" cy="1029"/>
            </a:xfrm>
            <a:prstGeom prst="line">
              <a:avLst/>
            </a:prstGeom>
            <a:grpFill/>
            <a:ln w="952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4330" y="8514"/>
            <a:ext cx="20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7" name="公式" r:id="rId6" imgW="126725" imgH="177415" progId="Equation.3">
                    <p:embed/>
                  </p:oleObj>
                </mc:Choice>
                <mc:Fallback>
                  <p:oleObj name="公式" r:id="rId6" imgW="126725" imgH="177415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0" y="8514"/>
                          <a:ext cx="200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4690" y="8514"/>
            <a:ext cx="22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8" name="公式" r:id="rId8" imgW="139700" imgH="139700" progId="Equation.3">
                    <p:embed/>
                  </p:oleObj>
                </mc:Choice>
                <mc:Fallback>
                  <p:oleObj name="公式" r:id="rId8" imgW="139700" imgH="1397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0" y="8514"/>
                          <a:ext cx="220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4510" y="8046"/>
            <a:ext cx="45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9" name="公式" r:id="rId10" imgW="291973" imgH="203112" progId="Equation.3">
                    <p:embed/>
                  </p:oleObj>
                </mc:Choice>
                <mc:Fallback>
                  <p:oleObj name="公式" r:id="rId10" imgW="291973" imgH="203112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0" y="8046"/>
                          <a:ext cx="458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5050" y="8826"/>
            <a:ext cx="3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0" name="公式" r:id="rId12" imgW="228402" imgH="177646" progId="Equation.3">
                    <p:embed/>
                  </p:oleObj>
                </mc:Choice>
                <mc:Fallback>
                  <p:oleObj name="公式" r:id="rId12" imgW="228402" imgH="177646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0" y="8826"/>
                          <a:ext cx="36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3430" y="8826"/>
            <a:ext cx="89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1" name="公式" r:id="rId14" imgW="571252" imgH="203112" progId="Equation.3">
                    <p:embed/>
                  </p:oleObj>
                </mc:Choice>
                <mc:Fallback>
                  <p:oleObj name="公式" r:id="rId14" imgW="571252" imgH="20311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0" y="8826"/>
                          <a:ext cx="899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/>
          </p:nvGraphicFramePr>
          <p:xfrm>
            <a:off x="5410" y="9606"/>
            <a:ext cx="89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2" name="公式" r:id="rId16" imgW="571252" imgH="203112" progId="Equation.3">
                    <p:embed/>
                  </p:oleObj>
                </mc:Choice>
                <mc:Fallback>
                  <p:oleObj name="公式" r:id="rId16" imgW="571252" imgH="20311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" y="9606"/>
                          <a:ext cx="899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34723" y="3754605"/>
            <a:ext cx="1741170" cy="22012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2381503" y="4318120"/>
                <a:ext cx="38179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/>
                  <a:t>方向与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</a:rPr>
                      <m:t>d</m:t>
                    </m:r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1600" dirty="0" smtClean="0"/>
                  <a:t>方向一致（注意不是与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1600" dirty="0" smtClean="0"/>
                  <a:t>一致）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503" y="4318120"/>
                <a:ext cx="3817905" cy="338554"/>
              </a:xfrm>
              <a:prstGeom prst="rect">
                <a:avLst/>
              </a:prstGeom>
              <a:blipFill rotWithShape="0">
                <a:blip r:embed="rId19"/>
                <a:stretch>
                  <a:fillRect l="-958" t="-10714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71055" y="1522080"/>
            <a:ext cx="4821381" cy="1099082"/>
            <a:chOff x="471055" y="1522080"/>
            <a:chExt cx="4821381" cy="1099082"/>
          </a:xfrm>
        </p:grpSpPr>
        <p:sp>
          <p:nvSpPr>
            <p:cNvPr id="5" name="Text Box 36"/>
            <p:cNvSpPr txBox="1">
              <a:spLocks noChangeArrowheads="1"/>
            </p:cNvSpPr>
            <p:nvPr/>
          </p:nvSpPr>
          <p:spPr bwMode="auto">
            <a:xfrm>
              <a:off x="471055" y="1522080"/>
              <a:ext cx="203132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平均加速度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：</a:t>
              </a:r>
              <a:endParaRPr lang="en-US" altLang="zh-CN" sz="2400" b="1" dirty="0" smtClean="0">
                <a:solidFill>
                  <a:srgbClr val="000000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  <a:p>
              <a:r>
                <a:rPr lang="zh-CN" altLang="en-US" sz="2400" b="1" dirty="0" smtClean="0">
                  <a:solidFill>
                    <a:srgbClr val="000000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（矢量）</a:t>
              </a:r>
              <a:endParaRPr lang="zh-CN" altLang="en-US" sz="2400" b="1" dirty="0">
                <a:solidFill>
                  <a:srgbClr val="000000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2428158" y="2282608"/>
                  <a:ext cx="186102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 smtClean="0"/>
                    <a:t>方向与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60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⃗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zh-CN" altLang="en-US" sz="1600" dirty="0" smtClean="0"/>
                    <a:t>方向一致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158" y="2282608"/>
                  <a:ext cx="1861022" cy="33855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634" t="-10714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2396434" y="1591554"/>
                  <a:ext cx="2896002" cy="6388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acc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sty m:val="p"/>
                              </m:rP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1800" i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zh-CN" altLang="en-US" sz="1800" i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434" y="1591554"/>
                  <a:ext cx="2896002" cy="63882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文本框 35"/>
          <p:cNvSpPr txBox="1"/>
          <p:nvPr/>
        </p:nvSpPr>
        <p:spPr>
          <a:xfrm>
            <a:off x="1848658" y="6216992"/>
            <a:ext cx="3158237" cy="3385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课后练习：课本第一章习题：</a:t>
            </a:r>
            <a:r>
              <a:rPr lang="en-US" altLang="zh-CN" sz="1600" b="1" dirty="0" smtClean="0"/>
              <a:t>1.9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6417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6249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五、另一个角度描述运动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角量描述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2347" y="1191486"/>
            <a:ext cx="8879305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571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266700" defTabSz="914400"/>
            <a:r>
              <a:rPr lang="zh-CN" altLang="zh-CN" sz="2000" dirty="0" smtClean="0">
                <a:latin typeface="+mj-ea"/>
                <a:ea typeface="+mj-ea"/>
                <a:cs typeface="Times New Roman" panose="02020603050405020304" pitchFamily="18" charset="0"/>
              </a:rPr>
              <a:t>圆周运动</a:t>
            </a:r>
            <a:r>
              <a:rPr lang="zh-CN" altLang="en-US" sz="2000" dirty="0" smtClean="0">
                <a:latin typeface="+mj-ea"/>
                <a:ea typeface="+mj-ea"/>
                <a:cs typeface="Times New Roman" panose="02020603050405020304" pitchFamily="18" charset="0"/>
              </a:rPr>
              <a:t>：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轨迹为圆周的运动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由于作圆周运动的质点必在圆周上，故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266700" defTabSz="914400"/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圆周运动可用一组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ED5A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角量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来描述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更关注在角度上的运动状态变化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+mj-ea"/>
              <a:ea typeface="+mj-ea"/>
            </a:endParaRPr>
          </a:p>
          <a:p>
            <a:pPr lvl="0" indent="266700" defTabSz="914400"/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790" t="7824" r="1" b="13440"/>
          <a:stretch/>
        </p:blipFill>
        <p:spPr>
          <a:xfrm>
            <a:off x="7064186" y="2088657"/>
            <a:ext cx="1878056" cy="1509739"/>
          </a:xfrm>
          <a:prstGeom prst="rect">
            <a:avLst/>
          </a:prstGeom>
        </p:spPr>
      </p:pic>
      <p:sp>
        <p:nvSpPr>
          <p:cNvPr id="36" name="椭圆形标注 35"/>
          <p:cNvSpPr/>
          <p:nvPr/>
        </p:nvSpPr>
        <p:spPr>
          <a:xfrm>
            <a:off x="7064186" y="3817510"/>
            <a:ext cx="2103369" cy="2174433"/>
          </a:xfrm>
          <a:prstGeom prst="wedgeEllipseCallout">
            <a:avLst>
              <a:gd name="adj1" fmla="val -69383"/>
              <a:gd name="adj2" fmla="val -606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角量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描述中的“角坐标、角位移、角速度、角加速度”相当于线量描述中的“位置矢量、位移、速度、加速度”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79999" y="2020893"/>
                <a:ext cx="6884187" cy="3077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 defTabSz="914400">
                  <a:spcAft>
                    <a:spcPts val="1200"/>
                  </a:spcAft>
                  <a:buAutoNum type="arabicPeriod"/>
                </a:pPr>
                <a:r>
                  <a:rPr lang="zh-CN" altLang="en-US" sz="1800" dirty="0">
                    <a:solidFill>
                      <a:schemeClr val="accent1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角坐标  </a:t>
                </a:r>
                <a:r>
                  <a:rPr lang="zh-CN" altLang="en-US" sz="1800" dirty="0">
                    <a:latin typeface="+mj-ea"/>
                    <a:ea typeface="+mj-ea"/>
                    <a:cs typeface="Times New Roman" panose="02020603050405020304" pitchFamily="18" charset="0"/>
                  </a:rPr>
                  <a:t>描述质点在圆周上</a:t>
                </a:r>
                <a:r>
                  <a:rPr lang="zh-CN" altLang="en-US" sz="1800" dirty="0" smtClean="0">
                    <a:latin typeface="+mj-ea"/>
                    <a:ea typeface="+mj-ea"/>
                    <a:cs typeface="Times New Roman" panose="02020603050405020304" pitchFamily="18" charset="0"/>
                  </a:rPr>
                  <a:t>位置，指</a:t>
                </a:r>
                <a:r>
                  <a:rPr lang="zh-CN" altLang="en-US" sz="1800" dirty="0">
                    <a:latin typeface="+mj-ea"/>
                    <a:ea typeface="+mj-ea"/>
                    <a:cs typeface="Times New Roman" panose="02020603050405020304" pitchFamily="18" charset="0"/>
                  </a:rPr>
                  <a:t>的是</a:t>
                </a:r>
                <a:r>
                  <a:rPr lang="en-US" altLang="zh-CN" sz="1800" dirty="0">
                    <a:latin typeface="+mj-ea"/>
                    <a:ea typeface="+mj-ea"/>
                    <a:cs typeface="Times New Roman" panose="02020603050405020304" pitchFamily="18" charset="0"/>
                  </a:rPr>
                  <a:t>t</a:t>
                </a:r>
                <a:r>
                  <a:rPr lang="zh-CN" altLang="en-US" sz="1800" dirty="0">
                    <a:latin typeface="+mj-ea"/>
                    <a:ea typeface="+mj-ea"/>
                    <a:cs typeface="Times New Roman" panose="02020603050405020304" pitchFamily="18" charset="0"/>
                  </a:rPr>
                  <a:t>时刻质点位于</a:t>
                </a:r>
                <a:r>
                  <a:rPr lang="en-US" altLang="zh-CN" sz="1800" dirty="0">
                    <a:latin typeface="+mj-ea"/>
                    <a:ea typeface="+mj-ea"/>
                    <a:cs typeface="Times New Roman" panose="02020603050405020304" pitchFamily="18" charset="0"/>
                  </a:rPr>
                  <a:t>A</a:t>
                </a:r>
                <a:r>
                  <a:rPr lang="zh-CN" altLang="en-US" sz="1800" dirty="0" smtClean="0">
                    <a:latin typeface="+mj-ea"/>
                    <a:ea typeface="+mj-ea"/>
                    <a:cs typeface="Times New Roman" panose="02020603050405020304" pitchFamily="18" charset="0"/>
                  </a:rPr>
                  <a:t>处，半径</a:t>
                </a:r>
                <a:r>
                  <a:rPr lang="en-US" altLang="zh-CN" sz="1800" dirty="0">
                    <a:latin typeface="+mj-ea"/>
                    <a:ea typeface="+mj-ea"/>
                    <a:cs typeface="Times New Roman" panose="02020603050405020304" pitchFamily="18" charset="0"/>
                  </a:rPr>
                  <a:t>OA</a:t>
                </a:r>
                <a:r>
                  <a:rPr lang="zh-CN" altLang="en-US" sz="1800" dirty="0">
                    <a:latin typeface="+mj-ea"/>
                    <a:ea typeface="+mj-ea"/>
                    <a:cs typeface="Times New Roman" panose="02020603050405020304" pitchFamily="18" charset="0"/>
                  </a:rPr>
                  <a:t>与参考轴</a:t>
                </a:r>
                <a:r>
                  <a:rPr lang="en-US" altLang="zh-CN" sz="1800" dirty="0">
                    <a:latin typeface="+mj-ea"/>
                    <a:ea typeface="+mj-ea"/>
                    <a:cs typeface="Times New Roman" panose="02020603050405020304" pitchFamily="18" charset="0"/>
                  </a:rPr>
                  <a:t>OX</a:t>
                </a:r>
                <a:r>
                  <a:rPr lang="zh-CN" altLang="en-US" sz="1800" dirty="0">
                    <a:latin typeface="+mj-ea"/>
                    <a:ea typeface="+mj-ea"/>
                    <a:cs typeface="Times New Roman" panose="02020603050405020304" pitchFamily="18" charset="0"/>
                  </a:rPr>
                  <a:t> 的夹角（单位弧度</a:t>
                </a:r>
                <a:r>
                  <a:rPr lang="en-US" altLang="zh-CN" sz="1800" dirty="0">
                    <a:latin typeface="+mj-ea"/>
                    <a:ea typeface="+mj-ea"/>
                    <a:cs typeface="Times New Roman" panose="02020603050405020304" pitchFamily="18" charset="0"/>
                  </a:rPr>
                  <a:t>rad</a:t>
                </a:r>
                <a:r>
                  <a:rPr lang="zh-CN" altLang="en-US" sz="1800" dirty="0">
                    <a:latin typeface="+mj-ea"/>
                    <a:ea typeface="+mj-ea"/>
                    <a:cs typeface="Times New Roman" panose="02020603050405020304" pitchFamily="18" charset="0"/>
                  </a:rPr>
                  <a:t>）。它随时</a:t>
                </a:r>
                <a:r>
                  <a:rPr lang="zh-CN" altLang="en-US" sz="1800" dirty="0" smtClean="0">
                    <a:latin typeface="+mj-ea"/>
                    <a:ea typeface="+mj-ea"/>
                    <a:cs typeface="Times New Roman" panose="02020603050405020304" pitchFamily="18" charset="0"/>
                  </a:rPr>
                  <a:t>间变化</a:t>
                </a:r>
                <a:r>
                  <a:rPr lang="zh-CN" altLang="en-US" sz="18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endParaRPr lang="en-US" altLang="zh-CN" sz="18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457200" lvl="0" indent="-457200" defTabSz="914400">
                  <a:spcAft>
                    <a:spcPts val="1200"/>
                  </a:spcAft>
                  <a:buAutoNum type="arabicPeriod"/>
                </a:pPr>
                <a:r>
                  <a:rPr lang="zh-CN" altLang="en-US" sz="18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角位移</a:t>
                </a:r>
                <a:r>
                  <a:rPr lang="zh-CN" altLang="en-US" sz="1800" dirty="0">
                    <a:latin typeface="+mj-ea"/>
                    <a:ea typeface="+mj-ea"/>
                  </a:rPr>
                  <a:t>   </a:t>
                </a:r>
                <a14:m>
                  <m:oMath xmlns:m="http://schemas.openxmlformats.org/officeDocument/2006/math">
                    <m:r>
                      <a:rPr lang="zh-CN" altLang="en-US" sz="1800" i="1" dirty="0" smtClean="0">
                        <a:latin typeface="Cambria Math" panose="02040503050406030204" pitchFamily="18" charset="0"/>
                        <a:ea typeface="+mj-ea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  <a:ea typeface="+mj-ea"/>
                      </a:rPr>
                      <m:t>t</m:t>
                    </m:r>
                  </m:oMath>
                </a14:m>
                <a:r>
                  <a:rPr lang="zh-CN" altLang="en-US" sz="1800" dirty="0">
                    <a:latin typeface="+mj-ea"/>
                    <a:ea typeface="+mj-ea"/>
                  </a:rPr>
                  <a:t>时间内角坐标改变的物理量。</a:t>
                </a:r>
                <a:r>
                  <a:rPr lang="zh-CN" altLang="en-US" sz="1800" dirty="0" smtClean="0">
                    <a:latin typeface="+mj-ea"/>
                    <a:ea typeface="+mj-ea"/>
                  </a:rPr>
                  <a:t>角位移</a:t>
                </a: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l-GR" altLang="zh-CN" sz="1800" dirty="0">
                    <a:latin typeface="+mj-ea"/>
                    <a:ea typeface="+mj-ea"/>
                  </a:rPr>
                  <a:t>θ</a:t>
                </a:r>
                <a:r>
                  <a:rPr lang="zh-CN" altLang="en-US" sz="1800" dirty="0" smtClean="0">
                    <a:latin typeface="+mj-ea"/>
                    <a:ea typeface="+mj-ea"/>
                  </a:rPr>
                  <a:t>是</a:t>
                </a:r>
                <a:r>
                  <a:rPr lang="zh-CN" altLang="en-US" sz="1800" dirty="0">
                    <a:latin typeface="+mj-ea"/>
                    <a:ea typeface="+mj-ea"/>
                  </a:rPr>
                  <a:t>代数</a:t>
                </a:r>
                <a:r>
                  <a:rPr lang="zh-CN" altLang="en-US" sz="1800" dirty="0" smtClean="0">
                    <a:latin typeface="+mj-ea"/>
                    <a:ea typeface="+mj-ea"/>
                  </a:rPr>
                  <a:t>量，有大小（可取正负）和转向， 轨道逆时针</a:t>
                </a:r>
                <a:r>
                  <a:rPr lang="zh-CN" altLang="en-US" sz="1800" dirty="0">
                    <a:latin typeface="+mj-ea"/>
                    <a:ea typeface="+mj-ea"/>
                  </a:rPr>
                  <a:t>为正值。 </a:t>
                </a:r>
                <a:endParaRPr lang="en-US" altLang="zh-CN" sz="1800" dirty="0" smtClean="0">
                  <a:latin typeface="+mj-ea"/>
                  <a:ea typeface="+mj-ea"/>
                </a:endParaRPr>
              </a:p>
              <a:p>
                <a:pPr defTabSz="914400">
                  <a:spcAft>
                    <a:spcPts val="1200"/>
                  </a:spcAft>
                </a:pPr>
                <a:r>
                  <a:rPr lang="zh-CN" altLang="en-US" sz="1800" dirty="0" smtClean="0">
                    <a:latin typeface="+mj-ea"/>
                  </a:rPr>
                  <a:t>       如</a:t>
                </a:r>
                <a:r>
                  <a:rPr lang="zh-CN" altLang="en-US" sz="1800" dirty="0">
                    <a:latin typeface="+mj-ea"/>
                  </a:rPr>
                  <a:t>图：当</a:t>
                </a: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800" dirty="0" smtClean="0">
                    <a:latin typeface="+mj-ea"/>
                  </a:rPr>
                  <a:t>0</a:t>
                </a:r>
                <a:r>
                  <a:rPr lang="zh-CN" altLang="en-US" sz="1800" dirty="0" smtClean="0">
                    <a:latin typeface="+mj-ea"/>
                  </a:rPr>
                  <a:t>，</a:t>
                </a:r>
                <a:r>
                  <a:rPr lang="en-US" altLang="zh-CN" sz="1800" dirty="0" smtClean="0">
                    <a:latin typeface="+mj-ea"/>
                  </a:rPr>
                  <a:t> </a:t>
                </a:r>
                <a:r>
                  <a:rPr lang="en-US" altLang="zh-CN" sz="1800" dirty="0">
                    <a:latin typeface="+mj-ea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800" dirty="0">
                    <a:latin typeface="+mj-ea"/>
                  </a:rPr>
                  <a:t>B</a:t>
                </a:r>
                <a:r>
                  <a:rPr lang="zh-CN" altLang="en-US" sz="1800" dirty="0">
                    <a:latin typeface="+mj-ea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l-GR" altLang="zh-CN" sz="1800" dirty="0">
                    <a:latin typeface="+mj-ea"/>
                  </a:rPr>
                  <a:t> θ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altLang="zh-CN" sz="1800" dirty="0">
                        <a:latin typeface="+mj-ea"/>
                      </a:rPr>
                      <m:t>d</m:t>
                    </m:r>
                    <m:r>
                      <m:rPr>
                        <m:nor/>
                      </m:rPr>
                      <a:rPr lang="el-GR" altLang="zh-CN" sz="1800" dirty="0">
                        <a:latin typeface="+mj-ea"/>
                      </a:rPr>
                      <m:t>θ</m:t>
                    </m:r>
                  </m:oMath>
                </a14:m>
                <a:endParaRPr lang="en-US" altLang="zh-CN" sz="1800" dirty="0" smtClean="0">
                  <a:latin typeface="+mj-ea"/>
                  <a:ea typeface="+mj-ea"/>
                </a:endParaRPr>
              </a:p>
              <a:p>
                <a:pPr marL="457200" lvl="0" indent="-457200" defTabSz="914400">
                  <a:spcAft>
                    <a:spcPts val="1200"/>
                  </a:spcAft>
                  <a:buFont typeface="+mj-lt"/>
                  <a:buAutoNum type="arabicPeriod" startAt="3"/>
                </a:pPr>
                <a:r>
                  <a:rPr lang="zh-CN" altLang="en-US" sz="1800" dirty="0" smtClean="0">
                    <a:solidFill>
                      <a:schemeClr val="accent1"/>
                    </a:solidFill>
                    <a:latin typeface="+mj-ea"/>
                    <a:ea typeface="+mj-ea"/>
                  </a:rPr>
                  <a:t>角速度</a:t>
                </a:r>
                <a:r>
                  <a:rPr lang="zh-CN" altLang="en-US" sz="1800" dirty="0" smtClean="0">
                    <a:latin typeface="+mj-ea"/>
                    <a:ea typeface="+mj-ea"/>
                  </a:rPr>
                  <a:t>   角</a:t>
                </a:r>
                <a:r>
                  <a:rPr lang="zh-CN" altLang="en-US" sz="1800" dirty="0">
                    <a:latin typeface="+mj-ea"/>
                    <a:ea typeface="+mj-ea"/>
                  </a:rPr>
                  <a:t>坐标运动</a:t>
                </a:r>
                <a:r>
                  <a:rPr lang="zh-CN" altLang="en-US" sz="1800" dirty="0" smtClean="0">
                    <a:latin typeface="+mj-ea"/>
                    <a:ea typeface="+mj-ea"/>
                  </a:rPr>
                  <a:t>快慢（转动角度变化快慢）的</a:t>
                </a:r>
                <a:r>
                  <a:rPr lang="zh-CN" altLang="en-US" sz="1800" dirty="0">
                    <a:latin typeface="+mj-ea"/>
                    <a:ea typeface="+mj-ea"/>
                  </a:rPr>
                  <a:t>物理量</a:t>
                </a:r>
                <a:r>
                  <a:rPr lang="zh-CN" altLang="en-US" sz="1800" dirty="0" smtClean="0">
                    <a:latin typeface="+mj-ea"/>
                    <a:ea typeface="+mj-ea"/>
                  </a:rPr>
                  <a:t>。</a:t>
                </a:r>
                <a:endParaRPr lang="en-US" altLang="zh-CN" sz="1800" dirty="0" smtClean="0">
                  <a:latin typeface="+mj-ea"/>
                  <a:ea typeface="+mj-ea"/>
                </a:endParaRPr>
              </a:p>
              <a:p>
                <a:pPr marL="457200" lvl="0" indent="-457200" defTabSz="914400">
                  <a:spcAft>
                    <a:spcPts val="1200"/>
                  </a:spcAft>
                  <a:buFont typeface="+mj-lt"/>
                  <a:buAutoNum type="arabicPeriod" startAt="3"/>
                </a:pPr>
                <a:r>
                  <a:rPr lang="zh-CN" altLang="en-US" sz="1800" dirty="0" smtClean="0">
                    <a:solidFill>
                      <a:schemeClr val="accent1"/>
                    </a:solidFill>
                    <a:latin typeface="+mj-ea"/>
                    <a:ea typeface="+mj-ea"/>
                  </a:rPr>
                  <a:t>角加速度</a:t>
                </a:r>
                <a:r>
                  <a:rPr lang="zh-CN" altLang="en-US" sz="1800" dirty="0" smtClean="0">
                    <a:latin typeface="+mj-ea"/>
                    <a:ea typeface="+mj-ea"/>
                  </a:rPr>
                  <a:t>   角速度</a:t>
                </a:r>
                <a:r>
                  <a:rPr lang="zh-CN" altLang="en-US" sz="1800" dirty="0">
                    <a:latin typeface="+mj-ea"/>
                    <a:ea typeface="+mj-ea"/>
                  </a:rPr>
                  <a:t>变化快慢的物理量</a:t>
                </a:r>
                <a:endParaRPr lang="en-US" altLang="zh-CN" sz="1800" dirty="0" smtClean="0">
                  <a:latin typeface="+mj-ea"/>
                  <a:ea typeface="+mj-ea"/>
                </a:endParaRPr>
              </a:p>
              <a:p>
                <a:pPr lvl="0" defTabSz="914400">
                  <a:spcAft>
                    <a:spcPts val="1200"/>
                  </a:spcAft>
                </a:pPr>
                <a:r>
                  <a:rPr lang="en-US" altLang="zh-CN" sz="1800" dirty="0">
                    <a:latin typeface="+mj-ea"/>
                    <a:ea typeface="+mj-ea"/>
                  </a:rPr>
                  <a:t> </a:t>
                </a:r>
                <a:r>
                  <a:rPr lang="en-US" altLang="zh-CN" sz="1800" dirty="0" smtClean="0">
                    <a:latin typeface="+mj-ea"/>
                    <a:ea typeface="+mj-ea"/>
                  </a:rPr>
                  <a:t>      </a:t>
                </a:r>
                <a:endParaRPr lang="zh-CN" altLang="en-US" sz="1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99" y="2020893"/>
                <a:ext cx="6884187" cy="3077766"/>
              </a:xfrm>
              <a:prstGeom prst="rect">
                <a:avLst/>
              </a:prstGeom>
              <a:blipFill rotWithShape="0">
                <a:blip r:embed="rId4"/>
                <a:stretch>
                  <a:fillRect l="-974" t="-1984" r="-2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4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0000" y="585069"/>
            <a:ext cx="6249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五、另一个角度描述运动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角量描述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143047"/>
              </p:ext>
            </p:extLst>
          </p:nvPr>
        </p:nvGraphicFramePr>
        <p:xfrm>
          <a:off x="790985" y="2108107"/>
          <a:ext cx="3671593" cy="384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2" name="公式" r:id="rId4" imgW="1930320" imgH="203040" progId="Equation.3">
                  <p:embed/>
                </p:oleObj>
              </mc:Choice>
              <mc:Fallback>
                <p:oleObj name="公式" r:id="rId4" imgW="1930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985" y="2108107"/>
                        <a:ext cx="3671593" cy="38466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ED5A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37243"/>
              </p:ext>
            </p:extLst>
          </p:nvPr>
        </p:nvGraphicFramePr>
        <p:xfrm>
          <a:off x="790985" y="2604660"/>
          <a:ext cx="5849938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3" name="公式" r:id="rId6" imgW="3111500" imgH="1320800" progId="Equation.3">
                  <p:embed/>
                </p:oleObj>
              </mc:Choice>
              <mc:Fallback>
                <p:oleObj name="公式" r:id="rId6" imgW="3111500" imgH="132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985" y="2604660"/>
                        <a:ext cx="5849938" cy="2425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ED5A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80000" y="1109923"/>
            <a:ext cx="8879305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571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266700" defTabSz="914400"/>
            <a:r>
              <a:rPr lang="zh-CN" altLang="zh-CN" sz="2000" dirty="0" smtClean="0">
                <a:latin typeface="+mj-ea"/>
                <a:ea typeface="+mj-ea"/>
                <a:cs typeface="Times New Roman" panose="02020603050405020304" pitchFamily="18" charset="0"/>
              </a:rPr>
              <a:t>圆周运动</a:t>
            </a:r>
            <a:r>
              <a:rPr lang="zh-CN" altLang="en-US" sz="2000" dirty="0" smtClean="0">
                <a:latin typeface="+mj-ea"/>
                <a:ea typeface="+mj-ea"/>
                <a:cs typeface="Times New Roman" panose="02020603050405020304" pitchFamily="18" charset="0"/>
              </a:rPr>
              <a:t>：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轨迹为圆周的运动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由于作圆周运动的质点必在圆周上，故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266700" defTabSz="914400"/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圆周运动可用一组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ED5A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角量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来描述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更关注在角度上的运动状态变化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+mj-ea"/>
              <a:ea typeface="+mj-ea"/>
            </a:endParaRPr>
          </a:p>
          <a:p>
            <a:pPr lvl="0" indent="266700" defTabSz="914400"/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 indent="266700" defTabSz="914400"/>
            <a:endParaRPr lang="en-US" altLang="zh-CN" sz="1100" b="1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 indent="266700" defTabSz="914400"/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90936" y="5456564"/>
            <a:ext cx="62499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角位移、角速度与角加速度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统称为角量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的单位分别为弧度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(rad)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、弧度／秒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(rad·s</a:t>
            </a:r>
            <a:r>
              <a:rPr kumimoji="0" lang="en-US" altLang="zh-CN" sz="1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、及弧度／秒</a:t>
            </a:r>
            <a:r>
              <a:rPr kumimoji="0" lang="en-US" altLang="zh-CN" sz="1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(rad·s</a:t>
            </a:r>
            <a:r>
              <a:rPr kumimoji="0" lang="en-US" altLang="zh-CN" sz="1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-2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8"/>
          <a:srcRect l="790" t="7824" r="1" b="13440"/>
          <a:stretch/>
        </p:blipFill>
        <p:spPr>
          <a:xfrm>
            <a:off x="7064186" y="2281040"/>
            <a:ext cx="1878056" cy="1509739"/>
          </a:xfrm>
          <a:prstGeom prst="rect">
            <a:avLst/>
          </a:prstGeom>
        </p:spPr>
      </p:pic>
      <p:sp>
        <p:nvSpPr>
          <p:cNvPr id="36" name="椭圆形标注 35"/>
          <p:cNvSpPr/>
          <p:nvPr/>
        </p:nvSpPr>
        <p:spPr>
          <a:xfrm>
            <a:off x="7064186" y="3817510"/>
            <a:ext cx="2103369" cy="2174433"/>
          </a:xfrm>
          <a:prstGeom prst="wedgeEllipseCallout">
            <a:avLst>
              <a:gd name="adj1" fmla="val -69383"/>
              <a:gd name="adj2" fmla="val -606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角量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描述中的“角坐标、角位移、角速度、角加速度”相当于线量描述中的“位置矢量、位移、速度、加速度”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AFD23-7FD8-4D17-A0A1-97F143C0E2E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381574187e997b2c9de1ec6f89284451fdd7c2"/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23-新闻联播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165799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70C0"/>
      </a:hlink>
      <a:folHlink>
        <a:srgbClr val="0070C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just">
          <a:spcAft>
            <a:spcPts val="120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sz="1800" dirty="0" smtClean="0">
            <a:solidFill>
              <a:srgbClr val="000000"/>
            </a:solidFill>
            <a:latin typeface="+mn-ea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9734</TotalTime>
  <Words>8193</Words>
  <Application>Microsoft Office PowerPoint</Application>
  <PresentationFormat>全屏显示(4:3)</PresentationFormat>
  <Paragraphs>663</Paragraphs>
  <Slides>54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54</vt:i4>
      </vt:variant>
    </vt:vector>
  </HeadingPairs>
  <TitlesOfParts>
    <vt:vector size="75" baseType="lpstr">
      <vt:lpstr>BatangChe</vt:lpstr>
      <vt:lpstr>方正姚体</vt:lpstr>
      <vt:lpstr>华文隶书</vt:lpstr>
      <vt:lpstr>华文新魏</vt:lpstr>
      <vt:lpstr>楷体</vt:lpstr>
      <vt:lpstr>宋体</vt:lpstr>
      <vt:lpstr>微软雅黑</vt:lpstr>
      <vt:lpstr>微软雅黑 Light</vt:lpstr>
      <vt:lpstr>新宋体</vt:lpstr>
      <vt:lpstr>Arial</vt:lpstr>
      <vt:lpstr>Calibri</vt:lpstr>
      <vt:lpstr>Cambria Math</vt:lpstr>
      <vt:lpstr>Segoe UI Black</vt:lpstr>
      <vt:lpstr>Symbol</vt:lpstr>
      <vt:lpstr>Tahoma</vt:lpstr>
      <vt:lpstr>Times New Roman</vt:lpstr>
      <vt:lpstr>Wingdings</vt:lpstr>
      <vt:lpstr>Office 主题</vt:lpstr>
      <vt:lpstr>公式</vt:lpstr>
      <vt:lpstr>Equation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小鹿PPT；http://pptx.taobao.com</dc:title>
  <dc:creator>小鹿PPT;http://pptx.taobao.com</dc:creator>
  <dc:description>小鹿PPT；http://pptx.taobao.com</dc:description>
  <cp:lastModifiedBy>PanPan</cp:lastModifiedBy>
  <cp:revision>606</cp:revision>
  <dcterms:created xsi:type="dcterms:W3CDTF">2015-03-31T05:49:04Z</dcterms:created>
  <dcterms:modified xsi:type="dcterms:W3CDTF">2019-09-11T03:32:56Z</dcterms:modified>
</cp:coreProperties>
</file>