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1"/>
  </p:notesMasterIdLst>
  <p:handoutMasterIdLst>
    <p:handoutMasterId r:id="rId52"/>
  </p:handoutMasterIdLst>
  <p:sldIdLst>
    <p:sldId id="390" r:id="rId2"/>
    <p:sldId id="477" r:id="rId3"/>
    <p:sldId id="393" r:id="rId4"/>
    <p:sldId id="508" r:id="rId5"/>
    <p:sldId id="509" r:id="rId6"/>
    <p:sldId id="510" r:id="rId7"/>
    <p:sldId id="511" r:id="rId8"/>
    <p:sldId id="512" r:id="rId9"/>
    <p:sldId id="444" r:id="rId10"/>
    <p:sldId id="513" r:id="rId11"/>
    <p:sldId id="514" r:id="rId12"/>
    <p:sldId id="456" r:id="rId13"/>
    <p:sldId id="515" r:id="rId14"/>
    <p:sldId id="516" r:id="rId15"/>
    <p:sldId id="517" r:id="rId16"/>
    <p:sldId id="518" r:id="rId17"/>
    <p:sldId id="519" r:id="rId18"/>
    <p:sldId id="458" r:id="rId19"/>
    <p:sldId id="520" r:id="rId20"/>
    <p:sldId id="523" r:id="rId21"/>
    <p:sldId id="525" r:id="rId22"/>
    <p:sldId id="526" r:id="rId23"/>
    <p:sldId id="521" r:id="rId24"/>
    <p:sldId id="524" r:id="rId25"/>
    <p:sldId id="549" r:id="rId26"/>
    <p:sldId id="459" r:id="rId27"/>
    <p:sldId id="528" r:id="rId28"/>
    <p:sldId id="527" r:id="rId29"/>
    <p:sldId id="529" r:id="rId30"/>
    <p:sldId id="536" r:id="rId31"/>
    <p:sldId id="537" r:id="rId32"/>
    <p:sldId id="530" r:id="rId33"/>
    <p:sldId id="531" r:id="rId34"/>
    <p:sldId id="534" r:id="rId35"/>
    <p:sldId id="538" r:id="rId36"/>
    <p:sldId id="541" r:id="rId37"/>
    <p:sldId id="543" r:id="rId38"/>
    <p:sldId id="542" r:id="rId39"/>
    <p:sldId id="540" r:id="rId40"/>
    <p:sldId id="544" r:id="rId41"/>
    <p:sldId id="468" r:id="rId42"/>
    <p:sldId id="545" r:id="rId43"/>
    <p:sldId id="498" r:id="rId44"/>
    <p:sldId id="503" r:id="rId45"/>
    <p:sldId id="499" r:id="rId46"/>
    <p:sldId id="500" r:id="rId47"/>
    <p:sldId id="548" r:id="rId48"/>
    <p:sldId id="547" r:id="rId49"/>
    <p:sldId id="501" r:id="rId50"/>
  </p:sldIdLst>
  <p:sldSz cx="9144000" cy="6858000" type="screen4x3"/>
  <p:notesSz cx="6858000" cy="9144000"/>
  <p:custDataLst>
    <p:tags r:id="rId53"/>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A00"/>
    <a:srgbClr val="FFCC99"/>
    <a:srgbClr val="294A5A"/>
    <a:srgbClr val="000000"/>
    <a:srgbClr val="C96B0D"/>
    <a:srgbClr val="3D9A57"/>
    <a:srgbClr val="00AAA2"/>
    <a:srgbClr val="F29234"/>
    <a:srgbClr val="4143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90" autoAdjust="0"/>
  </p:normalViewPr>
  <p:slideViewPr>
    <p:cSldViewPr snapToGrid="0">
      <p:cViewPr varScale="1">
        <p:scale>
          <a:sx n="104" d="100"/>
          <a:sy n="104" d="100"/>
        </p:scale>
        <p:origin x="3042" y="96"/>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7" d="100"/>
          <a:sy n="57" d="100"/>
        </p:scale>
        <p:origin x="-282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image" Target="../media/image116.emf"/><Relationship Id="rId4" Type="http://schemas.openxmlformats.org/officeDocument/2006/relationships/image" Target="../media/image119.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image" Target="../media/image123.w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image" Target="../media/image131.wmf"/><Relationship Id="rId7" Type="http://schemas.openxmlformats.org/officeDocument/2006/relationships/image" Target="../media/image135.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5" Type="http://schemas.openxmlformats.org/officeDocument/2006/relationships/image" Target="../media/image133.wmf"/><Relationship Id="rId10" Type="http://schemas.openxmlformats.org/officeDocument/2006/relationships/image" Target="../media/image138.wmf"/><Relationship Id="rId4" Type="http://schemas.openxmlformats.org/officeDocument/2006/relationships/image" Target="../media/image132.wmf"/><Relationship Id="rId9" Type="http://schemas.openxmlformats.org/officeDocument/2006/relationships/image" Target="../media/image13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40.emf"/><Relationship Id="rId1" Type="http://schemas.openxmlformats.org/officeDocument/2006/relationships/image" Target="../media/image139.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42.emf"/><Relationship Id="rId2" Type="http://schemas.openxmlformats.org/officeDocument/2006/relationships/image" Target="../media/image140.emf"/><Relationship Id="rId1" Type="http://schemas.openxmlformats.org/officeDocument/2006/relationships/image" Target="../media/image139.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image" Target="../media/image158.wmf"/><Relationship Id="rId7" Type="http://schemas.openxmlformats.org/officeDocument/2006/relationships/image" Target="../media/image162.wmf"/><Relationship Id="rId12" Type="http://schemas.openxmlformats.org/officeDocument/2006/relationships/image" Target="../media/image167.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61.wmf"/><Relationship Id="rId11" Type="http://schemas.openxmlformats.org/officeDocument/2006/relationships/image" Target="../media/image166.wmf"/><Relationship Id="rId5" Type="http://schemas.openxmlformats.org/officeDocument/2006/relationships/image" Target="../media/image160.wmf"/><Relationship Id="rId10" Type="http://schemas.openxmlformats.org/officeDocument/2006/relationships/image" Target="../media/image165.wmf"/><Relationship Id="rId4" Type="http://schemas.openxmlformats.org/officeDocument/2006/relationships/image" Target="../media/image159.wmf"/><Relationship Id="rId9" Type="http://schemas.openxmlformats.org/officeDocument/2006/relationships/image" Target="../media/image16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 Id="rId4" Type="http://schemas.openxmlformats.org/officeDocument/2006/relationships/image" Target="../media/image17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image" Target="../media/image176.wmf"/><Relationship Id="rId7" Type="http://schemas.openxmlformats.org/officeDocument/2006/relationships/image" Target="../media/image180.wmf"/><Relationship Id="rId2" Type="http://schemas.openxmlformats.org/officeDocument/2006/relationships/image" Target="../media/image175.wmf"/><Relationship Id="rId1" Type="http://schemas.openxmlformats.org/officeDocument/2006/relationships/image" Target="../media/image174.wmf"/><Relationship Id="rId6" Type="http://schemas.openxmlformats.org/officeDocument/2006/relationships/image" Target="../media/image179.wmf"/><Relationship Id="rId11" Type="http://schemas.openxmlformats.org/officeDocument/2006/relationships/image" Target="../media/image184.wmf"/><Relationship Id="rId5" Type="http://schemas.openxmlformats.org/officeDocument/2006/relationships/image" Target="../media/image178.wmf"/><Relationship Id="rId10" Type="http://schemas.openxmlformats.org/officeDocument/2006/relationships/image" Target="../media/image183.wmf"/><Relationship Id="rId4" Type="http://schemas.openxmlformats.org/officeDocument/2006/relationships/image" Target="../media/image177.wmf"/><Relationship Id="rId9" Type="http://schemas.openxmlformats.org/officeDocument/2006/relationships/image" Target="../media/image18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 Id="rId4" Type="http://schemas.openxmlformats.org/officeDocument/2006/relationships/image" Target="../media/image18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 Id="rId9" Type="http://schemas.openxmlformats.org/officeDocument/2006/relationships/image" Target="../media/image20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 Id="rId6" Type="http://schemas.openxmlformats.org/officeDocument/2006/relationships/image" Target="../media/image213.wmf"/><Relationship Id="rId5" Type="http://schemas.openxmlformats.org/officeDocument/2006/relationships/image" Target="../media/image212.wmf"/><Relationship Id="rId4" Type="http://schemas.openxmlformats.org/officeDocument/2006/relationships/image" Target="../media/image21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 Id="rId5" Type="http://schemas.openxmlformats.org/officeDocument/2006/relationships/image" Target="../media/image219.wmf"/><Relationship Id="rId4" Type="http://schemas.openxmlformats.org/officeDocument/2006/relationships/image" Target="../media/image218.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image" Target="../media/image223.wmf"/><Relationship Id="rId7" Type="http://schemas.openxmlformats.org/officeDocument/2006/relationships/image" Target="../media/image227.wmf"/><Relationship Id="rId2" Type="http://schemas.openxmlformats.org/officeDocument/2006/relationships/image" Target="../media/image222.wmf"/><Relationship Id="rId1" Type="http://schemas.openxmlformats.org/officeDocument/2006/relationships/image" Target="../media/image221.wmf"/><Relationship Id="rId6" Type="http://schemas.openxmlformats.org/officeDocument/2006/relationships/image" Target="../media/image226.wmf"/><Relationship Id="rId5" Type="http://schemas.openxmlformats.org/officeDocument/2006/relationships/image" Target="../media/image225.wmf"/><Relationship Id="rId10" Type="http://schemas.openxmlformats.org/officeDocument/2006/relationships/image" Target="../media/image230.wmf"/><Relationship Id="rId4" Type="http://schemas.openxmlformats.org/officeDocument/2006/relationships/image" Target="../media/image224.wmf"/><Relationship Id="rId9" Type="http://schemas.openxmlformats.org/officeDocument/2006/relationships/image" Target="../media/image22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10" Type="http://schemas.openxmlformats.org/officeDocument/2006/relationships/image" Target="../media/image49.emf"/><Relationship Id="rId4" Type="http://schemas.openxmlformats.org/officeDocument/2006/relationships/image" Target="../media/image43.wmf"/><Relationship Id="rId9" Type="http://schemas.openxmlformats.org/officeDocument/2006/relationships/image" Target="../media/image4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 Id="rId9" Type="http://schemas.openxmlformats.org/officeDocument/2006/relationships/image" Target="../media/image8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80.wmf"/><Relationship Id="rId7" Type="http://schemas.openxmlformats.org/officeDocument/2006/relationships/image" Target="../media/image89.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8.wmf"/><Relationship Id="rId5" Type="http://schemas.openxmlformats.org/officeDocument/2006/relationships/image" Target="../media/image82.wmf"/><Relationship Id="rId10" Type="http://schemas.openxmlformats.org/officeDocument/2006/relationships/image" Target="../media/image86.wmf"/><Relationship Id="rId4" Type="http://schemas.openxmlformats.org/officeDocument/2006/relationships/image" Target="../media/image81.wmf"/><Relationship Id="rId9" Type="http://schemas.openxmlformats.org/officeDocument/2006/relationships/image" Target="../media/image9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50C751-E73B-4671-BF60-2E05CCA1B27E}" type="datetimeFigureOut">
              <a:rPr lang="zh-CN" altLang="en-US" smtClean="0"/>
              <a:pPr/>
              <a:t>2019/10/11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79D8E0-8278-49BB-B0CA-553CE08C89C5}" type="slidenum">
              <a:rPr lang="zh-CN" altLang="en-US" smtClean="0"/>
              <a:pPr/>
              <a:t>‹#›</a:t>
            </a:fld>
            <a:endParaRPr lang="zh-CN" altLang="en-US"/>
          </a:p>
        </p:txBody>
      </p:sp>
    </p:spTree>
    <p:extLst>
      <p:ext uri="{BB962C8B-B14F-4D97-AF65-F5344CB8AC3E}">
        <p14:creationId xmlns:p14="http://schemas.microsoft.com/office/powerpoint/2010/main" val="537105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03107-0A21-4975-BD4E-9E3FA1571653}" type="datetimeFigureOut">
              <a:rPr lang="zh-CN" altLang="en-US" smtClean="0"/>
              <a:pPr/>
              <a:t>2019/10/11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51D9C-74F3-4A50-80CE-FCA0A0469843}" type="slidenum">
              <a:rPr lang="zh-CN" altLang="en-US" smtClean="0"/>
              <a:pPr/>
              <a:t>‹#›</a:t>
            </a:fld>
            <a:endParaRPr lang="zh-CN" altLang="en-US"/>
          </a:p>
        </p:txBody>
      </p:sp>
    </p:spTree>
    <p:extLst>
      <p:ext uri="{BB962C8B-B14F-4D97-AF65-F5344CB8AC3E}">
        <p14:creationId xmlns:p14="http://schemas.microsoft.com/office/powerpoint/2010/main" val="3996540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901200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17</a:t>
            </a:fld>
            <a:endParaRPr lang="zh-CN" altLang="en-US"/>
          </a:p>
        </p:txBody>
      </p:sp>
    </p:spTree>
    <p:extLst>
      <p:ext uri="{BB962C8B-B14F-4D97-AF65-F5344CB8AC3E}">
        <p14:creationId xmlns:p14="http://schemas.microsoft.com/office/powerpoint/2010/main" val="3285851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18</a:t>
            </a:fld>
            <a:endParaRPr lang="zh-CN" altLang="en-US"/>
          </a:p>
        </p:txBody>
      </p:sp>
    </p:spTree>
    <p:extLst>
      <p:ext uri="{BB962C8B-B14F-4D97-AF65-F5344CB8AC3E}">
        <p14:creationId xmlns:p14="http://schemas.microsoft.com/office/powerpoint/2010/main" val="1479338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19</a:t>
            </a:fld>
            <a:endParaRPr lang="zh-CN" altLang="en-US"/>
          </a:p>
        </p:txBody>
      </p:sp>
    </p:spTree>
    <p:extLst>
      <p:ext uri="{BB962C8B-B14F-4D97-AF65-F5344CB8AC3E}">
        <p14:creationId xmlns:p14="http://schemas.microsoft.com/office/powerpoint/2010/main" val="3053183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23</a:t>
            </a:fld>
            <a:endParaRPr lang="zh-CN" altLang="en-US"/>
          </a:p>
        </p:txBody>
      </p:sp>
    </p:spTree>
    <p:extLst>
      <p:ext uri="{BB962C8B-B14F-4D97-AF65-F5344CB8AC3E}">
        <p14:creationId xmlns:p14="http://schemas.microsoft.com/office/powerpoint/2010/main" val="3859021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26</a:t>
            </a:fld>
            <a:endParaRPr lang="zh-CN" altLang="en-US"/>
          </a:p>
        </p:txBody>
      </p:sp>
    </p:spTree>
    <p:extLst>
      <p:ext uri="{BB962C8B-B14F-4D97-AF65-F5344CB8AC3E}">
        <p14:creationId xmlns:p14="http://schemas.microsoft.com/office/powerpoint/2010/main" val="4290345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28</a:t>
            </a:fld>
            <a:endParaRPr lang="zh-CN" altLang="en-US"/>
          </a:p>
        </p:txBody>
      </p:sp>
    </p:spTree>
    <p:extLst>
      <p:ext uri="{BB962C8B-B14F-4D97-AF65-F5344CB8AC3E}">
        <p14:creationId xmlns:p14="http://schemas.microsoft.com/office/powerpoint/2010/main" val="1337734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31</a:t>
            </a:fld>
            <a:endParaRPr lang="zh-CN" altLang="en-US"/>
          </a:p>
        </p:txBody>
      </p:sp>
    </p:spTree>
    <p:extLst>
      <p:ext uri="{BB962C8B-B14F-4D97-AF65-F5344CB8AC3E}">
        <p14:creationId xmlns:p14="http://schemas.microsoft.com/office/powerpoint/2010/main" val="4292415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34</a:t>
            </a:fld>
            <a:endParaRPr lang="zh-CN" altLang="en-US"/>
          </a:p>
        </p:txBody>
      </p:sp>
    </p:spTree>
    <p:extLst>
      <p:ext uri="{BB962C8B-B14F-4D97-AF65-F5344CB8AC3E}">
        <p14:creationId xmlns:p14="http://schemas.microsoft.com/office/powerpoint/2010/main" val="1447417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35</a:t>
            </a:fld>
            <a:endParaRPr lang="zh-CN" altLang="en-US"/>
          </a:p>
        </p:txBody>
      </p:sp>
    </p:spTree>
    <p:extLst>
      <p:ext uri="{BB962C8B-B14F-4D97-AF65-F5344CB8AC3E}">
        <p14:creationId xmlns:p14="http://schemas.microsoft.com/office/powerpoint/2010/main" val="2113052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3</a:t>
            </a:fld>
            <a:endParaRPr lang="zh-CN" altLang="en-US"/>
          </a:p>
        </p:txBody>
      </p:sp>
    </p:spTree>
    <p:extLst>
      <p:ext uri="{BB962C8B-B14F-4D97-AF65-F5344CB8AC3E}">
        <p14:creationId xmlns:p14="http://schemas.microsoft.com/office/powerpoint/2010/main" val="382515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4</a:t>
            </a:fld>
            <a:endParaRPr lang="zh-CN" altLang="en-US"/>
          </a:p>
        </p:txBody>
      </p:sp>
    </p:spTree>
    <p:extLst>
      <p:ext uri="{BB962C8B-B14F-4D97-AF65-F5344CB8AC3E}">
        <p14:creationId xmlns:p14="http://schemas.microsoft.com/office/powerpoint/2010/main" val="940245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5</a:t>
            </a:fld>
            <a:endParaRPr lang="zh-CN" altLang="en-US"/>
          </a:p>
        </p:txBody>
      </p:sp>
    </p:spTree>
    <p:extLst>
      <p:ext uri="{BB962C8B-B14F-4D97-AF65-F5344CB8AC3E}">
        <p14:creationId xmlns:p14="http://schemas.microsoft.com/office/powerpoint/2010/main" val="1123886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12</a:t>
            </a:fld>
            <a:endParaRPr lang="zh-CN" altLang="en-US"/>
          </a:p>
        </p:txBody>
      </p:sp>
    </p:spTree>
    <p:extLst>
      <p:ext uri="{BB962C8B-B14F-4D97-AF65-F5344CB8AC3E}">
        <p14:creationId xmlns:p14="http://schemas.microsoft.com/office/powerpoint/2010/main" val="351037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13</a:t>
            </a:fld>
            <a:endParaRPr lang="zh-CN" altLang="en-US"/>
          </a:p>
        </p:txBody>
      </p:sp>
    </p:spTree>
    <p:extLst>
      <p:ext uri="{BB962C8B-B14F-4D97-AF65-F5344CB8AC3E}">
        <p14:creationId xmlns:p14="http://schemas.microsoft.com/office/powerpoint/2010/main" val="220144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14</a:t>
            </a:fld>
            <a:endParaRPr lang="zh-CN" altLang="en-US"/>
          </a:p>
        </p:txBody>
      </p:sp>
    </p:spTree>
    <p:extLst>
      <p:ext uri="{BB962C8B-B14F-4D97-AF65-F5344CB8AC3E}">
        <p14:creationId xmlns:p14="http://schemas.microsoft.com/office/powerpoint/2010/main" val="235509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15</a:t>
            </a:fld>
            <a:endParaRPr lang="zh-CN" altLang="en-US"/>
          </a:p>
        </p:txBody>
      </p:sp>
    </p:spTree>
    <p:extLst>
      <p:ext uri="{BB962C8B-B14F-4D97-AF65-F5344CB8AC3E}">
        <p14:creationId xmlns:p14="http://schemas.microsoft.com/office/powerpoint/2010/main" val="2476102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16</a:t>
            </a:fld>
            <a:endParaRPr lang="zh-CN" altLang="en-US"/>
          </a:p>
        </p:txBody>
      </p:sp>
    </p:spTree>
    <p:extLst>
      <p:ext uri="{BB962C8B-B14F-4D97-AF65-F5344CB8AC3E}">
        <p14:creationId xmlns:p14="http://schemas.microsoft.com/office/powerpoint/2010/main" val="235009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1422184" cy="461665"/>
          </a:xfrm>
          <a:prstGeom prst="rect">
            <a:avLst/>
          </a:prstGeom>
          <a:noFill/>
        </p:spPr>
        <p:txBody>
          <a:bodyPr wrap="none" rtlCol="0">
            <a:spAutoFit/>
          </a:bodyPr>
          <a:lstStyle/>
          <a:p>
            <a:r>
              <a:rPr lang="zh-CN" altLang="en-US" sz="2400" b="1" dirty="0" smtClean="0">
                <a:solidFill>
                  <a:schemeClr val="bg1"/>
                </a:solidFill>
              </a:rPr>
              <a:t>本章目录</a:t>
            </a:r>
            <a:endParaRPr lang="zh-CN" altLang="en-US" sz="2400" b="1" dirty="0">
              <a:solidFill>
                <a:schemeClr val="bg1"/>
              </a:solidFill>
            </a:endParaRPr>
          </a:p>
        </p:txBody>
      </p:sp>
      <p:sp>
        <p:nvSpPr>
          <p:cNvPr id="9" name="灯片编号占位符 8"/>
          <p:cNvSpPr>
            <a:spLocks noGrp="1"/>
          </p:cNvSpPr>
          <p:nvPr>
            <p:ph type="sldNum" sz="quarter" idx="10"/>
          </p:nvPr>
        </p:nvSpPr>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13954347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3897221" cy="461665"/>
          </a:xfrm>
          <a:prstGeom prst="rect">
            <a:avLst/>
          </a:prstGeom>
          <a:noFill/>
        </p:spPr>
        <p:txBody>
          <a:bodyPr wrap="none" rtlCol="0">
            <a:spAutoFit/>
          </a:bodyPr>
          <a:lstStyle/>
          <a:p>
            <a:r>
              <a:rPr lang="zh-CN" altLang="en-US" sz="2400" b="1" dirty="0" smtClean="0">
                <a:solidFill>
                  <a:schemeClr val="bg1"/>
                </a:solidFill>
              </a:rPr>
              <a:t>牛顿第二定律变形情况一览</a:t>
            </a:r>
            <a:endParaRPr lang="zh-CN" altLang="en-US" sz="2400" b="1" dirty="0">
              <a:solidFill>
                <a:schemeClr val="bg1"/>
              </a:solidFill>
            </a:endParaRPr>
          </a:p>
        </p:txBody>
      </p:sp>
      <p:sp>
        <p:nvSpPr>
          <p:cNvPr id="9" name="灯片编号占位符 8"/>
          <p:cNvSpPr>
            <a:spLocks noGrp="1"/>
          </p:cNvSpPr>
          <p:nvPr>
            <p:ph type="sldNum" sz="quarter" idx="10"/>
          </p:nvPr>
        </p:nvSpPr>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2276272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5368777" cy="461665"/>
          </a:xfrm>
          <a:prstGeom prst="rect">
            <a:avLst/>
          </a:prstGeom>
          <a:noFill/>
        </p:spPr>
        <p:txBody>
          <a:bodyPr wrap="none" rtlCol="0">
            <a:spAutoFit/>
          </a:bodyPr>
          <a:lstStyle/>
          <a:p>
            <a:r>
              <a:rPr lang="en-US" altLang="zh-CN" sz="2400" b="1" dirty="0" smtClean="0">
                <a:solidFill>
                  <a:schemeClr val="bg1"/>
                </a:solidFill>
              </a:rPr>
              <a:t>2.1   </a:t>
            </a:r>
            <a:r>
              <a:rPr lang="zh-CN" altLang="en-US" sz="2400" b="1" dirty="0" smtClean="0">
                <a:solidFill>
                  <a:schemeClr val="bg1"/>
                </a:solidFill>
              </a:rPr>
              <a:t>功和能 动能定理 机械能守恒定律</a:t>
            </a:r>
            <a:endParaRPr lang="zh-CN" altLang="en-US" sz="2400" b="1" dirty="0">
              <a:solidFill>
                <a:schemeClr val="bg1"/>
              </a:solidFill>
            </a:endParaRPr>
          </a:p>
        </p:txBody>
      </p:sp>
      <p:sp>
        <p:nvSpPr>
          <p:cNvPr id="9" name="灯片编号占位符 8"/>
          <p:cNvSpPr>
            <a:spLocks noGrp="1"/>
          </p:cNvSpPr>
          <p:nvPr>
            <p:ph type="sldNum" sz="quarter" idx="10"/>
          </p:nvPr>
        </p:nvSpPr>
        <p:spPr>
          <a:xfrm>
            <a:off x="8135814" y="6356350"/>
            <a:ext cx="379535"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11963618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4750018" cy="461665"/>
          </a:xfrm>
          <a:prstGeom prst="rect">
            <a:avLst/>
          </a:prstGeom>
          <a:noFill/>
        </p:spPr>
        <p:txBody>
          <a:bodyPr wrap="none" rtlCol="0">
            <a:spAutoFit/>
          </a:bodyPr>
          <a:lstStyle/>
          <a:p>
            <a:r>
              <a:rPr lang="en-US" altLang="zh-CN" sz="2400" b="1" dirty="0" smtClean="0">
                <a:solidFill>
                  <a:schemeClr val="bg1"/>
                </a:solidFill>
              </a:rPr>
              <a:t>2.2   </a:t>
            </a:r>
            <a:r>
              <a:rPr lang="zh-CN" altLang="en-US" sz="2400" b="1" dirty="0" smtClean="0">
                <a:solidFill>
                  <a:schemeClr val="bg1"/>
                </a:solidFill>
              </a:rPr>
              <a:t>动量 动量定理 动量守恒定律</a:t>
            </a:r>
            <a:endParaRPr lang="zh-CN" altLang="en-US" sz="2400" b="1" dirty="0">
              <a:solidFill>
                <a:schemeClr val="bg1"/>
              </a:solidFill>
            </a:endParaRPr>
          </a:p>
        </p:txBody>
      </p:sp>
      <p:sp>
        <p:nvSpPr>
          <p:cNvPr id="4" name="灯片编号占位符 3"/>
          <p:cNvSpPr>
            <a:spLocks noGrp="1"/>
          </p:cNvSpPr>
          <p:nvPr>
            <p:ph type="sldNum" sz="quarter" idx="10"/>
          </p:nvPr>
        </p:nvSpPr>
        <p:spPr>
          <a:xfrm>
            <a:off x="8135814" y="6356350"/>
            <a:ext cx="379535"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37976399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1846980" cy="461665"/>
          </a:xfrm>
          <a:prstGeom prst="rect">
            <a:avLst/>
          </a:prstGeom>
          <a:noFill/>
        </p:spPr>
        <p:txBody>
          <a:bodyPr wrap="none" rtlCol="0">
            <a:spAutoFit/>
          </a:bodyPr>
          <a:lstStyle/>
          <a:p>
            <a:r>
              <a:rPr lang="en-US" altLang="zh-CN" sz="2400" b="1" baseline="0" dirty="0" smtClean="0">
                <a:solidFill>
                  <a:schemeClr val="bg1"/>
                </a:solidFill>
              </a:rPr>
              <a:t>  </a:t>
            </a:r>
            <a:r>
              <a:rPr lang="en-US" altLang="zh-CN" sz="2400" b="1" dirty="0" smtClean="0">
                <a:solidFill>
                  <a:schemeClr val="bg1"/>
                </a:solidFill>
              </a:rPr>
              <a:t>   </a:t>
            </a:r>
            <a:r>
              <a:rPr lang="zh-CN" altLang="en-US" sz="2400" b="1" dirty="0" smtClean="0">
                <a:solidFill>
                  <a:schemeClr val="bg1"/>
                </a:solidFill>
              </a:rPr>
              <a:t>碰撞专题</a:t>
            </a:r>
            <a:endParaRPr lang="zh-CN" altLang="en-US" sz="2400" b="1" dirty="0">
              <a:solidFill>
                <a:schemeClr val="bg1"/>
              </a:solidFill>
            </a:endParaRPr>
          </a:p>
        </p:txBody>
      </p:sp>
      <p:sp>
        <p:nvSpPr>
          <p:cNvPr id="4" name="灯片编号占位符 3"/>
          <p:cNvSpPr>
            <a:spLocks noGrp="1"/>
          </p:cNvSpPr>
          <p:nvPr>
            <p:ph type="sldNum" sz="quarter" idx="10"/>
          </p:nvPr>
        </p:nvSpPr>
        <p:spPr>
          <a:xfrm>
            <a:off x="8135814" y="6356350"/>
            <a:ext cx="379535"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20768429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3033203" cy="461665"/>
          </a:xfrm>
          <a:prstGeom prst="rect">
            <a:avLst/>
          </a:prstGeom>
          <a:noFill/>
        </p:spPr>
        <p:txBody>
          <a:bodyPr wrap="none" rtlCol="0">
            <a:spAutoFit/>
          </a:bodyPr>
          <a:lstStyle/>
          <a:p>
            <a:r>
              <a:rPr lang="en-US" altLang="zh-CN" sz="2400" b="1" dirty="0" smtClean="0">
                <a:solidFill>
                  <a:schemeClr val="bg1"/>
                </a:solidFill>
              </a:rPr>
              <a:t>2.3   </a:t>
            </a:r>
            <a:r>
              <a:rPr lang="zh-CN" altLang="en-US" sz="2400" b="1" dirty="0" smtClean="0">
                <a:solidFill>
                  <a:schemeClr val="bg1"/>
                </a:solidFill>
              </a:rPr>
              <a:t>角动量守恒定律</a:t>
            </a:r>
            <a:endParaRPr lang="zh-CN" altLang="en-US" sz="2400" b="1" dirty="0">
              <a:solidFill>
                <a:schemeClr val="bg1"/>
              </a:solidFill>
            </a:endParaRPr>
          </a:p>
        </p:txBody>
      </p:sp>
      <p:sp>
        <p:nvSpPr>
          <p:cNvPr id="4" name="灯片编号占位符 3"/>
          <p:cNvSpPr>
            <a:spLocks noGrp="1"/>
          </p:cNvSpPr>
          <p:nvPr>
            <p:ph type="sldNum" sz="quarter" idx="10"/>
          </p:nvPr>
        </p:nvSpPr>
        <p:spPr>
          <a:xfrm>
            <a:off x="8143630" y="6356350"/>
            <a:ext cx="371719"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403838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1422184" cy="461665"/>
          </a:xfrm>
          <a:prstGeom prst="rect">
            <a:avLst/>
          </a:prstGeom>
          <a:noFill/>
        </p:spPr>
        <p:txBody>
          <a:bodyPr wrap="none" rtlCol="0">
            <a:spAutoFit/>
          </a:bodyPr>
          <a:lstStyle/>
          <a:p>
            <a:r>
              <a:rPr lang="zh-CN" altLang="en-US" sz="2400" b="1" dirty="0" smtClean="0">
                <a:solidFill>
                  <a:schemeClr val="bg1"/>
                </a:solidFill>
              </a:rPr>
              <a:t>本章小结</a:t>
            </a:r>
            <a:endParaRPr lang="zh-CN" altLang="en-US" sz="2400" b="1" dirty="0">
              <a:solidFill>
                <a:schemeClr val="bg1"/>
              </a:solidFill>
            </a:endParaRPr>
          </a:p>
        </p:txBody>
      </p:sp>
      <p:sp>
        <p:nvSpPr>
          <p:cNvPr id="4" name="灯片编号占位符 3"/>
          <p:cNvSpPr>
            <a:spLocks noGrp="1"/>
          </p:cNvSpPr>
          <p:nvPr>
            <p:ph type="sldNum" sz="quarter" idx="10"/>
          </p:nvPr>
        </p:nvSpPr>
        <p:spPr>
          <a:xfrm>
            <a:off x="8143630" y="6356350"/>
            <a:ext cx="371719"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42462275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803425" cy="461665"/>
          </a:xfrm>
          <a:prstGeom prst="rect">
            <a:avLst/>
          </a:prstGeom>
          <a:noFill/>
        </p:spPr>
        <p:txBody>
          <a:bodyPr wrap="none" rtlCol="0">
            <a:spAutoFit/>
          </a:bodyPr>
          <a:lstStyle/>
          <a:p>
            <a:r>
              <a:rPr lang="zh-CN" altLang="en-US" sz="2400" b="1" dirty="0" smtClean="0">
                <a:solidFill>
                  <a:schemeClr val="bg1"/>
                </a:solidFill>
              </a:rPr>
              <a:t>练习</a:t>
            </a:r>
            <a:endParaRPr lang="zh-CN" altLang="en-US" sz="2400" b="1" dirty="0">
              <a:solidFill>
                <a:schemeClr val="bg1"/>
              </a:solidFill>
            </a:endParaRPr>
          </a:p>
        </p:txBody>
      </p:sp>
      <p:sp>
        <p:nvSpPr>
          <p:cNvPr id="4" name="灯片编号占位符 3"/>
          <p:cNvSpPr>
            <a:spLocks noGrp="1"/>
          </p:cNvSpPr>
          <p:nvPr>
            <p:ph type="sldNum" sz="quarter" idx="10"/>
          </p:nvPr>
        </p:nvSpPr>
        <p:spPr>
          <a:xfrm>
            <a:off x="8143630" y="6356350"/>
            <a:ext cx="371719"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22204501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567">
        <p15:prstTrans prst="airplane"/>
      </p:transition>
    </mc:Choice>
    <mc:Fallback xmlns="">
      <p:transition spd="slow" advTm="7567">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5000"/>
          </a:schemeClr>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AFD23-7FD8-4D17-A0A1-97F143C0E2EC}" type="slidenum">
              <a:rPr lang="zh-CN" altLang="en-US" smtClean="0"/>
              <a:t>‹#›</a:t>
            </a:fld>
            <a:endParaRPr lang="zh-CN" altLang="en-US" dirty="0"/>
          </a:p>
        </p:txBody>
      </p:sp>
    </p:spTree>
    <p:extLst>
      <p:ext uri="{BB962C8B-B14F-4D97-AF65-F5344CB8AC3E}">
        <p14:creationId xmlns:p14="http://schemas.microsoft.com/office/powerpoint/2010/main" val="3727316502"/>
      </p:ext>
    </p:extLst>
  </p:cSld>
  <p:clrMap bg1="lt1" tx1="dk1" bg2="lt2" tx2="dk2" accent1="accent1" accent2="accent2" accent3="accent3" accent4="accent4" accent5="accent5" accent6="accent6" hlink="hlink" folHlink="folHlink"/>
  <p:sldLayoutIdLst>
    <p:sldLayoutId id="2147483698" r:id="rId1"/>
    <p:sldLayoutId id="2147483702" r:id="rId2"/>
    <p:sldLayoutId id="2147483670" r:id="rId3"/>
    <p:sldLayoutId id="2147483694" r:id="rId4"/>
    <p:sldLayoutId id="2147483701" r:id="rId5"/>
    <p:sldLayoutId id="2147483693" r:id="rId6"/>
    <p:sldLayoutId id="2147483699" r:id="rId7"/>
    <p:sldLayoutId id="2147483700" r:id="rId8"/>
    <p:sldLayoutId id="2147483692" r:id="rId9"/>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3.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44.wmf"/><Relationship Id="rId18" Type="http://schemas.openxmlformats.org/officeDocument/2006/relationships/image" Target="../media/image46.wmf"/><Relationship Id="rId3" Type="http://schemas.openxmlformats.org/officeDocument/2006/relationships/notesSlide" Target="../notesSlides/notesSlide5.xml"/><Relationship Id="rId21" Type="http://schemas.openxmlformats.org/officeDocument/2006/relationships/oleObject" Target="../embeddings/oleObject12.bin"/><Relationship Id="rId7" Type="http://schemas.openxmlformats.org/officeDocument/2006/relationships/image" Target="../media/image41.wmf"/><Relationship Id="rId12" Type="http://schemas.openxmlformats.org/officeDocument/2006/relationships/oleObject" Target="../embeddings/oleObject7.bin"/><Relationship Id="rId17" Type="http://schemas.openxmlformats.org/officeDocument/2006/relationships/oleObject" Target="../embeddings/oleObject10.bin"/><Relationship Id="rId25" Type="http://schemas.openxmlformats.org/officeDocument/2006/relationships/image" Target="../media/image50.png"/><Relationship Id="rId2" Type="http://schemas.openxmlformats.org/officeDocument/2006/relationships/slideLayout" Target="../slideLayouts/slideLayout3.xml"/><Relationship Id="rId16" Type="http://schemas.openxmlformats.org/officeDocument/2006/relationships/image" Target="../media/image45.wmf"/><Relationship Id="rId20" Type="http://schemas.openxmlformats.org/officeDocument/2006/relationships/image" Target="../media/image47.emf"/><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43.wmf"/><Relationship Id="rId24" Type="http://schemas.openxmlformats.org/officeDocument/2006/relationships/image" Target="../media/image49.emf"/><Relationship Id="rId5" Type="http://schemas.openxmlformats.org/officeDocument/2006/relationships/image" Target="../media/image40.wmf"/><Relationship Id="rId15" Type="http://schemas.openxmlformats.org/officeDocument/2006/relationships/oleObject" Target="../embeddings/oleObject9.bin"/><Relationship Id="rId23" Type="http://schemas.openxmlformats.org/officeDocument/2006/relationships/oleObject" Target="../embeddings/oleObject13.bin"/><Relationship Id="rId10" Type="http://schemas.openxmlformats.org/officeDocument/2006/relationships/oleObject" Target="../embeddings/oleObject6.bin"/><Relationship Id="rId19" Type="http://schemas.openxmlformats.org/officeDocument/2006/relationships/oleObject" Target="../embeddings/oleObject11.bin"/><Relationship Id="rId4" Type="http://schemas.openxmlformats.org/officeDocument/2006/relationships/oleObject" Target="../embeddings/oleObject3.bin"/><Relationship Id="rId9" Type="http://schemas.openxmlformats.org/officeDocument/2006/relationships/image" Target="../media/image42.wmf"/><Relationship Id="rId14" Type="http://schemas.openxmlformats.org/officeDocument/2006/relationships/oleObject" Target="../embeddings/oleObject8.bin"/><Relationship Id="rId22" Type="http://schemas.openxmlformats.org/officeDocument/2006/relationships/image" Target="../media/image48.emf"/></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7.png"/><Relationship Id="rId4" Type="http://schemas.openxmlformats.org/officeDocument/2006/relationships/image" Target="../media/image56.png"/></Relationships>
</file>

<file path=ppt/slides/_rels/slide14.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notesSlide" Target="../notesSlides/notesSlide7.xml"/><Relationship Id="rId7"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53.png"/><Relationship Id="rId5" Type="http://schemas.openxmlformats.org/officeDocument/2006/relationships/image" Target="../media/image61.png"/><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notesSlide" Target="../notesSlides/notesSlide8.xml"/><Relationship Id="rId7"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66.png"/><Relationship Id="rId5" Type="http://schemas.openxmlformats.org/officeDocument/2006/relationships/image" Target="../media/image59.png"/><Relationship Id="rId4" Type="http://schemas.openxmlformats.org/officeDocument/2006/relationships/image" Target="../media/image58.png"/></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image" Target="../media/image63.png"/></Relationships>
</file>

<file path=ppt/slides/_rels/slide17.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73.png"/><Relationship Id="rId5" Type="http://schemas.openxmlformats.org/officeDocument/2006/relationships/image" Target="../media/image72.png"/><Relationship Id="rId10" Type="http://schemas.openxmlformats.org/officeDocument/2006/relationships/image" Target="../media/image65.png"/><Relationship Id="rId4" Type="http://schemas.openxmlformats.org/officeDocument/2006/relationships/image" Target="../media/image71.png"/><Relationship Id="rId9" Type="http://schemas.openxmlformats.org/officeDocument/2006/relationships/image" Target="../media/image64.jpg"/></Relationships>
</file>

<file path=ppt/slides/_rels/slide18.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notesSlide" Target="../notesSlides/notesSlide11.xml"/><Relationship Id="rId7" Type="http://schemas.openxmlformats.org/officeDocument/2006/relationships/image" Target="../media/image67.emf"/><Relationship Id="rId12" Type="http://schemas.openxmlformats.org/officeDocument/2006/relationships/image" Target="../media/image84.png"/><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17.bin"/><Relationship Id="rId11" Type="http://schemas.openxmlformats.org/officeDocument/2006/relationships/image" Target="../media/image83.png"/><Relationship Id="rId5" Type="http://schemas.openxmlformats.org/officeDocument/2006/relationships/image" Target="../media/image66.emf"/><Relationship Id="rId10" Type="http://schemas.openxmlformats.org/officeDocument/2006/relationships/image" Target="../media/image76.png"/><Relationship Id="rId4" Type="http://schemas.openxmlformats.org/officeDocument/2006/relationships/oleObject" Target="../embeddings/oleObject16.bin"/><Relationship Id="rId9" Type="http://schemas.openxmlformats.org/officeDocument/2006/relationships/image" Target="../media/image68.png"/></Relationships>
</file>

<file path=ppt/slides/_rels/slide1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image" Target="../media/image87.png"/><Relationship Id="rId18" Type="http://schemas.openxmlformats.org/officeDocument/2006/relationships/oleObject" Target="../embeddings/oleObject25.bin"/><Relationship Id="rId3" Type="http://schemas.openxmlformats.org/officeDocument/2006/relationships/oleObject" Target="../embeddings/oleObject18.bin"/><Relationship Id="rId21" Type="http://schemas.openxmlformats.org/officeDocument/2006/relationships/image" Target="../media/image86.wmf"/><Relationship Id="rId7" Type="http://schemas.openxmlformats.org/officeDocument/2006/relationships/oleObject" Target="../embeddings/oleObject20.bin"/><Relationship Id="rId12" Type="http://schemas.openxmlformats.org/officeDocument/2006/relationships/image" Target="../media/image82.wmf"/><Relationship Id="rId17" Type="http://schemas.openxmlformats.org/officeDocument/2006/relationships/image" Target="../media/image84.wmf"/><Relationship Id="rId2" Type="http://schemas.openxmlformats.org/officeDocument/2006/relationships/slideLayout" Target="../slideLayouts/slideLayout3.xml"/><Relationship Id="rId16" Type="http://schemas.openxmlformats.org/officeDocument/2006/relationships/oleObject" Target="../embeddings/oleObject24.bin"/><Relationship Id="rId20" Type="http://schemas.openxmlformats.org/officeDocument/2006/relationships/oleObject" Target="../embeddings/oleObject26.bin"/><Relationship Id="rId1" Type="http://schemas.openxmlformats.org/officeDocument/2006/relationships/vmlDrawing" Target="../drawings/vmlDrawing7.vml"/><Relationship Id="rId6" Type="http://schemas.openxmlformats.org/officeDocument/2006/relationships/image" Target="../media/image79.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image" Target="../media/image83.wmf"/><Relationship Id="rId10" Type="http://schemas.openxmlformats.org/officeDocument/2006/relationships/image" Target="../media/image81.wmf"/><Relationship Id="rId19" Type="http://schemas.openxmlformats.org/officeDocument/2006/relationships/image" Target="../media/image85.wmf"/><Relationship Id="rId4" Type="http://schemas.openxmlformats.org/officeDocument/2006/relationships/image" Target="../media/image78.wmf"/><Relationship Id="rId9" Type="http://schemas.openxmlformats.org/officeDocument/2006/relationships/oleObject" Target="../embeddings/oleObject21.bin"/><Relationship Id="rId14" Type="http://schemas.openxmlformats.org/officeDocument/2006/relationships/oleObject" Target="../embeddings/oleObject23.bin"/></Relationships>
</file>

<file path=ppt/slides/_rels/slide21.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image" Target="../media/image87.png"/><Relationship Id="rId18" Type="http://schemas.openxmlformats.org/officeDocument/2006/relationships/oleObject" Target="../embeddings/oleObject34.bin"/><Relationship Id="rId3" Type="http://schemas.openxmlformats.org/officeDocument/2006/relationships/oleObject" Target="../embeddings/oleObject27.bin"/><Relationship Id="rId21" Type="http://schemas.openxmlformats.org/officeDocument/2006/relationships/image" Target="../media/image91.wmf"/><Relationship Id="rId7" Type="http://schemas.openxmlformats.org/officeDocument/2006/relationships/oleObject" Target="../embeddings/oleObject29.bin"/><Relationship Id="rId12" Type="http://schemas.openxmlformats.org/officeDocument/2006/relationships/image" Target="../media/image82.wmf"/><Relationship Id="rId17" Type="http://schemas.openxmlformats.org/officeDocument/2006/relationships/image" Target="../media/image89.wmf"/><Relationship Id="rId2" Type="http://schemas.openxmlformats.org/officeDocument/2006/relationships/slideLayout" Target="../slideLayouts/slideLayout3.xml"/><Relationship Id="rId16" Type="http://schemas.openxmlformats.org/officeDocument/2006/relationships/oleObject" Target="../embeddings/oleObject33.bin"/><Relationship Id="rId20" Type="http://schemas.openxmlformats.org/officeDocument/2006/relationships/oleObject" Target="../embeddings/oleObject35.bin"/><Relationship Id="rId1" Type="http://schemas.openxmlformats.org/officeDocument/2006/relationships/vmlDrawing" Target="../drawings/vmlDrawing8.vml"/><Relationship Id="rId6" Type="http://schemas.openxmlformats.org/officeDocument/2006/relationships/image" Target="../media/image79.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image" Target="../media/image88.wmf"/><Relationship Id="rId23" Type="http://schemas.openxmlformats.org/officeDocument/2006/relationships/image" Target="../media/image86.wmf"/><Relationship Id="rId10" Type="http://schemas.openxmlformats.org/officeDocument/2006/relationships/image" Target="../media/image81.wmf"/><Relationship Id="rId19" Type="http://schemas.openxmlformats.org/officeDocument/2006/relationships/image" Target="../media/image90.wmf"/><Relationship Id="rId4" Type="http://schemas.openxmlformats.org/officeDocument/2006/relationships/image" Target="../media/image78.wmf"/><Relationship Id="rId9" Type="http://schemas.openxmlformats.org/officeDocument/2006/relationships/oleObject" Target="../embeddings/oleObject30.bin"/><Relationship Id="rId14" Type="http://schemas.openxmlformats.org/officeDocument/2006/relationships/oleObject" Target="../embeddings/oleObject32.bin"/><Relationship Id="rId22" Type="http://schemas.openxmlformats.org/officeDocument/2006/relationships/oleObject" Target="../embeddings/oleObject3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41.bin"/><Relationship Id="rId18" Type="http://schemas.openxmlformats.org/officeDocument/2006/relationships/image" Target="../media/image98.wmf"/><Relationship Id="rId3" Type="http://schemas.openxmlformats.org/officeDocument/2006/relationships/notesSlide" Target="../notesSlides/notesSlide13.xml"/><Relationship Id="rId7" Type="http://schemas.openxmlformats.org/officeDocument/2006/relationships/oleObject" Target="../embeddings/oleObject38.bin"/><Relationship Id="rId12" Type="http://schemas.openxmlformats.org/officeDocument/2006/relationships/image" Target="../media/image95.wmf"/><Relationship Id="rId17" Type="http://schemas.openxmlformats.org/officeDocument/2006/relationships/oleObject" Target="../embeddings/oleObject43.bin"/><Relationship Id="rId2" Type="http://schemas.openxmlformats.org/officeDocument/2006/relationships/slideLayout" Target="../slideLayouts/slideLayout3.xml"/><Relationship Id="rId16" Type="http://schemas.openxmlformats.org/officeDocument/2006/relationships/image" Target="../media/image97.wmf"/><Relationship Id="rId20" Type="http://schemas.openxmlformats.org/officeDocument/2006/relationships/image" Target="../media/image99.wmf"/><Relationship Id="rId1" Type="http://schemas.openxmlformats.org/officeDocument/2006/relationships/vmlDrawing" Target="../drawings/vmlDrawing9.vml"/><Relationship Id="rId6" Type="http://schemas.openxmlformats.org/officeDocument/2006/relationships/image" Target="../media/image92.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94.wmf"/><Relationship Id="rId19" Type="http://schemas.openxmlformats.org/officeDocument/2006/relationships/oleObject" Target="../embeddings/oleObject44.bin"/><Relationship Id="rId4" Type="http://schemas.openxmlformats.org/officeDocument/2006/relationships/image" Target="../media/image100.png"/><Relationship Id="rId9" Type="http://schemas.openxmlformats.org/officeDocument/2006/relationships/oleObject" Target="../embeddings/oleObject39.bin"/><Relationship Id="rId14" Type="http://schemas.openxmlformats.org/officeDocument/2006/relationships/image" Target="../media/image96.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100.png"/><Relationship Id="rId7" Type="http://schemas.openxmlformats.org/officeDocument/2006/relationships/image" Target="../media/image102.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46.bin"/><Relationship Id="rId5" Type="http://schemas.openxmlformats.org/officeDocument/2006/relationships/image" Target="../media/image101.wmf"/><Relationship Id="rId4" Type="http://schemas.openxmlformats.org/officeDocument/2006/relationships/oleObject" Target="../embeddings/oleObject45.bin"/><Relationship Id="rId9" Type="http://schemas.openxmlformats.org/officeDocument/2006/relationships/image" Target="../media/image10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notesSlide" Target="../notesSlides/notesSlide14.xml"/><Relationship Id="rId7" Type="http://schemas.openxmlformats.org/officeDocument/2006/relationships/oleObject" Target="../embeddings/oleObject48.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 Id="rId9" Type="http://schemas.openxmlformats.org/officeDocument/2006/relationships/image" Target="../media/image108.png"/></Relationships>
</file>

<file path=ppt/slides/_rels/slide27.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2.png"/><Relationship Id="rId2" Type="http://schemas.openxmlformats.org/officeDocument/2006/relationships/image" Target="../media/image109.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11.png"/></Relationships>
</file>

<file path=ppt/slides/_rels/slide28.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notesSlide" Target="../notesSlides/notesSlide15.xml"/><Relationship Id="rId7" Type="http://schemas.openxmlformats.org/officeDocument/2006/relationships/image" Target="../media/image109.w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49.bin"/><Relationship Id="rId5" Type="http://schemas.openxmlformats.org/officeDocument/2006/relationships/image" Target="../media/image114.png"/><Relationship Id="rId4" Type="http://schemas.openxmlformats.org/officeDocument/2006/relationships/image" Target="../media/image113.png"/></Relationships>
</file>

<file path=ppt/slides/_rels/slide29.x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117.emf"/><Relationship Id="rId11" Type="http://schemas.openxmlformats.org/officeDocument/2006/relationships/image" Target="../media/image120.png"/><Relationship Id="rId5" Type="http://schemas.openxmlformats.org/officeDocument/2006/relationships/oleObject" Target="../embeddings/oleObject51.bin"/><Relationship Id="rId10" Type="http://schemas.openxmlformats.org/officeDocument/2006/relationships/image" Target="../media/image119.emf"/><Relationship Id="rId4" Type="http://schemas.openxmlformats.org/officeDocument/2006/relationships/image" Target="../media/image116.emf"/><Relationship Id="rId9" Type="http://schemas.openxmlformats.org/officeDocument/2006/relationships/oleObject" Target="../embeddings/oleObject53.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5.emf"/></Relationships>
</file>

<file path=ppt/slides/_rels/slide30.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59.bin"/><Relationship Id="rId18" Type="http://schemas.openxmlformats.org/officeDocument/2006/relationships/oleObject" Target="../embeddings/oleObject62.bin"/><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125.wmf"/><Relationship Id="rId17" Type="http://schemas.openxmlformats.org/officeDocument/2006/relationships/oleObject" Target="../embeddings/oleObject61.bin"/><Relationship Id="rId2" Type="http://schemas.openxmlformats.org/officeDocument/2006/relationships/slideLayout" Target="../slideLayouts/slideLayout4.xml"/><Relationship Id="rId16" Type="http://schemas.openxmlformats.org/officeDocument/2006/relationships/image" Target="../media/image127.wmf"/><Relationship Id="rId1" Type="http://schemas.openxmlformats.org/officeDocument/2006/relationships/vmlDrawing" Target="../drawings/vmlDrawing14.vml"/><Relationship Id="rId6" Type="http://schemas.openxmlformats.org/officeDocument/2006/relationships/image" Target="../media/image122.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124.wmf"/><Relationship Id="rId19" Type="http://schemas.openxmlformats.org/officeDocument/2006/relationships/image" Target="../media/image128.wmf"/><Relationship Id="rId4" Type="http://schemas.openxmlformats.org/officeDocument/2006/relationships/image" Target="../media/image121.wmf"/><Relationship Id="rId9" Type="http://schemas.openxmlformats.org/officeDocument/2006/relationships/oleObject" Target="../embeddings/oleObject57.bin"/><Relationship Id="rId14" Type="http://schemas.openxmlformats.org/officeDocument/2006/relationships/image" Target="../media/image126.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133.wmf"/><Relationship Id="rId18" Type="http://schemas.openxmlformats.org/officeDocument/2006/relationships/oleObject" Target="../embeddings/oleObject70.bin"/><Relationship Id="rId3" Type="http://schemas.openxmlformats.org/officeDocument/2006/relationships/notesSlide" Target="../notesSlides/notesSlide16.xml"/><Relationship Id="rId21" Type="http://schemas.openxmlformats.org/officeDocument/2006/relationships/image" Target="../media/image137.wmf"/><Relationship Id="rId7" Type="http://schemas.openxmlformats.org/officeDocument/2006/relationships/image" Target="../media/image130.wmf"/><Relationship Id="rId12" Type="http://schemas.openxmlformats.org/officeDocument/2006/relationships/oleObject" Target="../embeddings/oleObject67.bin"/><Relationship Id="rId17" Type="http://schemas.openxmlformats.org/officeDocument/2006/relationships/image" Target="../media/image135.wmf"/><Relationship Id="rId2" Type="http://schemas.openxmlformats.org/officeDocument/2006/relationships/slideLayout" Target="../slideLayouts/slideLayout4.xml"/><Relationship Id="rId16" Type="http://schemas.openxmlformats.org/officeDocument/2006/relationships/oleObject" Target="../embeddings/oleObject69.bin"/><Relationship Id="rId20" Type="http://schemas.openxmlformats.org/officeDocument/2006/relationships/oleObject" Target="../embeddings/oleObject71.bin"/><Relationship Id="rId1" Type="http://schemas.openxmlformats.org/officeDocument/2006/relationships/vmlDrawing" Target="../drawings/vmlDrawing15.vml"/><Relationship Id="rId6" Type="http://schemas.openxmlformats.org/officeDocument/2006/relationships/oleObject" Target="../embeddings/oleObject64.bin"/><Relationship Id="rId11" Type="http://schemas.openxmlformats.org/officeDocument/2006/relationships/image" Target="../media/image132.wmf"/><Relationship Id="rId5" Type="http://schemas.openxmlformats.org/officeDocument/2006/relationships/image" Target="../media/image129.wmf"/><Relationship Id="rId15" Type="http://schemas.openxmlformats.org/officeDocument/2006/relationships/image" Target="../media/image134.wmf"/><Relationship Id="rId23" Type="http://schemas.openxmlformats.org/officeDocument/2006/relationships/image" Target="../media/image138.wmf"/><Relationship Id="rId10" Type="http://schemas.openxmlformats.org/officeDocument/2006/relationships/oleObject" Target="../embeddings/oleObject66.bin"/><Relationship Id="rId19" Type="http://schemas.openxmlformats.org/officeDocument/2006/relationships/image" Target="../media/image136.wmf"/><Relationship Id="rId4" Type="http://schemas.openxmlformats.org/officeDocument/2006/relationships/oleObject" Target="../embeddings/oleObject63.bin"/><Relationship Id="rId9" Type="http://schemas.openxmlformats.org/officeDocument/2006/relationships/image" Target="../media/image131.wmf"/><Relationship Id="rId14" Type="http://schemas.openxmlformats.org/officeDocument/2006/relationships/oleObject" Target="../embeddings/oleObject68.bin"/><Relationship Id="rId22" Type="http://schemas.openxmlformats.org/officeDocument/2006/relationships/oleObject" Target="../embeddings/oleObject72.bin"/></Relationships>
</file>

<file path=ppt/slides/_rels/slide32.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oleObject" Target="../embeddings/oleObject73.bin"/><Relationship Id="rId7" Type="http://schemas.openxmlformats.org/officeDocument/2006/relationships/image" Target="../media/image141.png"/><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140.emf"/><Relationship Id="rId5" Type="http://schemas.openxmlformats.org/officeDocument/2006/relationships/oleObject" Target="../embeddings/oleObject74.bin"/><Relationship Id="rId4" Type="http://schemas.openxmlformats.org/officeDocument/2006/relationships/image" Target="../media/image139.emf"/></Relationships>
</file>

<file path=ppt/slides/_rels/slide33.xml.rels><?xml version="1.0" encoding="UTF-8" standalone="yes"?>
<Relationships xmlns="http://schemas.openxmlformats.org/package/2006/relationships"><Relationship Id="rId8" Type="http://schemas.openxmlformats.org/officeDocument/2006/relationships/image" Target="../media/image142.e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140.emf"/><Relationship Id="rId5" Type="http://schemas.openxmlformats.org/officeDocument/2006/relationships/oleObject" Target="../embeddings/oleObject76.bin"/><Relationship Id="rId4" Type="http://schemas.openxmlformats.org/officeDocument/2006/relationships/image" Target="../media/image139.emf"/></Relationships>
</file>

<file path=ppt/slides/_rels/slide34.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35.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9.png"/><Relationship Id="rId7" Type="http://schemas.openxmlformats.org/officeDocument/2006/relationships/image" Target="../media/image153.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150.png"/></Relationships>
</file>

<file path=ppt/slides/_rels/slide36.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83.bin"/><Relationship Id="rId18" Type="http://schemas.openxmlformats.org/officeDocument/2006/relationships/image" Target="../media/image163.wmf"/><Relationship Id="rId26" Type="http://schemas.openxmlformats.org/officeDocument/2006/relationships/image" Target="../media/image167.wmf"/><Relationship Id="rId3" Type="http://schemas.openxmlformats.org/officeDocument/2006/relationships/oleObject" Target="../embeddings/oleObject78.bin"/><Relationship Id="rId21" Type="http://schemas.openxmlformats.org/officeDocument/2006/relationships/oleObject" Target="../embeddings/oleObject87.bin"/><Relationship Id="rId7" Type="http://schemas.openxmlformats.org/officeDocument/2006/relationships/oleObject" Target="../embeddings/oleObject80.bin"/><Relationship Id="rId12" Type="http://schemas.openxmlformats.org/officeDocument/2006/relationships/image" Target="../media/image160.wmf"/><Relationship Id="rId17" Type="http://schemas.openxmlformats.org/officeDocument/2006/relationships/oleObject" Target="../embeddings/oleObject85.bin"/><Relationship Id="rId25" Type="http://schemas.openxmlformats.org/officeDocument/2006/relationships/oleObject" Target="../embeddings/oleObject89.bin"/><Relationship Id="rId2" Type="http://schemas.openxmlformats.org/officeDocument/2006/relationships/slideLayout" Target="../slideLayouts/slideLayout5.xml"/><Relationship Id="rId16" Type="http://schemas.openxmlformats.org/officeDocument/2006/relationships/image" Target="../media/image162.wmf"/><Relationship Id="rId20" Type="http://schemas.openxmlformats.org/officeDocument/2006/relationships/image" Target="../media/image164.wmf"/><Relationship Id="rId1" Type="http://schemas.openxmlformats.org/officeDocument/2006/relationships/vmlDrawing" Target="../drawings/vmlDrawing18.vml"/><Relationship Id="rId6" Type="http://schemas.openxmlformats.org/officeDocument/2006/relationships/image" Target="../media/image157.wmf"/><Relationship Id="rId11" Type="http://schemas.openxmlformats.org/officeDocument/2006/relationships/oleObject" Target="../embeddings/oleObject82.bin"/><Relationship Id="rId24" Type="http://schemas.openxmlformats.org/officeDocument/2006/relationships/image" Target="../media/image166.wmf"/><Relationship Id="rId5" Type="http://schemas.openxmlformats.org/officeDocument/2006/relationships/oleObject" Target="../embeddings/oleObject79.bin"/><Relationship Id="rId15" Type="http://schemas.openxmlformats.org/officeDocument/2006/relationships/oleObject" Target="../embeddings/oleObject84.bin"/><Relationship Id="rId23" Type="http://schemas.openxmlformats.org/officeDocument/2006/relationships/oleObject" Target="../embeddings/oleObject88.bin"/><Relationship Id="rId10" Type="http://schemas.openxmlformats.org/officeDocument/2006/relationships/image" Target="../media/image159.wmf"/><Relationship Id="rId19" Type="http://schemas.openxmlformats.org/officeDocument/2006/relationships/oleObject" Target="../embeddings/oleObject86.bin"/><Relationship Id="rId4" Type="http://schemas.openxmlformats.org/officeDocument/2006/relationships/image" Target="../media/image156.wmf"/><Relationship Id="rId9" Type="http://schemas.openxmlformats.org/officeDocument/2006/relationships/oleObject" Target="../embeddings/oleObject81.bin"/><Relationship Id="rId14" Type="http://schemas.openxmlformats.org/officeDocument/2006/relationships/image" Target="../media/image161.wmf"/><Relationship Id="rId22" Type="http://schemas.openxmlformats.org/officeDocument/2006/relationships/image" Target="../media/image165.wmf"/></Relationships>
</file>

<file path=ppt/slides/_rels/slide38.x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169.wmf"/><Relationship Id="rId5" Type="http://schemas.openxmlformats.org/officeDocument/2006/relationships/oleObject" Target="../embeddings/oleObject91.bin"/><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93.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5.xml"/><Relationship Id="rId1" Type="http://schemas.openxmlformats.org/officeDocument/2006/relationships/vmlDrawing" Target="../drawings/vmlDrawing20.vml"/><Relationship Id="rId5" Type="http://schemas.openxmlformats.org/officeDocument/2006/relationships/image" Target="../media/image173.png"/><Relationship Id="rId4" Type="http://schemas.openxmlformats.org/officeDocument/2006/relationships/image" Target="../media/image172.wmf"/></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8" Type="http://schemas.openxmlformats.org/officeDocument/2006/relationships/image" Target="../media/image176.wmf"/><Relationship Id="rId13" Type="http://schemas.openxmlformats.org/officeDocument/2006/relationships/image" Target="../media/image178.wmf"/><Relationship Id="rId18" Type="http://schemas.openxmlformats.org/officeDocument/2006/relationships/oleObject" Target="../embeddings/oleObject102.bin"/><Relationship Id="rId3" Type="http://schemas.openxmlformats.org/officeDocument/2006/relationships/oleObject" Target="../embeddings/oleObject95.bin"/><Relationship Id="rId21" Type="http://schemas.openxmlformats.org/officeDocument/2006/relationships/image" Target="../media/image182.wmf"/><Relationship Id="rId7" Type="http://schemas.openxmlformats.org/officeDocument/2006/relationships/oleObject" Target="../embeddings/oleObject97.bin"/><Relationship Id="rId12" Type="http://schemas.openxmlformats.org/officeDocument/2006/relationships/oleObject" Target="../embeddings/oleObject99.bin"/><Relationship Id="rId17" Type="http://schemas.openxmlformats.org/officeDocument/2006/relationships/image" Target="../media/image180.wmf"/><Relationship Id="rId25" Type="http://schemas.openxmlformats.org/officeDocument/2006/relationships/image" Target="../media/image184.wmf"/><Relationship Id="rId2" Type="http://schemas.openxmlformats.org/officeDocument/2006/relationships/slideLayout" Target="../slideLayouts/slideLayout5.xml"/><Relationship Id="rId16" Type="http://schemas.openxmlformats.org/officeDocument/2006/relationships/oleObject" Target="../embeddings/oleObject101.bin"/><Relationship Id="rId20" Type="http://schemas.openxmlformats.org/officeDocument/2006/relationships/oleObject" Target="../embeddings/oleObject103.bin"/><Relationship Id="rId1" Type="http://schemas.openxmlformats.org/officeDocument/2006/relationships/vmlDrawing" Target="../drawings/vmlDrawing21.vml"/><Relationship Id="rId6" Type="http://schemas.openxmlformats.org/officeDocument/2006/relationships/image" Target="../media/image175.wmf"/><Relationship Id="rId11" Type="http://schemas.openxmlformats.org/officeDocument/2006/relationships/image" Target="../media/image185.png"/><Relationship Id="rId24" Type="http://schemas.openxmlformats.org/officeDocument/2006/relationships/oleObject" Target="../embeddings/oleObject105.bin"/><Relationship Id="rId5" Type="http://schemas.openxmlformats.org/officeDocument/2006/relationships/oleObject" Target="../embeddings/oleObject96.bin"/><Relationship Id="rId15" Type="http://schemas.openxmlformats.org/officeDocument/2006/relationships/image" Target="../media/image179.wmf"/><Relationship Id="rId23" Type="http://schemas.openxmlformats.org/officeDocument/2006/relationships/image" Target="../media/image183.wmf"/><Relationship Id="rId10" Type="http://schemas.openxmlformats.org/officeDocument/2006/relationships/image" Target="../media/image177.wmf"/><Relationship Id="rId19" Type="http://schemas.openxmlformats.org/officeDocument/2006/relationships/image" Target="../media/image181.wmf"/><Relationship Id="rId4" Type="http://schemas.openxmlformats.org/officeDocument/2006/relationships/image" Target="../media/image174.wmf"/><Relationship Id="rId9" Type="http://schemas.openxmlformats.org/officeDocument/2006/relationships/oleObject" Target="../embeddings/oleObject98.bin"/><Relationship Id="rId14" Type="http://schemas.openxmlformats.org/officeDocument/2006/relationships/oleObject" Target="../embeddings/oleObject100.bin"/><Relationship Id="rId22" Type="http://schemas.openxmlformats.org/officeDocument/2006/relationships/oleObject" Target="../embeddings/oleObject104.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92.png"/><Relationship Id="rId3" Type="http://schemas.openxmlformats.org/officeDocument/2006/relationships/image" Target="../media/image190.png"/><Relationship Id="rId7" Type="http://schemas.openxmlformats.org/officeDocument/2006/relationships/image" Target="../media/image187.wmf"/><Relationship Id="rId12" Type="http://schemas.openxmlformats.org/officeDocument/2006/relationships/image" Target="../media/image191.png"/><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107.bin"/><Relationship Id="rId11" Type="http://schemas.openxmlformats.org/officeDocument/2006/relationships/image" Target="../media/image189.wmf"/><Relationship Id="rId5" Type="http://schemas.openxmlformats.org/officeDocument/2006/relationships/image" Target="../media/image186.wmf"/><Relationship Id="rId10" Type="http://schemas.openxmlformats.org/officeDocument/2006/relationships/oleObject" Target="../embeddings/oleObject109.bin"/><Relationship Id="rId4" Type="http://schemas.openxmlformats.org/officeDocument/2006/relationships/oleObject" Target="../embeddings/oleObject106.bin"/><Relationship Id="rId9" Type="http://schemas.openxmlformats.org/officeDocument/2006/relationships/image" Target="../media/image188.wmf"/></Relationships>
</file>

<file path=ppt/slides/_rels/slide42.x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image" Target="../media/image196.png"/><Relationship Id="rId7" Type="http://schemas.openxmlformats.org/officeDocument/2006/relationships/oleObject" Target="../embeddings/oleObject111.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193.wmf"/><Relationship Id="rId5" Type="http://schemas.openxmlformats.org/officeDocument/2006/relationships/oleObject" Target="../embeddings/oleObject110.bin"/><Relationship Id="rId10" Type="http://schemas.openxmlformats.org/officeDocument/2006/relationships/image" Target="../media/image195.wmf"/><Relationship Id="rId4" Type="http://schemas.openxmlformats.org/officeDocument/2006/relationships/image" Target="../media/image197.png"/><Relationship Id="rId9" Type="http://schemas.openxmlformats.org/officeDocument/2006/relationships/oleObject" Target="../embeddings/oleObject11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0.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118.bin"/><Relationship Id="rId18" Type="http://schemas.openxmlformats.org/officeDocument/2006/relationships/image" Target="../media/image206.wmf"/><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203.wmf"/><Relationship Id="rId17" Type="http://schemas.openxmlformats.org/officeDocument/2006/relationships/oleObject" Target="../embeddings/oleObject120.bin"/><Relationship Id="rId2" Type="http://schemas.openxmlformats.org/officeDocument/2006/relationships/slideLayout" Target="../slideLayouts/slideLayout8.xml"/><Relationship Id="rId16" Type="http://schemas.openxmlformats.org/officeDocument/2006/relationships/image" Target="../media/image205.wmf"/><Relationship Id="rId20" Type="http://schemas.openxmlformats.org/officeDocument/2006/relationships/image" Target="../media/image207.wmf"/><Relationship Id="rId1" Type="http://schemas.openxmlformats.org/officeDocument/2006/relationships/vmlDrawing" Target="../drawings/vmlDrawing24.vml"/><Relationship Id="rId6" Type="http://schemas.openxmlformats.org/officeDocument/2006/relationships/image" Target="../media/image200.wmf"/><Relationship Id="rId11" Type="http://schemas.openxmlformats.org/officeDocument/2006/relationships/oleObject" Target="../embeddings/oleObject117.bin"/><Relationship Id="rId5" Type="http://schemas.openxmlformats.org/officeDocument/2006/relationships/oleObject" Target="../embeddings/oleObject114.bin"/><Relationship Id="rId15" Type="http://schemas.openxmlformats.org/officeDocument/2006/relationships/oleObject" Target="../embeddings/oleObject119.bin"/><Relationship Id="rId10" Type="http://schemas.openxmlformats.org/officeDocument/2006/relationships/image" Target="../media/image202.wmf"/><Relationship Id="rId19" Type="http://schemas.openxmlformats.org/officeDocument/2006/relationships/oleObject" Target="../embeddings/oleObject121.bin"/><Relationship Id="rId4" Type="http://schemas.openxmlformats.org/officeDocument/2006/relationships/image" Target="../media/image199.wmf"/><Relationship Id="rId9" Type="http://schemas.openxmlformats.org/officeDocument/2006/relationships/oleObject" Target="../embeddings/oleObject116.bin"/><Relationship Id="rId14" Type="http://schemas.openxmlformats.org/officeDocument/2006/relationships/image" Target="../media/image204.wmf"/></Relationships>
</file>

<file path=ppt/slides/_rels/slide47.xml.rels><?xml version="1.0" encoding="UTF-8" standalone="yes"?>
<Relationships xmlns="http://schemas.openxmlformats.org/package/2006/relationships"><Relationship Id="rId8" Type="http://schemas.openxmlformats.org/officeDocument/2006/relationships/image" Target="../media/image210.wmf"/><Relationship Id="rId13" Type="http://schemas.openxmlformats.org/officeDocument/2006/relationships/image" Target="../media/image212.wmf"/><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oleObject" Target="../embeddings/oleObject126.bin"/><Relationship Id="rId2" Type="http://schemas.openxmlformats.org/officeDocument/2006/relationships/slideLayout" Target="../slideLayouts/slideLayout8.xml"/><Relationship Id="rId1" Type="http://schemas.openxmlformats.org/officeDocument/2006/relationships/vmlDrawing" Target="../drawings/vmlDrawing25.vml"/><Relationship Id="rId6" Type="http://schemas.openxmlformats.org/officeDocument/2006/relationships/image" Target="../media/image209.wmf"/><Relationship Id="rId11" Type="http://schemas.openxmlformats.org/officeDocument/2006/relationships/image" Target="../media/image211.wmf"/><Relationship Id="rId5" Type="http://schemas.openxmlformats.org/officeDocument/2006/relationships/oleObject" Target="../embeddings/oleObject123.bin"/><Relationship Id="rId15" Type="http://schemas.openxmlformats.org/officeDocument/2006/relationships/image" Target="../media/image213.wmf"/><Relationship Id="rId10" Type="http://schemas.openxmlformats.org/officeDocument/2006/relationships/oleObject" Target="../embeddings/oleObject125.bin"/><Relationship Id="rId4" Type="http://schemas.openxmlformats.org/officeDocument/2006/relationships/image" Target="../media/image208.wmf"/><Relationship Id="rId9" Type="http://schemas.openxmlformats.org/officeDocument/2006/relationships/image" Target="../media/image214.png"/><Relationship Id="rId14" Type="http://schemas.openxmlformats.org/officeDocument/2006/relationships/oleObject" Target="../embeddings/oleObject127.bin"/></Relationships>
</file>

<file path=ppt/slides/_rels/slide48.xml.rels><?xml version="1.0" encoding="UTF-8" standalone="yes"?>
<Relationships xmlns="http://schemas.openxmlformats.org/package/2006/relationships"><Relationship Id="rId8" Type="http://schemas.openxmlformats.org/officeDocument/2006/relationships/image" Target="../media/image217.wmf"/><Relationship Id="rId13" Type="http://schemas.openxmlformats.org/officeDocument/2006/relationships/image" Target="../media/image220.png"/><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219.wmf"/><Relationship Id="rId2" Type="http://schemas.openxmlformats.org/officeDocument/2006/relationships/slideLayout" Target="../slideLayouts/slideLayout8.xml"/><Relationship Id="rId1" Type="http://schemas.openxmlformats.org/officeDocument/2006/relationships/vmlDrawing" Target="../drawings/vmlDrawing26.vml"/><Relationship Id="rId6" Type="http://schemas.openxmlformats.org/officeDocument/2006/relationships/image" Target="../media/image216.w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218.wmf"/><Relationship Id="rId4" Type="http://schemas.openxmlformats.org/officeDocument/2006/relationships/image" Target="../media/image215.wmf"/><Relationship Id="rId9" Type="http://schemas.openxmlformats.org/officeDocument/2006/relationships/oleObject" Target="../embeddings/oleObject131.bin"/></Relationships>
</file>

<file path=ppt/slides/_rels/slide49.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138.bin"/><Relationship Id="rId18" Type="http://schemas.openxmlformats.org/officeDocument/2006/relationships/image" Target="../media/image228.wmf"/><Relationship Id="rId3" Type="http://schemas.openxmlformats.org/officeDocument/2006/relationships/oleObject" Target="../embeddings/oleObject133.bin"/><Relationship Id="rId21" Type="http://schemas.openxmlformats.org/officeDocument/2006/relationships/oleObject" Target="../embeddings/oleObject142.bin"/><Relationship Id="rId7" Type="http://schemas.openxmlformats.org/officeDocument/2006/relationships/oleObject" Target="../embeddings/oleObject135.bin"/><Relationship Id="rId12" Type="http://schemas.openxmlformats.org/officeDocument/2006/relationships/image" Target="../media/image225.wmf"/><Relationship Id="rId17" Type="http://schemas.openxmlformats.org/officeDocument/2006/relationships/oleObject" Target="../embeddings/oleObject140.bin"/><Relationship Id="rId2" Type="http://schemas.openxmlformats.org/officeDocument/2006/relationships/slideLayout" Target="../slideLayouts/slideLayout8.xml"/><Relationship Id="rId16" Type="http://schemas.openxmlformats.org/officeDocument/2006/relationships/image" Target="../media/image227.wmf"/><Relationship Id="rId20" Type="http://schemas.openxmlformats.org/officeDocument/2006/relationships/image" Target="../media/image229.wmf"/><Relationship Id="rId1" Type="http://schemas.openxmlformats.org/officeDocument/2006/relationships/vmlDrawing" Target="../drawings/vmlDrawing27.vml"/><Relationship Id="rId6" Type="http://schemas.openxmlformats.org/officeDocument/2006/relationships/image" Target="../media/image222.wmf"/><Relationship Id="rId11" Type="http://schemas.openxmlformats.org/officeDocument/2006/relationships/oleObject" Target="../embeddings/oleObject137.bin"/><Relationship Id="rId5" Type="http://schemas.openxmlformats.org/officeDocument/2006/relationships/oleObject" Target="../embeddings/oleObject134.bin"/><Relationship Id="rId15" Type="http://schemas.openxmlformats.org/officeDocument/2006/relationships/oleObject" Target="../embeddings/oleObject139.bin"/><Relationship Id="rId10" Type="http://schemas.openxmlformats.org/officeDocument/2006/relationships/image" Target="../media/image224.wmf"/><Relationship Id="rId19" Type="http://schemas.openxmlformats.org/officeDocument/2006/relationships/oleObject" Target="../embeddings/oleObject141.bin"/><Relationship Id="rId4" Type="http://schemas.openxmlformats.org/officeDocument/2006/relationships/image" Target="../media/image221.wmf"/><Relationship Id="rId9" Type="http://schemas.openxmlformats.org/officeDocument/2006/relationships/oleObject" Target="../embeddings/oleObject136.bin"/><Relationship Id="rId14" Type="http://schemas.openxmlformats.org/officeDocument/2006/relationships/image" Target="../media/image226.wmf"/><Relationship Id="rId22" Type="http://schemas.openxmlformats.org/officeDocument/2006/relationships/image" Target="../media/image230.wmf"/></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370.pn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36.png"/><Relationship Id="rId5" Type="http://schemas.openxmlformats.org/officeDocument/2006/relationships/image" Target="../media/image26.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bwMode="auto">
          <a:xfrm>
            <a:off x="0" y="6741368"/>
            <a:ext cx="9144000" cy="116632"/>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base">
              <a:spcBef>
                <a:spcPct val="0"/>
              </a:spcBef>
              <a:spcAft>
                <a:spcPct val="0"/>
              </a:spcAft>
              <a:buFont typeface="Arial" panose="020B0604020202020204" pitchFamily="34" charset="0"/>
              <a:buNone/>
            </a:pPr>
            <a:endParaRPr lang="zh-CN" altLang="en-US" sz="1800">
              <a:solidFill>
                <a:srgbClr val="294A5A"/>
              </a:solidFill>
              <a:ea typeface="宋体" panose="02010600030101010101" pitchFamily="2" charset="-122"/>
            </a:endParaRPr>
          </a:p>
        </p:txBody>
      </p:sp>
      <p:sp>
        <p:nvSpPr>
          <p:cNvPr id="42" name="TextBox 4"/>
          <p:cNvSpPr txBox="1"/>
          <p:nvPr/>
        </p:nvSpPr>
        <p:spPr>
          <a:xfrm>
            <a:off x="-277168" y="1724643"/>
            <a:ext cx="5681586"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200" normalizeH="0" baseline="0" noProof="0" dirty="0" smtClean="0">
                <a:ln>
                  <a:noFill/>
                </a:ln>
                <a:solidFill>
                  <a:srgbClr val="165799">
                    <a:lumMod val="75000"/>
                  </a:srgbClr>
                </a:solidFill>
                <a:effectLst/>
                <a:uLnTx/>
                <a:uFillTx/>
                <a:latin typeface="华文新魏" panose="02010800040101010101" pitchFamily="2" charset="-122"/>
                <a:ea typeface="华文新魏" panose="02010800040101010101" pitchFamily="2" charset="-122"/>
              </a:rPr>
              <a:t>《</a:t>
            </a:r>
            <a:r>
              <a:rPr kumimoji="0" lang="zh-CN" altLang="en-US" sz="4000" b="1" i="0" u="none" strike="noStrike" kern="0" cap="none" spc="200" normalizeH="0" baseline="0" noProof="0" dirty="0" smtClean="0">
                <a:ln>
                  <a:noFill/>
                </a:ln>
                <a:solidFill>
                  <a:srgbClr val="165799">
                    <a:lumMod val="75000"/>
                  </a:srgbClr>
                </a:solidFill>
                <a:effectLst/>
                <a:uLnTx/>
                <a:uFillTx/>
                <a:latin typeface="华文新魏" panose="02010800040101010101" pitchFamily="2" charset="-122"/>
                <a:ea typeface="华文新魏" panose="02010800040101010101" pitchFamily="2" charset="-122"/>
              </a:rPr>
              <a:t>大学物理</a:t>
            </a:r>
            <a:r>
              <a:rPr kumimoji="0" lang="en-US" altLang="zh-CN" sz="4000" b="1" i="0" u="none" strike="noStrike" kern="0" cap="none" spc="200" normalizeH="0" baseline="0" noProof="0" dirty="0" smtClean="0">
                <a:ln>
                  <a:noFill/>
                </a:ln>
                <a:solidFill>
                  <a:srgbClr val="165799">
                    <a:lumMod val="75000"/>
                  </a:srgbClr>
                </a:solidFill>
                <a:effectLst/>
                <a:uLnTx/>
                <a:uFillTx/>
                <a:latin typeface="华文新魏" panose="02010800040101010101" pitchFamily="2" charset="-122"/>
                <a:ea typeface="华文新魏" panose="02010800040101010101" pitchFamily="2" charset="-122"/>
              </a:rPr>
              <a:t>-</a:t>
            </a:r>
            <a:r>
              <a:rPr kumimoji="0" lang="zh-CN" altLang="en-US" sz="4000" b="1" i="0" u="none" strike="noStrike" kern="0" cap="none" spc="200" normalizeH="0" baseline="0" noProof="0" dirty="0" smtClean="0">
                <a:ln>
                  <a:noFill/>
                </a:ln>
                <a:solidFill>
                  <a:srgbClr val="165799">
                    <a:lumMod val="75000"/>
                  </a:srgbClr>
                </a:solidFill>
                <a:effectLst/>
                <a:uLnTx/>
                <a:uFillTx/>
                <a:latin typeface="华文新魏" panose="02010800040101010101" pitchFamily="2" charset="-122"/>
                <a:ea typeface="华文新魏" panose="02010800040101010101" pitchFamily="2" charset="-122"/>
              </a:rPr>
              <a:t>力学篇</a:t>
            </a:r>
            <a:r>
              <a:rPr kumimoji="0" lang="en-US" altLang="zh-CN" sz="4000" b="1" i="0" u="none" strike="noStrike" kern="0" cap="none" spc="200" normalizeH="0" baseline="0" noProof="0" dirty="0" smtClean="0">
                <a:ln>
                  <a:noFill/>
                </a:ln>
                <a:solidFill>
                  <a:srgbClr val="165799">
                    <a:lumMod val="75000"/>
                  </a:srgbClr>
                </a:solidFill>
                <a:effectLst/>
                <a:uLnTx/>
                <a:uFillTx/>
                <a:latin typeface="华文新魏" panose="02010800040101010101" pitchFamily="2" charset="-122"/>
                <a:ea typeface="华文新魏" panose="02010800040101010101" pitchFamily="2" charset="-122"/>
              </a:rPr>
              <a:t>》</a:t>
            </a:r>
            <a:endParaRPr kumimoji="0" lang="zh-CN" altLang="en-US" sz="4000" i="0" u="none" strike="noStrike" kern="0" cap="none" spc="200" normalizeH="0" baseline="0" noProof="0" dirty="0">
              <a:ln>
                <a:noFill/>
              </a:ln>
              <a:solidFill>
                <a:srgbClr val="165799">
                  <a:lumMod val="75000"/>
                </a:srgbClr>
              </a:solidFill>
              <a:effectLst/>
              <a:uLnTx/>
              <a:uFillTx/>
              <a:latin typeface="华文新魏" panose="02010800040101010101" pitchFamily="2" charset="-122"/>
              <a:ea typeface="华文新魏" panose="02010800040101010101" pitchFamily="2" charset="-122"/>
              <a:cs typeface="Segoe UI Black" panose="020B0A02040204020203" pitchFamily="34" charset="0"/>
            </a:endParaRPr>
          </a:p>
        </p:txBody>
      </p:sp>
      <p:sp>
        <p:nvSpPr>
          <p:cNvPr id="43" name="TextBox 5"/>
          <p:cNvSpPr txBox="1"/>
          <p:nvPr/>
        </p:nvSpPr>
        <p:spPr>
          <a:xfrm>
            <a:off x="303429" y="2550387"/>
            <a:ext cx="4361038" cy="461665"/>
          </a:xfrm>
          <a:prstGeom prst="rect">
            <a:avLst/>
          </a:prstGeom>
          <a:solidFill>
            <a:srgbClr val="ED5A00"/>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方正姚体" pitchFamily="2" charset="-122"/>
                <a:ea typeface="方正姚体" pitchFamily="2" charset="-122"/>
              </a:rPr>
              <a:t>第二章  力学中的守恒定律</a:t>
            </a:r>
          </a:p>
        </p:txBody>
      </p:sp>
      <p:sp>
        <p:nvSpPr>
          <p:cNvPr id="44" name="TextBox 5"/>
          <p:cNvSpPr txBox="1"/>
          <p:nvPr/>
        </p:nvSpPr>
        <p:spPr>
          <a:xfrm>
            <a:off x="307092" y="4913125"/>
            <a:ext cx="3541008"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165799">
                    <a:lumMod val="75000"/>
                  </a:srgbClr>
                </a:solidFill>
                <a:effectLst/>
                <a:uLnTx/>
                <a:uFillTx/>
                <a:latin typeface="方正姚体" pitchFamily="2" charset="-122"/>
                <a:ea typeface="方正姚体" pitchFamily="2" charset="-122"/>
              </a:rPr>
              <a:t>教        </a:t>
            </a:r>
            <a:r>
              <a:rPr lang="zh-CN" altLang="en-US" sz="2000" b="1" kern="0" dirty="0" smtClean="0">
                <a:solidFill>
                  <a:srgbClr val="165799">
                    <a:lumMod val="75000"/>
                  </a:srgbClr>
                </a:solidFill>
                <a:latin typeface="方正姚体" pitchFamily="2" charset="-122"/>
                <a:ea typeface="方正姚体" pitchFamily="2" charset="-122"/>
              </a:rPr>
              <a:t>师</a:t>
            </a:r>
            <a:r>
              <a:rPr kumimoji="0" lang="zh-CN" altLang="en-US" sz="2000" b="1" i="0" u="none" strike="noStrike" kern="0" cap="none" spc="0" normalizeH="0" baseline="0" noProof="0" dirty="0" smtClean="0">
                <a:ln>
                  <a:noFill/>
                </a:ln>
                <a:solidFill>
                  <a:srgbClr val="165799">
                    <a:lumMod val="75000"/>
                  </a:srgbClr>
                </a:solidFill>
                <a:effectLst/>
                <a:uLnTx/>
                <a:uFillTx/>
                <a:latin typeface="方正姚体" pitchFamily="2" charset="-122"/>
                <a:ea typeface="方正姚体" pitchFamily="2" charset="-122"/>
              </a:rPr>
              <a:t>：          潘  安</a:t>
            </a:r>
            <a:endParaRPr kumimoji="0" lang="zh-CN" altLang="en-US" sz="2000" b="1" i="0" u="none" strike="noStrike" kern="0" cap="none" spc="0" normalizeH="0" baseline="0" noProof="0" dirty="0">
              <a:ln>
                <a:noFill/>
              </a:ln>
              <a:solidFill>
                <a:srgbClr val="165799">
                  <a:lumMod val="75000"/>
                </a:srgbClr>
              </a:solidFill>
              <a:effectLst/>
              <a:uLnTx/>
              <a:uFillTx/>
              <a:latin typeface="方正姚体" pitchFamily="2" charset="-122"/>
              <a:ea typeface="方正姚体" pitchFamily="2" charset="-122"/>
            </a:endParaRPr>
          </a:p>
        </p:txBody>
      </p:sp>
      <p:sp>
        <p:nvSpPr>
          <p:cNvPr id="47" name="TextBox 5"/>
          <p:cNvSpPr txBox="1"/>
          <p:nvPr/>
        </p:nvSpPr>
        <p:spPr>
          <a:xfrm>
            <a:off x="305380" y="5493468"/>
            <a:ext cx="3541008"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165799">
                    <a:lumMod val="75000"/>
                  </a:srgbClr>
                </a:solidFill>
                <a:effectLst/>
                <a:uLnTx/>
                <a:uFillTx/>
                <a:latin typeface="方正姚体" pitchFamily="2" charset="-122"/>
                <a:ea typeface="方正姚体" pitchFamily="2" charset="-122"/>
              </a:rPr>
              <a:t>学        院：       信息学院</a:t>
            </a:r>
            <a:endParaRPr kumimoji="0" lang="zh-CN" altLang="en-US" sz="2000" b="1" i="0" u="none" strike="noStrike" kern="0" cap="none" spc="0" normalizeH="0" baseline="0" noProof="0" dirty="0">
              <a:ln>
                <a:noFill/>
              </a:ln>
              <a:solidFill>
                <a:srgbClr val="165799">
                  <a:lumMod val="75000"/>
                </a:srgbClr>
              </a:solidFill>
              <a:effectLst/>
              <a:uLnTx/>
              <a:uFillTx/>
              <a:latin typeface="方正姚体" pitchFamily="2" charset="-122"/>
              <a:ea typeface="方正姚体" pitchFamily="2" charset="-122"/>
            </a:endParaRPr>
          </a:p>
        </p:txBody>
      </p:sp>
      <p:sp>
        <p:nvSpPr>
          <p:cNvPr id="54" name="等腰三角形 53"/>
          <p:cNvSpPr/>
          <p:nvPr/>
        </p:nvSpPr>
        <p:spPr>
          <a:xfrm>
            <a:off x="5656776" y="2078586"/>
            <a:ext cx="3462285" cy="3666735"/>
          </a:xfrm>
          <a:prstGeom prst="triangle">
            <a:avLst/>
          </a:prstGeom>
          <a:noFill/>
          <a:ln w="12700" cap="flat" cmpd="sng" algn="ctr">
            <a:solidFill>
              <a:sysClr val="window" lastClr="FFFFFF">
                <a:lumMod val="65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rial"/>
              <a:ea typeface="微软雅黑 Light"/>
              <a:cs typeface="+mn-cs"/>
            </a:endParaRPr>
          </a:p>
        </p:txBody>
      </p:sp>
      <p:sp>
        <p:nvSpPr>
          <p:cNvPr id="55" name="等腰三角形 54"/>
          <p:cNvSpPr/>
          <p:nvPr/>
        </p:nvSpPr>
        <p:spPr>
          <a:xfrm>
            <a:off x="3647808" y="764771"/>
            <a:ext cx="4598417" cy="4727574"/>
          </a:xfrm>
          <a:prstGeom prst="triangle">
            <a:avLst/>
          </a:prstGeom>
          <a:noFill/>
          <a:ln w="12700" cap="flat" cmpd="sng" algn="ctr">
            <a:solidFill>
              <a:srgbClr val="165799"/>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rial"/>
              <a:ea typeface="微软雅黑 Light"/>
              <a:cs typeface="+mn-cs"/>
            </a:endParaRPr>
          </a:p>
        </p:txBody>
      </p:sp>
      <p:sp>
        <p:nvSpPr>
          <p:cNvPr id="57" name="矩形 56"/>
          <p:cNvSpPr/>
          <p:nvPr/>
        </p:nvSpPr>
        <p:spPr bwMode="auto">
          <a:xfrm>
            <a:off x="0" y="0"/>
            <a:ext cx="9144000" cy="116632"/>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base">
              <a:spcBef>
                <a:spcPct val="0"/>
              </a:spcBef>
              <a:spcAft>
                <a:spcPct val="0"/>
              </a:spcAft>
              <a:buFont typeface="Arial" panose="020B0604020202020204" pitchFamily="34" charset="0"/>
              <a:buNone/>
            </a:pPr>
            <a:endParaRPr lang="zh-CN" altLang="en-US" sz="1800">
              <a:solidFill>
                <a:srgbClr val="294A5A"/>
              </a:solidFill>
              <a:ea typeface="宋体" panose="02010600030101010101" pitchFamily="2" charset="-122"/>
            </a:endParaRPr>
          </a:p>
        </p:txBody>
      </p:sp>
      <p:pic>
        <p:nvPicPr>
          <p:cNvPr id="2" name="图片 1"/>
          <p:cNvPicPr>
            <a:picLocks noChangeAspect="1"/>
          </p:cNvPicPr>
          <p:nvPr/>
        </p:nvPicPr>
        <p:blipFill>
          <a:blip r:embed="rId4">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03429" y="307091"/>
            <a:ext cx="2409825" cy="609600"/>
          </a:xfrm>
          <a:prstGeom prst="rect">
            <a:avLst/>
          </a:prstGeom>
        </p:spPr>
      </p:pic>
      <p:pic>
        <p:nvPicPr>
          <p:cNvPr id="1026" name="Picture 2" descr="理科物理元素矢量插画"/>
          <p:cNvPicPr>
            <a:picLocks noChangeAspect="1" noChangeArrowheads="1"/>
          </p:cNvPicPr>
          <p:nvPr/>
        </p:nvPicPr>
        <p:blipFill>
          <a:blip r:embed="rId6">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66191" y="2223960"/>
            <a:ext cx="3238992" cy="3243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10</a:t>
            </a:fld>
            <a:endParaRPr lang="zh-CN" altLang="en-US"/>
          </a:p>
        </p:txBody>
      </p:sp>
      <p:sp>
        <p:nvSpPr>
          <p:cNvPr id="4" name="矩形 3"/>
          <p:cNvSpPr/>
          <p:nvPr/>
        </p:nvSpPr>
        <p:spPr>
          <a:xfrm>
            <a:off x="586509" y="1138535"/>
            <a:ext cx="5843478" cy="1056508"/>
          </a:xfrm>
          <a:prstGeom prst="rect">
            <a:avLst/>
          </a:prstGeom>
        </p:spPr>
        <p:txBody>
          <a:bodyPr wrap="square">
            <a:spAutoFit/>
          </a:bodyPr>
          <a:lstStyle/>
          <a:p>
            <a:pPr>
              <a:lnSpc>
                <a:spcPct val="120000"/>
              </a:lnSpc>
              <a:spcAft>
                <a:spcPts val="600"/>
              </a:spcAft>
            </a:pPr>
            <a:r>
              <a:rPr lang="en-US" altLang="zh-CN" sz="1800" dirty="0" smtClean="0">
                <a:ea typeface="楷体" panose="02010609060101010101" pitchFamily="49" charset="-122"/>
              </a:rPr>
              <a:t>【</a:t>
            </a:r>
            <a:r>
              <a:rPr lang="zh-CN" altLang="en-US" sz="1800" dirty="0" smtClean="0">
                <a:ea typeface="楷体" panose="02010609060101010101" pitchFamily="49" charset="-122"/>
              </a:rPr>
              <a:t>例</a:t>
            </a:r>
            <a:r>
              <a:rPr lang="en-US" altLang="zh-CN" sz="1800" dirty="0" smtClean="0">
                <a:ea typeface="楷体" panose="02010609060101010101" pitchFamily="49" charset="-122"/>
              </a:rPr>
              <a:t>4】 </a:t>
            </a:r>
            <a:r>
              <a:rPr lang="zh-CN" altLang="en-US" sz="1800" dirty="0">
                <a:ea typeface="楷体" panose="02010609060101010101" pitchFamily="49" charset="-122"/>
              </a:rPr>
              <a:t>如图所示： </a:t>
            </a:r>
            <a:r>
              <a:rPr lang="en-US" altLang="zh-CN" sz="1800" dirty="0">
                <a:ea typeface="楷体" panose="02010609060101010101" pitchFamily="49" charset="-122"/>
              </a:rPr>
              <a:t>m</a:t>
            </a:r>
            <a:r>
              <a:rPr lang="en-US" altLang="zh-CN" sz="1800" baseline="-25000" dirty="0">
                <a:ea typeface="楷体" panose="02010609060101010101" pitchFamily="49" charset="-122"/>
              </a:rPr>
              <a:t>A</a:t>
            </a:r>
            <a:r>
              <a:rPr lang="en-US" altLang="zh-CN" sz="1800" dirty="0">
                <a:ea typeface="楷体" panose="02010609060101010101" pitchFamily="49" charset="-122"/>
              </a:rPr>
              <a:t>= </a:t>
            </a:r>
            <a:r>
              <a:rPr lang="en-US" altLang="zh-CN" sz="1800" dirty="0" err="1">
                <a:ea typeface="楷体" panose="02010609060101010101" pitchFamily="49" charset="-122"/>
              </a:rPr>
              <a:t>m</a:t>
            </a:r>
            <a:r>
              <a:rPr lang="en-US" altLang="zh-CN" sz="1800" baseline="-25000" dirty="0" err="1">
                <a:ea typeface="楷体" panose="02010609060101010101" pitchFamily="49" charset="-122"/>
              </a:rPr>
              <a:t>B</a:t>
            </a:r>
            <a:r>
              <a:rPr lang="en-US" altLang="zh-CN" sz="1800" dirty="0">
                <a:ea typeface="楷体" panose="02010609060101010101" pitchFamily="49" charset="-122"/>
              </a:rPr>
              <a:t>=m</a:t>
            </a:r>
            <a:r>
              <a:rPr lang="zh-CN" altLang="en-US" sz="1800" dirty="0">
                <a:ea typeface="楷体" panose="02010609060101010101" pitchFamily="49" charset="-122"/>
              </a:rPr>
              <a:t>， </a:t>
            </a:r>
            <a:r>
              <a:rPr lang="en-US" altLang="zh-CN" sz="1800" dirty="0">
                <a:ea typeface="楷体" panose="02010609060101010101" pitchFamily="49" charset="-122"/>
              </a:rPr>
              <a:t>A</a:t>
            </a:r>
            <a:r>
              <a:rPr lang="zh-CN" altLang="en-US" sz="1800" dirty="0">
                <a:ea typeface="楷体" panose="02010609060101010101" pitchFamily="49" charset="-122"/>
              </a:rPr>
              <a:t>与</a:t>
            </a:r>
            <a:r>
              <a:rPr lang="zh-CN" altLang="en-US" sz="1800" dirty="0" smtClean="0">
                <a:ea typeface="楷体" panose="02010609060101010101" pitchFamily="49" charset="-122"/>
              </a:rPr>
              <a:t>桌子的</a:t>
            </a:r>
            <a:r>
              <a:rPr lang="zh-CN" altLang="en-US" sz="1800" dirty="0">
                <a:ea typeface="楷体" panose="02010609060101010101" pitchFamily="49" charset="-122"/>
              </a:rPr>
              <a:t>摩擦系数为</a:t>
            </a:r>
            <a:r>
              <a:rPr lang="en-US" altLang="zh-CN" sz="1800" dirty="0">
                <a:ea typeface="楷体" panose="02010609060101010101" pitchFamily="49" charset="-122"/>
              </a:rPr>
              <a:t>μ</a:t>
            </a:r>
            <a:r>
              <a:rPr lang="zh-CN" altLang="en-US" sz="1800" dirty="0">
                <a:ea typeface="楷体" panose="02010609060101010101" pitchFamily="49" charset="-122"/>
              </a:rPr>
              <a:t>，滑轮质量忽略不计</a:t>
            </a:r>
            <a:r>
              <a:rPr lang="zh-CN" altLang="en-US" sz="1800" dirty="0" smtClean="0">
                <a:ea typeface="楷体" panose="02010609060101010101" pitchFamily="49" charset="-122"/>
              </a:rPr>
              <a:t>，绳</a:t>
            </a:r>
            <a:r>
              <a:rPr lang="zh-CN" altLang="en-US" sz="1800" dirty="0">
                <a:ea typeface="楷体" panose="02010609060101010101" pitchFamily="49" charset="-122"/>
              </a:rPr>
              <a:t>不伸长，质量忽略。求：</a:t>
            </a:r>
            <a:r>
              <a:rPr lang="en-US" altLang="zh-CN" sz="1800" dirty="0">
                <a:ea typeface="楷体" panose="02010609060101010101" pitchFamily="49" charset="-122"/>
              </a:rPr>
              <a:t>B</a:t>
            </a:r>
            <a:r>
              <a:rPr lang="zh-CN" altLang="en-US" sz="1800" dirty="0">
                <a:ea typeface="楷体" panose="02010609060101010101" pitchFamily="49" charset="-122"/>
              </a:rPr>
              <a:t>从静止</a:t>
            </a:r>
            <a:r>
              <a:rPr lang="zh-CN" altLang="en-US" sz="1800" dirty="0" smtClean="0">
                <a:ea typeface="楷体" panose="02010609060101010101" pitchFamily="49" charset="-122"/>
              </a:rPr>
              <a:t>开始</a:t>
            </a:r>
            <a:r>
              <a:rPr lang="zh-CN" altLang="en-US" sz="1800" dirty="0">
                <a:ea typeface="楷体" panose="02010609060101010101" pitchFamily="49" charset="-122"/>
              </a:rPr>
              <a:t>下落</a:t>
            </a:r>
            <a:r>
              <a:rPr lang="en-US" altLang="zh-CN" sz="1800" dirty="0">
                <a:ea typeface="楷体" panose="02010609060101010101" pitchFamily="49" charset="-122"/>
              </a:rPr>
              <a:t>h</a:t>
            </a:r>
            <a:r>
              <a:rPr lang="zh-CN" altLang="en-US" sz="1800" dirty="0">
                <a:ea typeface="楷体" panose="02010609060101010101" pitchFamily="49" charset="-122"/>
              </a:rPr>
              <a:t>的速度及时间。</a:t>
            </a:r>
          </a:p>
        </p:txBody>
      </p:sp>
      <p:sp>
        <p:nvSpPr>
          <p:cNvPr id="12"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二、动能和动能定理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6526067" y="585069"/>
            <a:ext cx="2531939" cy="1957160"/>
          </a:xfrm>
          <a:prstGeom prst="rect">
            <a:avLst/>
          </a:prstGeom>
        </p:spPr>
      </p:pic>
      <p:grpSp>
        <p:nvGrpSpPr>
          <p:cNvPr id="17" name="组合 16"/>
          <p:cNvGrpSpPr/>
          <p:nvPr/>
        </p:nvGrpSpPr>
        <p:grpSpPr>
          <a:xfrm>
            <a:off x="180001" y="2542229"/>
            <a:ext cx="8834323" cy="3435492"/>
            <a:chOff x="180001" y="2542229"/>
            <a:chExt cx="8834323" cy="3435492"/>
          </a:xfrm>
        </p:grpSpPr>
        <mc:AlternateContent xmlns:mc="http://schemas.openxmlformats.org/markup-compatibility/2006" xmlns:a14="http://schemas.microsoft.com/office/drawing/2010/main">
          <mc:Choice Requires="a14">
            <p:sp>
              <p:nvSpPr>
                <p:cNvPr id="6" name="矩形 5"/>
                <p:cNvSpPr/>
                <p:nvPr/>
              </p:nvSpPr>
              <p:spPr>
                <a:xfrm>
                  <a:off x="180001" y="2542229"/>
                  <a:ext cx="6922764" cy="3435492"/>
                </a:xfrm>
                <a:prstGeom prst="rect">
                  <a:avLst/>
                </a:prstGeom>
              </p:spPr>
              <p:txBody>
                <a:bodyPr wrap="square">
                  <a:spAutoFit/>
                </a:bodyPr>
                <a:lstStyle/>
                <a:p>
                  <a:pPr>
                    <a:lnSpc>
                      <a:spcPct val="130000"/>
                    </a:lnSpc>
                  </a:pPr>
                  <a:r>
                    <a:rPr lang="zh-CN" altLang="en-US" sz="1600" dirty="0" smtClean="0"/>
                    <a:t>解法</a:t>
                  </a:r>
                  <a:r>
                    <a:rPr lang="en-US" altLang="zh-CN" sz="1600" dirty="0" smtClean="0"/>
                    <a:t>1</a:t>
                  </a:r>
                  <a:r>
                    <a:rPr lang="zh-CN" altLang="en-US" sz="1600" dirty="0" smtClean="0"/>
                    <a:t>：根据牛顿运动定律求解 取</a:t>
                  </a:r>
                  <a:r>
                    <a:rPr lang="en-US" altLang="zh-CN" sz="1600" dirty="0"/>
                    <a:t>A</a:t>
                  </a:r>
                  <a:r>
                    <a:rPr lang="zh-CN" altLang="en-US" sz="1600" dirty="0"/>
                    <a:t>，</a:t>
                  </a:r>
                  <a:r>
                    <a:rPr lang="en-US" altLang="zh-CN" sz="1600" dirty="0"/>
                    <a:t>B</a:t>
                  </a:r>
                  <a:r>
                    <a:rPr lang="zh-CN" altLang="en-US" sz="1600" dirty="0"/>
                    <a:t>为研究对象并视为质点， 受力如图</a:t>
                  </a:r>
                  <a:r>
                    <a:rPr lang="zh-CN" altLang="en-US" sz="1600" dirty="0" smtClean="0"/>
                    <a:t>：</a:t>
                  </a:r>
                  <a:endParaRPr lang="en-US" altLang="zh-CN" sz="1600" dirty="0" smtClean="0"/>
                </a:p>
                <a:p>
                  <a:pPr>
                    <a:lnSpc>
                      <a:spcPct val="130000"/>
                    </a:lnSpc>
                  </a:pPr>
                  <a:r>
                    <a:rPr lang="zh-CN" altLang="en-US" sz="1600" dirty="0"/>
                    <a:t>列方程： </a:t>
                  </a:r>
                  <a:r>
                    <a:rPr lang="en-US" altLang="zh-CN" sz="1600" dirty="0"/>
                    <a:t>B : mg - T = ma </a:t>
                  </a:r>
                  <a:endParaRPr lang="en-US" altLang="zh-CN" sz="1600" dirty="0" smtClean="0"/>
                </a:p>
                <a:p>
                  <a:pPr>
                    <a:lnSpc>
                      <a:spcPct val="130000"/>
                    </a:lnSpc>
                  </a:pPr>
                  <a:r>
                    <a:rPr lang="en-US" altLang="zh-CN" sz="1600" dirty="0" smtClean="0"/>
                    <a:t>               A</a:t>
                  </a:r>
                  <a:r>
                    <a:rPr lang="en-US" altLang="zh-CN" sz="1600" dirty="0"/>
                    <a:t>: T - f = ma </a:t>
                  </a:r>
                  <a:endParaRPr lang="en-US" altLang="zh-CN" sz="1600" dirty="0" smtClean="0"/>
                </a:p>
                <a:p>
                  <a:pPr>
                    <a:lnSpc>
                      <a:spcPct val="130000"/>
                    </a:lnSpc>
                  </a:pPr>
                  <a:r>
                    <a:rPr lang="en-US" altLang="zh-CN" sz="1600" dirty="0"/>
                    <a:t> </a:t>
                  </a:r>
                  <a:r>
                    <a:rPr lang="en-US" altLang="zh-CN" sz="1600" dirty="0" smtClean="0"/>
                    <a:t>                  </a:t>
                  </a:r>
                  <a:r>
                    <a:rPr lang="en-US" altLang="zh-CN" sz="1600" dirty="0"/>
                    <a:t>mg - N = 0 </a:t>
                  </a:r>
                  <a:r>
                    <a:rPr lang="en-US" altLang="zh-CN" sz="1600" dirty="0" smtClean="0"/>
                    <a:t>  f </a:t>
                  </a:r>
                  <a:r>
                    <a:rPr lang="en-US" altLang="zh-CN" sz="1600" dirty="0"/>
                    <a:t>= </a:t>
                  </a:r>
                  <a:r>
                    <a:rPr lang="en-US" altLang="zh-CN" sz="1600" dirty="0" err="1">
                      <a:ea typeface="楷体" panose="02010609060101010101" pitchFamily="49" charset="-122"/>
                    </a:rPr>
                    <a:t>μ</a:t>
                  </a:r>
                  <a:r>
                    <a:rPr lang="en-US" altLang="zh-CN" sz="1600" dirty="0" err="1" smtClean="0"/>
                    <a:t>N</a:t>
                  </a:r>
                  <a:r>
                    <a:rPr lang="en-US" altLang="zh-CN" sz="1600" dirty="0" smtClean="0"/>
                    <a:t> </a:t>
                  </a:r>
                  <a:r>
                    <a:rPr lang="zh-CN" altLang="en-US" sz="1600" dirty="0" smtClean="0"/>
                    <a:t>得到</a:t>
                  </a:r>
                  <a:endParaRPr lang="en-US" altLang="zh-CN" sz="1600" dirty="0" smtClean="0"/>
                </a:p>
                <a:p>
                  <a:pPr>
                    <a:lnSpc>
                      <a:spcPct val="130000"/>
                    </a:lnSpc>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𝑎</m:t>
                        </m:r>
                        <m:r>
                          <a:rPr lang="zh-CN" altLang="en-US" sz="200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a:latin typeface="Cambria Math" panose="02040503050406030204" pitchFamily="18" charset="0"/>
                              </a:rPr>
                              <m:t>1</m:t>
                            </m:r>
                          </m:num>
                          <m:den>
                            <m:r>
                              <a:rPr lang="zh-CN" altLang="en-US" sz="2000">
                                <a:latin typeface="Cambria Math" panose="02040503050406030204" pitchFamily="18" charset="0"/>
                              </a:rPr>
                              <m:t>2</m:t>
                            </m:r>
                          </m:den>
                        </m:f>
                        <m:d>
                          <m:dPr>
                            <m:ctrlPr>
                              <a:rPr lang="zh-CN" altLang="en-US" sz="2000" i="1">
                                <a:latin typeface="Cambria Math" panose="02040503050406030204" pitchFamily="18" charset="0"/>
                              </a:rPr>
                            </m:ctrlPr>
                          </m:dPr>
                          <m:e>
                            <m:r>
                              <a:rPr lang="en-US" altLang="zh-CN" sz="2000" i="1">
                                <a:latin typeface="Cambria Math" panose="02040503050406030204" pitchFamily="18" charset="0"/>
                              </a:rPr>
                              <m:t>1−</m:t>
                            </m:r>
                            <m:r>
                              <a:rPr lang="zh-CN" altLang="en-US" sz="2000" i="1">
                                <a:latin typeface="Cambria Math" panose="02040503050406030204" pitchFamily="18" charset="0"/>
                              </a:rPr>
                              <m:t>𝜇</m:t>
                            </m:r>
                          </m:e>
                        </m:d>
                        <m:r>
                          <a:rPr lang="zh-CN" altLang="en-US" sz="2000" i="1">
                            <a:latin typeface="Cambria Math" panose="02040503050406030204" pitchFamily="18" charset="0"/>
                          </a:rPr>
                          <m:t>𝑔</m:t>
                        </m:r>
                        <m:r>
                          <a:rPr lang="en-US" altLang="zh-CN" sz="2000" b="0" i="1" smtClean="0">
                            <a:latin typeface="Cambria Math" panose="02040503050406030204" pitchFamily="18" charset="0"/>
                          </a:rPr>
                          <m:t>     </m:t>
                        </m:r>
                        <m:r>
                          <a:rPr lang="zh-CN" altLang="en-US" sz="1800" i="1">
                            <a:latin typeface="Cambria Math" panose="02040503050406030204" pitchFamily="18" charset="0"/>
                          </a:rPr>
                          <m:t>𝑡</m:t>
                        </m:r>
                        <m:r>
                          <a:rPr lang="zh-CN" altLang="en-US" sz="1800">
                            <a:latin typeface="Cambria Math" panose="02040503050406030204" pitchFamily="18" charset="0"/>
                          </a:rPr>
                          <m:t>=</m:t>
                        </m:r>
                        <m:rad>
                          <m:radPr>
                            <m:degHide m:val="on"/>
                            <m:ctrlPr>
                              <a:rPr lang="zh-CN" altLang="en-US" sz="1800" i="1">
                                <a:latin typeface="Cambria Math" panose="02040503050406030204" pitchFamily="18" charset="0"/>
                              </a:rPr>
                            </m:ctrlPr>
                          </m:radPr>
                          <m:deg/>
                          <m:e>
                            <m:f>
                              <m:fPr>
                                <m:ctrlPr>
                                  <a:rPr lang="zh-CN" altLang="en-US" sz="1800" i="1">
                                    <a:latin typeface="Cambria Math" panose="02040503050406030204" pitchFamily="18" charset="0"/>
                                  </a:rPr>
                                </m:ctrlPr>
                              </m:fPr>
                              <m:num>
                                <m:r>
                                  <a:rPr lang="zh-CN" altLang="en-US" sz="1800">
                                    <a:latin typeface="Cambria Math" panose="02040503050406030204" pitchFamily="18" charset="0"/>
                                  </a:rPr>
                                  <m:t>2</m:t>
                                </m:r>
                                <m:r>
                                  <a:rPr lang="zh-CN" altLang="en-US" sz="1800" i="1">
                                    <a:latin typeface="Cambria Math" panose="02040503050406030204" pitchFamily="18" charset="0"/>
                                  </a:rPr>
                                  <m:t>h</m:t>
                                </m:r>
                              </m:num>
                              <m:den>
                                <m:r>
                                  <a:rPr lang="zh-CN" altLang="en-US" sz="1800" i="1">
                                    <a:latin typeface="Cambria Math" panose="02040503050406030204" pitchFamily="18" charset="0"/>
                                  </a:rPr>
                                  <m:t>𝑎</m:t>
                                </m:r>
                              </m:den>
                            </m:f>
                          </m:e>
                        </m:rad>
                        <m:r>
                          <a:rPr lang="zh-CN" altLang="en-US" sz="1800">
                            <a:latin typeface="Cambria Math" panose="02040503050406030204" pitchFamily="18" charset="0"/>
                          </a:rPr>
                          <m:t>=</m:t>
                        </m:r>
                        <m:rad>
                          <m:radPr>
                            <m:degHide m:val="on"/>
                            <m:ctrlPr>
                              <a:rPr lang="zh-CN" altLang="en-US" sz="1800" i="1">
                                <a:latin typeface="Cambria Math" panose="02040503050406030204" pitchFamily="18" charset="0"/>
                              </a:rPr>
                            </m:ctrlPr>
                          </m:radPr>
                          <m:deg/>
                          <m:e>
                            <m:f>
                              <m:fPr>
                                <m:ctrlPr>
                                  <a:rPr lang="zh-CN" altLang="en-US" sz="1800" i="1">
                                    <a:latin typeface="Cambria Math" panose="02040503050406030204" pitchFamily="18" charset="0"/>
                                  </a:rPr>
                                </m:ctrlPr>
                              </m:fPr>
                              <m:num>
                                <m:r>
                                  <a:rPr lang="zh-CN" altLang="en-US" sz="1800">
                                    <a:latin typeface="Cambria Math" panose="02040503050406030204" pitchFamily="18" charset="0"/>
                                  </a:rPr>
                                  <m:t>4</m:t>
                                </m:r>
                                <m:r>
                                  <a:rPr lang="zh-CN" altLang="en-US" sz="1800" i="1">
                                    <a:latin typeface="Cambria Math" panose="02040503050406030204" pitchFamily="18" charset="0"/>
                                  </a:rPr>
                                  <m:t>h</m:t>
                                </m:r>
                              </m:num>
                              <m:den>
                                <m:d>
                                  <m:dPr>
                                    <m:ctrlPr>
                                      <a:rPr lang="zh-CN" altLang="en-US" sz="1800" i="1">
                                        <a:latin typeface="Cambria Math" panose="02040503050406030204" pitchFamily="18" charset="0"/>
                                      </a:rPr>
                                    </m:ctrlPr>
                                  </m:dPr>
                                  <m:e>
                                    <m:r>
                                      <a:rPr lang="zh-CN" altLang="en-US" sz="1800">
                                        <a:latin typeface="Cambria Math" panose="02040503050406030204" pitchFamily="18" charset="0"/>
                                      </a:rPr>
                                      <m:t>1−</m:t>
                                    </m:r>
                                    <m:r>
                                      <a:rPr lang="zh-CN" altLang="en-US" sz="1800" i="1">
                                        <a:latin typeface="Cambria Math" panose="02040503050406030204" pitchFamily="18" charset="0"/>
                                      </a:rPr>
                                      <m:t>𝜇</m:t>
                                    </m:r>
                                  </m:e>
                                </m:d>
                                <m:r>
                                  <a:rPr lang="zh-CN" altLang="en-US" sz="1800" i="1">
                                    <a:latin typeface="Cambria Math" panose="02040503050406030204" pitchFamily="18" charset="0"/>
                                  </a:rPr>
                                  <m:t>𝑔</m:t>
                                </m:r>
                              </m:den>
                            </m:f>
                          </m:e>
                        </m:rad>
                        <m:r>
                          <a:rPr lang="en-US" altLang="zh-CN" sz="1800" b="0" i="1" smtClean="0">
                            <a:latin typeface="Cambria Math" panose="02040503050406030204" pitchFamily="18" charset="0"/>
                          </a:rPr>
                          <m:t>     </m:t>
                        </m:r>
                        <m:r>
                          <a:rPr lang="zh-CN" altLang="en-US" sz="1600" i="1">
                            <a:latin typeface="Cambria Math" panose="02040503050406030204" pitchFamily="18" charset="0"/>
                          </a:rPr>
                          <m:t>𝜈</m:t>
                        </m:r>
                        <m:r>
                          <a:rPr lang="zh-CN" altLang="en-US" sz="1600">
                            <a:latin typeface="Cambria Math" panose="02040503050406030204" pitchFamily="18" charset="0"/>
                          </a:rPr>
                          <m:t>=</m:t>
                        </m:r>
                        <m:rad>
                          <m:radPr>
                            <m:degHide m:val="on"/>
                            <m:ctrlPr>
                              <a:rPr lang="zh-CN" altLang="en-US" sz="1600" i="1">
                                <a:latin typeface="Cambria Math" panose="02040503050406030204" pitchFamily="18" charset="0"/>
                              </a:rPr>
                            </m:ctrlPr>
                          </m:radPr>
                          <m:deg/>
                          <m:e>
                            <m:r>
                              <a:rPr lang="zh-CN" altLang="en-US" sz="1600">
                                <a:latin typeface="Cambria Math" panose="02040503050406030204" pitchFamily="18" charset="0"/>
                              </a:rPr>
                              <m:t>2</m:t>
                            </m:r>
                            <m:r>
                              <a:rPr lang="zh-CN" altLang="en-US" sz="1600" i="1">
                                <a:latin typeface="Cambria Math" panose="02040503050406030204" pitchFamily="18" charset="0"/>
                              </a:rPr>
                              <m:t>𝑎h</m:t>
                            </m:r>
                          </m:e>
                        </m:rad>
                        <m:r>
                          <a:rPr lang="zh-CN" altLang="en-US" sz="1600">
                            <a:latin typeface="Cambria Math" panose="02040503050406030204" pitchFamily="18" charset="0"/>
                          </a:rPr>
                          <m:t>=</m:t>
                        </m:r>
                        <m:rad>
                          <m:radPr>
                            <m:degHide m:val="on"/>
                            <m:ctrlPr>
                              <a:rPr lang="zh-CN" altLang="en-US" sz="1600" i="1">
                                <a:latin typeface="Cambria Math" panose="02040503050406030204" pitchFamily="18" charset="0"/>
                              </a:rPr>
                            </m:ctrlPr>
                          </m:radPr>
                          <m:deg/>
                          <m:e>
                            <m:d>
                              <m:dPr>
                                <m:ctrlPr>
                                  <a:rPr lang="zh-CN" altLang="en-US" sz="1600" i="1">
                                    <a:latin typeface="Cambria Math" panose="02040503050406030204" pitchFamily="18" charset="0"/>
                                  </a:rPr>
                                </m:ctrlPr>
                              </m:dPr>
                              <m:e>
                                <m:r>
                                  <a:rPr lang="zh-CN" altLang="en-US" sz="1600">
                                    <a:latin typeface="Cambria Math" panose="02040503050406030204" pitchFamily="18" charset="0"/>
                                  </a:rPr>
                                  <m:t>1−</m:t>
                                </m:r>
                                <m:r>
                                  <a:rPr lang="zh-CN" altLang="en-US" sz="1600" i="1">
                                    <a:latin typeface="Cambria Math" panose="02040503050406030204" pitchFamily="18" charset="0"/>
                                  </a:rPr>
                                  <m:t>𝜇</m:t>
                                </m:r>
                              </m:e>
                            </m:d>
                            <m:r>
                              <a:rPr lang="zh-CN" altLang="en-US" sz="1600" i="1">
                                <a:latin typeface="Cambria Math" panose="02040503050406030204" pitchFamily="18" charset="0"/>
                              </a:rPr>
                              <m:t>𝑔h</m:t>
                            </m:r>
                          </m:e>
                        </m:rad>
                      </m:oMath>
                    </m:oMathPara>
                  </a14:m>
                  <a:endParaRPr lang="zh-CN" altLang="en-US" sz="1600" dirty="0"/>
                </a:p>
                <a:p>
                  <a:pPr>
                    <a:lnSpc>
                      <a:spcPct val="130000"/>
                    </a:lnSpc>
                  </a:pPr>
                  <a:endParaRPr lang="zh-CN" altLang="en-US" sz="1600" dirty="0"/>
                </a:p>
                <a:p>
                  <a:pPr>
                    <a:lnSpc>
                      <a:spcPct val="130000"/>
                    </a:lnSpc>
                  </a:pPr>
                  <a:endParaRPr lang="zh-CN" altLang="en-US" sz="1600" dirty="0"/>
                </a:p>
                <a:p>
                  <a:pPr>
                    <a:lnSpc>
                      <a:spcPct val="130000"/>
                    </a:lnSpc>
                  </a:pPr>
                  <a:endParaRPr lang="en-US" altLang="zh-CN" sz="1600" dirty="0" smtClean="0"/>
                </a:p>
              </p:txBody>
            </p:sp>
          </mc:Choice>
          <mc:Fallback xmlns="">
            <p:sp>
              <p:nvSpPr>
                <p:cNvPr id="6" name="矩形 5"/>
                <p:cNvSpPr>
                  <a:spLocks noRot="1" noChangeAspect="1" noMove="1" noResize="1" noEditPoints="1" noAdjustHandles="1" noChangeArrowheads="1" noChangeShapeType="1" noTextEdit="1"/>
                </p:cNvSpPr>
                <p:nvPr/>
              </p:nvSpPr>
              <p:spPr>
                <a:xfrm>
                  <a:off x="180001" y="2542229"/>
                  <a:ext cx="6922764" cy="3435492"/>
                </a:xfrm>
                <a:prstGeom prst="rect">
                  <a:avLst/>
                </a:prstGeom>
                <a:blipFill rotWithShape="0">
                  <a:blip r:embed="rId3"/>
                  <a:stretch>
                    <a:fillRect l="-529" r="-1322"/>
                  </a:stretch>
                </a:blipFill>
              </p:spPr>
              <p:txBody>
                <a:bodyPr/>
                <a:lstStyle/>
                <a:p>
                  <a:r>
                    <a:rPr lang="zh-CN" altLang="en-US">
                      <a:noFill/>
                    </a:rPr>
                    <a:t> </a:t>
                  </a:r>
                </a:p>
              </p:txBody>
            </p:sp>
          </mc:Fallback>
        </mc:AlternateContent>
        <p:pic>
          <p:nvPicPr>
            <p:cNvPr id="9" name="图片 8"/>
            <p:cNvPicPr>
              <a:picLocks noChangeAspect="1"/>
            </p:cNvPicPr>
            <p:nvPr/>
          </p:nvPicPr>
          <p:blipFill>
            <a:blip r:embed="rId4"/>
            <a:stretch>
              <a:fillRect/>
            </a:stretch>
          </p:blipFill>
          <p:spPr>
            <a:xfrm>
              <a:off x="6455851" y="2839888"/>
              <a:ext cx="2558473" cy="1512431"/>
            </a:xfrm>
            <a:prstGeom prst="rect">
              <a:avLst/>
            </a:prstGeom>
          </p:spPr>
        </p:pic>
      </p:grpSp>
    </p:spTree>
    <p:extLst>
      <p:ext uri="{BB962C8B-B14F-4D97-AF65-F5344CB8AC3E}">
        <p14:creationId xmlns:p14="http://schemas.microsoft.com/office/powerpoint/2010/main" val="216559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11</a:t>
            </a:fld>
            <a:endParaRPr lang="zh-CN" altLang="en-US"/>
          </a:p>
        </p:txBody>
      </p:sp>
      <p:sp>
        <p:nvSpPr>
          <p:cNvPr id="4" name="矩形 3"/>
          <p:cNvSpPr/>
          <p:nvPr/>
        </p:nvSpPr>
        <p:spPr>
          <a:xfrm>
            <a:off x="586509" y="1138535"/>
            <a:ext cx="5843478" cy="1056508"/>
          </a:xfrm>
          <a:prstGeom prst="rect">
            <a:avLst/>
          </a:prstGeom>
        </p:spPr>
        <p:txBody>
          <a:bodyPr wrap="square">
            <a:spAutoFit/>
          </a:bodyPr>
          <a:lstStyle/>
          <a:p>
            <a:pPr>
              <a:lnSpc>
                <a:spcPct val="120000"/>
              </a:lnSpc>
              <a:spcAft>
                <a:spcPts val="600"/>
              </a:spcAft>
            </a:pPr>
            <a:r>
              <a:rPr lang="en-US" altLang="zh-CN" sz="1800" dirty="0" smtClean="0">
                <a:ea typeface="楷体" panose="02010609060101010101" pitchFamily="49" charset="-122"/>
              </a:rPr>
              <a:t>【</a:t>
            </a:r>
            <a:r>
              <a:rPr lang="zh-CN" altLang="en-US" sz="1800" dirty="0" smtClean="0">
                <a:ea typeface="楷体" panose="02010609060101010101" pitchFamily="49" charset="-122"/>
              </a:rPr>
              <a:t>例</a:t>
            </a:r>
            <a:r>
              <a:rPr lang="en-US" altLang="zh-CN" sz="1800" dirty="0" smtClean="0">
                <a:ea typeface="楷体" panose="02010609060101010101" pitchFamily="49" charset="-122"/>
              </a:rPr>
              <a:t>4】 </a:t>
            </a:r>
            <a:r>
              <a:rPr lang="zh-CN" altLang="en-US" sz="1800" dirty="0">
                <a:ea typeface="楷体" panose="02010609060101010101" pitchFamily="49" charset="-122"/>
              </a:rPr>
              <a:t>如图所示： </a:t>
            </a:r>
            <a:r>
              <a:rPr lang="en-US" altLang="zh-CN" sz="1800" dirty="0">
                <a:ea typeface="楷体" panose="02010609060101010101" pitchFamily="49" charset="-122"/>
              </a:rPr>
              <a:t>m</a:t>
            </a:r>
            <a:r>
              <a:rPr lang="en-US" altLang="zh-CN" sz="1800" baseline="-25000" dirty="0">
                <a:ea typeface="楷体" panose="02010609060101010101" pitchFamily="49" charset="-122"/>
              </a:rPr>
              <a:t>A</a:t>
            </a:r>
            <a:r>
              <a:rPr lang="en-US" altLang="zh-CN" sz="1800" dirty="0">
                <a:ea typeface="楷体" panose="02010609060101010101" pitchFamily="49" charset="-122"/>
              </a:rPr>
              <a:t>= </a:t>
            </a:r>
            <a:r>
              <a:rPr lang="en-US" altLang="zh-CN" sz="1800" dirty="0" err="1">
                <a:ea typeface="楷体" panose="02010609060101010101" pitchFamily="49" charset="-122"/>
              </a:rPr>
              <a:t>m</a:t>
            </a:r>
            <a:r>
              <a:rPr lang="en-US" altLang="zh-CN" sz="1800" baseline="-25000" dirty="0" err="1">
                <a:ea typeface="楷体" panose="02010609060101010101" pitchFamily="49" charset="-122"/>
              </a:rPr>
              <a:t>B</a:t>
            </a:r>
            <a:r>
              <a:rPr lang="en-US" altLang="zh-CN" sz="1800" dirty="0">
                <a:ea typeface="楷体" panose="02010609060101010101" pitchFamily="49" charset="-122"/>
              </a:rPr>
              <a:t>=m</a:t>
            </a:r>
            <a:r>
              <a:rPr lang="zh-CN" altLang="en-US" sz="1800" dirty="0">
                <a:ea typeface="楷体" panose="02010609060101010101" pitchFamily="49" charset="-122"/>
              </a:rPr>
              <a:t>， </a:t>
            </a:r>
            <a:r>
              <a:rPr lang="en-US" altLang="zh-CN" sz="1800" dirty="0">
                <a:ea typeface="楷体" panose="02010609060101010101" pitchFamily="49" charset="-122"/>
              </a:rPr>
              <a:t>A</a:t>
            </a:r>
            <a:r>
              <a:rPr lang="zh-CN" altLang="en-US" sz="1800" dirty="0">
                <a:ea typeface="楷体" panose="02010609060101010101" pitchFamily="49" charset="-122"/>
              </a:rPr>
              <a:t>与</a:t>
            </a:r>
            <a:r>
              <a:rPr lang="zh-CN" altLang="en-US" sz="1800" dirty="0" smtClean="0">
                <a:ea typeface="楷体" panose="02010609060101010101" pitchFamily="49" charset="-122"/>
              </a:rPr>
              <a:t>桌子的</a:t>
            </a:r>
            <a:r>
              <a:rPr lang="zh-CN" altLang="en-US" sz="1800" dirty="0">
                <a:ea typeface="楷体" panose="02010609060101010101" pitchFamily="49" charset="-122"/>
              </a:rPr>
              <a:t>摩擦系数为</a:t>
            </a:r>
            <a:r>
              <a:rPr lang="en-US" altLang="zh-CN" sz="1800" dirty="0">
                <a:ea typeface="楷体" panose="02010609060101010101" pitchFamily="49" charset="-122"/>
              </a:rPr>
              <a:t>μ</a:t>
            </a:r>
            <a:r>
              <a:rPr lang="zh-CN" altLang="en-US" sz="1800" dirty="0">
                <a:ea typeface="楷体" panose="02010609060101010101" pitchFamily="49" charset="-122"/>
              </a:rPr>
              <a:t>，滑轮质量忽略不计</a:t>
            </a:r>
            <a:r>
              <a:rPr lang="zh-CN" altLang="en-US" sz="1800" dirty="0" smtClean="0">
                <a:ea typeface="楷体" panose="02010609060101010101" pitchFamily="49" charset="-122"/>
              </a:rPr>
              <a:t>，绳</a:t>
            </a:r>
            <a:r>
              <a:rPr lang="zh-CN" altLang="en-US" sz="1800" dirty="0">
                <a:ea typeface="楷体" panose="02010609060101010101" pitchFamily="49" charset="-122"/>
              </a:rPr>
              <a:t>不伸长，质量忽略。求：</a:t>
            </a:r>
            <a:r>
              <a:rPr lang="en-US" altLang="zh-CN" sz="1800" dirty="0">
                <a:ea typeface="楷体" panose="02010609060101010101" pitchFamily="49" charset="-122"/>
              </a:rPr>
              <a:t>B</a:t>
            </a:r>
            <a:r>
              <a:rPr lang="zh-CN" altLang="en-US" sz="1800" dirty="0">
                <a:ea typeface="楷体" panose="02010609060101010101" pitchFamily="49" charset="-122"/>
              </a:rPr>
              <a:t>从静止</a:t>
            </a:r>
            <a:r>
              <a:rPr lang="zh-CN" altLang="en-US" sz="1800" dirty="0" smtClean="0">
                <a:ea typeface="楷体" panose="02010609060101010101" pitchFamily="49" charset="-122"/>
              </a:rPr>
              <a:t>开始</a:t>
            </a:r>
            <a:r>
              <a:rPr lang="zh-CN" altLang="en-US" sz="1800" dirty="0">
                <a:ea typeface="楷体" panose="02010609060101010101" pitchFamily="49" charset="-122"/>
              </a:rPr>
              <a:t>下落</a:t>
            </a:r>
            <a:r>
              <a:rPr lang="en-US" altLang="zh-CN" sz="1800" dirty="0">
                <a:ea typeface="楷体" panose="02010609060101010101" pitchFamily="49" charset="-122"/>
              </a:rPr>
              <a:t>h</a:t>
            </a:r>
            <a:r>
              <a:rPr lang="zh-CN" altLang="en-US" sz="1800" dirty="0">
                <a:ea typeface="楷体" panose="02010609060101010101" pitchFamily="49" charset="-122"/>
              </a:rPr>
              <a:t>的速度及时间。</a:t>
            </a:r>
          </a:p>
        </p:txBody>
      </p:sp>
      <mc:AlternateContent xmlns:mc="http://schemas.openxmlformats.org/markup-compatibility/2006" xmlns:a14="http://schemas.microsoft.com/office/drawing/2010/main">
        <mc:Choice Requires="a14">
          <p:sp>
            <p:nvSpPr>
              <p:cNvPr id="6" name="矩形 5"/>
              <p:cNvSpPr/>
              <p:nvPr/>
            </p:nvSpPr>
            <p:spPr>
              <a:xfrm>
                <a:off x="180001" y="2542229"/>
                <a:ext cx="6922764" cy="4580678"/>
              </a:xfrm>
              <a:prstGeom prst="rect">
                <a:avLst/>
              </a:prstGeom>
            </p:spPr>
            <p:txBody>
              <a:bodyPr wrap="square">
                <a:spAutoFit/>
              </a:bodyPr>
              <a:lstStyle/>
              <a:p>
                <a:pPr>
                  <a:lnSpc>
                    <a:spcPct val="130000"/>
                  </a:lnSpc>
                </a:pPr>
                <a:r>
                  <a:rPr lang="zh-CN" altLang="en-US" sz="1600" dirty="0" smtClean="0"/>
                  <a:t>解法</a:t>
                </a:r>
                <a:r>
                  <a:rPr lang="en-US" altLang="zh-CN" sz="1600" dirty="0" smtClean="0"/>
                  <a:t>2</a:t>
                </a:r>
                <a:r>
                  <a:rPr lang="zh-CN" altLang="en-US" sz="1600" dirty="0"/>
                  <a:t>：利用质点动能定理求解： 分别取物为</a:t>
                </a:r>
                <a:r>
                  <a:rPr lang="en-US" altLang="zh-CN" sz="1600" dirty="0"/>
                  <a:t>A</a:t>
                </a:r>
                <a:r>
                  <a:rPr lang="zh-CN" altLang="en-US" sz="1600" dirty="0"/>
                  <a:t>，</a:t>
                </a:r>
                <a:r>
                  <a:rPr lang="en-US" altLang="zh-CN" sz="1600" dirty="0"/>
                  <a:t>B</a:t>
                </a:r>
                <a:r>
                  <a:rPr lang="zh-CN" altLang="en-US" sz="1600" dirty="0"/>
                  <a:t>研究对象， </a:t>
                </a:r>
                <a:r>
                  <a:rPr lang="en-US" altLang="zh-CN" sz="1600" dirty="0"/>
                  <a:t>T</a:t>
                </a:r>
                <a:r>
                  <a:rPr lang="zh-CN" altLang="en-US" sz="1600" dirty="0"/>
                  <a:t>和</a:t>
                </a:r>
                <a:r>
                  <a:rPr lang="en-US" altLang="zh-CN" sz="1600" dirty="0"/>
                  <a:t>f</a:t>
                </a:r>
                <a:r>
                  <a:rPr lang="zh-CN" altLang="en-US" sz="1600" dirty="0"/>
                  <a:t>对</a:t>
                </a:r>
                <a:r>
                  <a:rPr lang="en-US" altLang="zh-CN" sz="1600" dirty="0"/>
                  <a:t>A</a:t>
                </a:r>
                <a:r>
                  <a:rPr lang="zh-CN" altLang="en-US" sz="1600" dirty="0"/>
                  <a:t>做功， </a:t>
                </a:r>
                <a:r>
                  <a:rPr lang="en-US" altLang="zh-CN" sz="1600" dirty="0"/>
                  <a:t>G</a:t>
                </a:r>
                <a:r>
                  <a:rPr lang="en-US" altLang="zh-CN" sz="1600" baseline="-25000" dirty="0"/>
                  <a:t>A</a:t>
                </a:r>
                <a:r>
                  <a:rPr lang="en-US" altLang="zh-CN" sz="1600" dirty="0"/>
                  <a:t> =mg </a:t>
                </a:r>
                <a:r>
                  <a:rPr lang="zh-CN" altLang="en-US" sz="1600" dirty="0"/>
                  <a:t>和</a:t>
                </a:r>
                <a:r>
                  <a:rPr lang="en-US" altLang="zh-CN" sz="1600" dirty="0"/>
                  <a:t>T</a:t>
                </a:r>
                <a:r>
                  <a:rPr lang="zh-CN" altLang="en-US" sz="1600" dirty="0"/>
                  <a:t>对</a:t>
                </a:r>
                <a:r>
                  <a:rPr lang="en-US" altLang="zh-CN" sz="1600" dirty="0"/>
                  <a:t>B</a:t>
                </a:r>
                <a:r>
                  <a:rPr lang="zh-CN" altLang="en-US" sz="1600" dirty="0"/>
                  <a:t>做功，据质点</a:t>
                </a:r>
                <a:r>
                  <a:rPr lang="zh-CN" altLang="en-US" sz="1600" dirty="0" smtClean="0"/>
                  <a:t>动能定理： </a:t>
                </a:r>
                <a:endParaRPr lang="en-US" altLang="zh-CN" sz="1600" dirty="0" smtClean="0"/>
              </a:p>
              <a:p>
                <a:pPr>
                  <a:lnSpc>
                    <a:spcPct val="130000"/>
                  </a:lnSpc>
                </a:pPr>
                <a:r>
                  <a:rPr lang="en-US" altLang="zh-CN" sz="1600" dirty="0"/>
                  <a:t> </a:t>
                </a:r>
                <a:r>
                  <a:rPr lang="en-US" altLang="zh-CN" sz="1600" dirty="0" smtClean="0"/>
                  <a:t>              </a:t>
                </a:r>
                <a:r>
                  <a:rPr lang="en-US" altLang="zh-CN" sz="1800" dirty="0" smtClean="0"/>
                  <a:t>A </a:t>
                </a:r>
                <a:r>
                  <a:rPr lang="en-US" altLang="zh-CN" sz="1800" dirty="0"/>
                  <a:t>: </a:t>
                </a:r>
                <a14:m>
                  <m:oMath xmlns:m="http://schemas.openxmlformats.org/officeDocument/2006/math">
                    <m:sSub>
                      <m:sSubPr>
                        <m:ctrlPr>
                          <a:rPr lang="zh-CN" altLang="en-US" sz="1800" i="1">
                            <a:latin typeface="Cambria Math" panose="02040503050406030204" pitchFamily="18" charset="0"/>
                          </a:rPr>
                        </m:ctrlPr>
                      </m:sSubPr>
                      <m:e>
                        <m:r>
                          <m:rPr>
                            <m:sty m:val="p"/>
                          </m:rPr>
                          <a:rPr lang="en-US" altLang="zh-CN" sz="1800" i="1" smtClean="0">
                            <a:latin typeface="Cambria Math" panose="02040503050406030204" pitchFamily="18" charset="0"/>
                          </a:rPr>
                          <m:t>A</m:t>
                        </m:r>
                      </m:e>
                      <m:sub>
                        <m:r>
                          <a:rPr lang="zh-CN" altLang="en-US" sz="1800" i="1">
                            <a:latin typeface="Cambria Math" panose="02040503050406030204" pitchFamily="18" charset="0"/>
                          </a:rPr>
                          <m:t>外</m:t>
                        </m:r>
                      </m:sub>
                    </m:sSub>
                    <m:r>
                      <a:rPr lang="zh-CN" altLang="en-US" sz="1800">
                        <a:latin typeface="Cambria Math" panose="02040503050406030204" pitchFamily="18" charset="0"/>
                      </a:rPr>
                      <m:t>=</m:t>
                    </m:r>
                    <m:r>
                      <a:rPr lang="zh-CN" altLang="en-US" sz="1800" i="1">
                        <a:latin typeface="Cambria Math" panose="02040503050406030204" pitchFamily="18" charset="0"/>
                      </a:rPr>
                      <m:t>𝑇h</m:t>
                    </m:r>
                    <m:r>
                      <a:rPr lang="zh-CN" altLang="en-US" sz="1800">
                        <a:latin typeface="Cambria Math" panose="02040503050406030204" pitchFamily="18" charset="0"/>
                      </a:rPr>
                      <m:t>−</m:t>
                    </m:r>
                    <m:r>
                      <a:rPr lang="zh-CN" altLang="en-US" sz="1800" i="1">
                        <a:latin typeface="Cambria Math" panose="02040503050406030204" pitchFamily="18" charset="0"/>
                      </a:rPr>
                      <m:t>𝜇</m:t>
                    </m:r>
                    <m:r>
                      <a:rPr lang="zh-CN" altLang="en-US" sz="1800" i="1">
                        <a:latin typeface="Cambria Math" panose="02040503050406030204" pitchFamily="18" charset="0"/>
                      </a:rPr>
                      <m:t>𝑚𝑔h</m:t>
                    </m:r>
                    <m:r>
                      <a:rPr lang="zh-CN" altLang="en-US" sz="1800">
                        <a:latin typeface="Cambria Math" panose="02040503050406030204" pitchFamily="18" charset="0"/>
                      </a:rPr>
                      <m:t>=</m:t>
                    </m:r>
                    <m:f>
                      <m:fPr>
                        <m:ctrlPr>
                          <a:rPr lang="zh-CN" altLang="en-US" sz="1800" i="1">
                            <a:latin typeface="Cambria Math" panose="02040503050406030204" pitchFamily="18" charset="0"/>
                          </a:rPr>
                        </m:ctrlPr>
                      </m:fPr>
                      <m:num>
                        <m:r>
                          <a:rPr lang="zh-CN" altLang="en-US" sz="1800">
                            <a:latin typeface="Cambria Math" panose="02040503050406030204" pitchFamily="18" charset="0"/>
                          </a:rPr>
                          <m:t>1</m:t>
                        </m:r>
                      </m:num>
                      <m:den>
                        <m:r>
                          <a:rPr lang="zh-CN" altLang="en-US" sz="1800">
                            <a:latin typeface="Cambria Math" panose="02040503050406030204" pitchFamily="18" charset="0"/>
                          </a:rPr>
                          <m:t>2</m:t>
                        </m:r>
                      </m:den>
                    </m:f>
                    <m:r>
                      <a:rPr lang="zh-CN" altLang="en-US" sz="1800" i="1">
                        <a:latin typeface="Cambria Math" panose="02040503050406030204" pitchFamily="18" charset="0"/>
                      </a:rPr>
                      <m:t>𝑚</m:t>
                    </m:r>
                    <m:sSup>
                      <m:sSupPr>
                        <m:ctrlPr>
                          <a:rPr lang="zh-CN" altLang="en-US" sz="1800" i="1">
                            <a:latin typeface="Cambria Math" panose="02040503050406030204" pitchFamily="18" charset="0"/>
                          </a:rPr>
                        </m:ctrlPr>
                      </m:sSupPr>
                      <m:e>
                        <m:r>
                          <a:rPr lang="zh-CN" altLang="en-US" sz="1800" i="1">
                            <a:latin typeface="Cambria Math" panose="02040503050406030204" pitchFamily="18" charset="0"/>
                          </a:rPr>
                          <m:t>𝜈</m:t>
                        </m:r>
                      </m:e>
                      <m:sup>
                        <m:r>
                          <a:rPr lang="zh-CN" altLang="en-US" sz="1800">
                            <a:latin typeface="Cambria Math" panose="02040503050406030204" pitchFamily="18" charset="0"/>
                          </a:rPr>
                          <m:t>2</m:t>
                        </m:r>
                      </m:sup>
                    </m:sSup>
                    <m:r>
                      <a:rPr lang="zh-CN" altLang="en-US" sz="1800">
                        <a:latin typeface="Cambria Math" panose="02040503050406030204" pitchFamily="18" charset="0"/>
                      </a:rPr>
                      <m:t>−0</m:t>
                    </m:r>
                  </m:oMath>
                </a14:m>
                <a:endParaRPr lang="en-US" altLang="zh-CN" sz="1800" dirty="0" smtClean="0"/>
              </a:p>
              <a:p>
                <a:pPr>
                  <a:lnSpc>
                    <a:spcPct val="130000"/>
                  </a:lnSpc>
                </a:pPr>
                <a:r>
                  <a:rPr lang="en-US" altLang="zh-CN" sz="1800" dirty="0" smtClean="0"/>
                  <a:t>               B: </a:t>
                </a:r>
                <a14:m>
                  <m:oMath xmlns:m="http://schemas.openxmlformats.org/officeDocument/2006/math">
                    <m:sSub>
                      <m:sSubPr>
                        <m:ctrlPr>
                          <a:rPr lang="zh-CN" altLang="en-US" sz="1800" i="1">
                            <a:latin typeface="Cambria Math" panose="02040503050406030204" pitchFamily="18" charset="0"/>
                          </a:rPr>
                        </m:ctrlPr>
                      </m:sSubPr>
                      <m:e>
                        <m:r>
                          <m:rPr>
                            <m:sty m:val="p"/>
                          </m:rPr>
                          <a:rPr lang="en-US" altLang="zh-CN" sz="1800" i="1">
                            <a:latin typeface="Cambria Math" panose="02040503050406030204" pitchFamily="18" charset="0"/>
                          </a:rPr>
                          <m:t>A</m:t>
                        </m:r>
                      </m:e>
                      <m:sub>
                        <m:r>
                          <a:rPr lang="zh-CN" altLang="en-US" sz="1800" i="1">
                            <a:latin typeface="Cambria Math" panose="02040503050406030204" pitchFamily="18" charset="0"/>
                          </a:rPr>
                          <m:t>外</m:t>
                        </m:r>
                      </m:sub>
                    </m:sSub>
                    <m:r>
                      <a:rPr lang="zh-CN" altLang="en-US" sz="1800">
                        <a:latin typeface="Cambria Math" panose="02040503050406030204" pitchFamily="18" charset="0"/>
                      </a:rPr>
                      <m:t>=</m:t>
                    </m:r>
                    <m:r>
                      <a:rPr lang="zh-CN" altLang="en-US" sz="1800" i="1">
                        <a:latin typeface="Cambria Math" panose="02040503050406030204" pitchFamily="18" charset="0"/>
                      </a:rPr>
                      <m:t>𝑚𝑔h</m:t>
                    </m:r>
                    <m:r>
                      <a:rPr lang="en-US" altLang="zh-CN" sz="1800" i="1">
                        <a:latin typeface="Cambria Math" panose="02040503050406030204" pitchFamily="18" charset="0"/>
                      </a:rPr>
                      <m:t>−</m:t>
                    </m:r>
                    <m:r>
                      <a:rPr lang="zh-CN" altLang="en-US" sz="1800" i="1">
                        <a:latin typeface="Cambria Math" panose="02040503050406030204" pitchFamily="18" charset="0"/>
                      </a:rPr>
                      <m:t>𝑇h</m:t>
                    </m:r>
                    <m:r>
                      <a:rPr lang="zh-CN" altLang="en-US" sz="1800">
                        <a:latin typeface="Cambria Math" panose="02040503050406030204" pitchFamily="18" charset="0"/>
                      </a:rPr>
                      <m:t>=</m:t>
                    </m:r>
                    <m:f>
                      <m:fPr>
                        <m:ctrlPr>
                          <a:rPr lang="zh-CN" altLang="en-US" sz="1800" i="1">
                            <a:latin typeface="Cambria Math" panose="02040503050406030204" pitchFamily="18" charset="0"/>
                          </a:rPr>
                        </m:ctrlPr>
                      </m:fPr>
                      <m:num>
                        <m:r>
                          <a:rPr lang="zh-CN" altLang="en-US" sz="1800">
                            <a:latin typeface="Cambria Math" panose="02040503050406030204" pitchFamily="18" charset="0"/>
                          </a:rPr>
                          <m:t>1</m:t>
                        </m:r>
                      </m:num>
                      <m:den>
                        <m:r>
                          <a:rPr lang="zh-CN" altLang="en-US" sz="1800">
                            <a:latin typeface="Cambria Math" panose="02040503050406030204" pitchFamily="18" charset="0"/>
                          </a:rPr>
                          <m:t>2</m:t>
                        </m:r>
                      </m:den>
                    </m:f>
                    <m:r>
                      <a:rPr lang="zh-CN" altLang="en-US" sz="1800" i="1">
                        <a:latin typeface="Cambria Math" panose="02040503050406030204" pitchFamily="18" charset="0"/>
                      </a:rPr>
                      <m:t>𝑚</m:t>
                    </m:r>
                    <m:sSup>
                      <m:sSupPr>
                        <m:ctrlPr>
                          <a:rPr lang="zh-CN" altLang="en-US" sz="1800" i="1">
                            <a:latin typeface="Cambria Math" panose="02040503050406030204" pitchFamily="18" charset="0"/>
                          </a:rPr>
                        </m:ctrlPr>
                      </m:sSupPr>
                      <m:e>
                        <m:r>
                          <a:rPr lang="zh-CN" altLang="en-US" sz="1800" i="1">
                            <a:latin typeface="Cambria Math" panose="02040503050406030204" pitchFamily="18" charset="0"/>
                          </a:rPr>
                          <m:t>𝜈</m:t>
                        </m:r>
                      </m:e>
                      <m:sup>
                        <m:r>
                          <a:rPr lang="zh-CN" altLang="en-US" sz="1800">
                            <a:latin typeface="Cambria Math" panose="02040503050406030204" pitchFamily="18" charset="0"/>
                          </a:rPr>
                          <m:t>2</m:t>
                        </m:r>
                      </m:sup>
                    </m:sSup>
                    <m:r>
                      <a:rPr lang="zh-CN" altLang="en-US" sz="1800">
                        <a:latin typeface="Cambria Math" panose="02040503050406030204" pitchFamily="18" charset="0"/>
                      </a:rPr>
                      <m:t>−0</m:t>
                    </m:r>
                  </m:oMath>
                </a14:m>
                <a:endParaRPr lang="en-US" altLang="zh-CN" sz="1800" dirty="0" smtClean="0"/>
              </a:p>
              <a:p>
                <a:pPr>
                  <a:lnSpc>
                    <a:spcPct val="130000"/>
                  </a:lnSpc>
                </a:pPr>
                <a:r>
                  <a:rPr lang="zh-CN" altLang="en-US" sz="1600" dirty="0" smtClean="0">
                    <a:latin typeface="Cambria Math" panose="02040503050406030204" pitchFamily="18" charset="0"/>
                  </a:rPr>
                  <a:t>两边分别相加：</a:t>
                </a:r>
                <a14:m>
                  <m:oMath xmlns:m="http://schemas.openxmlformats.org/officeDocument/2006/math">
                    <m:r>
                      <a:rPr lang="zh-CN" altLang="en-US" sz="1400" i="1">
                        <a:latin typeface="Cambria Math" panose="02040503050406030204" pitchFamily="18" charset="0"/>
                      </a:rPr>
                      <m:t>𝑚𝑔h</m:t>
                    </m:r>
                    <m:r>
                      <a:rPr lang="en-US" altLang="zh-CN" sz="1400" b="0" i="0" smtClean="0">
                        <a:latin typeface="Cambria Math" panose="02040503050406030204" pitchFamily="18" charset="0"/>
                      </a:rPr>
                      <m:t>(1−</m:t>
                    </m:r>
                    <m:r>
                      <a:rPr lang="zh-CN" altLang="en-US" sz="1600" i="1">
                        <a:latin typeface="Cambria Math" panose="02040503050406030204" pitchFamily="18" charset="0"/>
                      </a:rPr>
                      <m:t>𝜇</m:t>
                    </m:r>
                    <m:r>
                      <a:rPr lang="en-US" altLang="zh-CN" sz="1400" b="0" i="0" smtClean="0">
                        <a:latin typeface="Cambria Math" panose="02040503050406030204" pitchFamily="18" charset="0"/>
                      </a:rPr>
                      <m:t>)</m:t>
                    </m:r>
                  </m:oMath>
                </a14:m>
                <a:r>
                  <a:rPr lang="en-US" altLang="zh-CN" sz="1600" dirty="0" smtClean="0">
                    <a:latin typeface="Cambria Math" panose="02040503050406030204" pitchFamily="18" charset="0"/>
                  </a:rPr>
                  <a:t>=</a:t>
                </a:r>
                <a14:m>
                  <m:oMath xmlns:m="http://schemas.openxmlformats.org/officeDocument/2006/math">
                    <m:r>
                      <a:rPr lang="zh-CN" altLang="en-US" sz="1600" i="1">
                        <a:latin typeface="Cambria Math" panose="02040503050406030204" pitchFamily="18" charset="0"/>
                      </a:rPr>
                      <m:t>𝑚</m:t>
                    </m:r>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𝜈</m:t>
                        </m:r>
                      </m:e>
                      <m:sup>
                        <m:r>
                          <a:rPr lang="zh-CN" altLang="en-US" sz="1600">
                            <a:latin typeface="Cambria Math" panose="02040503050406030204" pitchFamily="18" charset="0"/>
                          </a:rPr>
                          <m:t>2</m:t>
                        </m:r>
                      </m:sup>
                    </m:sSup>
                  </m:oMath>
                </a14:m>
                <a:r>
                  <a:rPr lang="en-US" altLang="zh-CN" sz="1600" dirty="0" smtClean="0">
                    <a:latin typeface="Cambria Math" panose="02040503050406030204" pitchFamily="18" charset="0"/>
                  </a:rPr>
                  <a:t>    </a:t>
                </a:r>
                <a:r>
                  <a:rPr lang="zh-CN" altLang="en-US" sz="1600" dirty="0" smtClean="0">
                    <a:latin typeface="Cambria Math" panose="02040503050406030204" pitchFamily="18" charset="0"/>
                  </a:rPr>
                  <a:t>有</a:t>
                </a:r>
                <a14:m>
                  <m:oMath xmlns:m="http://schemas.openxmlformats.org/officeDocument/2006/math">
                    <m:r>
                      <a:rPr lang="en-US" altLang="zh-CN" sz="1600" b="0" i="0" smtClean="0">
                        <a:latin typeface="Cambria Math" panose="02040503050406030204" pitchFamily="18" charset="0"/>
                      </a:rPr>
                      <m:t> </m:t>
                    </m:r>
                    <m:r>
                      <a:rPr lang="zh-CN" altLang="en-US" sz="1600" i="1">
                        <a:latin typeface="Cambria Math" panose="02040503050406030204" pitchFamily="18" charset="0"/>
                      </a:rPr>
                      <m:t>𝜈</m:t>
                    </m:r>
                    <m:r>
                      <a:rPr lang="zh-CN" altLang="en-US" sz="1600">
                        <a:latin typeface="Cambria Math" panose="02040503050406030204" pitchFamily="18" charset="0"/>
                      </a:rPr>
                      <m:t>=</m:t>
                    </m:r>
                    <m:rad>
                      <m:radPr>
                        <m:degHide m:val="on"/>
                        <m:ctrlPr>
                          <a:rPr lang="zh-CN" altLang="en-US" sz="1600" i="1">
                            <a:latin typeface="Cambria Math" panose="02040503050406030204" pitchFamily="18" charset="0"/>
                          </a:rPr>
                        </m:ctrlPr>
                      </m:radPr>
                      <m:deg/>
                      <m:e>
                        <m:d>
                          <m:dPr>
                            <m:ctrlPr>
                              <a:rPr lang="zh-CN" altLang="en-US" sz="1600" i="1">
                                <a:latin typeface="Cambria Math" panose="02040503050406030204" pitchFamily="18" charset="0"/>
                              </a:rPr>
                            </m:ctrlPr>
                          </m:dPr>
                          <m:e>
                            <m:r>
                              <a:rPr lang="zh-CN" altLang="en-US" sz="1600">
                                <a:latin typeface="Cambria Math" panose="02040503050406030204" pitchFamily="18" charset="0"/>
                              </a:rPr>
                              <m:t>1−</m:t>
                            </m:r>
                            <m:r>
                              <a:rPr lang="zh-CN" altLang="en-US" sz="1600" i="1">
                                <a:latin typeface="Cambria Math" panose="02040503050406030204" pitchFamily="18" charset="0"/>
                              </a:rPr>
                              <m:t>𝜇</m:t>
                            </m:r>
                          </m:e>
                        </m:d>
                        <m:r>
                          <a:rPr lang="zh-CN" altLang="en-US" sz="1600" i="1">
                            <a:latin typeface="Cambria Math" panose="02040503050406030204" pitchFamily="18" charset="0"/>
                          </a:rPr>
                          <m:t>𝑔h</m:t>
                        </m:r>
                      </m:e>
                    </m:rad>
                  </m:oMath>
                </a14:m>
                <a:endParaRPr lang="en-US" altLang="zh-CN" sz="1600" dirty="0" smtClean="0">
                  <a:latin typeface="Cambria Math" panose="02040503050406030204" pitchFamily="18" charset="0"/>
                </a:endParaRPr>
              </a:p>
              <a:p>
                <a:pPr>
                  <a:lnSpc>
                    <a:spcPct val="130000"/>
                  </a:lnSpc>
                </a:pPr>
                <a:r>
                  <a:rPr lang="zh-CN" altLang="en-US" sz="1600" dirty="0" smtClean="0">
                    <a:latin typeface="Cambria Math" panose="02040503050406030204" pitchFamily="18" charset="0"/>
                  </a:rPr>
                  <a:t>由</a:t>
                </a:r>
                <a:r>
                  <a:rPr lang="en-US" altLang="zh-CN" sz="2000" dirty="0" smtClean="0"/>
                  <a:t>v= </a:t>
                </a:r>
                <a:r>
                  <a:rPr lang="en-US" altLang="zh-CN" sz="2000" dirty="0"/>
                  <a:t>at </a:t>
                </a:r>
                <a:r>
                  <a:rPr lang="zh-CN" altLang="en-US" sz="2000" dirty="0" smtClean="0"/>
                  <a:t>和</a:t>
                </a:r>
                <a:r>
                  <a:rPr lang="en-US" altLang="zh-CN" sz="2000" dirty="0" smtClean="0"/>
                  <a:t>v</a:t>
                </a:r>
                <a:r>
                  <a:rPr lang="en-US" altLang="zh-CN" sz="2000" baseline="30000" dirty="0" smtClean="0"/>
                  <a:t>2</a:t>
                </a:r>
                <a:r>
                  <a:rPr lang="en-US" altLang="zh-CN" sz="2000" dirty="0" smtClean="0"/>
                  <a:t>= </a:t>
                </a:r>
                <a:r>
                  <a:rPr lang="en-US" altLang="zh-CN" sz="2000" dirty="0"/>
                  <a:t>2</a:t>
                </a:r>
                <a:r>
                  <a:rPr lang="en-US" altLang="zh-CN" sz="2000" dirty="0" smtClean="0"/>
                  <a:t>ah </a:t>
                </a:r>
                <a:r>
                  <a:rPr lang="zh-CN" altLang="en-US" sz="2000" dirty="0" smtClean="0"/>
                  <a:t>得</a:t>
                </a:r>
                <a:r>
                  <a:rPr lang="zh-CN" altLang="en-US" sz="2000" dirty="0"/>
                  <a:t>：</a:t>
                </a:r>
                <a:endParaRPr lang="en-US" altLang="zh-CN" sz="2000" dirty="0" smtClean="0">
                  <a:latin typeface="Cambria Math" panose="020405030504060302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zh-CN" altLang="en-US" sz="1800" i="1">
                          <a:latin typeface="Cambria Math" panose="02040503050406030204" pitchFamily="18" charset="0"/>
                        </a:rPr>
                        <m:t>𝑡</m:t>
                      </m:r>
                      <m:r>
                        <a:rPr lang="zh-CN" altLang="en-US" sz="1800">
                          <a:latin typeface="Cambria Math" panose="02040503050406030204" pitchFamily="18" charset="0"/>
                        </a:rPr>
                        <m:t>=</m:t>
                      </m:r>
                      <m:rad>
                        <m:radPr>
                          <m:degHide m:val="on"/>
                          <m:ctrlPr>
                            <a:rPr lang="zh-CN" altLang="en-US" sz="1800" i="1">
                              <a:latin typeface="Cambria Math" panose="02040503050406030204" pitchFamily="18" charset="0"/>
                            </a:rPr>
                          </m:ctrlPr>
                        </m:radPr>
                        <m:deg/>
                        <m:e>
                          <m:f>
                            <m:fPr>
                              <m:ctrlPr>
                                <a:rPr lang="zh-CN" altLang="en-US" sz="1800" i="1">
                                  <a:latin typeface="Cambria Math" panose="02040503050406030204" pitchFamily="18" charset="0"/>
                                </a:rPr>
                              </m:ctrlPr>
                            </m:fPr>
                            <m:num>
                              <m:r>
                                <a:rPr lang="zh-CN" altLang="en-US" sz="1800">
                                  <a:latin typeface="Cambria Math" panose="02040503050406030204" pitchFamily="18" charset="0"/>
                                </a:rPr>
                                <m:t>4</m:t>
                              </m:r>
                              <m:r>
                                <a:rPr lang="zh-CN" altLang="en-US" sz="1800" i="1">
                                  <a:latin typeface="Cambria Math" panose="02040503050406030204" pitchFamily="18" charset="0"/>
                                </a:rPr>
                                <m:t>h</m:t>
                              </m:r>
                            </m:num>
                            <m:den>
                              <m:d>
                                <m:dPr>
                                  <m:ctrlPr>
                                    <a:rPr lang="zh-CN" altLang="en-US" sz="1800" i="1">
                                      <a:latin typeface="Cambria Math" panose="02040503050406030204" pitchFamily="18" charset="0"/>
                                    </a:rPr>
                                  </m:ctrlPr>
                                </m:dPr>
                                <m:e>
                                  <m:r>
                                    <a:rPr lang="zh-CN" altLang="en-US" sz="1800">
                                      <a:latin typeface="Cambria Math" panose="02040503050406030204" pitchFamily="18" charset="0"/>
                                    </a:rPr>
                                    <m:t>1−</m:t>
                                  </m:r>
                                  <m:r>
                                    <a:rPr lang="zh-CN" altLang="en-US" sz="1800" i="1">
                                      <a:latin typeface="Cambria Math" panose="02040503050406030204" pitchFamily="18" charset="0"/>
                                    </a:rPr>
                                    <m:t>𝜇</m:t>
                                  </m:r>
                                </m:e>
                              </m:d>
                              <m:r>
                                <a:rPr lang="zh-CN" altLang="en-US" sz="1800" i="1">
                                  <a:latin typeface="Cambria Math" panose="02040503050406030204" pitchFamily="18" charset="0"/>
                                </a:rPr>
                                <m:t>𝑔</m:t>
                              </m:r>
                            </m:den>
                          </m:f>
                        </m:e>
                      </m:rad>
                      <m:r>
                        <a:rPr lang="en-US" altLang="zh-CN" sz="1800" b="0" i="1" smtClean="0">
                          <a:latin typeface="Cambria Math" panose="02040503050406030204" pitchFamily="18" charset="0"/>
                        </a:rPr>
                        <m:t>     </m:t>
                      </m:r>
                    </m:oMath>
                  </m:oMathPara>
                </a14:m>
                <a:endParaRPr lang="zh-CN" altLang="en-US" sz="1600" dirty="0"/>
              </a:p>
              <a:p>
                <a:pPr>
                  <a:lnSpc>
                    <a:spcPct val="130000"/>
                  </a:lnSpc>
                </a:pPr>
                <a:endParaRPr lang="zh-CN" altLang="en-US" sz="1600" dirty="0"/>
              </a:p>
              <a:p>
                <a:pPr>
                  <a:lnSpc>
                    <a:spcPct val="130000"/>
                  </a:lnSpc>
                </a:pPr>
                <a:endParaRPr lang="zh-CN" altLang="en-US" sz="1600" dirty="0"/>
              </a:p>
              <a:p>
                <a:pPr>
                  <a:lnSpc>
                    <a:spcPct val="130000"/>
                  </a:lnSpc>
                </a:pPr>
                <a:endParaRPr lang="en-US" altLang="zh-CN" sz="1600" dirty="0" smtClean="0"/>
              </a:p>
            </p:txBody>
          </p:sp>
        </mc:Choice>
        <mc:Fallback xmlns="">
          <p:sp>
            <p:nvSpPr>
              <p:cNvPr id="6" name="矩形 5"/>
              <p:cNvSpPr>
                <a:spLocks noRot="1" noChangeAspect="1" noMove="1" noResize="1" noEditPoints="1" noAdjustHandles="1" noChangeArrowheads="1" noChangeShapeType="1" noTextEdit="1"/>
              </p:cNvSpPr>
              <p:nvPr/>
            </p:nvSpPr>
            <p:spPr>
              <a:xfrm>
                <a:off x="180001" y="2542229"/>
                <a:ext cx="6922764" cy="4580678"/>
              </a:xfrm>
              <a:prstGeom prst="rect">
                <a:avLst/>
              </a:prstGeom>
              <a:blipFill rotWithShape="0">
                <a:blip r:embed="rId2"/>
                <a:stretch>
                  <a:fillRect l="-529" r="-2907"/>
                </a:stretch>
              </a:blipFill>
            </p:spPr>
            <p:txBody>
              <a:bodyPr/>
              <a:lstStyle/>
              <a:p>
                <a:r>
                  <a:rPr lang="zh-CN" altLang="en-US">
                    <a:noFill/>
                  </a:rPr>
                  <a:t> </a:t>
                </a:r>
              </a:p>
            </p:txBody>
          </p:sp>
        </mc:Fallback>
      </mc:AlternateContent>
      <p:sp>
        <p:nvSpPr>
          <p:cNvPr id="12"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二、动能和动能定理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6526067" y="585069"/>
            <a:ext cx="2531939" cy="1957160"/>
          </a:xfrm>
          <a:prstGeom prst="rect">
            <a:avLst/>
          </a:prstGeom>
        </p:spPr>
      </p:pic>
      <p:pic>
        <p:nvPicPr>
          <p:cNvPr id="9" name="图片 8"/>
          <p:cNvPicPr>
            <a:picLocks noChangeAspect="1"/>
          </p:cNvPicPr>
          <p:nvPr/>
        </p:nvPicPr>
        <p:blipFill>
          <a:blip r:embed="rId4"/>
          <a:stretch>
            <a:fillRect/>
          </a:stretch>
        </p:blipFill>
        <p:spPr>
          <a:xfrm>
            <a:off x="6499533" y="2936858"/>
            <a:ext cx="2558473" cy="1512431"/>
          </a:xfrm>
          <a:prstGeom prst="rect">
            <a:avLst/>
          </a:prstGeom>
        </p:spPr>
      </p:pic>
    </p:spTree>
    <p:extLst>
      <p:ext uri="{BB962C8B-B14F-4D97-AF65-F5344CB8AC3E}">
        <p14:creationId xmlns:p14="http://schemas.microsoft.com/office/powerpoint/2010/main" val="314652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三、保守力 势能</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几种力做功的特点</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 name="矩形 2"/>
          <p:cNvSpPr/>
          <p:nvPr/>
        </p:nvSpPr>
        <p:spPr>
          <a:xfrm>
            <a:off x="99592" y="1002305"/>
            <a:ext cx="5674757" cy="2086725"/>
          </a:xfrm>
          <a:prstGeom prst="rect">
            <a:avLst/>
          </a:prstGeom>
        </p:spPr>
        <p:txBody>
          <a:bodyPr wrap="square">
            <a:spAutoFit/>
          </a:bodyPr>
          <a:lstStyle/>
          <a:p>
            <a:pPr indent="-457200">
              <a:lnSpc>
                <a:spcPct val="120000"/>
              </a:lnSpc>
              <a:buFontTx/>
              <a:buAutoNum type="arabicPeriod"/>
            </a:pPr>
            <a:r>
              <a:rPr kumimoji="1" lang="zh-CN" altLang="en-US" sz="1800" dirty="0">
                <a:latin typeface="+mj-ea"/>
                <a:ea typeface="+mj-ea"/>
              </a:rPr>
              <a:t>重力作功</a:t>
            </a:r>
            <a:r>
              <a:rPr kumimoji="1" lang="zh-CN" altLang="en-US" sz="1800" dirty="0" smtClean="0">
                <a:latin typeface="+mj-ea"/>
                <a:ea typeface="+mj-ea"/>
              </a:rPr>
              <a:t>：</a:t>
            </a:r>
            <a:endParaRPr kumimoji="1" lang="en-US" altLang="zh-CN" sz="1800" dirty="0" smtClean="0">
              <a:latin typeface="+mj-ea"/>
              <a:ea typeface="+mj-ea"/>
            </a:endParaRPr>
          </a:p>
          <a:p>
            <a:pPr>
              <a:lnSpc>
                <a:spcPct val="120000"/>
              </a:lnSpc>
            </a:pPr>
            <a:r>
              <a:rPr kumimoji="1" lang="zh-CN" altLang="en-US" sz="1800" dirty="0" smtClean="0">
                <a:solidFill>
                  <a:srgbClr val="000000"/>
                </a:solidFill>
                <a:latin typeface="楷体" panose="02010609060101010101" pitchFamily="49" charset="-122"/>
                <a:ea typeface="楷体" panose="02010609060101010101" pitchFamily="49" charset="-122"/>
              </a:rPr>
              <a:t>    如</a:t>
            </a:r>
            <a:r>
              <a:rPr kumimoji="1" lang="zh-CN" altLang="en-US" sz="1800" dirty="0">
                <a:solidFill>
                  <a:srgbClr val="000000"/>
                </a:solidFill>
                <a:latin typeface="楷体" panose="02010609060101010101" pitchFamily="49" charset="-122"/>
                <a:ea typeface="楷体" panose="02010609060101010101" pitchFamily="49" charset="-122"/>
              </a:rPr>
              <a:t>图：质量为</a:t>
            </a:r>
            <a:r>
              <a:rPr kumimoji="1" lang="en-US" altLang="zh-CN" sz="1800" i="1" dirty="0">
                <a:solidFill>
                  <a:srgbClr val="000000"/>
                </a:solidFill>
                <a:latin typeface="楷体" panose="02010609060101010101" pitchFamily="49" charset="-122"/>
                <a:ea typeface="楷体" panose="02010609060101010101" pitchFamily="49" charset="-122"/>
              </a:rPr>
              <a:t>m</a:t>
            </a:r>
            <a:r>
              <a:rPr kumimoji="1" lang="zh-CN" altLang="en-US" sz="1800" dirty="0">
                <a:solidFill>
                  <a:srgbClr val="000000"/>
                </a:solidFill>
                <a:latin typeface="楷体" panose="02010609060101010101" pitchFamily="49" charset="-122"/>
                <a:ea typeface="楷体" panose="02010609060101010101" pitchFamily="49" charset="-122"/>
              </a:rPr>
              <a:t>的质点在重力作用下沿曲线自</a:t>
            </a:r>
            <a:r>
              <a:rPr kumimoji="1" lang="en-US" altLang="zh-CN" sz="1800" i="1" dirty="0">
                <a:solidFill>
                  <a:srgbClr val="000000"/>
                </a:solidFill>
                <a:latin typeface="楷体" panose="02010609060101010101" pitchFamily="49" charset="-122"/>
                <a:ea typeface="楷体" panose="02010609060101010101" pitchFamily="49" charset="-122"/>
              </a:rPr>
              <a:t>a</a:t>
            </a:r>
            <a:r>
              <a:rPr kumimoji="1" lang="zh-CN" altLang="en-US" sz="1800" dirty="0">
                <a:solidFill>
                  <a:srgbClr val="000000"/>
                </a:solidFill>
                <a:latin typeface="楷体" panose="02010609060101010101" pitchFamily="49" charset="-122"/>
                <a:ea typeface="楷体" panose="02010609060101010101" pitchFamily="49" charset="-122"/>
              </a:rPr>
              <a:t>点移动到</a:t>
            </a:r>
            <a:r>
              <a:rPr kumimoji="1" lang="en-US" altLang="zh-CN" sz="1800" i="1" dirty="0">
                <a:solidFill>
                  <a:srgbClr val="000000"/>
                </a:solidFill>
                <a:latin typeface="楷体" panose="02010609060101010101" pitchFamily="49" charset="-122"/>
                <a:ea typeface="楷体" panose="02010609060101010101" pitchFamily="49" charset="-122"/>
              </a:rPr>
              <a:t>b</a:t>
            </a:r>
            <a:r>
              <a:rPr kumimoji="1" lang="zh-CN" altLang="en-US" sz="1800" dirty="0">
                <a:solidFill>
                  <a:srgbClr val="000000"/>
                </a:solidFill>
                <a:latin typeface="楷体" panose="02010609060101010101" pitchFamily="49" charset="-122"/>
                <a:ea typeface="楷体" panose="02010609060101010101" pitchFamily="49" charset="-122"/>
              </a:rPr>
              <a:t>点</a:t>
            </a:r>
            <a:r>
              <a:rPr kumimoji="1" lang="en-US" altLang="zh-CN" sz="1800" dirty="0">
                <a:solidFill>
                  <a:srgbClr val="000000"/>
                </a:solidFill>
                <a:latin typeface="楷体" panose="02010609060101010101" pitchFamily="49" charset="-122"/>
                <a:ea typeface="楷体" panose="02010609060101010101" pitchFamily="49" charset="-122"/>
              </a:rPr>
              <a:t>,</a:t>
            </a:r>
            <a:r>
              <a:rPr kumimoji="1" lang="zh-CN" altLang="en-US" sz="1800" dirty="0">
                <a:solidFill>
                  <a:srgbClr val="000000"/>
                </a:solidFill>
                <a:latin typeface="楷体" panose="02010609060101010101" pitchFamily="49" charset="-122"/>
                <a:ea typeface="楷体" panose="02010609060101010101" pitchFamily="49" charset="-122"/>
              </a:rPr>
              <a:t>在直角坐标系下，</a:t>
            </a:r>
            <a:r>
              <a:rPr kumimoji="1" lang="en-US" altLang="zh-CN" sz="1800" i="1" dirty="0">
                <a:solidFill>
                  <a:srgbClr val="000000"/>
                </a:solidFill>
                <a:latin typeface="楷体" panose="02010609060101010101" pitchFamily="49" charset="-122"/>
                <a:ea typeface="楷体" panose="02010609060101010101" pitchFamily="49" charset="-122"/>
              </a:rPr>
              <a:t>ab</a:t>
            </a:r>
            <a:r>
              <a:rPr kumimoji="1" lang="zh-CN" altLang="en-US" sz="1800" dirty="0">
                <a:solidFill>
                  <a:srgbClr val="000000"/>
                </a:solidFill>
                <a:latin typeface="楷体" panose="02010609060101010101" pitchFamily="49" charset="-122"/>
                <a:ea typeface="楷体" panose="02010609060101010101" pitchFamily="49" charset="-122"/>
              </a:rPr>
              <a:t>两点的坐标分别为</a:t>
            </a:r>
            <a:r>
              <a:rPr kumimoji="1" lang="en-US" altLang="zh-CN" sz="1800" i="1" dirty="0" err="1">
                <a:solidFill>
                  <a:srgbClr val="000000"/>
                </a:solidFill>
                <a:latin typeface="楷体" panose="02010609060101010101" pitchFamily="49" charset="-122"/>
                <a:ea typeface="楷体" panose="02010609060101010101" pitchFamily="49" charset="-122"/>
              </a:rPr>
              <a:t>y</a:t>
            </a:r>
            <a:r>
              <a:rPr kumimoji="1" lang="en-US" altLang="zh-CN" sz="1800" i="1" baseline="-25000" dirty="0" err="1">
                <a:solidFill>
                  <a:srgbClr val="000000"/>
                </a:solidFill>
                <a:latin typeface="楷体" panose="02010609060101010101" pitchFamily="49" charset="-122"/>
                <a:ea typeface="楷体" panose="02010609060101010101" pitchFamily="49" charset="-122"/>
              </a:rPr>
              <a:t>a</a:t>
            </a:r>
            <a:r>
              <a:rPr kumimoji="1" lang="zh-CN" altLang="en-US" sz="1800" dirty="0">
                <a:solidFill>
                  <a:srgbClr val="000000"/>
                </a:solidFill>
                <a:latin typeface="楷体" panose="02010609060101010101" pitchFamily="49" charset="-122"/>
                <a:ea typeface="楷体" panose="02010609060101010101" pitchFamily="49" charset="-122"/>
              </a:rPr>
              <a:t>，</a:t>
            </a:r>
            <a:r>
              <a:rPr kumimoji="1" lang="en-US" altLang="zh-CN" sz="1800" i="1" dirty="0" err="1">
                <a:solidFill>
                  <a:srgbClr val="000000"/>
                </a:solidFill>
                <a:latin typeface="楷体" panose="02010609060101010101" pitchFamily="49" charset="-122"/>
                <a:ea typeface="楷体" panose="02010609060101010101" pitchFamily="49" charset="-122"/>
              </a:rPr>
              <a:t>y</a:t>
            </a:r>
            <a:r>
              <a:rPr kumimoji="1" lang="en-US" altLang="zh-CN" sz="1800" i="1" baseline="-25000" dirty="0" err="1">
                <a:solidFill>
                  <a:srgbClr val="000000"/>
                </a:solidFill>
                <a:latin typeface="楷体" panose="02010609060101010101" pitchFamily="49" charset="-122"/>
                <a:ea typeface="楷体" panose="02010609060101010101" pitchFamily="49" charset="-122"/>
              </a:rPr>
              <a:t>b</a:t>
            </a:r>
            <a:r>
              <a:rPr kumimoji="1" lang="zh-CN" altLang="en-US" sz="1800" dirty="0">
                <a:solidFill>
                  <a:srgbClr val="000000"/>
                </a:solidFill>
                <a:latin typeface="楷体" panose="02010609060101010101" pitchFamily="49" charset="-122"/>
                <a:ea typeface="楷体" panose="02010609060101010101" pitchFamily="49" charset="-122"/>
              </a:rPr>
              <a:t>。重力的表达式，为</a:t>
            </a:r>
            <a:r>
              <a:rPr kumimoji="1" lang="zh-CN" altLang="en-US" sz="1800" dirty="0" smtClean="0">
                <a:solidFill>
                  <a:srgbClr val="000000"/>
                </a:solidFill>
                <a:latin typeface="楷体" panose="02010609060101010101" pitchFamily="49" charset="-122"/>
                <a:ea typeface="楷体" panose="02010609060101010101" pitchFamily="49" charset="-122"/>
              </a:rPr>
              <a:t>：</a:t>
            </a:r>
            <a:endParaRPr kumimoji="1" lang="en-US" altLang="zh-CN" sz="1800" dirty="0" smtClean="0">
              <a:solidFill>
                <a:srgbClr val="000000"/>
              </a:solidFill>
              <a:latin typeface="楷体" panose="02010609060101010101" pitchFamily="49" charset="-122"/>
              <a:ea typeface="楷体" panose="02010609060101010101" pitchFamily="49" charset="-122"/>
            </a:endParaRPr>
          </a:p>
          <a:p>
            <a:pPr>
              <a:lnSpc>
                <a:spcPct val="120000"/>
              </a:lnSpc>
            </a:pPr>
            <a:r>
              <a:rPr kumimoji="1" lang="en-US" altLang="zh-CN" sz="1800" dirty="0" smtClean="0">
                <a:solidFill>
                  <a:srgbClr val="000000"/>
                </a:solidFill>
                <a:latin typeface="楷体" panose="02010609060101010101" pitchFamily="49" charset="-122"/>
                <a:ea typeface="楷体" panose="02010609060101010101" pitchFamily="49" charset="-122"/>
              </a:rPr>
              <a:t>    </a:t>
            </a:r>
            <a:r>
              <a:rPr kumimoji="1" lang="zh-CN" altLang="en-US" sz="1800" dirty="0">
                <a:solidFill>
                  <a:srgbClr val="000000"/>
                </a:solidFill>
                <a:latin typeface="楷体" panose="02010609060101010101" pitchFamily="49" charset="-122"/>
                <a:ea typeface="楷体" panose="02010609060101010101" pitchFamily="49" charset="-122"/>
              </a:rPr>
              <a:t>位移元的表达式为</a:t>
            </a:r>
            <a:r>
              <a:rPr kumimoji="1" lang="en-US" altLang="zh-CN" sz="1800" dirty="0" smtClean="0">
                <a:solidFill>
                  <a:srgbClr val="000000"/>
                </a:solidFill>
                <a:latin typeface="楷体" panose="02010609060101010101" pitchFamily="49" charset="-122"/>
                <a:ea typeface="楷体" panose="02010609060101010101" pitchFamily="49" charset="-122"/>
              </a:rPr>
              <a:t>:</a:t>
            </a:r>
          </a:p>
          <a:p>
            <a:pPr>
              <a:lnSpc>
                <a:spcPct val="120000"/>
              </a:lnSpc>
            </a:pPr>
            <a:r>
              <a:rPr kumimoji="1" lang="zh-CN" altLang="en-US" sz="1800" dirty="0" smtClean="0">
                <a:solidFill>
                  <a:srgbClr val="000000"/>
                </a:solidFill>
                <a:latin typeface="楷体" panose="02010609060101010101" pitchFamily="49" charset="-122"/>
                <a:ea typeface="楷体" panose="02010609060101010101" pitchFamily="49" charset="-122"/>
              </a:rPr>
              <a:t>    则</a:t>
            </a:r>
            <a:r>
              <a:rPr kumimoji="1" lang="zh-CN" altLang="en-US" sz="1800" dirty="0">
                <a:solidFill>
                  <a:srgbClr val="000000"/>
                </a:solidFill>
                <a:latin typeface="楷体" panose="02010609060101010101" pitchFamily="49" charset="-122"/>
                <a:ea typeface="楷体" panose="02010609060101010101" pitchFamily="49" charset="-122"/>
              </a:rPr>
              <a:t>在此过程中，重力所作的功为</a:t>
            </a:r>
            <a:r>
              <a:rPr kumimoji="1" lang="en-US" altLang="zh-CN" sz="1800" dirty="0" smtClean="0">
                <a:solidFill>
                  <a:srgbClr val="000000"/>
                </a:solidFill>
                <a:latin typeface="楷体" panose="02010609060101010101" pitchFamily="49" charset="-122"/>
                <a:ea typeface="楷体" panose="02010609060101010101" pitchFamily="49" charset="-122"/>
              </a:rPr>
              <a:t>:</a:t>
            </a:r>
            <a:endParaRPr kumimoji="1" lang="en-US" altLang="zh-CN" sz="1800" dirty="0" smtClean="0">
              <a:latin typeface="+mn-ea"/>
            </a:endParaRPr>
          </a:p>
        </p:txBody>
      </p:sp>
      <p:sp>
        <p:nvSpPr>
          <p:cNvPr id="20" name="灯片编号占位符 19"/>
          <p:cNvSpPr>
            <a:spLocks noGrp="1"/>
          </p:cNvSpPr>
          <p:nvPr>
            <p:ph type="sldNum" sz="quarter" idx="10"/>
          </p:nvPr>
        </p:nvSpPr>
        <p:spPr/>
        <p:txBody>
          <a:bodyPr/>
          <a:lstStyle/>
          <a:p>
            <a:fld id="{720AFD23-7FD8-4D17-A0A1-97F143C0E2EC}" type="slidenum">
              <a:rPr lang="zh-CN" altLang="en-US" smtClean="0"/>
              <a:t>12</a:t>
            </a:fld>
            <a:endParaRPr lang="zh-CN" altLang="en-US"/>
          </a:p>
        </p:txBody>
      </p:sp>
      <p:grpSp>
        <p:nvGrpSpPr>
          <p:cNvPr id="29" name="Group 46"/>
          <p:cNvGrpSpPr>
            <a:grpSpLocks/>
          </p:cNvGrpSpPr>
          <p:nvPr/>
        </p:nvGrpSpPr>
        <p:grpSpPr bwMode="auto">
          <a:xfrm>
            <a:off x="5900736" y="1002305"/>
            <a:ext cx="2614613" cy="1828800"/>
            <a:chOff x="3696" y="480"/>
            <a:chExt cx="1647" cy="1152"/>
          </a:xfrm>
        </p:grpSpPr>
        <p:sp>
          <p:nvSpPr>
            <p:cNvPr id="30" name="Text Box 12"/>
            <p:cNvSpPr txBox="1">
              <a:spLocks noChangeArrowheads="1"/>
            </p:cNvSpPr>
            <p:nvPr/>
          </p:nvSpPr>
          <p:spPr bwMode="auto">
            <a:xfrm>
              <a:off x="4242" y="672"/>
              <a:ext cx="192"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lIns="83302" tIns="41651" rIns="83302" bIns="41651" anchor="b">
              <a:spAutoFit/>
            </a:bodyPr>
            <a:lstStyle>
              <a:lvl1pPr defTabSz="833438">
                <a:defRPr>
                  <a:solidFill>
                    <a:schemeClr val="tx1"/>
                  </a:solidFill>
                  <a:latin typeface="Arial" panose="020B0604020202020204" pitchFamily="34" charset="0"/>
                  <a:ea typeface="宋体" panose="02010600030101010101" pitchFamily="2" charset="-122"/>
                </a:defRPr>
              </a:lvl1pPr>
              <a:lvl2pPr marL="415925" defTabSz="833438">
                <a:defRPr>
                  <a:solidFill>
                    <a:schemeClr val="tx1"/>
                  </a:solidFill>
                  <a:latin typeface="Arial" panose="020B0604020202020204" pitchFamily="34" charset="0"/>
                  <a:ea typeface="宋体" panose="02010600030101010101" pitchFamily="2" charset="-122"/>
                </a:defRPr>
              </a:lvl2pPr>
              <a:lvl3pPr marL="833438" defTabSz="833438">
                <a:defRPr>
                  <a:solidFill>
                    <a:schemeClr val="tx1"/>
                  </a:solidFill>
                  <a:latin typeface="Arial" panose="020B0604020202020204" pitchFamily="34" charset="0"/>
                  <a:ea typeface="宋体" panose="02010600030101010101" pitchFamily="2" charset="-122"/>
                </a:defRPr>
              </a:lvl3pPr>
              <a:lvl4pPr marL="1249363" defTabSz="833438">
                <a:defRPr>
                  <a:solidFill>
                    <a:schemeClr val="tx1"/>
                  </a:solidFill>
                  <a:latin typeface="Arial" panose="020B0604020202020204" pitchFamily="34" charset="0"/>
                  <a:ea typeface="宋体" panose="02010600030101010101" pitchFamily="2" charset="-122"/>
                </a:defRPr>
              </a:lvl4pPr>
              <a:lvl5pPr marL="1665288" defTabSz="833438">
                <a:defRPr>
                  <a:solidFill>
                    <a:schemeClr val="tx1"/>
                  </a:solidFill>
                  <a:latin typeface="Arial" panose="020B0604020202020204" pitchFamily="34" charset="0"/>
                  <a:ea typeface="宋体" panose="02010600030101010101" pitchFamily="2" charset="-122"/>
                </a:defRPr>
              </a:lvl5pPr>
              <a:lvl6pPr marL="21224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796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368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940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i="1">
                  <a:solidFill>
                    <a:srgbClr val="000000"/>
                  </a:solidFill>
                  <a:latin typeface="Times New Roman" panose="02020603050405020304" pitchFamily="18" charset="0"/>
                </a:rPr>
                <a:t>a</a:t>
              </a:r>
            </a:p>
          </p:txBody>
        </p:sp>
        <p:sp>
          <p:nvSpPr>
            <p:cNvPr id="31" name="Rectangle 13"/>
            <p:cNvSpPr>
              <a:spLocks noChangeArrowheads="1"/>
            </p:cNvSpPr>
            <p:nvPr/>
          </p:nvSpPr>
          <p:spPr bwMode="auto">
            <a:xfrm>
              <a:off x="4962" y="1330"/>
              <a:ext cx="16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3302" tIns="41651" rIns="83302" bIns="41651" anchor="b">
              <a:spAutoFit/>
            </a:bodyPr>
            <a:lstStyle>
              <a:lvl1pPr defTabSz="833438">
                <a:defRPr>
                  <a:solidFill>
                    <a:schemeClr val="tx1"/>
                  </a:solidFill>
                  <a:latin typeface="Arial" panose="020B0604020202020204" pitchFamily="34" charset="0"/>
                  <a:ea typeface="宋体" panose="02010600030101010101" pitchFamily="2" charset="-122"/>
                </a:defRPr>
              </a:lvl1pPr>
              <a:lvl2pPr marL="415925" defTabSz="833438">
                <a:defRPr>
                  <a:solidFill>
                    <a:schemeClr val="tx1"/>
                  </a:solidFill>
                  <a:latin typeface="Arial" panose="020B0604020202020204" pitchFamily="34" charset="0"/>
                  <a:ea typeface="宋体" panose="02010600030101010101" pitchFamily="2" charset="-122"/>
                </a:defRPr>
              </a:lvl2pPr>
              <a:lvl3pPr marL="833438" defTabSz="833438">
                <a:defRPr>
                  <a:solidFill>
                    <a:schemeClr val="tx1"/>
                  </a:solidFill>
                  <a:latin typeface="Arial" panose="020B0604020202020204" pitchFamily="34" charset="0"/>
                  <a:ea typeface="宋体" panose="02010600030101010101" pitchFamily="2" charset="-122"/>
                </a:defRPr>
              </a:lvl3pPr>
              <a:lvl4pPr marL="1249363" defTabSz="833438">
                <a:defRPr>
                  <a:solidFill>
                    <a:schemeClr val="tx1"/>
                  </a:solidFill>
                  <a:latin typeface="Arial" panose="020B0604020202020204" pitchFamily="34" charset="0"/>
                  <a:ea typeface="宋体" panose="02010600030101010101" pitchFamily="2" charset="-122"/>
                </a:defRPr>
              </a:lvl4pPr>
              <a:lvl5pPr marL="1665288" defTabSz="833438">
                <a:defRPr>
                  <a:solidFill>
                    <a:schemeClr val="tx1"/>
                  </a:solidFill>
                  <a:latin typeface="Arial" panose="020B0604020202020204" pitchFamily="34" charset="0"/>
                  <a:ea typeface="宋体" panose="02010600030101010101" pitchFamily="2" charset="-122"/>
                </a:defRPr>
              </a:lvl5pPr>
              <a:lvl6pPr marL="21224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796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368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940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i="1">
                  <a:solidFill>
                    <a:srgbClr val="000000"/>
                  </a:solidFill>
                  <a:latin typeface="Times New Roman" panose="02020603050405020304" pitchFamily="18" charset="0"/>
                </a:rPr>
                <a:t>b</a:t>
              </a:r>
            </a:p>
          </p:txBody>
        </p:sp>
        <p:graphicFrame>
          <p:nvGraphicFramePr>
            <p:cNvPr id="32" name="Object 14"/>
            <p:cNvGraphicFramePr>
              <a:graphicFrameLocks noChangeAspect="1"/>
            </p:cNvGraphicFramePr>
            <p:nvPr/>
          </p:nvGraphicFramePr>
          <p:xfrm>
            <a:off x="3954" y="480"/>
            <a:ext cx="155" cy="184"/>
          </p:xfrm>
          <a:graphic>
            <a:graphicData uri="http://schemas.openxmlformats.org/presentationml/2006/ole">
              <mc:AlternateContent xmlns:mc="http://schemas.openxmlformats.org/markup-compatibility/2006">
                <mc:Choice xmlns:v="urn:schemas-microsoft-com:vml" Requires="v">
                  <p:oleObj spid="_x0000_s85385" name="Equation" r:id="rId4" imgW="139680" imgH="164880" progId="Equation.3">
                    <p:embed/>
                  </p:oleObj>
                </mc:Choice>
                <mc:Fallback>
                  <p:oleObj name="Equation" r:id="rId4" imgW="139680" imgH="164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4" y="480"/>
                          <a:ext cx="155"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
          <p:nvSpPr>
            <p:cNvPr id="33" name="Text Box 15"/>
            <p:cNvSpPr txBox="1">
              <a:spLocks noChangeArrowheads="1"/>
            </p:cNvSpPr>
            <p:nvPr/>
          </p:nvSpPr>
          <p:spPr bwMode="auto">
            <a:xfrm>
              <a:off x="4062" y="712"/>
              <a:ext cx="104"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3302" tIns="41651" rIns="83302" bIns="41651" anchor="b">
              <a:spAutoFit/>
            </a:bodyPr>
            <a:lstStyle>
              <a:lvl1pPr defTabSz="833438">
                <a:defRPr>
                  <a:solidFill>
                    <a:schemeClr val="tx1"/>
                  </a:solidFill>
                  <a:latin typeface="Arial" panose="020B0604020202020204" pitchFamily="34" charset="0"/>
                  <a:ea typeface="宋体" panose="02010600030101010101" pitchFamily="2" charset="-122"/>
                </a:defRPr>
              </a:lvl1pPr>
              <a:lvl2pPr marL="415925" defTabSz="833438">
                <a:defRPr>
                  <a:solidFill>
                    <a:schemeClr val="tx1"/>
                  </a:solidFill>
                  <a:latin typeface="Arial" panose="020B0604020202020204" pitchFamily="34" charset="0"/>
                  <a:ea typeface="宋体" panose="02010600030101010101" pitchFamily="2" charset="-122"/>
                </a:defRPr>
              </a:lvl2pPr>
              <a:lvl3pPr marL="833438" defTabSz="833438">
                <a:defRPr>
                  <a:solidFill>
                    <a:schemeClr val="tx1"/>
                  </a:solidFill>
                  <a:latin typeface="Arial" panose="020B0604020202020204" pitchFamily="34" charset="0"/>
                  <a:ea typeface="宋体" panose="02010600030101010101" pitchFamily="2" charset="-122"/>
                </a:defRPr>
              </a:lvl3pPr>
              <a:lvl4pPr marL="1249363" defTabSz="833438">
                <a:defRPr>
                  <a:solidFill>
                    <a:schemeClr val="tx1"/>
                  </a:solidFill>
                  <a:latin typeface="Arial" panose="020B0604020202020204" pitchFamily="34" charset="0"/>
                  <a:ea typeface="宋体" panose="02010600030101010101" pitchFamily="2" charset="-122"/>
                </a:defRPr>
              </a:lvl4pPr>
              <a:lvl5pPr marL="1665288" defTabSz="833438">
                <a:defRPr>
                  <a:solidFill>
                    <a:schemeClr val="tx1"/>
                  </a:solidFill>
                  <a:latin typeface="Arial" panose="020B0604020202020204" pitchFamily="34" charset="0"/>
                  <a:ea typeface="宋体" panose="02010600030101010101" pitchFamily="2" charset="-122"/>
                </a:defRPr>
              </a:lvl5pPr>
              <a:lvl6pPr marL="21224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796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368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940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1" lang="zh-CN" altLang="zh-CN" sz="3300">
                <a:solidFill>
                  <a:srgbClr val="000000"/>
                </a:solidFill>
                <a:latin typeface="Times New Roman" panose="02020603050405020304" pitchFamily="18" charset="0"/>
              </a:endParaRPr>
            </a:p>
          </p:txBody>
        </p:sp>
        <p:graphicFrame>
          <p:nvGraphicFramePr>
            <p:cNvPr id="34" name="Object 16"/>
            <p:cNvGraphicFramePr>
              <a:graphicFrameLocks noChangeAspect="1"/>
            </p:cNvGraphicFramePr>
            <p:nvPr/>
          </p:nvGraphicFramePr>
          <p:xfrm>
            <a:off x="3858" y="768"/>
            <a:ext cx="188" cy="226"/>
          </p:xfrm>
          <a:graphic>
            <a:graphicData uri="http://schemas.openxmlformats.org/presentationml/2006/ole">
              <mc:AlternateContent xmlns:mc="http://schemas.openxmlformats.org/markup-compatibility/2006">
                <mc:Choice xmlns:v="urn:schemas-microsoft-com:vml" Requires="v">
                  <p:oleObj spid="_x0000_s85386" name="Equation" r:id="rId6" imgW="190440" imgH="228600" progId="Equation.3">
                    <p:embed/>
                  </p:oleObj>
                </mc:Choice>
                <mc:Fallback>
                  <p:oleObj name="Equation" r:id="rId6" imgW="19044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8" y="768"/>
                          <a:ext cx="1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graphicFrame>
          <p:nvGraphicFramePr>
            <p:cNvPr id="35" name="Object 17"/>
            <p:cNvGraphicFramePr>
              <a:graphicFrameLocks noChangeAspect="1"/>
            </p:cNvGraphicFramePr>
            <p:nvPr/>
          </p:nvGraphicFramePr>
          <p:xfrm>
            <a:off x="4385" y="1296"/>
            <a:ext cx="145" cy="157"/>
          </p:xfrm>
          <a:graphic>
            <a:graphicData uri="http://schemas.openxmlformats.org/presentationml/2006/ole">
              <mc:AlternateContent xmlns:mc="http://schemas.openxmlformats.org/markup-compatibility/2006">
                <mc:Choice xmlns:v="urn:schemas-microsoft-com:vml" Requires="v">
                  <p:oleObj spid="_x0000_s85387" name="Equation" r:id="rId8" imgW="164880" imgH="177480" progId="Equation.3">
                    <p:embed/>
                  </p:oleObj>
                </mc:Choice>
                <mc:Fallback>
                  <p:oleObj name="Equation" r:id="rId8" imgW="16488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5" y="1296"/>
                          <a:ext cx="145"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
          <p:nvSpPr>
            <p:cNvPr id="36" name="Freeform 18"/>
            <p:cNvSpPr>
              <a:spLocks/>
            </p:cNvSpPr>
            <p:nvPr/>
          </p:nvSpPr>
          <p:spPr bwMode="auto">
            <a:xfrm>
              <a:off x="4098" y="624"/>
              <a:ext cx="1104" cy="912"/>
            </a:xfrm>
            <a:custGeom>
              <a:avLst/>
              <a:gdLst>
                <a:gd name="T0" fmla="*/ 0 w 1104"/>
                <a:gd name="T1" fmla="*/ 0 h 768"/>
                <a:gd name="T2" fmla="*/ 0 w 1104"/>
                <a:gd name="T3" fmla="*/ 768 h 768"/>
                <a:gd name="T4" fmla="*/ 1104 w 1104"/>
                <a:gd name="T5" fmla="*/ 768 h 768"/>
              </a:gdLst>
              <a:ahLst/>
              <a:cxnLst>
                <a:cxn ang="0">
                  <a:pos x="T0" y="T1"/>
                </a:cxn>
                <a:cxn ang="0">
                  <a:pos x="T2" y="T3"/>
                </a:cxn>
                <a:cxn ang="0">
                  <a:pos x="T4" y="T5"/>
                </a:cxn>
              </a:cxnLst>
              <a:rect l="0" t="0" r="r" b="b"/>
              <a:pathLst>
                <a:path w="1104" h="768">
                  <a:moveTo>
                    <a:pt x="0" y="0"/>
                  </a:moveTo>
                  <a:lnTo>
                    <a:pt x="0" y="768"/>
                  </a:lnTo>
                  <a:lnTo>
                    <a:pt x="1104" y="768"/>
                  </a:lnTo>
                </a:path>
              </a:pathLst>
            </a:custGeom>
            <a:noFill/>
            <a:ln w="19050" cap="flat" cmpd="sng">
              <a:solidFill>
                <a:srgbClr val="000000"/>
              </a:solidFill>
              <a:prstDash val="solid"/>
              <a:round/>
              <a:headEnd type="triangle" w="sm" len="lg"/>
              <a:tailEnd type="triangle" w="sm" len="lg"/>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 name="Freeform 19"/>
            <p:cNvSpPr>
              <a:spLocks/>
            </p:cNvSpPr>
            <p:nvPr/>
          </p:nvSpPr>
          <p:spPr bwMode="auto">
            <a:xfrm>
              <a:off x="4290" y="912"/>
              <a:ext cx="624" cy="528"/>
            </a:xfrm>
            <a:custGeom>
              <a:avLst/>
              <a:gdLst>
                <a:gd name="T0" fmla="*/ 0 w 768"/>
                <a:gd name="T1" fmla="*/ 0 h 480"/>
                <a:gd name="T2" fmla="*/ 240 w 768"/>
                <a:gd name="T3" fmla="*/ 48 h 480"/>
                <a:gd name="T4" fmla="*/ 384 w 768"/>
                <a:gd name="T5" fmla="*/ 288 h 480"/>
                <a:gd name="T6" fmla="*/ 528 w 768"/>
                <a:gd name="T7" fmla="*/ 432 h 480"/>
                <a:gd name="T8" fmla="*/ 768 w 768"/>
                <a:gd name="T9" fmla="*/ 480 h 480"/>
              </a:gdLst>
              <a:ahLst/>
              <a:cxnLst>
                <a:cxn ang="0">
                  <a:pos x="T0" y="T1"/>
                </a:cxn>
                <a:cxn ang="0">
                  <a:pos x="T2" y="T3"/>
                </a:cxn>
                <a:cxn ang="0">
                  <a:pos x="T4" y="T5"/>
                </a:cxn>
                <a:cxn ang="0">
                  <a:pos x="T6" y="T7"/>
                </a:cxn>
                <a:cxn ang="0">
                  <a:pos x="T8" y="T9"/>
                </a:cxn>
              </a:cxnLst>
              <a:rect l="0" t="0" r="r" b="b"/>
              <a:pathLst>
                <a:path w="768" h="480">
                  <a:moveTo>
                    <a:pt x="0" y="0"/>
                  </a:moveTo>
                  <a:cubicBezTo>
                    <a:pt x="88" y="0"/>
                    <a:pt x="176" y="0"/>
                    <a:pt x="240" y="48"/>
                  </a:cubicBezTo>
                  <a:cubicBezTo>
                    <a:pt x="304" y="96"/>
                    <a:pt x="336" y="224"/>
                    <a:pt x="384" y="288"/>
                  </a:cubicBezTo>
                  <a:cubicBezTo>
                    <a:pt x="432" y="352"/>
                    <a:pt x="464" y="400"/>
                    <a:pt x="528" y="432"/>
                  </a:cubicBezTo>
                  <a:cubicBezTo>
                    <a:pt x="592" y="464"/>
                    <a:pt x="728" y="472"/>
                    <a:pt x="768" y="48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 name="Line 20"/>
            <p:cNvSpPr>
              <a:spLocks noChangeShapeType="1"/>
            </p:cNvSpPr>
            <p:nvPr/>
          </p:nvSpPr>
          <p:spPr bwMode="auto">
            <a:xfrm flipH="1">
              <a:off x="4098" y="1440"/>
              <a:ext cx="816"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 name="Line 21"/>
            <p:cNvSpPr>
              <a:spLocks noChangeShapeType="1"/>
            </p:cNvSpPr>
            <p:nvPr/>
          </p:nvSpPr>
          <p:spPr bwMode="auto">
            <a:xfrm flipH="1">
              <a:off x="4098" y="912"/>
              <a:ext cx="192"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 name="Oval 22"/>
            <p:cNvSpPr>
              <a:spLocks noChangeArrowheads="1"/>
            </p:cNvSpPr>
            <p:nvPr/>
          </p:nvSpPr>
          <p:spPr bwMode="auto">
            <a:xfrm>
              <a:off x="4290" y="864"/>
              <a:ext cx="96" cy="96"/>
            </a:xfrm>
            <a:prstGeom prst="ellipse">
              <a:avLst/>
            </a:prstGeom>
            <a:gradFill rotWithShape="0">
              <a:gsLst>
                <a:gs pos="0">
                  <a:schemeClr val="hlink"/>
                </a:gs>
                <a:gs pos="100000">
                  <a:schemeClr val="hlink">
                    <a:gamma/>
                    <a:shade val="72941"/>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 name="Oval 23"/>
            <p:cNvSpPr>
              <a:spLocks noChangeArrowheads="1"/>
            </p:cNvSpPr>
            <p:nvPr/>
          </p:nvSpPr>
          <p:spPr bwMode="auto">
            <a:xfrm>
              <a:off x="4866" y="1392"/>
              <a:ext cx="96" cy="96"/>
            </a:xfrm>
            <a:prstGeom prst="ellipse">
              <a:avLst/>
            </a:prstGeom>
            <a:gradFill rotWithShape="0">
              <a:gsLst>
                <a:gs pos="0">
                  <a:schemeClr val="hlink"/>
                </a:gs>
                <a:gs pos="100000">
                  <a:schemeClr val="hlink">
                    <a:gamma/>
                    <a:shade val="72941"/>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 name="Oval 24"/>
            <p:cNvSpPr>
              <a:spLocks noChangeArrowheads="1"/>
            </p:cNvSpPr>
            <p:nvPr/>
          </p:nvSpPr>
          <p:spPr bwMode="auto">
            <a:xfrm>
              <a:off x="4482" y="1008"/>
              <a:ext cx="96" cy="96"/>
            </a:xfrm>
            <a:prstGeom prst="ellipse">
              <a:avLst/>
            </a:prstGeom>
            <a:gradFill rotWithShape="0">
              <a:gsLst>
                <a:gs pos="0">
                  <a:schemeClr val="hlink"/>
                </a:gs>
                <a:gs pos="100000">
                  <a:schemeClr val="hlink">
                    <a:gamma/>
                    <a:shade val="72941"/>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 name="Object 25"/>
            <p:cNvGraphicFramePr>
              <a:graphicFrameLocks noChangeAspect="1"/>
            </p:cNvGraphicFramePr>
            <p:nvPr/>
          </p:nvGraphicFramePr>
          <p:xfrm>
            <a:off x="3864" y="1296"/>
            <a:ext cx="175" cy="226"/>
          </p:xfrm>
          <a:graphic>
            <a:graphicData uri="http://schemas.openxmlformats.org/presentationml/2006/ole">
              <mc:AlternateContent xmlns:mc="http://schemas.openxmlformats.org/markup-compatibility/2006">
                <mc:Choice xmlns:v="urn:schemas-microsoft-com:vml" Requires="v">
                  <p:oleObj spid="_x0000_s85388" name="Equation" r:id="rId10" imgW="177480" imgH="228600" progId="Equation.3">
                    <p:embed/>
                  </p:oleObj>
                </mc:Choice>
                <mc:Fallback>
                  <p:oleObj name="Equation" r:id="rId10" imgW="17748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64" y="1296"/>
                          <a:ext cx="175"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graphicFrame>
          <p:nvGraphicFramePr>
            <p:cNvPr id="44" name="Object 26"/>
            <p:cNvGraphicFramePr>
              <a:graphicFrameLocks noChangeAspect="1"/>
            </p:cNvGraphicFramePr>
            <p:nvPr/>
          </p:nvGraphicFramePr>
          <p:xfrm>
            <a:off x="5202" y="1476"/>
            <a:ext cx="141" cy="156"/>
          </p:xfrm>
          <a:graphic>
            <a:graphicData uri="http://schemas.openxmlformats.org/presentationml/2006/ole">
              <mc:AlternateContent xmlns:mc="http://schemas.openxmlformats.org/markup-compatibility/2006">
                <mc:Choice xmlns:v="urn:schemas-microsoft-com:vml" Requires="v">
                  <p:oleObj spid="_x0000_s85389" name="Equation" r:id="rId12" imgW="126720" imgH="139680" progId="Equation.3">
                    <p:embed/>
                  </p:oleObj>
                </mc:Choice>
                <mc:Fallback>
                  <p:oleObj name="Equation" r:id="rId12" imgW="126720" imgH="1396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02" y="1476"/>
                          <a:ext cx="14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
          <p:nvSpPr>
            <p:cNvPr id="45" name="Line 27"/>
            <p:cNvSpPr>
              <a:spLocks noChangeShapeType="1"/>
            </p:cNvSpPr>
            <p:nvPr/>
          </p:nvSpPr>
          <p:spPr bwMode="auto">
            <a:xfrm>
              <a:off x="4530" y="1056"/>
              <a:ext cx="0" cy="336"/>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 name="Line 28"/>
            <p:cNvSpPr>
              <a:spLocks noChangeShapeType="1"/>
            </p:cNvSpPr>
            <p:nvPr/>
          </p:nvSpPr>
          <p:spPr bwMode="auto">
            <a:xfrm flipH="1">
              <a:off x="4098" y="1056"/>
              <a:ext cx="432"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 name="Line 29"/>
            <p:cNvSpPr>
              <a:spLocks noChangeShapeType="1"/>
            </p:cNvSpPr>
            <p:nvPr/>
          </p:nvSpPr>
          <p:spPr bwMode="auto">
            <a:xfrm flipH="1">
              <a:off x="4098" y="1200"/>
              <a:ext cx="480"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48" name="Object 30"/>
            <p:cNvGraphicFramePr>
              <a:graphicFrameLocks noChangeAspect="1"/>
            </p:cNvGraphicFramePr>
            <p:nvPr/>
          </p:nvGraphicFramePr>
          <p:xfrm>
            <a:off x="3943" y="960"/>
            <a:ext cx="155" cy="184"/>
          </p:xfrm>
          <a:graphic>
            <a:graphicData uri="http://schemas.openxmlformats.org/presentationml/2006/ole">
              <mc:AlternateContent xmlns:mc="http://schemas.openxmlformats.org/markup-compatibility/2006">
                <mc:Choice xmlns:v="urn:schemas-microsoft-com:vml" Requires="v">
                  <p:oleObj spid="_x0000_s85390" name="Equation" r:id="rId14" imgW="139680" imgH="164880" progId="Equation.3">
                    <p:embed/>
                  </p:oleObj>
                </mc:Choice>
                <mc:Fallback>
                  <p:oleObj name="Equation" r:id="rId14" imgW="139680" imgH="164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 y="960"/>
                          <a:ext cx="155"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graphicFrame>
          <p:nvGraphicFramePr>
            <p:cNvPr id="49" name="Object 31"/>
            <p:cNvGraphicFramePr>
              <a:graphicFrameLocks noChangeAspect="1"/>
            </p:cNvGraphicFramePr>
            <p:nvPr/>
          </p:nvGraphicFramePr>
          <p:xfrm>
            <a:off x="3696" y="1105"/>
            <a:ext cx="402" cy="191"/>
          </p:xfrm>
          <a:graphic>
            <a:graphicData uri="http://schemas.openxmlformats.org/presentationml/2006/ole">
              <mc:AlternateContent xmlns:mc="http://schemas.openxmlformats.org/markup-compatibility/2006">
                <mc:Choice xmlns:v="urn:schemas-microsoft-com:vml" Requires="v">
                  <p:oleObj spid="_x0000_s85391" name="Equation" r:id="rId15" imgW="431640" imgH="203040" progId="Equation.3">
                    <p:embed/>
                  </p:oleObj>
                </mc:Choice>
                <mc:Fallback>
                  <p:oleObj name="Equation" r:id="rId15" imgW="43164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96" y="1105"/>
                          <a:ext cx="40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
          <p:nvSpPr>
            <p:cNvPr id="50" name="Line 32"/>
            <p:cNvSpPr>
              <a:spLocks noChangeShapeType="1"/>
            </p:cNvSpPr>
            <p:nvPr/>
          </p:nvSpPr>
          <p:spPr bwMode="auto">
            <a:xfrm>
              <a:off x="4530" y="1056"/>
              <a:ext cx="96" cy="192"/>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1" name="Object 33"/>
            <p:cNvGraphicFramePr>
              <a:graphicFrameLocks noChangeAspect="1"/>
            </p:cNvGraphicFramePr>
            <p:nvPr/>
          </p:nvGraphicFramePr>
          <p:xfrm>
            <a:off x="4578" y="1020"/>
            <a:ext cx="190" cy="167"/>
          </p:xfrm>
          <a:graphic>
            <a:graphicData uri="http://schemas.openxmlformats.org/presentationml/2006/ole">
              <mc:AlternateContent xmlns:mc="http://schemas.openxmlformats.org/markup-compatibility/2006">
                <mc:Choice xmlns:v="urn:schemas-microsoft-com:vml" Requires="v">
                  <p:oleObj spid="_x0000_s85392" name="Equation" r:id="rId17" imgW="203040" imgH="177480" progId="Equation.3">
                    <p:embed/>
                  </p:oleObj>
                </mc:Choice>
                <mc:Fallback>
                  <p:oleObj name="Equation" r:id="rId17" imgW="20304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8" y="1020"/>
                          <a:ext cx="19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
          <p:nvSpPr>
            <p:cNvPr id="52" name="Text Box 34"/>
            <p:cNvSpPr txBox="1">
              <a:spLocks noChangeArrowheads="1"/>
            </p:cNvSpPr>
            <p:nvPr/>
          </p:nvSpPr>
          <p:spPr bwMode="auto">
            <a:xfrm>
              <a:off x="4530" y="864"/>
              <a:ext cx="192"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lIns="83302" tIns="41651" rIns="83302" bIns="41651" anchor="b">
              <a:spAutoFit/>
            </a:bodyPr>
            <a:lstStyle>
              <a:lvl1pPr defTabSz="833438">
                <a:defRPr>
                  <a:solidFill>
                    <a:schemeClr val="tx1"/>
                  </a:solidFill>
                  <a:latin typeface="Arial" panose="020B0604020202020204" pitchFamily="34" charset="0"/>
                  <a:ea typeface="宋体" panose="02010600030101010101" pitchFamily="2" charset="-122"/>
                </a:defRPr>
              </a:lvl1pPr>
              <a:lvl2pPr marL="415925" defTabSz="833438">
                <a:defRPr>
                  <a:solidFill>
                    <a:schemeClr val="tx1"/>
                  </a:solidFill>
                  <a:latin typeface="Arial" panose="020B0604020202020204" pitchFamily="34" charset="0"/>
                  <a:ea typeface="宋体" panose="02010600030101010101" pitchFamily="2" charset="-122"/>
                </a:defRPr>
              </a:lvl2pPr>
              <a:lvl3pPr marL="833438" defTabSz="833438">
                <a:defRPr>
                  <a:solidFill>
                    <a:schemeClr val="tx1"/>
                  </a:solidFill>
                  <a:latin typeface="Arial" panose="020B0604020202020204" pitchFamily="34" charset="0"/>
                  <a:ea typeface="宋体" panose="02010600030101010101" pitchFamily="2" charset="-122"/>
                </a:defRPr>
              </a:lvl3pPr>
              <a:lvl4pPr marL="1249363" defTabSz="833438">
                <a:defRPr>
                  <a:solidFill>
                    <a:schemeClr val="tx1"/>
                  </a:solidFill>
                  <a:latin typeface="Arial" panose="020B0604020202020204" pitchFamily="34" charset="0"/>
                  <a:ea typeface="宋体" panose="02010600030101010101" pitchFamily="2" charset="-122"/>
                </a:defRPr>
              </a:lvl4pPr>
              <a:lvl5pPr marL="1665288" defTabSz="833438">
                <a:defRPr>
                  <a:solidFill>
                    <a:schemeClr val="tx1"/>
                  </a:solidFill>
                  <a:latin typeface="Arial" panose="020B0604020202020204" pitchFamily="34" charset="0"/>
                  <a:ea typeface="宋体" panose="02010600030101010101" pitchFamily="2" charset="-122"/>
                </a:defRPr>
              </a:lvl5pPr>
              <a:lvl6pPr marL="21224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796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368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94088" defTabSz="833438"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i="1">
                  <a:solidFill>
                    <a:srgbClr val="000000"/>
                  </a:solidFill>
                  <a:latin typeface="Times New Roman" panose="02020603050405020304" pitchFamily="18" charset="0"/>
                </a:rPr>
                <a:t>c</a:t>
              </a:r>
            </a:p>
          </p:txBody>
        </p:sp>
      </p:grpSp>
      <p:graphicFrame>
        <p:nvGraphicFramePr>
          <p:cNvPr id="53" name="Object 4"/>
          <p:cNvGraphicFramePr>
            <a:graphicFrameLocks noChangeAspect="1"/>
          </p:cNvGraphicFramePr>
          <p:nvPr>
            <p:extLst>
              <p:ext uri="{D42A27DB-BD31-4B8C-83A1-F6EECF244321}">
                <p14:modId xmlns:p14="http://schemas.microsoft.com/office/powerpoint/2010/main" val="4048950975"/>
              </p:ext>
            </p:extLst>
          </p:nvPr>
        </p:nvGraphicFramePr>
        <p:xfrm>
          <a:off x="2376431" y="2034363"/>
          <a:ext cx="1121078" cy="355008"/>
        </p:xfrm>
        <a:graphic>
          <a:graphicData uri="http://schemas.openxmlformats.org/presentationml/2006/ole">
            <mc:AlternateContent xmlns:mc="http://schemas.openxmlformats.org/markup-compatibility/2006">
              <mc:Choice xmlns:v="urn:schemas-microsoft-com:vml" Requires="v">
                <p:oleObj spid="_x0000_s85393" name="Equation" r:id="rId19" imgW="647640" imgH="228600" progId="Equation.3">
                  <p:embed/>
                </p:oleObj>
              </mc:Choice>
              <mc:Fallback>
                <p:oleObj name="Equation" r:id="rId19" imgW="64764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76431" y="2034363"/>
                        <a:ext cx="1121078" cy="355008"/>
                      </a:xfrm>
                      <a:prstGeom prst="rect">
                        <a:avLst/>
                      </a:prstGeom>
                      <a:noFill/>
                      <a:ln>
                        <a:noFill/>
                      </a:ln>
                      <a:effectLst/>
                    </p:spPr>
                  </p:pic>
                </p:oleObj>
              </mc:Fallback>
            </mc:AlternateContent>
          </a:graphicData>
        </a:graphic>
      </p:graphicFrame>
      <p:graphicFrame>
        <p:nvGraphicFramePr>
          <p:cNvPr id="54" name="Object 5"/>
          <p:cNvGraphicFramePr>
            <a:graphicFrameLocks noChangeAspect="1"/>
          </p:cNvGraphicFramePr>
          <p:nvPr>
            <p:extLst>
              <p:ext uri="{D42A27DB-BD31-4B8C-83A1-F6EECF244321}">
                <p14:modId xmlns:p14="http://schemas.microsoft.com/office/powerpoint/2010/main" val="2343864362"/>
              </p:ext>
            </p:extLst>
          </p:nvPr>
        </p:nvGraphicFramePr>
        <p:xfrm>
          <a:off x="2671761" y="2291177"/>
          <a:ext cx="2628900" cy="448029"/>
        </p:xfrm>
        <a:graphic>
          <a:graphicData uri="http://schemas.openxmlformats.org/presentationml/2006/ole">
            <mc:AlternateContent xmlns:mc="http://schemas.openxmlformats.org/markup-compatibility/2006">
              <mc:Choice xmlns:v="urn:schemas-microsoft-com:vml" Requires="v">
                <p:oleObj spid="_x0000_s85394" name="Equation" r:id="rId21" imgW="1295280" imgH="228600" progId="Equation.3">
                  <p:embed/>
                </p:oleObj>
              </mc:Choice>
              <mc:Fallback>
                <p:oleObj name="Equation" r:id="rId21" imgW="129528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71761" y="2291177"/>
                        <a:ext cx="2628900" cy="448029"/>
                      </a:xfrm>
                      <a:prstGeom prst="rect">
                        <a:avLst/>
                      </a:prstGeom>
                      <a:noFill/>
                      <a:ln>
                        <a:noFill/>
                      </a:ln>
                      <a:effectLst/>
                    </p:spPr>
                  </p:pic>
                </p:oleObj>
              </mc:Fallback>
            </mc:AlternateContent>
          </a:graphicData>
        </a:graphic>
      </p:graphicFrame>
      <p:graphicFrame>
        <p:nvGraphicFramePr>
          <p:cNvPr id="55" name="Object 6"/>
          <p:cNvGraphicFramePr>
            <a:graphicFrameLocks noChangeAspect="1"/>
          </p:cNvGraphicFramePr>
          <p:nvPr>
            <p:extLst>
              <p:ext uri="{D42A27DB-BD31-4B8C-83A1-F6EECF244321}">
                <p14:modId xmlns:p14="http://schemas.microsoft.com/office/powerpoint/2010/main" val="3820039082"/>
              </p:ext>
            </p:extLst>
          </p:nvPr>
        </p:nvGraphicFramePr>
        <p:xfrm>
          <a:off x="914399" y="3047603"/>
          <a:ext cx="4505325" cy="680714"/>
        </p:xfrm>
        <a:graphic>
          <a:graphicData uri="http://schemas.openxmlformats.org/presentationml/2006/ole">
            <mc:AlternateContent xmlns:mc="http://schemas.openxmlformats.org/markup-compatibility/2006">
              <mc:Choice xmlns:v="urn:schemas-microsoft-com:vml" Requires="v">
                <p:oleObj spid="_x0000_s85395" name="Equation" r:id="rId23" imgW="2501640" imgH="355320" progId="Equation.3">
                  <p:embed/>
                </p:oleObj>
              </mc:Choice>
              <mc:Fallback>
                <p:oleObj name="Equation" r:id="rId23" imgW="2501640" imgH="35532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14399" y="3047603"/>
                        <a:ext cx="4505325" cy="680714"/>
                      </a:xfrm>
                      <a:prstGeom prst="rect">
                        <a:avLst/>
                      </a:prstGeom>
                      <a:noFill/>
                      <a:ln>
                        <a:noFill/>
                      </a:ln>
                      <a:effectLst/>
                    </p:spPr>
                  </p:pic>
                </p:oleObj>
              </mc:Fallback>
            </mc:AlternateContent>
          </a:graphicData>
        </a:graphic>
      </p:graphicFrame>
      <p:sp>
        <p:nvSpPr>
          <p:cNvPr id="6" name="矩形 5"/>
          <p:cNvSpPr/>
          <p:nvPr/>
        </p:nvSpPr>
        <p:spPr>
          <a:xfrm>
            <a:off x="561975" y="4231093"/>
            <a:ext cx="7448550" cy="707886"/>
          </a:xfrm>
          <a:prstGeom prst="rect">
            <a:avLst/>
          </a:prstGeom>
        </p:spPr>
        <p:txBody>
          <a:bodyPr wrap="square">
            <a:spAutoFit/>
          </a:bodyPr>
          <a:lstStyle/>
          <a:p>
            <a:r>
              <a:rPr lang="zh-CN" altLang="en-US" sz="2000" dirty="0">
                <a:solidFill>
                  <a:srgbClr val="ED5A00"/>
                </a:solidFill>
                <a:latin typeface="+mj-ea"/>
                <a:ea typeface="+mj-ea"/>
              </a:rPr>
              <a:t>重力作功的特点</a:t>
            </a:r>
            <a:r>
              <a:rPr lang="zh-CN" altLang="en-US" sz="2000" dirty="0">
                <a:latin typeface="+mj-ea"/>
                <a:ea typeface="+mj-ea"/>
              </a:rPr>
              <a:t>：重力对质点所作功</a:t>
            </a:r>
            <a:r>
              <a:rPr lang="zh-CN" altLang="en-US" sz="2000" dirty="0">
                <a:solidFill>
                  <a:schemeClr val="accent1"/>
                </a:solidFill>
                <a:latin typeface="+mj-ea"/>
                <a:ea typeface="+mj-ea"/>
              </a:rPr>
              <a:t>由质点</a:t>
            </a:r>
            <a:r>
              <a:rPr lang="zh-CN" altLang="en-US" sz="2000" dirty="0" smtClean="0">
                <a:solidFill>
                  <a:schemeClr val="accent1"/>
                </a:solidFill>
                <a:latin typeface="+mj-ea"/>
                <a:ea typeface="+mj-ea"/>
              </a:rPr>
              <a:t>相对于</a:t>
            </a:r>
            <a:r>
              <a:rPr lang="zh-CN" altLang="en-US" sz="2000" dirty="0">
                <a:solidFill>
                  <a:schemeClr val="accent1"/>
                </a:solidFill>
                <a:latin typeface="+mj-ea"/>
                <a:ea typeface="+mj-ea"/>
              </a:rPr>
              <a:t>地面始末位置决定</a:t>
            </a:r>
            <a:r>
              <a:rPr lang="zh-CN" altLang="en-US" sz="2000" dirty="0">
                <a:latin typeface="+mj-ea"/>
                <a:ea typeface="+mj-ea"/>
              </a:rPr>
              <a:t>，而与所通过的具体路径</a:t>
            </a:r>
            <a:r>
              <a:rPr lang="zh-CN" altLang="en-US" sz="2000" dirty="0" smtClean="0">
                <a:latin typeface="+mj-ea"/>
                <a:ea typeface="+mj-ea"/>
              </a:rPr>
              <a:t>无关</a:t>
            </a:r>
            <a:r>
              <a:rPr lang="zh-CN" altLang="en-US" sz="2000" dirty="0">
                <a:latin typeface="+mj-ea"/>
                <a:ea typeface="+mj-ea"/>
              </a:rPr>
              <a:t>。</a:t>
            </a:r>
          </a:p>
        </p:txBody>
      </p:sp>
      <mc:AlternateContent xmlns:mc="http://schemas.openxmlformats.org/markup-compatibility/2006" xmlns:a14="http://schemas.microsoft.com/office/drawing/2010/main">
        <mc:Choice Requires="a14">
          <p:sp>
            <p:nvSpPr>
              <p:cNvPr id="57" name="AutoShape 30"/>
              <p:cNvSpPr>
                <a:spLocks noChangeArrowheads="1"/>
              </p:cNvSpPr>
              <p:nvPr/>
            </p:nvSpPr>
            <p:spPr bwMode="auto">
              <a:xfrm>
                <a:off x="6524847" y="2936862"/>
                <a:ext cx="1990502" cy="1094784"/>
              </a:xfrm>
              <a:prstGeom prst="wedgeRoundRectCallout">
                <a:avLst>
                  <a:gd name="adj1" fmla="val -81887"/>
                  <a:gd name="adj2" fmla="val -44976"/>
                  <a:gd name="adj3" fmla="val 16667"/>
                </a:avLst>
              </a:prstGeom>
              <a:ln>
                <a:headEnd/>
                <a:tailEnd/>
              </a:ln>
            </p:spPr>
            <p:style>
              <a:lnRef idx="2">
                <a:schemeClr val="accent4"/>
              </a:lnRef>
              <a:fillRef idx="1">
                <a:schemeClr val="lt1"/>
              </a:fillRef>
              <a:effectRef idx="0">
                <a:schemeClr val="accent4"/>
              </a:effectRef>
              <a:fontRef idx="minor">
                <a:schemeClr val="dk1"/>
              </a:fontRef>
            </p:style>
            <p:txBody>
              <a:bodyPr/>
              <a:lstStyle/>
              <a:p>
                <a:r>
                  <a:rPr lang="zh-CN" altLang="en-US" sz="2000" dirty="0" smtClean="0">
                    <a:solidFill>
                      <a:srgbClr val="000000"/>
                    </a:solidFill>
                    <a:ea typeface="楷体" panose="02010609060101010101" pitchFamily="49" charset="-122"/>
                  </a:rPr>
                  <a:t>注意：</a:t>
                </a:r>
              </a:p>
              <a:p>
                <a:pPr/>
                <a14:m>
                  <m:oMathPara xmlns:m="http://schemas.openxmlformats.org/officeDocument/2006/math">
                    <m:oMathParaPr>
                      <m:jc m:val="centerGroup"/>
                    </m:oMathParaPr>
                    <m:oMath xmlns:m="http://schemas.openxmlformats.org/officeDocument/2006/math">
                      <m:acc>
                        <m:accPr>
                          <m:chr m:val="⃗"/>
                          <m:ctrlPr>
                            <a:rPr lang="zh-CN" altLang="en-US" sz="1600" i="1">
                              <a:latin typeface="Cambria Math" panose="02040503050406030204" pitchFamily="18" charset="0"/>
                            </a:rPr>
                          </m:ctrlPr>
                        </m:accPr>
                        <m:e>
                          <m:r>
                            <a:rPr lang="en-US" altLang="zh-CN" sz="1600" b="0" i="1" smtClean="0">
                              <a:latin typeface="Cambria Math" panose="02040503050406030204" pitchFamily="18" charset="0"/>
                            </a:rPr>
                            <m:t>𝑗</m:t>
                          </m:r>
                        </m:e>
                      </m:acc>
                      <m:r>
                        <a:rPr lang="zh-CN" altLang="en-US" sz="1600">
                          <a:latin typeface="Cambria Math" panose="02040503050406030204" pitchFamily="18" charset="0"/>
                        </a:rPr>
                        <m:t>⋅</m:t>
                      </m:r>
                      <m:acc>
                        <m:accPr>
                          <m:chr m:val="⃗"/>
                          <m:ctrlPr>
                            <a:rPr lang="zh-CN" altLang="en-US" sz="1600" i="1">
                              <a:latin typeface="Cambria Math" panose="02040503050406030204" pitchFamily="18" charset="0"/>
                            </a:rPr>
                          </m:ctrlPr>
                        </m:accPr>
                        <m:e>
                          <m:r>
                            <a:rPr lang="zh-CN" altLang="en-US" sz="1600" i="1">
                              <a:latin typeface="Cambria Math" panose="02040503050406030204" pitchFamily="18" charset="0"/>
                            </a:rPr>
                            <m:t>𝑖</m:t>
                          </m:r>
                        </m:e>
                      </m:acc>
                      <m:r>
                        <a:rPr lang="zh-CN" altLang="en-US" sz="1600">
                          <a:latin typeface="Cambria Math" panose="02040503050406030204" pitchFamily="18" charset="0"/>
                        </a:rPr>
                        <m:t>=</m:t>
                      </m:r>
                      <m:acc>
                        <m:accPr>
                          <m:chr m:val="⃗"/>
                          <m:ctrlPr>
                            <a:rPr lang="zh-CN" altLang="en-US" sz="1600" i="1">
                              <a:latin typeface="Cambria Math" panose="02040503050406030204" pitchFamily="18" charset="0"/>
                            </a:rPr>
                          </m:ctrlPr>
                        </m:accPr>
                        <m:e>
                          <m:r>
                            <a:rPr lang="en-US" altLang="zh-CN" sz="1600" i="1">
                              <a:latin typeface="Cambria Math" panose="02040503050406030204" pitchFamily="18" charset="0"/>
                            </a:rPr>
                            <m:t>𝑗</m:t>
                          </m:r>
                        </m:e>
                      </m:acc>
                      <m:r>
                        <a:rPr lang="zh-CN" altLang="en-US" sz="1600">
                          <a:latin typeface="Cambria Math" panose="02040503050406030204" pitchFamily="18" charset="0"/>
                        </a:rPr>
                        <m:t>⋅</m:t>
                      </m:r>
                      <m:acc>
                        <m:accPr>
                          <m:chr m:val="⃗"/>
                          <m:ctrlPr>
                            <a:rPr lang="zh-CN" altLang="en-US" sz="1600" i="1">
                              <a:latin typeface="Cambria Math" panose="02040503050406030204" pitchFamily="18" charset="0"/>
                            </a:rPr>
                          </m:ctrlPr>
                        </m:accPr>
                        <m:e>
                          <m:r>
                            <a:rPr lang="en-US" altLang="zh-CN" sz="1600" b="0" i="1" smtClean="0">
                              <a:latin typeface="Cambria Math" panose="02040503050406030204" pitchFamily="18" charset="0"/>
                            </a:rPr>
                            <m:t>𝑘</m:t>
                          </m:r>
                        </m:e>
                      </m:acc>
                      <m:r>
                        <a:rPr lang="en-US" altLang="zh-CN" sz="1600" b="0" i="0" smtClean="0">
                          <a:latin typeface="Cambria Math" panose="02040503050406030204" pitchFamily="18" charset="0"/>
                        </a:rPr>
                        <m:t>=0</m:t>
                      </m:r>
                      <m:r>
                        <a:rPr lang="zh-CN" altLang="en-US" sz="1600" i="1">
                          <a:latin typeface="Cambria Math" panose="02040503050406030204" pitchFamily="18" charset="0"/>
                        </a:rPr>
                        <m:t>，</m:t>
                      </m:r>
                    </m:oMath>
                  </m:oMathPara>
                </a14:m>
                <a:endParaRPr lang="en-US" altLang="zh-CN" sz="1600" i="1" dirty="0"/>
              </a:p>
              <a:p>
                <a:pPr/>
                <a14:m>
                  <m:oMathPara xmlns:m="http://schemas.openxmlformats.org/officeDocument/2006/math">
                    <m:oMathParaPr>
                      <m:jc m:val="centerGroup"/>
                    </m:oMathParaPr>
                    <m:oMath xmlns:m="http://schemas.openxmlformats.org/officeDocument/2006/math">
                      <m:acc>
                        <m:accPr>
                          <m:chr m:val="⃗"/>
                          <m:ctrlPr>
                            <a:rPr lang="zh-CN" altLang="en-US" sz="1600" i="1">
                              <a:latin typeface="Cambria Math" panose="02040503050406030204" pitchFamily="18" charset="0"/>
                            </a:rPr>
                          </m:ctrlPr>
                        </m:accPr>
                        <m:e>
                          <m:r>
                            <a:rPr lang="en-US" altLang="zh-CN" sz="1600" b="0" i="1" smtClean="0">
                              <a:latin typeface="Cambria Math" panose="02040503050406030204" pitchFamily="18" charset="0"/>
                            </a:rPr>
                            <m:t>𝑗</m:t>
                          </m:r>
                        </m:e>
                      </m:acc>
                      <m:r>
                        <a:rPr lang="zh-CN" altLang="en-US" sz="1600">
                          <a:latin typeface="Cambria Math" panose="02040503050406030204" pitchFamily="18" charset="0"/>
                        </a:rPr>
                        <m:t>⋅</m:t>
                      </m:r>
                      <m:acc>
                        <m:accPr>
                          <m:chr m:val="⃗"/>
                          <m:ctrlPr>
                            <a:rPr lang="zh-CN" altLang="en-US" sz="1600" i="1">
                              <a:latin typeface="Cambria Math" panose="02040503050406030204" pitchFamily="18" charset="0"/>
                            </a:rPr>
                          </m:ctrlPr>
                        </m:accPr>
                        <m:e>
                          <m:r>
                            <a:rPr lang="zh-CN" altLang="en-US" sz="1600" i="1">
                              <a:latin typeface="Cambria Math" panose="02040503050406030204" pitchFamily="18" charset="0"/>
                            </a:rPr>
                            <m:t>𝑗</m:t>
                          </m:r>
                        </m:e>
                      </m:acc>
                      <m:r>
                        <a:rPr lang="zh-CN" altLang="en-US" sz="1600">
                          <a:latin typeface="Cambria Math" panose="02040503050406030204" pitchFamily="18" charset="0"/>
                        </a:rPr>
                        <m:t>=</m:t>
                      </m:r>
                      <m:r>
                        <a:rPr lang="en-US" altLang="zh-CN" sz="1600" b="0" i="0" smtClean="0">
                          <a:latin typeface="Cambria Math" panose="02040503050406030204" pitchFamily="18" charset="0"/>
                        </a:rPr>
                        <m:t>1</m:t>
                      </m:r>
                    </m:oMath>
                  </m:oMathPara>
                </a14:m>
                <a:endParaRPr lang="zh-CN" altLang="en-US" sz="1600" dirty="0"/>
              </a:p>
            </p:txBody>
          </p:sp>
        </mc:Choice>
        <mc:Fallback xmlns="">
          <p:sp>
            <p:nvSpPr>
              <p:cNvPr id="57" name="AutoShape 30"/>
              <p:cNvSpPr>
                <a:spLocks noRot="1" noChangeAspect="1" noMove="1" noResize="1" noEditPoints="1" noAdjustHandles="1" noChangeArrowheads="1" noChangeShapeType="1" noTextEdit="1"/>
              </p:cNvSpPr>
              <p:nvPr/>
            </p:nvSpPr>
            <p:spPr bwMode="auto">
              <a:xfrm>
                <a:off x="6524847" y="2936862"/>
                <a:ext cx="1990502" cy="1094784"/>
              </a:xfrm>
              <a:prstGeom prst="wedgeRoundRectCallout">
                <a:avLst>
                  <a:gd name="adj1" fmla="val -81887"/>
                  <a:gd name="adj2" fmla="val -44976"/>
                  <a:gd name="adj3" fmla="val 16667"/>
                </a:avLst>
              </a:prstGeom>
              <a:blipFill rotWithShape="0">
                <a:blip r:embed="rId25"/>
                <a:stretch>
                  <a:fillRect/>
                </a:stretch>
              </a:blipFill>
              <a:ln>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29378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wipe(left)">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left)">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down)">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三、保守力 势能</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几种力做功的特点</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99592" y="1002305"/>
                <a:ext cx="8601063" cy="2086725"/>
              </a:xfrm>
              <a:prstGeom prst="rect">
                <a:avLst/>
              </a:prstGeom>
            </p:spPr>
            <p:txBody>
              <a:bodyPr wrap="square">
                <a:spAutoFit/>
              </a:bodyPr>
              <a:lstStyle/>
              <a:p>
                <a:pPr indent="-457200">
                  <a:lnSpc>
                    <a:spcPct val="120000"/>
                  </a:lnSpc>
                  <a:buFont typeface="+mj-lt"/>
                  <a:buAutoNum type="arabicPeriod" startAt="2"/>
                </a:pPr>
                <a:r>
                  <a:rPr kumimoji="1" lang="zh-CN" altLang="en-US" sz="1800" dirty="0" smtClean="0">
                    <a:latin typeface="+mj-ea"/>
                    <a:ea typeface="+mj-ea"/>
                  </a:rPr>
                  <a:t>万有引力作功：</a:t>
                </a:r>
                <a:endParaRPr kumimoji="1" lang="en-US" altLang="zh-CN" sz="1800" dirty="0" smtClean="0">
                  <a:latin typeface="+mj-ea"/>
                  <a:ea typeface="+mj-ea"/>
                </a:endParaRPr>
              </a:p>
              <a:p>
                <a:pPr>
                  <a:lnSpc>
                    <a:spcPct val="120000"/>
                  </a:lnSpc>
                </a:pPr>
                <a:r>
                  <a:rPr kumimoji="1" lang="zh-CN" altLang="en-US" sz="1800" dirty="0">
                    <a:solidFill>
                      <a:srgbClr val="000000"/>
                    </a:solidFill>
                    <a:latin typeface="楷体" panose="02010609060101010101" pitchFamily="49" charset="-122"/>
                    <a:ea typeface="楷体" panose="02010609060101010101" pitchFamily="49" charset="-122"/>
                  </a:rPr>
                  <a:t>    设质量为</a:t>
                </a:r>
                <a:r>
                  <a:rPr kumimoji="1" lang="en-US" altLang="zh-CN" sz="1800" dirty="0">
                    <a:solidFill>
                      <a:srgbClr val="000000"/>
                    </a:solidFill>
                    <a:latin typeface="楷体" panose="02010609060101010101" pitchFamily="49" charset="-122"/>
                    <a:ea typeface="楷体" panose="02010609060101010101" pitchFamily="49" charset="-122"/>
                  </a:rPr>
                  <a:t>m</a:t>
                </a:r>
                <a:r>
                  <a:rPr kumimoji="1" lang="zh-CN" altLang="en-US" sz="1800" dirty="0">
                    <a:solidFill>
                      <a:srgbClr val="000000"/>
                    </a:solidFill>
                    <a:latin typeface="楷体" panose="02010609060101010101" pitchFamily="49" charset="-122"/>
                    <a:ea typeface="楷体" panose="02010609060101010101" pitchFamily="49" charset="-122"/>
                  </a:rPr>
                  <a:t>的质点处于质量为</a:t>
                </a:r>
                <a:r>
                  <a:rPr kumimoji="1" lang="en-US" altLang="zh-CN" sz="1800" dirty="0">
                    <a:solidFill>
                      <a:srgbClr val="000000"/>
                    </a:solidFill>
                    <a:latin typeface="楷体" panose="02010609060101010101" pitchFamily="49" charset="-122"/>
                    <a:ea typeface="楷体" panose="02010609060101010101" pitchFamily="49" charset="-122"/>
                  </a:rPr>
                  <a:t>M</a:t>
                </a:r>
                <a:r>
                  <a:rPr kumimoji="1" lang="zh-CN" altLang="en-US" sz="1800" dirty="0">
                    <a:solidFill>
                      <a:srgbClr val="000000"/>
                    </a:solidFill>
                    <a:latin typeface="楷体" panose="02010609060101010101" pitchFamily="49" charset="-122"/>
                    <a:ea typeface="楷体" panose="02010609060101010101" pitchFamily="49" charset="-122"/>
                  </a:rPr>
                  <a:t>的静止质点的引力场中</a:t>
                </a:r>
                <a:r>
                  <a:rPr kumimoji="1" lang="en-US" altLang="zh-CN" sz="1800" dirty="0">
                    <a:solidFill>
                      <a:srgbClr val="000000"/>
                    </a:solidFill>
                    <a:latin typeface="楷体" panose="02010609060101010101" pitchFamily="49" charset="-122"/>
                    <a:ea typeface="楷体" panose="02010609060101010101" pitchFamily="49" charset="-122"/>
                  </a:rPr>
                  <a:t>,</a:t>
                </a:r>
                <a:r>
                  <a:rPr kumimoji="1" lang="zh-CN" altLang="en-US" sz="1800" dirty="0">
                    <a:solidFill>
                      <a:srgbClr val="000000"/>
                    </a:solidFill>
                    <a:latin typeface="楷体" panose="02010609060101010101" pitchFamily="49" charset="-122"/>
                    <a:ea typeface="楷体" panose="02010609060101010101" pitchFamily="49" charset="-122"/>
                  </a:rPr>
                  <a:t>并从</a:t>
                </a:r>
                <a:r>
                  <a:rPr kumimoji="1" lang="en-US" altLang="zh-CN" sz="1800" dirty="0">
                    <a:solidFill>
                      <a:srgbClr val="000000"/>
                    </a:solidFill>
                    <a:latin typeface="楷体" panose="02010609060101010101" pitchFamily="49" charset="-122"/>
                    <a:ea typeface="楷体" panose="02010609060101010101" pitchFamily="49" charset="-122"/>
                  </a:rPr>
                  <a:t>a</a:t>
                </a:r>
                <a:r>
                  <a:rPr kumimoji="1" lang="zh-CN" altLang="en-US" sz="1800" dirty="0">
                    <a:solidFill>
                      <a:srgbClr val="000000"/>
                    </a:solidFill>
                    <a:latin typeface="楷体" panose="02010609060101010101" pitchFamily="49" charset="-122"/>
                    <a:ea typeface="楷体" panose="02010609060101010101" pitchFamily="49" charset="-122"/>
                  </a:rPr>
                  <a:t>点沿任一曲线路径移至</a:t>
                </a:r>
                <a:r>
                  <a:rPr kumimoji="1" lang="en-US" altLang="zh-CN" sz="1800" dirty="0">
                    <a:solidFill>
                      <a:srgbClr val="000000"/>
                    </a:solidFill>
                    <a:latin typeface="楷体" panose="02010609060101010101" pitchFamily="49" charset="-122"/>
                    <a:ea typeface="楷体" panose="02010609060101010101" pitchFamily="49" charset="-122"/>
                  </a:rPr>
                  <a:t>b</a:t>
                </a:r>
                <a:r>
                  <a:rPr kumimoji="1" lang="zh-CN" altLang="en-US" sz="1800" dirty="0">
                    <a:solidFill>
                      <a:srgbClr val="000000"/>
                    </a:solidFill>
                    <a:latin typeface="楷体" panose="02010609060101010101" pitchFamily="49" charset="-122"/>
                    <a:ea typeface="楷体" panose="02010609060101010101" pitchFamily="49" charset="-122"/>
                  </a:rPr>
                  <a:t>点</a:t>
                </a:r>
                <a:r>
                  <a:rPr kumimoji="1" lang="en-US" altLang="zh-CN" sz="1800" dirty="0">
                    <a:solidFill>
                      <a:srgbClr val="000000"/>
                    </a:solidFill>
                    <a:latin typeface="楷体" panose="02010609060101010101" pitchFamily="49" charset="-122"/>
                    <a:ea typeface="楷体" panose="02010609060101010101" pitchFamily="49" charset="-122"/>
                  </a:rPr>
                  <a:t>,</a:t>
                </a:r>
                <a:r>
                  <a:rPr kumimoji="1" lang="zh-CN" altLang="en-US" sz="1800" dirty="0">
                    <a:solidFill>
                      <a:srgbClr val="000000"/>
                    </a:solidFill>
                    <a:latin typeface="楷体" panose="02010609060101010101" pitchFamily="49" charset="-122"/>
                    <a:ea typeface="楷体" panose="02010609060101010101" pitchFamily="49" charset="-122"/>
                  </a:rPr>
                  <a:t>同重力与弹性力的讨论</a:t>
                </a:r>
                <a:r>
                  <a:rPr kumimoji="1" lang="zh-CN" altLang="en-US" sz="1800" dirty="0" smtClean="0">
                    <a:solidFill>
                      <a:srgbClr val="000000"/>
                    </a:solidFill>
                    <a:latin typeface="楷体" panose="02010609060101010101" pitchFamily="49" charset="-122"/>
                    <a:ea typeface="楷体" panose="02010609060101010101" pitchFamily="49" charset="-122"/>
                  </a:rPr>
                  <a:t>相同：</a:t>
                </a:r>
                <a:endParaRPr kumimoji="1" lang="en-US" altLang="zh-CN" sz="1800" dirty="0" smtClean="0">
                  <a:solidFill>
                    <a:srgbClr val="000000"/>
                  </a:solidFill>
                  <a:latin typeface="楷体" panose="02010609060101010101" pitchFamily="49" charset="-122"/>
                  <a:ea typeface="楷体" panose="02010609060101010101" pitchFamily="49" charset="-122"/>
                </a:endParaRPr>
              </a:p>
              <a:p>
                <a:pPr>
                  <a:lnSpc>
                    <a:spcPct val="120000"/>
                  </a:lnSpc>
                </a:pPr>
                <a:r>
                  <a:rPr kumimoji="1" lang="en-US" altLang="zh-CN" sz="1800" dirty="0" smtClean="0">
                    <a:solidFill>
                      <a:srgbClr val="000000"/>
                    </a:solidFill>
                    <a:latin typeface="楷体" panose="02010609060101010101" pitchFamily="49" charset="-122"/>
                    <a:ea typeface="楷体" panose="02010609060101010101" pitchFamily="49" charset="-122"/>
                  </a:rPr>
                  <a:t>    </a:t>
                </a:r>
              </a:p>
              <a:p>
                <a:pPr>
                  <a:lnSpc>
                    <a:spcPct val="120000"/>
                  </a:lnSpc>
                </a:pPr>
                <a:r>
                  <a:rPr kumimoji="1" lang="en-US" altLang="zh-CN" sz="1800" dirty="0">
                    <a:solidFill>
                      <a:srgbClr val="000000"/>
                    </a:solidFill>
                    <a:latin typeface="楷体" panose="02010609060101010101" pitchFamily="49" charset="-122"/>
                    <a:ea typeface="楷体" panose="02010609060101010101" pitchFamily="49" charset="-122"/>
                  </a:rPr>
                  <a:t> </a:t>
                </a:r>
                <a:r>
                  <a:rPr kumimoji="1" lang="en-US" altLang="zh-CN" sz="1800" dirty="0" smtClean="0">
                    <a:solidFill>
                      <a:srgbClr val="000000"/>
                    </a:solidFill>
                    <a:latin typeface="楷体" panose="02010609060101010101" pitchFamily="49" charset="-122"/>
                    <a:ea typeface="楷体" panose="02010609060101010101" pitchFamily="49" charset="-122"/>
                  </a:rPr>
                  <a:t>   </a:t>
                </a:r>
                <a:r>
                  <a:rPr kumimoji="1" lang="zh-CN" altLang="en-US" sz="1800" dirty="0" smtClean="0">
                    <a:solidFill>
                      <a:srgbClr val="000000"/>
                    </a:solidFill>
                    <a:latin typeface="楷体" panose="02010609060101010101" pitchFamily="49" charset="-122"/>
                    <a:ea typeface="楷体" panose="02010609060101010101" pitchFamily="49" charset="-122"/>
                  </a:rPr>
                  <a:t>因为右图中</a:t>
                </a:r>
                <a14:m>
                  <m:oMath xmlns:m="http://schemas.openxmlformats.org/officeDocument/2006/math">
                    <m:r>
                      <a:rPr kumimoji="1" lang="zh-CN" altLang="en-US" sz="1800" b="0" i="1" dirty="0">
                        <a:solidFill>
                          <a:srgbClr val="000000"/>
                        </a:solidFill>
                        <a:latin typeface="Cambria Math" panose="02040503050406030204" pitchFamily="18" charset="0"/>
                      </a:rPr>
                      <m:t>，</m:t>
                    </m:r>
                    <m:r>
                      <a:rPr lang="en-US" altLang="zh-CN" sz="1800" b="0" i="0" smtClean="0">
                        <a:latin typeface="Cambria Math" panose="02040503050406030204" pitchFamily="18" charset="0"/>
                      </a:rPr>
                      <m:t>  </m:t>
                    </m:r>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𝑟</m:t>
                        </m:r>
                      </m:e>
                    </m:acc>
                    <m:r>
                      <a:rPr lang="zh-CN" altLang="en-US" sz="1800">
                        <a:latin typeface="Cambria Math" panose="02040503050406030204" pitchFamily="18" charset="0"/>
                      </a:rPr>
                      <m:t>⋅ⅆ</m:t>
                    </m:r>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𝑟</m:t>
                        </m:r>
                      </m:e>
                    </m:acc>
                    <m:r>
                      <a:rPr lang="zh-CN" altLang="en-US" sz="1800">
                        <a:latin typeface="Cambria Math" panose="02040503050406030204" pitchFamily="18" charset="0"/>
                      </a:rPr>
                      <m:t>=</m:t>
                    </m:r>
                    <m:d>
                      <m:dPr>
                        <m:begChr m:val="|"/>
                        <m:endChr m:val="|"/>
                        <m:ctrlPr>
                          <a:rPr lang="zh-CN" altLang="en-US" sz="1800" i="1">
                            <a:latin typeface="Cambria Math" panose="02040503050406030204" pitchFamily="18" charset="0"/>
                          </a:rPr>
                        </m:ctrlPr>
                      </m:dPr>
                      <m:e>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𝑟</m:t>
                            </m:r>
                          </m:e>
                        </m:acc>
                      </m:e>
                    </m:d>
                    <m:r>
                      <a:rPr lang="zh-CN" altLang="en-US" sz="1800">
                        <a:latin typeface="Cambria Math" panose="02040503050406030204" pitchFamily="18" charset="0"/>
                      </a:rPr>
                      <m:t>⋅</m:t>
                    </m:r>
                    <m:d>
                      <m:dPr>
                        <m:begChr m:val="|"/>
                        <m:endChr m:val="|"/>
                        <m:ctrlPr>
                          <a:rPr lang="zh-CN" altLang="en-US" sz="1800" i="1">
                            <a:latin typeface="Cambria Math" panose="02040503050406030204" pitchFamily="18" charset="0"/>
                          </a:rPr>
                        </m:ctrlPr>
                      </m:dPr>
                      <m:e>
                        <m:r>
                          <a:rPr lang="zh-CN" altLang="en-US" sz="1800">
                            <a:latin typeface="Cambria Math" panose="02040503050406030204" pitchFamily="18" charset="0"/>
                          </a:rPr>
                          <m:t>ⅆ</m:t>
                        </m:r>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𝑟</m:t>
                            </m:r>
                          </m:e>
                        </m:acc>
                      </m:e>
                    </m:d>
                    <m:func>
                      <m:funcPr>
                        <m:ctrlPr>
                          <a:rPr lang="zh-CN" altLang="en-US" sz="1800" i="1">
                            <a:latin typeface="Cambria Math" panose="02040503050406030204" pitchFamily="18" charset="0"/>
                          </a:rPr>
                        </m:ctrlPr>
                      </m:funcPr>
                      <m:fName>
                        <m:r>
                          <m:rPr>
                            <m:sty m:val="p"/>
                          </m:rPr>
                          <a:rPr lang="zh-CN" altLang="en-US" sz="1800">
                            <a:latin typeface="Cambria Math" panose="02040503050406030204" pitchFamily="18" charset="0"/>
                          </a:rPr>
                          <m:t>cos</m:t>
                        </m:r>
                      </m:fName>
                      <m:e>
                        <m:r>
                          <a:rPr lang="zh-CN" altLang="en-US" sz="1800" i="1">
                            <a:latin typeface="Cambria Math" panose="02040503050406030204" pitchFamily="18" charset="0"/>
                          </a:rPr>
                          <m:t>𝜃</m:t>
                        </m:r>
                      </m:e>
                    </m:func>
                    <m:r>
                      <a:rPr lang="zh-CN" altLang="en-US" sz="1800">
                        <a:latin typeface="Cambria Math" panose="02040503050406030204" pitchFamily="18" charset="0"/>
                      </a:rPr>
                      <m:t>=</m:t>
                    </m:r>
                    <m:r>
                      <a:rPr lang="zh-CN" altLang="en-US" sz="1800" i="1">
                        <a:latin typeface="Cambria Math" panose="02040503050406030204" pitchFamily="18" charset="0"/>
                      </a:rPr>
                      <m:t>𝑟</m:t>
                    </m:r>
                    <m:r>
                      <a:rPr lang="zh-CN" altLang="en-US" sz="1800">
                        <a:latin typeface="Cambria Math" panose="02040503050406030204" pitchFamily="18" charset="0"/>
                      </a:rPr>
                      <m:t>ⅆ</m:t>
                    </m:r>
                    <m:r>
                      <a:rPr lang="zh-CN" altLang="en-US" sz="1800" i="1">
                        <a:latin typeface="Cambria Math" panose="02040503050406030204" pitchFamily="18" charset="0"/>
                      </a:rPr>
                      <m:t>𝑟</m:t>
                    </m:r>
                  </m:oMath>
                </a14:m>
                <a:endParaRPr kumimoji="1" lang="en-US" altLang="zh-CN" sz="1800" dirty="0" smtClean="0">
                  <a:solidFill>
                    <a:srgbClr val="000000"/>
                  </a:solidFill>
                  <a:latin typeface="楷体" panose="02010609060101010101" pitchFamily="49" charset="-122"/>
                  <a:ea typeface="楷体" panose="02010609060101010101" pitchFamily="49" charset="-122"/>
                </a:endParaRPr>
              </a:p>
              <a:p>
                <a:pPr>
                  <a:lnSpc>
                    <a:spcPct val="120000"/>
                  </a:lnSpc>
                </a:pPr>
                <a:r>
                  <a:rPr kumimoji="1" lang="zh-CN" altLang="en-US" sz="1800" dirty="0" smtClean="0">
                    <a:solidFill>
                      <a:srgbClr val="000000"/>
                    </a:solidFill>
                    <a:latin typeface="楷体" panose="02010609060101010101" pitchFamily="49" charset="-122"/>
                    <a:ea typeface="楷体" panose="02010609060101010101" pitchFamily="49" charset="-122"/>
                  </a:rPr>
                  <a:t>    则</a:t>
                </a:r>
                <a:r>
                  <a:rPr kumimoji="1" lang="zh-CN" altLang="en-US" sz="1800" dirty="0">
                    <a:solidFill>
                      <a:srgbClr val="000000"/>
                    </a:solidFill>
                    <a:latin typeface="楷体" panose="02010609060101010101" pitchFamily="49" charset="-122"/>
                    <a:ea typeface="楷体" panose="02010609060101010101" pitchFamily="49" charset="-122"/>
                  </a:rPr>
                  <a:t>在此过程中</a:t>
                </a:r>
                <a:r>
                  <a:rPr kumimoji="1" lang="zh-CN" altLang="en-US" sz="1800" dirty="0" smtClean="0">
                    <a:solidFill>
                      <a:srgbClr val="000000"/>
                    </a:solidFill>
                    <a:latin typeface="楷体" panose="02010609060101010101" pitchFamily="49" charset="-122"/>
                    <a:ea typeface="楷体" panose="02010609060101010101" pitchFamily="49" charset="-122"/>
                  </a:rPr>
                  <a:t>，万有引力所</a:t>
                </a:r>
                <a:r>
                  <a:rPr kumimoji="1" lang="zh-CN" altLang="en-US" sz="1800" dirty="0">
                    <a:solidFill>
                      <a:srgbClr val="000000"/>
                    </a:solidFill>
                    <a:latin typeface="楷体" panose="02010609060101010101" pitchFamily="49" charset="-122"/>
                    <a:ea typeface="楷体" panose="02010609060101010101" pitchFamily="49" charset="-122"/>
                  </a:rPr>
                  <a:t>作的功为</a:t>
                </a:r>
                <a:r>
                  <a:rPr kumimoji="1" lang="en-US" altLang="zh-CN" sz="1800" dirty="0" smtClean="0">
                    <a:solidFill>
                      <a:srgbClr val="000000"/>
                    </a:solidFill>
                    <a:latin typeface="楷体" panose="02010609060101010101" pitchFamily="49" charset="-122"/>
                    <a:ea typeface="楷体" panose="02010609060101010101" pitchFamily="49" charset="-122"/>
                  </a:rPr>
                  <a:t>:</a:t>
                </a:r>
                <a:endParaRPr kumimoji="1" lang="en-US" altLang="zh-CN" sz="1800" dirty="0" smtClean="0">
                  <a:latin typeface="+mn-ea"/>
                </a:endParaRPr>
              </a:p>
            </p:txBody>
          </p:sp>
        </mc:Choice>
        <mc:Fallback xmlns="">
          <p:sp>
            <p:nvSpPr>
              <p:cNvPr id="3" name="矩形 2"/>
              <p:cNvSpPr>
                <a:spLocks noRot="1" noChangeAspect="1" noMove="1" noResize="1" noEditPoints="1" noAdjustHandles="1" noChangeArrowheads="1" noChangeShapeType="1" noTextEdit="1"/>
              </p:cNvSpPr>
              <p:nvPr/>
            </p:nvSpPr>
            <p:spPr>
              <a:xfrm>
                <a:off x="99592" y="1002305"/>
                <a:ext cx="8601063" cy="2086725"/>
              </a:xfrm>
              <a:prstGeom prst="rect">
                <a:avLst/>
              </a:prstGeom>
              <a:blipFill rotWithShape="0">
                <a:blip r:embed="rId3"/>
                <a:stretch>
                  <a:fillRect l="-709" t="-1166" b="-1458"/>
                </a:stretch>
              </a:blipFill>
            </p:spPr>
            <p:txBody>
              <a:bodyPr/>
              <a:lstStyle/>
              <a:p>
                <a:r>
                  <a:rPr lang="zh-CN" altLang="en-US">
                    <a:noFill/>
                  </a:rPr>
                  <a:t> </a:t>
                </a:r>
              </a:p>
            </p:txBody>
          </p:sp>
        </mc:Fallback>
      </mc:AlternateContent>
      <p:sp>
        <p:nvSpPr>
          <p:cNvPr id="20" name="灯片编号占位符 19"/>
          <p:cNvSpPr>
            <a:spLocks noGrp="1"/>
          </p:cNvSpPr>
          <p:nvPr>
            <p:ph type="sldNum" sz="quarter" idx="10"/>
          </p:nvPr>
        </p:nvSpPr>
        <p:spPr/>
        <p:txBody>
          <a:bodyPr/>
          <a:lstStyle/>
          <a:p>
            <a:fld id="{720AFD23-7FD8-4D17-A0A1-97F143C0E2EC}" type="slidenum">
              <a:rPr lang="zh-CN" altLang="en-US" smtClean="0"/>
              <a:t>13</a:t>
            </a:fld>
            <a:endParaRPr lang="zh-CN" altLang="en-US"/>
          </a:p>
        </p:txBody>
      </p:sp>
      <p:sp>
        <p:nvSpPr>
          <p:cNvPr id="6" name="矩形 5"/>
          <p:cNvSpPr/>
          <p:nvPr/>
        </p:nvSpPr>
        <p:spPr>
          <a:xfrm>
            <a:off x="478848" y="4901131"/>
            <a:ext cx="7448550" cy="707886"/>
          </a:xfrm>
          <a:prstGeom prst="rect">
            <a:avLst/>
          </a:prstGeom>
        </p:spPr>
        <p:txBody>
          <a:bodyPr wrap="square">
            <a:spAutoFit/>
          </a:bodyPr>
          <a:lstStyle/>
          <a:p>
            <a:r>
              <a:rPr lang="zh-CN" altLang="en-US" sz="2000" dirty="0">
                <a:solidFill>
                  <a:srgbClr val="ED5A00"/>
                </a:solidFill>
                <a:latin typeface="+mj-ea"/>
                <a:ea typeface="+mj-ea"/>
              </a:rPr>
              <a:t>万有引力作功的特点：</a:t>
            </a:r>
            <a:r>
              <a:rPr lang="zh-CN" altLang="en-US" sz="2000" dirty="0">
                <a:latin typeface="+mj-ea"/>
                <a:ea typeface="+mj-ea"/>
              </a:rPr>
              <a:t>只由</a:t>
            </a:r>
            <a:r>
              <a:rPr lang="zh-CN" altLang="en-US" sz="2000" dirty="0">
                <a:solidFill>
                  <a:schemeClr val="accent1"/>
                </a:solidFill>
                <a:latin typeface="+mj-ea"/>
                <a:ea typeface="+mj-ea"/>
              </a:rPr>
              <a:t>质点始末</a:t>
            </a:r>
            <a:r>
              <a:rPr lang="zh-CN" altLang="en-US" sz="2000" dirty="0" smtClean="0">
                <a:solidFill>
                  <a:schemeClr val="accent1"/>
                </a:solidFill>
                <a:latin typeface="+mj-ea"/>
                <a:ea typeface="+mj-ea"/>
              </a:rPr>
              <a:t>位置（</a:t>
            </a:r>
            <a:r>
              <a:rPr lang="en-US" altLang="zh-CN" sz="2000" dirty="0" smtClean="0">
                <a:solidFill>
                  <a:schemeClr val="accent1"/>
                </a:solidFill>
                <a:latin typeface="+mj-ea"/>
                <a:ea typeface="+mj-ea"/>
              </a:rPr>
              <a:t>a</a:t>
            </a:r>
            <a:r>
              <a:rPr lang="zh-CN" altLang="en-US" sz="2000" dirty="0" smtClean="0">
                <a:solidFill>
                  <a:schemeClr val="accent1"/>
                </a:solidFill>
                <a:latin typeface="+mj-ea"/>
                <a:ea typeface="+mj-ea"/>
              </a:rPr>
              <a:t>、</a:t>
            </a:r>
            <a:r>
              <a:rPr lang="en-US" altLang="zh-CN" sz="2000" dirty="0" smtClean="0">
                <a:solidFill>
                  <a:schemeClr val="accent1"/>
                </a:solidFill>
                <a:latin typeface="+mj-ea"/>
                <a:ea typeface="+mj-ea"/>
              </a:rPr>
              <a:t>b</a:t>
            </a:r>
            <a:r>
              <a:rPr lang="zh-CN" altLang="en-US" sz="2000" dirty="0" smtClean="0">
                <a:solidFill>
                  <a:schemeClr val="accent1"/>
                </a:solidFill>
                <a:latin typeface="+mj-ea"/>
                <a:ea typeface="+mj-ea"/>
              </a:rPr>
              <a:t>的位置）决定</a:t>
            </a:r>
            <a:r>
              <a:rPr lang="zh-CN" altLang="en-US" sz="2000" dirty="0">
                <a:latin typeface="+mj-ea"/>
                <a:ea typeface="+mj-ea"/>
              </a:rPr>
              <a:t>，而与通过的</a:t>
            </a:r>
            <a:r>
              <a:rPr lang="zh-CN" altLang="en-US" sz="2000" dirty="0" smtClean="0">
                <a:latin typeface="+mj-ea"/>
                <a:ea typeface="+mj-ea"/>
              </a:rPr>
              <a:t>路径（实际路程）无关</a:t>
            </a:r>
            <a:r>
              <a:rPr lang="zh-CN" altLang="en-US" sz="2000" dirty="0">
                <a:latin typeface="+mj-ea"/>
                <a:ea typeface="+mj-ea"/>
              </a:rPr>
              <a:t>。</a:t>
            </a:r>
          </a:p>
        </p:txBody>
      </p:sp>
      <mc:AlternateContent xmlns:mc="http://schemas.openxmlformats.org/markup-compatibility/2006" xmlns:a14="http://schemas.microsoft.com/office/drawing/2010/main">
        <mc:Choice Requires="a14">
          <p:sp>
            <p:nvSpPr>
              <p:cNvPr id="2" name="矩形 1"/>
              <p:cNvSpPr/>
              <p:nvPr/>
            </p:nvSpPr>
            <p:spPr>
              <a:xfrm>
                <a:off x="4072001" y="1637043"/>
                <a:ext cx="1756144" cy="6090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𝐹</m:t>
                          </m:r>
                        </m:e>
                      </m:acc>
                      <m:r>
                        <a:rPr lang="zh-CN" altLang="en-US" sz="1800" i="0">
                          <a:latin typeface="Cambria Math" panose="02040503050406030204" pitchFamily="18" charset="0"/>
                        </a:rPr>
                        <m:t>=−</m:t>
                      </m:r>
                      <m:r>
                        <a:rPr lang="zh-CN" altLang="en-US" sz="1800" i="1">
                          <a:latin typeface="Cambria Math" panose="02040503050406030204" pitchFamily="18" charset="0"/>
                        </a:rPr>
                        <m:t>𝐺</m:t>
                      </m:r>
                      <m:f>
                        <m:fPr>
                          <m:ctrlPr>
                            <a:rPr lang="zh-CN" altLang="en-US" sz="1800" i="1">
                              <a:latin typeface="Cambria Math" panose="02040503050406030204" pitchFamily="18" charset="0"/>
                            </a:rPr>
                          </m:ctrlPr>
                        </m:fPr>
                        <m:num>
                          <m:r>
                            <a:rPr lang="zh-CN" altLang="en-US" sz="1800" i="1">
                              <a:latin typeface="Cambria Math" panose="02040503050406030204" pitchFamily="18" charset="0"/>
                            </a:rPr>
                            <m:t>𝑚𝑀</m:t>
                          </m:r>
                        </m:num>
                        <m:den>
                          <m:sSup>
                            <m:sSupPr>
                              <m:ctrlPr>
                                <a:rPr lang="zh-CN" altLang="en-US" sz="1800" i="1">
                                  <a:latin typeface="Cambria Math" panose="02040503050406030204" pitchFamily="18" charset="0"/>
                                </a:rPr>
                              </m:ctrlPr>
                            </m:sSupPr>
                            <m:e>
                              <m:r>
                                <a:rPr lang="zh-CN" altLang="en-US" sz="1800" i="1">
                                  <a:latin typeface="Cambria Math" panose="02040503050406030204" pitchFamily="18" charset="0"/>
                                </a:rPr>
                                <m:t>𝑟</m:t>
                              </m:r>
                            </m:e>
                            <m:sup>
                              <m:r>
                                <a:rPr lang="zh-CN" altLang="en-US" sz="1800" i="0">
                                  <a:latin typeface="Cambria Math" panose="02040503050406030204" pitchFamily="18" charset="0"/>
                                </a:rPr>
                                <m:t>3</m:t>
                              </m:r>
                            </m:sup>
                          </m:sSup>
                        </m:den>
                      </m:f>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𝑟</m:t>
                          </m:r>
                        </m:e>
                      </m:acc>
                    </m:oMath>
                  </m:oMathPara>
                </a14:m>
                <a:endParaRPr lang="zh-CN" altLang="en-US" sz="1800" dirty="0"/>
              </a:p>
            </p:txBody>
          </p:sp>
        </mc:Choice>
        <mc:Fallback xmlns="">
          <p:sp>
            <p:nvSpPr>
              <p:cNvPr id="2" name="矩形 1"/>
              <p:cNvSpPr>
                <a:spLocks noRot="1" noChangeAspect="1" noMove="1" noResize="1" noEditPoints="1" noAdjustHandles="1" noChangeArrowheads="1" noChangeShapeType="1" noTextEdit="1"/>
              </p:cNvSpPr>
              <p:nvPr/>
            </p:nvSpPr>
            <p:spPr>
              <a:xfrm>
                <a:off x="4072001" y="1637043"/>
                <a:ext cx="1756144" cy="6090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388107" y="3105102"/>
                <a:ext cx="5051063" cy="1619995"/>
              </a:xfrm>
              <a:prstGeom prst="rect">
                <a:avLst/>
              </a:prstGeom>
            </p:spPr>
            <p:txBody>
              <a:bodyPr wrap="none">
                <a:spAutoFit/>
              </a:bodyPr>
              <a:lstStyle/>
              <a:p>
                <a14:m>
                  <m:oMath xmlns:m="http://schemas.openxmlformats.org/officeDocument/2006/math">
                    <m:r>
                      <a:rPr lang="zh-CN" altLang="en-US" sz="1800" i="1" smtClean="0">
                        <a:latin typeface="Cambria Math" panose="02040503050406030204" pitchFamily="18" charset="0"/>
                      </a:rPr>
                      <m:t>𝐴</m:t>
                    </m:r>
                    <m:r>
                      <a:rPr lang="zh-CN" altLang="en-US" sz="1800" i="0">
                        <a:latin typeface="Cambria Math" panose="02040503050406030204" pitchFamily="18" charset="0"/>
                      </a:rPr>
                      <m:t>=</m:t>
                    </m:r>
                    <m:nary>
                      <m:naryPr>
                        <m:limLoc m:val="subSup"/>
                        <m:grow m:val="on"/>
                        <m:ctrlPr>
                          <a:rPr lang="zh-CN" altLang="en-US" sz="1800" i="1">
                            <a:latin typeface="Cambria Math" panose="02040503050406030204" pitchFamily="18" charset="0"/>
                          </a:rPr>
                        </m:ctrlPr>
                      </m:naryPr>
                      <m:sub>
                        <m:r>
                          <a:rPr lang="zh-CN" altLang="en-US" sz="1800" i="1">
                            <a:latin typeface="Cambria Math" panose="02040503050406030204" pitchFamily="18" charset="0"/>
                          </a:rPr>
                          <m:t>𝑎</m:t>
                        </m:r>
                      </m:sub>
                      <m:sup>
                        <m:r>
                          <a:rPr lang="zh-CN" altLang="en-US" sz="1800" i="1">
                            <a:latin typeface="Cambria Math" panose="02040503050406030204" pitchFamily="18" charset="0"/>
                          </a:rPr>
                          <m:t>𝑏</m:t>
                        </m:r>
                      </m:sup>
                      <m:e>
                        <m:d>
                          <m:dPr>
                            <m:ctrlPr>
                              <a:rPr lang="zh-CN" altLang="en-US" sz="1800" i="1">
                                <a:latin typeface="Cambria Math" panose="02040503050406030204" pitchFamily="18" charset="0"/>
                              </a:rPr>
                            </m:ctrlPr>
                          </m:dPr>
                          <m:e>
                            <m:r>
                              <a:rPr lang="zh-CN" altLang="en-US" sz="1800" i="0">
                                <a:latin typeface="Cambria Math" panose="02040503050406030204" pitchFamily="18" charset="0"/>
                              </a:rPr>
                              <m:t>−</m:t>
                            </m:r>
                            <m:r>
                              <a:rPr lang="zh-CN" altLang="en-US" sz="1800" i="1">
                                <a:latin typeface="Cambria Math" panose="02040503050406030204" pitchFamily="18" charset="0"/>
                              </a:rPr>
                              <m:t>𝐺</m:t>
                            </m:r>
                            <m:f>
                              <m:fPr>
                                <m:ctrlPr>
                                  <a:rPr lang="zh-CN" altLang="en-US" sz="1800" i="1">
                                    <a:latin typeface="Cambria Math" panose="02040503050406030204" pitchFamily="18" charset="0"/>
                                  </a:rPr>
                                </m:ctrlPr>
                              </m:fPr>
                              <m:num>
                                <m:r>
                                  <a:rPr lang="zh-CN" altLang="en-US" sz="1800" i="1">
                                    <a:latin typeface="Cambria Math" panose="02040503050406030204" pitchFamily="18" charset="0"/>
                                  </a:rPr>
                                  <m:t>𝑚𝑀</m:t>
                                </m:r>
                              </m:num>
                              <m:den>
                                <m:sSup>
                                  <m:sSupPr>
                                    <m:ctrlPr>
                                      <a:rPr lang="zh-CN" altLang="en-US" sz="1800" i="1">
                                        <a:latin typeface="Cambria Math" panose="02040503050406030204" pitchFamily="18" charset="0"/>
                                      </a:rPr>
                                    </m:ctrlPr>
                                  </m:sSupPr>
                                  <m:e>
                                    <m:r>
                                      <a:rPr lang="zh-CN" altLang="en-US" sz="1800" i="1">
                                        <a:latin typeface="Cambria Math" panose="02040503050406030204" pitchFamily="18" charset="0"/>
                                      </a:rPr>
                                      <m:t>𝑟</m:t>
                                    </m:r>
                                  </m:e>
                                  <m:sup>
                                    <m:r>
                                      <a:rPr lang="zh-CN" altLang="en-US" sz="1800" i="0">
                                        <a:latin typeface="Cambria Math" panose="02040503050406030204" pitchFamily="18" charset="0"/>
                                      </a:rPr>
                                      <m:t>3</m:t>
                                    </m:r>
                                  </m:sup>
                                </m:sSup>
                              </m:den>
                            </m:f>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𝑟</m:t>
                                </m:r>
                              </m:e>
                            </m:acc>
                          </m:e>
                        </m:d>
                        <m:r>
                          <a:rPr lang="zh-CN" altLang="en-US" sz="1800" i="0">
                            <a:latin typeface="Cambria Math" panose="02040503050406030204" pitchFamily="18" charset="0"/>
                          </a:rPr>
                          <m:t>⋅ⅆ</m:t>
                        </m:r>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𝑟</m:t>
                            </m:r>
                          </m:e>
                        </m:acc>
                      </m:e>
                    </m:nary>
                  </m:oMath>
                </a14:m>
                <a:r>
                  <a:rPr lang="en-US" altLang="zh-CN" sz="1800" dirty="0" smtClean="0"/>
                  <a:t>=</a:t>
                </a:r>
                <a14:m>
                  <m:oMath xmlns:m="http://schemas.openxmlformats.org/officeDocument/2006/math">
                    <m:nary>
                      <m:naryPr>
                        <m:limLoc m:val="subSup"/>
                        <m:grow m:val="on"/>
                        <m:ctrlPr>
                          <a:rPr lang="zh-CN" altLang="en-US" sz="1800" i="1">
                            <a:latin typeface="Cambria Math" panose="02040503050406030204" pitchFamily="18" charset="0"/>
                          </a:rPr>
                        </m:ctrlPr>
                      </m:naryPr>
                      <m:sub>
                        <m:r>
                          <a:rPr lang="zh-CN" altLang="en-US" sz="1800" i="1">
                            <a:latin typeface="Cambria Math" panose="02040503050406030204" pitchFamily="18" charset="0"/>
                          </a:rPr>
                          <m:t>𝑎</m:t>
                        </m:r>
                      </m:sub>
                      <m:sup>
                        <m:r>
                          <a:rPr lang="zh-CN" altLang="en-US" sz="1800" i="1">
                            <a:latin typeface="Cambria Math" panose="02040503050406030204" pitchFamily="18" charset="0"/>
                          </a:rPr>
                          <m:t>𝑏</m:t>
                        </m:r>
                      </m:sup>
                      <m:e>
                        <m:d>
                          <m:dPr>
                            <m:ctrlPr>
                              <a:rPr lang="zh-CN" altLang="en-US" sz="1800" i="1">
                                <a:latin typeface="Cambria Math" panose="02040503050406030204" pitchFamily="18" charset="0"/>
                              </a:rPr>
                            </m:ctrlPr>
                          </m:dPr>
                          <m:e>
                            <m:r>
                              <a:rPr lang="zh-CN" altLang="en-US" sz="1800">
                                <a:latin typeface="Cambria Math" panose="02040503050406030204" pitchFamily="18" charset="0"/>
                              </a:rPr>
                              <m:t>−</m:t>
                            </m:r>
                            <m:r>
                              <a:rPr lang="zh-CN" altLang="en-US" sz="1800" i="1">
                                <a:latin typeface="Cambria Math" panose="02040503050406030204" pitchFamily="18" charset="0"/>
                              </a:rPr>
                              <m:t>𝐺</m:t>
                            </m:r>
                            <m:f>
                              <m:fPr>
                                <m:ctrlPr>
                                  <a:rPr lang="zh-CN" altLang="en-US" sz="1800" i="1">
                                    <a:latin typeface="Cambria Math" panose="02040503050406030204" pitchFamily="18" charset="0"/>
                                  </a:rPr>
                                </m:ctrlPr>
                              </m:fPr>
                              <m:num>
                                <m:r>
                                  <a:rPr lang="zh-CN" altLang="en-US" sz="1800" i="1">
                                    <a:latin typeface="Cambria Math" panose="02040503050406030204" pitchFamily="18" charset="0"/>
                                  </a:rPr>
                                  <m:t>𝑚𝑀</m:t>
                                </m:r>
                              </m:num>
                              <m:den>
                                <m:sSup>
                                  <m:sSupPr>
                                    <m:ctrlPr>
                                      <a:rPr lang="zh-CN" altLang="en-US" sz="1800" i="1">
                                        <a:latin typeface="Cambria Math" panose="02040503050406030204" pitchFamily="18" charset="0"/>
                                      </a:rPr>
                                    </m:ctrlPr>
                                  </m:sSupPr>
                                  <m:e>
                                    <m:r>
                                      <a:rPr lang="zh-CN" altLang="en-US" sz="1800" i="1">
                                        <a:latin typeface="Cambria Math" panose="02040503050406030204" pitchFamily="18" charset="0"/>
                                      </a:rPr>
                                      <m:t>𝑟</m:t>
                                    </m:r>
                                  </m:e>
                                  <m:sup>
                                    <m:r>
                                      <a:rPr lang="en-US" altLang="zh-CN" sz="1800" i="1">
                                        <a:latin typeface="Cambria Math" panose="02040503050406030204" pitchFamily="18" charset="0"/>
                                      </a:rPr>
                                      <m:t>2</m:t>
                                    </m:r>
                                  </m:sup>
                                </m:sSup>
                              </m:den>
                            </m:f>
                          </m:e>
                        </m:d>
                        <m:r>
                          <a:rPr lang="zh-CN" altLang="en-US" sz="1800">
                            <a:latin typeface="Cambria Math" panose="02040503050406030204" pitchFamily="18" charset="0"/>
                          </a:rPr>
                          <m:t>ⅆ</m:t>
                        </m:r>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𝑟</m:t>
                            </m:r>
                          </m:e>
                        </m:acc>
                      </m:e>
                    </m:nary>
                  </m:oMath>
                </a14:m>
                <a:endParaRPr lang="en-US" altLang="zh-CN" sz="18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rPr>
                        <m:t>=</m:t>
                      </m:r>
                      <m:r>
                        <a:rPr lang="zh-CN" altLang="en-US" sz="1800">
                          <a:latin typeface="Cambria Math" panose="02040503050406030204" pitchFamily="18" charset="0"/>
                        </a:rPr>
                        <m:t>−</m:t>
                      </m:r>
                      <m:d>
                        <m:dPr>
                          <m:begChr m:val="["/>
                          <m:endChr m:val="]"/>
                          <m:ctrlPr>
                            <a:rPr lang="zh-CN" altLang="en-US" sz="1800" i="1">
                              <a:latin typeface="Cambria Math" panose="02040503050406030204" pitchFamily="18" charset="0"/>
                            </a:rPr>
                          </m:ctrlPr>
                        </m:dPr>
                        <m:e>
                          <m:d>
                            <m:dPr>
                              <m:ctrlPr>
                                <a:rPr lang="zh-CN" altLang="en-US" sz="1800" i="1">
                                  <a:latin typeface="Cambria Math" panose="02040503050406030204" pitchFamily="18" charset="0"/>
                                </a:rPr>
                              </m:ctrlPr>
                            </m:dPr>
                            <m:e>
                              <m:r>
                                <a:rPr lang="zh-CN" altLang="en-US" sz="1800">
                                  <a:latin typeface="Cambria Math" panose="02040503050406030204" pitchFamily="18" charset="0"/>
                                </a:rPr>
                                <m:t>−</m:t>
                              </m:r>
                              <m:r>
                                <a:rPr lang="zh-CN" altLang="en-US" sz="1800" i="1">
                                  <a:latin typeface="Cambria Math" panose="02040503050406030204" pitchFamily="18" charset="0"/>
                                </a:rPr>
                                <m:t>𝐺</m:t>
                              </m:r>
                              <m:f>
                                <m:fPr>
                                  <m:ctrlPr>
                                    <a:rPr lang="zh-CN" altLang="en-US" sz="1800" i="1">
                                      <a:latin typeface="Cambria Math" panose="02040503050406030204" pitchFamily="18" charset="0"/>
                                    </a:rPr>
                                  </m:ctrlPr>
                                </m:fPr>
                                <m:num>
                                  <m:r>
                                    <a:rPr lang="zh-CN" altLang="en-US" sz="1800" i="1">
                                      <a:latin typeface="Cambria Math" panose="02040503050406030204" pitchFamily="18" charset="0"/>
                                    </a:rPr>
                                    <m:t>𝑚𝑀</m:t>
                                  </m:r>
                                </m:num>
                                <m:den>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𝑟</m:t>
                                      </m:r>
                                    </m:e>
                                    <m:sub>
                                      <m:r>
                                        <a:rPr lang="zh-CN" altLang="en-US" sz="1800" i="1">
                                          <a:latin typeface="Cambria Math" panose="02040503050406030204" pitchFamily="18" charset="0"/>
                                        </a:rPr>
                                        <m:t>𝑏</m:t>
                                      </m:r>
                                    </m:sub>
                                  </m:sSub>
                                </m:den>
                              </m:f>
                            </m:e>
                          </m:d>
                          <m:r>
                            <a:rPr lang="zh-CN" altLang="en-US" sz="1800">
                              <a:latin typeface="Cambria Math" panose="02040503050406030204" pitchFamily="18" charset="0"/>
                            </a:rPr>
                            <m:t>−</m:t>
                          </m:r>
                          <m:d>
                            <m:dPr>
                              <m:ctrlPr>
                                <a:rPr lang="zh-CN" altLang="en-US" sz="1800" i="1">
                                  <a:latin typeface="Cambria Math" panose="02040503050406030204" pitchFamily="18" charset="0"/>
                                </a:rPr>
                              </m:ctrlPr>
                            </m:dPr>
                            <m:e>
                              <m:r>
                                <a:rPr lang="zh-CN" altLang="en-US" sz="1800">
                                  <a:latin typeface="Cambria Math" panose="02040503050406030204" pitchFamily="18" charset="0"/>
                                </a:rPr>
                                <m:t>−</m:t>
                              </m:r>
                              <m:r>
                                <a:rPr lang="zh-CN" altLang="en-US" sz="1800" i="1">
                                  <a:latin typeface="Cambria Math" panose="02040503050406030204" pitchFamily="18" charset="0"/>
                                </a:rPr>
                                <m:t>𝐺</m:t>
                              </m:r>
                              <m:f>
                                <m:fPr>
                                  <m:ctrlPr>
                                    <a:rPr lang="zh-CN" altLang="en-US" sz="1800" i="1">
                                      <a:latin typeface="Cambria Math" panose="02040503050406030204" pitchFamily="18" charset="0"/>
                                    </a:rPr>
                                  </m:ctrlPr>
                                </m:fPr>
                                <m:num>
                                  <m:r>
                                    <a:rPr lang="zh-CN" altLang="en-US" sz="1800" i="1">
                                      <a:latin typeface="Cambria Math" panose="02040503050406030204" pitchFamily="18" charset="0"/>
                                    </a:rPr>
                                    <m:t>𝑚𝑀</m:t>
                                  </m:r>
                                </m:num>
                                <m:den>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𝑟</m:t>
                                      </m:r>
                                    </m:e>
                                    <m:sub>
                                      <m:r>
                                        <a:rPr lang="zh-CN" altLang="en-US" sz="1800" i="1">
                                          <a:latin typeface="Cambria Math" panose="02040503050406030204" pitchFamily="18" charset="0"/>
                                        </a:rPr>
                                        <m:t>𝑎</m:t>
                                      </m:r>
                                    </m:sub>
                                  </m:sSub>
                                </m:den>
                              </m:f>
                            </m:e>
                          </m:d>
                        </m:e>
                      </m:d>
                    </m:oMath>
                  </m:oMathPara>
                </a14:m>
                <a:endParaRPr lang="zh-CN" altLang="en-US" sz="1800" dirty="0"/>
              </a:p>
              <a:p>
                <a:endParaRPr lang="zh-CN" altLang="en-US" sz="1800" dirty="0"/>
              </a:p>
            </p:txBody>
          </p:sp>
        </mc:Choice>
        <mc:Fallback xmlns="">
          <p:sp>
            <p:nvSpPr>
              <p:cNvPr id="4" name="矩形 3"/>
              <p:cNvSpPr>
                <a:spLocks noRot="1" noChangeAspect="1" noMove="1" noResize="1" noEditPoints="1" noAdjustHandles="1" noChangeArrowheads="1" noChangeShapeType="1" noTextEdit="1"/>
              </p:cNvSpPr>
              <p:nvPr/>
            </p:nvSpPr>
            <p:spPr>
              <a:xfrm>
                <a:off x="388107" y="3105102"/>
                <a:ext cx="5051063" cy="1619995"/>
              </a:xfrm>
              <a:prstGeom prst="rect">
                <a:avLst/>
              </a:prstGeom>
              <a:blipFill rotWithShape="0">
                <a:blip r:embed="rId5"/>
                <a:stretch>
                  <a:fillRect/>
                </a:stretch>
              </a:blipFill>
            </p:spPr>
            <p:txBody>
              <a:bodyPr/>
              <a:lstStyle/>
              <a:p>
                <a:r>
                  <a:rPr lang="zh-CN" altLang="en-US">
                    <a:noFill/>
                  </a:rPr>
                  <a:t> </a:t>
                </a:r>
              </a:p>
            </p:txBody>
          </p:sp>
        </mc:Fallback>
      </mc:AlternateContent>
      <p:pic>
        <p:nvPicPr>
          <p:cNvPr id="7" name="图片 6"/>
          <p:cNvPicPr>
            <a:picLocks noChangeAspect="1"/>
          </p:cNvPicPr>
          <p:nvPr/>
        </p:nvPicPr>
        <p:blipFill>
          <a:blip r:embed="rId6"/>
          <a:stretch>
            <a:fillRect/>
          </a:stretch>
        </p:blipFill>
        <p:spPr>
          <a:xfrm>
            <a:off x="6594764" y="1861287"/>
            <a:ext cx="2369963" cy="2326610"/>
          </a:xfrm>
          <a:prstGeom prst="rect">
            <a:avLst/>
          </a:prstGeom>
        </p:spPr>
      </p:pic>
    </p:spTree>
    <p:extLst>
      <p:ext uri="{BB962C8B-B14F-4D97-AF65-F5344CB8AC3E}">
        <p14:creationId xmlns:p14="http://schemas.microsoft.com/office/powerpoint/2010/main" val="196498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三、保守力 势能</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几种力做功的特点</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99592" y="1002305"/>
                <a:ext cx="8601063" cy="3416320"/>
              </a:xfrm>
              <a:prstGeom prst="rect">
                <a:avLst/>
              </a:prstGeom>
            </p:spPr>
            <p:txBody>
              <a:bodyPr wrap="square">
                <a:spAutoFit/>
              </a:bodyPr>
              <a:lstStyle/>
              <a:p>
                <a:pPr indent="-457200">
                  <a:lnSpc>
                    <a:spcPct val="120000"/>
                  </a:lnSpc>
                  <a:buFont typeface="+mj-lt"/>
                  <a:buAutoNum type="arabicPeriod" startAt="3"/>
                </a:pPr>
                <a:r>
                  <a:rPr kumimoji="1" lang="zh-CN" altLang="en-US" sz="1800" dirty="0">
                    <a:latin typeface="+mj-ea"/>
                    <a:ea typeface="+mj-ea"/>
                  </a:rPr>
                  <a:t>弹力</a:t>
                </a:r>
                <a:r>
                  <a:rPr kumimoji="1" lang="zh-CN" altLang="en-US" sz="1800" dirty="0" smtClean="0">
                    <a:latin typeface="+mj-ea"/>
                    <a:ea typeface="+mj-ea"/>
                  </a:rPr>
                  <a:t>作功：</a:t>
                </a:r>
                <a:endParaRPr kumimoji="1" lang="en-US" altLang="zh-CN" sz="1800" dirty="0" smtClean="0">
                  <a:latin typeface="+mj-ea"/>
                  <a:ea typeface="+mj-ea"/>
                </a:endParaRPr>
              </a:p>
              <a:p>
                <a:pPr>
                  <a:lnSpc>
                    <a:spcPct val="120000"/>
                  </a:lnSpc>
                </a:pPr>
                <a:r>
                  <a:rPr kumimoji="1" lang="zh-CN" altLang="en-US" sz="1800" dirty="0">
                    <a:solidFill>
                      <a:srgbClr val="000000"/>
                    </a:solidFill>
                    <a:latin typeface="楷体" panose="02010609060101010101" pitchFamily="49" charset="-122"/>
                    <a:ea typeface="楷体" panose="02010609060101010101" pitchFamily="49" charset="-122"/>
                  </a:rPr>
                  <a:t>    放在光滑水平面上的弹簧一端固定</a:t>
                </a:r>
                <a:r>
                  <a:rPr kumimoji="1" lang="en-US" altLang="zh-CN" sz="1800" dirty="0">
                    <a:solidFill>
                      <a:srgbClr val="000000"/>
                    </a:solidFill>
                    <a:latin typeface="楷体" panose="02010609060101010101" pitchFamily="49" charset="-122"/>
                    <a:ea typeface="楷体" panose="02010609060101010101" pitchFamily="49" charset="-122"/>
                  </a:rPr>
                  <a:t>,</a:t>
                </a:r>
                <a:r>
                  <a:rPr kumimoji="1" lang="zh-CN" altLang="en-US" sz="1800" dirty="0">
                    <a:solidFill>
                      <a:srgbClr val="000000"/>
                    </a:solidFill>
                    <a:latin typeface="楷体" panose="02010609060101010101" pitchFamily="49" charset="-122"/>
                    <a:ea typeface="楷体" panose="02010609060101010101" pitchFamily="49" charset="-122"/>
                  </a:rPr>
                  <a:t>另一端系一质量为</a:t>
                </a:r>
                <a:r>
                  <a:rPr kumimoji="1" lang="en-US" altLang="zh-CN" sz="1800" dirty="0">
                    <a:solidFill>
                      <a:srgbClr val="000000"/>
                    </a:solidFill>
                    <a:latin typeface="楷体" panose="02010609060101010101" pitchFamily="49" charset="-122"/>
                    <a:ea typeface="楷体" panose="02010609060101010101" pitchFamily="49" charset="-122"/>
                  </a:rPr>
                  <a:t>m</a:t>
                </a:r>
                <a:r>
                  <a:rPr kumimoji="1" lang="zh-CN" altLang="en-US" sz="1800" dirty="0">
                    <a:solidFill>
                      <a:srgbClr val="000000"/>
                    </a:solidFill>
                    <a:latin typeface="楷体" panose="02010609060101010101" pitchFamily="49" charset="-122"/>
                    <a:ea typeface="楷体" panose="02010609060101010101" pitchFamily="49" charset="-122"/>
                  </a:rPr>
                  <a:t>的质点</a:t>
                </a:r>
                <a:r>
                  <a:rPr kumimoji="1" lang="en-US" altLang="zh-CN" sz="1800" dirty="0">
                    <a:solidFill>
                      <a:srgbClr val="000000"/>
                    </a:solidFill>
                    <a:latin typeface="楷体" panose="02010609060101010101" pitchFamily="49" charset="-122"/>
                    <a:ea typeface="楷体" panose="02010609060101010101" pitchFamily="49" charset="-122"/>
                  </a:rPr>
                  <a:t>,</a:t>
                </a:r>
                <a:r>
                  <a:rPr kumimoji="1" lang="zh-CN" altLang="en-US" sz="1800" dirty="0">
                    <a:solidFill>
                      <a:srgbClr val="000000"/>
                    </a:solidFill>
                    <a:latin typeface="楷体" panose="02010609060101010101" pitchFamily="49" charset="-122"/>
                    <a:ea typeface="楷体" panose="02010609060101010101" pitchFamily="49" charset="-122"/>
                  </a:rPr>
                  <a:t>将弹簧拉长后释放使质点在弹性力的作用下在平衡位置附近振动</a:t>
                </a:r>
                <a:r>
                  <a:rPr kumimoji="1" lang="en-US" altLang="zh-CN" sz="1800" dirty="0">
                    <a:solidFill>
                      <a:srgbClr val="000000"/>
                    </a:solidFill>
                    <a:latin typeface="楷体" panose="02010609060101010101" pitchFamily="49" charset="-122"/>
                    <a:ea typeface="楷体" panose="02010609060101010101" pitchFamily="49" charset="-122"/>
                  </a:rPr>
                  <a:t>,</a:t>
                </a:r>
                <a:r>
                  <a:rPr kumimoji="1" lang="zh-CN" altLang="en-US" sz="1800" dirty="0">
                    <a:solidFill>
                      <a:srgbClr val="000000"/>
                    </a:solidFill>
                    <a:latin typeface="楷体" panose="02010609060101010101" pitchFamily="49" charset="-122"/>
                    <a:ea typeface="楷体" panose="02010609060101010101" pitchFamily="49" charset="-122"/>
                  </a:rPr>
                  <a:t>如</a:t>
                </a:r>
                <a:r>
                  <a:rPr kumimoji="1" lang="zh-CN" altLang="en-US" sz="1800" dirty="0" smtClean="0">
                    <a:solidFill>
                      <a:srgbClr val="000000"/>
                    </a:solidFill>
                    <a:latin typeface="楷体" panose="02010609060101010101" pitchFamily="49" charset="-122"/>
                    <a:ea typeface="楷体" panose="02010609060101010101" pitchFamily="49" charset="-122"/>
                  </a:rPr>
                  <a:t>图所示。设</a:t>
                </a:r>
                <a:r>
                  <a:rPr kumimoji="1" lang="zh-CN" altLang="en-US" sz="1800" dirty="0">
                    <a:solidFill>
                      <a:srgbClr val="000000"/>
                    </a:solidFill>
                    <a:latin typeface="楷体" panose="02010609060101010101" pitchFamily="49" charset="-122"/>
                    <a:ea typeface="楷体" panose="02010609060101010101" pitchFamily="49" charset="-122"/>
                  </a:rPr>
                  <a:t>弹簧的倔强系数为</a:t>
                </a:r>
                <a:r>
                  <a:rPr kumimoji="1" lang="en-US" altLang="zh-CN" sz="1800" dirty="0">
                    <a:solidFill>
                      <a:srgbClr val="000000"/>
                    </a:solidFill>
                    <a:latin typeface="楷体" panose="02010609060101010101" pitchFamily="49" charset="-122"/>
                    <a:ea typeface="楷体" panose="02010609060101010101" pitchFamily="49" charset="-122"/>
                  </a:rPr>
                  <a:t>k,</a:t>
                </a:r>
                <a:r>
                  <a:rPr kumimoji="1" lang="zh-CN" altLang="en-US" sz="1800" dirty="0">
                    <a:solidFill>
                      <a:srgbClr val="000000"/>
                    </a:solidFill>
                    <a:latin typeface="楷体" panose="02010609060101010101" pitchFamily="49" charset="-122"/>
                    <a:ea typeface="楷体" panose="02010609060101010101" pitchFamily="49" charset="-122"/>
                  </a:rPr>
                  <a:t>取平衡位置为坐标原点</a:t>
                </a:r>
                <a:r>
                  <a:rPr kumimoji="1" lang="en-US" altLang="zh-CN" sz="1800" dirty="0">
                    <a:solidFill>
                      <a:srgbClr val="000000"/>
                    </a:solidFill>
                    <a:latin typeface="楷体" panose="02010609060101010101" pitchFamily="49" charset="-122"/>
                    <a:ea typeface="楷体" panose="02010609060101010101" pitchFamily="49" charset="-122"/>
                  </a:rPr>
                  <a:t>,</a:t>
                </a:r>
                <a:r>
                  <a:rPr kumimoji="1" lang="zh-CN" altLang="en-US" sz="1800" dirty="0">
                    <a:solidFill>
                      <a:srgbClr val="000000"/>
                    </a:solidFill>
                    <a:latin typeface="楷体" panose="02010609060101010101" pitchFamily="49" charset="-122"/>
                    <a:ea typeface="楷体" panose="02010609060101010101" pitchFamily="49" charset="-122"/>
                  </a:rPr>
                  <a:t>建立</a:t>
                </a:r>
                <a:r>
                  <a:rPr kumimoji="1" lang="en-US" altLang="zh-CN" sz="1800" dirty="0">
                    <a:solidFill>
                      <a:srgbClr val="000000"/>
                    </a:solidFill>
                    <a:latin typeface="楷体" panose="02010609060101010101" pitchFamily="49" charset="-122"/>
                    <a:ea typeface="楷体" panose="02010609060101010101" pitchFamily="49" charset="-122"/>
                  </a:rPr>
                  <a:t>ox</a:t>
                </a:r>
                <a:r>
                  <a:rPr kumimoji="1" lang="zh-CN" altLang="en-US" sz="1800" dirty="0">
                    <a:solidFill>
                      <a:srgbClr val="000000"/>
                    </a:solidFill>
                    <a:latin typeface="楷体" panose="02010609060101010101" pitchFamily="49" charset="-122"/>
                    <a:ea typeface="楷体" panose="02010609060101010101" pitchFamily="49" charset="-122"/>
                  </a:rPr>
                  <a:t>坐标系</a:t>
                </a:r>
                <a:r>
                  <a:rPr kumimoji="1" lang="en-US" altLang="zh-CN" sz="1800" dirty="0">
                    <a:solidFill>
                      <a:srgbClr val="000000"/>
                    </a:solidFill>
                    <a:latin typeface="楷体" panose="02010609060101010101" pitchFamily="49" charset="-122"/>
                    <a:ea typeface="楷体" panose="02010609060101010101" pitchFamily="49" charset="-122"/>
                  </a:rPr>
                  <a:t>,</a:t>
                </a:r>
                <a:r>
                  <a:rPr kumimoji="1" lang="zh-CN" altLang="en-US" sz="1800" dirty="0">
                    <a:solidFill>
                      <a:srgbClr val="000000"/>
                    </a:solidFill>
                    <a:latin typeface="楷体" panose="02010609060101010101" pitchFamily="49" charset="-122"/>
                    <a:ea typeface="楷体" panose="02010609060101010101" pitchFamily="49" charset="-122"/>
                  </a:rPr>
                  <a:t>当物体处于位置</a:t>
                </a:r>
                <a:r>
                  <a:rPr kumimoji="1" lang="en-US" altLang="zh-CN" sz="1800" dirty="0">
                    <a:solidFill>
                      <a:srgbClr val="000000"/>
                    </a:solidFill>
                    <a:latin typeface="楷体" panose="02010609060101010101" pitchFamily="49" charset="-122"/>
                    <a:ea typeface="楷体" panose="02010609060101010101" pitchFamily="49" charset="-122"/>
                  </a:rPr>
                  <a:t>D</a:t>
                </a:r>
                <a:r>
                  <a:rPr kumimoji="1" lang="zh-CN" altLang="en-US" sz="1800" dirty="0">
                    <a:solidFill>
                      <a:srgbClr val="000000"/>
                    </a:solidFill>
                    <a:latin typeface="楷体" panose="02010609060101010101" pitchFamily="49" charset="-122"/>
                    <a:ea typeface="楷体" panose="02010609060101010101" pitchFamily="49" charset="-122"/>
                  </a:rPr>
                  <a:t>时</a:t>
                </a:r>
                <a:r>
                  <a:rPr kumimoji="1" lang="en-US" altLang="zh-CN" sz="1800" dirty="0">
                    <a:solidFill>
                      <a:srgbClr val="000000"/>
                    </a:solidFill>
                    <a:latin typeface="楷体" panose="02010609060101010101" pitchFamily="49" charset="-122"/>
                    <a:ea typeface="楷体" panose="02010609060101010101" pitchFamily="49" charset="-122"/>
                  </a:rPr>
                  <a:t>,</a:t>
                </a:r>
                <a:r>
                  <a:rPr kumimoji="1" lang="zh-CN" altLang="en-US" sz="1800" dirty="0">
                    <a:solidFill>
                      <a:srgbClr val="000000"/>
                    </a:solidFill>
                    <a:latin typeface="楷体" panose="02010609060101010101" pitchFamily="49" charset="-122"/>
                    <a:ea typeface="楷体" panose="02010609060101010101" pitchFamily="49" charset="-122"/>
                  </a:rPr>
                  <a:t>即弹簧伸长</a:t>
                </a:r>
                <a:r>
                  <a:rPr kumimoji="1" lang="en-US" altLang="zh-CN" sz="1800" dirty="0">
                    <a:solidFill>
                      <a:srgbClr val="000000"/>
                    </a:solidFill>
                    <a:latin typeface="楷体" panose="02010609060101010101" pitchFamily="49" charset="-122"/>
                    <a:ea typeface="楷体" panose="02010609060101010101" pitchFamily="49" charset="-122"/>
                  </a:rPr>
                  <a:t>(</a:t>
                </a:r>
                <a:r>
                  <a:rPr kumimoji="1" lang="zh-CN" altLang="en-US" sz="1800" dirty="0">
                    <a:solidFill>
                      <a:srgbClr val="000000"/>
                    </a:solidFill>
                    <a:latin typeface="楷体" panose="02010609060101010101" pitchFamily="49" charset="-122"/>
                    <a:ea typeface="楷体" panose="02010609060101010101" pitchFamily="49" charset="-122"/>
                  </a:rPr>
                  <a:t>或压缩</a:t>
                </a:r>
                <a:r>
                  <a:rPr kumimoji="1" lang="en-US" altLang="zh-CN" sz="1800" dirty="0">
                    <a:solidFill>
                      <a:srgbClr val="000000"/>
                    </a:solidFill>
                    <a:latin typeface="楷体" panose="02010609060101010101" pitchFamily="49" charset="-122"/>
                    <a:ea typeface="楷体" panose="02010609060101010101" pitchFamily="49" charset="-122"/>
                  </a:rPr>
                  <a:t>)</a:t>
                </a:r>
                <a:r>
                  <a:rPr kumimoji="1" lang="zh-CN" altLang="en-US" sz="1800" dirty="0">
                    <a:solidFill>
                      <a:srgbClr val="000000"/>
                    </a:solidFill>
                    <a:latin typeface="楷体" panose="02010609060101010101" pitchFamily="49" charset="-122"/>
                    <a:ea typeface="楷体" panose="02010609060101010101" pitchFamily="49" charset="-122"/>
                  </a:rPr>
                  <a:t>了一断距离</a:t>
                </a:r>
                <a:r>
                  <a:rPr kumimoji="1" lang="en-US" altLang="zh-CN" sz="1800" dirty="0">
                    <a:solidFill>
                      <a:srgbClr val="000000"/>
                    </a:solidFill>
                    <a:latin typeface="楷体" panose="02010609060101010101" pitchFamily="49" charset="-122"/>
                    <a:ea typeface="楷体" panose="02010609060101010101" pitchFamily="49" charset="-122"/>
                  </a:rPr>
                  <a:t>x,</a:t>
                </a:r>
                <a:r>
                  <a:rPr kumimoji="1" lang="zh-CN" altLang="en-US" sz="1800" dirty="0">
                    <a:solidFill>
                      <a:srgbClr val="000000"/>
                    </a:solidFill>
                    <a:latin typeface="楷体" panose="02010609060101010101" pitchFamily="49" charset="-122"/>
                    <a:ea typeface="楷体" panose="02010609060101010101" pitchFamily="49" charset="-122"/>
                  </a:rPr>
                  <a:t>根据胡克定律可得弹性力为：</a:t>
                </a:r>
                <a:endParaRPr kumimoji="1" lang="en-US" altLang="zh-CN" sz="1800" dirty="0" smtClean="0">
                  <a:solidFill>
                    <a:srgbClr val="000000"/>
                  </a:solidFill>
                  <a:latin typeface="楷体" panose="02010609060101010101" pitchFamily="49" charset="-122"/>
                  <a:ea typeface="楷体" panose="02010609060101010101" pitchFamily="49" charset="-122"/>
                </a:endParaRPr>
              </a:p>
              <a:p>
                <a:pPr>
                  <a:lnSpc>
                    <a:spcPct val="120000"/>
                  </a:lnSpc>
                </a:pPr>
                <a:r>
                  <a:rPr kumimoji="1" lang="en-US" altLang="zh-CN" sz="1800" dirty="0" smtClean="0">
                    <a:solidFill>
                      <a:srgbClr val="000000"/>
                    </a:solidFill>
                    <a:latin typeface="楷体" panose="02010609060101010101" pitchFamily="49" charset="-122"/>
                    <a:ea typeface="楷体" panose="02010609060101010101" pitchFamily="49" charset="-122"/>
                  </a:rPr>
                  <a:t>    </a:t>
                </a:r>
                <a:r>
                  <a:rPr kumimoji="1" lang="zh-CN" altLang="en-US" sz="1800" dirty="0">
                    <a:solidFill>
                      <a:srgbClr val="000000"/>
                    </a:solidFill>
                    <a:latin typeface="楷体" panose="02010609060101010101" pitchFamily="49" charset="-122"/>
                    <a:ea typeface="楷体" panose="02010609060101010101" pitchFamily="49" charset="-122"/>
                  </a:rPr>
                  <a:t>物体</a:t>
                </a:r>
                <a:r>
                  <a:rPr kumimoji="1" lang="zh-CN" altLang="en-US" sz="1800" dirty="0" smtClean="0">
                    <a:solidFill>
                      <a:srgbClr val="000000"/>
                    </a:solidFill>
                    <a:latin typeface="楷体" panose="02010609060101010101" pitchFamily="49" charset="-122"/>
                    <a:ea typeface="楷体" panose="02010609060101010101" pitchFamily="49" charset="-122"/>
                  </a:rPr>
                  <a:t>在</a:t>
                </a:r>
                <a:r>
                  <a:rPr kumimoji="1" lang="en-US" altLang="zh-CN" sz="1800" dirty="0" smtClean="0">
                    <a:solidFill>
                      <a:srgbClr val="000000"/>
                    </a:solidFill>
                    <a:latin typeface="楷体" panose="02010609060101010101" pitchFamily="49" charset="-122"/>
                    <a:ea typeface="楷体" panose="02010609060101010101" pitchFamily="49" charset="-122"/>
                  </a:rPr>
                  <a:t>D</a:t>
                </a:r>
                <a:r>
                  <a:rPr kumimoji="1" lang="zh-CN" altLang="en-US" sz="1800" dirty="0" smtClean="0">
                    <a:solidFill>
                      <a:srgbClr val="000000"/>
                    </a:solidFill>
                    <a:latin typeface="楷体" panose="02010609060101010101" pitchFamily="49" charset="-122"/>
                    <a:ea typeface="楷体" panose="02010609060101010101" pitchFamily="49" charset="-122"/>
                  </a:rPr>
                  <a:t>点</a:t>
                </a:r>
                <a:r>
                  <a:rPr kumimoji="1" lang="zh-CN" altLang="en-US" sz="1800" dirty="0">
                    <a:solidFill>
                      <a:srgbClr val="000000"/>
                    </a:solidFill>
                    <a:latin typeface="楷体" panose="02010609060101010101" pitchFamily="49" charset="-122"/>
                    <a:ea typeface="楷体" panose="02010609060101010101" pitchFamily="49" charset="-122"/>
                  </a:rPr>
                  <a:t>附近移动无限小</a:t>
                </a:r>
                <a:r>
                  <a:rPr kumimoji="1" lang="zh-CN" altLang="en-US" sz="1800" dirty="0" smtClean="0">
                    <a:solidFill>
                      <a:srgbClr val="000000"/>
                    </a:solidFill>
                    <a:latin typeface="楷体" panose="02010609060101010101" pitchFamily="49" charset="-122"/>
                    <a:ea typeface="楷体" panose="02010609060101010101" pitchFamily="49" charset="-122"/>
                  </a:rPr>
                  <a:t>位移，弹性力</a:t>
                </a:r>
                <a:r>
                  <a:rPr kumimoji="1" lang="zh-CN" altLang="en-US" sz="1800" dirty="0">
                    <a:solidFill>
                      <a:srgbClr val="000000"/>
                    </a:solidFill>
                    <a:latin typeface="楷体" panose="02010609060101010101" pitchFamily="49" charset="-122"/>
                    <a:ea typeface="楷体" panose="02010609060101010101" pitchFamily="49" charset="-122"/>
                  </a:rPr>
                  <a:t>所作的元功</a:t>
                </a:r>
                <a14:m>
                  <m:oMath xmlns:m="http://schemas.openxmlformats.org/officeDocument/2006/math">
                    <m:r>
                      <a:rPr kumimoji="1" lang="zh-CN" altLang="en-US" sz="1800" b="0" i="1" dirty="0">
                        <a:solidFill>
                          <a:srgbClr val="000000"/>
                        </a:solidFill>
                        <a:latin typeface="Cambria Math" panose="02040503050406030204" pitchFamily="18" charset="0"/>
                      </a:rPr>
                      <m:t>，</m:t>
                    </m:r>
                    <m:r>
                      <a:rPr lang="en-US" altLang="zh-CN" sz="1800" b="0" i="0" smtClean="0">
                        <a:latin typeface="Cambria Math" panose="02040503050406030204" pitchFamily="18" charset="0"/>
                      </a:rPr>
                      <m:t>  </m:t>
                    </m:r>
                    <m:r>
                      <a:rPr lang="zh-CN" altLang="en-US" sz="1800">
                        <a:latin typeface="Cambria Math" panose="02040503050406030204" pitchFamily="18" charset="0"/>
                      </a:rPr>
                      <m:t>ⅆ</m:t>
                    </m:r>
                    <m:r>
                      <m:rPr>
                        <m:sty m:val="p"/>
                      </m:rPr>
                      <a:rPr lang="en-US" altLang="zh-CN" sz="1800" i="1">
                        <a:latin typeface="Cambria Math" panose="02040503050406030204" pitchFamily="18" charset="0"/>
                      </a:rPr>
                      <m:t>A</m:t>
                    </m:r>
                    <m:r>
                      <a:rPr lang="zh-CN" altLang="en-US" sz="1800">
                        <a:latin typeface="Cambria Math" panose="02040503050406030204" pitchFamily="18" charset="0"/>
                      </a:rPr>
                      <m:t>=</m:t>
                    </m:r>
                    <m:r>
                      <a:rPr lang="en-US" altLang="zh-CN" sz="1800" i="1">
                        <a:latin typeface="Cambria Math" panose="02040503050406030204" pitchFamily="18" charset="0"/>
                      </a:rPr>
                      <m:t>−</m:t>
                    </m:r>
                    <m:r>
                      <m:rPr>
                        <m:sty m:val="p"/>
                      </m:rPr>
                      <a:rPr lang="en-US" altLang="zh-CN" sz="1800" i="1">
                        <a:latin typeface="Cambria Math" panose="02040503050406030204" pitchFamily="18" charset="0"/>
                      </a:rPr>
                      <m:t>kx</m:t>
                    </m:r>
                    <m:r>
                      <a:rPr lang="zh-CN" altLang="en-US" sz="1800">
                        <a:latin typeface="Cambria Math" panose="02040503050406030204" pitchFamily="18" charset="0"/>
                      </a:rPr>
                      <m:t>ⅆ</m:t>
                    </m:r>
                    <m:r>
                      <m:rPr>
                        <m:sty m:val="p"/>
                      </m:rPr>
                      <a:rPr lang="en-US" altLang="zh-CN" sz="1800" i="1">
                        <a:latin typeface="Cambria Math" panose="02040503050406030204" pitchFamily="18" charset="0"/>
                      </a:rPr>
                      <m:t>x</m:t>
                    </m:r>
                  </m:oMath>
                </a14:m>
                <a:endParaRPr kumimoji="1" lang="en-US" altLang="zh-CN" sz="1800" dirty="0" smtClean="0">
                  <a:solidFill>
                    <a:srgbClr val="000000"/>
                  </a:solidFill>
                  <a:latin typeface="楷体" panose="02010609060101010101" pitchFamily="49" charset="-122"/>
                  <a:ea typeface="楷体" panose="02010609060101010101" pitchFamily="49" charset="-122"/>
                </a:endParaRPr>
              </a:p>
              <a:p>
                <a:pPr>
                  <a:lnSpc>
                    <a:spcPct val="120000"/>
                  </a:lnSpc>
                </a:pPr>
                <a:r>
                  <a:rPr kumimoji="1" lang="zh-CN" altLang="en-US" sz="1800" dirty="0">
                    <a:solidFill>
                      <a:srgbClr val="000000"/>
                    </a:solidFill>
                    <a:latin typeface="楷体" panose="02010609060101010101" pitchFamily="49" charset="-122"/>
                    <a:ea typeface="楷体" panose="02010609060101010101" pitchFamily="49" charset="-122"/>
                  </a:rPr>
                  <a:t>    物体</a:t>
                </a:r>
                <a:r>
                  <a:rPr kumimoji="1" lang="zh-CN" altLang="en-US" sz="1800" dirty="0" smtClean="0">
                    <a:solidFill>
                      <a:srgbClr val="000000"/>
                    </a:solidFill>
                    <a:latin typeface="楷体" panose="02010609060101010101" pitchFamily="49" charset="-122"/>
                    <a:ea typeface="楷体" panose="02010609060101010101" pitchFamily="49" charset="-122"/>
                  </a:rPr>
                  <a:t>由</a:t>
                </a:r>
                <a:r>
                  <a:rPr kumimoji="1" lang="en-US" altLang="zh-CN" sz="1800" dirty="0" smtClean="0">
                    <a:solidFill>
                      <a:srgbClr val="000000"/>
                    </a:solidFill>
                    <a:latin typeface="楷体" panose="02010609060101010101" pitchFamily="49" charset="-122"/>
                    <a:ea typeface="楷体" panose="02010609060101010101" pitchFamily="49" charset="-122"/>
                  </a:rPr>
                  <a:t>A</a:t>
                </a:r>
                <a:r>
                  <a:rPr kumimoji="1" lang="zh-CN" altLang="en-US" sz="1800" dirty="0" smtClean="0">
                    <a:solidFill>
                      <a:srgbClr val="000000"/>
                    </a:solidFill>
                    <a:latin typeface="楷体" panose="02010609060101010101" pitchFamily="49" charset="-122"/>
                    <a:ea typeface="楷体" panose="02010609060101010101" pitchFamily="49" charset="-122"/>
                  </a:rPr>
                  <a:t>点</a:t>
                </a:r>
                <a:r>
                  <a:rPr kumimoji="1" lang="zh-CN" altLang="en-US" sz="1800" dirty="0">
                    <a:solidFill>
                      <a:srgbClr val="000000"/>
                    </a:solidFill>
                    <a:latin typeface="楷体" panose="02010609060101010101" pitchFamily="49" charset="-122"/>
                    <a:ea typeface="楷体" panose="02010609060101010101" pitchFamily="49" charset="-122"/>
                  </a:rPr>
                  <a:t>移动</a:t>
                </a:r>
                <a:r>
                  <a:rPr kumimoji="1" lang="zh-CN" altLang="en-US" sz="1800" dirty="0" smtClean="0">
                    <a:solidFill>
                      <a:srgbClr val="000000"/>
                    </a:solidFill>
                    <a:latin typeface="楷体" panose="02010609060101010101" pitchFamily="49" charset="-122"/>
                    <a:ea typeface="楷体" panose="02010609060101010101" pitchFamily="49" charset="-122"/>
                  </a:rPr>
                  <a:t>到</a:t>
                </a:r>
                <a:r>
                  <a:rPr kumimoji="1" lang="en-US" altLang="zh-CN" sz="1800" dirty="0" smtClean="0">
                    <a:solidFill>
                      <a:srgbClr val="000000"/>
                    </a:solidFill>
                    <a:latin typeface="楷体" panose="02010609060101010101" pitchFamily="49" charset="-122"/>
                    <a:ea typeface="楷体" panose="02010609060101010101" pitchFamily="49" charset="-122"/>
                  </a:rPr>
                  <a:t>B</a:t>
                </a:r>
                <a:r>
                  <a:rPr kumimoji="1" lang="zh-CN" altLang="en-US" sz="1800" dirty="0" smtClean="0">
                    <a:solidFill>
                      <a:srgbClr val="000000"/>
                    </a:solidFill>
                    <a:latin typeface="楷体" panose="02010609060101010101" pitchFamily="49" charset="-122"/>
                    <a:ea typeface="楷体" panose="02010609060101010101" pitchFamily="49" charset="-122"/>
                  </a:rPr>
                  <a:t>点</a:t>
                </a:r>
                <a:r>
                  <a:rPr kumimoji="1" lang="zh-CN" altLang="en-US" sz="1800" dirty="0">
                    <a:solidFill>
                      <a:srgbClr val="000000"/>
                    </a:solidFill>
                    <a:latin typeface="楷体" panose="02010609060101010101" pitchFamily="49" charset="-122"/>
                    <a:ea typeface="楷体" panose="02010609060101010101" pitchFamily="49" charset="-122"/>
                  </a:rPr>
                  <a:t>的过程中</a:t>
                </a:r>
                <a:r>
                  <a:rPr kumimoji="1" lang="en-US" altLang="zh-CN" sz="1800" dirty="0">
                    <a:solidFill>
                      <a:srgbClr val="000000"/>
                    </a:solidFill>
                    <a:latin typeface="楷体" panose="02010609060101010101" pitchFamily="49" charset="-122"/>
                    <a:ea typeface="楷体" panose="02010609060101010101" pitchFamily="49" charset="-122"/>
                  </a:rPr>
                  <a:t>,</a:t>
                </a:r>
                <a:r>
                  <a:rPr kumimoji="1" lang="zh-CN" altLang="en-US" sz="1800" dirty="0">
                    <a:solidFill>
                      <a:srgbClr val="000000"/>
                    </a:solidFill>
                    <a:latin typeface="楷体" panose="02010609060101010101" pitchFamily="49" charset="-122"/>
                    <a:ea typeface="楷体" panose="02010609060101010101" pitchFamily="49" charset="-122"/>
                  </a:rPr>
                  <a:t>弹性力所作的总功为</a:t>
                </a:r>
                <a:r>
                  <a:rPr kumimoji="1" lang="en-US" altLang="zh-CN" sz="1800" dirty="0" smtClean="0">
                    <a:solidFill>
                      <a:srgbClr val="000000"/>
                    </a:solidFill>
                    <a:latin typeface="楷体" panose="02010609060101010101" pitchFamily="49" charset="-122"/>
                    <a:ea typeface="楷体" panose="02010609060101010101" pitchFamily="49" charset="-122"/>
                  </a:rPr>
                  <a:t>:</a:t>
                </a:r>
              </a:p>
              <a:p>
                <a:pPr>
                  <a:lnSpc>
                    <a:spcPct val="120000"/>
                  </a:lnSpc>
                </a:pPr>
                <a:endParaRPr kumimoji="1" lang="en-US" altLang="zh-CN" sz="1800" dirty="0">
                  <a:solidFill>
                    <a:srgbClr val="000000"/>
                  </a:solidFill>
                  <a:latin typeface="楷体" panose="02010609060101010101" pitchFamily="49" charset="-122"/>
                  <a:ea typeface="楷体" panose="02010609060101010101" pitchFamily="49" charset="-122"/>
                </a:endParaRPr>
              </a:p>
              <a:p>
                <a:pPr>
                  <a:lnSpc>
                    <a:spcPct val="120000"/>
                  </a:lnSpc>
                </a:pPr>
                <a:endParaRPr kumimoji="1" lang="en-US" altLang="zh-CN" sz="1800" dirty="0" smtClean="0">
                  <a:solidFill>
                    <a:srgbClr val="000000"/>
                  </a:solidFill>
                  <a:latin typeface="楷体" panose="02010609060101010101" pitchFamily="49" charset="-122"/>
                  <a:ea typeface="楷体" panose="02010609060101010101" pitchFamily="49" charset="-122"/>
                </a:endParaRPr>
              </a:p>
              <a:p>
                <a:pPr>
                  <a:lnSpc>
                    <a:spcPct val="120000"/>
                  </a:lnSpc>
                </a:pPr>
                <a:endParaRPr kumimoji="1" lang="en-US" altLang="zh-CN" sz="1800" dirty="0">
                  <a:solidFill>
                    <a:srgbClr val="000000"/>
                  </a:solidFill>
                  <a:latin typeface="楷体" panose="02010609060101010101" pitchFamily="49" charset="-122"/>
                  <a:ea typeface="楷体" panose="02010609060101010101" pitchFamily="49"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99592" y="1002305"/>
                <a:ext cx="8601063" cy="3416320"/>
              </a:xfrm>
              <a:prstGeom prst="rect">
                <a:avLst/>
              </a:prstGeom>
              <a:blipFill rotWithShape="0">
                <a:blip r:embed="rId4"/>
                <a:stretch>
                  <a:fillRect l="-709" t="-713"/>
                </a:stretch>
              </a:blipFill>
            </p:spPr>
            <p:txBody>
              <a:bodyPr/>
              <a:lstStyle/>
              <a:p>
                <a:r>
                  <a:rPr lang="zh-CN" altLang="en-US">
                    <a:noFill/>
                  </a:rPr>
                  <a:t> </a:t>
                </a:r>
              </a:p>
            </p:txBody>
          </p:sp>
        </mc:Fallback>
      </mc:AlternateContent>
      <p:sp>
        <p:nvSpPr>
          <p:cNvPr id="20" name="灯片编号占位符 19"/>
          <p:cNvSpPr>
            <a:spLocks noGrp="1"/>
          </p:cNvSpPr>
          <p:nvPr>
            <p:ph type="sldNum" sz="quarter" idx="10"/>
          </p:nvPr>
        </p:nvSpPr>
        <p:spPr/>
        <p:txBody>
          <a:bodyPr/>
          <a:lstStyle/>
          <a:p>
            <a:fld id="{720AFD23-7FD8-4D17-A0A1-97F143C0E2EC}" type="slidenum">
              <a:rPr lang="zh-CN" altLang="en-US" smtClean="0"/>
              <a:t>14</a:t>
            </a:fld>
            <a:endParaRPr lang="zh-CN" altLang="en-US"/>
          </a:p>
        </p:txBody>
      </p:sp>
      <p:sp>
        <p:nvSpPr>
          <p:cNvPr id="6" name="矩形 5"/>
          <p:cNvSpPr/>
          <p:nvPr/>
        </p:nvSpPr>
        <p:spPr>
          <a:xfrm>
            <a:off x="389520" y="5600484"/>
            <a:ext cx="7448550" cy="707886"/>
          </a:xfrm>
          <a:prstGeom prst="rect">
            <a:avLst/>
          </a:prstGeom>
        </p:spPr>
        <p:txBody>
          <a:bodyPr wrap="square">
            <a:spAutoFit/>
          </a:bodyPr>
          <a:lstStyle/>
          <a:p>
            <a:r>
              <a:rPr lang="zh-CN" altLang="en-US" sz="2000" dirty="0" smtClean="0">
                <a:solidFill>
                  <a:srgbClr val="ED5A00"/>
                </a:solidFill>
                <a:latin typeface="+mj-ea"/>
                <a:ea typeface="+mj-ea"/>
              </a:rPr>
              <a:t>弹力作功</a:t>
            </a:r>
            <a:r>
              <a:rPr lang="zh-CN" altLang="en-US" sz="2000" dirty="0">
                <a:solidFill>
                  <a:srgbClr val="ED5A00"/>
                </a:solidFill>
                <a:latin typeface="+mj-ea"/>
                <a:ea typeface="+mj-ea"/>
              </a:rPr>
              <a:t>的特点：</a:t>
            </a:r>
            <a:r>
              <a:rPr lang="zh-CN" altLang="en-US" sz="2000" dirty="0">
                <a:latin typeface="+mj-ea"/>
                <a:ea typeface="+mj-ea"/>
              </a:rPr>
              <a:t>只由</a:t>
            </a:r>
            <a:r>
              <a:rPr lang="zh-CN" altLang="en-US" sz="2000" dirty="0">
                <a:solidFill>
                  <a:schemeClr val="accent1"/>
                </a:solidFill>
                <a:latin typeface="+mj-ea"/>
                <a:ea typeface="+mj-ea"/>
              </a:rPr>
              <a:t>质点始末</a:t>
            </a:r>
            <a:r>
              <a:rPr lang="zh-CN" altLang="en-US" sz="2000" dirty="0" smtClean="0">
                <a:solidFill>
                  <a:schemeClr val="accent1"/>
                </a:solidFill>
                <a:latin typeface="+mj-ea"/>
                <a:ea typeface="+mj-ea"/>
              </a:rPr>
              <a:t>位置决定</a:t>
            </a:r>
            <a:r>
              <a:rPr lang="zh-CN" altLang="en-US" sz="2000" dirty="0">
                <a:latin typeface="+mj-ea"/>
                <a:ea typeface="+mj-ea"/>
              </a:rPr>
              <a:t>，而与通过的</a:t>
            </a:r>
            <a:r>
              <a:rPr lang="zh-CN" altLang="en-US" sz="2000" dirty="0" smtClean="0">
                <a:latin typeface="+mj-ea"/>
                <a:ea typeface="+mj-ea"/>
              </a:rPr>
              <a:t>路径（实际路程）无关</a:t>
            </a:r>
            <a:r>
              <a:rPr lang="zh-CN" altLang="en-US" sz="2000" dirty="0">
                <a:latin typeface="+mj-ea"/>
                <a:ea typeface="+mj-ea"/>
              </a:rPr>
              <a:t>。</a:t>
            </a:r>
          </a:p>
        </p:txBody>
      </p:sp>
      <mc:AlternateContent xmlns:mc="http://schemas.openxmlformats.org/markup-compatibility/2006" xmlns:a14="http://schemas.microsoft.com/office/drawing/2010/main">
        <mc:Choice Requires="a14">
          <p:sp>
            <p:nvSpPr>
              <p:cNvPr id="2" name="矩形 1"/>
              <p:cNvSpPr/>
              <p:nvPr/>
            </p:nvSpPr>
            <p:spPr>
              <a:xfrm>
                <a:off x="4113795" y="2294509"/>
                <a:ext cx="1756144" cy="4029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𝐹</m:t>
                          </m:r>
                        </m:e>
                      </m:acc>
                      <m:r>
                        <a:rPr lang="zh-CN" altLang="en-US" sz="1800" i="0">
                          <a:latin typeface="Cambria Math" panose="02040503050406030204" pitchFamily="18" charset="0"/>
                        </a:rPr>
                        <m:t>=−</m:t>
                      </m:r>
                      <m:r>
                        <m:rPr>
                          <m:sty m:val="p"/>
                        </m:rPr>
                        <a:rPr lang="en-US" altLang="zh-CN" sz="1800" i="1" smtClean="0">
                          <a:latin typeface="Cambria Math" panose="02040503050406030204" pitchFamily="18" charset="0"/>
                        </a:rPr>
                        <m:t>k</m:t>
                      </m:r>
                      <m:r>
                        <m:rPr>
                          <m:sty m:val="p"/>
                        </m:rPr>
                        <a:rPr lang="en-US" altLang="zh-CN" sz="1800" i="1">
                          <a:latin typeface="Cambria Math" panose="02040503050406030204" pitchFamily="18" charset="0"/>
                        </a:rPr>
                        <m:t>x</m:t>
                      </m:r>
                      <m:acc>
                        <m:accPr>
                          <m:chr m:val="⃗"/>
                          <m:ctrlPr>
                            <a:rPr lang="zh-CN" altLang="en-US" sz="1800" i="1">
                              <a:latin typeface="Cambria Math" panose="02040503050406030204" pitchFamily="18" charset="0"/>
                            </a:rPr>
                          </m:ctrlPr>
                        </m:accPr>
                        <m:e>
                          <m:r>
                            <m:rPr>
                              <m:sty m:val="p"/>
                            </m:rPr>
                            <a:rPr lang="en-US" altLang="zh-CN" sz="1800" i="1" smtClean="0">
                              <a:latin typeface="Cambria Math" panose="02040503050406030204" pitchFamily="18" charset="0"/>
                            </a:rPr>
                            <m:t>i</m:t>
                          </m:r>
                        </m:e>
                      </m:acc>
                    </m:oMath>
                  </m:oMathPara>
                </a14:m>
                <a:endParaRPr lang="zh-CN" altLang="en-US" sz="1800" dirty="0"/>
              </a:p>
            </p:txBody>
          </p:sp>
        </mc:Choice>
        <mc:Fallback xmlns="">
          <p:sp>
            <p:nvSpPr>
              <p:cNvPr id="2" name="矩形 1"/>
              <p:cNvSpPr>
                <a:spLocks noRot="1" noChangeAspect="1" noMove="1" noResize="1" noEditPoints="1" noAdjustHandles="1" noChangeArrowheads="1" noChangeShapeType="1" noTextEdit="1"/>
              </p:cNvSpPr>
              <p:nvPr/>
            </p:nvSpPr>
            <p:spPr>
              <a:xfrm>
                <a:off x="4113795" y="2294509"/>
                <a:ext cx="1756144" cy="402931"/>
              </a:xfrm>
              <a:prstGeom prst="rect">
                <a:avLst/>
              </a:prstGeom>
              <a:blipFill rotWithShape="0">
                <a:blip r:embed="rId5"/>
                <a:stretch>
                  <a:fillRect t="-21212"/>
                </a:stretch>
              </a:blipFill>
            </p:spPr>
            <p:txBody>
              <a:bodyPr/>
              <a:lstStyle/>
              <a:p>
                <a:r>
                  <a:rPr lang="zh-CN" altLang="en-US">
                    <a:noFill/>
                  </a:rPr>
                  <a:t> </a:t>
                </a:r>
              </a:p>
            </p:txBody>
          </p:sp>
        </mc:Fallback>
      </mc:AlternateContent>
      <p:pic>
        <p:nvPicPr>
          <p:cNvPr id="51202"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b="11934"/>
          <a:stretch/>
        </p:blipFill>
        <p:spPr bwMode="auto">
          <a:xfrm>
            <a:off x="5954113" y="3387174"/>
            <a:ext cx="3048000" cy="1618936"/>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7A77"/>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sp>
        <p:nvSpPr>
          <p:cNvPr id="5" name="Rectangle 4"/>
          <p:cNvSpPr>
            <a:spLocks noChangeArrowheads="1"/>
          </p:cNvSpPr>
          <p:nvPr/>
        </p:nvSpPr>
        <p:spPr bwMode="auto">
          <a:xfrm>
            <a:off x="586732" y="32150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1800"/>
          </a:p>
        </p:txBody>
      </p:sp>
      <p:graphicFrame>
        <p:nvGraphicFramePr>
          <p:cNvPr id="8" name="对象 7"/>
          <p:cNvGraphicFramePr>
            <a:graphicFrameLocks noChangeAspect="1"/>
          </p:cNvGraphicFramePr>
          <p:nvPr>
            <p:extLst>
              <p:ext uri="{D42A27DB-BD31-4B8C-83A1-F6EECF244321}">
                <p14:modId xmlns:p14="http://schemas.microsoft.com/office/powerpoint/2010/main" val="3736166854"/>
              </p:ext>
            </p:extLst>
          </p:nvPr>
        </p:nvGraphicFramePr>
        <p:xfrm>
          <a:off x="771463" y="3449955"/>
          <a:ext cx="4728471" cy="891135"/>
        </p:xfrm>
        <a:graphic>
          <a:graphicData uri="http://schemas.openxmlformats.org/presentationml/2006/ole">
            <mc:AlternateContent xmlns:mc="http://schemas.openxmlformats.org/markup-compatibility/2006">
              <mc:Choice xmlns:v="urn:schemas-microsoft-com:vml" Requires="v">
                <p:oleObj spid="_x0000_s51311" r:id="rId7" imgW="2476500" imgH="469900" progId="Equation.3">
                  <p:embed/>
                </p:oleObj>
              </mc:Choice>
              <mc:Fallback>
                <p:oleObj r:id="rId7" imgW="2476500" imgH="4699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463" y="3449955"/>
                        <a:ext cx="4728471" cy="891135"/>
                      </a:xfrm>
                      <a:prstGeom prst="rect">
                        <a:avLst/>
                      </a:prstGeom>
                      <a:noFill/>
                    </p:spPr>
                  </p:pic>
                </p:oleObj>
              </mc:Fallback>
            </mc:AlternateContent>
          </a:graphicData>
        </a:graphic>
      </p:graphicFrame>
      <p:sp>
        <p:nvSpPr>
          <p:cNvPr id="9" name="矩形 8"/>
          <p:cNvSpPr/>
          <p:nvPr/>
        </p:nvSpPr>
        <p:spPr>
          <a:xfrm>
            <a:off x="244764" y="4398022"/>
            <a:ext cx="5625175" cy="1089529"/>
          </a:xfrm>
          <a:prstGeom prst="rect">
            <a:avLst/>
          </a:prstGeom>
        </p:spPr>
        <p:txBody>
          <a:bodyPr wrap="square">
            <a:spAutoFit/>
          </a:bodyPr>
          <a:lstStyle/>
          <a:p>
            <a:pPr>
              <a:lnSpc>
                <a:spcPct val="120000"/>
              </a:lnSpc>
            </a:pPr>
            <a:r>
              <a:rPr kumimoji="1" lang="zh-CN" altLang="en-US" sz="1800" dirty="0" smtClean="0">
                <a:solidFill>
                  <a:srgbClr val="000000"/>
                </a:solidFill>
                <a:ea typeface="楷体" panose="02010609060101010101" pitchFamily="49" charset="-122"/>
              </a:rPr>
              <a:t>   计算</a:t>
            </a:r>
            <a:r>
              <a:rPr kumimoji="1" lang="zh-CN" altLang="en-US" sz="1800" dirty="0">
                <a:solidFill>
                  <a:srgbClr val="000000"/>
                </a:solidFill>
                <a:ea typeface="楷体" panose="02010609060101010101" pitchFamily="49" charset="-122"/>
              </a:rPr>
              <a:t>可知</a:t>
            </a:r>
            <a:r>
              <a:rPr kumimoji="1" lang="en-US" altLang="zh-CN" sz="1800" dirty="0">
                <a:solidFill>
                  <a:srgbClr val="000000"/>
                </a:solidFill>
                <a:ea typeface="楷体" panose="02010609060101010101" pitchFamily="49" charset="-122"/>
              </a:rPr>
              <a:t>,</a:t>
            </a:r>
            <a:r>
              <a:rPr kumimoji="1" lang="zh-CN" altLang="en-US" sz="1800" dirty="0">
                <a:solidFill>
                  <a:srgbClr val="000000"/>
                </a:solidFill>
                <a:ea typeface="楷体" panose="02010609060101010101" pitchFamily="49" charset="-122"/>
              </a:rPr>
              <a:t>质点</a:t>
            </a:r>
            <a:r>
              <a:rPr kumimoji="1" lang="zh-CN" altLang="en-US" sz="1800" dirty="0" smtClean="0">
                <a:solidFill>
                  <a:srgbClr val="000000"/>
                </a:solidFill>
                <a:ea typeface="楷体" panose="02010609060101010101" pitchFamily="49" charset="-122"/>
              </a:rPr>
              <a:t>经</a:t>
            </a:r>
            <a:r>
              <a:rPr kumimoji="1" lang="en-US" altLang="zh-CN" sz="1800" dirty="0" smtClean="0">
                <a:solidFill>
                  <a:srgbClr val="000000"/>
                </a:solidFill>
                <a:ea typeface="楷体" panose="02010609060101010101" pitchFamily="49" charset="-122"/>
              </a:rPr>
              <a:t>A</a:t>
            </a:r>
            <a:r>
              <a:rPr kumimoji="1" lang="zh-CN" altLang="en-US" sz="1800" dirty="0" smtClean="0">
                <a:solidFill>
                  <a:srgbClr val="000000"/>
                </a:solidFill>
                <a:ea typeface="楷体" panose="02010609060101010101" pitchFamily="49" charset="-122"/>
              </a:rPr>
              <a:t>、</a:t>
            </a:r>
            <a:r>
              <a:rPr kumimoji="1" lang="en-US" altLang="zh-CN" sz="1800" dirty="0">
                <a:solidFill>
                  <a:srgbClr val="000000"/>
                </a:solidFill>
                <a:ea typeface="楷体" panose="02010609060101010101" pitchFamily="49" charset="-122"/>
              </a:rPr>
              <a:t>B</a:t>
            </a:r>
            <a:r>
              <a:rPr kumimoji="1" lang="zh-CN" altLang="en-US" sz="1800" dirty="0" smtClean="0">
                <a:solidFill>
                  <a:srgbClr val="000000"/>
                </a:solidFill>
                <a:ea typeface="楷体" panose="02010609060101010101" pitchFamily="49" charset="-122"/>
              </a:rPr>
              <a:t>、</a:t>
            </a:r>
            <a:r>
              <a:rPr kumimoji="1" lang="en-US" altLang="zh-CN" sz="1800" dirty="0">
                <a:solidFill>
                  <a:srgbClr val="000000"/>
                </a:solidFill>
                <a:ea typeface="楷体" panose="02010609060101010101" pitchFamily="49" charset="-122"/>
              </a:rPr>
              <a:t>C</a:t>
            </a:r>
            <a:r>
              <a:rPr kumimoji="1" lang="zh-CN" altLang="en-US" sz="1800" dirty="0" smtClean="0">
                <a:solidFill>
                  <a:srgbClr val="000000"/>
                </a:solidFill>
                <a:ea typeface="楷体" panose="02010609060101010101" pitchFamily="49" charset="-122"/>
              </a:rPr>
              <a:t>点</a:t>
            </a:r>
            <a:r>
              <a:rPr kumimoji="1" lang="zh-CN" altLang="en-US" sz="1800" dirty="0">
                <a:solidFill>
                  <a:srgbClr val="000000"/>
                </a:solidFill>
                <a:ea typeface="楷体" panose="02010609060101010101" pitchFamily="49" charset="-122"/>
              </a:rPr>
              <a:t>再</a:t>
            </a:r>
            <a:r>
              <a:rPr kumimoji="1" lang="zh-CN" altLang="en-US" sz="1800" dirty="0" smtClean="0">
                <a:solidFill>
                  <a:srgbClr val="000000"/>
                </a:solidFill>
                <a:ea typeface="楷体" panose="02010609060101010101" pitchFamily="49" charset="-122"/>
              </a:rPr>
              <a:t>回到</a:t>
            </a:r>
            <a:r>
              <a:rPr kumimoji="1" lang="en-US" altLang="zh-CN" sz="1800" dirty="0" smtClean="0">
                <a:solidFill>
                  <a:srgbClr val="000000"/>
                </a:solidFill>
                <a:ea typeface="楷体" panose="02010609060101010101" pitchFamily="49" charset="-122"/>
              </a:rPr>
              <a:t>B</a:t>
            </a:r>
            <a:r>
              <a:rPr kumimoji="1" lang="zh-CN" altLang="en-US" sz="1800" dirty="0" smtClean="0">
                <a:solidFill>
                  <a:srgbClr val="000000"/>
                </a:solidFill>
                <a:ea typeface="楷体" panose="02010609060101010101" pitchFamily="49" charset="-122"/>
              </a:rPr>
              <a:t>点</a:t>
            </a:r>
            <a:r>
              <a:rPr kumimoji="1" lang="zh-CN" altLang="en-US" sz="1800" dirty="0">
                <a:solidFill>
                  <a:srgbClr val="000000"/>
                </a:solidFill>
                <a:ea typeface="楷体" panose="02010609060101010101" pitchFamily="49" charset="-122"/>
              </a:rPr>
              <a:t>后弹性力所作的功与质点直接</a:t>
            </a:r>
            <a:r>
              <a:rPr kumimoji="1" lang="zh-CN" altLang="en-US" sz="1800" dirty="0" smtClean="0">
                <a:solidFill>
                  <a:srgbClr val="000000"/>
                </a:solidFill>
                <a:ea typeface="楷体" panose="02010609060101010101" pitchFamily="49" charset="-122"/>
              </a:rPr>
              <a:t>由</a:t>
            </a:r>
            <a:r>
              <a:rPr kumimoji="1" lang="en-US" altLang="zh-CN" sz="1800" dirty="0" smtClean="0">
                <a:solidFill>
                  <a:srgbClr val="000000"/>
                </a:solidFill>
                <a:ea typeface="楷体" panose="02010609060101010101" pitchFamily="49" charset="-122"/>
              </a:rPr>
              <a:t>A</a:t>
            </a:r>
            <a:r>
              <a:rPr kumimoji="1" lang="zh-CN" altLang="en-US" sz="1800" dirty="0" smtClean="0">
                <a:solidFill>
                  <a:srgbClr val="000000"/>
                </a:solidFill>
                <a:ea typeface="楷体" panose="02010609060101010101" pitchFamily="49" charset="-122"/>
              </a:rPr>
              <a:t>点到</a:t>
            </a:r>
            <a:r>
              <a:rPr kumimoji="1" lang="en-US" altLang="zh-CN" sz="1800" dirty="0" smtClean="0">
                <a:solidFill>
                  <a:srgbClr val="000000"/>
                </a:solidFill>
                <a:ea typeface="楷体" panose="02010609060101010101" pitchFamily="49" charset="-122"/>
              </a:rPr>
              <a:t>B</a:t>
            </a:r>
            <a:r>
              <a:rPr kumimoji="1" lang="zh-CN" altLang="en-US" sz="1800" dirty="0" smtClean="0">
                <a:solidFill>
                  <a:srgbClr val="000000"/>
                </a:solidFill>
                <a:ea typeface="楷体" panose="02010609060101010101" pitchFamily="49" charset="-122"/>
              </a:rPr>
              <a:t>点过程</a:t>
            </a:r>
            <a:r>
              <a:rPr kumimoji="1" lang="zh-CN" altLang="en-US" sz="1800" dirty="0">
                <a:solidFill>
                  <a:srgbClr val="000000"/>
                </a:solidFill>
                <a:ea typeface="楷体" panose="02010609060101010101" pitchFamily="49" charset="-122"/>
              </a:rPr>
              <a:t>弹性力作的功完全相同</a:t>
            </a:r>
            <a:r>
              <a:rPr kumimoji="1" lang="en-US" altLang="zh-CN" sz="1800" dirty="0">
                <a:solidFill>
                  <a:srgbClr val="000000"/>
                </a:solidFill>
                <a:ea typeface="楷体" panose="02010609060101010101" pitchFamily="49" charset="-122"/>
              </a:rPr>
              <a:t>.</a:t>
            </a:r>
          </a:p>
        </p:txBody>
      </p:sp>
    </p:spTree>
    <p:extLst>
      <p:ext uri="{BB962C8B-B14F-4D97-AF65-F5344CB8AC3E}">
        <p14:creationId xmlns:p14="http://schemas.microsoft.com/office/powerpoint/2010/main" val="391016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三、保守力 势能</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保守力非保守力</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 name="矩形 2"/>
          <p:cNvSpPr/>
          <p:nvPr/>
        </p:nvSpPr>
        <p:spPr>
          <a:xfrm>
            <a:off x="99592" y="1002305"/>
            <a:ext cx="8601063" cy="6592574"/>
          </a:xfrm>
          <a:prstGeom prst="rect">
            <a:avLst/>
          </a:prstGeom>
        </p:spPr>
        <p:txBody>
          <a:bodyPr wrap="square">
            <a:spAutoFit/>
          </a:bodyPr>
          <a:lstStyle/>
          <a:p>
            <a:pPr indent="-457200">
              <a:lnSpc>
                <a:spcPct val="120000"/>
              </a:lnSpc>
              <a:buFont typeface="+mj-lt"/>
              <a:buAutoNum type="arabicPeriod"/>
            </a:pPr>
            <a:r>
              <a:rPr kumimoji="1" lang="zh-CN" altLang="en-US" sz="2000" dirty="0">
                <a:solidFill>
                  <a:srgbClr val="ED5A00"/>
                </a:solidFill>
                <a:latin typeface="+mj-ea"/>
                <a:ea typeface="+mj-ea"/>
              </a:rPr>
              <a:t>保守力</a:t>
            </a:r>
            <a:r>
              <a:rPr kumimoji="1" lang="zh-CN" altLang="en-US" sz="2000" dirty="0">
                <a:latin typeface="+mj-ea"/>
                <a:ea typeface="+mj-ea"/>
              </a:rPr>
              <a:t>：</a:t>
            </a:r>
            <a:r>
              <a:rPr kumimoji="1" lang="zh-CN" altLang="en-US" sz="2000" dirty="0">
                <a:solidFill>
                  <a:schemeClr val="accent1"/>
                </a:solidFill>
                <a:latin typeface="+mj-ea"/>
                <a:ea typeface="+mj-ea"/>
              </a:rPr>
              <a:t>作功只与质点的起始和终了位置有关</a:t>
            </a:r>
            <a:r>
              <a:rPr kumimoji="1" lang="zh-CN" altLang="en-US" sz="2000" dirty="0">
                <a:latin typeface="+mj-ea"/>
                <a:ea typeface="+mj-ea"/>
              </a:rPr>
              <a:t>，而与运动路径无关的力；或质点</a:t>
            </a:r>
            <a:r>
              <a:rPr kumimoji="1" lang="zh-CN" altLang="en-US" sz="2000" dirty="0">
                <a:solidFill>
                  <a:schemeClr val="accent1"/>
                </a:solidFill>
                <a:latin typeface="+mj-ea"/>
                <a:ea typeface="+mj-ea"/>
              </a:rPr>
              <a:t>沿任一闭合路径运动一周，做功都为零的力</a:t>
            </a:r>
            <a:r>
              <a:rPr kumimoji="1" lang="zh-CN" altLang="en-US" sz="2000" dirty="0">
                <a:latin typeface="+mj-ea"/>
                <a:ea typeface="+mj-ea"/>
              </a:rPr>
              <a:t>。如</a:t>
            </a:r>
            <a:r>
              <a:rPr kumimoji="1" lang="zh-CN" altLang="en-US" sz="2000" dirty="0">
                <a:solidFill>
                  <a:schemeClr val="accent1"/>
                </a:solidFill>
                <a:latin typeface="+mj-ea"/>
                <a:ea typeface="+mj-ea"/>
              </a:rPr>
              <a:t>重力、弹力、万有引力、静电场力</a:t>
            </a:r>
            <a:r>
              <a:rPr kumimoji="1" lang="zh-CN" altLang="en-US" sz="2000" dirty="0">
                <a:latin typeface="+mj-ea"/>
                <a:ea typeface="+mj-ea"/>
              </a:rPr>
              <a:t>等</a:t>
            </a:r>
            <a:r>
              <a:rPr kumimoji="1" lang="zh-CN" altLang="en-US" sz="2000" dirty="0" smtClean="0">
                <a:latin typeface="+mj-ea"/>
                <a:ea typeface="+mj-ea"/>
              </a:rPr>
              <a:t>。</a:t>
            </a:r>
            <a:endParaRPr kumimoji="1" lang="en-US" altLang="zh-CN" sz="2000" dirty="0">
              <a:latin typeface="+mj-ea"/>
              <a:ea typeface="+mj-ea"/>
            </a:endParaRPr>
          </a:p>
          <a:p>
            <a:pPr indent="-457200">
              <a:lnSpc>
                <a:spcPct val="120000"/>
              </a:lnSpc>
              <a:buFont typeface="+mj-lt"/>
              <a:buAutoNum type="arabicPeriod"/>
            </a:pPr>
            <a:endParaRPr kumimoji="1" lang="en-US" altLang="zh-CN" sz="1800" dirty="0" smtClean="0">
              <a:latin typeface="+mj-ea"/>
              <a:ea typeface="+mj-ea"/>
            </a:endParaRPr>
          </a:p>
          <a:p>
            <a:pPr indent="-457200">
              <a:lnSpc>
                <a:spcPct val="120000"/>
              </a:lnSpc>
              <a:buFont typeface="+mj-lt"/>
              <a:buAutoNum type="arabicPeriod"/>
            </a:pPr>
            <a:endParaRPr kumimoji="1" lang="en-US" altLang="zh-CN" sz="1800" dirty="0">
              <a:latin typeface="+mj-ea"/>
              <a:ea typeface="+mj-ea"/>
            </a:endParaRPr>
          </a:p>
          <a:p>
            <a:pPr indent="-457200">
              <a:lnSpc>
                <a:spcPct val="120000"/>
              </a:lnSpc>
              <a:buFont typeface="+mj-lt"/>
              <a:buAutoNum type="arabicPeriod"/>
            </a:pPr>
            <a:endParaRPr kumimoji="1" lang="en-US" altLang="zh-CN" sz="1800" dirty="0" smtClean="0">
              <a:latin typeface="+mj-ea"/>
              <a:ea typeface="+mj-ea"/>
            </a:endParaRPr>
          </a:p>
          <a:p>
            <a:pPr indent="-457200">
              <a:lnSpc>
                <a:spcPct val="120000"/>
              </a:lnSpc>
              <a:buFont typeface="+mj-lt"/>
              <a:buAutoNum type="arabicPeriod"/>
            </a:pPr>
            <a:endParaRPr kumimoji="1" lang="en-US" altLang="zh-CN" sz="1800" dirty="0" smtClean="0">
              <a:latin typeface="+mj-ea"/>
              <a:ea typeface="+mj-ea"/>
            </a:endParaRPr>
          </a:p>
          <a:p>
            <a:pPr indent="-457200">
              <a:lnSpc>
                <a:spcPct val="120000"/>
              </a:lnSpc>
              <a:buFont typeface="+mj-lt"/>
              <a:buAutoNum type="arabicPeriod"/>
            </a:pPr>
            <a:endParaRPr kumimoji="1" lang="en-US" altLang="zh-CN" sz="1800" dirty="0">
              <a:latin typeface="+mj-ea"/>
              <a:ea typeface="+mj-ea"/>
            </a:endParaRPr>
          </a:p>
          <a:p>
            <a:pPr indent="-457200">
              <a:lnSpc>
                <a:spcPct val="120000"/>
              </a:lnSpc>
              <a:buFont typeface="+mj-lt"/>
              <a:buAutoNum type="arabicPeriod"/>
            </a:pPr>
            <a:endParaRPr kumimoji="1" lang="en-US" altLang="zh-CN" sz="1800" dirty="0" smtClean="0">
              <a:latin typeface="+mj-ea"/>
              <a:ea typeface="+mj-ea"/>
            </a:endParaRPr>
          </a:p>
          <a:p>
            <a:pPr indent="-457200">
              <a:lnSpc>
                <a:spcPct val="120000"/>
              </a:lnSpc>
              <a:buFont typeface="+mj-lt"/>
              <a:buAutoNum type="arabicPeriod"/>
            </a:pPr>
            <a:endParaRPr kumimoji="1" lang="en-US" altLang="zh-CN" sz="1800" dirty="0">
              <a:latin typeface="+mj-ea"/>
              <a:ea typeface="+mj-ea"/>
            </a:endParaRPr>
          </a:p>
          <a:p>
            <a:pPr indent="-457200">
              <a:lnSpc>
                <a:spcPct val="120000"/>
              </a:lnSpc>
              <a:buFont typeface="+mj-lt"/>
              <a:buAutoNum type="arabicPeriod"/>
            </a:pPr>
            <a:endParaRPr kumimoji="1" lang="en-US" altLang="zh-CN" sz="1800" dirty="0" smtClean="0">
              <a:latin typeface="+mj-ea"/>
              <a:ea typeface="+mj-ea"/>
            </a:endParaRPr>
          </a:p>
          <a:p>
            <a:pPr indent="-457200">
              <a:lnSpc>
                <a:spcPct val="120000"/>
              </a:lnSpc>
              <a:buFont typeface="+mj-lt"/>
              <a:buAutoNum type="arabicPeriod"/>
            </a:pPr>
            <a:endParaRPr kumimoji="1" lang="en-US" altLang="zh-CN" sz="1800" dirty="0">
              <a:latin typeface="+mj-ea"/>
              <a:ea typeface="+mj-ea"/>
            </a:endParaRPr>
          </a:p>
          <a:p>
            <a:pPr indent="-457200">
              <a:lnSpc>
                <a:spcPct val="120000"/>
              </a:lnSpc>
              <a:buFont typeface="+mj-lt"/>
              <a:buAutoNum type="arabicPeriod"/>
            </a:pPr>
            <a:endParaRPr kumimoji="1" lang="en-US" altLang="zh-CN" sz="1800" dirty="0" smtClean="0">
              <a:latin typeface="+mj-ea"/>
              <a:ea typeface="+mj-ea"/>
            </a:endParaRPr>
          </a:p>
          <a:p>
            <a:pPr indent="-457200">
              <a:lnSpc>
                <a:spcPct val="120000"/>
              </a:lnSpc>
              <a:buFont typeface="+mj-lt"/>
              <a:buAutoNum type="arabicPeriod"/>
            </a:pPr>
            <a:endParaRPr kumimoji="1" lang="zh-CN" altLang="en-US" sz="1800" dirty="0">
              <a:latin typeface="+mj-ea"/>
              <a:ea typeface="+mj-ea"/>
            </a:endParaRPr>
          </a:p>
          <a:p>
            <a:pPr indent="-457200">
              <a:lnSpc>
                <a:spcPct val="120000"/>
              </a:lnSpc>
              <a:buFont typeface="+mj-lt"/>
              <a:buAutoNum type="arabicPeriod"/>
            </a:pPr>
            <a:r>
              <a:rPr kumimoji="1" lang="zh-CN" altLang="en-US" sz="2000" dirty="0" smtClean="0">
                <a:latin typeface="+mj-ea"/>
                <a:ea typeface="+mj-ea"/>
              </a:rPr>
              <a:t>非</a:t>
            </a:r>
            <a:r>
              <a:rPr kumimoji="1" lang="zh-CN" altLang="en-US" sz="2000" dirty="0">
                <a:latin typeface="+mj-ea"/>
                <a:ea typeface="+mj-ea"/>
              </a:rPr>
              <a:t>保守力：做功不仅与始末位置有关而且与</a:t>
            </a:r>
            <a:r>
              <a:rPr kumimoji="1" lang="zh-CN" altLang="en-US" sz="2000" dirty="0" smtClean="0">
                <a:latin typeface="+mj-ea"/>
                <a:ea typeface="+mj-ea"/>
              </a:rPr>
              <a:t>质点所</a:t>
            </a:r>
            <a:r>
              <a:rPr kumimoji="1" lang="zh-CN" altLang="en-US" sz="2000" dirty="0">
                <a:latin typeface="+mj-ea"/>
                <a:ea typeface="+mj-ea"/>
              </a:rPr>
              <a:t>经过的路径有关的力。如</a:t>
            </a:r>
            <a:r>
              <a:rPr kumimoji="1" lang="zh-CN" altLang="en-US" sz="2000" dirty="0" smtClean="0">
                <a:solidFill>
                  <a:schemeClr val="accent1"/>
                </a:solidFill>
                <a:latin typeface="+mj-ea"/>
                <a:ea typeface="+mj-ea"/>
              </a:rPr>
              <a:t>摩擦力、空气阻力</a:t>
            </a:r>
            <a:r>
              <a:rPr kumimoji="1" lang="zh-CN" altLang="en-US" sz="2000" dirty="0" smtClean="0">
                <a:latin typeface="+mj-ea"/>
                <a:ea typeface="+mj-ea"/>
              </a:rPr>
              <a:t>等。</a:t>
            </a:r>
            <a:endParaRPr kumimoji="1" lang="zh-CN" altLang="en-US" sz="2000" dirty="0">
              <a:latin typeface="+mj-ea"/>
              <a:ea typeface="+mj-ea"/>
            </a:endParaRPr>
          </a:p>
          <a:p>
            <a:pPr>
              <a:lnSpc>
                <a:spcPct val="120000"/>
              </a:lnSpc>
            </a:pPr>
            <a:r>
              <a:rPr kumimoji="1" lang="zh-CN" altLang="en-US" sz="1800" dirty="0" smtClean="0">
                <a:solidFill>
                  <a:srgbClr val="000000"/>
                </a:solidFill>
                <a:latin typeface="楷体" panose="02010609060101010101" pitchFamily="49" charset="-122"/>
                <a:ea typeface="楷体" panose="02010609060101010101" pitchFamily="49" charset="-122"/>
              </a:rPr>
              <a:t>    </a:t>
            </a:r>
            <a:endParaRPr kumimoji="1" lang="en-US" altLang="zh-CN" sz="1800" dirty="0">
              <a:solidFill>
                <a:srgbClr val="000000"/>
              </a:solidFill>
              <a:latin typeface="楷体" panose="02010609060101010101" pitchFamily="49" charset="-122"/>
              <a:ea typeface="楷体" panose="02010609060101010101" pitchFamily="49" charset="-122"/>
            </a:endParaRPr>
          </a:p>
          <a:p>
            <a:pPr>
              <a:lnSpc>
                <a:spcPct val="120000"/>
              </a:lnSpc>
            </a:pPr>
            <a:endParaRPr kumimoji="1" lang="en-US" altLang="zh-CN" sz="1800" dirty="0" smtClean="0">
              <a:solidFill>
                <a:srgbClr val="000000"/>
              </a:solidFill>
              <a:latin typeface="楷体" panose="02010609060101010101" pitchFamily="49" charset="-122"/>
              <a:ea typeface="楷体" panose="02010609060101010101" pitchFamily="49" charset="-122"/>
            </a:endParaRPr>
          </a:p>
          <a:p>
            <a:pPr>
              <a:lnSpc>
                <a:spcPct val="120000"/>
              </a:lnSpc>
            </a:pPr>
            <a:endParaRPr kumimoji="1" lang="en-US" altLang="zh-CN" sz="1800" dirty="0">
              <a:solidFill>
                <a:srgbClr val="000000"/>
              </a:solidFill>
              <a:latin typeface="楷体" panose="02010609060101010101" pitchFamily="49" charset="-122"/>
              <a:ea typeface="楷体" panose="02010609060101010101" pitchFamily="49" charset="-122"/>
            </a:endParaRPr>
          </a:p>
        </p:txBody>
      </p:sp>
      <p:sp>
        <p:nvSpPr>
          <p:cNvPr id="20" name="灯片编号占位符 19"/>
          <p:cNvSpPr>
            <a:spLocks noGrp="1"/>
          </p:cNvSpPr>
          <p:nvPr>
            <p:ph type="sldNum" sz="quarter" idx="10"/>
          </p:nvPr>
        </p:nvSpPr>
        <p:spPr/>
        <p:txBody>
          <a:bodyPr/>
          <a:lstStyle/>
          <a:p>
            <a:fld id="{720AFD23-7FD8-4D17-A0A1-97F143C0E2EC}" type="slidenum">
              <a:rPr lang="zh-CN" altLang="en-US" smtClean="0"/>
              <a:t>15</a:t>
            </a:fld>
            <a:endParaRPr lang="zh-CN" altLang="en-US"/>
          </a:p>
        </p:txBody>
      </p:sp>
      <p:sp>
        <p:nvSpPr>
          <p:cNvPr id="5" name="Rectangle 4"/>
          <p:cNvSpPr>
            <a:spLocks noChangeArrowheads="1"/>
          </p:cNvSpPr>
          <p:nvPr/>
        </p:nvSpPr>
        <p:spPr bwMode="auto">
          <a:xfrm>
            <a:off x="586732" y="32150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1800"/>
          </a:p>
        </p:txBody>
      </p:sp>
      <p:pic>
        <p:nvPicPr>
          <p:cNvPr id="4" name="图片 3"/>
          <p:cNvPicPr>
            <a:picLocks noChangeAspect="1"/>
          </p:cNvPicPr>
          <p:nvPr/>
        </p:nvPicPr>
        <p:blipFill>
          <a:blip r:embed="rId4"/>
          <a:stretch>
            <a:fillRect/>
          </a:stretch>
        </p:blipFill>
        <p:spPr>
          <a:xfrm>
            <a:off x="389520" y="2168555"/>
            <a:ext cx="3964998" cy="837886"/>
          </a:xfrm>
          <a:prstGeom prst="rect">
            <a:avLst/>
          </a:prstGeom>
        </p:spPr>
      </p:pic>
      <p:pic>
        <p:nvPicPr>
          <p:cNvPr id="7" name="图片 6"/>
          <p:cNvPicPr>
            <a:picLocks noChangeAspect="1"/>
          </p:cNvPicPr>
          <p:nvPr/>
        </p:nvPicPr>
        <p:blipFill>
          <a:blip r:embed="rId5"/>
          <a:stretch>
            <a:fillRect/>
          </a:stretch>
        </p:blipFill>
        <p:spPr>
          <a:xfrm>
            <a:off x="5196896" y="2168555"/>
            <a:ext cx="2261479" cy="837886"/>
          </a:xfrm>
          <a:prstGeom prst="rect">
            <a:avLst/>
          </a:prstGeom>
        </p:spPr>
      </p:pic>
      <p:sp>
        <p:nvSpPr>
          <p:cNvPr id="11" name="矩形 10"/>
          <p:cNvSpPr/>
          <p:nvPr/>
        </p:nvSpPr>
        <p:spPr>
          <a:xfrm>
            <a:off x="4567958" y="2402832"/>
            <a:ext cx="415498" cy="369332"/>
          </a:xfrm>
          <a:prstGeom prst="rect">
            <a:avLst/>
          </a:prstGeom>
        </p:spPr>
        <p:txBody>
          <a:bodyPr wrap="none">
            <a:spAutoFit/>
          </a:bodyPr>
          <a:lstStyle/>
          <a:p>
            <a:r>
              <a:rPr kumimoji="1" lang="zh-CN" altLang="en-US" sz="1800" dirty="0" smtClean="0">
                <a:latin typeface="微软雅黑"/>
                <a:ea typeface="微软雅黑"/>
              </a:rPr>
              <a:t>或</a:t>
            </a:r>
            <a:endParaRPr lang="zh-CN" altLang="en-US" dirty="0"/>
          </a:p>
        </p:txBody>
      </p:sp>
      <mc:AlternateContent xmlns:mc="http://schemas.openxmlformats.org/markup-compatibility/2006" xmlns:a14="http://schemas.microsoft.com/office/drawing/2010/main">
        <mc:Choice Requires="a14">
          <p:sp>
            <p:nvSpPr>
              <p:cNvPr id="16" name="AutoShape 30"/>
              <p:cNvSpPr>
                <a:spLocks noChangeArrowheads="1"/>
              </p:cNvSpPr>
              <p:nvPr/>
            </p:nvSpPr>
            <p:spPr bwMode="auto">
              <a:xfrm>
                <a:off x="7552531" y="1781879"/>
                <a:ext cx="1361564" cy="1433180"/>
              </a:xfrm>
              <a:prstGeom prst="wedgeRoundRectCallout">
                <a:avLst>
                  <a:gd name="adj1" fmla="val -78495"/>
                  <a:gd name="adj2" fmla="val -16619"/>
                  <a:gd name="adj3" fmla="val 16667"/>
                </a:avLst>
              </a:prstGeom>
              <a:ln>
                <a:headEnd/>
                <a:tailEnd/>
              </a:ln>
            </p:spPr>
            <p:style>
              <a:lnRef idx="2">
                <a:schemeClr val="accent4"/>
              </a:lnRef>
              <a:fillRef idx="1">
                <a:schemeClr val="lt1"/>
              </a:fillRef>
              <a:effectRef idx="0">
                <a:schemeClr val="accent4"/>
              </a:effectRef>
              <a:fontRef idx="minor">
                <a:schemeClr val="dk1"/>
              </a:fontRef>
            </p:style>
            <p:txBody>
              <a:bodyPr/>
              <a:lstStyle/>
              <a:p>
                <a:r>
                  <a:rPr lang="zh-CN" altLang="en-US" sz="2000" dirty="0" smtClean="0">
                    <a:solidFill>
                      <a:srgbClr val="000000"/>
                    </a:solidFill>
                    <a:ea typeface="楷体" panose="02010609060101010101" pitchFamily="49" charset="-122"/>
                  </a:rPr>
                  <a:t>注意：</a:t>
                </a:r>
              </a:p>
              <a:p>
                <a14:m>
                  <m:oMath xmlns:m="http://schemas.openxmlformats.org/officeDocument/2006/math">
                    <m:nary>
                      <m:naryPr>
                        <m:chr m:val="∮"/>
                        <m:limLoc m:val="subSup"/>
                        <m:grow m:val="on"/>
                        <m:supHide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𝐿</m:t>
                        </m:r>
                      </m:sub>
                      <m:sup/>
                      <m:e/>
                    </m:nary>
                  </m:oMath>
                </a14:m>
                <a:r>
                  <a:rPr lang="zh-CN" altLang="en-US" sz="1600" dirty="0" smtClean="0"/>
                  <a:t>符号表示沿着闭合环路</a:t>
                </a:r>
                <a:r>
                  <a:rPr lang="en-US" altLang="zh-CN" sz="1600" dirty="0" smtClean="0"/>
                  <a:t>L</a:t>
                </a:r>
                <a:r>
                  <a:rPr lang="zh-CN" altLang="en-US" sz="1600" dirty="0" smtClean="0"/>
                  <a:t>进行积分。</a:t>
                </a:r>
                <a:endParaRPr lang="zh-CN" altLang="en-US" sz="1600" dirty="0"/>
              </a:p>
            </p:txBody>
          </p:sp>
        </mc:Choice>
        <mc:Fallback xmlns="">
          <p:sp>
            <p:nvSpPr>
              <p:cNvPr id="16" name="AutoShape 30"/>
              <p:cNvSpPr>
                <a:spLocks noRot="1" noChangeAspect="1" noMove="1" noResize="1" noEditPoints="1" noAdjustHandles="1" noChangeArrowheads="1" noChangeShapeType="1" noTextEdit="1"/>
              </p:cNvSpPr>
              <p:nvPr/>
            </p:nvSpPr>
            <p:spPr bwMode="auto">
              <a:xfrm>
                <a:off x="7552531" y="1781879"/>
                <a:ext cx="1361564" cy="1433180"/>
              </a:xfrm>
              <a:prstGeom prst="wedgeRoundRectCallout">
                <a:avLst>
                  <a:gd name="adj1" fmla="val -78495"/>
                  <a:gd name="adj2" fmla="val -16619"/>
                  <a:gd name="adj3" fmla="val 16667"/>
                </a:avLst>
              </a:prstGeom>
              <a:blipFill rotWithShape="0">
                <a:blip r:embed="rId6"/>
                <a:stretch>
                  <a:fillRect t="-6329" b="-7595"/>
                </a:stretch>
              </a:blipFill>
              <a:ln>
                <a:headEnd/>
                <a:tailEnd/>
              </a:ln>
            </p:spPr>
            <p:txBody>
              <a:bodyPr/>
              <a:lstStyle/>
              <a:p>
                <a:r>
                  <a:rPr lang="zh-CN" altLang="en-US">
                    <a:noFill/>
                  </a:rPr>
                  <a:t> </a:t>
                </a:r>
              </a:p>
            </p:txBody>
          </p:sp>
        </mc:Fallback>
      </mc:AlternateContent>
      <p:graphicFrame>
        <p:nvGraphicFramePr>
          <p:cNvPr id="17" name="对象 16"/>
          <p:cNvGraphicFramePr>
            <a:graphicFrameLocks noChangeAspect="1"/>
          </p:cNvGraphicFramePr>
          <p:nvPr>
            <p:extLst>
              <p:ext uri="{D42A27DB-BD31-4B8C-83A1-F6EECF244321}">
                <p14:modId xmlns:p14="http://schemas.microsoft.com/office/powerpoint/2010/main" val="1746751359"/>
              </p:ext>
            </p:extLst>
          </p:nvPr>
        </p:nvGraphicFramePr>
        <p:xfrm>
          <a:off x="2874340" y="3189400"/>
          <a:ext cx="4218232" cy="2324007"/>
        </p:xfrm>
        <a:graphic>
          <a:graphicData uri="http://schemas.openxmlformats.org/presentationml/2006/ole">
            <mc:AlternateContent xmlns:mc="http://schemas.openxmlformats.org/markup-compatibility/2006">
              <mc:Choice xmlns:v="urn:schemas-microsoft-com:vml" Requires="v">
                <p:oleObj spid="_x0000_s60524" r:id="rId7" imgW="2527300" imgH="1397000" progId="Equation.3">
                  <p:embed/>
                </p:oleObj>
              </mc:Choice>
              <mc:Fallback>
                <p:oleObj r:id="rId7" imgW="2527300" imgH="13970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4340" y="3189400"/>
                        <a:ext cx="4218232" cy="2324007"/>
                      </a:xfrm>
                      <a:prstGeom prst="rect">
                        <a:avLst/>
                      </a:prstGeom>
                      <a:noFill/>
                    </p:spPr>
                  </p:pic>
                </p:oleObj>
              </mc:Fallback>
            </mc:AlternateContent>
          </a:graphicData>
        </a:graphic>
      </p:graphicFrame>
    </p:spTree>
    <p:extLst>
      <p:ext uri="{BB962C8B-B14F-4D97-AF65-F5344CB8AC3E}">
        <p14:creationId xmlns:p14="http://schemas.microsoft.com/office/powerpoint/2010/main" val="197496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三、保守力 势能</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势能</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99592" y="1002305"/>
                <a:ext cx="8601063" cy="2364173"/>
              </a:xfrm>
              <a:prstGeom prst="rect">
                <a:avLst/>
              </a:prstGeom>
            </p:spPr>
            <p:txBody>
              <a:bodyPr wrap="square">
                <a:spAutoFit/>
              </a:bodyPr>
              <a:lstStyle/>
              <a:p>
                <a:pPr>
                  <a:lnSpc>
                    <a:spcPct val="120000"/>
                  </a:lnSpc>
                </a:pPr>
                <a:r>
                  <a:rPr lang="zh-CN" altLang="en-US" sz="1800" dirty="0" smtClean="0">
                    <a:solidFill>
                      <a:schemeClr val="tx2"/>
                    </a:solidFill>
                    <a:latin typeface="楷体" panose="02010609060101010101" pitchFamily="49" charset="-122"/>
                    <a:ea typeface="楷体" panose="02010609060101010101" pitchFamily="49" charset="-122"/>
                  </a:rPr>
                  <a:t>    保守力</a:t>
                </a:r>
                <a:r>
                  <a:rPr lang="zh-CN" altLang="en-US" sz="1800" dirty="0">
                    <a:solidFill>
                      <a:schemeClr val="tx2"/>
                    </a:solidFill>
                    <a:latin typeface="楷体" panose="02010609060101010101" pitchFamily="49" charset="-122"/>
                    <a:ea typeface="楷体" panose="02010609060101010101" pitchFamily="49" charset="-122"/>
                  </a:rPr>
                  <a:t>作功与路径无关，这说明系统存在一种</a:t>
                </a:r>
                <a:r>
                  <a:rPr lang="zh-CN" altLang="en-US" sz="1800" dirty="0">
                    <a:solidFill>
                      <a:schemeClr val="accent1"/>
                    </a:solidFill>
                    <a:latin typeface="楷体" panose="02010609060101010101" pitchFamily="49" charset="-122"/>
                    <a:ea typeface="楷体" panose="02010609060101010101" pitchFamily="49" charset="-122"/>
                  </a:rPr>
                  <a:t>能量只是位置状态的函数</a:t>
                </a:r>
                <a:r>
                  <a:rPr lang="zh-CN" altLang="en-US" sz="1800" dirty="0">
                    <a:solidFill>
                      <a:schemeClr val="tx2"/>
                    </a:solidFill>
                    <a:latin typeface="楷体" panose="02010609060101010101" pitchFamily="49" charset="-122"/>
                    <a:ea typeface="楷体" panose="02010609060101010101" pitchFamily="49" charset="-122"/>
                  </a:rPr>
                  <a:t>，这种能量定义为势能</a:t>
                </a:r>
                <a:r>
                  <a:rPr lang="zh-CN" altLang="en-US" sz="1800" dirty="0" smtClean="0">
                    <a:solidFill>
                      <a:schemeClr val="tx2"/>
                    </a:solidFill>
                    <a:latin typeface="楷体" panose="02010609060101010101" pitchFamily="49" charset="-122"/>
                    <a:ea typeface="楷体" panose="02010609060101010101" pitchFamily="49" charset="-122"/>
                  </a:rPr>
                  <a:t>。</a:t>
                </a:r>
                <a:endParaRPr lang="en-US" altLang="zh-CN" sz="1800" dirty="0" smtClean="0">
                  <a:solidFill>
                    <a:schemeClr val="tx2"/>
                  </a:solidFill>
                  <a:latin typeface="楷体" panose="02010609060101010101" pitchFamily="49" charset="-122"/>
                  <a:ea typeface="楷体" panose="02010609060101010101" pitchFamily="49" charset="-122"/>
                </a:endParaRPr>
              </a:p>
              <a:p>
                <a:pPr>
                  <a:lnSpc>
                    <a:spcPct val="120000"/>
                  </a:lnSpc>
                </a:pPr>
                <a:endParaRPr kumimoji="1" lang="en-US" altLang="zh-CN" sz="1800" dirty="0" smtClean="0">
                  <a:solidFill>
                    <a:srgbClr val="ED5A00"/>
                  </a:solidFill>
                  <a:latin typeface="楷体" panose="02010609060101010101" pitchFamily="49" charset="-122"/>
                  <a:ea typeface="楷体" panose="02010609060101010101" pitchFamily="49" charset="-122"/>
                </a:endParaRPr>
              </a:p>
              <a:p>
                <a:pPr indent="-457200">
                  <a:lnSpc>
                    <a:spcPct val="120000"/>
                  </a:lnSpc>
                  <a:buFont typeface="+mj-lt"/>
                  <a:buAutoNum type="arabicPeriod" startAt="3"/>
                </a:pPr>
                <a:r>
                  <a:rPr kumimoji="1" lang="zh-CN" altLang="en-US" sz="2000" dirty="0" smtClean="0">
                    <a:solidFill>
                      <a:srgbClr val="ED5A00"/>
                    </a:solidFill>
                    <a:latin typeface="+mj-ea"/>
                    <a:ea typeface="+mj-ea"/>
                  </a:rPr>
                  <a:t>势能</a:t>
                </a:r>
                <a:r>
                  <a:rPr kumimoji="1" lang="zh-CN" altLang="en-US" sz="2000" dirty="0" smtClean="0">
                    <a:latin typeface="+mj-ea"/>
                    <a:ea typeface="+mj-ea"/>
                  </a:rPr>
                  <a:t>：</a:t>
                </a:r>
                <a:r>
                  <a:rPr kumimoji="1" lang="zh-CN" altLang="en-US" sz="2000" dirty="0">
                    <a:solidFill>
                      <a:schemeClr val="accent1"/>
                    </a:solidFill>
                    <a:latin typeface="+mj-ea"/>
                    <a:ea typeface="+mj-ea"/>
                  </a:rPr>
                  <a:t>是由相对位置决定的函数</a:t>
                </a:r>
                <a:r>
                  <a:rPr kumimoji="1" lang="zh-CN" altLang="en-US" sz="2000" dirty="0" smtClean="0">
                    <a:solidFill>
                      <a:schemeClr val="accent1"/>
                    </a:solidFill>
                    <a:latin typeface="+mj-ea"/>
                    <a:ea typeface="+mj-ea"/>
                  </a:rPr>
                  <a:t>。</a:t>
                </a:r>
                <a:endParaRPr kumimoji="1" lang="en-US" altLang="zh-CN" sz="2000" dirty="0" smtClean="0">
                  <a:solidFill>
                    <a:schemeClr val="accent1"/>
                  </a:solidFill>
                  <a:latin typeface="+mj-ea"/>
                  <a:ea typeface="+mj-ea"/>
                </a:endParaRPr>
              </a:p>
              <a:p>
                <a:r>
                  <a:rPr lang="zh-CN" altLang="en-US" sz="1800" dirty="0" smtClean="0">
                    <a:latin typeface="+mj-ea"/>
                    <a:ea typeface="+mj-ea"/>
                  </a:rPr>
                  <a:t>       若</a:t>
                </a:r>
                <a:r>
                  <a:rPr lang="zh-CN" altLang="en-US" sz="1800" dirty="0">
                    <a:latin typeface="+mj-ea"/>
                    <a:ea typeface="+mj-ea"/>
                  </a:rPr>
                  <a:t>保守力</a:t>
                </a:r>
                <a14:m>
                  <m:oMath xmlns:m="http://schemas.openxmlformats.org/officeDocument/2006/math">
                    <m:acc>
                      <m:accPr>
                        <m:chr m:val="⃗"/>
                        <m:ctrlPr>
                          <a:rPr lang="zh-CN" altLang="en-US" sz="1800" i="1">
                            <a:latin typeface="Cambria Math" panose="02040503050406030204" pitchFamily="18" charset="0"/>
                          </a:rPr>
                        </m:ctrlPr>
                      </m:accPr>
                      <m:e>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𝐹</m:t>
                            </m:r>
                          </m:e>
                          <m:sub>
                            <m:r>
                              <a:rPr lang="zh-CN" altLang="en-US" sz="1800" i="1">
                                <a:latin typeface="Cambria Math" panose="02040503050406030204" pitchFamily="18" charset="0"/>
                              </a:rPr>
                              <m:t>保</m:t>
                            </m:r>
                          </m:sub>
                        </m:sSub>
                      </m:e>
                    </m:acc>
                  </m:oMath>
                </a14:m>
                <a:r>
                  <a:rPr lang="zh-CN" altLang="en-US" sz="1800" dirty="0"/>
                  <a:t> </a:t>
                </a:r>
                <a:r>
                  <a:rPr lang="zh-CN" altLang="en-US" sz="1800" dirty="0">
                    <a:latin typeface="+mj-ea"/>
                    <a:ea typeface="+mj-ea"/>
                  </a:rPr>
                  <a:t>做功可表为</a:t>
                </a:r>
                <a14:m>
                  <m:oMath xmlns:m="http://schemas.openxmlformats.org/officeDocument/2006/math">
                    <m:nary>
                      <m:naryPr>
                        <m:limLoc m:val="subSup"/>
                        <m:grow m:val="on"/>
                        <m:ctrlPr>
                          <a:rPr lang="zh-CN" altLang="en-US" sz="1800" i="1">
                            <a:latin typeface="Cambria Math" panose="02040503050406030204" pitchFamily="18" charset="0"/>
                          </a:rPr>
                        </m:ctrlPr>
                      </m:naryPr>
                      <m:sub>
                        <m:r>
                          <a:rPr lang="zh-CN" altLang="en-US" sz="1800" i="1">
                            <a:latin typeface="Cambria Math" panose="02040503050406030204" pitchFamily="18" charset="0"/>
                          </a:rPr>
                          <m:t>𝑎</m:t>
                        </m:r>
                      </m:sub>
                      <m:sup>
                        <m:r>
                          <a:rPr lang="zh-CN" altLang="en-US" sz="1800" i="1">
                            <a:latin typeface="Cambria Math" panose="02040503050406030204" pitchFamily="18" charset="0"/>
                          </a:rPr>
                          <m:t>𝑏</m:t>
                        </m:r>
                      </m:sup>
                      <m:e>
                        <m:acc>
                          <m:accPr>
                            <m:chr m:val="⃗"/>
                            <m:ctrlPr>
                              <a:rPr lang="zh-CN" altLang="en-US" sz="1800" i="1">
                                <a:latin typeface="Cambria Math" panose="02040503050406030204" pitchFamily="18" charset="0"/>
                              </a:rPr>
                            </m:ctrlPr>
                          </m:accPr>
                          <m:e>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𝐹</m:t>
                                </m:r>
                              </m:e>
                              <m:sub>
                                <m:r>
                                  <a:rPr lang="zh-CN" altLang="en-US" sz="1800" i="1">
                                    <a:latin typeface="Cambria Math" panose="02040503050406030204" pitchFamily="18" charset="0"/>
                                  </a:rPr>
                                  <m:t>保</m:t>
                                </m:r>
                              </m:sub>
                            </m:sSub>
                          </m:e>
                        </m:acc>
                        <m:r>
                          <a:rPr lang="zh-CN" altLang="en-US" sz="1800">
                            <a:latin typeface="Cambria Math" panose="02040503050406030204" pitchFamily="18" charset="0"/>
                          </a:rPr>
                          <m:t>⋅ⅆ</m:t>
                        </m:r>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𝑟</m:t>
                            </m:r>
                          </m:e>
                        </m:acc>
                      </m:e>
                    </m:nary>
                    <m:r>
                      <a:rPr lang="zh-CN" altLang="en-US" sz="1800">
                        <a:latin typeface="Cambria Math" panose="02040503050406030204" pitchFamily="18" charset="0"/>
                      </a:rPr>
                      <m:t>=−</m:t>
                    </m:r>
                    <m:d>
                      <m:dPr>
                        <m:begChr m:val="["/>
                        <m:endChr m:val="]"/>
                        <m:ctrlPr>
                          <a:rPr lang="zh-CN" altLang="en-US" sz="1800" i="1">
                            <a:latin typeface="Cambria Math" panose="02040503050406030204" pitchFamily="18" charset="0"/>
                          </a:rPr>
                        </m:ctrlPr>
                      </m:dPr>
                      <m:e>
                        <m:r>
                          <a:rPr lang="zh-CN" altLang="en-US" sz="1800" i="1">
                            <a:latin typeface="Cambria Math" panose="02040503050406030204" pitchFamily="18" charset="0"/>
                          </a:rPr>
                          <m:t>𝜑</m:t>
                        </m:r>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𝑟</m:t>
                                </m:r>
                              </m:e>
                              <m:sub>
                                <m:r>
                                  <a:rPr lang="zh-CN" altLang="en-US" sz="1800" i="1">
                                    <a:latin typeface="Cambria Math" panose="02040503050406030204" pitchFamily="18" charset="0"/>
                                  </a:rPr>
                                  <m:t>𝑏</m:t>
                                </m:r>
                              </m:sub>
                            </m:sSub>
                          </m:e>
                        </m:d>
                        <m:r>
                          <a:rPr lang="zh-CN" altLang="en-US" sz="1800">
                            <a:latin typeface="Cambria Math" panose="02040503050406030204" pitchFamily="18" charset="0"/>
                          </a:rPr>
                          <m:t>−</m:t>
                        </m:r>
                        <m:r>
                          <a:rPr lang="zh-CN" altLang="en-US" sz="1800" i="1">
                            <a:latin typeface="Cambria Math" panose="02040503050406030204" pitchFamily="18" charset="0"/>
                          </a:rPr>
                          <m:t>𝜑</m:t>
                        </m:r>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𝑟</m:t>
                                </m:r>
                              </m:e>
                              <m:sub>
                                <m:r>
                                  <a:rPr lang="zh-CN" altLang="en-US" sz="1800" i="1">
                                    <a:latin typeface="Cambria Math" panose="02040503050406030204" pitchFamily="18" charset="0"/>
                                  </a:rPr>
                                  <m:t>𝑎</m:t>
                                </m:r>
                              </m:sub>
                            </m:sSub>
                          </m:e>
                        </m:d>
                      </m:e>
                    </m:d>
                  </m:oMath>
                </a14:m>
                <a:r>
                  <a:rPr lang="zh-CN" altLang="en-US" sz="1800" dirty="0"/>
                  <a:t>，</a:t>
                </a:r>
                <a:r>
                  <a:rPr lang="zh-CN" altLang="en-US" sz="1800" dirty="0">
                    <a:latin typeface="+mj-ea"/>
                    <a:ea typeface="+mj-ea"/>
                  </a:rPr>
                  <a:t>则</a:t>
                </a:r>
                <a14:m>
                  <m:oMath xmlns:m="http://schemas.openxmlformats.org/officeDocument/2006/math">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𝐸</m:t>
                        </m:r>
                      </m:e>
                      <m:sub>
                        <m:r>
                          <a:rPr lang="zh-CN" altLang="en-US" sz="1800" i="1">
                            <a:latin typeface="Cambria Math" panose="02040503050406030204" pitchFamily="18" charset="0"/>
                          </a:rPr>
                          <m:t>𝑃</m:t>
                        </m:r>
                      </m:sub>
                    </m:sSub>
                    <m:r>
                      <a:rPr lang="zh-CN" altLang="en-US" sz="1800">
                        <a:latin typeface="Cambria Math" panose="02040503050406030204" pitchFamily="18" charset="0"/>
                      </a:rPr>
                      <m:t>=</m:t>
                    </m:r>
                    <m:r>
                      <a:rPr lang="zh-CN" altLang="en-US" sz="1800" i="1">
                        <a:latin typeface="Cambria Math" panose="02040503050406030204" pitchFamily="18" charset="0"/>
                      </a:rPr>
                      <m:t>𝜑</m:t>
                    </m:r>
                    <m:d>
                      <m:dPr>
                        <m:ctrlPr>
                          <a:rPr lang="zh-CN" altLang="en-US" sz="1800" i="1">
                            <a:latin typeface="Cambria Math" panose="02040503050406030204" pitchFamily="18" charset="0"/>
                          </a:rPr>
                        </m:ctrlPr>
                      </m:dPr>
                      <m:e>
                        <m:r>
                          <a:rPr lang="zh-CN" altLang="en-US" sz="1800" i="1">
                            <a:latin typeface="Cambria Math" panose="02040503050406030204" pitchFamily="18" charset="0"/>
                          </a:rPr>
                          <m:t>𝑟</m:t>
                        </m:r>
                      </m:e>
                    </m:d>
                  </m:oMath>
                </a14:m>
                <a:r>
                  <a:rPr lang="zh-CN" altLang="en-US" sz="1800" dirty="0">
                    <a:latin typeface="+mj-ea"/>
                    <a:ea typeface="+mj-ea"/>
                  </a:rPr>
                  <a:t>称为质点在 </a:t>
                </a:r>
                <a:r>
                  <a:rPr lang="en-US" altLang="zh-CN" sz="1800" dirty="0">
                    <a:latin typeface="+mj-ea"/>
                    <a:ea typeface="+mj-ea"/>
                  </a:rPr>
                  <a:t>r </a:t>
                </a:r>
                <a:r>
                  <a:rPr lang="zh-CN" altLang="en-US" sz="1800" dirty="0">
                    <a:latin typeface="+mj-ea"/>
                    <a:ea typeface="+mj-ea"/>
                  </a:rPr>
                  <a:t>处的势能。</a:t>
                </a:r>
                <a:endParaRPr lang="en-US" altLang="zh-CN" sz="1800" dirty="0">
                  <a:latin typeface="+mj-ea"/>
                  <a:ea typeface="+mj-ea"/>
                </a:endParaRPr>
              </a:p>
            </p:txBody>
          </p:sp>
        </mc:Choice>
        <mc:Fallback xmlns="">
          <p:sp>
            <p:nvSpPr>
              <p:cNvPr id="3" name="矩形 2"/>
              <p:cNvSpPr>
                <a:spLocks noRot="1" noChangeAspect="1" noMove="1" noResize="1" noEditPoints="1" noAdjustHandles="1" noChangeArrowheads="1" noChangeShapeType="1" noTextEdit="1"/>
              </p:cNvSpPr>
              <p:nvPr/>
            </p:nvSpPr>
            <p:spPr>
              <a:xfrm>
                <a:off x="99592" y="1002305"/>
                <a:ext cx="8601063" cy="2364173"/>
              </a:xfrm>
              <a:prstGeom prst="rect">
                <a:avLst/>
              </a:prstGeom>
              <a:blipFill rotWithShape="0">
                <a:blip r:embed="rId3"/>
                <a:stretch>
                  <a:fillRect l="-921" t="-773" b="-3093"/>
                </a:stretch>
              </a:blipFill>
            </p:spPr>
            <p:txBody>
              <a:bodyPr/>
              <a:lstStyle/>
              <a:p>
                <a:r>
                  <a:rPr lang="zh-CN" altLang="en-US">
                    <a:noFill/>
                  </a:rPr>
                  <a:t> </a:t>
                </a:r>
              </a:p>
            </p:txBody>
          </p:sp>
        </mc:Fallback>
      </mc:AlternateContent>
      <p:sp>
        <p:nvSpPr>
          <p:cNvPr id="20" name="灯片编号占位符 19"/>
          <p:cNvSpPr>
            <a:spLocks noGrp="1"/>
          </p:cNvSpPr>
          <p:nvPr>
            <p:ph type="sldNum" sz="quarter" idx="10"/>
          </p:nvPr>
        </p:nvSpPr>
        <p:spPr/>
        <p:txBody>
          <a:bodyPr/>
          <a:lstStyle/>
          <a:p>
            <a:fld id="{720AFD23-7FD8-4D17-A0A1-97F143C0E2EC}" type="slidenum">
              <a:rPr lang="zh-CN" altLang="en-US" smtClean="0"/>
              <a:t>16</a:t>
            </a:fld>
            <a:endParaRPr lang="zh-CN" altLang="en-US" dirty="0"/>
          </a:p>
        </p:txBody>
      </p:sp>
      <p:pic>
        <p:nvPicPr>
          <p:cNvPr id="2" name="图片 1"/>
          <p:cNvPicPr>
            <a:picLocks noChangeAspect="1"/>
          </p:cNvPicPr>
          <p:nvPr/>
        </p:nvPicPr>
        <p:blipFill>
          <a:blip r:embed="rId4"/>
          <a:stretch>
            <a:fillRect/>
          </a:stretch>
        </p:blipFill>
        <p:spPr>
          <a:xfrm>
            <a:off x="2903538" y="3138405"/>
            <a:ext cx="3248069" cy="1704542"/>
          </a:xfrm>
          <a:prstGeom prst="rect">
            <a:avLst/>
          </a:prstGeom>
        </p:spPr>
      </p:pic>
      <p:sp>
        <p:nvSpPr>
          <p:cNvPr id="6" name="矩形 5"/>
          <p:cNvSpPr/>
          <p:nvPr/>
        </p:nvSpPr>
        <p:spPr>
          <a:xfrm>
            <a:off x="410699" y="2429214"/>
            <a:ext cx="8493156" cy="369332"/>
          </a:xfrm>
          <a:prstGeom prst="rect">
            <a:avLst/>
          </a:prstGeom>
        </p:spPr>
        <p:txBody>
          <a:bodyPr wrap="square">
            <a:spAutoFit/>
          </a:bodyPr>
          <a:lstStyle/>
          <a:p>
            <a:endParaRPr lang="zh-CN" altLang="en-US" sz="1800" dirty="0"/>
          </a:p>
        </p:txBody>
      </p:sp>
      <mc:AlternateContent xmlns:mc="http://schemas.openxmlformats.org/markup-compatibility/2006" xmlns:a14="http://schemas.microsoft.com/office/drawing/2010/main">
        <mc:Choice Requires="a14">
          <p:sp>
            <p:nvSpPr>
              <p:cNvPr id="10" name="矩形 9"/>
              <p:cNvSpPr/>
              <p:nvPr/>
            </p:nvSpPr>
            <p:spPr>
              <a:xfrm>
                <a:off x="595912" y="4756454"/>
                <a:ext cx="8307943" cy="1985159"/>
              </a:xfrm>
              <a:prstGeom prst="rect">
                <a:avLst/>
              </a:prstGeom>
            </p:spPr>
            <p:txBody>
              <a:bodyPr wrap="square">
                <a:spAutoFit/>
              </a:bodyPr>
              <a:lstStyle/>
              <a:p>
                <a:pPr>
                  <a:spcAft>
                    <a:spcPts val="600"/>
                  </a:spcAft>
                </a:pPr>
                <a:r>
                  <a:rPr lang="zh-CN" altLang="en-US" sz="1800" dirty="0">
                    <a:latin typeface="楷体" panose="02010609060101010101" pitchFamily="49" charset="-122"/>
                    <a:ea typeface="楷体" panose="02010609060101010101" pitchFamily="49" charset="-122"/>
                  </a:rPr>
                  <a:t>对势能的几点说明</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a:spcAft>
                    <a:spcPts val="600"/>
                  </a:spcAft>
                </a:pPr>
                <a:r>
                  <a:rPr lang="en-US" altLang="zh-CN" sz="1800" dirty="0">
                    <a:latin typeface="楷体" panose="02010609060101010101" pitchFamily="49" charset="-122"/>
                    <a:ea typeface="楷体" panose="02010609060101010101" pitchFamily="49" charset="-122"/>
                  </a:rPr>
                  <a:t>(1)</a:t>
                </a:r>
                <a:r>
                  <a:rPr lang="zh-CN" altLang="en-US" sz="1800" dirty="0">
                    <a:latin typeface="楷体" panose="02010609060101010101" pitchFamily="49" charset="-122"/>
                    <a:ea typeface="楷体" panose="02010609060101010101" pitchFamily="49" charset="-122"/>
                  </a:rPr>
                  <a:t>系统共有：某一质点的势能</a:t>
                </a:r>
                <a:r>
                  <a:rPr lang="zh-CN" altLang="en-US" sz="1800" dirty="0" smtClean="0">
                    <a:latin typeface="楷体" panose="02010609060101010101" pitchFamily="49" charset="-122"/>
                    <a:ea typeface="楷体" panose="02010609060101010101" pitchFamily="49" charset="-122"/>
                  </a:rPr>
                  <a:t>为“该质点”与“对该</a:t>
                </a:r>
                <a:r>
                  <a:rPr lang="zh-CN" altLang="en-US" sz="1800" dirty="0">
                    <a:latin typeface="楷体" panose="02010609060101010101" pitchFamily="49" charset="-122"/>
                    <a:ea typeface="楷体" panose="02010609060101010101" pitchFamily="49" charset="-122"/>
                  </a:rPr>
                  <a:t>质点施加保守力的其它</a:t>
                </a:r>
                <a:r>
                  <a:rPr lang="zh-CN" altLang="en-US" sz="1800" dirty="0" smtClean="0">
                    <a:latin typeface="楷体" panose="02010609060101010101" pitchFamily="49" charset="-122"/>
                    <a:ea typeface="楷体" panose="02010609060101010101" pitchFamily="49" charset="-122"/>
                  </a:rPr>
                  <a:t>质点”构成</a:t>
                </a:r>
                <a:r>
                  <a:rPr lang="zh-CN" altLang="en-US" sz="1800" dirty="0">
                    <a:latin typeface="楷体" panose="02010609060101010101" pitchFamily="49" charset="-122"/>
                    <a:ea typeface="楷体" panose="02010609060101010101" pitchFamily="49" charset="-122"/>
                  </a:rPr>
                  <a:t>的</a:t>
                </a:r>
                <a:r>
                  <a:rPr lang="zh-CN" altLang="en-US" sz="1800" dirty="0" smtClean="0">
                    <a:latin typeface="楷体" panose="02010609060101010101" pitchFamily="49" charset="-122"/>
                    <a:ea typeface="楷体" panose="02010609060101010101" pitchFamily="49" charset="-122"/>
                  </a:rPr>
                  <a:t>质点系</a:t>
                </a:r>
                <a:r>
                  <a:rPr lang="zh-CN" altLang="en-US" sz="1800" dirty="0">
                    <a:latin typeface="楷体" panose="02010609060101010101" pitchFamily="49" charset="-122"/>
                    <a:ea typeface="楷体" panose="02010609060101010101" pitchFamily="49" charset="-122"/>
                  </a:rPr>
                  <a:t>所共有</a:t>
                </a:r>
                <a:r>
                  <a:rPr lang="zh-CN" altLang="en-US" sz="1800" dirty="0" smtClean="0">
                    <a:latin typeface="楷体" panose="02010609060101010101" pitchFamily="49" charset="-122"/>
                    <a:ea typeface="楷体" panose="02010609060101010101" pitchFamily="49" charset="-122"/>
                  </a:rPr>
                  <a:t>。</a:t>
                </a:r>
                <a:r>
                  <a:rPr lang="zh-CN" altLang="en-US" sz="1400" dirty="0" smtClean="0">
                    <a:latin typeface="楷体" panose="02010609060101010101" pitchFamily="49" charset="-122"/>
                    <a:ea typeface="楷体" panose="02010609060101010101" pitchFamily="49" charset="-122"/>
                  </a:rPr>
                  <a:t>如重力势能</a:t>
                </a:r>
                <a:r>
                  <a:rPr lang="zh-CN" altLang="en-US" sz="1400" dirty="0">
                    <a:latin typeface="楷体" panose="02010609060101010101" pitchFamily="49" charset="-122"/>
                    <a:ea typeface="楷体" panose="02010609060101010101" pitchFamily="49" charset="-122"/>
                  </a:rPr>
                  <a:t>属于以重力相互作用的地球以及质点</a:t>
                </a:r>
                <a:r>
                  <a:rPr lang="en-US" altLang="zh-CN" sz="1400" dirty="0">
                    <a:latin typeface="楷体" panose="02010609060101010101" pitchFamily="49" charset="-122"/>
                    <a:ea typeface="楷体" panose="02010609060101010101" pitchFamily="49" charset="-122"/>
                  </a:rPr>
                  <a:t>m</a:t>
                </a:r>
                <a:r>
                  <a:rPr lang="zh-CN" altLang="en-US" sz="1400" dirty="0">
                    <a:latin typeface="楷体" panose="02010609060101010101" pitchFamily="49" charset="-122"/>
                    <a:ea typeface="楷体" panose="02010609060101010101" pitchFamily="49" charset="-122"/>
                  </a:rPr>
                  <a:t>所组成的系统共有</a:t>
                </a:r>
                <a:r>
                  <a:rPr lang="zh-CN" altLang="en-US" sz="1800" dirty="0">
                    <a:latin typeface="楷体" panose="02010609060101010101" pitchFamily="49" charset="-122"/>
                    <a:ea typeface="楷体" panose="02010609060101010101" pitchFamily="49" charset="-122"/>
                  </a:rPr>
                  <a:t>，用来决定势能大小的质点位置</a:t>
                </a:r>
                <a:r>
                  <a:rPr lang="en-US" altLang="zh-CN" sz="1800" dirty="0">
                    <a:latin typeface="楷体" panose="02010609060101010101" pitchFamily="49" charset="-122"/>
                    <a:ea typeface="楷体" panose="02010609060101010101" pitchFamily="49" charset="-122"/>
                  </a:rPr>
                  <a:t>(</a:t>
                </a:r>
                <a:r>
                  <a:rPr lang="en-US" altLang="zh-CN" sz="1800" dirty="0" err="1">
                    <a:latin typeface="楷体" panose="02010609060101010101" pitchFamily="49" charset="-122"/>
                    <a:ea typeface="楷体" panose="02010609060101010101" pitchFamily="49" charset="-122"/>
                  </a:rPr>
                  <a:t>x,y,z</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实际上应是质点系统内质点间的相对</a:t>
                </a:r>
                <a:r>
                  <a:rPr lang="zh-CN" altLang="en-US" sz="1800" dirty="0" smtClean="0">
                    <a:latin typeface="楷体" panose="02010609060101010101" pitchFamily="49" charset="-122"/>
                    <a:ea typeface="楷体" panose="02010609060101010101" pitchFamily="49" charset="-122"/>
                  </a:rPr>
                  <a:t>位置。</a:t>
                </a:r>
                <a:endParaRPr lang="en-US" altLang="zh-CN" sz="1800" dirty="0" smtClean="0">
                  <a:latin typeface="楷体" panose="02010609060101010101" pitchFamily="49" charset="-122"/>
                  <a:ea typeface="楷体" panose="02010609060101010101" pitchFamily="49" charset="-122"/>
                </a:endParaRPr>
              </a:p>
              <a:p>
                <a:pPr>
                  <a:spcAft>
                    <a:spcPts val="600"/>
                  </a:spcAft>
                </a:pPr>
                <a:r>
                  <a:rPr lang="en-US" altLang="zh-CN" sz="1800" dirty="0">
                    <a:latin typeface="楷体" panose="02010609060101010101" pitchFamily="49" charset="-122"/>
                    <a:ea typeface="楷体" panose="02010609060101010101" pitchFamily="49" charset="-122"/>
                  </a:rPr>
                  <a:t>(2) </a:t>
                </a:r>
                <a:r>
                  <a:rPr lang="zh-CN" altLang="en-US" sz="1800" dirty="0">
                    <a:latin typeface="楷体" panose="02010609060101010101" pitchFamily="49" charset="-122"/>
                    <a:ea typeface="楷体" panose="02010609060101010101" pitchFamily="49" charset="-122"/>
                  </a:rPr>
                  <a:t>相对值：</a:t>
                </a:r>
                <a:r>
                  <a:rPr lang="en-US" altLang="zh-CN" sz="1800" dirty="0">
                    <a:latin typeface="楷体" panose="02010609060101010101" pitchFamily="49" charset="-122"/>
                    <a:ea typeface="楷体" panose="02010609060101010101" pitchFamily="49" charset="-122"/>
                  </a:rPr>
                  <a:t>E</a:t>
                </a:r>
                <a:r>
                  <a:rPr lang="en-US" altLang="zh-CN" sz="1800" baseline="-25000" dirty="0">
                    <a:latin typeface="楷体" panose="02010609060101010101" pitchFamily="49" charset="-122"/>
                    <a:ea typeface="楷体" panose="02010609060101010101" pitchFamily="49" charset="-122"/>
                  </a:rPr>
                  <a:t>P</a:t>
                </a:r>
                <a:r>
                  <a:rPr lang="zh-CN" altLang="en-US" sz="1800" dirty="0">
                    <a:latin typeface="楷体" panose="02010609060101010101" pitchFamily="49" charset="-122"/>
                    <a:ea typeface="楷体" panose="02010609060101010101" pitchFamily="49" charset="-122"/>
                  </a:rPr>
                  <a:t>的值与零势能参考点的选择</a:t>
                </a:r>
                <a:r>
                  <a:rPr lang="zh-CN" altLang="en-US" sz="1800" dirty="0" smtClean="0">
                    <a:latin typeface="楷体" panose="02010609060101010101" pitchFamily="49" charset="-122"/>
                    <a:ea typeface="楷体" panose="02010609060101010101" pitchFamily="49" charset="-122"/>
                  </a:rPr>
                  <a:t>有关。</a:t>
                </a:r>
                <a:r>
                  <a:rPr lang="zh-CN" altLang="en-US" sz="1800" dirty="0" smtClean="0">
                    <a:latin typeface="+mj-ea"/>
                    <a:ea typeface="+mj-ea"/>
                  </a:rPr>
                  <a:t>系统中需要先确定</a:t>
                </a:r>
                <a:r>
                  <a:rPr lang="en-US" altLang="zh-CN" sz="1800" dirty="0" smtClean="0">
                    <a:latin typeface="+mj-ea"/>
                    <a:ea typeface="+mj-ea"/>
                  </a:rPr>
                  <a:t>0</a:t>
                </a:r>
                <a:r>
                  <a:rPr lang="zh-CN" altLang="en-US" sz="1800" dirty="0" smtClean="0">
                    <a:latin typeface="+mj-ea"/>
                    <a:ea typeface="+mj-ea"/>
                  </a:rPr>
                  <a:t>势能点。</a:t>
                </a:r>
                <a:endParaRPr lang="en-US" altLang="zh-CN" sz="1800" dirty="0" smtClean="0">
                  <a:latin typeface="+mj-ea"/>
                  <a:ea typeface="+mj-ea"/>
                </a:endParaRPr>
              </a:p>
              <a:p>
                <a:pPr>
                  <a:spcAft>
                    <a:spcPts val="600"/>
                  </a:spcAft>
                </a:pPr>
                <a:r>
                  <a:rPr lang="en-US" altLang="zh-CN" sz="1800" dirty="0">
                    <a:latin typeface="楷体" panose="02010609060101010101" pitchFamily="49" charset="-122"/>
                    <a:ea typeface="楷体" panose="02010609060101010101" pitchFamily="49" charset="-122"/>
                  </a:rPr>
                  <a:t>(3) </a:t>
                </a:r>
                <a:r>
                  <a:rPr lang="zh-CN" altLang="en-US" sz="1800" dirty="0">
                    <a:latin typeface="楷体" panose="02010609060101010101" pitchFamily="49" charset="-122"/>
                    <a:ea typeface="楷体" panose="02010609060101010101" pitchFamily="49" charset="-122"/>
                  </a:rPr>
                  <a:t>位置的函数：</a:t>
                </a:r>
                <a14:m>
                  <m:oMath xmlns:m="http://schemas.openxmlformats.org/officeDocument/2006/math">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𝐸</m:t>
                        </m:r>
                      </m:e>
                      <m:sub>
                        <m:r>
                          <a:rPr lang="zh-CN" altLang="en-US" sz="1800" i="1">
                            <a:latin typeface="Cambria Math" panose="02040503050406030204" pitchFamily="18" charset="0"/>
                          </a:rPr>
                          <m:t>𝑃</m:t>
                        </m:r>
                      </m:sub>
                    </m:sSub>
                    <m:r>
                      <a:rPr lang="zh-CN" altLang="en-US" sz="180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𝐸</m:t>
                        </m:r>
                      </m:e>
                      <m:sub>
                        <m:r>
                          <a:rPr lang="zh-CN" altLang="en-US" sz="1800" i="1">
                            <a:latin typeface="Cambria Math" panose="02040503050406030204" pitchFamily="18" charset="0"/>
                          </a:rPr>
                          <m:t>𝑃</m:t>
                        </m:r>
                      </m:sub>
                    </m:sSub>
                    <m:d>
                      <m:dPr>
                        <m:ctrlPr>
                          <a:rPr lang="zh-CN" altLang="en-US" sz="1800" i="1">
                            <a:latin typeface="Cambria Math" panose="02040503050406030204" pitchFamily="18" charset="0"/>
                          </a:rPr>
                        </m:ctrlPr>
                      </m:dPr>
                      <m:e>
                        <m:r>
                          <a:rPr lang="zh-CN" altLang="en-US" sz="1800" i="1">
                            <a:latin typeface="Cambria Math" panose="02040503050406030204" pitchFamily="18" charset="0"/>
                          </a:rPr>
                          <m:t>𝑟</m:t>
                        </m:r>
                      </m:e>
                    </m:d>
                  </m:oMath>
                </a14:m>
                <a:r>
                  <a:rPr lang="zh-CN" altLang="en-US" sz="1800" dirty="0">
                    <a:latin typeface="楷体" panose="02010609060101010101" pitchFamily="49" charset="-122"/>
                    <a:ea typeface="楷体" panose="02010609060101010101" pitchFamily="49" charset="-122"/>
                  </a:rPr>
                  <a:t> </a:t>
                </a:r>
                <a:r>
                  <a:rPr lang="zh-CN" altLang="en-US" sz="1800" dirty="0" smtClean="0">
                    <a:latin typeface="楷体" panose="02010609060101010101" pitchFamily="49" charset="-122"/>
                    <a:ea typeface="楷体" panose="02010609060101010101" pitchFamily="49" charset="-122"/>
                  </a:rPr>
                  <a:t>构成</a:t>
                </a:r>
                <a:r>
                  <a:rPr lang="zh-CN" altLang="en-US" sz="1800" dirty="0">
                    <a:latin typeface="楷体" panose="02010609060101010101" pitchFamily="49" charset="-122"/>
                    <a:ea typeface="楷体" panose="02010609060101010101" pitchFamily="49" charset="-122"/>
                  </a:rPr>
                  <a:t>一标量场</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保守场</a:t>
                </a:r>
              </a:p>
            </p:txBody>
          </p:sp>
        </mc:Choice>
        <mc:Fallback xmlns="">
          <p:sp>
            <p:nvSpPr>
              <p:cNvPr id="10" name="矩形 9"/>
              <p:cNvSpPr>
                <a:spLocks noRot="1" noChangeAspect="1" noMove="1" noResize="1" noEditPoints="1" noAdjustHandles="1" noChangeArrowheads="1" noChangeShapeType="1" noTextEdit="1"/>
              </p:cNvSpPr>
              <p:nvPr/>
            </p:nvSpPr>
            <p:spPr>
              <a:xfrm>
                <a:off x="595912" y="4756454"/>
                <a:ext cx="8307943" cy="1985159"/>
              </a:xfrm>
              <a:prstGeom prst="rect">
                <a:avLst/>
              </a:prstGeom>
              <a:blipFill rotWithShape="0">
                <a:blip r:embed="rId5"/>
                <a:stretch>
                  <a:fillRect l="-660" t="-1534" r="-3228" b="-33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27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三、保守力 势能</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保守力和势能的关系</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99592" y="1002305"/>
                <a:ext cx="8601063" cy="1380634"/>
              </a:xfrm>
              <a:prstGeom prst="rect">
                <a:avLst/>
              </a:prstGeom>
            </p:spPr>
            <p:txBody>
              <a:bodyPr wrap="square">
                <a:spAutoFit/>
              </a:bodyPr>
              <a:lstStyle/>
              <a:p>
                <a:pPr indent="-457200">
                  <a:lnSpc>
                    <a:spcPct val="120000"/>
                  </a:lnSpc>
                  <a:buFont typeface="+mj-lt"/>
                  <a:buAutoNum type="arabicPeriod"/>
                </a:pPr>
                <a:r>
                  <a:rPr kumimoji="1" lang="zh-CN" altLang="en-US" sz="1800" dirty="0" smtClean="0">
                    <a:solidFill>
                      <a:schemeClr val="accent1"/>
                    </a:solidFill>
                    <a:latin typeface="+mj-ea"/>
                    <a:ea typeface="+mj-ea"/>
                  </a:rPr>
                  <a:t>保守力</a:t>
                </a:r>
                <a:r>
                  <a:rPr kumimoji="1" lang="zh-CN" altLang="en-US" sz="1800" dirty="0">
                    <a:solidFill>
                      <a:schemeClr val="accent1"/>
                    </a:solidFill>
                    <a:latin typeface="+mj-ea"/>
                    <a:ea typeface="+mj-ea"/>
                  </a:rPr>
                  <a:t>做功等于势能增量的</a:t>
                </a:r>
                <a:r>
                  <a:rPr kumimoji="1" lang="zh-CN" altLang="en-US" sz="1800" dirty="0" smtClean="0">
                    <a:solidFill>
                      <a:schemeClr val="accent1"/>
                    </a:solidFill>
                    <a:latin typeface="+mj-ea"/>
                    <a:ea typeface="+mj-ea"/>
                  </a:rPr>
                  <a:t>负值</a:t>
                </a:r>
                <a:r>
                  <a:rPr kumimoji="1" lang="zh-CN" altLang="en-US" sz="1800" dirty="0" smtClean="0">
                    <a:latin typeface="+mj-ea"/>
                    <a:ea typeface="+mj-ea"/>
                  </a:rPr>
                  <a:t>。（</a:t>
                </a:r>
                <a:r>
                  <a:rPr lang="zh-CN" altLang="en-US" sz="1800" dirty="0">
                    <a:solidFill>
                      <a:schemeClr val="tx2"/>
                    </a:solidFill>
                    <a:latin typeface="+mj-ea"/>
                    <a:ea typeface="+mj-ea"/>
                  </a:rPr>
                  <a:t>保守力作功等于系统势能的</a:t>
                </a:r>
                <a:r>
                  <a:rPr lang="zh-CN" altLang="en-US" sz="1800" dirty="0" smtClean="0">
                    <a:solidFill>
                      <a:schemeClr val="tx2"/>
                    </a:solidFill>
                    <a:latin typeface="+mj-ea"/>
                    <a:ea typeface="+mj-ea"/>
                  </a:rPr>
                  <a:t>减少</a:t>
                </a:r>
                <a:r>
                  <a:rPr kumimoji="1" lang="zh-CN" altLang="en-US" sz="1800" dirty="0" smtClean="0">
                    <a:latin typeface="+mj-ea"/>
                    <a:ea typeface="+mj-ea"/>
                  </a:rPr>
                  <a:t>）</a:t>
                </a:r>
                <a:endParaRPr kumimoji="1" lang="en-US" altLang="zh-CN" sz="1800" dirty="0" smtClean="0">
                  <a:latin typeface="+mj-ea"/>
                  <a:ea typeface="+mj-ea"/>
                </a:endParaRPr>
              </a:p>
              <a:p>
                <a:pPr/>
                <a14:m>
                  <m:oMathPara xmlns:m="http://schemas.openxmlformats.org/officeDocument/2006/math">
                    <m:oMathParaPr>
                      <m:jc m:val="centerGroup"/>
                    </m:oMathParaPr>
                    <m:oMath xmlns:m="http://schemas.openxmlformats.org/officeDocument/2006/math">
                      <m:sSub>
                        <m:sSubPr>
                          <m:ctrlPr>
                            <a:rPr lang="zh-CN" altLang="en-US" sz="1800" i="1" smtClean="0">
                              <a:solidFill>
                                <a:srgbClr val="ED5A00"/>
                              </a:solidFill>
                              <a:latin typeface="Cambria Math" panose="02040503050406030204" pitchFamily="18" charset="0"/>
                            </a:rPr>
                          </m:ctrlPr>
                        </m:sSubPr>
                        <m:e>
                          <m:r>
                            <a:rPr lang="zh-CN" altLang="en-US" sz="1800" i="1">
                              <a:solidFill>
                                <a:srgbClr val="ED5A00"/>
                              </a:solidFill>
                              <a:latin typeface="Cambria Math" panose="02040503050406030204" pitchFamily="18" charset="0"/>
                            </a:rPr>
                            <m:t>𝐴</m:t>
                          </m:r>
                        </m:e>
                        <m:sub>
                          <m:r>
                            <a:rPr lang="zh-CN" altLang="en-US" sz="1800" i="1">
                              <a:solidFill>
                                <a:srgbClr val="ED5A00"/>
                              </a:solidFill>
                              <a:latin typeface="Cambria Math" panose="02040503050406030204" pitchFamily="18" charset="0"/>
                            </a:rPr>
                            <m:t>保</m:t>
                          </m:r>
                        </m:sub>
                      </m:sSub>
                      <m:r>
                        <a:rPr lang="zh-CN" altLang="en-US" sz="1800">
                          <a:solidFill>
                            <a:srgbClr val="ED5A00"/>
                          </a:solidFill>
                          <a:latin typeface="Cambria Math" panose="02040503050406030204" pitchFamily="18" charset="0"/>
                        </a:rPr>
                        <m:t>=−</m:t>
                      </m:r>
                      <m:d>
                        <m:dPr>
                          <m:ctrlPr>
                            <a:rPr lang="zh-CN" altLang="en-US" sz="1800" i="1">
                              <a:solidFill>
                                <a:srgbClr val="ED5A00"/>
                              </a:solidFill>
                              <a:latin typeface="Cambria Math" panose="02040503050406030204" pitchFamily="18" charset="0"/>
                            </a:rPr>
                          </m:ctrlPr>
                        </m:dPr>
                        <m:e>
                          <m:sSub>
                            <m:sSubPr>
                              <m:ctrlPr>
                                <a:rPr lang="zh-CN" altLang="en-US" sz="1800" i="1">
                                  <a:solidFill>
                                    <a:srgbClr val="ED5A00"/>
                                  </a:solidFill>
                                  <a:latin typeface="Cambria Math" panose="02040503050406030204" pitchFamily="18" charset="0"/>
                                </a:rPr>
                              </m:ctrlPr>
                            </m:sSubPr>
                            <m:e>
                              <m:r>
                                <a:rPr lang="zh-CN" altLang="en-US" sz="1800" i="1">
                                  <a:solidFill>
                                    <a:srgbClr val="ED5A00"/>
                                  </a:solidFill>
                                  <a:latin typeface="Cambria Math" panose="02040503050406030204" pitchFamily="18" charset="0"/>
                                </a:rPr>
                                <m:t>𝐸</m:t>
                              </m:r>
                            </m:e>
                            <m:sub>
                              <m:r>
                                <a:rPr lang="zh-CN" altLang="en-US" sz="1800" i="1">
                                  <a:solidFill>
                                    <a:srgbClr val="ED5A00"/>
                                  </a:solidFill>
                                  <a:latin typeface="Cambria Math" panose="02040503050406030204" pitchFamily="18" charset="0"/>
                                </a:rPr>
                                <m:t>𝑃𝑏</m:t>
                              </m:r>
                            </m:sub>
                          </m:sSub>
                          <m:r>
                            <a:rPr lang="zh-CN" altLang="en-US" sz="1800">
                              <a:solidFill>
                                <a:srgbClr val="ED5A00"/>
                              </a:solidFill>
                              <a:latin typeface="Cambria Math" panose="02040503050406030204" pitchFamily="18" charset="0"/>
                            </a:rPr>
                            <m:t>−</m:t>
                          </m:r>
                          <m:sSub>
                            <m:sSubPr>
                              <m:ctrlPr>
                                <a:rPr lang="zh-CN" altLang="en-US" sz="1800" i="1">
                                  <a:solidFill>
                                    <a:srgbClr val="ED5A00"/>
                                  </a:solidFill>
                                  <a:latin typeface="Cambria Math" panose="02040503050406030204" pitchFamily="18" charset="0"/>
                                </a:rPr>
                              </m:ctrlPr>
                            </m:sSubPr>
                            <m:e>
                              <m:r>
                                <a:rPr lang="zh-CN" altLang="en-US" sz="1800" i="1">
                                  <a:solidFill>
                                    <a:srgbClr val="ED5A00"/>
                                  </a:solidFill>
                                  <a:latin typeface="Cambria Math" panose="02040503050406030204" pitchFamily="18" charset="0"/>
                                </a:rPr>
                                <m:t>𝐸</m:t>
                              </m:r>
                            </m:e>
                            <m:sub>
                              <m:r>
                                <a:rPr lang="zh-CN" altLang="en-US" sz="1800" i="1">
                                  <a:solidFill>
                                    <a:srgbClr val="ED5A00"/>
                                  </a:solidFill>
                                  <a:latin typeface="Cambria Math" panose="02040503050406030204" pitchFamily="18" charset="0"/>
                                </a:rPr>
                                <m:t>𝑃𝑎</m:t>
                              </m:r>
                            </m:sub>
                          </m:sSub>
                        </m:e>
                      </m:d>
                      <m:r>
                        <a:rPr lang="zh-CN" altLang="en-US" sz="1800">
                          <a:solidFill>
                            <a:srgbClr val="ED5A00"/>
                          </a:solidFill>
                          <a:latin typeface="Cambria Math" panose="02040503050406030204" pitchFamily="18" charset="0"/>
                        </a:rPr>
                        <m:t>=−</m:t>
                      </m:r>
                      <m:r>
                        <m:rPr>
                          <m:sty m:val="p"/>
                        </m:rPr>
                        <a:rPr lang="zh-CN" altLang="en-US" sz="1800">
                          <a:solidFill>
                            <a:srgbClr val="ED5A00"/>
                          </a:solidFill>
                          <a:latin typeface="Cambria Math" panose="02040503050406030204" pitchFamily="18" charset="0"/>
                        </a:rPr>
                        <m:t>Δ</m:t>
                      </m:r>
                      <m:sSub>
                        <m:sSubPr>
                          <m:ctrlPr>
                            <a:rPr lang="zh-CN" altLang="en-US" sz="1800" i="1">
                              <a:solidFill>
                                <a:srgbClr val="ED5A00"/>
                              </a:solidFill>
                              <a:latin typeface="Cambria Math" panose="02040503050406030204" pitchFamily="18" charset="0"/>
                            </a:rPr>
                          </m:ctrlPr>
                        </m:sSubPr>
                        <m:e>
                          <m:r>
                            <a:rPr lang="zh-CN" altLang="en-US" sz="1800" i="1">
                              <a:solidFill>
                                <a:srgbClr val="ED5A00"/>
                              </a:solidFill>
                              <a:latin typeface="Cambria Math" panose="02040503050406030204" pitchFamily="18" charset="0"/>
                            </a:rPr>
                            <m:t>𝐸</m:t>
                          </m:r>
                        </m:e>
                        <m:sub>
                          <m:r>
                            <a:rPr lang="zh-CN" altLang="en-US" sz="1800" i="1">
                              <a:solidFill>
                                <a:srgbClr val="ED5A00"/>
                              </a:solidFill>
                              <a:latin typeface="Cambria Math" panose="02040503050406030204" pitchFamily="18" charset="0"/>
                            </a:rPr>
                            <m:t>𝑃</m:t>
                          </m:r>
                        </m:sub>
                      </m:sSub>
                    </m:oMath>
                  </m:oMathPara>
                </a14:m>
                <a:endParaRPr lang="en-US" altLang="zh-CN" sz="1800" dirty="0" smtClean="0"/>
              </a:p>
              <a:p>
                <a:pPr lvl="0" indent="-457200">
                  <a:lnSpc>
                    <a:spcPct val="120000"/>
                  </a:lnSpc>
                  <a:buFont typeface="+mj-lt"/>
                  <a:buAutoNum type="arabicPeriod" startAt="2"/>
                </a:pPr>
                <a:r>
                  <a:rPr kumimoji="1" lang="zh-CN" altLang="en-US" sz="1800" dirty="0">
                    <a:latin typeface="微软雅黑"/>
                    <a:ea typeface="微软雅黑"/>
                  </a:rPr>
                  <a:t>保守力等于势能</a:t>
                </a:r>
                <a:r>
                  <a:rPr kumimoji="1" lang="zh-CN" altLang="en-US" sz="1800" dirty="0">
                    <a:solidFill>
                      <a:srgbClr val="ED5A00"/>
                    </a:solidFill>
                    <a:latin typeface="微软雅黑"/>
                    <a:ea typeface="微软雅黑"/>
                  </a:rPr>
                  <a:t>梯度</a:t>
                </a:r>
                <a:r>
                  <a:rPr kumimoji="1" lang="en-US" altLang="zh-CN" sz="1800" dirty="0">
                    <a:latin typeface="微软雅黑"/>
                    <a:ea typeface="微软雅黑"/>
                  </a:rPr>
                  <a:t>(gradient)</a:t>
                </a:r>
                <a:r>
                  <a:rPr kumimoji="1" lang="zh-CN" altLang="en-US" sz="1800" dirty="0">
                    <a:latin typeface="微软雅黑"/>
                    <a:ea typeface="微软雅黑"/>
                  </a:rPr>
                  <a:t>的负值：</a:t>
                </a:r>
                <a:endParaRPr kumimoji="1" lang="en-US" altLang="zh-CN" sz="1800" dirty="0">
                  <a:latin typeface="微软雅黑"/>
                  <a:ea typeface="微软雅黑"/>
                </a:endParaRPr>
              </a:p>
              <a:p>
                <a:endParaRPr lang="zh-CN" altLang="en-US" sz="1800" dirty="0"/>
              </a:p>
            </p:txBody>
          </p:sp>
        </mc:Choice>
        <mc:Fallback xmlns="">
          <p:sp>
            <p:nvSpPr>
              <p:cNvPr id="3" name="矩形 2"/>
              <p:cNvSpPr>
                <a:spLocks noRot="1" noChangeAspect="1" noMove="1" noResize="1" noEditPoints="1" noAdjustHandles="1" noChangeArrowheads="1" noChangeShapeType="1" noTextEdit="1"/>
              </p:cNvSpPr>
              <p:nvPr/>
            </p:nvSpPr>
            <p:spPr>
              <a:xfrm>
                <a:off x="99592" y="1002305"/>
                <a:ext cx="8601063" cy="1380634"/>
              </a:xfrm>
              <a:prstGeom prst="rect">
                <a:avLst/>
              </a:prstGeom>
              <a:blipFill rotWithShape="0">
                <a:blip r:embed="rId3"/>
                <a:stretch>
                  <a:fillRect l="-709" t="-1762"/>
                </a:stretch>
              </a:blipFill>
            </p:spPr>
            <p:txBody>
              <a:bodyPr/>
              <a:lstStyle/>
              <a:p>
                <a:r>
                  <a:rPr lang="zh-CN" altLang="en-US">
                    <a:noFill/>
                  </a:rPr>
                  <a:t> </a:t>
                </a:r>
              </a:p>
            </p:txBody>
          </p:sp>
        </mc:Fallback>
      </mc:AlternateContent>
      <p:sp>
        <p:nvSpPr>
          <p:cNvPr id="20" name="灯片编号占位符 19"/>
          <p:cNvSpPr>
            <a:spLocks noGrp="1"/>
          </p:cNvSpPr>
          <p:nvPr>
            <p:ph type="sldNum" sz="quarter" idx="10"/>
          </p:nvPr>
        </p:nvSpPr>
        <p:spPr/>
        <p:txBody>
          <a:bodyPr/>
          <a:lstStyle/>
          <a:p>
            <a:fld id="{720AFD23-7FD8-4D17-A0A1-97F143C0E2EC}" type="slidenum">
              <a:rPr lang="zh-CN" altLang="en-US" smtClean="0"/>
              <a:t>17</a:t>
            </a:fld>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1409917" y="2209686"/>
                <a:ext cx="4140044" cy="468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a:latin typeface="Cambria Math" panose="02040503050406030204" pitchFamily="18" charset="0"/>
                        </a:rPr>
                        <m:t>ⅆ</m:t>
                      </m:r>
                      <m:r>
                        <a:rPr lang="zh-CN" altLang="en-US" sz="2000" i="1">
                          <a:latin typeface="Cambria Math" panose="02040503050406030204" pitchFamily="18" charset="0"/>
                        </a:rPr>
                        <m:t>𝐴</m:t>
                      </m:r>
                      <m:r>
                        <a:rPr lang="zh-CN" altLang="en-US" sz="2000" i="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𝐹</m:t>
                          </m:r>
                        </m:e>
                      </m:acc>
                      <m:r>
                        <a:rPr lang="zh-CN" altLang="en-US" sz="2000" i="0">
                          <a:latin typeface="Cambria Math" panose="02040503050406030204" pitchFamily="18" charset="0"/>
                        </a:rPr>
                        <m:t>⋅ⅆ</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𝑟</m:t>
                          </m:r>
                        </m:e>
                      </m:acc>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a:rPr lang="zh-CN" altLang="en-US" sz="2000" i="1">
                              <a:latin typeface="Cambria Math" panose="02040503050406030204" pitchFamily="18" charset="0"/>
                            </a:rPr>
                            <m:t>𝑥</m:t>
                          </m:r>
                        </m:sub>
                      </m:sSub>
                      <m:r>
                        <a:rPr lang="zh-CN" altLang="en-US" sz="2000" i="0">
                          <a:latin typeface="Cambria Math" panose="02040503050406030204" pitchFamily="18" charset="0"/>
                        </a:rPr>
                        <m:t>ⅆ</m:t>
                      </m:r>
                      <m:r>
                        <a:rPr lang="zh-CN" altLang="en-US" sz="2000" i="1">
                          <a:latin typeface="Cambria Math" panose="02040503050406030204" pitchFamily="18" charset="0"/>
                        </a:rPr>
                        <m:t>𝑥</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a:rPr lang="zh-CN" altLang="en-US" sz="2000" i="1">
                              <a:latin typeface="Cambria Math" panose="02040503050406030204" pitchFamily="18" charset="0"/>
                            </a:rPr>
                            <m:t>𝑦</m:t>
                          </m:r>
                        </m:sub>
                      </m:sSub>
                      <m:r>
                        <a:rPr lang="zh-CN" altLang="en-US" sz="2000" i="0">
                          <a:latin typeface="Cambria Math" panose="02040503050406030204" pitchFamily="18" charset="0"/>
                        </a:rPr>
                        <m:t>ⅆ</m:t>
                      </m:r>
                      <m:r>
                        <a:rPr lang="zh-CN" altLang="en-US" sz="2000" i="1">
                          <a:latin typeface="Cambria Math" panose="02040503050406030204" pitchFamily="18" charset="0"/>
                        </a:rPr>
                        <m:t>𝑦</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a:rPr lang="zh-CN" altLang="en-US" sz="2000" i="1">
                              <a:latin typeface="Cambria Math" panose="02040503050406030204" pitchFamily="18" charset="0"/>
                            </a:rPr>
                            <m:t>𝑧</m:t>
                          </m:r>
                        </m:sub>
                      </m:sSub>
                      <m:r>
                        <a:rPr lang="zh-CN" altLang="en-US" sz="2000" i="0">
                          <a:latin typeface="Cambria Math" panose="02040503050406030204" pitchFamily="18" charset="0"/>
                        </a:rPr>
                        <m:t>ⅆ</m:t>
                      </m:r>
                      <m:r>
                        <a:rPr lang="zh-CN" altLang="en-US" sz="2000" i="1">
                          <a:latin typeface="Cambria Math" panose="02040503050406030204" pitchFamily="18" charset="0"/>
                        </a:rPr>
                        <m:t>𝑧</m:t>
                      </m:r>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1409917" y="2209686"/>
                <a:ext cx="4140044" cy="468783"/>
              </a:xfrm>
              <a:prstGeom prst="rect">
                <a:avLst/>
              </a:prstGeom>
              <a:blipFill rotWithShape="0">
                <a:blip r:embed="rId4"/>
                <a:stretch>
                  <a:fillRect t="-15584" b="-51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409917" y="2800907"/>
                <a:ext cx="3873946" cy="7302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a:latin typeface="Cambria Math" panose="02040503050406030204" pitchFamily="18" charset="0"/>
                        </a:rPr>
                        <m:t>ⅆ</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𝑃</m:t>
                          </m:r>
                        </m:sub>
                      </m:sSub>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𝑃</m:t>
                              </m:r>
                            </m:sub>
                          </m:sSub>
                        </m:num>
                        <m:den>
                          <m:r>
                            <a:rPr lang="zh-CN" altLang="en-US" sz="2000" i="0">
                              <a:latin typeface="Cambria Math" panose="02040503050406030204" pitchFamily="18" charset="0"/>
                            </a:rPr>
                            <m:t>𝜕</m:t>
                          </m:r>
                          <m:r>
                            <a:rPr lang="zh-CN" altLang="en-US" sz="2000" i="1">
                              <a:latin typeface="Cambria Math" panose="02040503050406030204" pitchFamily="18" charset="0"/>
                            </a:rPr>
                            <m:t>𝑥</m:t>
                          </m:r>
                        </m:den>
                      </m:f>
                      <m:r>
                        <a:rPr lang="zh-CN" altLang="en-US" sz="2000" i="0">
                          <a:latin typeface="Cambria Math" panose="02040503050406030204" pitchFamily="18" charset="0"/>
                        </a:rPr>
                        <m:t>ⅆ</m:t>
                      </m:r>
                      <m:r>
                        <a:rPr lang="zh-CN" altLang="en-US" sz="2000" i="1">
                          <a:latin typeface="Cambria Math" panose="02040503050406030204" pitchFamily="18" charset="0"/>
                        </a:rPr>
                        <m:t>𝑥</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𝑃</m:t>
                              </m:r>
                            </m:sub>
                          </m:sSub>
                        </m:num>
                        <m:den>
                          <m:r>
                            <a:rPr lang="zh-CN" altLang="en-US" sz="2000" i="0">
                              <a:latin typeface="Cambria Math" panose="02040503050406030204" pitchFamily="18" charset="0"/>
                            </a:rPr>
                            <m:t>𝜕</m:t>
                          </m:r>
                          <m:r>
                            <a:rPr lang="zh-CN" altLang="en-US" sz="2000" i="1">
                              <a:latin typeface="Cambria Math" panose="02040503050406030204" pitchFamily="18" charset="0"/>
                            </a:rPr>
                            <m:t>𝑦</m:t>
                          </m:r>
                        </m:den>
                      </m:f>
                      <m:r>
                        <a:rPr lang="zh-CN" altLang="en-US" sz="2000" i="0">
                          <a:latin typeface="Cambria Math" panose="02040503050406030204" pitchFamily="18" charset="0"/>
                        </a:rPr>
                        <m:t>ⅆ</m:t>
                      </m:r>
                      <m:r>
                        <a:rPr lang="zh-CN" altLang="en-US" sz="2000" i="1">
                          <a:latin typeface="Cambria Math" panose="02040503050406030204" pitchFamily="18" charset="0"/>
                        </a:rPr>
                        <m:t>𝑦</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𝑃</m:t>
                              </m:r>
                            </m:sub>
                          </m:sSub>
                        </m:num>
                        <m:den>
                          <m:r>
                            <a:rPr lang="zh-CN" altLang="en-US" sz="2000" i="0">
                              <a:latin typeface="Cambria Math" panose="02040503050406030204" pitchFamily="18" charset="0"/>
                            </a:rPr>
                            <m:t>𝜕</m:t>
                          </m:r>
                          <m:r>
                            <a:rPr lang="zh-CN" altLang="en-US" sz="2000" i="1">
                              <a:latin typeface="Cambria Math" panose="02040503050406030204" pitchFamily="18" charset="0"/>
                            </a:rPr>
                            <m:t>𝑧</m:t>
                          </m:r>
                        </m:den>
                      </m:f>
                      <m:r>
                        <a:rPr lang="zh-CN" altLang="en-US" sz="2000" i="0">
                          <a:latin typeface="Cambria Math" panose="02040503050406030204" pitchFamily="18" charset="0"/>
                        </a:rPr>
                        <m:t>ⅆ</m:t>
                      </m:r>
                      <m:r>
                        <a:rPr lang="zh-CN" altLang="en-US" sz="2000" i="1">
                          <a:latin typeface="Cambria Math" panose="02040503050406030204" pitchFamily="18" charset="0"/>
                        </a:rPr>
                        <m:t>𝑧</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1409917" y="2800907"/>
                <a:ext cx="3873946" cy="73020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409917" y="3653545"/>
                <a:ext cx="228229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因为</m:t>
                      </m:r>
                      <m:r>
                        <a:rPr lang="en-US" altLang="zh-CN" sz="2000" b="0" i="0" smtClean="0">
                          <a:latin typeface="Cambria Math" panose="02040503050406030204" pitchFamily="18" charset="0"/>
                        </a:rPr>
                        <m:t>   </m:t>
                      </m:r>
                      <m:r>
                        <a:rPr lang="zh-CN" altLang="en-US" sz="2000">
                          <a:latin typeface="Cambria Math" panose="02040503050406030204" pitchFamily="18" charset="0"/>
                        </a:rPr>
                        <m:t>ⅆ</m:t>
                      </m:r>
                      <m:r>
                        <a:rPr lang="zh-CN" altLang="en-US" sz="2000" i="1">
                          <a:latin typeface="Cambria Math" panose="02040503050406030204" pitchFamily="18" charset="0"/>
                        </a:rPr>
                        <m:t>𝐴</m:t>
                      </m:r>
                      <m:r>
                        <a:rPr lang="zh-CN" altLang="en-US" sz="2000" i="0">
                          <a:latin typeface="Cambria Math" panose="02040503050406030204" pitchFamily="18" charset="0"/>
                        </a:rPr>
                        <m:t>=−ⅆ</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𝑃</m:t>
                          </m:r>
                        </m:sub>
                      </m:sSub>
                    </m:oMath>
                  </m:oMathPara>
                </a14:m>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1409917" y="3653545"/>
                <a:ext cx="2282291" cy="400110"/>
              </a:xfrm>
              <a:prstGeom prst="rect">
                <a:avLst/>
              </a:prstGeom>
              <a:blipFill rotWithShape="0">
                <a:blip r:embed="rId6"/>
                <a:stretch>
                  <a:fillRect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409917" y="4176093"/>
                <a:ext cx="3845476" cy="730200"/>
              </a:xfrm>
              <a:prstGeom prst="rect">
                <a:avLst/>
              </a:prstGeom>
              <a:ln>
                <a:solidFill>
                  <a:srgbClr val="ED5A00"/>
                </a:solid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a:rPr lang="zh-CN" altLang="en-US" sz="2000" i="1" smtClean="0">
                                  <a:latin typeface="Cambria Math" panose="02040503050406030204" pitchFamily="18" charset="0"/>
                                </a:rPr>
                                <m:t>保</m:t>
                              </m:r>
                            </m:sub>
                          </m:sSub>
                        </m:e>
                      </m:acc>
                      <m:r>
                        <a:rPr lang="en-US" altLang="zh-CN" sz="2000" i="1" smtClean="0">
                          <a:latin typeface="Cambria Math" panose="02040503050406030204" pitchFamily="18" charset="0"/>
                        </a:rPr>
                        <m:t>=</m:t>
                      </m:r>
                      <m:r>
                        <a:rPr lang="en-US" altLang="zh-CN" sz="2000" b="0" i="0" smtClean="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𝑃</m:t>
                              </m:r>
                            </m:sub>
                          </m:sSub>
                        </m:num>
                        <m:den>
                          <m:r>
                            <a:rPr lang="zh-CN" altLang="en-US" sz="2000">
                              <a:latin typeface="Cambria Math" panose="02040503050406030204" pitchFamily="18" charset="0"/>
                            </a:rPr>
                            <m:t>𝜕</m:t>
                          </m:r>
                          <m:r>
                            <a:rPr lang="zh-CN" altLang="en-US" sz="2000" i="1">
                              <a:latin typeface="Cambria Math" panose="02040503050406030204" pitchFamily="18" charset="0"/>
                            </a:rPr>
                            <m:t>𝑥</m:t>
                          </m:r>
                        </m:den>
                      </m:f>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𝑖</m:t>
                          </m:r>
                        </m:e>
                      </m:acc>
                      <m:r>
                        <a:rPr lang="zh-CN" altLang="en-US" sz="200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𝑃</m:t>
                              </m:r>
                            </m:sub>
                          </m:sSub>
                        </m:num>
                        <m:den>
                          <m:r>
                            <a:rPr lang="zh-CN" altLang="en-US" sz="2000">
                              <a:latin typeface="Cambria Math" panose="02040503050406030204" pitchFamily="18" charset="0"/>
                            </a:rPr>
                            <m:t>𝜕</m:t>
                          </m:r>
                          <m:r>
                            <a:rPr lang="zh-CN" altLang="en-US" sz="2000" i="1">
                              <a:latin typeface="Cambria Math" panose="02040503050406030204" pitchFamily="18" charset="0"/>
                            </a:rPr>
                            <m:t>𝑦</m:t>
                          </m:r>
                        </m:den>
                      </m:f>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𝑗</m:t>
                          </m:r>
                        </m:e>
                      </m:acc>
                      <m:r>
                        <a:rPr lang="zh-CN" altLang="en-US" sz="200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𝑃</m:t>
                              </m:r>
                            </m:sub>
                          </m:sSub>
                        </m:num>
                        <m:den>
                          <m:r>
                            <a:rPr lang="zh-CN" altLang="en-US" sz="2000">
                              <a:latin typeface="Cambria Math" panose="02040503050406030204" pitchFamily="18" charset="0"/>
                            </a:rPr>
                            <m:t>𝜕</m:t>
                          </m:r>
                          <m:r>
                            <a:rPr lang="zh-CN" altLang="en-US" sz="2000" i="1">
                              <a:latin typeface="Cambria Math" panose="02040503050406030204" pitchFamily="18" charset="0"/>
                            </a:rPr>
                            <m:t>𝑧</m:t>
                          </m:r>
                        </m:den>
                      </m:f>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𝑘</m:t>
                          </m:r>
                        </m:e>
                      </m:acc>
                      <m:r>
                        <a:rPr lang="en-US" altLang="zh-CN" sz="2000" b="0" i="0" smtClean="0">
                          <a:latin typeface="Cambria Math" panose="02040503050406030204" pitchFamily="18" charset="0"/>
                        </a:rPr>
                        <m:t>)</m:t>
                      </m:r>
                    </m:oMath>
                  </m:oMathPara>
                </a14:m>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1409917" y="4176093"/>
                <a:ext cx="3845476" cy="730200"/>
              </a:xfrm>
              <a:prstGeom prst="rect">
                <a:avLst/>
              </a:prstGeom>
              <a:blipFill rotWithShape="0">
                <a:blip r:embed="rId7"/>
                <a:stretch>
                  <a:fillRect/>
                </a:stretch>
              </a:blipFill>
              <a:ln>
                <a:solidFill>
                  <a:srgbClr val="ED5A00"/>
                </a:solidFill>
              </a:ln>
            </p:spPr>
            <p:txBody>
              <a:bodyPr/>
              <a:lstStyle/>
              <a:p>
                <a:r>
                  <a:rPr lang="zh-CN" altLang="en-US">
                    <a:noFill/>
                  </a:rPr>
                  <a:t> </a:t>
                </a:r>
              </a:p>
            </p:txBody>
          </p:sp>
        </mc:Fallback>
      </mc:AlternateContent>
      <p:grpSp>
        <p:nvGrpSpPr>
          <p:cNvPr id="23" name="组合 22"/>
          <p:cNvGrpSpPr/>
          <p:nvPr/>
        </p:nvGrpSpPr>
        <p:grpSpPr>
          <a:xfrm>
            <a:off x="1731618" y="5444793"/>
            <a:ext cx="6404196" cy="1009854"/>
            <a:chOff x="1731618" y="5444793"/>
            <a:chExt cx="6404196" cy="1009854"/>
          </a:xfrm>
        </p:grpSpPr>
        <mc:AlternateContent xmlns:mc="http://schemas.openxmlformats.org/markup-compatibility/2006" xmlns:a14="http://schemas.microsoft.com/office/drawing/2010/main">
          <mc:Choice Requires="a14">
            <p:sp>
              <p:nvSpPr>
                <p:cNvPr id="14" name="AutoShape 30"/>
                <p:cNvSpPr>
                  <a:spLocks noChangeArrowheads="1"/>
                </p:cNvSpPr>
                <p:nvPr/>
              </p:nvSpPr>
              <p:spPr bwMode="auto">
                <a:xfrm>
                  <a:off x="1731618" y="5444793"/>
                  <a:ext cx="6404196" cy="1009854"/>
                </a:xfrm>
                <a:prstGeom prst="wedgeRoundRectCallout">
                  <a:avLst>
                    <a:gd name="adj1" fmla="val -31425"/>
                    <a:gd name="adj2" fmla="val -81323"/>
                    <a:gd name="adj3" fmla="val 16667"/>
                  </a:avLst>
                </a:prstGeom>
                <a:ln>
                  <a:headEnd/>
                  <a:tailEnd/>
                </a:ln>
              </p:spPr>
              <p:style>
                <a:lnRef idx="2">
                  <a:schemeClr val="accent4"/>
                </a:lnRef>
                <a:fillRef idx="1">
                  <a:schemeClr val="lt1"/>
                </a:fillRef>
                <a:effectRef idx="0">
                  <a:schemeClr val="accent4"/>
                </a:effectRef>
                <a:fontRef idx="minor">
                  <a:schemeClr val="dk1"/>
                </a:fontRef>
              </p:style>
              <p:txBody>
                <a:bodyPr/>
                <a:lstStyle/>
                <a:p>
                  <a:r>
                    <a:rPr lang="zh-CN" altLang="en-US" sz="2000" dirty="0" smtClean="0">
                      <a:solidFill>
                        <a:srgbClr val="000000"/>
                      </a:solidFill>
                      <a:ea typeface="楷体" panose="02010609060101010101" pitchFamily="49" charset="-122"/>
                    </a:rPr>
                    <a:t>注意：</a:t>
                  </a:r>
                </a:p>
                <a:p>
                  <a:pPr/>
                  <a14:m>
                    <m:oMathPara xmlns:m="http://schemas.openxmlformats.org/officeDocument/2006/math">
                      <m:oMathParaPr>
                        <m:jc m:val="left"/>
                      </m:oMathParaPr>
                      <m:oMath xmlns:m="http://schemas.openxmlformats.org/officeDocument/2006/math">
                        <m:r>
                          <a:rPr lang="zh-CN" altLang="en-US" sz="2000" i="1" dirty="0">
                            <a:solidFill>
                              <a:srgbClr val="000000"/>
                            </a:solidFill>
                            <a:latin typeface="Cambria Math" panose="02040503050406030204" pitchFamily="18" charset="0"/>
                          </a:rPr>
                          <m:t>梯度</m:t>
                        </m:r>
                        <m:r>
                          <a:rPr lang="en-US" altLang="zh-CN" sz="2000" b="0" i="1" dirty="0" smtClean="0">
                            <a:solidFill>
                              <a:srgbClr val="000000"/>
                            </a:solidFill>
                            <a:latin typeface="Cambria Math" panose="02040503050406030204" pitchFamily="18" charset="0"/>
                          </a:rPr>
                          <m:t>(</m:t>
                        </m:r>
                        <m:r>
                          <a:rPr lang="zh-CN" altLang="en-US" sz="2000" i="1" dirty="0">
                            <a:solidFill>
                              <a:srgbClr val="000000"/>
                            </a:solidFill>
                            <a:latin typeface="Cambria Math" panose="02040503050406030204" pitchFamily="18" charset="0"/>
                          </a:rPr>
                          <m:t>矢量</m:t>
                        </m:r>
                        <m:r>
                          <a:rPr lang="en-US" altLang="zh-CN" sz="2000" b="0" i="1" dirty="0" smtClean="0">
                            <a:solidFill>
                              <a:srgbClr val="000000"/>
                            </a:solidFill>
                            <a:latin typeface="Cambria Math" panose="02040503050406030204" pitchFamily="18" charset="0"/>
                          </a:rPr>
                          <m:t>)</m:t>
                        </m:r>
                      </m:oMath>
                    </m:oMathPara>
                  </a14:m>
                  <a:endParaRPr lang="zh-CN" altLang="en-US" sz="1600" dirty="0"/>
                </a:p>
              </p:txBody>
            </p:sp>
          </mc:Choice>
          <mc:Fallback xmlns="">
            <p:sp>
              <p:nvSpPr>
                <p:cNvPr id="14" name="AutoShape 30"/>
                <p:cNvSpPr>
                  <a:spLocks noRot="1" noChangeAspect="1" noMove="1" noResize="1" noEditPoints="1" noAdjustHandles="1" noChangeArrowheads="1" noChangeShapeType="1" noTextEdit="1"/>
                </p:cNvSpPr>
                <p:nvPr/>
              </p:nvSpPr>
              <p:spPr bwMode="auto">
                <a:xfrm>
                  <a:off x="1731618" y="5444793"/>
                  <a:ext cx="6404196" cy="1009854"/>
                </a:xfrm>
                <a:prstGeom prst="wedgeRoundRectCallout">
                  <a:avLst>
                    <a:gd name="adj1" fmla="val -31425"/>
                    <a:gd name="adj2" fmla="val -81323"/>
                    <a:gd name="adj3" fmla="val 16667"/>
                  </a:avLst>
                </a:prstGeom>
                <a:blipFill rotWithShape="0">
                  <a:blip r:embed="rId8"/>
                  <a:stretch>
                    <a:fillRect l="-95"/>
                  </a:stretch>
                </a:blipFill>
                <a:ln>
                  <a:headEnd/>
                  <a:tailEnd/>
                </a:ln>
              </p:spPr>
              <p:txBody>
                <a:bodyPr/>
                <a:lstStyle/>
                <a:p>
                  <a:r>
                    <a:rPr lang="zh-CN" altLang="en-US">
                      <a:noFill/>
                    </a:rPr>
                    <a:t> </a:t>
                  </a:r>
                </a:p>
              </p:txBody>
            </p:sp>
          </mc:Fallback>
        </mc:AlternateContent>
        <p:pic>
          <p:nvPicPr>
            <p:cNvPr id="21" name="图片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79939" y="5664090"/>
              <a:ext cx="2705100" cy="606501"/>
            </a:xfrm>
            <a:prstGeom prst="rect">
              <a:avLst/>
            </a:prstGeom>
          </p:spPr>
        </p:pic>
        <p:pic>
          <p:nvPicPr>
            <p:cNvPr id="22" name="图片 21"/>
            <p:cNvPicPr>
              <a:picLocks noChangeAspect="1"/>
            </p:cNvPicPr>
            <p:nvPr/>
          </p:nvPicPr>
          <p:blipFill>
            <a:blip r:embed="rId10"/>
            <a:stretch>
              <a:fillRect/>
            </a:stretch>
          </p:blipFill>
          <p:spPr>
            <a:xfrm>
              <a:off x="6429987" y="5716357"/>
              <a:ext cx="1457325" cy="466725"/>
            </a:xfrm>
            <a:prstGeom prst="rect">
              <a:avLst/>
            </a:prstGeom>
          </p:spPr>
        </p:pic>
      </p:grpSp>
    </p:spTree>
    <p:extLst>
      <p:ext uri="{BB962C8B-B14F-4D97-AF65-F5344CB8AC3E}">
        <p14:creationId xmlns:p14="http://schemas.microsoft.com/office/powerpoint/2010/main" val="46180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四、功能原理 机械能守恒定律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 name="矩形 2"/>
          <p:cNvSpPr/>
          <p:nvPr/>
        </p:nvSpPr>
        <p:spPr>
          <a:xfrm>
            <a:off x="99591" y="1046734"/>
            <a:ext cx="9128629" cy="461665"/>
          </a:xfrm>
          <a:prstGeom prst="rect">
            <a:avLst/>
          </a:prstGeom>
        </p:spPr>
        <p:txBody>
          <a:bodyPr wrap="square">
            <a:spAutoFit/>
          </a:bodyPr>
          <a:lstStyle/>
          <a:p>
            <a:pPr indent="-457200">
              <a:lnSpc>
                <a:spcPct val="120000"/>
              </a:lnSpc>
              <a:buFontTx/>
              <a:buAutoNum type="arabicPeriod"/>
            </a:pPr>
            <a:r>
              <a:rPr kumimoji="1" lang="zh-CN" altLang="en-US" sz="2000" dirty="0" smtClean="0">
                <a:solidFill>
                  <a:srgbClr val="ED5A00"/>
                </a:solidFill>
                <a:latin typeface="+mj-ea"/>
                <a:ea typeface="+mj-ea"/>
              </a:rPr>
              <a:t>系统功能</a:t>
            </a:r>
            <a:r>
              <a:rPr kumimoji="1" lang="zh-CN" altLang="en-US" sz="2000" dirty="0">
                <a:solidFill>
                  <a:srgbClr val="ED5A00"/>
                </a:solidFill>
                <a:latin typeface="+mj-ea"/>
                <a:ea typeface="+mj-ea"/>
              </a:rPr>
              <a:t>原理</a:t>
            </a:r>
            <a:r>
              <a:rPr kumimoji="1" lang="zh-CN" altLang="en-US" sz="2000" dirty="0" smtClean="0">
                <a:latin typeface="+mj-ea"/>
                <a:ea typeface="+mj-ea"/>
              </a:rPr>
              <a:t>：外力及非保守内力</a:t>
            </a:r>
            <a:r>
              <a:rPr kumimoji="1" lang="zh-CN" altLang="en-US" sz="2000" dirty="0">
                <a:latin typeface="+mj-ea"/>
                <a:ea typeface="+mj-ea"/>
              </a:rPr>
              <a:t>所作的功等于物体（系统）机械能的增量</a:t>
            </a:r>
            <a:r>
              <a:rPr kumimoji="1" lang="zh-CN" altLang="en-US" sz="2000" dirty="0" smtClean="0">
                <a:latin typeface="+mj-ea"/>
                <a:ea typeface="+mj-ea"/>
              </a:rPr>
              <a:t>。</a:t>
            </a:r>
            <a:endParaRPr kumimoji="1" lang="en-US" altLang="zh-CN" sz="2000" dirty="0" smtClean="0">
              <a:latin typeface="+mn-ea"/>
            </a:endParaRPr>
          </a:p>
        </p:txBody>
      </p:sp>
      <p:sp>
        <p:nvSpPr>
          <p:cNvPr id="2" name="灯片编号占位符 1"/>
          <p:cNvSpPr>
            <a:spLocks noGrp="1"/>
          </p:cNvSpPr>
          <p:nvPr>
            <p:ph type="sldNum" sz="quarter" idx="10"/>
          </p:nvPr>
        </p:nvSpPr>
        <p:spPr/>
        <p:txBody>
          <a:bodyPr/>
          <a:lstStyle/>
          <a:p>
            <a:fld id="{720AFD23-7FD8-4D17-A0A1-97F143C0E2EC}" type="slidenum">
              <a:rPr lang="zh-CN" altLang="en-US" smtClean="0"/>
              <a:t>18</a:t>
            </a:fld>
            <a:endParaRPr lang="zh-CN" altLang="en-US"/>
          </a:p>
        </p:txBody>
      </p:sp>
      <p:graphicFrame>
        <p:nvGraphicFramePr>
          <p:cNvPr id="37" name="Object 35"/>
          <p:cNvGraphicFramePr>
            <a:graphicFrameLocks noChangeAspect="1"/>
          </p:cNvGraphicFramePr>
          <p:nvPr>
            <p:extLst>
              <p:ext uri="{D42A27DB-BD31-4B8C-83A1-F6EECF244321}">
                <p14:modId xmlns:p14="http://schemas.microsoft.com/office/powerpoint/2010/main" val="71890097"/>
              </p:ext>
            </p:extLst>
          </p:nvPr>
        </p:nvGraphicFramePr>
        <p:xfrm>
          <a:off x="2247900" y="1925688"/>
          <a:ext cx="4439227" cy="457871"/>
        </p:xfrm>
        <a:graphic>
          <a:graphicData uri="http://schemas.openxmlformats.org/presentationml/2006/ole">
            <mc:AlternateContent xmlns:mc="http://schemas.openxmlformats.org/markup-compatibility/2006">
              <mc:Choice xmlns:v="urn:schemas-microsoft-com:vml" Requires="v">
                <p:oleObj spid="_x0000_s48553" name="Equation" r:id="rId4" imgW="2336760" imgH="241200" progId="Equation.3">
                  <p:embed/>
                </p:oleObj>
              </mc:Choice>
              <mc:Fallback>
                <p:oleObj name="Equation" r:id="rId4" imgW="233676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7900" y="1925688"/>
                        <a:ext cx="4439227" cy="457871"/>
                      </a:xfrm>
                      <a:prstGeom prst="rect">
                        <a:avLst/>
                      </a:prstGeom>
                      <a:noFill/>
                      <a:ln>
                        <a:noFill/>
                      </a:ln>
                      <a:effectLst/>
                    </p:spPr>
                  </p:pic>
                </p:oleObj>
              </mc:Fallback>
            </mc:AlternateContent>
          </a:graphicData>
        </a:graphic>
      </p:graphicFrame>
      <p:graphicFrame>
        <p:nvGraphicFramePr>
          <p:cNvPr id="38" name="Object 36"/>
          <p:cNvGraphicFramePr>
            <a:graphicFrameLocks noChangeAspect="1"/>
          </p:cNvGraphicFramePr>
          <p:nvPr>
            <p:extLst>
              <p:ext uri="{D42A27DB-BD31-4B8C-83A1-F6EECF244321}">
                <p14:modId xmlns:p14="http://schemas.microsoft.com/office/powerpoint/2010/main" val="371969983"/>
              </p:ext>
            </p:extLst>
          </p:nvPr>
        </p:nvGraphicFramePr>
        <p:xfrm>
          <a:off x="1976310" y="3020278"/>
          <a:ext cx="5086494" cy="451004"/>
        </p:xfrm>
        <a:graphic>
          <a:graphicData uri="http://schemas.openxmlformats.org/presentationml/2006/ole">
            <mc:AlternateContent xmlns:mc="http://schemas.openxmlformats.org/markup-compatibility/2006">
              <mc:Choice xmlns:v="urn:schemas-microsoft-com:vml" Requires="v">
                <p:oleObj spid="_x0000_s48554" name="Equation" r:id="rId6" imgW="2717640" imgH="241200" progId="Equation.3">
                  <p:embed/>
                </p:oleObj>
              </mc:Choice>
              <mc:Fallback>
                <p:oleObj name="Equation" r:id="rId6" imgW="271764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6310" y="3020278"/>
                        <a:ext cx="5086494" cy="451004"/>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39" name="AutoShape 30"/>
              <p:cNvSpPr>
                <a:spLocks noChangeArrowheads="1"/>
              </p:cNvSpPr>
              <p:nvPr/>
            </p:nvSpPr>
            <p:spPr bwMode="auto">
              <a:xfrm>
                <a:off x="7213600" y="2123796"/>
                <a:ext cx="1830809" cy="3237795"/>
              </a:xfrm>
              <a:prstGeom prst="wedgeRoundRectCallout">
                <a:avLst>
                  <a:gd name="adj1" fmla="val -77738"/>
                  <a:gd name="adj2" fmla="val -32838"/>
                  <a:gd name="adj3" fmla="val 16667"/>
                </a:avLst>
              </a:prstGeom>
              <a:ln>
                <a:headEnd/>
                <a:tailEnd/>
              </a:ln>
            </p:spPr>
            <p:style>
              <a:lnRef idx="2">
                <a:schemeClr val="accent4"/>
              </a:lnRef>
              <a:fillRef idx="1">
                <a:schemeClr val="lt1"/>
              </a:fillRef>
              <a:effectRef idx="0">
                <a:schemeClr val="accent4"/>
              </a:effectRef>
              <a:fontRef idx="minor">
                <a:schemeClr val="dk1"/>
              </a:fontRef>
            </p:style>
            <p:txBody>
              <a:bodyPr/>
              <a:lstStyle/>
              <a:p>
                <a:r>
                  <a:rPr lang="zh-CN" altLang="en-US" sz="1600" dirty="0" smtClean="0">
                    <a:solidFill>
                      <a:srgbClr val="000000"/>
                    </a:solidFill>
                    <a:ea typeface="楷体" panose="02010609060101010101" pitchFamily="49" charset="-122"/>
                  </a:rPr>
                  <a:t>注意：</a:t>
                </a:r>
                <a:endParaRPr lang="en-US" altLang="zh-CN" sz="1600" dirty="0" smtClean="0">
                  <a:solidFill>
                    <a:srgbClr val="000000"/>
                  </a:solidFill>
                  <a:ea typeface="楷体" panose="02010609060101010101" pitchFamily="49" charset="-122"/>
                </a:endParaRPr>
              </a:p>
              <a:p>
                <a:pPr marL="285750" indent="-285750">
                  <a:buFont typeface="Wingdings" panose="05000000000000000000" pitchFamily="2" charset="2"/>
                  <a:buChar char="ü"/>
                </a:pPr>
                <a:r>
                  <a:rPr lang="zh-CN" altLang="en-US" sz="1600" dirty="0" smtClean="0">
                    <a:solidFill>
                      <a:schemeClr val="tx2"/>
                    </a:solidFill>
                  </a:rPr>
                  <a:t>系统</a:t>
                </a:r>
                <a:r>
                  <a:rPr lang="zh-CN" altLang="en-US" sz="1600" dirty="0">
                    <a:solidFill>
                      <a:schemeClr val="tx2"/>
                    </a:solidFill>
                  </a:rPr>
                  <a:t>内力分为保守内力和非保守内力</a:t>
                </a:r>
                <a:r>
                  <a:rPr lang="zh-CN" altLang="en-US" sz="1600" dirty="0" smtClean="0">
                    <a:solidFill>
                      <a:schemeClr val="tx2"/>
                    </a:solidFill>
                  </a:rPr>
                  <a:t>。</a:t>
                </a:r>
                <a:endParaRPr lang="en-US" altLang="zh-CN" sz="1600" dirty="0" smtClean="0">
                  <a:solidFill>
                    <a:schemeClr val="tx2"/>
                  </a:solidFill>
                </a:endParaRPr>
              </a:p>
              <a:p>
                <a:endParaRPr lang="en-US" altLang="zh-CN" sz="1600" i="1" dirty="0" smtClean="0"/>
              </a:p>
              <a:p>
                <a:pPr marL="285750" indent="-285750" algn="dist">
                  <a:buFont typeface="Wingdings" panose="05000000000000000000" pitchFamily="2" charset="2"/>
                  <a:buChar char="ü"/>
                </a:pPr>
                <a14:m>
                  <m:oMath xmlns:m="http://schemas.openxmlformats.org/officeDocument/2006/math">
                    <m:r>
                      <m:rPr>
                        <m:sty m:val="p"/>
                      </m:rPr>
                      <a:rPr lang="en-US" altLang="zh-CN" sz="1600" i="1" smtClean="0">
                        <a:latin typeface="Cambria Math" panose="02040503050406030204" pitchFamily="18" charset="0"/>
                      </a:rPr>
                      <m:t>E</m:t>
                    </m:r>
                  </m:oMath>
                </a14:m>
                <a:r>
                  <a:rPr lang="en-US" altLang="zh-CN" sz="1600" baseline="-25000" dirty="0" smtClean="0"/>
                  <a:t>k</a:t>
                </a:r>
                <a:r>
                  <a:rPr lang="zh-CN" altLang="en-US" sz="1600" dirty="0" smtClean="0"/>
                  <a:t>表示动能；</a:t>
                </a:r>
                <a:endParaRPr lang="en-US" altLang="zh-CN" sz="1600" dirty="0" smtClean="0"/>
              </a:p>
              <a:p>
                <a:pPr algn="dist"/>
                <a14:m>
                  <m:oMath xmlns:m="http://schemas.openxmlformats.org/officeDocument/2006/math">
                    <m:r>
                      <a:rPr lang="en-US" altLang="zh-CN" sz="1600" b="0" i="1" smtClean="0">
                        <a:latin typeface="Cambria Math" panose="02040503050406030204" pitchFamily="18" charset="0"/>
                      </a:rPr>
                      <m:t>       </m:t>
                    </m:r>
                    <m:r>
                      <m:rPr>
                        <m:sty m:val="p"/>
                      </m:rPr>
                      <a:rPr lang="en-US" altLang="zh-CN" sz="1600" i="1">
                        <a:latin typeface="Cambria Math" panose="02040503050406030204" pitchFamily="18" charset="0"/>
                      </a:rPr>
                      <m:t>E</m:t>
                    </m:r>
                    <m:r>
                      <m:rPr>
                        <m:sty m:val="p"/>
                      </m:rPr>
                      <a:rPr lang="en-US" altLang="zh-CN" sz="1600" i="1" baseline="-25000" smtClean="0">
                        <a:latin typeface="Cambria Math" panose="02040503050406030204" pitchFamily="18" charset="0"/>
                      </a:rPr>
                      <m:t>p</m:t>
                    </m:r>
                  </m:oMath>
                </a14:m>
                <a:r>
                  <a:rPr lang="zh-CN" altLang="en-US" sz="1600" dirty="0" smtClean="0"/>
                  <a:t>表示势能。</a:t>
                </a:r>
                <a:endParaRPr lang="en-US" altLang="zh-CN" sz="1600" dirty="0" smtClean="0"/>
              </a:p>
              <a:p>
                <a:pPr algn="dist"/>
                <a:endParaRPr lang="en-US" altLang="zh-CN" sz="1600" dirty="0"/>
              </a:p>
              <a:p>
                <a:pPr marL="285750" indent="-285750">
                  <a:buFont typeface="Wingdings" panose="05000000000000000000" pitchFamily="2" charset="2"/>
                  <a:buChar char="ü"/>
                </a:pPr>
                <a:r>
                  <a:rPr lang="zh-CN" altLang="en-US" sz="1600" dirty="0" smtClean="0"/>
                  <a:t>系统状态</a:t>
                </a:r>
                <a:r>
                  <a:rPr lang="en-US" altLang="zh-CN" sz="1600" dirty="0" smtClean="0"/>
                  <a:t>A</a:t>
                </a:r>
                <a:r>
                  <a:rPr lang="zh-CN" altLang="en-US" sz="1600" dirty="0" smtClean="0"/>
                  <a:t>为初始状态，</a:t>
                </a:r>
                <a:r>
                  <a:rPr lang="en-US" altLang="zh-CN" sz="1600" dirty="0"/>
                  <a:t>B</a:t>
                </a:r>
                <a:r>
                  <a:rPr lang="zh-CN" altLang="en-US" sz="1600" dirty="0" smtClean="0"/>
                  <a:t>为末状态</a:t>
                </a:r>
                <a:endParaRPr lang="zh-CN" altLang="en-US" sz="1600" dirty="0"/>
              </a:p>
              <a:p>
                <a:endParaRPr lang="zh-CN" altLang="en-US" sz="1600" dirty="0"/>
              </a:p>
            </p:txBody>
          </p:sp>
        </mc:Choice>
        <mc:Fallback xmlns="">
          <p:sp>
            <p:nvSpPr>
              <p:cNvPr id="39" name="AutoShape 30"/>
              <p:cNvSpPr>
                <a:spLocks noRot="1" noChangeAspect="1" noMove="1" noResize="1" noEditPoints="1" noAdjustHandles="1" noChangeArrowheads="1" noChangeShapeType="1" noTextEdit="1"/>
              </p:cNvSpPr>
              <p:nvPr/>
            </p:nvSpPr>
            <p:spPr bwMode="auto">
              <a:xfrm>
                <a:off x="7213600" y="2123796"/>
                <a:ext cx="1830809" cy="3237795"/>
              </a:xfrm>
              <a:prstGeom prst="wedgeRoundRectCallout">
                <a:avLst>
                  <a:gd name="adj1" fmla="val -77738"/>
                  <a:gd name="adj2" fmla="val -32838"/>
                  <a:gd name="adj3" fmla="val 16667"/>
                </a:avLst>
              </a:prstGeom>
              <a:blipFill rotWithShape="0">
                <a:blip r:embed="rId8"/>
                <a:stretch>
                  <a:fillRect r="-5928"/>
                </a:stretch>
              </a:blipFill>
              <a:ln>
                <a:headEnd/>
                <a:tailEnd/>
              </a:ln>
            </p:spPr>
            <p:txBody>
              <a:bodyPr/>
              <a:lstStyle/>
              <a:p>
                <a:r>
                  <a:rPr lang="zh-CN" altLang="en-US">
                    <a:noFill/>
                  </a:rPr>
                  <a:t> </a:t>
                </a:r>
              </a:p>
            </p:txBody>
          </p:sp>
        </mc:Fallback>
      </mc:AlternateContent>
      <p:sp>
        <p:nvSpPr>
          <p:cNvPr id="12" name="矩形 11"/>
          <p:cNvSpPr/>
          <p:nvPr/>
        </p:nvSpPr>
        <p:spPr>
          <a:xfrm>
            <a:off x="175817" y="1993552"/>
            <a:ext cx="2031325" cy="338554"/>
          </a:xfrm>
          <a:prstGeom prst="rect">
            <a:avLst/>
          </a:prstGeom>
        </p:spPr>
        <p:txBody>
          <a:bodyPr wrap="none">
            <a:spAutoFit/>
          </a:bodyPr>
          <a:lstStyle/>
          <a:p>
            <a:r>
              <a:rPr lang="zh-CN" altLang="en-US" sz="1600" dirty="0" smtClean="0"/>
              <a:t>由物体系统动能定理</a:t>
            </a:r>
            <a:endParaRPr lang="zh-CN" altLang="en-US" sz="1600" dirty="0"/>
          </a:p>
        </p:txBody>
      </p:sp>
      <p:sp>
        <p:nvSpPr>
          <p:cNvPr id="16" name="矩形 15"/>
          <p:cNvSpPr/>
          <p:nvPr/>
        </p:nvSpPr>
        <p:spPr>
          <a:xfrm>
            <a:off x="217149" y="4965008"/>
            <a:ext cx="6212837" cy="430374"/>
          </a:xfrm>
          <a:prstGeom prst="rect">
            <a:avLst/>
          </a:prstGeom>
        </p:spPr>
        <p:txBody>
          <a:bodyPr wrap="square">
            <a:spAutoFit/>
          </a:bodyPr>
          <a:lstStyle/>
          <a:p>
            <a:pPr marL="342900" lvl="0" indent="-342900">
              <a:lnSpc>
                <a:spcPct val="120000"/>
              </a:lnSpc>
              <a:buFont typeface="+mj-lt"/>
              <a:buAutoNum type="arabicPeriod" startAt="2"/>
            </a:pPr>
            <a:r>
              <a:rPr kumimoji="1" lang="zh-CN" altLang="en-US" sz="2000" dirty="0" smtClean="0">
                <a:solidFill>
                  <a:srgbClr val="ED5A00"/>
                </a:solidFill>
                <a:latin typeface="微软雅黑"/>
                <a:ea typeface="微软雅黑"/>
              </a:rPr>
              <a:t>机械能</a:t>
            </a:r>
            <a:r>
              <a:rPr kumimoji="1" lang="zh-CN" altLang="en-US" sz="2000" dirty="0" smtClean="0">
                <a:solidFill>
                  <a:srgbClr val="000000"/>
                </a:solidFill>
                <a:latin typeface="微软雅黑"/>
                <a:ea typeface="微软雅黑"/>
              </a:rPr>
              <a:t>：动能</a:t>
            </a:r>
            <a:r>
              <a:rPr kumimoji="1" lang="zh-CN" altLang="en-US" sz="2000" dirty="0">
                <a:solidFill>
                  <a:srgbClr val="000000"/>
                </a:solidFill>
                <a:latin typeface="微软雅黑"/>
                <a:ea typeface="微软雅黑"/>
              </a:rPr>
              <a:t>和势能总和。</a:t>
            </a:r>
            <a:r>
              <a:rPr kumimoji="1" lang="en-US" altLang="zh-CN" sz="2000" dirty="0">
                <a:solidFill>
                  <a:srgbClr val="000000"/>
                </a:solidFill>
                <a:latin typeface="微软雅黑"/>
                <a:ea typeface="微软雅黑"/>
              </a:rPr>
              <a:t>E=</a:t>
            </a:r>
            <a:r>
              <a:rPr kumimoji="1" lang="en-US" altLang="zh-CN" sz="2000" dirty="0" err="1">
                <a:solidFill>
                  <a:srgbClr val="000000"/>
                </a:solidFill>
                <a:latin typeface="微软雅黑"/>
                <a:ea typeface="微软雅黑"/>
              </a:rPr>
              <a:t>E</a:t>
            </a:r>
            <a:r>
              <a:rPr kumimoji="1" lang="en-US" altLang="zh-CN" sz="2000" baseline="-25000" dirty="0" err="1">
                <a:solidFill>
                  <a:srgbClr val="000000"/>
                </a:solidFill>
                <a:latin typeface="微软雅黑"/>
                <a:ea typeface="微软雅黑"/>
              </a:rPr>
              <a:t>k</a:t>
            </a:r>
            <a:r>
              <a:rPr kumimoji="1" lang="en-US" altLang="zh-CN" sz="2000" dirty="0" err="1">
                <a:solidFill>
                  <a:srgbClr val="000000"/>
                </a:solidFill>
                <a:latin typeface="微软雅黑"/>
                <a:ea typeface="微软雅黑"/>
              </a:rPr>
              <a:t>+E</a:t>
            </a:r>
            <a:r>
              <a:rPr kumimoji="1" lang="en-US" altLang="zh-CN" sz="2000" baseline="-25000" dirty="0" err="1">
                <a:solidFill>
                  <a:srgbClr val="000000"/>
                </a:solidFill>
                <a:latin typeface="微软雅黑"/>
                <a:ea typeface="微软雅黑"/>
              </a:rPr>
              <a:t>P</a:t>
            </a:r>
            <a:endParaRPr kumimoji="1" lang="en-US" altLang="zh-CN" sz="2000" baseline="-25000" dirty="0">
              <a:solidFill>
                <a:srgbClr val="000000"/>
              </a:solidFill>
              <a:latin typeface="微软雅黑"/>
              <a:ea typeface="微软雅黑"/>
            </a:endParaRPr>
          </a:p>
        </p:txBody>
      </p:sp>
      <p:sp>
        <p:nvSpPr>
          <p:cNvPr id="40" name="文本框 39"/>
          <p:cNvSpPr txBox="1"/>
          <p:nvPr/>
        </p:nvSpPr>
        <p:spPr>
          <a:xfrm>
            <a:off x="175817" y="1508399"/>
            <a:ext cx="1800493" cy="369332"/>
          </a:xfrm>
          <a:prstGeom prst="rect">
            <a:avLst/>
          </a:prstGeom>
          <a:noFill/>
        </p:spPr>
        <p:txBody>
          <a:bodyPr wrap="none" rtlCol="0">
            <a:spAutoFit/>
          </a:bodyPr>
          <a:lstStyle/>
          <a:p>
            <a:r>
              <a:rPr lang="zh-CN" altLang="en-US" sz="1800" dirty="0"/>
              <a:t>推导</a:t>
            </a:r>
            <a:r>
              <a:rPr lang="zh-CN" altLang="en-US" sz="1800" dirty="0" smtClean="0"/>
              <a:t>过程如下：</a:t>
            </a:r>
            <a:endParaRPr lang="zh-CN" altLang="en-US" sz="1800" dirty="0"/>
          </a:p>
        </p:txBody>
      </p:sp>
      <p:grpSp>
        <p:nvGrpSpPr>
          <p:cNvPr id="44" name="组合 43"/>
          <p:cNvGrpSpPr/>
          <p:nvPr/>
        </p:nvGrpSpPr>
        <p:grpSpPr>
          <a:xfrm>
            <a:off x="3251975" y="2398834"/>
            <a:ext cx="3178012" cy="522259"/>
            <a:chOff x="2825309" y="2322965"/>
            <a:chExt cx="3178012" cy="522259"/>
          </a:xfrm>
        </p:grpSpPr>
        <p:pic>
          <p:nvPicPr>
            <p:cNvPr id="42" name="图片 41"/>
            <p:cNvPicPr>
              <a:picLocks noChangeAspect="1"/>
            </p:cNvPicPr>
            <p:nvPr/>
          </p:nvPicPr>
          <p:blipFill rotWithShape="1">
            <a:blip r:embed="rId9">
              <a:extLst>
                <a:ext uri="{28A0092B-C50C-407E-A947-70E740481C1C}">
                  <a14:useLocalDpi xmlns:a14="http://schemas.microsoft.com/office/drawing/2010/main" val="0"/>
                </a:ext>
              </a:extLst>
            </a:blip>
            <a:srcRect l="22889"/>
            <a:stretch/>
          </p:blipFill>
          <p:spPr>
            <a:xfrm>
              <a:off x="3770305" y="2424564"/>
              <a:ext cx="2233016" cy="420660"/>
            </a:xfrm>
            <a:prstGeom prst="rect">
              <a:avLst/>
            </a:prstGeom>
          </p:spPr>
        </p:pic>
        <p:pic>
          <p:nvPicPr>
            <p:cNvPr id="43" name="图片 42"/>
            <p:cNvPicPr>
              <a:picLocks noChangeAspect="1"/>
            </p:cNvPicPr>
            <p:nvPr/>
          </p:nvPicPr>
          <p:blipFill rotWithShape="1">
            <a:blip r:embed="rId10">
              <a:extLst>
                <a:ext uri="{28A0092B-C50C-407E-A947-70E740481C1C}">
                  <a14:useLocalDpi xmlns:a14="http://schemas.microsoft.com/office/drawing/2010/main" val="0"/>
                </a:ext>
              </a:extLst>
            </a:blip>
            <a:srcRect l="18902" r="59871"/>
            <a:stretch/>
          </p:blipFill>
          <p:spPr>
            <a:xfrm>
              <a:off x="2825309" y="2322965"/>
              <a:ext cx="942109" cy="457240"/>
            </a:xfrm>
            <a:prstGeom prst="rect">
              <a:avLst/>
            </a:prstGeom>
          </p:spPr>
        </p:pic>
      </p:grpSp>
      <p:sp>
        <p:nvSpPr>
          <p:cNvPr id="45" name="矩形 44"/>
          <p:cNvSpPr/>
          <p:nvPr/>
        </p:nvSpPr>
        <p:spPr>
          <a:xfrm>
            <a:off x="124834" y="2497572"/>
            <a:ext cx="3057247" cy="338554"/>
          </a:xfrm>
          <a:prstGeom prst="rect">
            <a:avLst/>
          </a:prstGeom>
        </p:spPr>
        <p:txBody>
          <a:bodyPr wrap="none">
            <a:spAutoFit/>
          </a:bodyPr>
          <a:lstStyle/>
          <a:p>
            <a:r>
              <a:rPr lang="zh-CN" altLang="en-US" sz="1600" dirty="0">
                <a:solidFill>
                  <a:schemeClr val="tx2"/>
                </a:solidFill>
                <a:latin typeface="+mj-ea"/>
              </a:rPr>
              <a:t>保守力作功等于系统势能的减少</a:t>
            </a:r>
            <a:endParaRPr lang="zh-CN" altLang="en-US" sz="1600" dirty="0"/>
          </a:p>
        </p:txBody>
      </p:sp>
      <p:sp>
        <p:nvSpPr>
          <p:cNvPr id="46" name="矩形 45"/>
          <p:cNvSpPr/>
          <p:nvPr/>
        </p:nvSpPr>
        <p:spPr>
          <a:xfrm>
            <a:off x="204450" y="3060554"/>
            <a:ext cx="1210588" cy="338554"/>
          </a:xfrm>
          <a:prstGeom prst="rect">
            <a:avLst/>
          </a:prstGeom>
        </p:spPr>
        <p:txBody>
          <a:bodyPr wrap="none">
            <a:spAutoFit/>
          </a:bodyPr>
          <a:lstStyle/>
          <a:p>
            <a:r>
              <a:rPr lang="zh-CN" altLang="en-US" sz="1600" dirty="0" smtClean="0">
                <a:solidFill>
                  <a:schemeClr val="tx2"/>
                </a:solidFill>
                <a:latin typeface="+mj-ea"/>
              </a:rPr>
              <a:t>所以可得：</a:t>
            </a:r>
            <a:endParaRPr lang="zh-CN" altLang="en-US" sz="1600" dirty="0"/>
          </a:p>
        </p:txBody>
      </p:sp>
      <mc:AlternateContent xmlns:mc="http://schemas.openxmlformats.org/markup-compatibility/2006" xmlns:a14="http://schemas.microsoft.com/office/drawing/2010/main">
        <mc:Choice Requires="a14">
          <p:sp>
            <p:nvSpPr>
              <p:cNvPr id="48" name="矩形 47"/>
              <p:cNvSpPr/>
              <p:nvPr/>
            </p:nvSpPr>
            <p:spPr>
              <a:xfrm>
                <a:off x="1415038" y="3730726"/>
                <a:ext cx="4046108" cy="478336"/>
              </a:xfrm>
              <a:prstGeom prst="rect">
                <a:avLst/>
              </a:prstGeom>
              <a:solidFill>
                <a:srgbClr val="FFCC99"/>
              </a:solidFill>
              <a:ln>
                <a:solidFill>
                  <a:srgbClr val="ED5A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𝐴</m:t>
                          </m:r>
                        </m:e>
                        <m:sub>
                          <m:r>
                            <a:rPr lang="zh-CN" altLang="en-US" sz="2000" i="1" smtClean="0">
                              <a:latin typeface="Cambria Math" panose="02040503050406030204" pitchFamily="18" charset="0"/>
                            </a:rPr>
                            <m:t>外力</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𝐴</m:t>
                          </m:r>
                        </m:e>
                        <m:sub>
                          <m:r>
                            <a:rPr lang="zh-CN" altLang="en-US" sz="2000" i="1" smtClean="0">
                              <a:latin typeface="Cambria Math" panose="02040503050406030204" pitchFamily="18" charset="0"/>
                            </a:rPr>
                            <m:t>非保内</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𝐵</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𝐴</m:t>
                          </m:r>
                        </m:sub>
                      </m:sSub>
                      <m:r>
                        <a:rPr lang="zh-CN" altLang="en-US" sz="2000" i="0">
                          <a:latin typeface="Cambria Math" panose="02040503050406030204" pitchFamily="18" charset="0"/>
                        </a:rPr>
                        <m:t>=</m:t>
                      </m:r>
                      <m:r>
                        <m:rPr>
                          <m:sty m:val="p"/>
                        </m:rPr>
                        <a:rPr lang="zh-CN" altLang="en-US" sz="2000" i="0">
                          <a:latin typeface="Cambria Math" panose="02040503050406030204" pitchFamily="18" charset="0"/>
                        </a:rPr>
                        <m:t>Δ</m:t>
                      </m:r>
                      <m:r>
                        <a:rPr lang="zh-CN" altLang="en-US" sz="2000" i="1">
                          <a:latin typeface="Cambria Math" panose="02040503050406030204" pitchFamily="18" charset="0"/>
                        </a:rPr>
                        <m:t>𝐸</m:t>
                      </m:r>
                    </m:oMath>
                  </m:oMathPara>
                </a14:m>
                <a:endParaRPr lang="zh-CN" altLang="en-US" sz="2000" dirty="0"/>
              </a:p>
            </p:txBody>
          </p:sp>
        </mc:Choice>
        <mc:Fallback xmlns="">
          <p:sp>
            <p:nvSpPr>
              <p:cNvPr id="48" name="矩形 47"/>
              <p:cNvSpPr>
                <a:spLocks noRot="1" noChangeAspect="1" noMove="1" noResize="1" noEditPoints="1" noAdjustHandles="1" noChangeArrowheads="1" noChangeShapeType="1" noTextEdit="1"/>
              </p:cNvSpPr>
              <p:nvPr/>
            </p:nvSpPr>
            <p:spPr>
              <a:xfrm>
                <a:off x="1415038" y="3730726"/>
                <a:ext cx="4046108" cy="478336"/>
              </a:xfrm>
              <a:prstGeom prst="rect">
                <a:avLst/>
              </a:prstGeom>
              <a:blipFill rotWithShape="0">
                <a:blip r:embed="rId11"/>
                <a:stretch>
                  <a:fillRect b="-12500"/>
                </a:stretch>
              </a:blipFill>
              <a:ln>
                <a:solidFill>
                  <a:srgbClr val="ED5A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矩形 48"/>
              <p:cNvSpPr/>
              <p:nvPr/>
            </p:nvSpPr>
            <p:spPr>
              <a:xfrm>
                <a:off x="1415038" y="5638239"/>
                <a:ext cx="3636187" cy="479298"/>
              </a:xfrm>
              <a:prstGeom prst="rect">
                <a:avLst/>
              </a:prstGeom>
              <a:solidFill>
                <a:srgbClr val="FFCC99"/>
              </a:solidFill>
              <a:ln>
                <a:solidFill>
                  <a:srgbClr val="ED5A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smtClean="0">
                              <a:latin typeface="Cambria Math" panose="02040503050406030204" pitchFamily="18" charset="0"/>
                            </a:rPr>
                            <m:t>机械</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smtClean="0">
                              <a:latin typeface="Cambria Math" panose="02040503050406030204" pitchFamily="18" charset="0"/>
                            </a:rPr>
                            <m:t>动</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smtClean="0">
                              <a:latin typeface="Cambria Math" panose="02040503050406030204" pitchFamily="18" charset="0"/>
                            </a:rPr>
                            <m:t>势</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𝑘</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𝑃</m:t>
                          </m:r>
                        </m:sub>
                      </m:sSub>
                    </m:oMath>
                  </m:oMathPara>
                </a14:m>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1415038" y="5638239"/>
                <a:ext cx="3636187" cy="479298"/>
              </a:xfrm>
              <a:prstGeom prst="rect">
                <a:avLst/>
              </a:prstGeom>
              <a:blipFill rotWithShape="0">
                <a:blip r:embed="rId12"/>
                <a:stretch>
                  <a:fillRect b="-11111"/>
                </a:stretch>
              </a:blipFill>
              <a:ln>
                <a:solidFill>
                  <a:srgbClr val="ED5A00"/>
                </a:solidFill>
              </a:ln>
            </p:spPr>
            <p:txBody>
              <a:bodyPr/>
              <a:lstStyle/>
              <a:p>
                <a:r>
                  <a:rPr lang="zh-CN" altLang="en-US">
                    <a:noFill/>
                  </a:rPr>
                  <a:t> </a:t>
                </a:r>
              </a:p>
            </p:txBody>
          </p:sp>
        </mc:Fallback>
      </mc:AlternateContent>
    </p:spTree>
    <p:extLst>
      <p:ext uri="{BB962C8B-B14F-4D97-AF65-F5344CB8AC3E}">
        <p14:creationId xmlns:p14="http://schemas.microsoft.com/office/powerpoint/2010/main" val="236417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down)">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down)">
                                      <p:cBhvr>
                                        <p:cTn id="20" dur="500"/>
                                        <p:tgtEl>
                                          <p:spTgt spid="45"/>
                                        </p:tgtEl>
                                      </p:cBhvr>
                                    </p:animEffect>
                                  </p:childTnLst>
                                </p:cTn>
                              </p:par>
                              <p:par>
                                <p:cTn id="21" presetID="22" presetClass="entr" presetSubtype="4"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down)">
                                      <p:cBhvr>
                                        <p:cTn id="28" dur="500"/>
                                        <p:tgtEl>
                                          <p:spTgt spid="46"/>
                                        </p:tgtEl>
                                      </p:cBhvr>
                                    </p:animEffect>
                                  </p:childTnLst>
                                </p:cTn>
                              </p:par>
                              <p:par>
                                <p:cTn id="29" presetID="22" presetClass="entr" presetSubtype="4"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12" grpId="0"/>
      <p:bldP spid="45"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四、功能原理 机械能守恒定律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 name="矩形 2"/>
          <p:cNvSpPr/>
          <p:nvPr/>
        </p:nvSpPr>
        <p:spPr>
          <a:xfrm>
            <a:off x="99592" y="1046734"/>
            <a:ext cx="8628772" cy="799706"/>
          </a:xfrm>
          <a:prstGeom prst="rect">
            <a:avLst/>
          </a:prstGeom>
        </p:spPr>
        <p:txBody>
          <a:bodyPr wrap="square">
            <a:spAutoFit/>
          </a:bodyPr>
          <a:lstStyle/>
          <a:p>
            <a:pPr indent="-457200">
              <a:lnSpc>
                <a:spcPct val="120000"/>
              </a:lnSpc>
              <a:buFont typeface="+mj-lt"/>
              <a:buAutoNum type="arabicPeriod" startAt="3"/>
            </a:pPr>
            <a:r>
              <a:rPr kumimoji="1" lang="zh-CN" altLang="en-US" sz="2000" dirty="0" smtClean="0">
                <a:solidFill>
                  <a:srgbClr val="ED5A00"/>
                </a:solidFill>
                <a:latin typeface="+mj-ea"/>
                <a:ea typeface="+mj-ea"/>
              </a:rPr>
              <a:t>机械能守恒定律</a:t>
            </a:r>
            <a:r>
              <a:rPr kumimoji="1" lang="zh-CN" altLang="en-US" sz="2000" dirty="0">
                <a:latin typeface="+mj-ea"/>
                <a:ea typeface="+mj-ea"/>
              </a:rPr>
              <a:t>：</a:t>
            </a:r>
            <a:r>
              <a:rPr kumimoji="1" lang="zh-CN" altLang="en-US" sz="2000" dirty="0">
                <a:solidFill>
                  <a:schemeClr val="accent1"/>
                </a:solidFill>
                <a:latin typeface="+mj-ea"/>
                <a:ea typeface="+mj-ea"/>
              </a:rPr>
              <a:t>外力及非保守</a:t>
            </a:r>
            <a:r>
              <a:rPr kumimoji="1" lang="zh-CN" altLang="en-US" sz="2000" dirty="0" smtClean="0">
                <a:solidFill>
                  <a:schemeClr val="accent1"/>
                </a:solidFill>
                <a:latin typeface="+mj-ea"/>
                <a:ea typeface="+mj-ea"/>
              </a:rPr>
              <a:t>内力不做功时（系统只有保守内力做功），质点系机械能守恒。</a:t>
            </a:r>
            <a:endParaRPr kumimoji="1" lang="zh-CN" altLang="en-US" sz="2000" dirty="0">
              <a:solidFill>
                <a:schemeClr val="accent1"/>
              </a:solidFill>
              <a:latin typeface="+mj-ea"/>
              <a:ea typeface="+mj-ea"/>
            </a:endParaRPr>
          </a:p>
        </p:txBody>
      </p:sp>
      <p:sp>
        <p:nvSpPr>
          <p:cNvPr id="2" name="灯片编号占位符 1"/>
          <p:cNvSpPr>
            <a:spLocks noGrp="1"/>
          </p:cNvSpPr>
          <p:nvPr>
            <p:ph type="sldNum" sz="quarter" idx="10"/>
          </p:nvPr>
        </p:nvSpPr>
        <p:spPr/>
        <p:txBody>
          <a:bodyPr/>
          <a:lstStyle/>
          <a:p>
            <a:fld id="{720AFD23-7FD8-4D17-A0A1-97F143C0E2EC}" type="slidenum">
              <a:rPr lang="zh-CN" altLang="en-US" smtClean="0"/>
              <a:t>19</a:t>
            </a:fld>
            <a:endParaRPr lang="zh-CN" altLang="en-US"/>
          </a:p>
        </p:txBody>
      </p:sp>
      <p:sp>
        <p:nvSpPr>
          <p:cNvPr id="40" name="文本框 39"/>
          <p:cNvSpPr txBox="1"/>
          <p:nvPr/>
        </p:nvSpPr>
        <p:spPr>
          <a:xfrm>
            <a:off x="298036" y="1900471"/>
            <a:ext cx="1800493" cy="369332"/>
          </a:xfrm>
          <a:prstGeom prst="rect">
            <a:avLst/>
          </a:prstGeom>
          <a:noFill/>
        </p:spPr>
        <p:txBody>
          <a:bodyPr wrap="none" rtlCol="0">
            <a:spAutoFit/>
          </a:bodyPr>
          <a:lstStyle/>
          <a:p>
            <a:r>
              <a:rPr lang="zh-CN" altLang="en-US" sz="1800" dirty="0"/>
              <a:t>推导</a:t>
            </a:r>
            <a:r>
              <a:rPr lang="zh-CN" altLang="en-US" sz="1800" dirty="0" smtClean="0"/>
              <a:t>过程如下：</a:t>
            </a:r>
            <a:endParaRPr lang="zh-CN" altLang="en-US" sz="1800" dirty="0"/>
          </a:p>
        </p:txBody>
      </p:sp>
      <mc:AlternateContent xmlns:mc="http://schemas.openxmlformats.org/markup-compatibility/2006" xmlns:a14="http://schemas.microsoft.com/office/drawing/2010/main">
        <mc:Choice Requires="a14">
          <p:sp>
            <p:nvSpPr>
              <p:cNvPr id="48" name="矩形 47"/>
              <p:cNvSpPr/>
              <p:nvPr/>
            </p:nvSpPr>
            <p:spPr>
              <a:xfrm>
                <a:off x="1978456" y="1900471"/>
                <a:ext cx="6879216" cy="1371914"/>
              </a:xfrm>
              <a:prstGeom prst="rect">
                <a:avLst/>
              </a:prstGeom>
              <a:noFill/>
              <a:ln>
                <a:noFill/>
              </a:ln>
            </p:spPr>
            <p:txBody>
              <a:bodyPr wrap="square">
                <a:spAutoFit/>
              </a:bodyPr>
              <a:lstStyle/>
              <a:p>
                <a:pPr>
                  <a:spcAft>
                    <a:spcPts val="1200"/>
                  </a:spcAft>
                </a:pPr>
                <a14:m>
                  <m:oMathPara xmlns:m="http://schemas.openxmlformats.org/officeDocument/2006/math">
                    <m:oMathParaPr>
                      <m:jc m:val="left"/>
                    </m:oMathParaPr>
                    <m:oMath xmlns:m="http://schemas.openxmlformats.org/officeDocument/2006/math">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𝐴</m:t>
                          </m:r>
                        </m:e>
                        <m:sub>
                          <m:r>
                            <a:rPr lang="zh-CN" altLang="en-US" sz="1800" i="1" smtClean="0">
                              <a:latin typeface="Cambria Math" panose="02040503050406030204" pitchFamily="18" charset="0"/>
                            </a:rPr>
                            <m:t>外力</m:t>
                          </m:r>
                        </m:sub>
                      </m:sSub>
                      <m:r>
                        <a:rPr lang="zh-CN" altLang="en-US" sz="1800" i="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𝐴</m:t>
                          </m:r>
                        </m:e>
                        <m:sub>
                          <m:r>
                            <a:rPr lang="zh-CN" altLang="en-US" sz="1800" i="1" smtClean="0">
                              <a:latin typeface="Cambria Math" panose="02040503050406030204" pitchFamily="18" charset="0"/>
                            </a:rPr>
                            <m:t>非保内</m:t>
                          </m:r>
                        </m:sub>
                      </m:sSub>
                      <m:r>
                        <a:rPr lang="zh-CN" altLang="en-US" sz="1800" i="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𝐸</m:t>
                          </m:r>
                        </m:e>
                        <m:sub>
                          <m:r>
                            <a:rPr lang="zh-CN" altLang="en-US" sz="1800" i="1">
                              <a:latin typeface="Cambria Math" panose="02040503050406030204" pitchFamily="18" charset="0"/>
                            </a:rPr>
                            <m:t>𝐵</m:t>
                          </m:r>
                        </m:sub>
                      </m:sSub>
                      <m:r>
                        <a:rPr lang="zh-CN" altLang="en-US" sz="1800" i="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𝐸</m:t>
                          </m:r>
                        </m:e>
                        <m:sub>
                          <m:r>
                            <a:rPr lang="zh-CN" altLang="en-US" sz="1800" i="1">
                              <a:latin typeface="Cambria Math" panose="02040503050406030204" pitchFamily="18" charset="0"/>
                            </a:rPr>
                            <m:t>𝐴</m:t>
                          </m:r>
                        </m:sub>
                      </m:sSub>
                      <m:r>
                        <a:rPr lang="zh-CN" altLang="en-US" sz="1800" i="0">
                          <a:latin typeface="Cambria Math" panose="02040503050406030204" pitchFamily="18" charset="0"/>
                        </a:rPr>
                        <m:t>=</m:t>
                      </m:r>
                      <m:r>
                        <m:rPr>
                          <m:sty m:val="p"/>
                        </m:rPr>
                        <a:rPr lang="zh-CN" altLang="en-US" sz="1800" i="0">
                          <a:latin typeface="Cambria Math" panose="02040503050406030204" pitchFamily="18" charset="0"/>
                        </a:rPr>
                        <m:t>Δ</m:t>
                      </m:r>
                      <m:r>
                        <a:rPr lang="zh-CN" altLang="en-US" sz="1800" i="1">
                          <a:latin typeface="Cambria Math" panose="02040503050406030204" pitchFamily="18" charset="0"/>
                        </a:rPr>
                        <m:t>𝐸</m:t>
                      </m:r>
                    </m:oMath>
                  </m:oMathPara>
                </a14:m>
                <a:endParaRPr lang="en-US" altLang="zh-CN" sz="1800" dirty="0" smtClean="0"/>
              </a:p>
              <a:p>
                <a:pPr>
                  <a:spcAft>
                    <a:spcPts val="1200"/>
                  </a:spcAft>
                </a:pPr>
                <a:r>
                  <a:rPr lang="zh-CN" altLang="en-US" sz="1800" dirty="0"/>
                  <a:t>如果</a:t>
                </a:r>
                <a:r>
                  <a:rPr lang="zh-CN" altLang="en-US" sz="1800" dirty="0" smtClean="0"/>
                  <a:t>    </a:t>
                </a:r>
                <a14:m>
                  <m:oMath xmlns:m="http://schemas.openxmlformats.org/officeDocument/2006/math">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𝐴</m:t>
                        </m:r>
                      </m:e>
                      <m:sub>
                        <m:r>
                          <a:rPr lang="zh-CN" altLang="en-US" sz="1800" i="1">
                            <a:latin typeface="Cambria Math" panose="02040503050406030204" pitchFamily="18" charset="0"/>
                          </a:rPr>
                          <m:t>外力</m:t>
                        </m:r>
                      </m:sub>
                    </m:sSub>
                    <m:r>
                      <a:rPr lang="zh-CN" altLang="en-US" sz="180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𝐴</m:t>
                        </m:r>
                      </m:e>
                      <m:sub>
                        <m:r>
                          <a:rPr lang="zh-CN" altLang="en-US" sz="1800" i="1">
                            <a:latin typeface="Cambria Math" panose="02040503050406030204" pitchFamily="18" charset="0"/>
                          </a:rPr>
                          <m:t>非保内</m:t>
                        </m:r>
                      </m:sub>
                    </m:sSub>
                  </m:oMath>
                </a14:m>
                <a:r>
                  <a:rPr lang="en-US" altLang="zh-CN" sz="1800" dirty="0" smtClean="0"/>
                  <a:t>=0</a:t>
                </a:r>
              </a:p>
              <a:p>
                <a:pPr>
                  <a:spcAft>
                    <a:spcPts val="1200"/>
                  </a:spcAft>
                </a:pPr>
                <a:r>
                  <a:rPr lang="zh-CN" altLang="en-US" sz="1800" dirty="0" smtClean="0"/>
                  <a:t>则    </a:t>
                </a:r>
                <a14:m>
                  <m:oMath xmlns:m="http://schemas.openxmlformats.org/officeDocument/2006/math">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𝐸</m:t>
                        </m:r>
                      </m:e>
                      <m:sub>
                        <m:r>
                          <a:rPr lang="zh-CN" altLang="en-US" sz="1800" i="1">
                            <a:latin typeface="Cambria Math" panose="02040503050406030204" pitchFamily="18" charset="0"/>
                          </a:rPr>
                          <m:t>𝐵</m:t>
                        </m:r>
                      </m:sub>
                    </m:sSub>
                    <m:r>
                      <a:rPr lang="en-US" altLang="zh-CN" sz="1800" i="1">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𝐸</m:t>
                        </m:r>
                      </m:e>
                      <m:sub>
                        <m:r>
                          <a:rPr lang="zh-CN" altLang="en-US" sz="1800" i="1">
                            <a:latin typeface="Cambria Math" panose="02040503050406030204" pitchFamily="18" charset="0"/>
                          </a:rPr>
                          <m:t>𝐴</m:t>
                        </m:r>
                      </m:sub>
                    </m:sSub>
                    <m:r>
                      <a:rPr lang="en-US" altLang="zh-CN" sz="1800" i="1">
                        <a:latin typeface="Cambria Math" panose="02040503050406030204" pitchFamily="18" charset="0"/>
                      </a:rPr>
                      <m:t>=</m:t>
                    </m:r>
                    <m:r>
                      <m:rPr>
                        <m:sty m:val="p"/>
                      </m:rPr>
                      <a:rPr lang="en-US" altLang="zh-CN" sz="1800" i="1">
                        <a:latin typeface="Cambria Math" panose="02040503050406030204" pitchFamily="18" charset="0"/>
                      </a:rPr>
                      <m:t>c</m:t>
                    </m:r>
                  </m:oMath>
                </a14:m>
                <a:r>
                  <a:rPr lang="zh-CN" altLang="en-US" sz="1800" dirty="0" smtClean="0"/>
                  <a:t>，即系统机械能（动能加势能）为一个常量。</a:t>
                </a:r>
                <a:endParaRPr lang="zh-CN" altLang="en-US" sz="1800" dirty="0"/>
              </a:p>
            </p:txBody>
          </p:sp>
        </mc:Choice>
        <mc:Fallback xmlns="">
          <p:sp>
            <p:nvSpPr>
              <p:cNvPr id="48" name="矩形 47"/>
              <p:cNvSpPr>
                <a:spLocks noRot="1" noChangeAspect="1" noMove="1" noResize="1" noEditPoints="1" noAdjustHandles="1" noChangeArrowheads="1" noChangeShapeType="1" noTextEdit="1"/>
              </p:cNvSpPr>
              <p:nvPr/>
            </p:nvSpPr>
            <p:spPr>
              <a:xfrm>
                <a:off x="1978456" y="1900471"/>
                <a:ext cx="6879216" cy="1371914"/>
              </a:xfrm>
              <a:prstGeom prst="rect">
                <a:avLst/>
              </a:prstGeom>
              <a:blipFill rotWithShape="0">
                <a:blip r:embed="rId3"/>
                <a:stretch>
                  <a:fillRect l="-798" b="-5333"/>
                </a:stretch>
              </a:blipFill>
              <a:ln>
                <a:noFill/>
              </a:ln>
            </p:spPr>
            <p:txBody>
              <a:bodyPr/>
              <a:lstStyle/>
              <a:p>
                <a:r>
                  <a:rPr lang="zh-CN" altLang="en-US">
                    <a:noFill/>
                  </a:rPr>
                  <a:t> </a:t>
                </a:r>
              </a:p>
            </p:txBody>
          </p:sp>
        </mc:Fallback>
      </mc:AlternateContent>
      <p:grpSp>
        <p:nvGrpSpPr>
          <p:cNvPr id="9" name="组合 8"/>
          <p:cNvGrpSpPr/>
          <p:nvPr/>
        </p:nvGrpSpPr>
        <p:grpSpPr>
          <a:xfrm>
            <a:off x="1116391" y="3616542"/>
            <a:ext cx="6217281" cy="869533"/>
            <a:chOff x="599155" y="3764323"/>
            <a:chExt cx="6217281" cy="869533"/>
          </a:xfrm>
        </p:grpSpPr>
        <p:sp>
          <p:nvSpPr>
            <p:cNvPr id="4" name="矩形 3"/>
            <p:cNvSpPr/>
            <p:nvPr/>
          </p:nvSpPr>
          <p:spPr>
            <a:xfrm>
              <a:off x="599155" y="3875925"/>
              <a:ext cx="1198254" cy="646331"/>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sz="1800" dirty="0"/>
                <a:t>封闭</a:t>
              </a:r>
              <a:r>
                <a:rPr lang="zh-CN" altLang="en-US" sz="1800" dirty="0" smtClean="0"/>
                <a:t>保守</a:t>
              </a:r>
              <a:r>
                <a:rPr lang="zh-CN" altLang="en-US" sz="1800" dirty="0"/>
                <a:t>系统：</a:t>
              </a:r>
            </a:p>
          </p:txBody>
        </p:sp>
        <p:sp>
          <p:nvSpPr>
            <p:cNvPr id="5" name="文本框 4"/>
            <p:cNvSpPr txBox="1"/>
            <p:nvPr/>
          </p:nvSpPr>
          <p:spPr>
            <a:xfrm>
              <a:off x="2281435" y="3764323"/>
              <a:ext cx="1806970" cy="869533"/>
            </a:xfrm>
            <a:prstGeom prst="rect">
              <a:avLst/>
            </a:prstGeom>
            <a:noFill/>
          </p:spPr>
          <p:txBody>
            <a:bodyPr wrap="none" rtlCol="0">
              <a:spAutoFit/>
            </a:bodyPr>
            <a:lstStyle/>
            <a:p>
              <a:pPr>
                <a:lnSpc>
                  <a:spcPct val="150000"/>
                </a:lnSpc>
              </a:pPr>
              <a:r>
                <a:rPr lang="zh-CN" altLang="en-US" sz="1800" dirty="0" smtClean="0"/>
                <a:t>封闭： </a:t>
              </a:r>
              <a:r>
                <a:rPr lang="en-US" altLang="zh-CN" sz="1800" dirty="0" smtClean="0"/>
                <a:t>A</a:t>
              </a:r>
              <a:r>
                <a:rPr lang="zh-CN" altLang="en-US" sz="1800" baseline="-25000" dirty="0" smtClean="0"/>
                <a:t>外</a:t>
              </a:r>
              <a:r>
                <a:rPr lang="en-US" altLang="zh-CN" sz="1800" dirty="0" smtClean="0"/>
                <a:t>=0</a:t>
              </a:r>
            </a:p>
            <a:p>
              <a:pPr>
                <a:lnSpc>
                  <a:spcPct val="150000"/>
                </a:lnSpc>
              </a:pPr>
              <a:r>
                <a:rPr lang="zh-CN" altLang="en-US" sz="1800" dirty="0" smtClean="0"/>
                <a:t>保守： </a:t>
              </a:r>
              <a:r>
                <a:rPr lang="en-US" altLang="zh-CN" sz="1800" dirty="0" smtClean="0"/>
                <a:t>A</a:t>
              </a:r>
              <a:r>
                <a:rPr lang="zh-CN" altLang="en-US" sz="1800" baseline="-25000" dirty="0" smtClean="0"/>
                <a:t>非保内</a:t>
              </a:r>
              <a:r>
                <a:rPr lang="en-US" altLang="zh-CN" sz="1800" dirty="0" smtClean="0"/>
                <a:t>=0</a:t>
              </a:r>
              <a:endParaRPr lang="zh-CN" altLang="en-US" sz="1800" dirty="0"/>
            </a:p>
          </p:txBody>
        </p:sp>
        <p:sp>
          <p:nvSpPr>
            <p:cNvPr id="7" name="左大括号 6"/>
            <p:cNvSpPr/>
            <p:nvPr/>
          </p:nvSpPr>
          <p:spPr>
            <a:xfrm>
              <a:off x="1978456" y="3906980"/>
              <a:ext cx="173616" cy="584220"/>
            </a:xfrm>
            <a:prstGeom prst="lef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2" name="左大括号 21"/>
            <p:cNvSpPr/>
            <p:nvPr/>
          </p:nvSpPr>
          <p:spPr>
            <a:xfrm flipH="1">
              <a:off x="4323454" y="3938036"/>
              <a:ext cx="181047" cy="584220"/>
            </a:xfrm>
            <a:prstGeom prst="lef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4840720" y="3949600"/>
              <a:ext cx="1975716" cy="491316"/>
            </a:xfrm>
            <a:prstGeom prst="rect">
              <a:avLst/>
            </a:prstGeom>
          </p:spPr>
        </p:pic>
      </p:grpSp>
      <p:sp>
        <p:nvSpPr>
          <p:cNvPr id="10" name="矩形 9"/>
          <p:cNvSpPr/>
          <p:nvPr/>
        </p:nvSpPr>
        <p:spPr>
          <a:xfrm>
            <a:off x="886691" y="4816815"/>
            <a:ext cx="7416800"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800" dirty="0" smtClean="0"/>
              <a:t>封闭</a:t>
            </a:r>
            <a:r>
              <a:rPr lang="zh-CN" altLang="en-US" sz="1800" dirty="0"/>
              <a:t>保守系统</a:t>
            </a:r>
            <a:r>
              <a:rPr lang="en-US" altLang="zh-CN" sz="1800" dirty="0"/>
              <a:t>:</a:t>
            </a:r>
            <a:r>
              <a:rPr lang="zh-CN" altLang="en-US" sz="1800" dirty="0"/>
              <a:t>能量守恒，机械能守恒</a:t>
            </a:r>
            <a:r>
              <a:rPr lang="zh-CN" altLang="en-US" sz="1800" dirty="0" smtClean="0"/>
              <a:t>。</a:t>
            </a:r>
            <a:endParaRPr lang="en-US" altLang="zh-CN" sz="1800" dirty="0" smtClean="0"/>
          </a:p>
          <a:p>
            <a:pPr marL="285750" indent="-285750">
              <a:lnSpc>
                <a:spcPct val="150000"/>
              </a:lnSpc>
              <a:buFont typeface="Arial" panose="020B0604020202020204" pitchFamily="34" charset="0"/>
              <a:buChar char="•"/>
            </a:pPr>
            <a:r>
              <a:rPr lang="zh-CN" altLang="en-US" sz="1800" dirty="0"/>
              <a:t>封闭系统</a:t>
            </a:r>
            <a:r>
              <a:rPr lang="en-US" altLang="zh-CN" sz="1800" dirty="0"/>
              <a:t>:</a:t>
            </a:r>
            <a:r>
              <a:rPr lang="zh-CN" altLang="en-US" sz="1800" dirty="0"/>
              <a:t>能量守恒，但机械能不一定</a:t>
            </a:r>
            <a:r>
              <a:rPr lang="zh-CN" altLang="en-US" sz="1800" dirty="0" smtClean="0"/>
              <a:t>守恒。</a:t>
            </a:r>
            <a:endParaRPr lang="en-US" altLang="zh-CN" sz="1800" dirty="0" smtClean="0"/>
          </a:p>
          <a:p>
            <a:r>
              <a:rPr lang="zh-CN" altLang="en-US" sz="1800" dirty="0" smtClean="0">
                <a:latin typeface="楷体" panose="02010609060101010101" pitchFamily="49" charset="-122"/>
                <a:ea typeface="楷体" panose="02010609060101010101" pitchFamily="49" charset="-122"/>
              </a:rPr>
              <a:t>   例如系统中存在摩擦力做功，系统没有外力做功，则该系统即为一个封闭系统，但不是保守系统（系统中的摩擦力是非保守内力），机械能不守恒。  </a:t>
            </a:r>
            <a:endParaRPr lang="zh-CN" altLang="en-US"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4706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33456" y="3001818"/>
            <a:ext cx="4562762" cy="3139321"/>
          </a:xfrm>
          <a:prstGeom prst="rect">
            <a:avLst/>
          </a:prstGeom>
          <a:noFill/>
        </p:spPr>
        <p:txBody>
          <a:bodyPr wrap="square" rtlCol="0">
            <a:spAutoFit/>
          </a:bodyPr>
          <a:lstStyle/>
          <a:p>
            <a:r>
              <a:rPr lang="zh-CN" altLang="en-US" sz="1800" dirty="0" smtClean="0">
                <a:latin typeface="楷体" panose="02010609060101010101" pitchFamily="49" charset="-122"/>
                <a:ea typeface="楷体" panose="02010609060101010101" pitchFamily="49" charset="-122"/>
              </a:rPr>
              <a:t>    关于</a:t>
            </a:r>
            <a:r>
              <a:rPr lang="zh-CN" altLang="en-US" sz="1800" dirty="0">
                <a:latin typeface="楷体" panose="02010609060101010101" pitchFamily="49" charset="-122"/>
                <a:ea typeface="楷体" panose="02010609060101010101" pitchFamily="49" charset="-122"/>
              </a:rPr>
              <a:t>物体运动规律的表述</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除了牛顿运动定律之外</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还有</a:t>
            </a:r>
            <a:r>
              <a:rPr lang="zh-CN" altLang="en-US" sz="1800" b="1" dirty="0">
                <a:latin typeface="楷体" panose="02010609060101010101" pitchFamily="49" charset="-122"/>
                <a:ea typeface="楷体" panose="02010609060101010101" pitchFamily="49" charset="-122"/>
              </a:rPr>
              <a:t>能量</a:t>
            </a:r>
            <a:r>
              <a:rPr lang="zh-CN" altLang="en-US" sz="1800"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动量</a:t>
            </a:r>
            <a:r>
              <a:rPr lang="zh-CN" altLang="en-US" sz="1800" dirty="0">
                <a:latin typeface="楷体" panose="02010609060101010101" pitchFamily="49" charset="-122"/>
                <a:ea typeface="楷体" panose="02010609060101010101" pitchFamily="49" charset="-122"/>
              </a:rPr>
              <a:t>和</a:t>
            </a:r>
            <a:r>
              <a:rPr lang="zh-CN" altLang="en-US" sz="1800" b="1" dirty="0">
                <a:latin typeface="楷体" panose="02010609060101010101" pitchFamily="49" charset="-122"/>
                <a:ea typeface="楷体" panose="02010609060101010101" pitchFamily="49" charset="-122"/>
              </a:rPr>
              <a:t>角动量三个定理和三个守恒定律</a:t>
            </a:r>
            <a:r>
              <a:rPr lang="en-US" altLang="zh-CN" sz="1800" dirty="0" smtClean="0">
                <a:latin typeface="楷体" panose="02010609060101010101" pitchFamily="49" charset="-122"/>
                <a:ea typeface="楷体" panose="02010609060101010101" pitchFamily="49" charset="-122"/>
              </a:rPr>
              <a:t>.</a:t>
            </a:r>
            <a:br>
              <a:rPr lang="en-US" altLang="zh-CN" sz="1800" dirty="0" smtClean="0">
                <a:latin typeface="楷体" panose="02010609060101010101" pitchFamily="49" charset="-122"/>
                <a:ea typeface="楷体" panose="02010609060101010101" pitchFamily="49" charset="-122"/>
              </a:rPr>
            </a:br>
            <a:r>
              <a:rPr lang="en-US" altLang="zh-CN" sz="1800" dirty="0" smtClean="0">
                <a:latin typeface="楷体" panose="02010609060101010101" pitchFamily="49" charset="-122"/>
                <a:ea typeface="楷体" panose="02010609060101010101" pitchFamily="49" charset="-122"/>
              </a:rPr>
              <a:t>    </a:t>
            </a:r>
            <a:r>
              <a:rPr lang="zh-CN" altLang="en-US" sz="1800" dirty="0" smtClean="0">
                <a:latin typeface="楷体" panose="02010609060101010101" pitchFamily="49" charset="-122"/>
                <a:ea typeface="楷体" panose="02010609060101010101" pitchFamily="49" charset="-122"/>
              </a:rPr>
              <a:t>表面</a:t>
            </a:r>
            <a:r>
              <a:rPr lang="zh-CN" altLang="en-US" sz="1800" dirty="0">
                <a:latin typeface="楷体" panose="02010609060101010101" pitchFamily="49" charset="-122"/>
                <a:ea typeface="楷体" panose="02010609060101010101" pitchFamily="49" charset="-122"/>
              </a:rPr>
              <a:t>上看来</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这三个定理仅是</a:t>
            </a:r>
            <a:r>
              <a:rPr lang="zh-CN" altLang="en-US" sz="1800" b="1" dirty="0">
                <a:latin typeface="楷体" panose="02010609060101010101" pitchFamily="49" charset="-122"/>
                <a:ea typeface="楷体" panose="02010609060101010101" pitchFamily="49" charset="-122"/>
              </a:rPr>
              <a:t>牛顿运动方程的数学变形</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但物理学的发展表明</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能量、动量和角动量是更为基本的物理量</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它们的守恒定律</a:t>
            </a:r>
            <a:r>
              <a:rPr lang="zh-CN" altLang="en-US" sz="1800" b="1" dirty="0">
                <a:latin typeface="楷体" panose="02010609060101010101" pitchFamily="49" charset="-122"/>
                <a:ea typeface="楷体" panose="02010609060101010101" pitchFamily="49" charset="-122"/>
              </a:rPr>
              <a:t>具有更广泛、更深刻的意义</a:t>
            </a:r>
            <a:r>
              <a:rPr lang="en-US" altLang="zh-CN" sz="1800" dirty="0" smtClean="0">
                <a:latin typeface="楷体" panose="02010609060101010101" pitchFamily="49" charset="-122"/>
                <a:ea typeface="楷体" panose="02010609060101010101" pitchFamily="49" charset="-122"/>
              </a:rPr>
              <a:t>.</a:t>
            </a:r>
          </a:p>
          <a:p>
            <a:r>
              <a:rPr lang="en-US" altLang="zh-CN" sz="1800" dirty="0">
                <a:latin typeface="楷体" panose="02010609060101010101" pitchFamily="49" charset="-122"/>
                <a:ea typeface="楷体" panose="02010609060101010101" pitchFamily="49" charset="-122"/>
              </a:rPr>
              <a:t> </a:t>
            </a:r>
            <a:r>
              <a:rPr lang="en-US" altLang="zh-CN" sz="1800" dirty="0" smtClean="0">
                <a:latin typeface="楷体" panose="02010609060101010101" pitchFamily="49" charset="-122"/>
                <a:ea typeface="楷体" panose="02010609060101010101" pitchFamily="49" charset="-122"/>
              </a:rPr>
              <a:t>   </a:t>
            </a:r>
            <a:r>
              <a:rPr lang="zh-CN" altLang="en-US" sz="1800" dirty="0" smtClean="0">
                <a:latin typeface="楷体" panose="02010609060101010101" pitchFamily="49" charset="-122"/>
                <a:ea typeface="楷体" panose="02010609060101010101" pitchFamily="49" charset="-122"/>
              </a:rPr>
              <a:t>能量</a:t>
            </a:r>
            <a:r>
              <a:rPr lang="zh-CN" altLang="en-US" sz="1800" dirty="0">
                <a:latin typeface="楷体" panose="02010609060101010101" pitchFamily="49" charset="-122"/>
                <a:ea typeface="楷体" panose="02010609060101010101" pitchFamily="49" charset="-122"/>
              </a:rPr>
              <a:t>、动量和角动量及其各自的守恒定律是既适用于宏观世界</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又适用于微观领域</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既适用于实物</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又适用于场的物理量和运动规律</a:t>
            </a:r>
            <a:r>
              <a:rPr lang="en-US" altLang="zh-CN" sz="1800" dirty="0">
                <a:latin typeface="楷体" panose="02010609060101010101" pitchFamily="49" charset="-122"/>
                <a:ea typeface="楷体" panose="02010609060101010101" pitchFamily="49" charset="-122"/>
              </a:rPr>
              <a:t>.</a:t>
            </a:r>
            <a:endParaRPr lang="zh-CN" altLang="en-US" sz="1800" dirty="0">
              <a:latin typeface="楷体" panose="02010609060101010101" pitchFamily="49" charset="-122"/>
              <a:ea typeface="楷体" panose="02010609060101010101" pitchFamily="49" charset="-122"/>
            </a:endParaRPr>
          </a:p>
        </p:txBody>
      </p:sp>
      <p:sp>
        <p:nvSpPr>
          <p:cNvPr id="3" name="文本框 2"/>
          <p:cNvSpPr txBox="1"/>
          <p:nvPr/>
        </p:nvSpPr>
        <p:spPr>
          <a:xfrm>
            <a:off x="517236" y="1422400"/>
            <a:ext cx="4865434" cy="1908215"/>
          </a:xfrm>
          <a:prstGeom prst="rect">
            <a:avLst/>
          </a:prstGeom>
          <a:noFill/>
        </p:spPr>
        <p:txBody>
          <a:bodyPr wrap="none" rtlCol="0">
            <a:spAutoFit/>
          </a:bodyPr>
          <a:lstStyle/>
          <a:p>
            <a:pPr>
              <a:spcAft>
                <a:spcPts val="1200"/>
              </a:spcAft>
            </a:pPr>
            <a:endParaRPr lang="en-US" altLang="zh-CN" sz="2200" dirty="0" smtClean="0">
              <a:latin typeface="+mj-ea"/>
              <a:ea typeface="+mj-ea"/>
            </a:endParaRPr>
          </a:p>
          <a:p>
            <a:pPr>
              <a:spcAft>
                <a:spcPts val="1200"/>
              </a:spcAft>
            </a:pPr>
            <a:r>
              <a:rPr lang="en-US" altLang="zh-CN" sz="2200" dirty="0" smtClean="0">
                <a:latin typeface="+mj-ea"/>
                <a:ea typeface="+mj-ea"/>
              </a:rPr>
              <a:t>2.1  </a:t>
            </a:r>
            <a:r>
              <a:rPr lang="zh-CN" altLang="en-US" sz="2200" dirty="0">
                <a:latin typeface="+mj-ea"/>
                <a:ea typeface="+mj-ea"/>
              </a:rPr>
              <a:t>功和能 动能定理 </a:t>
            </a:r>
            <a:r>
              <a:rPr lang="zh-CN" altLang="en-US" sz="2200" dirty="0" smtClean="0">
                <a:latin typeface="+mj-ea"/>
                <a:ea typeface="+mj-ea"/>
              </a:rPr>
              <a:t>机械能守恒定律</a:t>
            </a:r>
            <a:endParaRPr lang="en-US" altLang="zh-CN" sz="2200" dirty="0" smtClean="0">
              <a:latin typeface="+mj-ea"/>
              <a:ea typeface="+mj-ea"/>
            </a:endParaRPr>
          </a:p>
          <a:p>
            <a:pPr>
              <a:spcAft>
                <a:spcPts val="1200"/>
              </a:spcAft>
            </a:pPr>
            <a:r>
              <a:rPr lang="en-US" altLang="zh-CN" sz="2200" dirty="0" smtClean="0">
                <a:latin typeface="+mj-ea"/>
                <a:ea typeface="+mj-ea"/>
              </a:rPr>
              <a:t>2.2  </a:t>
            </a:r>
            <a:r>
              <a:rPr lang="zh-CN" altLang="en-US" sz="2200" dirty="0">
                <a:latin typeface="+mj-ea"/>
                <a:ea typeface="+mj-ea"/>
              </a:rPr>
              <a:t>动量 动量定理 </a:t>
            </a:r>
            <a:r>
              <a:rPr lang="zh-CN" altLang="en-US" sz="2200" dirty="0" smtClean="0">
                <a:latin typeface="+mj-ea"/>
                <a:ea typeface="+mj-ea"/>
              </a:rPr>
              <a:t>动量守恒定律</a:t>
            </a:r>
            <a:endParaRPr lang="en-US" altLang="zh-CN" sz="2200" dirty="0" smtClean="0">
              <a:latin typeface="+mj-ea"/>
              <a:ea typeface="+mj-ea"/>
            </a:endParaRPr>
          </a:p>
          <a:p>
            <a:pPr>
              <a:spcAft>
                <a:spcPts val="1200"/>
              </a:spcAft>
            </a:pPr>
            <a:r>
              <a:rPr lang="en-US" altLang="zh-CN" sz="2200" dirty="0" smtClean="0">
                <a:latin typeface="+mj-ea"/>
                <a:ea typeface="+mj-ea"/>
              </a:rPr>
              <a:t>2.3  </a:t>
            </a:r>
            <a:r>
              <a:rPr lang="zh-CN" altLang="en-US" sz="2200" dirty="0" smtClean="0">
                <a:latin typeface="+mj-ea"/>
                <a:ea typeface="+mj-ea"/>
              </a:rPr>
              <a:t>角动量守恒定律</a:t>
            </a:r>
            <a:endParaRPr lang="en-US" altLang="zh-CN" sz="2200" dirty="0" smtClean="0">
              <a:latin typeface="+mj-ea"/>
              <a:ea typeface="+mj-ea"/>
            </a:endParaRPr>
          </a:p>
        </p:txBody>
      </p:sp>
      <p:sp>
        <p:nvSpPr>
          <p:cNvPr id="4" name="矩形 3"/>
          <p:cNvSpPr/>
          <p:nvPr/>
        </p:nvSpPr>
        <p:spPr>
          <a:xfrm>
            <a:off x="430782" y="1022290"/>
            <a:ext cx="4483920" cy="400110"/>
          </a:xfrm>
          <a:prstGeom prst="rect">
            <a:avLst/>
          </a:prstGeom>
        </p:spPr>
        <p:txBody>
          <a:bodyPr wrap="none">
            <a:spAutoFit/>
          </a:bodyPr>
          <a:lstStyle/>
          <a:p>
            <a:r>
              <a:rPr lang="en-US" altLang="zh-CN" sz="2000" dirty="0" smtClean="0">
                <a:latin typeface="+mj-ea"/>
                <a:ea typeface="+mj-ea"/>
              </a:rPr>
              <a:t>《</a:t>
            </a:r>
            <a:r>
              <a:rPr lang="zh-CN" altLang="en-US" sz="2000" dirty="0" smtClean="0">
                <a:latin typeface="+mj-ea"/>
                <a:ea typeface="+mj-ea"/>
              </a:rPr>
              <a:t>力学篇</a:t>
            </a:r>
            <a:r>
              <a:rPr lang="en-US" altLang="zh-CN" sz="2000" dirty="0" smtClean="0">
                <a:latin typeface="+mj-ea"/>
                <a:ea typeface="+mj-ea"/>
              </a:rPr>
              <a:t>》</a:t>
            </a:r>
            <a:r>
              <a:rPr lang="zh-CN" altLang="en-US" sz="2000" dirty="0" smtClean="0">
                <a:latin typeface="+mj-ea"/>
                <a:ea typeface="+mj-ea"/>
              </a:rPr>
              <a:t>第</a:t>
            </a:r>
            <a:r>
              <a:rPr lang="en-US" altLang="zh-CN" sz="2000" smtClean="0">
                <a:latin typeface="+mj-ea"/>
                <a:ea typeface="+mj-ea"/>
              </a:rPr>
              <a:t>2</a:t>
            </a:r>
            <a:r>
              <a:rPr lang="zh-CN" altLang="en-US" sz="2000" smtClean="0">
                <a:latin typeface="+mj-ea"/>
                <a:ea typeface="+mj-ea"/>
              </a:rPr>
              <a:t>章  </a:t>
            </a:r>
            <a:r>
              <a:rPr lang="zh-CN" altLang="en-US" sz="2000" dirty="0">
                <a:latin typeface="+mj-ea"/>
                <a:ea typeface="+mj-ea"/>
              </a:rPr>
              <a:t>力学中的守恒定律</a:t>
            </a:r>
          </a:p>
        </p:txBody>
      </p:sp>
    </p:spTree>
    <p:extLst>
      <p:ext uri="{BB962C8B-B14F-4D97-AF65-F5344CB8AC3E}">
        <p14:creationId xmlns:p14="http://schemas.microsoft.com/office/powerpoint/2010/main" val="574330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20</a:t>
            </a:fld>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750664848"/>
              </p:ext>
            </p:extLst>
          </p:nvPr>
        </p:nvGraphicFramePr>
        <p:xfrm>
          <a:off x="2780768" y="1100741"/>
          <a:ext cx="1239254" cy="464720"/>
        </p:xfrm>
        <a:graphic>
          <a:graphicData uri="http://schemas.openxmlformats.org/presentationml/2006/ole">
            <mc:AlternateContent xmlns:mc="http://schemas.openxmlformats.org/markup-compatibility/2006">
              <mc:Choice xmlns:v="urn:schemas-microsoft-com:vml" Requires="v">
                <p:oleObj spid="_x0000_s65248" name="公式" r:id="rId3" imgW="533169" imgH="203112" progId="Equation.3">
                  <p:embed/>
                </p:oleObj>
              </mc:Choice>
              <mc:Fallback>
                <p:oleObj name="公式" r:id="rId3" imgW="533169"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0768" y="1100741"/>
                        <a:ext cx="1239254" cy="464720"/>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430117681"/>
              </p:ext>
            </p:extLst>
          </p:nvPr>
        </p:nvGraphicFramePr>
        <p:xfrm>
          <a:off x="6132974" y="1094278"/>
          <a:ext cx="1128606" cy="464720"/>
        </p:xfrm>
        <a:graphic>
          <a:graphicData uri="http://schemas.openxmlformats.org/presentationml/2006/ole">
            <mc:AlternateContent xmlns:mc="http://schemas.openxmlformats.org/markup-compatibility/2006">
              <mc:Choice xmlns:v="urn:schemas-microsoft-com:vml" Requires="v">
                <p:oleObj spid="_x0000_s65249" name="公式" r:id="rId5" imgW="482391" imgH="203112" progId="Equation.3">
                  <p:embed/>
                </p:oleObj>
              </mc:Choice>
              <mc:Fallback>
                <p:oleObj name="公式" r:id="rId5" imgW="48239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2974" y="1094278"/>
                        <a:ext cx="1128606" cy="464720"/>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6259336"/>
              </p:ext>
            </p:extLst>
          </p:nvPr>
        </p:nvGraphicFramePr>
        <p:xfrm>
          <a:off x="-36095" y="2091164"/>
          <a:ext cx="1615456" cy="420461"/>
        </p:xfrm>
        <a:graphic>
          <a:graphicData uri="http://schemas.openxmlformats.org/presentationml/2006/ole">
            <mc:AlternateContent xmlns:mc="http://schemas.openxmlformats.org/markup-compatibility/2006">
              <mc:Choice xmlns:v="urn:schemas-microsoft-com:vml" Requires="v">
                <p:oleObj spid="_x0000_s65250" name="公式" r:id="rId7" imgW="698197" imgH="177723" progId="Equation.3">
                  <p:embed/>
                </p:oleObj>
              </mc:Choice>
              <mc:Fallback>
                <p:oleObj name="公式" r:id="rId7" imgW="698197" imgH="17772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95" y="2091164"/>
                        <a:ext cx="1615456" cy="420461"/>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60797541"/>
              </p:ext>
            </p:extLst>
          </p:nvPr>
        </p:nvGraphicFramePr>
        <p:xfrm>
          <a:off x="4212945" y="2069034"/>
          <a:ext cx="1084348" cy="464720"/>
        </p:xfrm>
        <a:graphic>
          <a:graphicData uri="http://schemas.openxmlformats.org/presentationml/2006/ole">
            <mc:AlternateContent xmlns:mc="http://schemas.openxmlformats.org/markup-compatibility/2006">
              <mc:Choice xmlns:v="urn:schemas-microsoft-com:vml" Requires="v">
                <p:oleObj spid="_x0000_s65251" name="公式" r:id="rId9" imgW="469696" imgH="203112" progId="Equation.3">
                  <p:embed/>
                </p:oleObj>
              </mc:Choice>
              <mc:Fallback>
                <p:oleObj name="公式" r:id="rId9" imgW="469696"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2945" y="2069034"/>
                        <a:ext cx="1084348" cy="46472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44489507"/>
              </p:ext>
            </p:extLst>
          </p:nvPr>
        </p:nvGraphicFramePr>
        <p:xfrm>
          <a:off x="6691623" y="2019660"/>
          <a:ext cx="1239254" cy="420461"/>
        </p:xfrm>
        <a:graphic>
          <a:graphicData uri="http://schemas.openxmlformats.org/presentationml/2006/ole">
            <mc:AlternateContent xmlns:mc="http://schemas.openxmlformats.org/markup-compatibility/2006">
              <mc:Choice xmlns:v="urn:schemas-microsoft-com:vml" Requires="v">
                <p:oleObj spid="_x0000_s65252" name="公式" r:id="rId11" imgW="532937" imgH="177646" progId="Equation.3">
                  <p:embed/>
                </p:oleObj>
              </mc:Choice>
              <mc:Fallback>
                <p:oleObj name="公式" r:id="rId11" imgW="532937" imgH="1776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91623" y="2019660"/>
                        <a:ext cx="1239254" cy="420461"/>
                      </a:xfrm>
                      <a:prstGeom prst="rect">
                        <a:avLst/>
                      </a:prstGeom>
                      <a:noFill/>
                    </p:spPr>
                  </p:pic>
                </p:oleObj>
              </mc:Fallback>
            </mc:AlternateContent>
          </a:graphicData>
        </a:graphic>
      </p:graphicFrame>
      <p:sp>
        <p:nvSpPr>
          <p:cNvPr id="8" name="Rectangle 6"/>
          <p:cNvSpPr>
            <a:spLocks noChangeArrowheads="1"/>
          </p:cNvSpPr>
          <p:nvPr/>
        </p:nvSpPr>
        <p:spPr bwMode="auto">
          <a:xfrm>
            <a:off x="-75840" y="1140184"/>
            <a:ext cx="33123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例</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5】</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如图所示</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一质量</a:t>
            </a:r>
            <a:endPar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9" name="Rectangle 7"/>
          <p:cNvSpPr>
            <a:spLocks noChangeArrowheads="1"/>
          </p:cNvSpPr>
          <p:nvPr/>
        </p:nvSpPr>
        <p:spPr bwMode="auto">
          <a:xfrm>
            <a:off x="3974050" y="1164128"/>
            <a:ext cx="23865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的木块开始位于倾角</a:t>
            </a:r>
            <a:endPar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10" name="Rectangle 8"/>
          <p:cNvSpPr>
            <a:spLocks noChangeArrowheads="1"/>
          </p:cNvSpPr>
          <p:nvPr/>
        </p:nvSpPr>
        <p:spPr bwMode="auto">
          <a:xfrm>
            <a:off x="-36095" y="1598441"/>
            <a:ext cx="84138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的斜面底端</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现用一平行斜面的合恒力拉它</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使木块自静止开始沿斜面移动</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如果</a:t>
            </a:r>
            <a:endPar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11" name="Rectangle 9"/>
          <p:cNvSpPr>
            <a:spLocks noChangeArrowheads="1"/>
          </p:cNvSpPr>
          <p:nvPr/>
        </p:nvSpPr>
        <p:spPr bwMode="auto">
          <a:xfrm>
            <a:off x="1527585" y="2097145"/>
            <a:ext cx="29345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木块与斜面间的摩擦系数</a:t>
            </a:r>
            <a:endPar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12" name="Rectangle 10"/>
          <p:cNvSpPr>
            <a:spLocks noChangeArrowheads="1"/>
          </p:cNvSpPr>
          <p:nvPr/>
        </p:nvSpPr>
        <p:spPr bwMode="auto">
          <a:xfrm>
            <a:off x="5167333" y="2083641"/>
            <a:ext cx="17168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问当木块移动</a:t>
            </a:r>
            <a:endPar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13" name="Rectangle 11"/>
          <p:cNvSpPr>
            <a:spLocks noChangeArrowheads="1"/>
          </p:cNvSpPr>
          <p:nvPr/>
        </p:nvSpPr>
        <p:spPr bwMode="auto">
          <a:xfrm>
            <a:off x="-88297" y="2595849"/>
            <a:ext cx="26233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后</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木块的速度是多大</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 </a:t>
            </a:r>
          </a:p>
        </p:txBody>
      </p:sp>
      <p:pic>
        <p:nvPicPr>
          <p:cNvPr id="14" name="Picture 12"/>
          <p:cNvPicPr>
            <a:picLocks noChangeAspect="1" noChangeArrowheads="1"/>
          </p:cNvPicPr>
          <p:nvPr/>
        </p:nvPicPr>
        <p:blipFill rotWithShape="1">
          <a:blip r:embed="rId13">
            <a:extLst>
              <a:ext uri="{28A0092B-C50C-407E-A947-70E740481C1C}">
                <a14:useLocalDpi xmlns:a14="http://schemas.microsoft.com/office/drawing/2010/main" val="0"/>
              </a:ext>
            </a:extLst>
          </a:blip>
          <a:srcRect b="15982"/>
          <a:stretch/>
        </p:blipFill>
        <p:spPr bwMode="auto">
          <a:xfrm>
            <a:off x="6542948" y="2415504"/>
            <a:ext cx="2628900" cy="169523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7A77"/>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sp>
        <p:nvSpPr>
          <p:cNvPr id="15"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四、功能原理 机械能守恒定律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2039798350"/>
              </p:ext>
            </p:extLst>
          </p:nvPr>
        </p:nvGraphicFramePr>
        <p:xfrm>
          <a:off x="1527585" y="4491217"/>
          <a:ext cx="2662812" cy="365484"/>
        </p:xfrm>
        <a:graphic>
          <a:graphicData uri="http://schemas.openxmlformats.org/presentationml/2006/ole">
            <mc:AlternateContent xmlns:mc="http://schemas.openxmlformats.org/markup-compatibility/2006">
              <mc:Choice xmlns:v="urn:schemas-microsoft-com:vml" Requires="v">
                <p:oleObj spid="_x0000_s65253" name="公式" r:id="rId14" imgW="1459866" imgH="203112" progId="Equation.3">
                  <p:embed/>
                </p:oleObj>
              </mc:Choice>
              <mc:Fallback>
                <p:oleObj name="公式" r:id="rId14" imgW="1459866" imgH="203112"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7585" y="4491217"/>
                        <a:ext cx="2662812" cy="365484"/>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580480677"/>
              </p:ext>
            </p:extLst>
          </p:nvPr>
        </p:nvGraphicFramePr>
        <p:xfrm>
          <a:off x="4265135" y="4528953"/>
          <a:ext cx="2996445" cy="331186"/>
        </p:xfrm>
        <a:graphic>
          <a:graphicData uri="http://schemas.openxmlformats.org/presentationml/2006/ole">
            <mc:AlternateContent xmlns:mc="http://schemas.openxmlformats.org/markup-compatibility/2006">
              <mc:Choice xmlns:v="urn:schemas-microsoft-com:vml" Requires="v">
                <p:oleObj spid="_x0000_s65254" name="公式" r:id="rId16" imgW="1816100" imgH="203200" progId="Equation.3">
                  <p:embed/>
                </p:oleObj>
              </mc:Choice>
              <mc:Fallback>
                <p:oleObj name="公式" r:id="rId16" imgW="1816100" imgH="20320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5135" y="4528953"/>
                        <a:ext cx="2996445" cy="331186"/>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438513359"/>
              </p:ext>
            </p:extLst>
          </p:nvPr>
        </p:nvGraphicFramePr>
        <p:xfrm>
          <a:off x="2253557" y="4933002"/>
          <a:ext cx="3440985" cy="622937"/>
        </p:xfrm>
        <a:graphic>
          <a:graphicData uri="http://schemas.openxmlformats.org/presentationml/2006/ole">
            <mc:AlternateContent xmlns:mc="http://schemas.openxmlformats.org/markup-compatibility/2006">
              <mc:Choice xmlns:v="urn:schemas-microsoft-com:vml" Requires="v">
                <p:oleObj spid="_x0000_s65255" name="公式" r:id="rId18" imgW="2209800" imgH="393700" progId="Equation.3">
                  <p:embed/>
                </p:oleObj>
              </mc:Choice>
              <mc:Fallback>
                <p:oleObj name="公式" r:id="rId18" imgW="2209800" imgH="393700" progId="Equation.3">
                  <p:embed/>
                  <p:pic>
                    <p:nvPicPr>
                      <p:cNvPr id="0" name="Object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53557" y="4933002"/>
                        <a:ext cx="3440985" cy="622937"/>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509503209"/>
              </p:ext>
            </p:extLst>
          </p:nvPr>
        </p:nvGraphicFramePr>
        <p:xfrm>
          <a:off x="1724535" y="5989133"/>
          <a:ext cx="4616933" cy="732341"/>
        </p:xfrm>
        <a:graphic>
          <a:graphicData uri="http://schemas.openxmlformats.org/presentationml/2006/ole">
            <mc:AlternateContent xmlns:mc="http://schemas.openxmlformats.org/markup-compatibility/2006">
              <mc:Choice xmlns:v="urn:schemas-microsoft-com:vml" Requires="v">
                <p:oleObj spid="_x0000_s65256" name="公式" r:id="rId20" imgW="2755900" imgH="444500" progId="Equation.3">
                  <p:embed/>
                </p:oleObj>
              </mc:Choice>
              <mc:Fallback>
                <p:oleObj name="公式" r:id="rId20" imgW="2755900" imgH="444500" progId="Equation.3">
                  <p:embed/>
                  <p:pic>
                    <p:nvPicPr>
                      <p:cNvPr id="0" name="Object 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24535" y="5989133"/>
                        <a:ext cx="4616933" cy="732341"/>
                      </a:xfrm>
                      <a:prstGeom prst="rect">
                        <a:avLst/>
                      </a:prstGeom>
                      <a:noFill/>
                    </p:spPr>
                  </p:pic>
                </p:oleObj>
              </mc:Fallback>
            </mc:AlternateContent>
          </a:graphicData>
        </a:graphic>
      </p:graphicFrame>
      <p:sp>
        <p:nvSpPr>
          <p:cNvPr id="20" name="Rectangle 11"/>
          <p:cNvSpPr>
            <a:spLocks noChangeArrowheads="1"/>
          </p:cNvSpPr>
          <p:nvPr/>
        </p:nvSpPr>
        <p:spPr bwMode="auto">
          <a:xfrm>
            <a:off x="79614" y="3102375"/>
            <a:ext cx="62810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6675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解法一</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动能定理求解）</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木块沿斜面向上运动时</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受到四个力的作用</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拉力 、重力 、摩擦力和斜面对木块的正压力</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其中拉力作正功</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重力和摩擦力作负功</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而正压力不作功</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木块在移动</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的过程中</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合力对木块所作的功为</a:t>
            </a:r>
            <a:endParaRPr kumimoji="0" lang="zh-CN" altLang="en-US" sz="18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endParaRPr>
          </a:p>
        </p:txBody>
      </p:sp>
      <p:sp>
        <p:nvSpPr>
          <p:cNvPr id="22" name="Rectangle 13"/>
          <p:cNvSpPr>
            <a:spLocks noChangeArrowheads="1"/>
          </p:cNvSpPr>
          <p:nvPr/>
        </p:nvSpPr>
        <p:spPr bwMode="auto">
          <a:xfrm>
            <a:off x="180000" y="4820084"/>
            <a:ext cx="25300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根据动能定理有</a:t>
            </a:r>
            <a:endParaRPr kumimoji="0" lang="zh-CN"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14"/>
          <p:cNvSpPr>
            <a:spLocks noChangeArrowheads="1"/>
          </p:cNvSpPr>
          <p:nvPr/>
        </p:nvSpPr>
        <p:spPr bwMode="auto">
          <a:xfrm>
            <a:off x="13130" y="5537315"/>
            <a:ext cx="81719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6675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66675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可见</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拉力所作的功一部分与重力和摩擦力的功相抵消</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其余部分使木块获得动能</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由上式得</a:t>
            </a:r>
            <a:endParaRPr kumimoji="0" lang="zh-CN" altLang="en-US" sz="1800" b="0" i="0" u="none" strike="noStrike" cap="none" normalizeH="0" baseline="0" dirty="0" smtClean="0">
              <a:ln>
                <a:noFill/>
              </a:ln>
              <a:solidFill>
                <a:schemeClr val="tx1"/>
              </a:solidFill>
              <a:effectLst/>
            </a:endParaRPr>
          </a:p>
          <a:p>
            <a:pPr marL="0" marR="0" lvl="0" indent="66675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2329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par>
                                <p:cTn id="14" presetID="2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21</a:t>
            </a:fld>
            <a:endParaRPr lang="zh-CN" altLang="en-US"/>
          </a:p>
        </p:txBody>
      </p:sp>
      <p:sp>
        <p:nvSpPr>
          <p:cNvPr id="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四、功能原理 机械能守恒定律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770614742"/>
              </p:ext>
            </p:extLst>
          </p:nvPr>
        </p:nvGraphicFramePr>
        <p:xfrm>
          <a:off x="2780768" y="1100741"/>
          <a:ext cx="1239254" cy="464720"/>
        </p:xfrm>
        <a:graphic>
          <a:graphicData uri="http://schemas.openxmlformats.org/presentationml/2006/ole">
            <mc:AlternateContent xmlns:mc="http://schemas.openxmlformats.org/markup-compatibility/2006">
              <mc:Choice xmlns:v="urn:schemas-microsoft-com:vml" Requires="v">
                <p:oleObj spid="_x0000_s67372" name="公式" r:id="rId3" imgW="533169" imgH="203112" progId="Equation.3">
                  <p:embed/>
                </p:oleObj>
              </mc:Choice>
              <mc:Fallback>
                <p:oleObj name="公式" r:id="rId3" imgW="533169"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0768" y="1100741"/>
                        <a:ext cx="1239254" cy="464720"/>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51215105"/>
              </p:ext>
            </p:extLst>
          </p:nvPr>
        </p:nvGraphicFramePr>
        <p:xfrm>
          <a:off x="6132974" y="1094278"/>
          <a:ext cx="1128606" cy="464720"/>
        </p:xfrm>
        <a:graphic>
          <a:graphicData uri="http://schemas.openxmlformats.org/presentationml/2006/ole">
            <mc:AlternateContent xmlns:mc="http://schemas.openxmlformats.org/markup-compatibility/2006">
              <mc:Choice xmlns:v="urn:schemas-microsoft-com:vml" Requires="v">
                <p:oleObj spid="_x0000_s67373" name="公式" r:id="rId5" imgW="482391" imgH="203112" progId="Equation.3">
                  <p:embed/>
                </p:oleObj>
              </mc:Choice>
              <mc:Fallback>
                <p:oleObj name="公式" r:id="rId5" imgW="48239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2974" y="1094278"/>
                        <a:ext cx="1128606" cy="46472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29620031"/>
              </p:ext>
            </p:extLst>
          </p:nvPr>
        </p:nvGraphicFramePr>
        <p:xfrm>
          <a:off x="-36095" y="2091164"/>
          <a:ext cx="1615456" cy="420461"/>
        </p:xfrm>
        <a:graphic>
          <a:graphicData uri="http://schemas.openxmlformats.org/presentationml/2006/ole">
            <mc:AlternateContent xmlns:mc="http://schemas.openxmlformats.org/markup-compatibility/2006">
              <mc:Choice xmlns:v="urn:schemas-microsoft-com:vml" Requires="v">
                <p:oleObj spid="_x0000_s67374" name="公式" r:id="rId7" imgW="698197" imgH="177723" progId="Equation.3">
                  <p:embed/>
                </p:oleObj>
              </mc:Choice>
              <mc:Fallback>
                <p:oleObj name="公式" r:id="rId7" imgW="698197" imgH="17772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95" y="2091164"/>
                        <a:ext cx="1615456" cy="420461"/>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305706869"/>
              </p:ext>
            </p:extLst>
          </p:nvPr>
        </p:nvGraphicFramePr>
        <p:xfrm>
          <a:off x="4212945" y="2069034"/>
          <a:ext cx="1084348" cy="464720"/>
        </p:xfrm>
        <a:graphic>
          <a:graphicData uri="http://schemas.openxmlformats.org/presentationml/2006/ole">
            <mc:AlternateContent xmlns:mc="http://schemas.openxmlformats.org/markup-compatibility/2006">
              <mc:Choice xmlns:v="urn:schemas-microsoft-com:vml" Requires="v">
                <p:oleObj spid="_x0000_s67375" name="公式" r:id="rId9" imgW="469696" imgH="203112" progId="Equation.3">
                  <p:embed/>
                </p:oleObj>
              </mc:Choice>
              <mc:Fallback>
                <p:oleObj name="公式" r:id="rId9" imgW="469696"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2945" y="2069034"/>
                        <a:ext cx="1084348" cy="464720"/>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824877063"/>
              </p:ext>
            </p:extLst>
          </p:nvPr>
        </p:nvGraphicFramePr>
        <p:xfrm>
          <a:off x="6691623" y="2019660"/>
          <a:ext cx="1239254" cy="420461"/>
        </p:xfrm>
        <a:graphic>
          <a:graphicData uri="http://schemas.openxmlformats.org/presentationml/2006/ole">
            <mc:AlternateContent xmlns:mc="http://schemas.openxmlformats.org/markup-compatibility/2006">
              <mc:Choice xmlns:v="urn:schemas-microsoft-com:vml" Requires="v">
                <p:oleObj spid="_x0000_s67376" name="公式" r:id="rId11" imgW="532937" imgH="177646" progId="Equation.3">
                  <p:embed/>
                </p:oleObj>
              </mc:Choice>
              <mc:Fallback>
                <p:oleObj name="公式" r:id="rId11" imgW="532937" imgH="1776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91623" y="2019660"/>
                        <a:ext cx="1239254" cy="420461"/>
                      </a:xfrm>
                      <a:prstGeom prst="rect">
                        <a:avLst/>
                      </a:prstGeom>
                      <a:noFill/>
                    </p:spPr>
                  </p:pic>
                </p:oleObj>
              </mc:Fallback>
            </mc:AlternateContent>
          </a:graphicData>
        </a:graphic>
      </p:graphicFrame>
      <p:sp>
        <p:nvSpPr>
          <p:cNvPr id="9" name="Rectangle 6"/>
          <p:cNvSpPr>
            <a:spLocks noChangeArrowheads="1"/>
          </p:cNvSpPr>
          <p:nvPr/>
        </p:nvSpPr>
        <p:spPr bwMode="auto">
          <a:xfrm>
            <a:off x="-75840" y="1140184"/>
            <a:ext cx="33123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例</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5】</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如图所示</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一质量</a:t>
            </a:r>
            <a:endPar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10" name="Rectangle 7"/>
          <p:cNvSpPr>
            <a:spLocks noChangeArrowheads="1"/>
          </p:cNvSpPr>
          <p:nvPr/>
        </p:nvSpPr>
        <p:spPr bwMode="auto">
          <a:xfrm>
            <a:off x="3974050" y="1164128"/>
            <a:ext cx="23865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的木块开始位于倾角</a:t>
            </a:r>
            <a:endPar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11" name="Rectangle 8"/>
          <p:cNvSpPr>
            <a:spLocks noChangeArrowheads="1"/>
          </p:cNvSpPr>
          <p:nvPr/>
        </p:nvSpPr>
        <p:spPr bwMode="auto">
          <a:xfrm>
            <a:off x="-36095" y="1598441"/>
            <a:ext cx="84138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的斜面底端</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现用一平行斜面的合恒力拉它</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使木块自静止开始沿斜面移动</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如果</a:t>
            </a:r>
            <a:endPar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12" name="Rectangle 9"/>
          <p:cNvSpPr>
            <a:spLocks noChangeArrowheads="1"/>
          </p:cNvSpPr>
          <p:nvPr/>
        </p:nvSpPr>
        <p:spPr bwMode="auto">
          <a:xfrm>
            <a:off x="1527585" y="2097145"/>
            <a:ext cx="29345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木块与斜面间的摩擦系数</a:t>
            </a:r>
            <a:endPar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13" name="Rectangle 10"/>
          <p:cNvSpPr>
            <a:spLocks noChangeArrowheads="1"/>
          </p:cNvSpPr>
          <p:nvPr/>
        </p:nvSpPr>
        <p:spPr bwMode="auto">
          <a:xfrm>
            <a:off x="5167333" y="2083641"/>
            <a:ext cx="17168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问当木块移动</a:t>
            </a:r>
            <a:endPar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14" name="Rectangle 11"/>
          <p:cNvSpPr>
            <a:spLocks noChangeArrowheads="1"/>
          </p:cNvSpPr>
          <p:nvPr/>
        </p:nvSpPr>
        <p:spPr bwMode="auto">
          <a:xfrm>
            <a:off x="-88297" y="2595849"/>
            <a:ext cx="26233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后</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木块的速度是多大</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 </a:t>
            </a:r>
          </a:p>
        </p:txBody>
      </p:sp>
      <p:pic>
        <p:nvPicPr>
          <p:cNvPr id="15" name="Picture 12"/>
          <p:cNvPicPr>
            <a:picLocks noChangeAspect="1" noChangeArrowheads="1"/>
          </p:cNvPicPr>
          <p:nvPr/>
        </p:nvPicPr>
        <p:blipFill rotWithShape="1">
          <a:blip r:embed="rId13">
            <a:extLst>
              <a:ext uri="{28A0092B-C50C-407E-A947-70E740481C1C}">
                <a14:useLocalDpi xmlns:a14="http://schemas.microsoft.com/office/drawing/2010/main" val="0"/>
              </a:ext>
            </a:extLst>
          </a:blip>
          <a:srcRect b="15982"/>
          <a:stretch/>
        </p:blipFill>
        <p:spPr bwMode="auto">
          <a:xfrm>
            <a:off x="6542948" y="2415504"/>
            <a:ext cx="2628900" cy="169523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7A77"/>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graphicFrame>
        <p:nvGraphicFramePr>
          <p:cNvPr id="16" name="对象 15"/>
          <p:cNvGraphicFramePr>
            <a:graphicFrameLocks noChangeAspect="1"/>
          </p:cNvGraphicFramePr>
          <p:nvPr>
            <p:extLst>
              <p:ext uri="{D42A27DB-BD31-4B8C-83A1-F6EECF244321}">
                <p14:modId xmlns:p14="http://schemas.microsoft.com/office/powerpoint/2010/main" val="1286820254"/>
              </p:ext>
            </p:extLst>
          </p:nvPr>
        </p:nvGraphicFramePr>
        <p:xfrm>
          <a:off x="1706903" y="4285181"/>
          <a:ext cx="3386984" cy="409056"/>
        </p:xfrm>
        <a:graphic>
          <a:graphicData uri="http://schemas.openxmlformats.org/presentationml/2006/ole">
            <mc:AlternateContent xmlns:mc="http://schemas.openxmlformats.org/markup-compatibility/2006">
              <mc:Choice xmlns:v="urn:schemas-microsoft-com:vml" Requires="v">
                <p:oleObj spid="_x0000_s67377" name="公式" r:id="rId14" imgW="1968500" imgH="241300" progId="Equation.3">
                  <p:embed/>
                </p:oleObj>
              </mc:Choice>
              <mc:Fallback>
                <p:oleObj name="公式" r:id="rId14" imgW="1968500" imgH="241300" progId="Equation.3">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06903" y="4285181"/>
                        <a:ext cx="3386984" cy="409056"/>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732447396"/>
              </p:ext>
            </p:extLst>
          </p:nvPr>
        </p:nvGraphicFramePr>
        <p:xfrm>
          <a:off x="4227170" y="5016962"/>
          <a:ext cx="866717" cy="442579"/>
        </p:xfrm>
        <a:graphic>
          <a:graphicData uri="http://schemas.openxmlformats.org/presentationml/2006/ole">
            <mc:AlternateContent xmlns:mc="http://schemas.openxmlformats.org/markup-compatibility/2006">
              <mc:Choice xmlns:v="urn:schemas-microsoft-com:vml" Requires="v">
                <p:oleObj spid="_x0000_s67378" name="公式" r:id="rId16" imgW="444307" imgH="228501" progId="Equation.3">
                  <p:embed/>
                </p:oleObj>
              </mc:Choice>
              <mc:Fallback>
                <p:oleObj name="公式" r:id="rId16" imgW="444307" imgH="228501" progId="Equation.3">
                  <p:embed/>
                  <p:pic>
                    <p:nvPicPr>
                      <p:cNvPr id="0"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27170" y="5016962"/>
                        <a:ext cx="866717" cy="442579"/>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253489815"/>
              </p:ext>
            </p:extLst>
          </p:nvPr>
        </p:nvGraphicFramePr>
        <p:xfrm>
          <a:off x="6578175" y="5016962"/>
          <a:ext cx="2331158" cy="679921"/>
        </p:xfrm>
        <a:graphic>
          <a:graphicData uri="http://schemas.openxmlformats.org/presentationml/2006/ole">
            <mc:AlternateContent xmlns:mc="http://schemas.openxmlformats.org/markup-compatibility/2006">
              <mc:Choice xmlns:v="urn:schemas-microsoft-com:vml" Requires="v">
                <p:oleObj spid="_x0000_s67379" name="公式" r:id="rId18" imgW="1371600" imgH="393700" progId="Equation.3">
                  <p:embed/>
                </p:oleObj>
              </mc:Choice>
              <mc:Fallback>
                <p:oleObj name="公式" r:id="rId18" imgW="1371600" imgH="393700" progId="Equation.3">
                  <p:embed/>
                  <p:pic>
                    <p:nvPicPr>
                      <p:cNvPr id="0" name="Object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78175" y="5016962"/>
                        <a:ext cx="2331158" cy="679921"/>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254330032"/>
              </p:ext>
            </p:extLst>
          </p:nvPr>
        </p:nvGraphicFramePr>
        <p:xfrm>
          <a:off x="2607026" y="5371218"/>
          <a:ext cx="4107003" cy="622723"/>
        </p:xfrm>
        <a:graphic>
          <a:graphicData uri="http://schemas.openxmlformats.org/presentationml/2006/ole">
            <mc:AlternateContent xmlns:mc="http://schemas.openxmlformats.org/markup-compatibility/2006">
              <mc:Choice xmlns:v="urn:schemas-microsoft-com:vml" Requires="v">
                <p:oleObj spid="_x0000_s67380" name="公式" r:id="rId20" imgW="2641600" imgH="393700" progId="Equation.3">
                  <p:embed/>
                </p:oleObj>
              </mc:Choice>
              <mc:Fallback>
                <p:oleObj name="公式" r:id="rId20" imgW="2641600" imgH="393700" progId="Equation.3">
                  <p:embed/>
                  <p:pic>
                    <p:nvPicPr>
                      <p:cNvPr id="0" name="Object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07026" y="5371218"/>
                        <a:ext cx="4107003" cy="622723"/>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372405007"/>
              </p:ext>
            </p:extLst>
          </p:nvPr>
        </p:nvGraphicFramePr>
        <p:xfrm>
          <a:off x="1687046" y="6017576"/>
          <a:ext cx="4559625" cy="723251"/>
        </p:xfrm>
        <a:graphic>
          <a:graphicData uri="http://schemas.openxmlformats.org/presentationml/2006/ole">
            <mc:AlternateContent xmlns:mc="http://schemas.openxmlformats.org/markup-compatibility/2006">
              <mc:Choice xmlns:v="urn:schemas-microsoft-com:vml" Requires="v">
                <p:oleObj spid="_x0000_s67381" name="公式" r:id="rId22" imgW="2755900" imgH="444500" progId="Equation.3">
                  <p:embed/>
                </p:oleObj>
              </mc:Choice>
              <mc:Fallback>
                <p:oleObj name="公式" r:id="rId22" imgW="2755900" imgH="444500" progId="Equation.3">
                  <p:embed/>
                  <p:pic>
                    <p:nvPicPr>
                      <p:cNvPr id="0" name="Object 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87046" y="6017576"/>
                        <a:ext cx="4559625" cy="723251"/>
                      </a:xfrm>
                      <a:prstGeom prst="rect">
                        <a:avLst/>
                      </a:prstGeom>
                      <a:noFill/>
                    </p:spPr>
                  </p:pic>
                </p:oleObj>
              </mc:Fallback>
            </mc:AlternateContent>
          </a:graphicData>
        </a:graphic>
      </p:graphicFrame>
      <p:sp>
        <p:nvSpPr>
          <p:cNvPr id="21" name="Rectangle 6"/>
          <p:cNvSpPr>
            <a:spLocks noChangeArrowheads="1"/>
          </p:cNvSpPr>
          <p:nvPr/>
        </p:nvSpPr>
        <p:spPr bwMode="auto">
          <a:xfrm>
            <a:off x="70020" y="3044524"/>
            <a:ext cx="63329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3335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解法二（用功能原理求解）</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把</a:t>
            </a: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木块、斜面和地球视为质点组</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则对木块做功的三个力中</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摩擦力为质点组的非保守内力</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故在木块移动过程中</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外力和非保守内力对质点组作的总功为</a:t>
            </a:r>
            <a:endParaRPr kumimoji="0" lang="zh-CN" altLang="en-US" sz="1800" b="0" i="0" u="none" strike="noStrike" cap="none" normalizeH="0" baseline="0" dirty="0" smtClean="0">
              <a:ln>
                <a:noFill/>
              </a:ln>
              <a:solidFill>
                <a:schemeClr val="tx1"/>
              </a:solidFill>
              <a:effectLst/>
            </a:endParaRPr>
          </a:p>
        </p:txBody>
      </p:sp>
      <p:sp>
        <p:nvSpPr>
          <p:cNvPr id="22" name="Rectangle 7"/>
          <p:cNvSpPr>
            <a:spLocks noChangeArrowheads="1"/>
          </p:cNvSpPr>
          <p:nvPr/>
        </p:nvSpPr>
        <p:spPr bwMode="auto">
          <a:xfrm>
            <a:off x="92815" y="4741410"/>
            <a:ext cx="87385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因为斜面始终静止</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对系统机械能无影响</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所以只需考虑木块机械能的变化</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设木块在斜面底端时重力势能为零</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则初态机械能</a:t>
            </a:r>
            <a:endParaRPr kumimoji="0" lang="zh-CN" altLang="en-US" sz="1800" b="0" i="0" u="none" strike="noStrike" cap="none" normalizeH="0" baseline="0" dirty="0" smtClean="0">
              <a:ln>
                <a:noFill/>
              </a:ln>
              <a:solidFill>
                <a:schemeClr val="tx1"/>
              </a:solidFill>
              <a:effectLst/>
            </a:endParaRPr>
          </a:p>
        </p:txBody>
      </p:sp>
      <p:sp>
        <p:nvSpPr>
          <p:cNvPr id="23" name="Rectangle 8"/>
          <p:cNvSpPr>
            <a:spLocks noChangeArrowheads="1"/>
          </p:cNvSpPr>
          <p:nvPr/>
        </p:nvSpPr>
        <p:spPr bwMode="auto">
          <a:xfrm>
            <a:off x="4936131" y="5027329"/>
            <a:ext cx="2393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终态机械能</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9"/>
          <p:cNvSpPr>
            <a:spLocks noChangeArrowheads="1"/>
          </p:cNvSpPr>
          <p:nvPr/>
        </p:nvSpPr>
        <p:spPr bwMode="auto">
          <a:xfrm>
            <a:off x="-128885" y="5525853"/>
            <a:ext cx="40957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根据质点组功能原理有</a:t>
            </a:r>
            <a:endParaRPr kumimoji="0" lang="zh-CN" altLang="en-US" sz="18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10"/>
          <p:cNvSpPr>
            <a:spLocks noChangeArrowheads="1"/>
          </p:cNvSpPr>
          <p:nvPr/>
        </p:nvSpPr>
        <p:spPr bwMode="auto">
          <a:xfrm>
            <a:off x="313364" y="6033184"/>
            <a:ext cx="15561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整理可得</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1"/>
          <p:cNvSpPr>
            <a:spLocks noChangeArrowheads="1"/>
          </p:cNvSpPr>
          <p:nvPr/>
        </p:nvSpPr>
        <p:spPr bwMode="auto">
          <a:xfrm>
            <a:off x="-26696" y="7217742"/>
            <a:ext cx="430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018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par>
                                <p:cTn id="14" presetID="2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4"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down)">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22</a:t>
            </a:fld>
            <a:endParaRPr lang="zh-CN" altLang="en-US"/>
          </a:p>
        </p:txBody>
      </p:sp>
      <p:sp>
        <p:nvSpPr>
          <p:cNvPr id="3" name="矩形 2"/>
          <p:cNvSpPr/>
          <p:nvPr/>
        </p:nvSpPr>
        <p:spPr>
          <a:xfrm>
            <a:off x="471697" y="1297294"/>
            <a:ext cx="8299324" cy="3323987"/>
          </a:xfrm>
          <a:prstGeom prst="rect">
            <a:avLst/>
          </a:prstGeom>
        </p:spPr>
        <p:txBody>
          <a:bodyPr wrap="square">
            <a:spAutoFit/>
          </a:bodyPr>
          <a:lstStyle/>
          <a:p>
            <a:pPr indent="304800" algn="just">
              <a:lnSpc>
                <a:spcPct val="125000"/>
              </a:lnSpc>
              <a:spcAft>
                <a:spcPts val="0"/>
              </a:spcAft>
            </a:pPr>
            <a:r>
              <a:rPr lang="zh-CN" altLang="en-US" sz="2400" kern="100" dirty="0">
                <a:latin typeface="Times New Roman" panose="02020603050405020304" pitchFamily="18" charset="0"/>
                <a:ea typeface="宋体" panose="02010600030101010101" pitchFamily="2" charset="-122"/>
              </a:rPr>
              <a:t>此类问题</a:t>
            </a:r>
            <a:r>
              <a:rPr lang="zh-CN" altLang="en-US" sz="2400" kern="100" dirty="0" smtClean="0">
                <a:latin typeface="Times New Roman" panose="02020603050405020304" pitchFamily="18" charset="0"/>
                <a:ea typeface="宋体" panose="02010600030101010101" pitchFamily="2" charset="-122"/>
              </a:rPr>
              <a:t>题</a:t>
            </a:r>
            <a:r>
              <a:rPr lang="zh-CN" altLang="zh-CN" sz="2400" kern="100" dirty="0" smtClean="0">
                <a:latin typeface="Times New Roman" panose="02020603050405020304" pitchFamily="18" charset="0"/>
                <a:ea typeface="宋体" panose="02010600030101010101" pitchFamily="2" charset="-122"/>
              </a:rPr>
              <a:t>亦可</a:t>
            </a:r>
            <a:r>
              <a:rPr lang="zh-CN" altLang="zh-CN" sz="2400" kern="100" dirty="0">
                <a:latin typeface="Times New Roman" panose="02020603050405020304" pitchFamily="18" charset="0"/>
                <a:ea typeface="宋体" panose="02010600030101010101" pitchFamily="2" charset="-122"/>
              </a:rPr>
              <a:t>用牛顿第二定律求解</a:t>
            </a:r>
            <a:r>
              <a:rPr lang="en-US" altLang="zh-CN" sz="2400" kern="100" dirty="0" smtClean="0">
                <a:latin typeface="Times New Roman" panose="02020603050405020304" pitchFamily="18" charset="0"/>
                <a:ea typeface="宋体" panose="02010600030101010101" pitchFamily="2" charset="-122"/>
              </a:rPr>
              <a:t>(</a:t>
            </a:r>
            <a:r>
              <a:rPr lang="zh-CN" altLang="en-US" sz="2400" kern="100" dirty="0" smtClean="0">
                <a:latin typeface="Times New Roman" panose="02020603050405020304" pitchFamily="18" charset="0"/>
                <a:ea typeface="宋体" panose="02010600030101010101" pitchFamily="2" charset="-122"/>
              </a:rPr>
              <a:t>请自行</a:t>
            </a:r>
            <a:r>
              <a:rPr lang="zh-CN" altLang="zh-CN" sz="2400" kern="100" dirty="0" smtClean="0">
                <a:latin typeface="Times New Roman" panose="02020603050405020304" pitchFamily="18" charset="0"/>
                <a:ea typeface="宋体" panose="02010600030101010101" pitchFamily="2" charset="-122"/>
              </a:rPr>
              <a:t>练习</a:t>
            </a:r>
            <a:r>
              <a:rPr lang="en-US" altLang="zh-CN" sz="2400" kern="100" dirty="0" smtClean="0">
                <a:latin typeface="Times New Roman" panose="02020603050405020304" pitchFamily="18" charset="0"/>
                <a:ea typeface="宋体" panose="02010600030101010101" pitchFamily="2" charset="-122"/>
              </a:rPr>
              <a:t>)</a:t>
            </a:r>
            <a:r>
              <a:rPr lang="zh-CN" altLang="en-US" sz="2400" kern="100" dirty="0" smtClean="0">
                <a:latin typeface="Times New Roman" panose="02020603050405020304" pitchFamily="18" charset="0"/>
                <a:ea typeface="宋体" panose="02010600030101010101" pitchFamily="2" charset="-122"/>
              </a:rPr>
              <a:t>。</a:t>
            </a:r>
            <a:endParaRPr lang="en-US" altLang="zh-CN" sz="2400" kern="100" dirty="0" smtClean="0">
              <a:latin typeface="Times New Roman" panose="02020603050405020304" pitchFamily="18" charset="0"/>
              <a:ea typeface="宋体" panose="02010600030101010101" pitchFamily="2" charset="-122"/>
            </a:endParaRPr>
          </a:p>
          <a:p>
            <a:pPr indent="304800" algn="just">
              <a:lnSpc>
                <a:spcPct val="125000"/>
              </a:lnSpc>
              <a:spcAft>
                <a:spcPts val="0"/>
              </a:spcAft>
            </a:pPr>
            <a:r>
              <a:rPr lang="zh-CN" altLang="zh-CN" sz="2400" kern="100" dirty="0" smtClean="0">
                <a:latin typeface="Times New Roman" panose="02020603050405020304" pitchFamily="18" charset="0"/>
                <a:ea typeface="宋体" panose="02010600030101010101" pitchFamily="2" charset="-122"/>
              </a:rPr>
              <a:t>比较</a:t>
            </a:r>
            <a:r>
              <a:rPr lang="zh-CN" altLang="zh-CN" sz="2400" kern="100" dirty="0">
                <a:latin typeface="Times New Roman" panose="02020603050405020304" pitchFamily="18" charset="0"/>
                <a:ea typeface="宋体" panose="02010600030101010101" pitchFamily="2" charset="-122"/>
              </a:rPr>
              <a:t>以上两种解法可以看出</a:t>
            </a:r>
            <a:r>
              <a:rPr lang="en-US" altLang="zh-CN" sz="2400" kern="100" dirty="0">
                <a:latin typeface="Times New Roman" panose="02020603050405020304" pitchFamily="18" charset="0"/>
                <a:ea typeface="宋体" panose="02010600030101010101" pitchFamily="2" charset="-122"/>
              </a:rPr>
              <a:t>,</a:t>
            </a:r>
            <a:r>
              <a:rPr lang="zh-CN" altLang="zh-CN" sz="2400" kern="100" dirty="0">
                <a:latin typeface="Times New Roman" panose="02020603050405020304" pitchFamily="18" charset="0"/>
                <a:ea typeface="宋体" panose="02010600030101010101" pitchFamily="2" charset="-122"/>
              </a:rPr>
              <a:t>动能定理和功能原理都是牛顿第二定律的推论</a:t>
            </a:r>
            <a:r>
              <a:rPr lang="en-US" altLang="zh-CN" sz="2400" kern="100" dirty="0">
                <a:latin typeface="Times New Roman" panose="02020603050405020304" pitchFamily="18" charset="0"/>
                <a:ea typeface="宋体" panose="02010600030101010101" pitchFamily="2" charset="-122"/>
              </a:rPr>
              <a:t>,</a:t>
            </a:r>
            <a:r>
              <a:rPr lang="zh-CN" altLang="zh-CN" sz="2400" kern="100" dirty="0">
                <a:latin typeface="Times New Roman" panose="02020603050405020304" pitchFamily="18" charset="0"/>
                <a:ea typeface="宋体" panose="02010600030101010101" pitchFamily="2" charset="-122"/>
              </a:rPr>
              <a:t>其本质是一致的</a:t>
            </a:r>
            <a:r>
              <a:rPr lang="en-US" altLang="zh-CN" sz="2400" kern="100" dirty="0">
                <a:latin typeface="Times New Roman" panose="02020603050405020304" pitchFamily="18" charset="0"/>
                <a:ea typeface="宋体" panose="02010600030101010101" pitchFamily="2" charset="-122"/>
              </a:rPr>
              <a:t>,</a:t>
            </a:r>
            <a:r>
              <a:rPr lang="zh-CN" altLang="zh-CN" sz="2400" kern="100" dirty="0">
                <a:latin typeface="Times New Roman" panose="02020603050405020304" pitchFamily="18" charset="0"/>
                <a:ea typeface="宋体" panose="02010600030101010101" pitchFamily="2" charset="-122"/>
              </a:rPr>
              <a:t>只是出发点</a:t>
            </a:r>
            <a:r>
              <a:rPr lang="zh-CN" altLang="zh-CN" sz="2400" kern="100" dirty="0" smtClean="0">
                <a:latin typeface="Times New Roman" panose="02020603050405020304" pitchFamily="18" charset="0"/>
                <a:ea typeface="宋体" panose="02010600030101010101" pitchFamily="2" charset="-122"/>
              </a:rPr>
              <a:t>不同</a:t>
            </a:r>
            <a:r>
              <a:rPr lang="zh-CN" altLang="en-US" sz="2400" kern="100" dirty="0" smtClean="0">
                <a:latin typeface="Times New Roman" panose="02020603050405020304" pitchFamily="18" charset="0"/>
                <a:ea typeface="宋体" panose="02010600030101010101" pitchFamily="2" charset="-122"/>
              </a:rPr>
              <a:t>。  </a:t>
            </a:r>
            <a:endParaRPr lang="en-US" altLang="zh-CN" sz="2400" kern="100" dirty="0" smtClean="0">
              <a:latin typeface="Times New Roman" panose="02020603050405020304" pitchFamily="18" charset="0"/>
              <a:ea typeface="宋体" panose="02010600030101010101" pitchFamily="2" charset="-122"/>
            </a:endParaRPr>
          </a:p>
          <a:p>
            <a:pPr marL="342900" indent="-342900" algn="just">
              <a:lnSpc>
                <a:spcPct val="125000"/>
              </a:lnSpc>
              <a:spcAft>
                <a:spcPts val="0"/>
              </a:spcAft>
              <a:buFont typeface="Wingdings" panose="05000000000000000000" pitchFamily="2" charset="2"/>
              <a:buChar char="ü"/>
            </a:pPr>
            <a:r>
              <a:rPr lang="zh-CN" altLang="zh-CN" sz="2400" kern="100" dirty="0" smtClean="0">
                <a:latin typeface="楷体" panose="02010609060101010101" pitchFamily="49" charset="-122"/>
                <a:ea typeface="楷体" panose="02010609060101010101" pitchFamily="49" charset="-122"/>
              </a:rPr>
              <a:t>应用</a:t>
            </a:r>
            <a:r>
              <a:rPr lang="zh-CN" altLang="zh-CN" sz="2400" b="1" kern="100" dirty="0">
                <a:latin typeface="楷体" panose="02010609060101010101" pitchFamily="49" charset="-122"/>
                <a:ea typeface="楷体" panose="02010609060101010101" pitchFamily="49" charset="-122"/>
              </a:rPr>
              <a:t>质点动能定理</a:t>
            </a:r>
            <a:r>
              <a:rPr lang="zh-CN" altLang="zh-CN" sz="2400" kern="100" dirty="0">
                <a:latin typeface="楷体" panose="02010609060101010101" pitchFamily="49" charset="-122"/>
                <a:ea typeface="楷体" panose="02010609060101010101" pitchFamily="49" charset="-122"/>
              </a:rPr>
              <a:t>时</a:t>
            </a:r>
            <a:r>
              <a:rPr lang="en-US" altLang="zh-CN" sz="2400" kern="100" dirty="0">
                <a:latin typeface="楷体" panose="02010609060101010101" pitchFamily="49" charset="-122"/>
                <a:ea typeface="楷体" panose="02010609060101010101" pitchFamily="49" charset="-122"/>
              </a:rPr>
              <a:t>,</a:t>
            </a:r>
            <a:r>
              <a:rPr lang="zh-CN" altLang="zh-CN" sz="2400" kern="100" dirty="0">
                <a:latin typeface="楷体" panose="02010609060101010101" pitchFamily="49" charset="-122"/>
                <a:ea typeface="楷体" panose="02010609060101010101" pitchFamily="49" charset="-122"/>
              </a:rPr>
              <a:t>是以</a:t>
            </a:r>
            <a:r>
              <a:rPr lang="zh-CN" altLang="zh-CN" sz="2400" b="1" kern="100" dirty="0">
                <a:latin typeface="楷体" panose="02010609060101010101" pitchFamily="49" charset="-122"/>
                <a:ea typeface="楷体" panose="02010609060101010101" pitchFamily="49" charset="-122"/>
              </a:rPr>
              <a:t>质点</a:t>
            </a:r>
            <a:r>
              <a:rPr lang="zh-CN" altLang="zh-CN" sz="2400" kern="100" dirty="0">
                <a:latin typeface="楷体" panose="02010609060101010101" pitchFamily="49" charset="-122"/>
                <a:ea typeface="楷体" panose="02010609060101010101" pitchFamily="49" charset="-122"/>
              </a:rPr>
              <a:t>为研究对象</a:t>
            </a:r>
            <a:r>
              <a:rPr lang="en-US" altLang="zh-CN" sz="2400" kern="100" dirty="0">
                <a:latin typeface="楷体" panose="02010609060101010101" pitchFamily="49" charset="-122"/>
                <a:ea typeface="楷体" panose="02010609060101010101" pitchFamily="49" charset="-122"/>
              </a:rPr>
              <a:t>,</a:t>
            </a:r>
            <a:r>
              <a:rPr lang="zh-CN" altLang="zh-CN" sz="2400" kern="100" dirty="0">
                <a:latin typeface="楷体" panose="02010609060101010101" pitchFamily="49" charset="-122"/>
                <a:ea typeface="楷体" panose="02010609060101010101" pitchFamily="49" charset="-122"/>
              </a:rPr>
              <a:t>着眼于动能变化</a:t>
            </a:r>
            <a:r>
              <a:rPr lang="en-US" altLang="zh-CN" sz="2400" kern="100" dirty="0">
                <a:latin typeface="楷体" panose="02010609060101010101" pitchFamily="49" charset="-122"/>
                <a:ea typeface="楷体" panose="02010609060101010101" pitchFamily="49" charset="-122"/>
              </a:rPr>
              <a:t>,</a:t>
            </a:r>
            <a:r>
              <a:rPr lang="zh-CN" altLang="zh-CN" sz="2400" kern="100" dirty="0">
                <a:latin typeface="楷体" panose="02010609060101010101" pitchFamily="49" charset="-122"/>
                <a:ea typeface="楷体" panose="02010609060101010101" pitchFamily="49" charset="-122"/>
              </a:rPr>
              <a:t>要计算质点受的所有力的</a:t>
            </a:r>
            <a:r>
              <a:rPr lang="zh-CN" altLang="zh-CN" sz="2400" kern="100" dirty="0" smtClean="0">
                <a:latin typeface="楷体" panose="02010609060101010101" pitchFamily="49" charset="-122"/>
                <a:ea typeface="楷体" panose="02010609060101010101" pitchFamily="49" charset="-122"/>
              </a:rPr>
              <a:t>功</a:t>
            </a:r>
            <a:r>
              <a:rPr lang="zh-CN" altLang="en-US" sz="2400" kern="100" dirty="0" smtClean="0">
                <a:latin typeface="楷体" panose="02010609060101010101" pitchFamily="49" charset="-122"/>
                <a:ea typeface="楷体" panose="02010609060101010101" pitchFamily="49" charset="-122"/>
              </a:rPr>
              <a:t>。</a:t>
            </a:r>
            <a:endParaRPr lang="en-US" altLang="zh-CN" sz="2400" kern="100" dirty="0" smtClean="0">
              <a:latin typeface="楷体" panose="02010609060101010101" pitchFamily="49" charset="-122"/>
              <a:ea typeface="楷体" panose="02010609060101010101" pitchFamily="49" charset="-122"/>
            </a:endParaRPr>
          </a:p>
          <a:p>
            <a:pPr marL="342900" indent="-342900" algn="just">
              <a:lnSpc>
                <a:spcPct val="125000"/>
              </a:lnSpc>
              <a:spcAft>
                <a:spcPts val="0"/>
              </a:spcAft>
              <a:buFont typeface="Wingdings" panose="05000000000000000000" pitchFamily="2" charset="2"/>
              <a:buChar char="ü"/>
            </a:pPr>
            <a:r>
              <a:rPr lang="zh-CN" altLang="zh-CN" sz="2400" kern="100" dirty="0" smtClean="0">
                <a:latin typeface="楷体" panose="02010609060101010101" pitchFamily="49" charset="-122"/>
                <a:ea typeface="楷体" panose="02010609060101010101" pitchFamily="49" charset="-122"/>
              </a:rPr>
              <a:t>应用</a:t>
            </a:r>
            <a:r>
              <a:rPr lang="zh-CN" altLang="zh-CN" sz="2400" b="1" kern="100" dirty="0">
                <a:latin typeface="楷体" panose="02010609060101010101" pitchFamily="49" charset="-122"/>
                <a:ea typeface="楷体" panose="02010609060101010101" pitchFamily="49" charset="-122"/>
              </a:rPr>
              <a:t>功能原理</a:t>
            </a:r>
            <a:r>
              <a:rPr lang="zh-CN" altLang="zh-CN" sz="2400" kern="100" dirty="0">
                <a:latin typeface="楷体" panose="02010609060101010101" pitchFamily="49" charset="-122"/>
                <a:ea typeface="楷体" panose="02010609060101010101" pitchFamily="49" charset="-122"/>
              </a:rPr>
              <a:t>时</a:t>
            </a:r>
            <a:r>
              <a:rPr lang="en-US" altLang="zh-CN" sz="2400" kern="100" dirty="0">
                <a:latin typeface="楷体" panose="02010609060101010101" pitchFamily="49" charset="-122"/>
                <a:ea typeface="楷体" panose="02010609060101010101" pitchFamily="49" charset="-122"/>
              </a:rPr>
              <a:t>,</a:t>
            </a:r>
            <a:r>
              <a:rPr lang="zh-CN" altLang="zh-CN" sz="2400" kern="100" dirty="0">
                <a:latin typeface="楷体" panose="02010609060101010101" pitchFamily="49" charset="-122"/>
                <a:ea typeface="楷体" panose="02010609060101010101" pitchFamily="49" charset="-122"/>
              </a:rPr>
              <a:t>是以</a:t>
            </a:r>
            <a:r>
              <a:rPr lang="zh-CN" altLang="zh-CN" sz="2400" b="1" kern="100" dirty="0">
                <a:latin typeface="楷体" panose="02010609060101010101" pitchFamily="49" charset="-122"/>
                <a:ea typeface="楷体" panose="02010609060101010101" pitchFamily="49" charset="-122"/>
              </a:rPr>
              <a:t>质点组</a:t>
            </a:r>
            <a:r>
              <a:rPr lang="en-US" altLang="zh-CN" sz="2400" b="1" kern="100" dirty="0">
                <a:latin typeface="楷体" panose="02010609060101010101" pitchFamily="49" charset="-122"/>
                <a:ea typeface="楷体" panose="02010609060101010101" pitchFamily="49" charset="-122"/>
              </a:rPr>
              <a:t>(</a:t>
            </a:r>
            <a:r>
              <a:rPr lang="zh-CN" altLang="zh-CN" sz="2400" b="1" kern="100" dirty="0">
                <a:latin typeface="楷体" panose="02010609060101010101" pitchFamily="49" charset="-122"/>
                <a:ea typeface="楷体" panose="02010609060101010101" pitchFamily="49" charset="-122"/>
              </a:rPr>
              <a:t>物体系</a:t>
            </a:r>
            <a:r>
              <a:rPr lang="en-US" altLang="zh-CN" sz="2400" b="1" kern="100" dirty="0">
                <a:latin typeface="楷体" panose="02010609060101010101" pitchFamily="49" charset="-122"/>
                <a:ea typeface="楷体" panose="02010609060101010101" pitchFamily="49" charset="-122"/>
              </a:rPr>
              <a:t>)</a:t>
            </a:r>
            <a:r>
              <a:rPr lang="zh-CN" altLang="zh-CN" sz="2400" kern="100" dirty="0">
                <a:latin typeface="楷体" panose="02010609060101010101" pitchFamily="49" charset="-122"/>
                <a:ea typeface="楷体" panose="02010609060101010101" pitchFamily="49" charset="-122"/>
              </a:rPr>
              <a:t>为研究对象</a:t>
            </a:r>
            <a:r>
              <a:rPr lang="en-US" altLang="zh-CN" sz="2400" kern="100" dirty="0">
                <a:latin typeface="楷体" panose="02010609060101010101" pitchFamily="49" charset="-122"/>
                <a:ea typeface="楷体" panose="02010609060101010101" pitchFamily="49" charset="-122"/>
              </a:rPr>
              <a:t>,</a:t>
            </a:r>
            <a:r>
              <a:rPr lang="zh-CN" altLang="zh-CN" sz="2400" kern="100" dirty="0">
                <a:latin typeface="楷体" panose="02010609060101010101" pitchFamily="49" charset="-122"/>
                <a:ea typeface="楷体" panose="02010609060101010101" pitchFamily="49" charset="-122"/>
              </a:rPr>
              <a:t>着眼于机械能的变化</a:t>
            </a:r>
            <a:r>
              <a:rPr lang="en-US" altLang="zh-CN" sz="2400" kern="100" dirty="0">
                <a:latin typeface="楷体" panose="02010609060101010101" pitchFamily="49" charset="-122"/>
                <a:ea typeface="楷体" panose="02010609060101010101" pitchFamily="49" charset="-122"/>
              </a:rPr>
              <a:t>,</a:t>
            </a:r>
            <a:r>
              <a:rPr lang="zh-CN" altLang="zh-CN" sz="2400" kern="100" dirty="0">
                <a:latin typeface="楷体" panose="02010609060101010101" pitchFamily="49" charset="-122"/>
                <a:ea typeface="楷体" panose="02010609060101010101" pitchFamily="49" charset="-122"/>
              </a:rPr>
              <a:t>计算功时不再计入保守内力的</a:t>
            </a:r>
            <a:r>
              <a:rPr lang="zh-CN" altLang="zh-CN" sz="2400" kern="100" dirty="0" smtClean="0">
                <a:latin typeface="楷体" panose="02010609060101010101" pitchFamily="49" charset="-122"/>
                <a:ea typeface="楷体" panose="02010609060101010101" pitchFamily="49" charset="-122"/>
              </a:rPr>
              <a:t>功</a:t>
            </a:r>
            <a:r>
              <a:rPr lang="zh-CN" altLang="en-US" sz="2400" kern="100" dirty="0" smtClean="0">
                <a:latin typeface="楷体" panose="02010609060101010101" pitchFamily="49" charset="-122"/>
                <a:ea typeface="楷体" panose="02010609060101010101" pitchFamily="49" charset="-122"/>
              </a:rPr>
              <a:t>。</a:t>
            </a:r>
            <a:endParaRPr lang="en-US" altLang="zh-CN" sz="2400" kern="100" dirty="0" smtClean="0">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四、功能原理 机械能守恒定律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6" name="矩形 5"/>
          <p:cNvSpPr/>
          <p:nvPr/>
        </p:nvSpPr>
        <p:spPr>
          <a:xfrm>
            <a:off x="303254" y="4871841"/>
            <a:ext cx="8299324" cy="1015663"/>
          </a:xfrm>
          <a:prstGeom prst="rect">
            <a:avLst/>
          </a:prstGeom>
        </p:spPr>
        <p:txBody>
          <a:bodyPr wrap="square">
            <a:spAutoFit/>
          </a:bodyPr>
          <a:lstStyle/>
          <a:p>
            <a:pPr lvl="0" indent="304800" algn="just">
              <a:lnSpc>
                <a:spcPct val="125000"/>
              </a:lnSpc>
            </a:pPr>
            <a:r>
              <a:rPr lang="zh-CN" altLang="zh-CN" sz="2400" kern="100" dirty="0">
                <a:solidFill>
                  <a:srgbClr val="000000"/>
                </a:solidFill>
                <a:latin typeface="+mj-ea"/>
                <a:ea typeface="+mj-ea"/>
              </a:rPr>
              <a:t>在许多情况下</a:t>
            </a:r>
            <a:r>
              <a:rPr lang="en-US" altLang="zh-CN" sz="2400" kern="100" dirty="0">
                <a:solidFill>
                  <a:srgbClr val="000000"/>
                </a:solidFill>
                <a:latin typeface="+mj-ea"/>
                <a:ea typeface="+mj-ea"/>
              </a:rPr>
              <a:t>,</a:t>
            </a:r>
            <a:r>
              <a:rPr lang="zh-CN" altLang="zh-CN" sz="2400" kern="100" dirty="0">
                <a:solidFill>
                  <a:srgbClr val="000000"/>
                </a:solidFill>
                <a:latin typeface="+mj-ea"/>
                <a:ea typeface="+mj-ea"/>
              </a:rPr>
              <a:t>用功能原理或动能定理比直接用牛顿第二定律要简便得多</a:t>
            </a:r>
            <a:r>
              <a:rPr lang="en-US" altLang="zh-CN" sz="2400" kern="100" dirty="0">
                <a:solidFill>
                  <a:srgbClr val="000000"/>
                </a:solidFill>
                <a:latin typeface="+mj-ea"/>
                <a:ea typeface="+mj-ea"/>
              </a:rPr>
              <a:t>,</a:t>
            </a:r>
            <a:r>
              <a:rPr lang="zh-CN" altLang="zh-CN" sz="2400" kern="100" dirty="0">
                <a:solidFill>
                  <a:srgbClr val="000000"/>
                </a:solidFill>
                <a:latin typeface="+mj-ea"/>
                <a:ea typeface="+mj-ea"/>
              </a:rPr>
              <a:t>因为</a:t>
            </a:r>
            <a:r>
              <a:rPr lang="zh-CN" altLang="zh-CN" sz="2400" kern="100">
                <a:solidFill>
                  <a:srgbClr val="000000"/>
                </a:solidFill>
                <a:latin typeface="+mj-ea"/>
                <a:ea typeface="+mj-ea"/>
              </a:rPr>
              <a:t>它</a:t>
            </a:r>
            <a:r>
              <a:rPr lang="zh-CN" altLang="zh-CN" sz="2400" kern="100" smtClean="0">
                <a:solidFill>
                  <a:srgbClr val="000000"/>
                </a:solidFill>
                <a:latin typeface="+mj-ea"/>
                <a:ea typeface="+mj-ea"/>
              </a:rPr>
              <a:t>可</a:t>
            </a:r>
            <a:r>
              <a:rPr lang="zh-CN" altLang="en-US" sz="2400" kern="100" smtClean="0">
                <a:solidFill>
                  <a:srgbClr val="000000"/>
                </a:solidFill>
                <a:latin typeface="+mj-ea"/>
                <a:ea typeface="+mj-ea"/>
              </a:rPr>
              <a:t>避</a:t>
            </a:r>
            <a:r>
              <a:rPr lang="zh-CN" altLang="zh-CN" sz="2400" kern="100" smtClean="0">
                <a:solidFill>
                  <a:srgbClr val="000000"/>
                </a:solidFill>
                <a:latin typeface="+mj-ea"/>
                <a:ea typeface="+mj-ea"/>
              </a:rPr>
              <a:t>开</a:t>
            </a:r>
            <a:r>
              <a:rPr lang="zh-CN" altLang="zh-CN" sz="2400" kern="100" dirty="0">
                <a:solidFill>
                  <a:srgbClr val="000000"/>
                </a:solidFill>
                <a:latin typeface="+mj-ea"/>
                <a:ea typeface="+mj-ea"/>
              </a:rPr>
              <a:t>时间</a:t>
            </a:r>
            <a:r>
              <a:rPr lang="en-US" altLang="zh-CN" sz="2400" kern="100" dirty="0">
                <a:solidFill>
                  <a:srgbClr val="000000"/>
                </a:solidFill>
                <a:latin typeface="+mj-ea"/>
                <a:ea typeface="+mj-ea"/>
              </a:rPr>
              <a:t>,</a:t>
            </a:r>
            <a:r>
              <a:rPr lang="zh-CN" altLang="zh-CN" sz="2400" kern="100" dirty="0">
                <a:solidFill>
                  <a:srgbClr val="000000"/>
                </a:solidFill>
                <a:latin typeface="+mj-ea"/>
                <a:ea typeface="+mj-ea"/>
              </a:rPr>
              <a:t>直接寻找位置与速率的关系</a:t>
            </a:r>
            <a:r>
              <a:rPr lang="zh-CN" altLang="en-US" sz="2400" kern="100" dirty="0">
                <a:solidFill>
                  <a:srgbClr val="000000"/>
                </a:solidFill>
                <a:latin typeface="+mj-ea"/>
                <a:ea typeface="+mj-ea"/>
              </a:rPr>
              <a:t>。</a:t>
            </a:r>
            <a:endParaRPr lang="zh-CN" altLang="zh-CN" sz="2400" kern="100" dirty="0">
              <a:solidFill>
                <a:srgbClr val="000000"/>
              </a:solidFill>
              <a:latin typeface="+mj-ea"/>
              <a:ea typeface="+mj-ea"/>
            </a:endParaRPr>
          </a:p>
        </p:txBody>
      </p:sp>
    </p:spTree>
    <p:extLst>
      <p:ext uri="{BB962C8B-B14F-4D97-AF65-F5344CB8AC3E}">
        <p14:creationId xmlns:p14="http://schemas.microsoft.com/office/powerpoint/2010/main" val="1067456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四、功能原理 机械能守恒定律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720AFD23-7FD8-4D17-A0A1-97F143C0E2EC}" type="slidenum">
              <a:rPr lang="zh-CN" altLang="en-US" smtClean="0"/>
              <a:t>23</a:t>
            </a:fld>
            <a:endParaRPr lang="zh-CN" altLang="en-US"/>
          </a:p>
        </p:txBody>
      </p:sp>
      <p:sp>
        <p:nvSpPr>
          <p:cNvPr id="4" name="矩形 3"/>
          <p:cNvSpPr/>
          <p:nvPr/>
        </p:nvSpPr>
        <p:spPr>
          <a:xfrm>
            <a:off x="180000" y="1046734"/>
            <a:ext cx="5125926" cy="1200329"/>
          </a:xfrm>
          <a:prstGeom prst="rect">
            <a:avLst/>
          </a:prstGeom>
        </p:spPr>
        <p:txBody>
          <a:bodyPr wrap="square">
            <a:spAutoFit/>
          </a:bodyPr>
          <a:lstStyle/>
          <a:p>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例</a:t>
            </a:r>
            <a:r>
              <a:rPr lang="en-US" altLang="zh-CN" sz="1800" dirty="0" smtClean="0">
                <a:latin typeface="楷体" panose="02010609060101010101" pitchFamily="49" charset="-122"/>
                <a:ea typeface="楷体" panose="02010609060101010101" pitchFamily="49" charset="-122"/>
              </a:rPr>
              <a:t>6】 </a:t>
            </a:r>
            <a:r>
              <a:rPr lang="zh-CN" altLang="en-US" sz="1800" dirty="0">
                <a:latin typeface="楷体" panose="02010609060101010101" pitchFamily="49" charset="-122"/>
                <a:ea typeface="楷体" panose="02010609060101010101" pitchFamily="49" charset="-122"/>
              </a:rPr>
              <a:t>一根均匀链条，</a:t>
            </a:r>
            <a:r>
              <a:rPr lang="zh-CN" altLang="en-US" sz="1800" dirty="0" smtClean="0">
                <a:latin typeface="楷体" panose="02010609060101010101" pitchFamily="49" charset="-122"/>
                <a:ea typeface="楷体" panose="02010609060101010101" pitchFamily="49" charset="-122"/>
              </a:rPr>
              <a:t>质量为</a:t>
            </a:r>
            <a:r>
              <a:rPr lang="en-US" altLang="zh-CN" sz="1800" dirty="0">
                <a:latin typeface="楷体" panose="02010609060101010101" pitchFamily="49" charset="-122"/>
                <a:ea typeface="楷体" panose="02010609060101010101" pitchFamily="49" charset="-122"/>
              </a:rPr>
              <a:t>m</a:t>
            </a:r>
            <a:r>
              <a:rPr lang="zh-CN" altLang="en-US" sz="1800" dirty="0">
                <a:latin typeface="楷体" panose="02010609060101010101" pitchFamily="49" charset="-122"/>
                <a:ea typeface="楷体" panose="02010609060101010101" pitchFamily="49" charset="-122"/>
              </a:rPr>
              <a:t>，总长为</a:t>
            </a:r>
            <a:r>
              <a:rPr lang="en-US" altLang="zh-CN" sz="1800" dirty="0">
                <a:latin typeface="楷体" panose="02010609060101010101" pitchFamily="49" charset="-122"/>
                <a:ea typeface="楷体" panose="02010609060101010101" pitchFamily="49" charset="-122"/>
              </a:rPr>
              <a:t>l</a:t>
            </a:r>
            <a:r>
              <a:rPr lang="zh-CN" altLang="en-US" sz="1800" dirty="0">
                <a:latin typeface="楷体" panose="02010609060101010101" pitchFamily="49" charset="-122"/>
                <a:ea typeface="楷体" panose="02010609060101010101" pitchFamily="49" charset="-122"/>
              </a:rPr>
              <a:t>，一部分放在</a:t>
            </a:r>
            <a:r>
              <a:rPr lang="zh-CN" altLang="en-US" sz="1800" dirty="0" smtClean="0">
                <a:latin typeface="楷体" panose="02010609060101010101" pitchFamily="49" charset="-122"/>
                <a:ea typeface="楷体" panose="02010609060101010101" pitchFamily="49" charset="-122"/>
              </a:rPr>
              <a:t>光滑桌面</a:t>
            </a:r>
            <a:r>
              <a:rPr lang="zh-CN" altLang="en-US" sz="1800" dirty="0">
                <a:latin typeface="楷体" panose="02010609060101010101" pitchFamily="49" charset="-122"/>
                <a:ea typeface="楷体" panose="02010609060101010101" pitchFamily="49" charset="-122"/>
              </a:rPr>
              <a:t>上，另一部分从桌面边缘</a:t>
            </a:r>
            <a:r>
              <a:rPr lang="zh-CN" altLang="en-US" sz="1800" dirty="0" smtClean="0">
                <a:latin typeface="楷体" panose="02010609060101010101" pitchFamily="49" charset="-122"/>
                <a:ea typeface="楷体" panose="02010609060101010101" pitchFamily="49" charset="-122"/>
              </a:rPr>
              <a:t>下垂</a:t>
            </a:r>
            <a:r>
              <a:rPr lang="zh-CN" altLang="en-US" sz="1800" dirty="0">
                <a:latin typeface="楷体" panose="02010609060101010101" pitchFamily="49" charset="-122"/>
                <a:ea typeface="楷体" panose="02010609060101010101" pitchFamily="49" charset="-122"/>
              </a:rPr>
              <a:t>，长为</a:t>
            </a:r>
            <a:r>
              <a:rPr lang="en-US" altLang="zh-CN" sz="1800" dirty="0">
                <a:latin typeface="楷体" panose="02010609060101010101" pitchFamily="49" charset="-122"/>
                <a:ea typeface="楷体" panose="02010609060101010101" pitchFamily="49" charset="-122"/>
              </a:rPr>
              <a:t>b</a:t>
            </a:r>
            <a:r>
              <a:rPr lang="zh-CN" altLang="en-US" sz="1800" dirty="0">
                <a:latin typeface="楷体" panose="02010609060101010101" pitchFamily="49" charset="-122"/>
                <a:ea typeface="楷体" panose="02010609060101010101" pitchFamily="49" charset="-122"/>
              </a:rPr>
              <a:t>，如图所示。假定</a:t>
            </a:r>
            <a:r>
              <a:rPr lang="zh-CN" altLang="en-US" sz="1800" dirty="0" smtClean="0">
                <a:latin typeface="楷体" panose="02010609060101010101" pitchFamily="49" charset="-122"/>
                <a:ea typeface="楷体" panose="02010609060101010101" pitchFamily="49" charset="-122"/>
              </a:rPr>
              <a:t>开始链条</a:t>
            </a:r>
            <a:r>
              <a:rPr lang="zh-CN" altLang="en-US" sz="1800" dirty="0">
                <a:latin typeface="楷体" panose="02010609060101010101" pitchFamily="49" charset="-122"/>
                <a:ea typeface="楷体" panose="02010609060101010101" pitchFamily="49" charset="-122"/>
              </a:rPr>
              <a:t>静止，求链条全部离开</a:t>
            </a:r>
            <a:r>
              <a:rPr lang="zh-CN" altLang="en-US" sz="1800" dirty="0" smtClean="0">
                <a:latin typeface="楷体" panose="02010609060101010101" pitchFamily="49" charset="-122"/>
                <a:ea typeface="楷体" panose="02010609060101010101" pitchFamily="49" charset="-122"/>
              </a:rPr>
              <a:t>桌面的</a:t>
            </a:r>
            <a:r>
              <a:rPr lang="zh-CN" altLang="en-US" sz="1800" dirty="0">
                <a:latin typeface="楷体" panose="02010609060101010101" pitchFamily="49" charset="-122"/>
                <a:ea typeface="楷体" panose="02010609060101010101" pitchFamily="49" charset="-122"/>
              </a:rPr>
              <a:t>瞬时速率。</a:t>
            </a:r>
          </a:p>
        </p:txBody>
      </p:sp>
      <p:sp>
        <p:nvSpPr>
          <p:cNvPr id="6" name="矩形 5"/>
          <p:cNvSpPr/>
          <p:nvPr/>
        </p:nvSpPr>
        <p:spPr>
          <a:xfrm>
            <a:off x="348915" y="2349316"/>
            <a:ext cx="3946358" cy="2031325"/>
          </a:xfrm>
          <a:prstGeom prst="rect">
            <a:avLst/>
          </a:prstGeom>
        </p:spPr>
        <p:txBody>
          <a:bodyPr wrap="square">
            <a:spAutoFit/>
          </a:bodyPr>
          <a:lstStyle/>
          <a:p>
            <a:r>
              <a:rPr lang="zh-CN" altLang="zh-CN" sz="1800" dirty="0"/>
              <a:t>解（解法一：用牛顿运动定律求解）</a:t>
            </a:r>
          </a:p>
          <a:p>
            <a:r>
              <a:rPr lang="zh-CN" altLang="zh-CN" sz="1800" dirty="0"/>
              <a:t>设任一时刻</a:t>
            </a:r>
            <a:r>
              <a:rPr lang="en-US" altLang="zh-CN" sz="1800" dirty="0"/>
              <a:t>t,</a:t>
            </a:r>
            <a:r>
              <a:rPr lang="zh-CN" altLang="zh-CN" sz="1800" dirty="0"/>
              <a:t>垂下部分长为</a:t>
            </a:r>
            <a:r>
              <a:rPr lang="en-US" altLang="zh-CN" sz="1800" dirty="0"/>
              <a:t>x,</a:t>
            </a:r>
            <a:r>
              <a:rPr lang="zh-CN" altLang="zh-CN" sz="1800" dirty="0"/>
              <a:t>此时分别以桌面上的部分链条和垂下部分链条为研究对象</a:t>
            </a:r>
            <a:r>
              <a:rPr lang="en-US" altLang="zh-CN" sz="1800" dirty="0"/>
              <a:t>,</a:t>
            </a:r>
            <a:r>
              <a:rPr lang="zh-CN" altLang="zh-CN" sz="1800" dirty="0"/>
              <a:t>其受力情况如图所示</a:t>
            </a:r>
            <a:r>
              <a:rPr lang="en-US" altLang="zh-CN" sz="1800" dirty="0"/>
              <a:t>.</a:t>
            </a:r>
            <a:r>
              <a:rPr lang="zh-CN" altLang="zh-CN" sz="1800" dirty="0"/>
              <a:t>设加速度为</a:t>
            </a:r>
            <a:r>
              <a:rPr lang="en-US" altLang="zh-CN" sz="1800" i="1" dirty="0"/>
              <a:t>a</a:t>
            </a:r>
            <a:r>
              <a:rPr lang="en-US" altLang="zh-CN" sz="1800" dirty="0"/>
              <a:t>,</a:t>
            </a:r>
            <a:r>
              <a:rPr lang="zh-CN" altLang="zh-CN" sz="1800" dirty="0"/>
              <a:t>由牛顿运动定律</a:t>
            </a:r>
            <a:r>
              <a:rPr lang="zh-CN" altLang="zh-CN" sz="1800" dirty="0" smtClean="0"/>
              <a:t>得</a:t>
            </a:r>
            <a:r>
              <a:rPr lang="zh-CN" altLang="en-US" sz="1800" dirty="0" smtClean="0"/>
              <a:t>：</a:t>
            </a:r>
            <a:endParaRPr lang="en-US" altLang="zh-CN" sz="1800" dirty="0" smtClean="0"/>
          </a:p>
          <a:p>
            <a:endParaRPr lang="zh-CN" altLang="zh-CN" sz="1800" dirty="0"/>
          </a:p>
          <a:p>
            <a:r>
              <a:rPr lang="zh-CN" altLang="zh-CN" sz="1800" dirty="0"/>
              <a:t>对桌面上链条</a:t>
            </a:r>
            <a:r>
              <a:rPr lang="zh-CN" altLang="zh-CN" sz="1800" dirty="0" smtClean="0"/>
              <a:t>有</a:t>
            </a:r>
            <a:r>
              <a:rPr lang="en-US" altLang="zh-CN" sz="1800" dirty="0" smtClean="0"/>
              <a:t> </a:t>
            </a:r>
            <a:endParaRPr lang="zh-CN" altLang="zh-CN" sz="1800" dirty="0"/>
          </a:p>
        </p:txBody>
      </p:sp>
      <p:pic>
        <p:nvPicPr>
          <p:cNvPr id="614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10418"/>
          <a:stretch/>
        </p:blipFill>
        <p:spPr bwMode="auto">
          <a:xfrm>
            <a:off x="5426241" y="714625"/>
            <a:ext cx="3515980" cy="222933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7A77"/>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graphicFrame>
        <p:nvGraphicFramePr>
          <p:cNvPr id="12" name="对象 11"/>
          <p:cNvGraphicFramePr>
            <a:graphicFrameLocks noChangeAspect="1"/>
          </p:cNvGraphicFramePr>
          <p:nvPr>
            <p:extLst>
              <p:ext uri="{D42A27DB-BD31-4B8C-83A1-F6EECF244321}">
                <p14:modId xmlns:p14="http://schemas.microsoft.com/office/powerpoint/2010/main" val="527273116"/>
              </p:ext>
            </p:extLst>
          </p:nvPr>
        </p:nvGraphicFramePr>
        <p:xfrm>
          <a:off x="2201778" y="3811481"/>
          <a:ext cx="1328040" cy="569160"/>
        </p:xfrm>
        <a:graphic>
          <a:graphicData uri="http://schemas.openxmlformats.org/presentationml/2006/ole">
            <mc:AlternateContent xmlns:mc="http://schemas.openxmlformats.org/markup-compatibility/2006">
              <mc:Choice xmlns:v="urn:schemas-microsoft-com:vml" Requires="v">
                <p:oleObj spid="_x0000_s62140" name="公式" r:id="rId5" imgW="939392" imgH="393529" progId="Equation.3">
                  <p:embed/>
                </p:oleObj>
              </mc:Choice>
              <mc:Fallback>
                <p:oleObj name="公式" r:id="rId5" imgW="939392" imgH="39352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1778" y="3811481"/>
                        <a:ext cx="1328040" cy="569160"/>
                      </a:xfrm>
                      <a:prstGeom prst="rect">
                        <a:avLst/>
                      </a:prstGeom>
                      <a:noFill/>
                    </p:spPr>
                  </p:pic>
                </p:oleObj>
              </mc:Fallback>
            </mc:AlternateContent>
          </a:graphicData>
        </a:graphic>
      </p:graphicFrame>
      <p:sp>
        <p:nvSpPr>
          <p:cNvPr id="17" name="Rectangle 13"/>
          <p:cNvSpPr>
            <a:spLocks noChangeArrowheads="1"/>
          </p:cNvSpPr>
          <p:nvPr/>
        </p:nvSpPr>
        <p:spPr bwMode="auto">
          <a:xfrm>
            <a:off x="3910499" y="3865310"/>
            <a:ext cx="2089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对下垂部分链条有 </a:t>
            </a: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2721705935"/>
              </p:ext>
            </p:extLst>
          </p:nvPr>
        </p:nvGraphicFramePr>
        <p:xfrm>
          <a:off x="6148136" y="3753018"/>
          <a:ext cx="1597917" cy="593916"/>
        </p:xfrm>
        <a:graphic>
          <a:graphicData uri="http://schemas.openxmlformats.org/presentationml/2006/ole">
            <mc:AlternateContent xmlns:mc="http://schemas.openxmlformats.org/markup-compatibility/2006">
              <mc:Choice xmlns:v="urn:schemas-microsoft-com:vml" Requires="v">
                <p:oleObj spid="_x0000_s62141" name="公式" r:id="rId7" imgW="1079032" imgH="393529" progId="Equation.3">
                  <p:embed/>
                </p:oleObj>
              </mc:Choice>
              <mc:Fallback>
                <p:oleObj name="公式" r:id="rId7" imgW="1079032" imgH="393529"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8136" y="3753018"/>
                        <a:ext cx="1597917" cy="593916"/>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745436824"/>
              </p:ext>
            </p:extLst>
          </p:nvPr>
        </p:nvGraphicFramePr>
        <p:xfrm>
          <a:off x="736213" y="4506460"/>
          <a:ext cx="981365" cy="420585"/>
        </p:xfrm>
        <a:graphic>
          <a:graphicData uri="http://schemas.openxmlformats.org/presentationml/2006/ole">
            <mc:AlternateContent xmlns:mc="http://schemas.openxmlformats.org/markup-compatibility/2006">
              <mc:Choice xmlns:v="urn:schemas-microsoft-com:vml" Requires="v">
                <p:oleObj spid="_x0000_s62142" name="公式" r:id="rId9" imgW="469696" imgH="203112" progId="Equation.3">
                  <p:embed/>
                </p:oleObj>
              </mc:Choice>
              <mc:Fallback>
                <p:oleObj name="公式" r:id="rId9" imgW="469696" imgH="203112"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213" y="4506460"/>
                        <a:ext cx="981365" cy="420585"/>
                      </a:xfrm>
                      <a:prstGeom prst="rect">
                        <a:avLst/>
                      </a:prstGeom>
                      <a:noFill/>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449403577"/>
              </p:ext>
            </p:extLst>
          </p:nvPr>
        </p:nvGraphicFramePr>
        <p:xfrm>
          <a:off x="4443877" y="4249135"/>
          <a:ext cx="1041450" cy="841171"/>
        </p:xfrm>
        <a:graphic>
          <a:graphicData uri="http://schemas.openxmlformats.org/presentationml/2006/ole">
            <mc:AlternateContent xmlns:mc="http://schemas.openxmlformats.org/markup-compatibility/2006">
              <mc:Choice xmlns:v="urn:schemas-microsoft-com:vml" Requires="v">
                <p:oleObj spid="_x0000_s62143" name="公式" r:id="rId11" imgW="495085" imgH="393529" progId="Equation.3">
                  <p:embed/>
                </p:oleObj>
              </mc:Choice>
              <mc:Fallback>
                <p:oleObj name="公式" r:id="rId11" imgW="495085" imgH="393529"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3877" y="4249135"/>
                        <a:ext cx="1041450" cy="841171"/>
                      </a:xfrm>
                      <a:prstGeom prst="rect">
                        <a:avLst/>
                      </a:prstGeom>
                      <a:noFill/>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539469559"/>
              </p:ext>
            </p:extLst>
          </p:nvPr>
        </p:nvGraphicFramePr>
        <p:xfrm>
          <a:off x="1024139" y="4908587"/>
          <a:ext cx="2042844" cy="841171"/>
        </p:xfrm>
        <a:graphic>
          <a:graphicData uri="http://schemas.openxmlformats.org/presentationml/2006/ole">
            <mc:AlternateContent xmlns:mc="http://schemas.openxmlformats.org/markup-compatibility/2006">
              <mc:Choice xmlns:v="urn:schemas-microsoft-com:vml" Requires="v">
                <p:oleObj spid="_x0000_s62144" name="公式" r:id="rId13" imgW="965200" imgH="393700" progId="Equation.3">
                  <p:embed/>
                </p:oleObj>
              </mc:Choice>
              <mc:Fallback>
                <p:oleObj name="公式" r:id="rId13" imgW="965200" imgH="3937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4139" y="4908587"/>
                        <a:ext cx="2042844" cy="841171"/>
                      </a:xfrm>
                      <a:prstGeom prst="rect">
                        <a:avLst/>
                      </a:prstGeom>
                      <a:noFill/>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145064786"/>
              </p:ext>
            </p:extLst>
          </p:nvPr>
        </p:nvGraphicFramePr>
        <p:xfrm>
          <a:off x="4831127" y="4965774"/>
          <a:ext cx="1722398" cy="841171"/>
        </p:xfrm>
        <a:graphic>
          <a:graphicData uri="http://schemas.openxmlformats.org/presentationml/2006/ole">
            <mc:AlternateContent xmlns:mc="http://schemas.openxmlformats.org/markup-compatibility/2006">
              <mc:Choice xmlns:v="urn:schemas-microsoft-com:vml" Requires="v">
                <p:oleObj spid="_x0000_s62145" name="公式" r:id="rId15" imgW="812447" imgH="393529" progId="Equation.3">
                  <p:embed/>
                </p:oleObj>
              </mc:Choice>
              <mc:Fallback>
                <p:oleObj name="公式" r:id="rId15" imgW="812447" imgH="393529"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31127" y="4965774"/>
                        <a:ext cx="1722398" cy="841171"/>
                      </a:xfrm>
                      <a:prstGeom prst="rect">
                        <a:avLst/>
                      </a:prstGeom>
                      <a:noFill/>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693215755"/>
              </p:ext>
            </p:extLst>
          </p:nvPr>
        </p:nvGraphicFramePr>
        <p:xfrm>
          <a:off x="1541162" y="5813155"/>
          <a:ext cx="2663708" cy="841171"/>
        </p:xfrm>
        <a:graphic>
          <a:graphicData uri="http://schemas.openxmlformats.org/presentationml/2006/ole">
            <mc:AlternateContent xmlns:mc="http://schemas.openxmlformats.org/markup-compatibility/2006">
              <mc:Choice xmlns:v="urn:schemas-microsoft-com:vml" Requires="v">
                <p:oleObj spid="_x0000_s62146" name="公式" r:id="rId17" imgW="1269449" imgH="393529" progId="Equation.3">
                  <p:embed/>
                </p:oleObj>
              </mc:Choice>
              <mc:Fallback>
                <p:oleObj name="公式" r:id="rId17" imgW="1269449" imgH="393529"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1162" y="5813155"/>
                        <a:ext cx="2663708" cy="841171"/>
                      </a:xfrm>
                      <a:prstGeom prst="rect">
                        <a:avLst/>
                      </a:prstGeom>
                      <a:noFill/>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018236558"/>
              </p:ext>
            </p:extLst>
          </p:nvPr>
        </p:nvGraphicFramePr>
        <p:xfrm>
          <a:off x="4105463" y="5907914"/>
          <a:ext cx="4546325" cy="580808"/>
        </p:xfrm>
        <a:graphic>
          <a:graphicData uri="http://schemas.openxmlformats.org/presentationml/2006/ole">
            <mc:AlternateContent xmlns:mc="http://schemas.openxmlformats.org/markup-compatibility/2006">
              <mc:Choice xmlns:v="urn:schemas-microsoft-com:vml" Requires="v">
                <p:oleObj spid="_x0000_s62147" name="公式" r:id="rId19" imgW="2159000" imgH="279400" progId="Equation.3">
                  <p:embed/>
                </p:oleObj>
              </mc:Choice>
              <mc:Fallback>
                <p:oleObj name="公式" r:id="rId19" imgW="2159000" imgH="279400"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05463" y="5907914"/>
                        <a:ext cx="4546325" cy="580808"/>
                      </a:xfrm>
                      <a:prstGeom prst="rect">
                        <a:avLst/>
                      </a:prstGeom>
                      <a:noFill/>
                    </p:spPr>
                  </p:pic>
                </p:oleObj>
              </mc:Fallback>
            </mc:AlternateContent>
          </a:graphicData>
        </a:graphic>
      </p:graphicFrame>
      <p:sp>
        <p:nvSpPr>
          <p:cNvPr id="26" name="Rectangle 21"/>
          <p:cNvSpPr>
            <a:spLocks noChangeArrowheads="1"/>
          </p:cNvSpPr>
          <p:nvPr/>
        </p:nvSpPr>
        <p:spPr bwMode="auto">
          <a:xfrm>
            <a:off x="385724" y="4485055"/>
            <a:ext cx="10577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且</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22"/>
          <p:cNvSpPr>
            <a:spLocks noChangeArrowheads="1"/>
          </p:cNvSpPr>
          <p:nvPr/>
        </p:nvSpPr>
        <p:spPr bwMode="auto">
          <a:xfrm>
            <a:off x="1780008" y="4540752"/>
            <a:ext cx="32846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将以上三式联立求解</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得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23"/>
          <p:cNvSpPr>
            <a:spLocks noChangeArrowheads="1"/>
          </p:cNvSpPr>
          <p:nvPr/>
        </p:nvSpPr>
        <p:spPr bwMode="auto">
          <a:xfrm>
            <a:off x="275653" y="5050459"/>
            <a:ext cx="13361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又因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24"/>
          <p:cNvSpPr>
            <a:spLocks noChangeArrowheads="1"/>
          </p:cNvSpPr>
          <p:nvPr/>
        </p:nvSpPr>
        <p:spPr bwMode="auto">
          <a:xfrm>
            <a:off x="4272789" y="5284607"/>
            <a:ext cx="11969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所以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25"/>
          <p:cNvSpPr>
            <a:spLocks noChangeArrowheads="1"/>
          </p:cNvSpPr>
          <p:nvPr/>
        </p:nvSpPr>
        <p:spPr bwMode="auto">
          <a:xfrm>
            <a:off x="0" y="6080467"/>
            <a:ext cx="2379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分离变量积分得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26"/>
          <p:cNvSpPr>
            <a:spLocks noChangeArrowheads="1"/>
          </p:cNvSpPr>
          <p:nvPr/>
        </p:nvSpPr>
        <p:spPr bwMode="auto">
          <a:xfrm>
            <a:off x="348915" y="6851091"/>
            <a:ext cx="222765" cy="776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1800"/>
          </a:p>
        </p:txBody>
      </p:sp>
      <p:sp>
        <p:nvSpPr>
          <p:cNvPr id="61440" name="Rectangle 27"/>
          <p:cNvSpPr>
            <a:spLocks noChangeArrowheads="1"/>
          </p:cNvSpPr>
          <p:nvPr/>
        </p:nvSpPr>
        <p:spPr bwMode="auto">
          <a:xfrm>
            <a:off x="348915" y="7127316"/>
            <a:ext cx="222765" cy="776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1800"/>
          </a:p>
        </p:txBody>
      </p:sp>
    </p:spTree>
    <p:extLst>
      <p:ext uri="{BB962C8B-B14F-4D97-AF65-F5344CB8AC3E}">
        <p14:creationId xmlns:p14="http://schemas.microsoft.com/office/powerpoint/2010/main" val="16833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par>
                                <p:cTn id="20" presetID="22" presetClass="entr" presetSubtype="4"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4"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par>
                                <p:cTn id="44" presetID="22" presetClass="entr" presetSubtype="4"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down)">
                                      <p:cBhvr>
                                        <p:cTn id="46" dur="500"/>
                                        <p:tgtEl>
                                          <p:spTgt spid="25"/>
                                        </p:tgtEl>
                                      </p:cBhvr>
                                    </p:animEffect>
                                  </p:childTnLst>
                                </p:cTn>
                              </p:par>
                              <p:par>
                                <p:cTn id="47" presetID="22" presetClass="entr" presetSubtype="4"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26" grpId="0"/>
      <p:bldP spid="27" grpId="0"/>
      <p:bldP spid="28" grpId="0"/>
      <p:bldP spid="29"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24</a:t>
            </a:fld>
            <a:endParaRPr lang="zh-CN" altLang="en-US"/>
          </a:p>
        </p:txBody>
      </p:sp>
      <p:sp>
        <p:nvSpPr>
          <p:cNvPr id="3" name="矩形 2"/>
          <p:cNvSpPr/>
          <p:nvPr/>
        </p:nvSpPr>
        <p:spPr>
          <a:xfrm>
            <a:off x="180000" y="1046734"/>
            <a:ext cx="5125926" cy="1200329"/>
          </a:xfrm>
          <a:prstGeom prst="rect">
            <a:avLst/>
          </a:prstGeom>
        </p:spPr>
        <p:txBody>
          <a:bodyPr wrap="square">
            <a:spAutoFit/>
          </a:bodyPr>
          <a:lstStyle/>
          <a:p>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例</a:t>
            </a:r>
            <a:r>
              <a:rPr lang="en-US" altLang="zh-CN" sz="1800" dirty="0" smtClean="0">
                <a:latin typeface="楷体" panose="02010609060101010101" pitchFamily="49" charset="-122"/>
                <a:ea typeface="楷体" panose="02010609060101010101" pitchFamily="49" charset="-122"/>
              </a:rPr>
              <a:t>6】 </a:t>
            </a:r>
            <a:r>
              <a:rPr lang="zh-CN" altLang="en-US" sz="1800" dirty="0">
                <a:latin typeface="楷体" panose="02010609060101010101" pitchFamily="49" charset="-122"/>
                <a:ea typeface="楷体" panose="02010609060101010101" pitchFamily="49" charset="-122"/>
              </a:rPr>
              <a:t>一根均匀链条，</a:t>
            </a:r>
            <a:r>
              <a:rPr lang="zh-CN" altLang="en-US" sz="1800" dirty="0" smtClean="0">
                <a:latin typeface="楷体" panose="02010609060101010101" pitchFamily="49" charset="-122"/>
                <a:ea typeface="楷体" panose="02010609060101010101" pitchFamily="49" charset="-122"/>
              </a:rPr>
              <a:t>质量为</a:t>
            </a:r>
            <a:r>
              <a:rPr lang="en-US" altLang="zh-CN" sz="1800" dirty="0">
                <a:latin typeface="楷体" panose="02010609060101010101" pitchFamily="49" charset="-122"/>
                <a:ea typeface="楷体" panose="02010609060101010101" pitchFamily="49" charset="-122"/>
              </a:rPr>
              <a:t>m</a:t>
            </a:r>
            <a:r>
              <a:rPr lang="zh-CN" altLang="en-US" sz="1800" dirty="0">
                <a:latin typeface="楷体" panose="02010609060101010101" pitchFamily="49" charset="-122"/>
                <a:ea typeface="楷体" panose="02010609060101010101" pitchFamily="49" charset="-122"/>
              </a:rPr>
              <a:t>，总长为</a:t>
            </a:r>
            <a:r>
              <a:rPr lang="en-US" altLang="zh-CN" sz="1800" dirty="0">
                <a:latin typeface="楷体" panose="02010609060101010101" pitchFamily="49" charset="-122"/>
                <a:ea typeface="楷体" panose="02010609060101010101" pitchFamily="49" charset="-122"/>
              </a:rPr>
              <a:t>l</a:t>
            </a:r>
            <a:r>
              <a:rPr lang="zh-CN" altLang="en-US" sz="1800" dirty="0">
                <a:latin typeface="楷体" panose="02010609060101010101" pitchFamily="49" charset="-122"/>
                <a:ea typeface="楷体" panose="02010609060101010101" pitchFamily="49" charset="-122"/>
              </a:rPr>
              <a:t>，一部分放在</a:t>
            </a:r>
            <a:r>
              <a:rPr lang="zh-CN" altLang="en-US" sz="1800" dirty="0" smtClean="0">
                <a:latin typeface="楷体" panose="02010609060101010101" pitchFamily="49" charset="-122"/>
                <a:ea typeface="楷体" panose="02010609060101010101" pitchFamily="49" charset="-122"/>
              </a:rPr>
              <a:t>光滑桌面</a:t>
            </a:r>
            <a:r>
              <a:rPr lang="zh-CN" altLang="en-US" sz="1800" dirty="0">
                <a:latin typeface="楷体" panose="02010609060101010101" pitchFamily="49" charset="-122"/>
                <a:ea typeface="楷体" panose="02010609060101010101" pitchFamily="49" charset="-122"/>
              </a:rPr>
              <a:t>上，另一部分从桌面边缘</a:t>
            </a:r>
            <a:r>
              <a:rPr lang="zh-CN" altLang="en-US" sz="1800" dirty="0" smtClean="0">
                <a:latin typeface="楷体" panose="02010609060101010101" pitchFamily="49" charset="-122"/>
                <a:ea typeface="楷体" panose="02010609060101010101" pitchFamily="49" charset="-122"/>
              </a:rPr>
              <a:t>下垂</a:t>
            </a:r>
            <a:r>
              <a:rPr lang="zh-CN" altLang="en-US" sz="1800" dirty="0">
                <a:latin typeface="楷体" panose="02010609060101010101" pitchFamily="49" charset="-122"/>
                <a:ea typeface="楷体" panose="02010609060101010101" pitchFamily="49" charset="-122"/>
              </a:rPr>
              <a:t>，长为</a:t>
            </a:r>
            <a:r>
              <a:rPr lang="en-US" altLang="zh-CN" sz="1800" dirty="0">
                <a:latin typeface="楷体" panose="02010609060101010101" pitchFamily="49" charset="-122"/>
                <a:ea typeface="楷体" panose="02010609060101010101" pitchFamily="49" charset="-122"/>
              </a:rPr>
              <a:t>b</a:t>
            </a:r>
            <a:r>
              <a:rPr lang="zh-CN" altLang="en-US" sz="1800" dirty="0">
                <a:latin typeface="楷体" panose="02010609060101010101" pitchFamily="49" charset="-122"/>
                <a:ea typeface="楷体" panose="02010609060101010101" pitchFamily="49" charset="-122"/>
              </a:rPr>
              <a:t>，如图所示。假定</a:t>
            </a:r>
            <a:r>
              <a:rPr lang="zh-CN" altLang="en-US" sz="1800" dirty="0" smtClean="0">
                <a:latin typeface="楷体" panose="02010609060101010101" pitchFamily="49" charset="-122"/>
                <a:ea typeface="楷体" panose="02010609060101010101" pitchFamily="49" charset="-122"/>
              </a:rPr>
              <a:t>开始链条</a:t>
            </a:r>
            <a:r>
              <a:rPr lang="zh-CN" altLang="en-US" sz="1800" dirty="0">
                <a:latin typeface="楷体" panose="02010609060101010101" pitchFamily="49" charset="-122"/>
                <a:ea typeface="楷体" panose="02010609060101010101" pitchFamily="49" charset="-122"/>
              </a:rPr>
              <a:t>静止，求链条全部离开</a:t>
            </a:r>
            <a:r>
              <a:rPr lang="zh-CN" altLang="en-US" sz="1800" dirty="0" smtClean="0">
                <a:latin typeface="楷体" panose="02010609060101010101" pitchFamily="49" charset="-122"/>
                <a:ea typeface="楷体" panose="02010609060101010101" pitchFamily="49" charset="-122"/>
              </a:rPr>
              <a:t>桌面的</a:t>
            </a:r>
            <a:r>
              <a:rPr lang="zh-CN" altLang="en-US" sz="1800" dirty="0">
                <a:latin typeface="楷体" panose="02010609060101010101" pitchFamily="49" charset="-122"/>
                <a:ea typeface="楷体" panose="02010609060101010101" pitchFamily="49" charset="-122"/>
              </a:rPr>
              <a:t>瞬时速率。</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0418"/>
          <a:stretch/>
        </p:blipFill>
        <p:spPr bwMode="auto">
          <a:xfrm>
            <a:off x="5426241" y="714625"/>
            <a:ext cx="3515980" cy="222933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7A77"/>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graphicFrame>
        <p:nvGraphicFramePr>
          <p:cNvPr id="5" name="对象 4"/>
          <p:cNvGraphicFramePr>
            <a:graphicFrameLocks noChangeAspect="1"/>
          </p:cNvGraphicFramePr>
          <p:nvPr>
            <p:extLst>
              <p:ext uri="{D42A27DB-BD31-4B8C-83A1-F6EECF244321}">
                <p14:modId xmlns:p14="http://schemas.microsoft.com/office/powerpoint/2010/main" val="2861148037"/>
              </p:ext>
            </p:extLst>
          </p:nvPr>
        </p:nvGraphicFramePr>
        <p:xfrm>
          <a:off x="149457" y="3551606"/>
          <a:ext cx="312850" cy="279918"/>
        </p:xfrm>
        <a:graphic>
          <a:graphicData uri="http://schemas.openxmlformats.org/presentationml/2006/ole">
            <mc:AlternateContent xmlns:mc="http://schemas.openxmlformats.org/markup-compatibility/2006">
              <mc:Choice xmlns:v="urn:schemas-microsoft-com:vml" Requires="v">
                <p:oleObj spid="_x0000_s65784" name="公式" r:id="rId4" imgW="177492" imgH="164814" progId="Equation.3">
                  <p:embed/>
                </p:oleObj>
              </mc:Choice>
              <mc:Fallback>
                <p:oleObj name="公式" r:id="rId4" imgW="177492" imgH="16481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457" y="3551606"/>
                        <a:ext cx="312850" cy="279918"/>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39026835"/>
              </p:ext>
            </p:extLst>
          </p:nvPr>
        </p:nvGraphicFramePr>
        <p:xfrm>
          <a:off x="2966521" y="4135566"/>
          <a:ext cx="2881508" cy="691562"/>
        </p:xfrm>
        <a:graphic>
          <a:graphicData uri="http://schemas.openxmlformats.org/presentationml/2006/ole">
            <mc:AlternateContent xmlns:mc="http://schemas.openxmlformats.org/markup-compatibility/2006">
              <mc:Choice xmlns:v="urn:schemas-microsoft-com:vml" Requires="v">
                <p:oleObj spid="_x0000_s65785" name="公式" r:id="rId6" imgW="1663700" imgH="393700" progId="Equation.3">
                  <p:embed/>
                </p:oleObj>
              </mc:Choice>
              <mc:Fallback>
                <p:oleObj name="公式" r:id="rId6" imgW="16637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6521" y="4135566"/>
                        <a:ext cx="2881508" cy="691562"/>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96753811"/>
              </p:ext>
            </p:extLst>
          </p:nvPr>
        </p:nvGraphicFramePr>
        <p:xfrm>
          <a:off x="2966521" y="5244670"/>
          <a:ext cx="3490741" cy="477507"/>
        </p:xfrm>
        <a:graphic>
          <a:graphicData uri="http://schemas.openxmlformats.org/presentationml/2006/ole">
            <mc:AlternateContent xmlns:mc="http://schemas.openxmlformats.org/markup-compatibility/2006">
              <mc:Choice xmlns:v="urn:schemas-microsoft-com:vml" Requires="v">
                <p:oleObj spid="_x0000_s65786" name="公式" r:id="rId8" imgW="2019300" imgH="279400" progId="Equation.3">
                  <p:embed/>
                </p:oleObj>
              </mc:Choice>
              <mc:Fallback>
                <p:oleObj name="公式" r:id="rId8" imgW="2019300" imgH="279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6521" y="5244670"/>
                        <a:ext cx="3490741" cy="477507"/>
                      </a:xfrm>
                      <a:prstGeom prst="rect">
                        <a:avLst/>
                      </a:prstGeom>
                      <a:noFill/>
                    </p:spPr>
                  </p:pic>
                </p:oleObj>
              </mc:Fallback>
            </mc:AlternateContent>
          </a:graphicData>
        </a:graphic>
      </p:graphicFrame>
      <p:sp>
        <p:nvSpPr>
          <p:cNvPr id="8" name="Rectangle 4"/>
          <p:cNvSpPr>
            <a:spLocks noChangeArrowheads="1"/>
          </p:cNvSpPr>
          <p:nvPr/>
        </p:nvSpPr>
        <p:spPr bwMode="auto">
          <a:xfrm>
            <a:off x="-201780" y="2905275"/>
            <a:ext cx="92181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解二：</a:t>
            </a:r>
            <a:r>
              <a:rPr kumimoji="0" 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（用机械能守恒定律求解）</a:t>
            </a:r>
            <a:endParaRPr kumimoji="0" lang="zh-CN" sz="18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以链条和地球为系统</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在下滑过程中桌面上部分链条受的重力和支承力</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都不作功</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endParaRPr kumimoji="0" lang="zh-CN" altLang="en-US" sz="1800" b="0" i="0" u="none" strike="noStrike" cap="none" normalizeH="0" baseline="0" dirty="0" smtClean="0">
              <a:ln>
                <a:noFill/>
              </a:ln>
              <a:solidFill>
                <a:schemeClr val="tx1"/>
              </a:solidFill>
              <a:effectLst/>
            </a:endParaRPr>
          </a:p>
        </p:txBody>
      </p:sp>
      <p:sp>
        <p:nvSpPr>
          <p:cNvPr id="9" name="Rectangle 5"/>
          <p:cNvSpPr>
            <a:spLocks noChangeArrowheads="1"/>
          </p:cNvSpPr>
          <p:nvPr/>
        </p:nvSpPr>
        <p:spPr bwMode="auto">
          <a:xfrm>
            <a:off x="122055" y="3489235"/>
            <a:ext cx="88201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0005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为内力</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且作功的代数和为零</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下垂部分受的重力为保守力</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无其它外力和非保守内力作功</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故机械能守恒</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取桌面为零势面</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由机械能守恒得</a:t>
            </a:r>
            <a:endParaRPr kumimoji="0" lang="zh-CN" altLang="en-US" sz="18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endParaRPr>
          </a:p>
        </p:txBody>
      </p:sp>
      <p:sp>
        <p:nvSpPr>
          <p:cNvPr id="10" name="Rectangle 6"/>
          <p:cNvSpPr>
            <a:spLocks noChangeArrowheads="1"/>
          </p:cNvSpPr>
          <p:nvPr/>
        </p:nvSpPr>
        <p:spPr bwMode="auto">
          <a:xfrm>
            <a:off x="-251807" y="4875695"/>
            <a:ext cx="5097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93345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由上式可求出链条全部离开桌面瞬间的速率</a:t>
            </a:r>
            <a:endParaRPr kumimoji="0" lang="zh-CN" altLang="en-US" sz="1800" b="0" i="0" u="none" strike="noStrike" cap="none" normalizeH="0" baseline="0" dirty="0" smtClean="0">
              <a:ln>
                <a:noFill/>
              </a:ln>
              <a:solidFill>
                <a:schemeClr val="tx1"/>
              </a:solidFill>
              <a:effectLst/>
            </a:endParaRPr>
          </a:p>
        </p:txBody>
      </p:sp>
      <p:sp>
        <p:nvSpPr>
          <p:cNvPr id="11" name="Rectangle 7"/>
          <p:cNvSpPr>
            <a:spLocks noChangeArrowheads="1"/>
          </p:cNvSpPr>
          <p:nvPr/>
        </p:nvSpPr>
        <p:spPr bwMode="auto">
          <a:xfrm>
            <a:off x="0" y="5522027"/>
            <a:ext cx="89552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本题还可用动能定理求解</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比较以上两种解法可看出</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用机械能守恒定律求解最为简便</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但注意明确所研究的系统</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判定守恒条件</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并选择好零势点</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或面</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正确确定始末状态的机械能</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endParaRPr>
          </a:p>
        </p:txBody>
      </p:sp>
      <p:sp>
        <p:nvSpPr>
          <p:cNvPr id="12"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四、功能原理 机械能守恒定律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477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25</a:t>
            </a:fld>
            <a:endParaRPr lang="zh-CN" altLang="en-US"/>
          </a:p>
        </p:txBody>
      </p:sp>
      <p:sp>
        <p:nvSpPr>
          <p:cNvPr id="3" name="矩形 2"/>
          <p:cNvSpPr/>
          <p:nvPr/>
        </p:nvSpPr>
        <p:spPr>
          <a:xfrm>
            <a:off x="707923" y="1256523"/>
            <a:ext cx="7427891" cy="1938992"/>
          </a:xfrm>
          <a:prstGeom prst="rect">
            <a:avLst/>
          </a:prstGeom>
        </p:spPr>
        <p:txBody>
          <a:bodyPr wrap="square">
            <a:spAutoFit/>
          </a:bodyPr>
          <a:lstStyle/>
          <a:p>
            <a:pPr indent="457200">
              <a:lnSpc>
                <a:spcPct val="150000"/>
              </a:lnSpc>
            </a:pPr>
            <a:r>
              <a:rPr lang="zh-CN" altLang="en-US" sz="2000" dirty="0"/>
              <a:t>在一个孤立系统内发生的各种过程中， 能量即不能被创造，也不能被消灭，它只能 从一种形式转化成另一种形式，或者从一个 物体传给另一个物体，系统所有能量的</a:t>
            </a:r>
            <a:r>
              <a:rPr lang="zh-CN" altLang="en-US" sz="2000" dirty="0" smtClean="0"/>
              <a:t>总和保持</a:t>
            </a:r>
            <a:r>
              <a:rPr lang="zh-CN" altLang="en-US" sz="2000" dirty="0"/>
              <a:t>不变</a:t>
            </a:r>
            <a:r>
              <a:rPr lang="zh-CN" altLang="en-US" sz="2000" dirty="0" smtClean="0"/>
              <a:t>。</a:t>
            </a:r>
            <a:endParaRPr lang="en-US" altLang="zh-CN" sz="2000" dirty="0" smtClean="0"/>
          </a:p>
          <a:p>
            <a:pPr indent="457200" algn="r">
              <a:lnSpc>
                <a:spcPct val="150000"/>
              </a:lnSpc>
            </a:pPr>
            <a:r>
              <a:rPr lang="en-US" altLang="zh-CN" sz="2000" dirty="0"/>
              <a:t>——</a:t>
            </a:r>
            <a:r>
              <a:rPr lang="zh-CN" altLang="en-US" sz="2000" dirty="0"/>
              <a:t>能量守恒定律</a:t>
            </a:r>
          </a:p>
        </p:txBody>
      </p:sp>
    </p:spTree>
    <p:extLst>
      <p:ext uri="{BB962C8B-B14F-4D97-AF65-F5344CB8AC3E}">
        <p14:creationId xmlns:p14="http://schemas.microsoft.com/office/powerpoint/2010/main" val="33337390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一、冲量 动量及动量定理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720AFD23-7FD8-4D17-A0A1-97F143C0E2EC}" type="slidenum">
              <a:rPr lang="zh-CN" altLang="en-US" smtClean="0"/>
              <a:t>26</a:t>
            </a:fld>
            <a:endParaRPr lang="zh-CN" altLang="en-US"/>
          </a:p>
        </p:txBody>
      </p:sp>
      <p:sp>
        <p:nvSpPr>
          <p:cNvPr id="14" name="矩形 13"/>
          <p:cNvSpPr/>
          <p:nvPr/>
        </p:nvSpPr>
        <p:spPr>
          <a:xfrm>
            <a:off x="253496" y="1046734"/>
            <a:ext cx="8086939" cy="461665"/>
          </a:xfrm>
          <a:prstGeom prst="rect">
            <a:avLst/>
          </a:prstGeom>
        </p:spPr>
        <p:txBody>
          <a:bodyPr wrap="square">
            <a:spAutoFit/>
          </a:bodyPr>
          <a:lstStyle/>
          <a:p>
            <a:pPr indent="-457200">
              <a:lnSpc>
                <a:spcPct val="120000"/>
              </a:lnSpc>
            </a:pPr>
            <a:r>
              <a:rPr kumimoji="1" lang="en-US" altLang="zh-CN" sz="2000" dirty="0" smtClean="0">
                <a:solidFill>
                  <a:srgbClr val="ED5A00"/>
                </a:solidFill>
                <a:latin typeface="+mj-ea"/>
                <a:ea typeface="+mj-ea"/>
              </a:rPr>
              <a:t>1. </a:t>
            </a:r>
            <a:r>
              <a:rPr kumimoji="1" lang="zh-CN" altLang="en-US" sz="2000" dirty="0">
                <a:solidFill>
                  <a:srgbClr val="ED5A00"/>
                </a:solidFill>
                <a:latin typeface="+mj-ea"/>
                <a:ea typeface="+mj-ea"/>
              </a:rPr>
              <a:t>冲量</a:t>
            </a:r>
            <a:r>
              <a:rPr kumimoji="1" lang="zh-CN" altLang="en-US" sz="2000" dirty="0">
                <a:latin typeface="+mj-ea"/>
                <a:ea typeface="+mj-ea"/>
              </a:rPr>
              <a:t>：力</a:t>
            </a:r>
            <a:r>
              <a:rPr kumimoji="1" lang="zh-CN" altLang="en-US" sz="2000" dirty="0">
                <a:solidFill>
                  <a:schemeClr val="accent1"/>
                </a:solidFill>
                <a:latin typeface="+mj-ea"/>
                <a:ea typeface="+mj-ea"/>
              </a:rPr>
              <a:t>对时间的</a:t>
            </a:r>
            <a:r>
              <a:rPr kumimoji="1" lang="zh-CN" altLang="en-US" sz="2000" dirty="0">
                <a:latin typeface="+mj-ea"/>
                <a:ea typeface="+mj-ea"/>
              </a:rPr>
              <a:t>累积效应，用</a:t>
            </a:r>
            <a:r>
              <a:rPr kumimoji="1" lang="en-US" altLang="zh-CN" sz="2000" b="1" dirty="0">
                <a:solidFill>
                  <a:schemeClr val="accent1"/>
                </a:solidFill>
                <a:ea typeface="+mj-ea"/>
              </a:rPr>
              <a:t>I</a:t>
            </a:r>
            <a:r>
              <a:rPr kumimoji="1" lang="zh-CN" altLang="en-US" sz="2000" dirty="0" smtClean="0">
                <a:latin typeface="+mj-ea"/>
                <a:ea typeface="+mj-ea"/>
              </a:rPr>
              <a:t>表示。（是过程量、</a:t>
            </a:r>
            <a:r>
              <a:rPr kumimoji="1" lang="zh-CN" altLang="en-US" sz="2000" dirty="0">
                <a:latin typeface="+mj-ea"/>
                <a:ea typeface="+mj-ea"/>
              </a:rPr>
              <a:t>矢量</a:t>
            </a:r>
            <a:r>
              <a:rPr kumimoji="1" lang="zh-CN" altLang="en-US" sz="2000" dirty="0" smtClean="0">
                <a:latin typeface="+mj-ea"/>
                <a:ea typeface="+mj-ea"/>
              </a:rPr>
              <a:t>）</a:t>
            </a:r>
            <a:endParaRPr kumimoji="1" lang="zh-CN" altLang="en-US" sz="2000" dirty="0">
              <a:latin typeface="+mj-ea"/>
              <a:ea typeface="+mj-ea"/>
            </a:endParaRPr>
          </a:p>
        </p:txBody>
      </p:sp>
      <mc:AlternateContent xmlns:mc="http://schemas.openxmlformats.org/markup-compatibility/2006" xmlns:a14="http://schemas.microsoft.com/office/drawing/2010/main">
        <mc:Choice Requires="a14">
          <p:sp>
            <p:nvSpPr>
              <p:cNvPr id="17" name="Text Box 6"/>
              <p:cNvSpPr txBox="1">
                <a:spLocks noChangeArrowheads="1"/>
              </p:cNvSpPr>
              <p:nvPr/>
            </p:nvSpPr>
            <p:spPr bwMode="auto">
              <a:xfrm>
                <a:off x="701703" y="1556485"/>
                <a:ext cx="6589434" cy="77380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342900" indent="-342900">
                  <a:buFont typeface="Arial" panose="020B0604020202020204" pitchFamily="34" charset="0"/>
                  <a:buChar char="•"/>
                </a:pPr>
                <a:r>
                  <a:rPr lang="zh-CN" altLang="en-US" sz="2400" b="1" dirty="0" smtClean="0">
                    <a:solidFill>
                      <a:schemeClr val="tx2"/>
                    </a:solidFill>
                    <a:latin typeface="楷体" panose="02010609060101010101" pitchFamily="49" charset="-122"/>
                    <a:ea typeface="楷体" panose="02010609060101010101" pitchFamily="49" charset="-122"/>
                  </a:rPr>
                  <a:t>恒力的</a:t>
                </a:r>
                <a:r>
                  <a:rPr lang="zh-CN" altLang="en-US" sz="2400" b="1" dirty="0">
                    <a:solidFill>
                      <a:schemeClr val="tx2"/>
                    </a:solidFill>
                    <a:latin typeface="楷体" panose="02010609060101010101" pitchFamily="49" charset="-122"/>
                    <a:ea typeface="楷体" panose="02010609060101010101" pitchFamily="49" charset="-122"/>
                  </a:rPr>
                  <a:t>冲量</a:t>
                </a:r>
                <a:r>
                  <a:rPr lang="zh-CN" altLang="en-US" sz="2000" b="1" dirty="0" smtClean="0">
                    <a:solidFill>
                      <a:schemeClr val="tx2"/>
                    </a:solidFill>
                    <a:latin typeface="楷体" panose="02010609060101010101" pitchFamily="49" charset="-122"/>
                    <a:ea typeface="楷体" panose="02010609060101010101" pitchFamily="49" charset="-122"/>
                  </a:rPr>
                  <a:t>：</a:t>
                </a:r>
                <a14:m>
                  <m:oMath xmlns:m="http://schemas.openxmlformats.org/officeDocument/2006/math">
                    <m:acc>
                      <m:accPr>
                        <m:chr m:val="⃗"/>
                        <m:ctrlPr>
                          <a:rPr lang="zh-CN" altLang="en-US" sz="2000" i="1">
                            <a:latin typeface="Cambria Math" panose="02040503050406030204" pitchFamily="18" charset="0"/>
                          </a:rPr>
                        </m:ctrlPr>
                      </m:accPr>
                      <m:e>
                        <m:r>
                          <m:rPr>
                            <m:sty m:val="p"/>
                          </m:rPr>
                          <a:rPr lang="en-US" altLang="zh-CN" sz="2000" i="1" smtClean="0">
                            <a:latin typeface="Cambria Math" panose="02040503050406030204" pitchFamily="18" charset="0"/>
                          </a:rPr>
                          <m:t>I</m:t>
                        </m:r>
                      </m:e>
                    </m:acc>
                    <m:r>
                      <a:rPr lang="en-US" altLang="zh-CN" sz="200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𝐹</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baseline="-25000" smtClean="0">
                        <a:latin typeface="Cambria Math" panose="02040503050406030204" pitchFamily="18" charset="0"/>
                      </a:rPr>
                      <m:t>0</m:t>
                    </m:r>
                    <m:r>
                      <a:rPr lang="en-US" altLang="zh-CN" sz="2000" b="0" i="1" smtClean="0">
                        <a:latin typeface="Cambria Math" panose="02040503050406030204" pitchFamily="18" charset="0"/>
                      </a:rPr>
                      <m:t>)</m:t>
                    </m:r>
                  </m:oMath>
                </a14:m>
                <a:endParaRPr lang="zh-CN" altLang="en-US" sz="2000" dirty="0"/>
              </a:p>
              <a:p>
                <a:pPr marL="342900" indent="-342900">
                  <a:buFont typeface="Arial" panose="020B0604020202020204" pitchFamily="34" charset="0"/>
                  <a:buChar char="•"/>
                </a:pPr>
                <a:endParaRPr lang="zh-CN" altLang="en-US" sz="2000" b="1" dirty="0">
                  <a:solidFill>
                    <a:schemeClr val="tx2"/>
                  </a:solidFill>
                  <a:latin typeface="楷体" panose="02010609060101010101" pitchFamily="49" charset="-122"/>
                  <a:ea typeface="楷体" panose="02010609060101010101" pitchFamily="49" charset="-122"/>
                </a:endParaRPr>
              </a:p>
            </p:txBody>
          </p:sp>
        </mc:Choice>
        <mc:Fallback xmlns="">
          <p:sp>
            <p:nvSpPr>
              <p:cNvPr id="17" name="Text Box 6"/>
              <p:cNvSpPr txBox="1">
                <a:spLocks noRot="1" noChangeAspect="1" noMove="1" noResize="1" noEditPoints="1" noAdjustHandles="1" noChangeArrowheads="1" noChangeShapeType="1" noTextEdit="1"/>
              </p:cNvSpPr>
              <p:nvPr/>
            </p:nvSpPr>
            <p:spPr bwMode="auto">
              <a:xfrm>
                <a:off x="701703" y="1556485"/>
                <a:ext cx="6589434" cy="773802"/>
              </a:xfrm>
              <a:prstGeom prst="rect">
                <a:avLst/>
              </a:prstGeom>
              <a:blipFill rotWithShape="0">
                <a:blip r:embed="rId4"/>
                <a:stretch>
                  <a:fillRect l="-1203" t="-708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 Box 7"/>
              <p:cNvSpPr txBox="1">
                <a:spLocks noChangeArrowheads="1"/>
              </p:cNvSpPr>
              <p:nvPr/>
            </p:nvSpPr>
            <p:spPr bwMode="auto">
              <a:xfrm>
                <a:off x="701703" y="2089885"/>
                <a:ext cx="7046634" cy="10297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342900" indent="-342900">
                  <a:spcBef>
                    <a:spcPct val="20000"/>
                  </a:spcBef>
                  <a:spcAft>
                    <a:spcPts val="1200"/>
                  </a:spcAft>
                  <a:buFont typeface="Arial" panose="020B0604020202020204" pitchFamily="34" charset="0"/>
                  <a:buChar char="•"/>
                </a:pPr>
                <a:r>
                  <a:rPr lang="zh-CN" altLang="en-US" sz="2400" b="1" dirty="0" smtClean="0">
                    <a:solidFill>
                      <a:schemeClr val="tx2"/>
                    </a:solidFill>
                    <a:latin typeface="楷体" panose="02010609060101010101" pitchFamily="49" charset="-122"/>
                    <a:ea typeface="楷体" panose="02010609060101010101" pitchFamily="49" charset="-122"/>
                  </a:rPr>
                  <a:t>变</a:t>
                </a:r>
                <a:r>
                  <a:rPr lang="zh-CN" altLang="en-US" sz="2400" b="1" dirty="0">
                    <a:solidFill>
                      <a:schemeClr val="tx2"/>
                    </a:solidFill>
                    <a:latin typeface="楷体" panose="02010609060101010101" pitchFamily="49" charset="-122"/>
                    <a:ea typeface="楷体" panose="02010609060101010101" pitchFamily="49" charset="-122"/>
                  </a:rPr>
                  <a:t>力</a:t>
                </a:r>
                <a:r>
                  <a:rPr lang="zh-CN" altLang="en-US" sz="2400" b="1" dirty="0" smtClean="0">
                    <a:solidFill>
                      <a:schemeClr val="tx2"/>
                    </a:solidFill>
                    <a:latin typeface="楷体" panose="02010609060101010101" pitchFamily="49" charset="-122"/>
                    <a:ea typeface="楷体" panose="02010609060101010101" pitchFamily="49" charset="-122"/>
                  </a:rPr>
                  <a:t>的冲量：</a:t>
                </a:r>
                <a:endParaRPr lang="en-US" altLang="zh-CN" sz="2400" b="1" dirty="0" smtClean="0">
                  <a:solidFill>
                    <a:schemeClr val="tx2"/>
                  </a:solidFill>
                  <a:latin typeface="楷体" panose="02010609060101010101" pitchFamily="49" charset="-122"/>
                  <a:ea typeface="楷体" panose="02010609060101010101" pitchFamily="49" charset="-122"/>
                </a:endParaRPr>
              </a:p>
              <a:p>
                <a:pPr>
                  <a:spcBef>
                    <a:spcPct val="20000"/>
                  </a:spcBef>
                </a:pPr>
                <a:r>
                  <a:rPr lang="zh-CN" altLang="en-US" sz="2000" b="1" dirty="0" smtClean="0">
                    <a:solidFill>
                      <a:schemeClr val="tx2"/>
                    </a:solidFill>
                    <a:latin typeface="楷体" panose="02010609060101010101" pitchFamily="49" charset="-122"/>
                    <a:ea typeface="楷体" panose="02010609060101010101" pitchFamily="49" charset="-122"/>
                  </a:rPr>
                  <a:t>   元</a:t>
                </a:r>
                <a:r>
                  <a:rPr lang="zh-CN" altLang="en-US" sz="2000" b="1" dirty="0">
                    <a:solidFill>
                      <a:schemeClr val="tx2"/>
                    </a:solidFill>
                    <a:latin typeface="楷体" panose="02010609060101010101" pitchFamily="49" charset="-122"/>
                    <a:ea typeface="楷体" panose="02010609060101010101" pitchFamily="49" charset="-122"/>
                  </a:rPr>
                  <a:t>冲量</a:t>
                </a:r>
                <a14:m>
                  <m:oMath xmlns:m="http://schemas.openxmlformats.org/officeDocument/2006/math">
                    <m:r>
                      <a:rPr lang="zh-CN" altLang="en-US" sz="2000" b="1" i="1" dirty="0" smtClean="0">
                        <a:solidFill>
                          <a:schemeClr val="tx2"/>
                        </a:solidFill>
                        <a:latin typeface="Cambria Math" panose="02040503050406030204" pitchFamily="18" charset="0"/>
                      </a:rPr>
                      <m:t> </m:t>
                    </m:r>
                    <m:r>
                      <a:rPr lang="en-US" altLang="zh-CN" sz="2000" b="1" i="1" dirty="0" smtClean="0">
                        <a:solidFill>
                          <a:schemeClr val="tx2"/>
                        </a:solidFill>
                        <a:latin typeface="Cambria Math" panose="02040503050406030204" pitchFamily="18" charset="0"/>
                      </a:rPr>
                      <m:t> </m:t>
                    </m:r>
                    <m:r>
                      <a:rPr lang="zh-CN" altLang="en-US" sz="2000">
                        <a:latin typeface="Cambria Math" panose="02040503050406030204" pitchFamily="18" charset="0"/>
                      </a:rPr>
                      <m:t>ⅆ</m:t>
                    </m:r>
                    <m:acc>
                      <m:accPr>
                        <m:chr m:val="⃗"/>
                        <m:ctrlPr>
                          <a:rPr lang="zh-CN" altLang="en-US" sz="2000" i="1">
                            <a:latin typeface="Cambria Math" panose="02040503050406030204" pitchFamily="18" charset="0"/>
                          </a:rPr>
                        </m:ctrlPr>
                      </m:accPr>
                      <m:e>
                        <m:r>
                          <m:rPr>
                            <m:sty m:val="p"/>
                          </m:rPr>
                          <a:rPr lang="en-US" altLang="zh-CN" sz="2000" i="1">
                            <a:latin typeface="Cambria Math" panose="02040503050406030204" pitchFamily="18" charset="0"/>
                          </a:rPr>
                          <m:t>I</m:t>
                        </m:r>
                      </m:e>
                    </m:acc>
                    <m:r>
                      <a:rPr lang="zh-CN" altLang="en-US" sz="200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𝐹</m:t>
                        </m:r>
                      </m:e>
                    </m:acc>
                    <m:r>
                      <a:rPr lang="zh-CN" altLang="en-US" sz="2000">
                        <a:latin typeface="Cambria Math" panose="02040503050406030204" pitchFamily="18" charset="0"/>
                      </a:rPr>
                      <m:t>ⅆ</m:t>
                    </m:r>
                    <m:r>
                      <m:rPr>
                        <m:sty m:val="p"/>
                      </m:rPr>
                      <a:rPr lang="en-US" altLang="zh-CN" sz="2000" i="1">
                        <a:latin typeface="Cambria Math" panose="02040503050406030204" pitchFamily="18" charset="0"/>
                      </a:rPr>
                      <m:t>t</m:t>
                    </m:r>
                    <m:r>
                      <a:rPr lang="en-US" altLang="zh-CN" sz="2000" b="0" i="1" smtClean="0">
                        <a:latin typeface="Cambria Math" panose="02040503050406030204" pitchFamily="18" charset="0"/>
                      </a:rPr>
                      <m:t>      (</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𝐹</m:t>
                        </m:r>
                      </m:e>
                    </m:acc>
                    <m:r>
                      <a:rPr lang="zh-CN" altLang="en-US" sz="2000" i="1">
                        <a:latin typeface="Cambria Math" panose="02040503050406030204" pitchFamily="18" charset="0"/>
                      </a:rPr>
                      <m:t>在</m:t>
                    </m:r>
                    <m:r>
                      <a:rPr lang="zh-CN" altLang="en-US" sz="2000">
                        <a:latin typeface="Cambria Math" panose="02040503050406030204" pitchFamily="18" charset="0"/>
                      </a:rPr>
                      <m:t>ⅆ</m:t>
                    </m:r>
                    <m:r>
                      <m:rPr>
                        <m:sty m:val="p"/>
                      </m:rPr>
                      <a:rPr lang="en-US" altLang="zh-CN" sz="2000" i="1">
                        <a:latin typeface="Cambria Math" panose="02040503050406030204" pitchFamily="18" charset="0"/>
                      </a:rPr>
                      <m:t>t</m:t>
                    </m:r>
                    <m:r>
                      <a:rPr lang="zh-CN" altLang="en-US" sz="2000" i="1">
                        <a:latin typeface="Cambria Math" panose="02040503050406030204" pitchFamily="18" charset="0"/>
                      </a:rPr>
                      <m:t>时间内的冲量</m:t>
                    </m:r>
                    <m:r>
                      <a:rPr lang="en-US" altLang="zh-CN" sz="2000" b="0" i="1" smtClean="0">
                        <a:latin typeface="Cambria Math" panose="02040503050406030204" pitchFamily="18" charset="0"/>
                      </a:rPr>
                      <m:t>)</m:t>
                    </m:r>
                  </m:oMath>
                </a14:m>
                <a:endParaRPr lang="zh-CN" altLang="en-US" sz="2000" b="1" baseline="-25000" dirty="0">
                  <a:solidFill>
                    <a:schemeClr val="tx2"/>
                  </a:solidFill>
                  <a:latin typeface="楷体" panose="02010609060101010101" pitchFamily="49" charset="-122"/>
                  <a:ea typeface="楷体" panose="02010609060101010101" pitchFamily="49" charset="-122"/>
                </a:endParaRPr>
              </a:p>
            </p:txBody>
          </p:sp>
        </mc:Choice>
        <mc:Fallback xmlns="">
          <p:sp>
            <p:nvSpPr>
              <p:cNvPr id="18" name="Text Box 7"/>
              <p:cNvSpPr txBox="1">
                <a:spLocks noRot="1" noChangeAspect="1" noMove="1" noResize="1" noEditPoints="1" noAdjustHandles="1" noChangeArrowheads="1" noChangeShapeType="1" noTextEdit="1"/>
              </p:cNvSpPr>
              <p:nvPr/>
            </p:nvSpPr>
            <p:spPr bwMode="auto">
              <a:xfrm>
                <a:off x="701703" y="2089885"/>
                <a:ext cx="7046634" cy="1029769"/>
              </a:xfrm>
              <a:prstGeom prst="rect">
                <a:avLst/>
              </a:prstGeom>
              <a:blipFill rotWithShape="0">
                <a:blip r:embed="rId5"/>
                <a:stretch>
                  <a:fillRect l="-1125" t="-4734" b="-82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9" name="Text Box 10"/>
          <p:cNvSpPr txBox="1">
            <a:spLocks noChangeArrowheads="1"/>
          </p:cNvSpPr>
          <p:nvPr/>
        </p:nvSpPr>
        <p:spPr bwMode="auto">
          <a:xfrm>
            <a:off x="962576" y="3086086"/>
            <a:ext cx="79657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sz="1600" dirty="0"/>
              <a:t>注意：</a:t>
            </a:r>
            <a:r>
              <a:rPr lang="zh-CN" altLang="en-US" sz="1600" dirty="0" smtClean="0"/>
              <a:t>在</a:t>
            </a:r>
            <a:r>
              <a:rPr lang="en-US" altLang="zh-CN" sz="1600" i="1" dirty="0" smtClean="0">
                <a:latin typeface="Times New Roman" panose="02020603050405020304" pitchFamily="18" charset="0"/>
              </a:rPr>
              <a:t>t</a:t>
            </a:r>
            <a:r>
              <a:rPr lang="en-US" altLang="zh-CN" sz="1600" i="1" baseline="-25000" dirty="0" smtClean="0">
                <a:latin typeface="Times New Roman" panose="02020603050405020304" pitchFamily="18" charset="0"/>
              </a:rPr>
              <a:t>1</a:t>
            </a:r>
            <a:r>
              <a:rPr lang="zh-CN" altLang="en-US" sz="1600" dirty="0" smtClean="0">
                <a:latin typeface="Times New Roman" panose="02020603050405020304" pitchFamily="18" charset="0"/>
              </a:rPr>
              <a:t>到</a:t>
            </a:r>
            <a:r>
              <a:rPr lang="en-US" altLang="zh-CN" sz="1600" i="1" dirty="0" smtClean="0">
                <a:latin typeface="Times New Roman" panose="02020603050405020304" pitchFamily="18" charset="0"/>
              </a:rPr>
              <a:t>t</a:t>
            </a:r>
            <a:r>
              <a:rPr lang="en-US" altLang="zh-CN" sz="1600" i="1" baseline="-25000" dirty="0" smtClean="0">
                <a:latin typeface="Times New Roman" panose="02020603050405020304" pitchFamily="18" charset="0"/>
              </a:rPr>
              <a:t>2</a:t>
            </a:r>
            <a:r>
              <a:rPr lang="zh-CN" altLang="en-US" sz="1600" dirty="0" smtClean="0">
                <a:latin typeface="Times New Roman" panose="02020603050405020304" pitchFamily="18" charset="0"/>
              </a:rPr>
              <a:t>范围内</a:t>
            </a:r>
            <a:r>
              <a:rPr lang="zh-CN" altLang="en-US" sz="1600" dirty="0" smtClean="0"/>
              <a:t>，</a:t>
            </a:r>
            <a:r>
              <a:rPr lang="en-US" altLang="zh-CN" sz="1600" b="1" i="1" dirty="0">
                <a:latin typeface="Times New Roman" panose="02020603050405020304" pitchFamily="18" charset="0"/>
              </a:rPr>
              <a:t>F</a:t>
            </a:r>
            <a:r>
              <a:rPr lang="zh-CN" altLang="en-US" sz="1600" dirty="0"/>
              <a:t>为变量。</a:t>
            </a:r>
            <a:r>
              <a:rPr lang="zh-CN" altLang="en-US" sz="1600" dirty="0" smtClean="0"/>
              <a:t>但是，在</a:t>
            </a:r>
            <a:r>
              <a:rPr lang="en-US" altLang="zh-CN" sz="1600" i="1" dirty="0" err="1" smtClean="0">
                <a:latin typeface="Times New Roman" panose="02020603050405020304" pitchFamily="18" charset="0"/>
              </a:rPr>
              <a:t>dt</a:t>
            </a:r>
            <a:r>
              <a:rPr lang="zh-CN" altLang="en-US" sz="1600" dirty="0" smtClean="0"/>
              <a:t>范围</a:t>
            </a:r>
            <a:r>
              <a:rPr lang="zh-CN" altLang="en-US" sz="1600" dirty="0"/>
              <a:t>内，</a:t>
            </a:r>
            <a:r>
              <a:rPr lang="en-US" altLang="zh-CN" sz="1600" b="1" i="1" dirty="0">
                <a:latin typeface="Times New Roman" panose="02020603050405020304" pitchFamily="18" charset="0"/>
              </a:rPr>
              <a:t>F</a:t>
            </a:r>
            <a:r>
              <a:rPr lang="zh-CN" altLang="en-US" sz="1600" dirty="0"/>
              <a:t>为恒量</a:t>
            </a:r>
            <a:r>
              <a:rPr lang="zh-CN" altLang="en-US" sz="1600" dirty="0" smtClean="0"/>
              <a:t>。</a:t>
            </a:r>
            <a:endParaRPr lang="en-US" altLang="zh-CN" sz="1600" dirty="0" smtClean="0"/>
          </a:p>
          <a:p>
            <a:pPr lvl="0"/>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单位：牛顿秒</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NS )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量纲为</a:t>
            </a:r>
            <a:endParaRPr lang="zh-CN" altLang="en-US" sz="1600" dirty="0"/>
          </a:p>
        </p:txBody>
      </p:sp>
      <p:grpSp>
        <p:nvGrpSpPr>
          <p:cNvPr id="36" name="组合 35"/>
          <p:cNvGrpSpPr/>
          <p:nvPr/>
        </p:nvGrpSpPr>
        <p:grpSpPr>
          <a:xfrm>
            <a:off x="1204787" y="4315264"/>
            <a:ext cx="4618269" cy="922368"/>
            <a:chOff x="1204787" y="4315264"/>
            <a:chExt cx="4618269" cy="922368"/>
          </a:xfrm>
        </p:grpSpPr>
        <mc:AlternateContent xmlns:mc="http://schemas.openxmlformats.org/markup-compatibility/2006" xmlns:a14="http://schemas.microsoft.com/office/drawing/2010/main">
          <mc:Choice Requires="a14">
            <p:sp>
              <p:nvSpPr>
                <p:cNvPr id="20" name="矩形 19"/>
                <p:cNvSpPr/>
                <p:nvPr/>
              </p:nvSpPr>
              <p:spPr>
                <a:xfrm>
                  <a:off x="1204787" y="4315264"/>
                  <a:ext cx="1762085" cy="922368"/>
                </a:xfrm>
                <a:prstGeom prst="rect">
                  <a:avLst/>
                </a:prstGeom>
                <a:ln w="28575">
                  <a:solidFill>
                    <a:srgbClr val="ED5A00"/>
                  </a:solid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panose="02040503050406030204" pitchFamily="18" charset="0"/>
                              </a:rPr>
                            </m:ctrlPr>
                          </m:accPr>
                          <m:e>
                            <m:r>
                              <m:rPr>
                                <m:sty m:val="p"/>
                              </m:rPr>
                              <a:rPr lang="en-US" altLang="zh-CN" sz="2400" i="1">
                                <a:latin typeface="Cambria Math" panose="02040503050406030204" pitchFamily="18" charset="0"/>
                              </a:rPr>
                              <m:t>I</m:t>
                            </m:r>
                          </m:e>
                        </m:acc>
                        <m:r>
                          <a:rPr lang="zh-CN" altLang="en-US" sz="2400" i="0">
                            <a:latin typeface="Cambria Math" panose="02040503050406030204" pitchFamily="18" charset="0"/>
                          </a:rPr>
                          <m:t>=</m:t>
                        </m:r>
                        <m:nary>
                          <m:naryPr>
                            <m:limLoc m:val="subSup"/>
                            <m:grow m:val="on"/>
                            <m:ctrlPr>
                              <a:rPr lang="zh-CN" altLang="en-US" sz="2400" i="1">
                                <a:latin typeface="Cambria Math" panose="02040503050406030204" pitchFamily="18" charset="0"/>
                              </a:rPr>
                            </m:ctrlPr>
                          </m:naryPr>
                          <m:sub>
                            <m:r>
                              <m:rPr>
                                <m:sty m:val="p"/>
                              </m:rPr>
                              <a:rPr lang="en-US" altLang="zh-CN" sz="2400" i="1">
                                <a:latin typeface="Cambria Math" panose="02040503050406030204" pitchFamily="18" charset="0"/>
                              </a:rPr>
                              <m:t>t</m:t>
                            </m:r>
                            <m:r>
                              <a:rPr lang="en-US" altLang="zh-CN" sz="2400" i="1" smtClean="0">
                                <a:latin typeface="Cambria Math" panose="02040503050406030204" pitchFamily="18" charset="0"/>
                              </a:rPr>
                              <m:t>1</m:t>
                            </m:r>
                          </m:sub>
                          <m:sup>
                            <m:r>
                              <m:rPr>
                                <m:sty m:val="p"/>
                              </m:rPr>
                              <a:rPr lang="en-US" altLang="zh-CN" sz="2400" i="1">
                                <a:latin typeface="Cambria Math" panose="02040503050406030204" pitchFamily="18" charset="0"/>
                              </a:rPr>
                              <m:t>t</m:t>
                            </m:r>
                            <m:r>
                              <a:rPr lang="en-US" altLang="zh-CN" sz="2400" i="1">
                                <a:latin typeface="Cambria Math" panose="02040503050406030204" pitchFamily="18" charset="0"/>
                              </a:rPr>
                              <m:t>2</m:t>
                            </m:r>
                          </m:sup>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𝐹</m:t>
                                </m:r>
                              </m:e>
                            </m:acc>
                            <m:r>
                              <a:rPr lang="zh-CN" altLang="en-US" sz="2400" i="0">
                                <a:latin typeface="Cambria Math" panose="02040503050406030204" pitchFamily="18" charset="0"/>
                              </a:rPr>
                              <m:t>ⅆ</m:t>
                            </m:r>
                            <m:r>
                              <m:rPr>
                                <m:sty m:val="p"/>
                              </m:rPr>
                              <a:rPr lang="en-US" altLang="zh-CN" sz="2400" i="1">
                                <a:latin typeface="Cambria Math" panose="02040503050406030204" pitchFamily="18" charset="0"/>
                              </a:rPr>
                              <m:t>t</m:t>
                            </m:r>
                          </m:e>
                        </m:nary>
                      </m:oMath>
                    </m:oMathPara>
                  </a14:m>
                  <a:endParaRPr lang="zh-CN"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1204787" y="4315264"/>
                  <a:ext cx="1762085" cy="922368"/>
                </a:xfrm>
                <a:prstGeom prst="rect">
                  <a:avLst/>
                </a:prstGeom>
                <a:blipFill rotWithShape="0">
                  <a:blip r:embed="rId6"/>
                  <a:stretch>
                    <a:fillRect/>
                  </a:stretch>
                </a:blipFill>
                <a:ln w="28575">
                  <a:solidFill>
                    <a:srgbClr val="ED5A00"/>
                  </a:solidFill>
                </a:ln>
              </p:spPr>
              <p:txBody>
                <a:bodyPr/>
                <a:lstStyle/>
                <a:p>
                  <a:r>
                    <a:rPr lang="zh-CN" altLang="en-US">
                      <a:noFill/>
                    </a:rPr>
                    <a:t> </a:t>
                  </a:r>
                </a:p>
              </p:txBody>
            </p:sp>
          </mc:Fallback>
        </mc:AlternateContent>
        <p:sp>
          <p:nvSpPr>
            <p:cNvPr id="21" name="文本框 20"/>
            <p:cNvSpPr txBox="1"/>
            <p:nvPr/>
          </p:nvSpPr>
          <p:spPr>
            <a:xfrm>
              <a:off x="3099233" y="4591782"/>
              <a:ext cx="2723823" cy="369332"/>
            </a:xfrm>
            <a:prstGeom prst="rect">
              <a:avLst/>
            </a:prstGeom>
            <a:noFill/>
          </p:spPr>
          <p:txBody>
            <a:bodyPr wrap="none" rtlCol="0">
              <a:spAutoFit/>
            </a:bodyPr>
            <a:lstStyle/>
            <a:p>
              <a:r>
                <a:rPr lang="zh-CN" altLang="en-US" sz="1800" dirty="0" smtClean="0"/>
                <a:t>沿时间把元冲量累加起来</a:t>
              </a:r>
              <a:endParaRPr lang="zh-CN" altLang="en-US" sz="1800" dirty="0"/>
            </a:p>
          </p:txBody>
        </p:sp>
      </p:grpSp>
      <p:graphicFrame>
        <p:nvGraphicFramePr>
          <p:cNvPr id="26" name="对象 25"/>
          <p:cNvGraphicFramePr>
            <a:graphicFrameLocks noChangeAspect="1"/>
          </p:cNvGraphicFramePr>
          <p:nvPr>
            <p:extLst>
              <p:ext uri="{D42A27DB-BD31-4B8C-83A1-F6EECF244321}">
                <p14:modId xmlns:p14="http://schemas.microsoft.com/office/powerpoint/2010/main" val="954947923"/>
              </p:ext>
            </p:extLst>
          </p:nvPr>
        </p:nvGraphicFramePr>
        <p:xfrm>
          <a:off x="3748838" y="3318040"/>
          <a:ext cx="712306" cy="296794"/>
        </p:xfrm>
        <a:graphic>
          <a:graphicData uri="http://schemas.openxmlformats.org/presentationml/2006/ole">
            <mc:AlternateContent xmlns:mc="http://schemas.openxmlformats.org/markup-compatibility/2006">
              <mc:Choice xmlns:v="urn:schemas-microsoft-com:vml" Requires="v">
                <p:oleObj spid="_x0000_s62561" name="公式" r:id="rId7" imgW="457200" imgH="190500" progId="Equation.3">
                  <p:embed/>
                </p:oleObj>
              </mc:Choice>
              <mc:Fallback>
                <p:oleObj name="公式" r:id="rId7" imgW="457200" imgH="1905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8838" y="3318040"/>
                        <a:ext cx="712306" cy="296794"/>
                      </a:xfrm>
                      <a:prstGeom prst="rect">
                        <a:avLst/>
                      </a:prstGeom>
                      <a:noFill/>
                    </p:spPr>
                  </p:pic>
                </p:oleObj>
              </mc:Fallback>
            </mc:AlternateContent>
          </a:graphicData>
        </a:graphic>
      </p:graphicFrame>
      <p:sp>
        <p:nvSpPr>
          <p:cNvPr id="27" name="Rectangle 16"/>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8" name="矩形 27"/>
          <p:cNvSpPr/>
          <p:nvPr/>
        </p:nvSpPr>
        <p:spPr>
          <a:xfrm>
            <a:off x="753361" y="3763411"/>
            <a:ext cx="3071675" cy="400110"/>
          </a:xfrm>
          <a:prstGeom prst="rect">
            <a:avLst/>
          </a:prstGeom>
        </p:spPr>
        <p:txBody>
          <a:bodyPr wrap="none">
            <a:spAutoFit/>
          </a:bodyPr>
          <a:lstStyle/>
          <a:p>
            <a:r>
              <a:rPr lang="zh-CN" altLang="en-US" sz="2000" b="1" dirty="0" smtClean="0">
                <a:solidFill>
                  <a:srgbClr val="3F3F3F"/>
                </a:solidFill>
                <a:latin typeface="楷体" panose="02010609060101010101" pitchFamily="49" charset="-122"/>
                <a:ea typeface="楷体" panose="02010609060101010101" pitchFamily="49" charset="-122"/>
              </a:rPr>
              <a:t>   时间</a:t>
            </a:r>
            <a:r>
              <a:rPr lang="en-US" altLang="zh-CN" sz="2000" b="1" dirty="0" smtClean="0">
                <a:solidFill>
                  <a:srgbClr val="3F3F3F"/>
                </a:solidFill>
                <a:latin typeface="楷体" panose="02010609060101010101" pitchFamily="49" charset="-122"/>
                <a:ea typeface="楷体" panose="02010609060101010101" pitchFamily="49" charset="-122"/>
              </a:rPr>
              <a:t>t</a:t>
            </a:r>
            <a:r>
              <a:rPr lang="en-US" altLang="zh-CN" sz="2000" b="1" baseline="-25000" dirty="0" smtClean="0">
                <a:solidFill>
                  <a:srgbClr val="3F3F3F"/>
                </a:solidFill>
                <a:latin typeface="楷体" panose="02010609060101010101" pitchFamily="49" charset="-122"/>
                <a:ea typeface="楷体" panose="02010609060101010101" pitchFamily="49" charset="-122"/>
              </a:rPr>
              <a:t>1</a:t>
            </a:r>
            <a:r>
              <a:rPr lang="zh-CN" altLang="en-US" sz="2000" b="1" dirty="0" smtClean="0">
                <a:solidFill>
                  <a:srgbClr val="3F3F3F"/>
                </a:solidFill>
                <a:latin typeface="楷体" panose="02010609060101010101" pitchFamily="49" charset="-122"/>
                <a:ea typeface="楷体" panose="02010609060101010101" pitchFamily="49" charset="-122"/>
              </a:rPr>
              <a:t>到</a:t>
            </a:r>
            <a:r>
              <a:rPr lang="en-US" altLang="zh-CN" sz="2000" b="1" dirty="0" smtClean="0">
                <a:solidFill>
                  <a:srgbClr val="3F3F3F"/>
                </a:solidFill>
                <a:latin typeface="楷体" panose="02010609060101010101" pitchFamily="49" charset="-122"/>
                <a:ea typeface="楷体" panose="02010609060101010101" pitchFamily="49" charset="-122"/>
              </a:rPr>
              <a:t>t</a:t>
            </a:r>
            <a:r>
              <a:rPr lang="en-US" altLang="zh-CN" sz="2000" b="1" baseline="-25000" dirty="0" smtClean="0">
                <a:solidFill>
                  <a:srgbClr val="3F3F3F"/>
                </a:solidFill>
                <a:latin typeface="楷体" panose="02010609060101010101" pitchFamily="49" charset="-122"/>
                <a:ea typeface="楷体" panose="02010609060101010101" pitchFamily="49" charset="-122"/>
              </a:rPr>
              <a:t>2</a:t>
            </a:r>
            <a:r>
              <a:rPr lang="zh-CN" altLang="en-US" sz="2000" b="1" dirty="0" smtClean="0">
                <a:solidFill>
                  <a:srgbClr val="3F3F3F"/>
                </a:solidFill>
                <a:latin typeface="楷体" panose="02010609060101010101" pitchFamily="49" charset="-122"/>
                <a:ea typeface="楷体" panose="02010609060101010101" pitchFamily="49" charset="-122"/>
              </a:rPr>
              <a:t>的总冲量：</a:t>
            </a:r>
            <a:endParaRPr lang="zh-CN" altLang="en-US" dirty="0"/>
          </a:p>
        </p:txBody>
      </p:sp>
      <p:pic>
        <p:nvPicPr>
          <p:cNvPr id="29" name="图片 28"/>
          <p:cNvPicPr>
            <a:picLocks noChangeAspect="1"/>
          </p:cNvPicPr>
          <p:nvPr/>
        </p:nvPicPr>
        <p:blipFill>
          <a:blip r:embed="rId9"/>
          <a:stretch>
            <a:fillRect/>
          </a:stretch>
        </p:blipFill>
        <p:spPr>
          <a:xfrm>
            <a:off x="6654371" y="3462776"/>
            <a:ext cx="2286000" cy="1704975"/>
          </a:xfrm>
          <a:prstGeom prst="rect">
            <a:avLst/>
          </a:prstGeom>
        </p:spPr>
      </p:pic>
      <p:sp>
        <p:nvSpPr>
          <p:cNvPr id="35" name="矩形 34"/>
          <p:cNvSpPr/>
          <p:nvPr/>
        </p:nvSpPr>
        <p:spPr>
          <a:xfrm>
            <a:off x="4356339" y="5688749"/>
            <a:ext cx="4572000" cy="923330"/>
          </a:xfrm>
          <a:prstGeom prst="rect">
            <a:avLst/>
          </a:prstGeom>
        </p:spPr>
        <p:txBody>
          <a:bodyPr>
            <a:spAutoFit/>
          </a:bodyPr>
          <a:lstStyle/>
          <a:p>
            <a:r>
              <a:rPr lang="en-US" altLang="zh-CN" sz="1800" kern="100" dirty="0" smtClean="0">
                <a:latin typeface="楷体" panose="02010609060101010101" pitchFamily="49" charset="-122"/>
                <a:ea typeface="楷体" panose="02010609060101010101" pitchFamily="49" charset="-122"/>
                <a:cs typeface="Times New Roman" panose="02020603050405020304" pitchFamily="18" charset="0"/>
              </a:rPr>
              <a:t>    </a:t>
            </a:r>
            <a:r>
              <a:rPr lang="zh-CN" altLang="zh-CN" sz="1800" kern="100" dirty="0" smtClean="0">
                <a:latin typeface="楷体" panose="02010609060101010101" pitchFamily="49" charset="-122"/>
                <a:ea typeface="楷体" panose="02010609060101010101" pitchFamily="49" charset="-122"/>
                <a:cs typeface="Times New Roman" panose="02020603050405020304" pitchFamily="18" charset="0"/>
              </a:rPr>
              <a:t>一</a:t>
            </a:r>
            <a:r>
              <a:rPr lang="zh-CN" altLang="zh-CN" sz="1800" kern="100" dirty="0">
                <a:latin typeface="楷体" panose="02010609060101010101" pitchFamily="49" charset="-122"/>
                <a:ea typeface="楷体" panose="02010609060101010101" pitchFamily="49" charset="-122"/>
                <a:cs typeface="Times New Roman" panose="02020603050405020304" pitchFamily="18" charset="0"/>
              </a:rPr>
              <a:t>个物体的运动速度的变化</a:t>
            </a:r>
            <a:r>
              <a:rPr lang="en-US" altLang="zh-CN" sz="1800" kern="100" dirty="0" smtClean="0">
                <a:latin typeface="楷体" panose="02010609060101010101" pitchFamily="49" charset="-122"/>
                <a:ea typeface="楷体" panose="02010609060101010101" pitchFamily="49" charset="-122"/>
              </a:rPr>
              <a:t>,</a:t>
            </a:r>
            <a:r>
              <a:rPr lang="zh-CN" altLang="en-US" sz="1800" kern="100" dirty="0" smtClean="0">
                <a:latin typeface="楷体" panose="02010609060101010101" pitchFamily="49" charset="-122"/>
                <a:ea typeface="楷体" panose="02010609060101010101" pitchFamily="49" charset="-122"/>
                <a:cs typeface="Times New Roman" panose="02020603050405020304" pitchFamily="18" charset="0"/>
              </a:rPr>
              <a:t>来源于力</a:t>
            </a:r>
            <a:r>
              <a:rPr lang="en-US" altLang="zh-CN" sz="1800" kern="100" dirty="0" smtClean="0">
                <a:latin typeface="楷体" panose="02010609060101010101" pitchFamily="49" charset="-122"/>
                <a:ea typeface="楷体" panose="02010609060101010101" pitchFamily="49" charset="-122"/>
              </a:rPr>
              <a:t>:</a:t>
            </a:r>
            <a:r>
              <a:rPr lang="zh-CN" altLang="zh-CN" sz="1800" kern="100" dirty="0">
                <a:latin typeface="楷体" panose="02010609060101010101" pitchFamily="49" charset="-122"/>
                <a:ea typeface="楷体" panose="02010609060101010101" pitchFamily="49" charset="-122"/>
                <a:cs typeface="Times New Roman" panose="02020603050405020304" pitchFamily="18" charset="0"/>
              </a:rPr>
              <a:t>第一是作用力的大小</a:t>
            </a:r>
            <a:r>
              <a:rPr lang="en-US" altLang="zh-CN" sz="1800" kern="100" dirty="0">
                <a:latin typeface="楷体" panose="02010609060101010101" pitchFamily="49" charset="-122"/>
                <a:ea typeface="楷体" panose="02010609060101010101" pitchFamily="49" charset="-122"/>
              </a:rPr>
              <a:t>;</a:t>
            </a:r>
            <a:r>
              <a:rPr lang="zh-CN" altLang="zh-CN" sz="1800" kern="100" dirty="0">
                <a:latin typeface="楷体" panose="02010609060101010101" pitchFamily="49" charset="-122"/>
                <a:ea typeface="楷体" panose="02010609060101010101" pitchFamily="49" charset="-122"/>
                <a:cs typeface="Times New Roman" panose="02020603050405020304" pitchFamily="18" charset="0"/>
              </a:rPr>
              <a:t>第二是力的作用时间</a:t>
            </a:r>
            <a:r>
              <a:rPr lang="zh-CN" altLang="zh-CN" sz="1800" kern="100" dirty="0" smtClean="0">
                <a:latin typeface="楷体" panose="02010609060101010101" pitchFamily="49" charset="-122"/>
                <a:ea typeface="楷体" panose="02010609060101010101" pitchFamily="49" charset="-122"/>
                <a:cs typeface="Times New Roman" panose="02020603050405020304" pitchFamily="18" charset="0"/>
              </a:rPr>
              <a:t>长短</a:t>
            </a:r>
            <a:r>
              <a:rPr lang="zh-CN" altLang="en-US" sz="1800" kern="100" dirty="0">
                <a:latin typeface="楷体" panose="02010609060101010101" pitchFamily="49" charset="-122"/>
                <a:ea typeface="楷体" panose="02010609060101010101" pitchFamily="49" charset="-122"/>
                <a:cs typeface="Times New Roman" panose="02020603050405020304" pitchFamily="18" charset="0"/>
              </a:rPr>
              <a:t>。</a:t>
            </a:r>
            <a:endParaRPr lang="zh-CN" altLang="en-US"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4283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26"/>
                                        </p:tgtEl>
                                        <p:attrNameLst>
                                          <p:attrName>style.visibility</p:attrName>
                                        </p:attrNameLst>
                                      </p:cBhvr>
                                      <p:to>
                                        <p:strVal val="visible"/>
                                      </p:to>
                                    </p:set>
                                    <p:animEffect transition="in" filter="wipe(down)">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27</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一、冲量 动量及动量定理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81312" y="2597928"/>
            <a:ext cx="5417316" cy="1355643"/>
            <a:chOff x="2011566" y="1534306"/>
            <a:chExt cx="5417316" cy="1355643"/>
          </a:xfrm>
        </p:grpSpPr>
        <mc:AlternateContent xmlns:mc="http://schemas.openxmlformats.org/markup-compatibility/2006" xmlns:a14="http://schemas.microsoft.com/office/drawing/2010/main">
          <mc:Choice Requires="a14">
            <p:sp>
              <p:nvSpPr>
                <p:cNvPr id="5" name="矩形 4"/>
                <p:cNvSpPr/>
                <p:nvPr/>
              </p:nvSpPr>
              <p:spPr>
                <a:xfrm>
                  <a:off x="2355302" y="1534306"/>
                  <a:ext cx="2472215" cy="4808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𝐹</m:t>
                            </m:r>
                          </m:e>
                        </m:acc>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a:rPr lang="zh-CN" altLang="en-US" sz="2000" i="1">
                                <a:latin typeface="Cambria Math" panose="02040503050406030204" pitchFamily="18" charset="0"/>
                              </a:rPr>
                              <m:t>𝑥</m:t>
                            </m:r>
                          </m:sub>
                        </m:sSub>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𝑖</m:t>
                            </m:r>
                          </m:e>
                        </m:acc>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a:rPr lang="zh-CN" altLang="en-US" sz="2000" i="1">
                                <a:latin typeface="Cambria Math" panose="02040503050406030204" pitchFamily="18" charset="0"/>
                              </a:rPr>
                              <m:t>𝑦</m:t>
                            </m:r>
                          </m:sub>
                        </m:sSub>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𝑗</m:t>
                            </m:r>
                          </m:e>
                        </m:acc>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a:rPr lang="zh-CN" altLang="en-US" sz="2000" i="1">
                                <a:latin typeface="Cambria Math" panose="02040503050406030204" pitchFamily="18" charset="0"/>
                              </a:rPr>
                              <m:t>𝑧</m:t>
                            </m:r>
                          </m:sub>
                        </m:sSub>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𝑘</m:t>
                            </m:r>
                          </m:e>
                        </m:acc>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2355302" y="1534306"/>
                  <a:ext cx="2472215" cy="480837"/>
                </a:xfrm>
                <a:prstGeom prst="rect">
                  <a:avLst/>
                </a:prstGeom>
                <a:blipFill rotWithShape="0">
                  <a:blip r:embed="rId2"/>
                  <a:stretch>
                    <a:fillRect t="-13924" b="-63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5044056" y="1545413"/>
                  <a:ext cx="126028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𝑑</m:t>
                        </m:r>
                        <m:r>
                          <m:rPr>
                            <m:sty m:val="p"/>
                          </m:rPr>
                          <a:rPr lang="en-US" altLang="zh-CN" sz="2000" i="1" smtClean="0">
                            <a:latin typeface="Cambria Math" panose="02040503050406030204" pitchFamily="18" charset="0"/>
                          </a:rPr>
                          <m:t>t</m:t>
                        </m:r>
                        <m:r>
                          <a:rPr lang="zh-CN" altLang="en-US" sz="2000" i="1">
                            <a:latin typeface="Cambria Math" panose="02040503050406030204" pitchFamily="18" charset="0"/>
                          </a:rPr>
                          <m:t>是标量</m:t>
                        </m:r>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5044056" y="1545413"/>
                  <a:ext cx="1260281" cy="400110"/>
                </a:xfrm>
                <a:prstGeom prst="rect">
                  <a:avLst/>
                </a:prstGeom>
                <a:blipFill rotWithShape="0">
                  <a:blip r:embed="rId3"/>
                  <a:stretch>
                    <a:fillRect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011566" y="2098129"/>
                  <a:ext cx="5417316" cy="791820"/>
                </a:xfrm>
                <a:prstGeom prst="rect">
                  <a:avLst/>
                </a:prstGeom>
                <a:ln>
                  <a:solidFill>
                    <a:srgbClr val="ED5A00"/>
                  </a:solid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a:latin typeface="Cambria Math" panose="02040503050406030204" pitchFamily="18" charset="0"/>
                              </a:rPr>
                            </m:ctrlPr>
                          </m:accPr>
                          <m:e>
                            <m:r>
                              <m:rPr>
                                <m:sty m:val="p"/>
                              </m:rPr>
                              <a:rPr lang="en-US" altLang="zh-CN" sz="2000" i="1">
                                <a:latin typeface="Cambria Math" panose="02040503050406030204" pitchFamily="18" charset="0"/>
                              </a:rPr>
                              <m:t>I</m:t>
                            </m:r>
                          </m:e>
                        </m:acc>
                        <m:r>
                          <a:rPr lang="zh-CN" altLang="en-US" sz="2000">
                            <a:latin typeface="Cambria Math" panose="02040503050406030204" pitchFamily="18" charset="0"/>
                          </a:rPr>
                          <m:t>=</m:t>
                        </m:r>
                        <m:nary>
                          <m:naryPr>
                            <m:limLoc m:val="subSup"/>
                            <m:grow m:val="on"/>
                            <m:ctrlPr>
                              <a:rPr lang="zh-CN" altLang="en-US" sz="2000" i="1">
                                <a:latin typeface="Cambria Math" panose="02040503050406030204" pitchFamily="18" charset="0"/>
                              </a:rPr>
                            </m:ctrlPr>
                          </m:naryPr>
                          <m:sub>
                            <m:r>
                              <m:rPr>
                                <m:sty m:val="p"/>
                              </m:rPr>
                              <a:rPr lang="en-US" altLang="zh-CN" sz="2000" i="1">
                                <a:latin typeface="Cambria Math" panose="02040503050406030204" pitchFamily="18" charset="0"/>
                              </a:rPr>
                              <m:t>t</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t</m:t>
                            </m:r>
                            <m:r>
                              <a:rPr lang="en-US" altLang="zh-CN" sz="2000" i="1">
                                <a:latin typeface="Cambria Math" panose="02040503050406030204" pitchFamily="18" charset="0"/>
                              </a:rPr>
                              <m:t>2</m:t>
                            </m:r>
                          </m:sup>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𝐹</m:t>
                                </m:r>
                              </m:e>
                            </m:acc>
                            <m:r>
                              <a:rPr lang="zh-CN" altLang="en-US" sz="2000" i="1">
                                <a:latin typeface="Cambria Math" panose="02040503050406030204" pitchFamily="18" charset="0"/>
                              </a:rPr>
                              <m:t>𝑑</m:t>
                            </m:r>
                            <m:r>
                              <m:rPr>
                                <m:sty m:val="p"/>
                              </m:rPr>
                              <a:rPr lang="en-US" altLang="zh-CN" sz="2000" i="1">
                                <a:latin typeface="Cambria Math" panose="02040503050406030204" pitchFamily="18" charset="0"/>
                              </a:rPr>
                              <m:t>t</m:t>
                            </m:r>
                          </m:e>
                        </m:nary>
                        <m:r>
                          <a:rPr lang="zh-CN" altLang="en-US" sz="2000" i="0">
                            <a:latin typeface="Cambria Math" panose="02040503050406030204" pitchFamily="18" charset="0"/>
                          </a:rPr>
                          <m:t>=</m:t>
                        </m:r>
                        <m:nary>
                          <m:naryPr>
                            <m:limLoc m:val="subSup"/>
                            <m:grow m:val="on"/>
                            <m:ctrlPr>
                              <a:rPr lang="zh-CN" altLang="en-US" sz="2000" i="1">
                                <a:latin typeface="Cambria Math" panose="02040503050406030204" pitchFamily="18" charset="0"/>
                              </a:rPr>
                            </m:ctrlPr>
                          </m:naryPr>
                          <m:sub>
                            <m:r>
                              <m:rPr>
                                <m:sty m:val="p"/>
                              </m:rPr>
                              <a:rPr lang="en-US" altLang="zh-CN" sz="2000" i="1">
                                <a:latin typeface="Cambria Math" panose="02040503050406030204" pitchFamily="18" charset="0"/>
                              </a:rPr>
                              <m:t>t</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t</m:t>
                            </m:r>
                            <m:r>
                              <a:rPr lang="en-US" altLang="zh-CN" sz="2000" i="1">
                                <a:latin typeface="Cambria Math" panose="02040503050406030204" pitchFamily="18" charset="0"/>
                              </a:rPr>
                              <m:t>2</m:t>
                            </m:r>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a:rPr lang="zh-CN" altLang="en-US" sz="2000" i="1">
                                    <a:latin typeface="Cambria Math" panose="02040503050406030204" pitchFamily="18" charset="0"/>
                                  </a:rPr>
                                  <m:t>𝑥</m:t>
                                </m:r>
                              </m:sub>
                            </m:sSub>
                            <m:r>
                              <a:rPr lang="zh-CN" altLang="en-US" sz="2000" i="1">
                                <a:latin typeface="Cambria Math" panose="02040503050406030204" pitchFamily="18" charset="0"/>
                              </a:rPr>
                              <m:t>𝑑</m:t>
                            </m:r>
                            <m:r>
                              <m:rPr>
                                <m:sty m:val="p"/>
                              </m:rPr>
                              <a:rPr lang="en-US" altLang="zh-CN" sz="2000" i="1">
                                <a:latin typeface="Cambria Math" panose="02040503050406030204" pitchFamily="18" charset="0"/>
                              </a:rPr>
                              <m:t>t</m:t>
                            </m:r>
                          </m:e>
                        </m:nary>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𝑖</m:t>
                            </m:r>
                          </m:e>
                        </m:acc>
                        <m:r>
                          <a:rPr lang="zh-CN" altLang="en-US" sz="2000">
                            <a:latin typeface="Cambria Math" panose="02040503050406030204" pitchFamily="18" charset="0"/>
                          </a:rPr>
                          <m:t>+</m:t>
                        </m:r>
                        <m:nary>
                          <m:naryPr>
                            <m:limLoc m:val="subSup"/>
                            <m:grow m:val="on"/>
                            <m:ctrlPr>
                              <a:rPr lang="zh-CN" altLang="en-US" sz="2000" i="1">
                                <a:latin typeface="Cambria Math" panose="02040503050406030204" pitchFamily="18" charset="0"/>
                              </a:rPr>
                            </m:ctrlPr>
                          </m:naryPr>
                          <m:sub>
                            <m:r>
                              <m:rPr>
                                <m:sty m:val="p"/>
                              </m:rPr>
                              <a:rPr lang="en-US" altLang="zh-CN" sz="2000" i="1">
                                <a:latin typeface="Cambria Math" panose="02040503050406030204" pitchFamily="18" charset="0"/>
                              </a:rPr>
                              <m:t>t</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t</m:t>
                            </m:r>
                            <m:r>
                              <a:rPr lang="en-US" altLang="zh-CN" sz="2000" i="1">
                                <a:latin typeface="Cambria Math" panose="02040503050406030204" pitchFamily="18" charset="0"/>
                              </a:rPr>
                              <m:t>2</m:t>
                            </m:r>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m:rPr>
                                    <m:sty m:val="p"/>
                                  </m:rPr>
                                  <a:rPr lang="en-US" altLang="zh-CN" sz="2000" i="1">
                                    <a:latin typeface="Cambria Math" panose="02040503050406030204" pitchFamily="18" charset="0"/>
                                  </a:rPr>
                                  <m:t>y</m:t>
                                </m:r>
                              </m:sub>
                            </m:sSub>
                            <m:r>
                              <a:rPr lang="zh-CN" altLang="en-US" sz="2000" i="1">
                                <a:latin typeface="Cambria Math" panose="02040503050406030204" pitchFamily="18" charset="0"/>
                              </a:rPr>
                              <m:t>𝑑</m:t>
                            </m:r>
                            <m:r>
                              <m:rPr>
                                <m:sty m:val="p"/>
                              </m:rPr>
                              <a:rPr lang="en-US" altLang="zh-CN" sz="2000" i="1">
                                <a:latin typeface="Cambria Math" panose="02040503050406030204" pitchFamily="18" charset="0"/>
                              </a:rPr>
                              <m:t>t</m:t>
                            </m:r>
                          </m:e>
                        </m:nary>
                        <m:acc>
                          <m:accPr>
                            <m:chr m:val="⃗"/>
                            <m:ctrlPr>
                              <a:rPr lang="zh-CN" altLang="en-US" sz="2000" i="1">
                                <a:latin typeface="Cambria Math" panose="02040503050406030204" pitchFamily="18" charset="0"/>
                              </a:rPr>
                            </m:ctrlPr>
                          </m:accPr>
                          <m:e>
                            <m:r>
                              <m:rPr>
                                <m:sty m:val="p"/>
                              </m:rPr>
                              <a:rPr lang="en-US" altLang="zh-CN" sz="2000" i="1">
                                <a:latin typeface="Cambria Math" panose="02040503050406030204" pitchFamily="18" charset="0"/>
                              </a:rPr>
                              <m:t>j</m:t>
                            </m:r>
                          </m:e>
                        </m:acc>
                        <m:r>
                          <a:rPr lang="zh-CN" altLang="en-US" sz="2000" i="0">
                            <a:latin typeface="Cambria Math" panose="02040503050406030204" pitchFamily="18" charset="0"/>
                          </a:rPr>
                          <m:t>+</m:t>
                        </m:r>
                        <m:nary>
                          <m:naryPr>
                            <m:limLoc m:val="subSup"/>
                            <m:grow m:val="on"/>
                            <m:ctrlPr>
                              <a:rPr lang="zh-CN" altLang="en-US" sz="2000" i="1">
                                <a:latin typeface="Cambria Math" panose="02040503050406030204" pitchFamily="18" charset="0"/>
                              </a:rPr>
                            </m:ctrlPr>
                          </m:naryPr>
                          <m:sub>
                            <m:r>
                              <m:rPr>
                                <m:sty m:val="p"/>
                              </m:rPr>
                              <a:rPr lang="en-US" altLang="zh-CN" sz="2000" i="1">
                                <a:latin typeface="Cambria Math" panose="02040503050406030204" pitchFamily="18" charset="0"/>
                              </a:rPr>
                              <m:t>t</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t</m:t>
                            </m:r>
                            <m:r>
                              <a:rPr lang="en-US" altLang="zh-CN" sz="2000" i="1">
                                <a:latin typeface="Cambria Math" panose="02040503050406030204" pitchFamily="18" charset="0"/>
                              </a:rPr>
                              <m:t>2</m:t>
                            </m:r>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m:rPr>
                                    <m:sty m:val="p"/>
                                  </m:rPr>
                                  <a:rPr lang="en-US" altLang="zh-CN" sz="2000" i="1">
                                    <a:latin typeface="Cambria Math" panose="02040503050406030204" pitchFamily="18" charset="0"/>
                                  </a:rPr>
                                  <m:t>z</m:t>
                                </m:r>
                              </m:sub>
                            </m:sSub>
                            <m:r>
                              <a:rPr lang="zh-CN" altLang="en-US" sz="2000" i="1">
                                <a:latin typeface="Cambria Math" panose="02040503050406030204" pitchFamily="18" charset="0"/>
                              </a:rPr>
                              <m:t>𝑑</m:t>
                            </m:r>
                            <m:r>
                              <m:rPr>
                                <m:sty m:val="p"/>
                              </m:rPr>
                              <a:rPr lang="en-US" altLang="zh-CN" sz="2000" i="1">
                                <a:latin typeface="Cambria Math" panose="02040503050406030204" pitchFamily="18" charset="0"/>
                              </a:rPr>
                              <m:t>t</m:t>
                            </m:r>
                          </m:e>
                        </m:nary>
                        <m:acc>
                          <m:accPr>
                            <m:chr m:val="⃗"/>
                            <m:ctrlPr>
                              <a:rPr lang="zh-CN" altLang="en-US" sz="2000" i="1">
                                <a:latin typeface="Cambria Math" panose="02040503050406030204" pitchFamily="18" charset="0"/>
                              </a:rPr>
                            </m:ctrlPr>
                          </m:accPr>
                          <m:e>
                            <m:r>
                              <m:rPr>
                                <m:sty m:val="p"/>
                              </m:rPr>
                              <a:rPr lang="en-US" altLang="zh-CN" sz="2000" i="1">
                                <a:latin typeface="Cambria Math" panose="02040503050406030204" pitchFamily="18" charset="0"/>
                              </a:rPr>
                              <m:t>k</m:t>
                            </m:r>
                          </m:e>
                        </m:acc>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2011566" y="2098129"/>
                  <a:ext cx="5417316" cy="791820"/>
                </a:xfrm>
                <a:prstGeom prst="rect">
                  <a:avLst/>
                </a:prstGeom>
                <a:blipFill rotWithShape="0">
                  <a:blip r:embed="rId4"/>
                  <a:stretch>
                    <a:fillRect/>
                  </a:stretch>
                </a:blipFill>
                <a:ln>
                  <a:solidFill>
                    <a:srgbClr val="ED5A00"/>
                  </a:solidFill>
                </a:ln>
              </p:spPr>
              <p:txBody>
                <a:bodyPr/>
                <a:lstStyle/>
                <a:p>
                  <a:r>
                    <a:rPr lang="zh-CN" altLang="en-US">
                      <a:noFill/>
                    </a:rPr>
                    <a:t> </a:t>
                  </a:r>
                </a:p>
              </p:txBody>
            </p:sp>
          </mc:Fallback>
        </mc:AlternateContent>
      </p:grpSp>
      <p:sp>
        <p:nvSpPr>
          <p:cNvPr id="9" name="文本框 8"/>
          <p:cNvSpPr txBox="1"/>
          <p:nvPr/>
        </p:nvSpPr>
        <p:spPr>
          <a:xfrm>
            <a:off x="380626" y="2228596"/>
            <a:ext cx="1338828" cy="369332"/>
          </a:xfrm>
          <a:prstGeom prst="rect">
            <a:avLst/>
          </a:prstGeom>
          <a:noFill/>
        </p:spPr>
        <p:txBody>
          <a:bodyPr wrap="none" rtlCol="0">
            <a:spAutoFit/>
          </a:bodyPr>
          <a:lstStyle/>
          <a:p>
            <a:r>
              <a:rPr lang="zh-CN" altLang="en-US" sz="1800" dirty="0" smtClean="0">
                <a:latin typeface="楷体" panose="02010609060101010101" pitchFamily="49" charset="-122"/>
                <a:ea typeface="楷体" panose="02010609060101010101" pitchFamily="49" charset="-122"/>
              </a:rPr>
              <a:t>直角坐标系</a:t>
            </a:r>
            <a:endParaRPr lang="zh-CN" altLang="en-US" sz="1800" dirty="0">
              <a:latin typeface="楷体" panose="02010609060101010101" pitchFamily="49" charset="-122"/>
              <a:ea typeface="楷体" panose="02010609060101010101" pitchFamily="49" charset="-122"/>
            </a:endParaRPr>
          </a:p>
        </p:txBody>
      </p:sp>
      <p:sp>
        <p:nvSpPr>
          <p:cNvPr id="11" name="矩形 10"/>
          <p:cNvSpPr/>
          <p:nvPr/>
        </p:nvSpPr>
        <p:spPr>
          <a:xfrm>
            <a:off x="253496" y="1046734"/>
            <a:ext cx="8577683" cy="1089529"/>
          </a:xfrm>
          <a:prstGeom prst="rect">
            <a:avLst/>
          </a:prstGeom>
        </p:spPr>
        <p:txBody>
          <a:bodyPr wrap="square">
            <a:spAutoFit/>
          </a:bodyPr>
          <a:lstStyle/>
          <a:p>
            <a:pPr>
              <a:lnSpc>
                <a:spcPct val="120000"/>
              </a:lnSpc>
            </a:pPr>
            <a:r>
              <a:rPr kumimoji="1" lang="en-US" altLang="zh-CN" sz="1800" dirty="0" smtClean="0">
                <a:latin typeface="+mj-ea"/>
                <a:ea typeface="+mj-ea"/>
              </a:rPr>
              <a:t>1. </a:t>
            </a:r>
            <a:r>
              <a:rPr kumimoji="1" lang="zh-CN" altLang="en-US" sz="1800" dirty="0" smtClean="0">
                <a:latin typeface="+mj-ea"/>
                <a:ea typeface="+mj-ea"/>
              </a:rPr>
              <a:t>冲量</a:t>
            </a:r>
            <a:r>
              <a:rPr kumimoji="1" lang="zh-CN" altLang="en-US" sz="1800" dirty="0">
                <a:latin typeface="+mj-ea"/>
                <a:ea typeface="+mj-ea"/>
              </a:rPr>
              <a:t>：力</a:t>
            </a:r>
            <a:r>
              <a:rPr kumimoji="1" lang="zh-CN" altLang="en-US" sz="1800" dirty="0">
                <a:solidFill>
                  <a:schemeClr val="accent1"/>
                </a:solidFill>
                <a:latin typeface="+mj-ea"/>
                <a:ea typeface="+mj-ea"/>
              </a:rPr>
              <a:t>对时间的</a:t>
            </a:r>
            <a:r>
              <a:rPr kumimoji="1" lang="zh-CN" altLang="en-US" sz="1800" dirty="0">
                <a:latin typeface="+mj-ea"/>
                <a:ea typeface="+mj-ea"/>
              </a:rPr>
              <a:t>累积效应，用</a:t>
            </a:r>
            <a:r>
              <a:rPr kumimoji="1" lang="en-US" altLang="zh-CN" sz="1800" b="1" dirty="0">
                <a:solidFill>
                  <a:schemeClr val="accent1"/>
                </a:solidFill>
                <a:ea typeface="+mj-ea"/>
              </a:rPr>
              <a:t>I</a:t>
            </a:r>
            <a:r>
              <a:rPr kumimoji="1" lang="zh-CN" altLang="en-US" sz="1800" dirty="0" smtClean="0">
                <a:latin typeface="+mj-ea"/>
                <a:ea typeface="+mj-ea"/>
              </a:rPr>
              <a:t>表示。（是过程量、</a:t>
            </a:r>
            <a:r>
              <a:rPr kumimoji="1" lang="zh-CN" altLang="en-US" sz="1800" dirty="0">
                <a:latin typeface="+mj-ea"/>
                <a:ea typeface="+mj-ea"/>
              </a:rPr>
              <a:t>矢量</a:t>
            </a:r>
            <a:r>
              <a:rPr kumimoji="1" lang="zh-CN" altLang="en-US" sz="1800" dirty="0" smtClean="0">
                <a:latin typeface="+mj-ea"/>
                <a:ea typeface="+mj-ea"/>
              </a:rPr>
              <a:t>）</a:t>
            </a:r>
            <a:endParaRPr kumimoji="1" lang="en-US" altLang="zh-CN" sz="1800" dirty="0" smtClean="0">
              <a:latin typeface="+mj-ea"/>
              <a:ea typeface="+mj-ea"/>
            </a:endParaRPr>
          </a:p>
          <a:p>
            <a:pPr>
              <a:lnSpc>
                <a:spcPct val="120000"/>
              </a:lnSpc>
            </a:pPr>
            <a:r>
              <a:rPr kumimoji="1" lang="zh-CN" altLang="en-US" sz="1800" dirty="0" smtClean="0">
                <a:latin typeface="+mj-ea"/>
                <a:ea typeface="+mj-ea"/>
              </a:rPr>
              <a:t>      与功类似，合力同样可以</a:t>
            </a:r>
            <a:r>
              <a:rPr kumimoji="1" lang="zh-CN" altLang="en-US" sz="1800" dirty="0" smtClean="0">
                <a:solidFill>
                  <a:schemeClr val="accent1"/>
                </a:solidFill>
                <a:latin typeface="+mj-ea"/>
                <a:ea typeface="+mj-ea"/>
              </a:rPr>
              <a:t>分解为不同方向上的分力</a:t>
            </a:r>
            <a:r>
              <a:rPr kumimoji="1" lang="zh-CN" altLang="en-US" sz="1800" dirty="0" smtClean="0">
                <a:latin typeface="+mj-ea"/>
                <a:ea typeface="+mj-ea"/>
              </a:rPr>
              <a:t>，然后分别求不同方向上的</a:t>
            </a:r>
            <a:r>
              <a:rPr kumimoji="1" lang="zh-CN" altLang="en-US" sz="1800" dirty="0" smtClean="0">
                <a:solidFill>
                  <a:schemeClr val="accent1"/>
                </a:solidFill>
                <a:latin typeface="+mj-ea"/>
                <a:ea typeface="+mj-ea"/>
              </a:rPr>
              <a:t>冲量分量</a:t>
            </a:r>
            <a:r>
              <a:rPr kumimoji="1" lang="zh-CN" altLang="en-US" sz="1800" dirty="0" smtClean="0">
                <a:latin typeface="+mj-ea"/>
                <a:ea typeface="+mj-ea"/>
              </a:rPr>
              <a:t>，在进行</a:t>
            </a:r>
            <a:r>
              <a:rPr kumimoji="1" lang="zh-CN" altLang="en-US" sz="1800" dirty="0" smtClean="0">
                <a:solidFill>
                  <a:schemeClr val="accent1"/>
                </a:solidFill>
                <a:latin typeface="+mj-ea"/>
                <a:ea typeface="+mj-ea"/>
              </a:rPr>
              <a:t>矢量合成</a:t>
            </a:r>
            <a:r>
              <a:rPr kumimoji="1" lang="zh-CN" altLang="en-US" sz="1800" dirty="0" smtClean="0">
                <a:latin typeface="+mj-ea"/>
                <a:ea typeface="+mj-ea"/>
              </a:rPr>
              <a:t>。即可</a:t>
            </a:r>
            <a:r>
              <a:rPr kumimoji="1" lang="zh-CN" altLang="en-US" sz="1800" dirty="0" smtClean="0">
                <a:solidFill>
                  <a:schemeClr val="accent1"/>
                </a:solidFill>
                <a:latin typeface="+mj-ea"/>
                <a:ea typeface="+mj-ea"/>
              </a:rPr>
              <a:t>得到合力的冲量</a:t>
            </a:r>
            <a:r>
              <a:rPr kumimoji="1" lang="zh-CN" altLang="en-US" sz="1800" dirty="0" smtClean="0">
                <a:latin typeface="+mj-ea"/>
                <a:ea typeface="+mj-ea"/>
              </a:rPr>
              <a:t>。</a:t>
            </a:r>
            <a:endParaRPr kumimoji="1" lang="zh-CN" altLang="en-US" sz="1800" dirty="0">
              <a:latin typeface="+mj-ea"/>
              <a:ea typeface="+mj-ea"/>
            </a:endParaRPr>
          </a:p>
        </p:txBody>
      </p:sp>
      <p:sp>
        <p:nvSpPr>
          <p:cNvPr id="12" name="文本框 11"/>
          <p:cNvSpPr txBox="1"/>
          <p:nvPr/>
        </p:nvSpPr>
        <p:spPr>
          <a:xfrm>
            <a:off x="380626" y="4602032"/>
            <a:ext cx="1338828" cy="369332"/>
          </a:xfrm>
          <a:prstGeom prst="rect">
            <a:avLst/>
          </a:prstGeom>
          <a:noFill/>
        </p:spPr>
        <p:txBody>
          <a:bodyPr wrap="none" rtlCol="0">
            <a:spAutoFit/>
          </a:bodyPr>
          <a:lstStyle/>
          <a:p>
            <a:r>
              <a:rPr lang="zh-CN" altLang="en-US" sz="1800" dirty="0" smtClean="0">
                <a:latin typeface="楷体" panose="02010609060101010101" pitchFamily="49" charset="-122"/>
                <a:ea typeface="楷体" panose="02010609060101010101" pitchFamily="49" charset="-122"/>
              </a:rPr>
              <a:t>自然坐标系</a:t>
            </a:r>
            <a:endParaRPr lang="zh-CN" altLang="en-US" sz="1800" dirty="0">
              <a:latin typeface="楷体" panose="02010609060101010101" pitchFamily="49" charset="-122"/>
              <a:ea typeface="楷体" panose="02010609060101010101" pitchFamily="49" charset="-122"/>
            </a:endParaRPr>
          </a:p>
        </p:txBody>
      </p:sp>
      <p:grpSp>
        <p:nvGrpSpPr>
          <p:cNvPr id="13" name="组合 12"/>
          <p:cNvGrpSpPr/>
          <p:nvPr/>
        </p:nvGrpSpPr>
        <p:grpSpPr>
          <a:xfrm>
            <a:off x="1056639" y="5162946"/>
            <a:ext cx="5324422" cy="1187056"/>
            <a:chOff x="1189193" y="3543249"/>
            <a:chExt cx="5324422" cy="1187056"/>
          </a:xfrm>
        </p:grpSpPr>
        <mc:AlternateContent xmlns:mc="http://schemas.openxmlformats.org/markup-compatibility/2006" xmlns:a14="http://schemas.microsoft.com/office/drawing/2010/main">
          <mc:Choice Requires="a14">
            <p:sp>
              <p:nvSpPr>
                <p:cNvPr id="14" name="矩形 13"/>
                <p:cNvSpPr/>
                <p:nvPr/>
              </p:nvSpPr>
              <p:spPr>
                <a:xfrm>
                  <a:off x="1189193" y="3543249"/>
                  <a:ext cx="1644746" cy="402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𝐹</m:t>
                            </m:r>
                          </m:e>
                        </m:acc>
                        <m:r>
                          <a:rPr lang="zh-CN" altLang="en-US" sz="1800" i="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𝐹</m:t>
                            </m:r>
                          </m:e>
                          <m:sub>
                            <m:r>
                              <a:rPr lang="zh-CN" altLang="en-US" sz="1800" i="1">
                                <a:latin typeface="Cambria Math" panose="02040503050406030204" pitchFamily="18" charset="0"/>
                              </a:rPr>
                              <m:t>𝑛</m:t>
                            </m:r>
                          </m:sub>
                        </m:sSub>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𝑛</m:t>
                            </m:r>
                          </m:e>
                        </m:acc>
                        <m:r>
                          <a:rPr lang="zh-CN" altLang="en-US" sz="1800" i="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𝐹</m:t>
                            </m:r>
                          </m:e>
                          <m:sub>
                            <m:r>
                              <a:rPr lang="zh-CN" altLang="en-US" sz="1800" i="1">
                                <a:latin typeface="Cambria Math" panose="02040503050406030204" pitchFamily="18" charset="0"/>
                              </a:rPr>
                              <m:t>𝑡</m:t>
                            </m:r>
                          </m:sub>
                        </m:sSub>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𝜏</m:t>
                            </m:r>
                          </m:e>
                        </m:acc>
                      </m:oMath>
                    </m:oMathPara>
                  </a14:m>
                  <a:endParaRPr lang="zh-CN" altLang="en-US" sz="1800" dirty="0"/>
                </a:p>
              </p:txBody>
            </p:sp>
          </mc:Choice>
          <mc:Fallback xmlns="">
            <p:sp>
              <p:nvSpPr>
                <p:cNvPr id="9" name="矩形 8"/>
                <p:cNvSpPr>
                  <a:spLocks noRot="1" noChangeAspect="1" noMove="1" noResize="1" noEditPoints="1" noAdjustHandles="1" noChangeArrowheads="1" noChangeShapeType="1" noTextEdit="1"/>
                </p:cNvSpPr>
                <p:nvPr/>
              </p:nvSpPr>
              <p:spPr>
                <a:xfrm>
                  <a:off x="1189193" y="3543249"/>
                  <a:ext cx="1644746" cy="402931"/>
                </a:xfrm>
                <a:prstGeom prst="rect">
                  <a:avLst/>
                </a:prstGeom>
                <a:blipFill rotWithShape="0">
                  <a:blip r:embed="rId5"/>
                  <a:stretch>
                    <a:fillRect t="-21212" r="-15926"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2854954" y="3576848"/>
                  <a:ext cx="11605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800" i="1">
                            <a:latin typeface="Cambria Math" panose="02040503050406030204" pitchFamily="18" charset="0"/>
                          </a:rPr>
                          <m:t>𝑑</m:t>
                        </m:r>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𝑟</m:t>
                            </m:r>
                          </m:e>
                        </m:acc>
                        <m:r>
                          <a:rPr lang="zh-CN" altLang="en-US" sz="1800" i="0">
                            <a:latin typeface="Cambria Math" panose="02040503050406030204" pitchFamily="18" charset="0"/>
                          </a:rPr>
                          <m:t>=</m:t>
                        </m:r>
                        <m:r>
                          <a:rPr lang="zh-CN" altLang="en-US" sz="1800" i="1">
                            <a:latin typeface="Cambria Math" panose="02040503050406030204" pitchFamily="18" charset="0"/>
                          </a:rPr>
                          <m:t>𝑑𝑠</m:t>
                        </m:r>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𝜏</m:t>
                            </m:r>
                          </m:e>
                        </m:acc>
                      </m:oMath>
                    </m:oMathPara>
                  </a14:m>
                  <a:endParaRPr lang="zh-CN" altLang="en-US" sz="1800" dirty="0"/>
                </a:p>
              </p:txBody>
            </p:sp>
          </mc:Choice>
          <mc:Fallback xmlns="">
            <p:sp>
              <p:nvSpPr>
                <p:cNvPr id="10" name="矩形 9"/>
                <p:cNvSpPr>
                  <a:spLocks noRot="1" noChangeAspect="1" noMove="1" noResize="1" noEditPoints="1" noAdjustHandles="1" noChangeArrowheads="1" noChangeShapeType="1" noTextEdit="1"/>
                </p:cNvSpPr>
                <p:nvPr/>
              </p:nvSpPr>
              <p:spPr>
                <a:xfrm>
                  <a:off x="2854954" y="3576848"/>
                  <a:ext cx="1160511" cy="369332"/>
                </a:xfrm>
                <a:prstGeom prst="rect">
                  <a:avLst/>
                </a:prstGeom>
                <a:blipFill rotWithShape="0">
                  <a:blip r:embed="rId6"/>
                  <a:stretch>
                    <a:fillRect t="-21667" r="-219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284911" y="3946180"/>
                  <a:ext cx="3228704" cy="784125"/>
                </a:xfrm>
                <a:prstGeom prst="rect">
                  <a:avLst/>
                </a:prstGeom>
                <a:ln>
                  <a:solidFill>
                    <a:srgbClr val="ED5A00"/>
                  </a:solid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r>
                              <m:rPr>
                                <m:sty m:val="p"/>
                              </m:rPr>
                              <a:rPr lang="en-US" altLang="zh-CN" sz="2000" i="1">
                                <a:latin typeface="Cambria Math" panose="02040503050406030204" pitchFamily="18" charset="0"/>
                              </a:rPr>
                              <m:t>I</m:t>
                            </m:r>
                          </m:e>
                        </m:acc>
                        <m:r>
                          <a:rPr lang="zh-CN" altLang="en-US" sz="2000" i="0">
                            <a:latin typeface="Cambria Math" panose="02040503050406030204" pitchFamily="18" charset="0"/>
                          </a:rPr>
                          <m:t>=</m:t>
                        </m:r>
                        <m:nary>
                          <m:naryPr>
                            <m:limLoc m:val="subSup"/>
                            <m:grow m:val="on"/>
                            <m:ctrlPr>
                              <a:rPr lang="zh-CN" altLang="en-US" sz="2000" i="1">
                                <a:latin typeface="Cambria Math" panose="02040503050406030204" pitchFamily="18" charset="0"/>
                              </a:rPr>
                            </m:ctrlPr>
                          </m:naryPr>
                          <m:sub>
                            <m:r>
                              <m:rPr>
                                <m:sty m:val="p"/>
                              </m:rPr>
                              <a:rPr lang="en-US" altLang="zh-CN" sz="2000" i="1">
                                <a:latin typeface="Cambria Math" panose="02040503050406030204" pitchFamily="18" charset="0"/>
                              </a:rPr>
                              <m:t>t</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t</m:t>
                            </m:r>
                            <m:r>
                              <a:rPr lang="en-US" altLang="zh-CN" sz="2000" i="1">
                                <a:latin typeface="Cambria Math" panose="02040503050406030204" pitchFamily="18" charset="0"/>
                              </a:rPr>
                              <m:t>2</m:t>
                            </m:r>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a:rPr lang="en-US" altLang="zh-CN" sz="2000" b="0" i="1" smtClean="0">
                                    <a:latin typeface="Cambria Math" panose="02040503050406030204" pitchFamily="18" charset="0"/>
                                  </a:rPr>
                                  <m:t>𝑡</m:t>
                                </m:r>
                              </m:sub>
                            </m:sSub>
                            <m:r>
                              <a:rPr lang="zh-CN" altLang="en-US" sz="2000">
                                <a:latin typeface="Cambria Math" panose="02040503050406030204" pitchFamily="18" charset="0"/>
                              </a:rPr>
                              <m:t>ⅆ</m:t>
                            </m:r>
                            <m:r>
                              <m:rPr>
                                <m:sty m:val="p"/>
                              </m:rPr>
                              <a:rPr lang="en-US" altLang="zh-CN" sz="2000" i="1">
                                <a:latin typeface="Cambria Math" panose="02040503050406030204" pitchFamily="18" charset="0"/>
                              </a:rPr>
                              <m:t>t</m:t>
                            </m:r>
                          </m:e>
                        </m:nary>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𝜏</m:t>
                            </m:r>
                          </m:e>
                        </m:acc>
                        <m:r>
                          <a:rPr lang="en-US" altLang="zh-CN" sz="2000" b="0" i="1" smtClean="0">
                            <a:latin typeface="Cambria Math" panose="02040503050406030204" pitchFamily="18" charset="0"/>
                          </a:rPr>
                          <m:t>+</m:t>
                        </m:r>
                        <m:nary>
                          <m:naryPr>
                            <m:limLoc m:val="subSup"/>
                            <m:grow m:val="on"/>
                            <m:ctrlPr>
                              <a:rPr lang="zh-CN" altLang="en-US" sz="2000" i="1">
                                <a:latin typeface="Cambria Math" panose="02040503050406030204" pitchFamily="18" charset="0"/>
                              </a:rPr>
                            </m:ctrlPr>
                          </m:naryPr>
                          <m:sub>
                            <m:r>
                              <m:rPr>
                                <m:sty m:val="p"/>
                              </m:rPr>
                              <a:rPr lang="en-US" altLang="zh-CN" sz="2000" i="1">
                                <a:latin typeface="Cambria Math" panose="02040503050406030204" pitchFamily="18" charset="0"/>
                              </a:rPr>
                              <m:t>t</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t</m:t>
                            </m:r>
                            <m:r>
                              <a:rPr lang="en-US" altLang="zh-CN" sz="2000" i="1">
                                <a:latin typeface="Cambria Math" panose="02040503050406030204" pitchFamily="18" charset="0"/>
                              </a:rPr>
                              <m:t>2</m:t>
                            </m:r>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a:rPr lang="en-US" altLang="zh-CN" sz="2000" b="0" i="1" smtClean="0">
                                    <a:latin typeface="Cambria Math" panose="02040503050406030204" pitchFamily="18" charset="0"/>
                                  </a:rPr>
                                  <m:t>𝑛</m:t>
                                </m:r>
                              </m:sub>
                            </m:sSub>
                            <m:r>
                              <a:rPr lang="zh-CN" altLang="en-US" sz="2000">
                                <a:latin typeface="Cambria Math" panose="02040503050406030204" pitchFamily="18" charset="0"/>
                              </a:rPr>
                              <m:t>ⅆ</m:t>
                            </m:r>
                            <m:r>
                              <m:rPr>
                                <m:sty m:val="p"/>
                              </m:rPr>
                              <a:rPr lang="en-US" altLang="zh-CN" sz="2000" i="1">
                                <a:latin typeface="Cambria Math" panose="02040503050406030204" pitchFamily="18" charset="0"/>
                              </a:rPr>
                              <m:t>t</m:t>
                            </m:r>
                          </m:e>
                        </m:nary>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𝑛</m:t>
                            </m:r>
                          </m:e>
                        </m:acc>
                      </m:oMath>
                    </m:oMathPara>
                  </a14:m>
                  <a:endParaRPr lang="zh-CN" altLang="en-US" sz="2000" dirty="0"/>
                </a:p>
              </p:txBody>
            </p:sp>
          </mc:Choice>
          <mc:Fallback xmlns="">
            <p:sp>
              <p:nvSpPr>
                <p:cNvPr id="16" name="矩形 15"/>
                <p:cNvSpPr>
                  <a:spLocks noRot="1" noChangeAspect="1" noMove="1" noResize="1" noEditPoints="1" noAdjustHandles="1" noChangeArrowheads="1" noChangeShapeType="1" noTextEdit="1"/>
                </p:cNvSpPr>
                <p:nvPr/>
              </p:nvSpPr>
              <p:spPr>
                <a:xfrm>
                  <a:off x="3284911" y="3946180"/>
                  <a:ext cx="3228704" cy="784125"/>
                </a:xfrm>
                <a:prstGeom prst="rect">
                  <a:avLst/>
                </a:prstGeom>
                <a:blipFill rotWithShape="0">
                  <a:blip r:embed="rId7"/>
                  <a:stretch>
                    <a:fillRect/>
                  </a:stretch>
                </a:blipFill>
                <a:ln>
                  <a:solidFill>
                    <a:srgbClr val="ED5A00"/>
                  </a:solidFill>
                </a:ln>
              </p:spPr>
              <p:txBody>
                <a:bodyPr/>
                <a:lstStyle/>
                <a:p>
                  <a:r>
                    <a:rPr lang="zh-CN" altLang="en-US">
                      <a:noFill/>
                    </a:rPr>
                    <a:t> </a:t>
                  </a:r>
                </a:p>
              </p:txBody>
            </p:sp>
          </mc:Fallback>
        </mc:AlternateContent>
      </p:grpSp>
    </p:spTree>
    <p:extLst>
      <p:ext uri="{BB962C8B-B14F-4D97-AF65-F5344CB8AC3E}">
        <p14:creationId xmlns:p14="http://schemas.microsoft.com/office/powerpoint/2010/main" val="314946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一、冲量 动量及动量定理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720AFD23-7FD8-4D17-A0A1-97F143C0E2EC}" type="slidenum">
              <a:rPr lang="zh-CN" altLang="en-US" smtClean="0"/>
              <a:t>28</a:t>
            </a:fld>
            <a:endParaRPr lang="zh-CN" altLang="en-US"/>
          </a:p>
        </p:txBody>
      </p:sp>
      <p:sp>
        <p:nvSpPr>
          <p:cNvPr id="14" name="矩形 13"/>
          <p:cNvSpPr/>
          <p:nvPr/>
        </p:nvSpPr>
        <p:spPr>
          <a:xfrm>
            <a:off x="253496" y="1046734"/>
            <a:ext cx="8625809" cy="830997"/>
          </a:xfrm>
          <a:prstGeom prst="rect">
            <a:avLst/>
          </a:prstGeom>
        </p:spPr>
        <p:txBody>
          <a:bodyPr wrap="square">
            <a:spAutoFit/>
          </a:bodyPr>
          <a:lstStyle/>
          <a:p>
            <a:pPr marL="342900" indent="-342900">
              <a:lnSpc>
                <a:spcPct val="120000"/>
              </a:lnSpc>
              <a:buAutoNum type="arabicPeriod" startAt="2"/>
            </a:pPr>
            <a:r>
              <a:rPr kumimoji="1" lang="zh-CN" altLang="en-US" sz="2000" dirty="0" smtClean="0">
                <a:solidFill>
                  <a:srgbClr val="ED5A00"/>
                </a:solidFill>
                <a:latin typeface="+mj-ea"/>
                <a:ea typeface="+mj-ea"/>
              </a:rPr>
              <a:t>动量</a:t>
            </a:r>
            <a:r>
              <a:rPr kumimoji="1" lang="zh-CN" altLang="en-US" sz="2000" dirty="0" smtClean="0">
                <a:latin typeface="+mj-ea"/>
                <a:ea typeface="+mj-ea"/>
              </a:rPr>
              <a:t>：</a:t>
            </a:r>
            <a:r>
              <a:rPr lang="zh-CN" altLang="en-US" sz="2000" dirty="0" smtClean="0">
                <a:solidFill>
                  <a:srgbClr val="000000"/>
                </a:solidFill>
                <a:latin typeface="+mj-ea"/>
                <a:ea typeface="+mj-ea"/>
              </a:rPr>
              <a:t>方向</a:t>
            </a:r>
            <a:r>
              <a:rPr lang="zh-CN" altLang="en-US" sz="2000" dirty="0">
                <a:solidFill>
                  <a:srgbClr val="000000"/>
                </a:solidFill>
                <a:latin typeface="+mj-ea"/>
                <a:ea typeface="+mj-ea"/>
              </a:rPr>
              <a:t>与速度</a:t>
            </a:r>
            <a:r>
              <a:rPr lang="zh-CN" altLang="en-US" sz="2000" dirty="0" smtClean="0">
                <a:solidFill>
                  <a:srgbClr val="000000"/>
                </a:solidFill>
                <a:latin typeface="+mj-ea"/>
                <a:ea typeface="+mj-ea"/>
              </a:rPr>
              <a:t>相同，是</a:t>
            </a:r>
            <a:r>
              <a:rPr lang="zh-CN" altLang="en-US" sz="2000" dirty="0">
                <a:solidFill>
                  <a:srgbClr val="000000"/>
                </a:solidFill>
                <a:latin typeface="+mj-ea"/>
                <a:ea typeface="+mj-ea"/>
              </a:rPr>
              <a:t>物体运动的</a:t>
            </a:r>
            <a:r>
              <a:rPr lang="zh-CN" altLang="en-US" sz="2000" dirty="0" smtClean="0">
                <a:solidFill>
                  <a:srgbClr val="000000"/>
                </a:solidFill>
                <a:latin typeface="+mj-ea"/>
                <a:ea typeface="+mj-ea"/>
              </a:rPr>
              <a:t>单值函数</a:t>
            </a:r>
            <a:r>
              <a:rPr kumimoji="1" lang="zh-CN" altLang="en-US" sz="2000" dirty="0" smtClean="0">
                <a:latin typeface="+mj-ea"/>
                <a:ea typeface="+mj-ea"/>
              </a:rPr>
              <a:t>。（是状态量、矢量）</a:t>
            </a:r>
            <a:endParaRPr kumimoji="1" lang="en-US" altLang="zh-CN" sz="2000" dirty="0" smtClean="0">
              <a:latin typeface="+mj-ea"/>
              <a:ea typeface="+mj-ea"/>
            </a:endParaRPr>
          </a:p>
          <a:p>
            <a:pPr>
              <a:lnSpc>
                <a:spcPct val="120000"/>
              </a:lnSpc>
            </a:pPr>
            <a:r>
              <a:rPr lang="zh-CN" altLang="en-US" sz="2000" dirty="0" smtClean="0">
                <a:solidFill>
                  <a:srgbClr val="000000"/>
                </a:solidFill>
                <a:latin typeface="+mj-ea"/>
                <a:ea typeface="+mj-ea"/>
              </a:rPr>
              <a:t>用</a:t>
            </a:r>
            <a:r>
              <a:rPr lang="en-US" altLang="zh-CN" sz="2000" b="1" dirty="0" smtClean="0">
                <a:solidFill>
                  <a:srgbClr val="000000"/>
                </a:solidFill>
                <a:latin typeface="+mj-ea"/>
                <a:ea typeface="+mj-ea"/>
              </a:rPr>
              <a:t>P</a:t>
            </a:r>
            <a:r>
              <a:rPr lang="zh-CN" altLang="en-US" sz="2000" dirty="0" smtClean="0">
                <a:solidFill>
                  <a:srgbClr val="000000"/>
                </a:solidFill>
                <a:latin typeface="+mj-ea"/>
                <a:ea typeface="+mj-ea"/>
              </a:rPr>
              <a:t>表示。       </a:t>
            </a:r>
            <a:r>
              <a:rPr lang="zh-CN" altLang="zh-CN" sz="2000" dirty="0" smtClean="0">
                <a:latin typeface="楷体" panose="02010609060101010101" pitchFamily="49" charset="-122"/>
                <a:ea typeface="楷体" panose="02010609060101010101" pitchFamily="49" charset="-122"/>
              </a:rPr>
              <a:t>单位</a:t>
            </a:r>
            <a:r>
              <a:rPr lang="zh-CN" altLang="en-US" sz="2000" dirty="0" smtClean="0">
                <a:latin typeface="楷体" panose="02010609060101010101" pitchFamily="49" charset="-122"/>
                <a:ea typeface="楷体" panose="02010609060101010101" pitchFamily="49" charset="-122"/>
              </a:rPr>
              <a:t>：</a:t>
            </a:r>
            <a:r>
              <a:rPr lang="zh-CN" altLang="zh-CN" sz="2000" dirty="0" smtClean="0">
                <a:latin typeface="楷体" panose="02010609060101010101" pitchFamily="49" charset="-122"/>
                <a:ea typeface="楷体" panose="02010609060101010101" pitchFamily="49" charset="-122"/>
              </a:rPr>
              <a:t>千克</a:t>
            </a:r>
            <a:r>
              <a:rPr lang="zh-CN" altLang="zh-CN" sz="2000" dirty="0">
                <a:latin typeface="楷体" panose="02010609060101010101" pitchFamily="49" charset="-122"/>
                <a:ea typeface="楷体" panose="02010609060101010101" pitchFamily="49" charset="-122"/>
              </a:rPr>
              <a:t>米／秒</a:t>
            </a:r>
            <a:r>
              <a:rPr lang="en-US" altLang="zh-CN" sz="2000" dirty="0">
                <a:latin typeface="楷体" panose="02010609060101010101" pitchFamily="49" charset="-122"/>
                <a:ea typeface="楷体" panose="02010609060101010101" pitchFamily="49" charset="-122"/>
              </a:rPr>
              <a:t>(kg</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m/s)</a:t>
            </a:r>
            <a:endParaRPr kumimoji="1" lang="zh-CN" altLang="en-US" sz="2000" dirty="0">
              <a:latin typeface="楷体" panose="02010609060101010101" pitchFamily="49" charset="-122"/>
              <a:ea typeface="楷体" panose="02010609060101010101" pitchFamily="49" charset="-122"/>
            </a:endParaRPr>
          </a:p>
        </p:txBody>
      </p:sp>
      <p:pic>
        <p:nvPicPr>
          <p:cNvPr id="12" name="图片 11"/>
          <p:cNvPicPr>
            <a:picLocks noChangeAspect="1"/>
          </p:cNvPicPr>
          <p:nvPr/>
        </p:nvPicPr>
        <p:blipFill>
          <a:blip r:embed="rId4"/>
          <a:stretch>
            <a:fillRect/>
          </a:stretch>
        </p:blipFill>
        <p:spPr>
          <a:xfrm>
            <a:off x="3204325" y="1877731"/>
            <a:ext cx="1362075" cy="552450"/>
          </a:xfrm>
          <a:prstGeom prst="rect">
            <a:avLst/>
          </a:prstGeom>
        </p:spPr>
      </p:pic>
      <p:sp>
        <p:nvSpPr>
          <p:cNvPr id="6" name="矩形 5"/>
          <p:cNvSpPr/>
          <p:nvPr/>
        </p:nvSpPr>
        <p:spPr>
          <a:xfrm>
            <a:off x="180000" y="2455046"/>
            <a:ext cx="8625809" cy="830997"/>
          </a:xfrm>
          <a:prstGeom prst="rect">
            <a:avLst/>
          </a:prstGeom>
        </p:spPr>
        <p:txBody>
          <a:bodyPr wrap="square">
            <a:spAutoFit/>
          </a:bodyPr>
          <a:lstStyle/>
          <a:p>
            <a:pPr>
              <a:lnSpc>
                <a:spcPct val="120000"/>
              </a:lnSpc>
            </a:pPr>
            <a:r>
              <a:rPr kumimoji="1" lang="en-US" altLang="zh-CN" sz="2000" dirty="0">
                <a:solidFill>
                  <a:srgbClr val="ED5A00"/>
                </a:solidFill>
                <a:latin typeface="+mj-ea"/>
                <a:ea typeface="+mj-ea"/>
              </a:rPr>
              <a:t>3</a:t>
            </a:r>
            <a:r>
              <a:rPr kumimoji="1" lang="en-US" altLang="zh-CN" sz="2000" dirty="0" smtClean="0">
                <a:solidFill>
                  <a:srgbClr val="ED5A00"/>
                </a:solidFill>
                <a:latin typeface="+mj-ea"/>
                <a:ea typeface="+mj-ea"/>
              </a:rPr>
              <a:t>.  </a:t>
            </a:r>
            <a:r>
              <a:rPr kumimoji="1" lang="zh-CN" altLang="en-US" sz="2000" dirty="0" smtClean="0">
                <a:solidFill>
                  <a:srgbClr val="ED5A00"/>
                </a:solidFill>
                <a:latin typeface="+mj-ea"/>
                <a:ea typeface="+mj-ea"/>
              </a:rPr>
              <a:t>质点动量定理</a:t>
            </a:r>
            <a:r>
              <a:rPr kumimoji="1" lang="zh-CN" altLang="en-US" sz="2000" dirty="0">
                <a:latin typeface="+mj-ea"/>
                <a:ea typeface="+mj-ea"/>
              </a:rPr>
              <a:t>：合外力对物体的</a:t>
            </a:r>
            <a:r>
              <a:rPr kumimoji="1" lang="zh-CN" altLang="en-US" sz="2000" dirty="0">
                <a:solidFill>
                  <a:schemeClr val="accent1"/>
                </a:solidFill>
                <a:latin typeface="+mj-ea"/>
                <a:ea typeface="+mj-ea"/>
              </a:rPr>
              <a:t>冲量等于物体动量的增量</a:t>
            </a:r>
            <a:r>
              <a:rPr kumimoji="1" lang="zh-CN" altLang="en-US" sz="2000" dirty="0" smtClean="0">
                <a:latin typeface="+mj-ea"/>
                <a:ea typeface="+mj-ea"/>
              </a:rPr>
              <a:t>。（微分描述：</a:t>
            </a:r>
            <a:r>
              <a:rPr lang="zh-CN" altLang="en-US" sz="2000" dirty="0" smtClean="0">
                <a:solidFill>
                  <a:srgbClr val="000000"/>
                </a:solidFill>
                <a:latin typeface="+mj-ea"/>
                <a:ea typeface="+mj-ea"/>
              </a:rPr>
              <a:t>质点所受到的合外力等于质点的动量对时间的变化率。）</a:t>
            </a:r>
            <a:endParaRPr kumimoji="1" lang="zh-CN" altLang="en-US" sz="2000"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7" name="矩形 6"/>
              <p:cNvSpPr/>
              <p:nvPr/>
            </p:nvSpPr>
            <p:spPr>
              <a:xfrm>
                <a:off x="1103475" y="3992814"/>
                <a:ext cx="6335132" cy="671915"/>
              </a:xfrm>
              <a:prstGeom prst="rect">
                <a:avLst/>
              </a:prstGeom>
              <a:solidFill>
                <a:srgbClr val="FFCC99"/>
              </a:solidFill>
              <a:ln w="28575">
                <a:solidFill>
                  <a:srgbClr val="ED5A00"/>
                </a:solidFill>
              </a:ln>
            </p:spPr>
            <p:txBody>
              <a:bodyPr wrap="none">
                <a:spAutoFit/>
              </a:bodyPr>
              <a:lstStyle/>
              <a:p>
                <a14:m>
                  <m:oMath xmlns:m="http://schemas.openxmlformats.org/officeDocument/2006/math">
                    <m:acc>
                      <m:accPr>
                        <m:chr m:val="⃗"/>
                        <m:ctrlPr>
                          <a:rPr lang="zh-CN" altLang="en-US" sz="2400" i="1" smtClean="0">
                            <a:latin typeface="Cambria Math" panose="02040503050406030204" pitchFamily="18" charset="0"/>
                          </a:rPr>
                        </m:ctrlPr>
                      </m:accPr>
                      <m:e>
                        <m:r>
                          <m:rPr>
                            <m:sty m:val="p"/>
                          </m:rPr>
                          <a:rPr lang="en-US" altLang="zh-CN" sz="2400" i="1">
                            <a:latin typeface="Cambria Math" panose="02040503050406030204" pitchFamily="18" charset="0"/>
                          </a:rPr>
                          <m:t>I</m:t>
                        </m:r>
                      </m:e>
                    </m:acc>
                    <m:r>
                      <a:rPr lang="zh-CN" altLang="en-US" sz="2400" i="0">
                        <a:latin typeface="Cambria Math" panose="02040503050406030204" pitchFamily="18" charset="0"/>
                      </a:rPr>
                      <m:t>=</m:t>
                    </m:r>
                    <m:nary>
                      <m:naryPr>
                        <m:limLoc m:val="subSup"/>
                        <m:grow m:val="on"/>
                        <m:ctrlPr>
                          <a:rPr lang="zh-CN" altLang="en-US" sz="2400" i="1">
                            <a:latin typeface="Cambria Math" panose="02040503050406030204" pitchFamily="18" charset="0"/>
                          </a:rPr>
                        </m:ctrlPr>
                      </m:naryPr>
                      <m:sub>
                        <m:r>
                          <m:rPr>
                            <m:sty m:val="p"/>
                          </m:rPr>
                          <a:rPr lang="en-US" altLang="zh-CN" sz="2400" i="1">
                            <a:latin typeface="Cambria Math" panose="02040503050406030204" pitchFamily="18" charset="0"/>
                          </a:rPr>
                          <m:t>t</m:t>
                        </m:r>
                        <m:r>
                          <a:rPr lang="en-US" altLang="zh-CN" sz="2400" i="1" baseline="-25000" smtClean="0">
                            <a:latin typeface="Cambria Math" panose="02040503050406030204" pitchFamily="18" charset="0"/>
                          </a:rPr>
                          <m:t>1</m:t>
                        </m:r>
                      </m:sub>
                      <m:sup>
                        <m:r>
                          <m:rPr>
                            <m:sty m:val="p"/>
                          </m:rPr>
                          <a:rPr lang="en-US" altLang="zh-CN" sz="2400" i="1">
                            <a:latin typeface="Cambria Math" panose="02040503050406030204" pitchFamily="18" charset="0"/>
                          </a:rPr>
                          <m:t>t</m:t>
                        </m:r>
                        <m:r>
                          <a:rPr lang="en-US" altLang="zh-CN" sz="2400" i="1" baseline="-25000">
                            <a:latin typeface="Cambria Math" panose="02040503050406030204" pitchFamily="18" charset="0"/>
                          </a:rPr>
                          <m:t>2</m:t>
                        </m:r>
                      </m:sup>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𝐹</m:t>
                            </m:r>
                          </m:e>
                        </m:acc>
                        <m:r>
                          <a:rPr lang="en-US" altLang="zh-CN" sz="2400" i="1">
                            <a:latin typeface="Cambria Math" panose="02040503050406030204" pitchFamily="18" charset="0"/>
                          </a:rPr>
                          <m:t>𝑑</m:t>
                        </m:r>
                        <m:r>
                          <m:rPr>
                            <m:sty m:val="p"/>
                          </m:rPr>
                          <a:rPr lang="en-US" altLang="zh-CN" sz="2400" i="1">
                            <a:latin typeface="Cambria Math" panose="02040503050406030204" pitchFamily="18" charset="0"/>
                          </a:rPr>
                          <m:t>t</m:t>
                        </m:r>
                        <m:r>
                          <a:rPr lang="en-US" altLang="zh-CN" sz="2400" i="1">
                            <a:latin typeface="Cambria Math" panose="02040503050406030204" pitchFamily="18" charset="0"/>
                          </a:rPr>
                          <m:t>=</m:t>
                        </m:r>
                      </m:e>
                    </m:nary>
                    <m:nary>
                      <m:naryPr>
                        <m:limLoc m:val="subSup"/>
                        <m:grow m:val="on"/>
                        <m:ctrlPr>
                          <a:rPr lang="zh-CN" altLang="en-US" sz="2400" i="1">
                            <a:latin typeface="Cambria Math" panose="02040503050406030204" pitchFamily="18" charset="0"/>
                          </a:rPr>
                        </m:ctrlPr>
                      </m:naryPr>
                      <m:sub>
                        <m:r>
                          <m:rPr>
                            <m:sty m:val="p"/>
                          </m:rPr>
                          <a:rPr lang="en-US" altLang="zh-CN" sz="2400" i="1">
                            <a:latin typeface="Cambria Math" panose="02040503050406030204" pitchFamily="18" charset="0"/>
                          </a:rPr>
                          <m:t>t</m:t>
                        </m:r>
                        <m:r>
                          <a:rPr lang="en-US" altLang="zh-CN" sz="2400" i="1" baseline="-25000">
                            <a:latin typeface="Cambria Math" panose="02040503050406030204" pitchFamily="18" charset="0"/>
                          </a:rPr>
                          <m:t>1</m:t>
                        </m:r>
                      </m:sub>
                      <m:sup>
                        <m:r>
                          <m:rPr>
                            <m:sty m:val="p"/>
                          </m:rPr>
                          <a:rPr lang="en-US" altLang="zh-CN" sz="2400" i="1">
                            <a:latin typeface="Cambria Math" panose="02040503050406030204" pitchFamily="18" charset="0"/>
                          </a:rPr>
                          <m:t>t</m:t>
                        </m:r>
                        <m:r>
                          <a:rPr lang="en-US" altLang="zh-CN" sz="2400" i="1" baseline="-25000">
                            <a:latin typeface="Cambria Math" panose="02040503050406030204" pitchFamily="18" charset="0"/>
                          </a:rPr>
                          <m:t>2</m:t>
                        </m:r>
                      </m:sup>
                      <m:e>
                        <m:r>
                          <a:rPr lang="en-US" altLang="zh-CN" sz="2400" i="1">
                            <a:latin typeface="Cambria Math" panose="02040503050406030204" pitchFamily="18" charset="0"/>
                          </a:rPr>
                          <m:t>𝑑</m:t>
                        </m:r>
                        <m:r>
                          <a:rPr lang="en-US" altLang="zh-CN" sz="2400" b="0" i="1" smtClean="0">
                            <a:latin typeface="Cambria Math" panose="02040503050406030204" pitchFamily="18" charset="0"/>
                          </a:rPr>
                          <m:t>(</m:t>
                        </m:r>
                        <m:r>
                          <m:rPr>
                            <m:sty m:val="p"/>
                          </m:rPr>
                          <a:rPr lang="en-US" altLang="zh-CN" sz="2400" i="1">
                            <a:latin typeface="Cambria Math" panose="02040503050406030204" pitchFamily="18" charset="0"/>
                          </a:rPr>
                          <m:t>m</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𝑣</m:t>
                            </m:r>
                          </m:e>
                        </m:acc>
                        <m:r>
                          <a:rPr lang="en-US" altLang="zh-CN" sz="2400" b="0" i="1" smtClean="0">
                            <a:latin typeface="Cambria Math" panose="02040503050406030204" pitchFamily="18" charset="0"/>
                          </a:rPr>
                          <m:t>)</m:t>
                        </m:r>
                        <m:r>
                          <a:rPr lang="en-US" altLang="zh-CN" sz="2400" i="1">
                            <a:latin typeface="Cambria Math" panose="02040503050406030204" pitchFamily="18" charset="0"/>
                          </a:rPr>
                          <m:t>=</m:t>
                        </m:r>
                      </m:e>
                    </m:nary>
                  </m:oMath>
                </a14:m>
                <a:r>
                  <a:rPr lang="zh-CN" altLang="en-US" sz="2400" dirty="0"/>
                  <a:t> </a:t>
                </a:r>
                <a14:m>
                  <m:oMath xmlns:m="http://schemas.openxmlformats.org/officeDocument/2006/math">
                    <m:r>
                      <m:rPr>
                        <m:sty m:val="p"/>
                      </m:rPr>
                      <a:rPr lang="en-US" altLang="zh-CN" sz="2400" i="1">
                        <a:latin typeface="Cambria Math" panose="02040503050406030204" pitchFamily="18" charset="0"/>
                      </a:rPr>
                      <m:t>m</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𝑣</m:t>
                        </m:r>
                      </m:e>
                    </m:acc>
                    <m:r>
                      <a:rPr lang="en-US" altLang="zh-CN" sz="2400" b="0" i="1" baseline="-25000" smtClean="0">
                        <a:latin typeface="Cambria Math" panose="02040503050406030204" pitchFamily="18" charset="0"/>
                      </a:rPr>
                      <m:t>2</m:t>
                    </m:r>
                    <m:r>
                      <a:rPr lang="en-US" altLang="zh-CN" sz="2400" b="0" i="1" smtClean="0">
                        <a:latin typeface="Cambria Math" panose="02040503050406030204" pitchFamily="18" charset="0"/>
                      </a:rPr>
                      <m:t>−</m:t>
                    </m:r>
                    <m:r>
                      <m:rPr>
                        <m:sty m:val="p"/>
                      </m:rPr>
                      <a:rPr lang="en-US" altLang="zh-CN" sz="2400" i="1">
                        <a:latin typeface="Cambria Math" panose="02040503050406030204" pitchFamily="18" charset="0"/>
                      </a:rPr>
                      <m:t>m</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𝑣</m:t>
                        </m:r>
                      </m:e>
                    </m:acc>
                    <m:r>
                      <a:rPr lang="en-US" altLang="zh-CN" sz="2400" b="0" i="1" baseline="-25000" smtClean="0">
                        <a:latin typeface="Cambria Math" panose="02040503050406030204" pitchFamily="18" charset="0"/>
                      </a:rPr>
                      <m:t>1</m:t>
                    </m:r>
                  </m:oMath>
                </a14:m>
                <a:r>
                  <a:rPr lang="en-US" altLang="zh-CN" sz="2400" dirty="0" smtClean="0"/>
                  <a:t>=</a:t>
                </a:r>
                <a:r>
                  <a:rPr lang="zh-CN" altLang="en-US" sz="2400" dirty="0" smtClean="0"/>
                  <a:t> </a:t>
                </a:r>
                <a14:m>
                  <m:oMath xmlns:m="http://schemas.openxmlformats.org/officeDocument/2006/math">
                    <m:acc>
                      <m:accPr>
                        <m:chr m:val="⃗"/>
                        <m:ctrlPr>
                          <a:rPr lang="zh-CN" altLang="en-US" sz="2400" i="1">
                            <a:latin typeface="Cambria Math" panose="02040503050406030204" pitchFamily="18" charset="0"/>
                          </a:rPr>
                        </m:ctrlPr>
                      </m:accPr>
                      <m:e>
                        <m:r>
                          <m:rPr>
                            <m:sty m:val="p"/>
                          </m:rPr>
                          <a:rPr lang="en-US" altLang="zh-CN" sz="2400" i="1">
                            <a:latin typeface="Cambria Math" panose="02040503050406030204" pitchFamily="18" charset="0"/>
                          </a:rPr>
                          <m:t>P</m:t>
                        </m:r>
                      </m:e>
                    </m:acc>
                    <m:r>
                      <a:rPr lang="en-US" altLang="zh-CN" sz="2400" i="1" baseline="-25000">
                        <a:latin typeface="Cambria Math" panose="02040503050406030204" pitchFamily="18" charset="0"/>
                      </a:rPr>
                      <m:t>2 </m:t>
                    </m:r>
                  </m:oMath>
                </a14:m>
                <a:r>
                  <a:rPr lang="en-US" altLang="zh-CN" sz="2400" dirty="0" smtClean="0"/>
                  <a:t>-</a:t>
                </a:r>
                <a:r>
                  <a:rPr lang="zh-CN" altLang="en-US" sz="2400" dirty="0"/>
                  <a:t> </a:t>
                </a:r>
                <a14:m>
                  <m:oMath xmlns:m="http://schemas.openxmlformats.org/officeDocument/2006/math">
                    <m:acc>
                      <m:accPr>
                        <m:chr m:val="⃗"/>
                        <m:ctrlPr>
                          <a:rPr lang="zh-CN" altLang="en-US" sz="2400" i="1">
                            <a:latin typeface="Cambria Math" panose="02040503050406030204" pitchFamily="18" charset="0"/>
                          </a:rPr>
                        </m:ctrlPr>
                      </m:accPr>
                      <m:e>
                        <m:r>
                          <m:rPr>
                            <m:sty m:val="p"/>
                          </m:rPr>
                          <a:rPr lang="en-US" altLang="zh-CN" sz="2400" i="1">
                            <a:latin typeface="Cambria Math" panose="02040503050406030204" pitchFamily="18" charset="0"/>
                          </a:rPr>
                          <m:t>P</m:t>
                        </m:r>
                      </m:e>
                    </m:acc>
                    <m:r>
                      <a:rPr lang="en-US" altLang="zh-CN" sz="2400" i="1" baseline="-25000">
                        <a:latin typeface="Cambria Math" panose="02040503050406030204" pitchFamily="18" charset="0"/>
                      </a:rPr>
                      <m:t>1</m:t>
                    </m:r>
                  </m:oMath>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103475" y="3992814"/>
                <a:ext cx="6335132" cy="671915"/>
              </a:xfrm>
              <a:prstGeom prst="rect">
                <a:avLst/>
              </a:prstGeom>
              <a:blipFill rotWithShape="0">
                <a:blip r:embed="rId5"/>
                <a:stretch>
                  <a:fillRect b="-3478"/>
                </a:stretch>
              </a:blipFill>
              <a:ln w="28575">
                <a:solidFill>
                  <a:srgbClr val="ED5A00"/>
                </a:solidFill>
              </a:ln>
            </p:spPr>
            <p:txBody>
              <a:bodyPr/>
              <a:lstStyle/>
              <a:p>
                <a:r>
                  <a:rPr lang="zh-CN" altLang="en-US">
                    <a:noFill/>
                  </a:rPr>
                  <a:t> </a:t>
                </a:r>
              </a:p>
            </p:txBody>
          </p:sp>
        </mc:Fallback>
      </mc:AlternateContent>
      <p:sp>
        <p:nvSpPr>
          <p:cNvPr id="3" name="Rectangle 2"/>
          <p:cNvSpPr>
            <a:spLocks noChangeArrowheads="1"/>
          </p:cNvSpPr>
          <p:nvPr/>
        </p:nvSpPr>
        <p:spPr bwMode="auto">
          <a:xfrm>
            <a:off x="1900990" y="368955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1800"/>
          </a:p>
        </p:txBody>
      </p:sp>
      <p:graphicFrame>
        <p:nvGraphicFramePr>
          <p:cNvPr id="4" name="对象 3"/>
          <p:cNvGraphicFramePr>
            <a:graphicFrameLocks noChangeAspect="1"/>
          </p:cNvGraphicFramePr>
          <p:nvPr>
            <p:extLst>
              <p:ext uri="{D42A27DB-BD31-4B8C-83A1-F6EECF244321}">
                <p14:modId xmlns:p14="http://schemas.microsoft.com/office/powerpoint/2010/main" val="2872770337"/>
              </p:ext>
            </p:extLst>
          </p:nvPr>
        </p:nvGraphicFramePr>
        <p:xfrm>
          <a:off x="2085721" y="3326831"/>
          <a:ext cx="3067050" cy="588963"/>
        </p:xfrm>
        <a:graphic>
          <a:graphicData uri="http://schemas.openxmlformats.org/presentationml/2006/ole">
            <mc:AlternateContent xmlns:mc="http://schemas.openxmlformats.org/markup-compatibility/2006">
              <mc:Choice xmlns:v="urn:schemas-microsoft-com:vml" Requires="v">
                <p:oleObj spid="_x0000_s67657" name="公式" r:id="rId6" imgW="2082800" imgH="393700" progId="Equation.3">
                  <p:embed/>
                </p:oleObj>
              </mc:Choice>
              <mc:Fallback>
                <p:oleObj name="公式" r:id="rId6" imgW="2082800" imgH="3937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721" y="3326831"/>
                        <a:ext cx="3067050" cy="588963"/>
                      </a:xfrm>
                      <a:prstGeom prst="rect">
                        <a:avLst/>
                      </a:prstGeom>
                      <a:noFill/>
                    </p:spPr>
                  </p:pic>
                </p:oleObj>
              </mc:Fallback>
            </mc:AlternateContent>
          </a:graphicData>
        </a:graphic>
      </p:graphicFrame>
      <p:sp>
        <p:nvSpPr>
          <p:cNvPr id="5" name="文本框 4"/>
          <p:cNvSpPr txBox="1"/>
          <p:nvPr/>
        </p:nvSpPr>
        <p:spPr>
          <a:xfrm>
            <a:off x="1254659" y="3404636"/>
            <a:ext cx="646331" cy="369332"/>
          </a:xfrm>
          <a:prstGeom prst="rect">
            <a:avLst/>
          </a:prstGeom>
          <a:noFill/>
        </p:spPr>
        <p:txBody>
          <a:bodyPr wrap="none" rtlCol="0">
            <a:spAutoFit/>
          </a:bodyPr>
          <a:lstStyle/>
          <a:p>
            <a:r>
              <a:rPr lang="zh-CN" altLang="en-US" sz="1800" dirty="0"/>
              <a:t>推导</a:t>
            </a:r>
          </a:p>
        </p:txBody>
      </p:sp>
      <p:sp>
        <p:nvSpPr>
          <p:cNvPr id="11" name="矩形 10"/>
          <p:cNvSpPr/>
          <p:nvPr/>
        </p:nvSpPr>
        <p:spPr>
          <a:xfrm>
            <a:off x="180000" y="4948038"/>
            <a:ext cx="8625809" cy="830997"/>
          </a:xfrm>
          <a:prstGeom prst="rect">
            <a:avLst/>
          </a:prstGeom>
        </p:spPr>
        <p:txBody>
          <a:bodyPr wrap="square">
            <a:spAutoFit/>
          </a:bodyPr>
          <a:lstStyle/>
          <a:p>
            <a:pPr>
              <a:lnSpc>
                <a:spcPct val="120000"/>
              </a:lnSpc>
            </a:pPr>
            <a:r>
              <a:rPr kumimoji="1" lang="en-US" altLang="zh-CN" sz="2000" dirty="0">
                <a:latin typeface="+mj-ea"/>
                <a:ea typeface="+mj-ea"/>
              </a:rPr>
              <a:t>3</a:t>
            </a:r>
            <a:r>
              <a:rPr kumimoji="1" lang="en-US" altLang="zh-CN" sz="2000" dirty="0" smtClean="0">
                <a:latin typeface="+mj-ea"/>
                <a:ea typeface="+mj-ea"/>
              </a:rPr>
              <a:t>.  </a:t>
            </a:r>
            <a:r>
              <a:rPr kumimoji="1" lang="zh-CN" altLang="en-US" sz="2000" dirty="0" smtClean="0">
                <a:latin typeface="+mj-ea"/>
                <a:ea typeface="+mj-ea"/>
              </a:rPr>
              <a:t>质点</a:t>
            </a:r>
            <a:r>
              <a:rPr kumimoji="1" lang="zh-CN" altLang="en-US" sz="2000" dirty="0" smtClean="0">
                <a:solidFill>
                  <a:srgbClr val="ED5A00"/>
                </a:solidFill>
                <a:latin typeface="+mj-ea"/>
                <a:ea typeface="+mj-ea"/>
              </a:rPr>
              <a:t>系</a:t>
            </a:r>
            <a:r>
              <a:rPr kumimoji="1" lang="zh-CN" altLang="en-US" sz="2000" dirty="0" smtClean="0">
                <a:latin typeface="+mj-ea"/>
                <a:ea typeface="+mj-ea"/>
              </a:rPr>
              <a:t>动量定理</a:t>
            </a:r>
            <a:r>
              <a:rPr kumimoji="1" lang="zh-CN" altLang="en-US" sz="2000" dirty="0">
                <a:latin typeface="+mj-ea"/>
                <a:ea typeface="+mj-ea"/>
              </a:rPr>
              <a:t>：在一段时间内质点系所受</a:t>
            </a:r>
            <a:r>
              <a:rPr kumimoji="1" lang="zh-CN" altLang="en-US" sz="2000" dirty="0">
                <a:solidFill>
                  <a:schemeClr val="accent1"/>
                </a:solidFill>
                <a:latin typeface="+mj-ea"/>
                <a:ea typeface="+mj-ea"/>
              </a:rPr>
              <a:t>合外力</a:t>
            </a:r>
            <a:r>
              <a:rPr kumimoji="1" lang="zh-CN" altLang="en-US" sz="2000" dirty="0">
                <a:latin typeface="+mj-ea"/>
                <a:ea typeface="+mj-ea"/>
              </a:rPr>
              <a:t>的</a:t>
            </a:r>
            <a:r>
              <a:rPr kumimoji="1" lang="zh-CN" altLang="en-US" sz="2000" dirty="0" smtClean="0">
                <a:latin typeface="+mj-ea"/>
                <a:ea typeface="+mj-ea"/>
              </a:rPr>
              <a:t>冲量等于</a:t>
            </a:r>
            <a:r>
              <a:rPr kumimoji="1" lang="zh-CN" altLang="en-US" sz="2000" dirty="0">
                <a:latin typeface="+mj-ea"/>
                <a:ea typeface="+mj-ea"/>
              </a:rPr>
              <a:t>在该段时间内质点系总动量的</a:t>
            </a:r>
            <a:r>
              <a:rPr kumimoji="1" lang="zh-CN" altLang="en-US" sz="2000" dirty="0" smtClean="0">
                <a:latin typeface="+mj-ea"/>
                <a:ea typeface="+mj-ea"/>
              </a:rPr>
              <a:t>增量。</a:t>
            </a:r>
            <a:endParaRPr kumimoji="1" lang="zh-CN" altLang="en-US" sz="2000" dirty="0">
              <a:latin typeface="楷体" panose="02010609060101010101" pitchFamily="49" charset="-122"/>
              <a:ea typeface="楷体" panose="02010609060101010101" pitchFamily="49" charset="-122"/>
            </a:endParaRPr>
          </a:p>
        </p:txBody>
      </p:sp>
      <p:grpSp>
        <p:nvGrpSpPr>
          <p:cNvPr id="9" name="组合 8"/>
          <p:cNvGrpSpPr/>
          <p:nvPr/>
        </p:nvGrpSpPr>
        <p:grpSpPr>
          <a:xfrm>
            <a:off x="838808" y="5779035"/>
            <a:ext cx="10139108" cy="676797"/>
            <a:chOff x="340044" y="5779035"/>
            <a:chExt cx="10139108" cy="676797"/>
          </a:xfrm>
        </p:grpSpPr>
        <p:pic>
          <p:nvPicPr>
            <p:cNvPr id="8" name="图片 7"/>
            <p:cNvPicPr>
              <a:picLocks noChangeAspect="1"/>
            </p:cNvPicPr>
            <p:nvPr/>
          </p:nvPicPr>
          <p:blipFill>
            <a:blip r:embed="rId8"/>
            <a:stretch>
              <a:fillRect/>
            </a:stretch>
          </p:blipFill>
          <p:spPr>
            <a:xfrm>
              <a:off x="340044" y="5779035"/>
              <a:ext cx="3909759" cy="676797"/>
            </a:xfrm>
            <a:prstGeom prst="rect">
              <a:avLst/>
            </a:prstGeom>
          </p:spPr>
        </p:pic>
        <p:sp>
          <p:nvSpPr>
            <p:cNvPr id="15" name="矩形 14"/>
            <p:cNvSpPr/>
            <p:nvPr/>
          </p:nvSpPr>
          <p:spPr>
            <a:xfrm>
              <a:off x="4249803" y="5809769"/>
              <a:ext cx="6229349" cy="644022"/>
            </a:xfrm>
            <a:prstGeom prst="rect">
              <a:avLst/>
            </a:prstGeom>
          </p:spPr>
          <p:txBody>
            <a:bodyPr wrap="square">
              <a:spAutoFit/>
            </a:bodyPr>
            <a:lstStyle/>
            <a:p>
              <a:pPr>
                <a:lnSpc>
                  <a:spcPct val="120000"/>
                </a:lnSpc>
              </a:pPr>
              <a:r>
                <a:rPr lang="zh-CN" altLang="en-US" sz="1600" dirty="0">
                  <a:solidFill>
                    <a:schemeClr val="tx2"/>
                  </a:solidFill>
                  <a:latin typeface="楷体" panose="02010609060101010101" pitchFamily="49" charset="-122"/>
                  <a:ea typeface="楷体" panose="02010609060101010101" pitchFamily="49" charset="-122"/>
                </a:rPr>
                <a:t>内力：系统内物体的相互作用</a:t>
              </a:r>
              <a:r>
                <a:rPr lang="zh-CN" altLang="en-US" sz="1600" dirty="0" smtClean="0">
                  <a:solidFill>
                    <a:schemeClr val="tx2"/>
                  </a:solidFill>
                  <a:latin typeface="楷体" panose="02010609060101010101" pitchFamily="49" charset="-122"/>
                  <a:ea typeface="楷体" panose="02010609060101010101" pitchFamily="49" charset="-122"/>
                </a:rPr>
                <a:t>力。</a:t>
              </a:r>
              <a:endParaRPr lang="zh-CN" altLang="en-US" sz="1600" dirty="0">
                <a:solidFill>
                  <a:schemeClr val="tx2"/>
                </a:solidFill>
                <a:latin typeface="楷体" panose="02010609060101010101" pitchFamily="49" charset="-122"/>
                <a:ea typeface="楷体" panose="02010609060101010101" pitchFamily="49" charset="-122"/>
              </a:endParaRPr>
            </a:p>
            <a:p>
              <a:pPr>
                <a:lnSpc>
                  <a:spcPct val="120000"/>
                </a:lnSpc>
              </a:pPr>
              <a:r>
                <a:rPr lang="zh-CN" altLang="en-US" sz="1600" dirty="0" smtClean="0">
                  <a:solidFill>
                    <a:schemeClr val="tx2"/>
                  </a:solidFill>
                  <a:latin typeface="楷体" panose="02010609060101010101" pitchFamily="49" charset="-122"/>
                  <a:ea typeface="楷体" panose="02010609060101010101" pitchFamily="49" charset="-122"/>
                </a:rPr>
                <a:t>外力</a:t>
              </a:r>
              <a:r>
                <a:rPr lang="zh-CN" altLang="en-US" sz="1600" dirty="0">
                  <a:solidFill>
                    <a:schemeClr val="tx2"/>
                  </a:solidFill>
                  <a:latin typeface="楷体" panose="02010609060101010101" pitchFamily="49" charset="-122"/>
                  <a:ea typeface="楷体" panose="02010609060101010101" pitchFamily="49" charset="-122"/>
                </a:rPr>
                <a:t>：系统外物体对系统内物体的相互作用力</a:t>
              </a:r>
              <a:r>
                <a:rPr lang="zh-CN" altLang="en-US" sz="1600" dirty="0" smtClean="0">
                  <a:solidFill>
                    <a:schemeClr val="tx2"/>
                  </a:solidFill>
                  <a:latin typeface="楷体" panose="02010609060101010101" pitchFamily="49" charset="-122"/>
                  <a:ea typeface="楷体" panose="02010609060101010101" pitchFamily="49" charset="-122"/>
                </a:rPr>
                <a:t>。</a:t>
              </a:r>
              <a:endParaRPr lang="zh-CN" altLang="en-US" sz="1600" dirty="0">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3678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29</a:t>
            </a:fld>
            <a:endParaRPr lang="zh-CN" altLang="en-US"/>
          </a:p>
        </p:txBody>
      </p:sp>
      <p:sp>
        <p:nvSpPr>
          <p:cNvPr id="3" name="Text Box 23"/>
          <p:cNvSpPr txBox="1">
            <a:spLocks noChangeArrowheads="1"/>
          </p:cNvSpPr>
          <p:nvPr/>
        </p:nvSpPr>
        <p:spPr bwMode="auto">
          <a:xfrm>
            <a:off x="1037681" y="1081319"/>
            <a:ext cx="8396850"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1800" dirty="0">
                <a:solidFill>
                  <a:srgbClr val="000000"/>
                </a:solidFill>
              </a:rPr>
              <a:t>注意：</a:t>
            </a:r>
            <a:r>
              <a:rPr lang="en-US" altLang="zh-CN" sz="1800" dirty="0">
                <a:solidFill>
                  <a:srgbClr val="000000"/>
                </a:solidFill>
              </a:rPr>
              <a:t>(1)</a:t>
            </a:r>
            <a:r>
              <a:rPr lang="zh-CN" altLang="en-US" sz="1800" dirty="0">
                <a:solidFill>
                  <a:srgbClr val="000000"/>
                </a:solidFill>
              </a:rPr>
              <a:t>动量与冲量的异同</a:t>
            </a:r>
            <a:r>
              <a:rPr lang="zh-CN" altLang="en-US" sz="1800" dirty="0" smtClean="0">
                <a:solidFill>
                  <a:srgbClr val="000000"/>
                </a:solidFill>
              </a:rPr>
              <a:t>；</a:t>
            </a:r>
            <a:endParaRPr lang="en-US" altLang="zh-CN" sz="1800" dirty="0" smtClean="0">
              <a:solidFill>
                <a:srgbClr val="000000"/>
              </a:solidFill>
            </a:endParaRPr>
          </a:p>
          <a:p>
            <a:pPr>
              <a:lnSpc>
                <a:spcPct val="130000"/>
              </a:lnSpc>
            </a:pPr>
            <a:r>
              <a:rPr lang="en-US" altLang="zh-CN" sz="1800" dirty="0" smtClean="0"/>
              <a:t>           (2)</a:t>
            </a:r>
            <a:r>
              <a:rPr lang="zh-CN" altLang="zh-CN" sz="1800" dirty="0" smtClean="0"/>
              <a:t>合</a:t>
            </a:r>
            <a:r>
              <a:rPr lang="zh-CN" altLang="zh-CN" sz="1800" dirty="0"/>
              <a:t>外力的冲量方向与受力质点</a:t>
            </a:r>
            <a:r>
              <a:rPr lang="zh-CN" altLang="zh-CN" sz="1800" dirty="0" smtClean="0"/>
              <a:t>的</a:t>
            </a:r>
            <a:r>
              <a:rPr lang="zh-CN" altLang="en-US" sz="1800" dirty="0" smtClean="0"/>
              <a:t>“</a:t>
            </a:r>
            <a:r>
              <a:rPr lang="zh-CN" altLang="zh-CN" sz="1800" dirty="0" smtClean="0"/>
              <a:t>动量的增量</a:t>
            </a:r>
            <a:r>
              <a:rPr lang="en-US" altLang="zh-CN" sz="1800" dirty="0" smtClean="0"/>
              <a:t>(</a:t>
            </a:r>
            <a:r>
              <a:rPr lang="zh-CN" altLang="en-US" sz="1800" dirty="0" smtClean="0"/>
              <a:t>不是动量</a:t>
            </a:r>
            <a:r>
              <a:rPr lang="en-US" altLang="zh-CN" sz="1800" dirty="0" smtClean="0"/>
              <a:t>)</a:t>
            </a:r>
            <a:r>
              <a:rPr lang="zh-CN" altLang="en-US" sz="1800" dirty="0" smtClean="0"/>
              <a:t>”</a:t>
            </a:r>
            <a:r>
              <a:rPr lang="zh-CN" altLang="zh-CN" sz="1800" dirty="0" smtClean="0"/>
              <a:t>方向一致</a:t>
            </a:r>
            <a:r>
              <a:rPr lang="zh-CN" altLang="en-US" sz="1800" dirty="0" smtClean="0"/>
              <a:t>；</a:t>
            </a:r>
            <a:endParaRPr lang="zh-CN" altLang="en-US" sz="1800" dirty="0">
              <a:solidFill>
                <a:srgbClr val="000000"/>
              </a:solidFill>
            </a:endParaRPr>
          </a:p>
          <a:p>
            <a:pPr>
              <a:lnSpc>
                <a:spcPct val="130000"/>
              </a:lnSpc>
            </a:pPr>
            <a:r>
              <a:rPr lang="zh-CN" altLang="en-US" sz="1800" dirty="0">
                <a:solidFill>
                  <a:srgbClr val="000000"/>
                </a:solidFill>
              </a:rPr>
              <a:t>　　　</a:t>
            </a:r>
            <a:r>
              <a:rPr lang="en-US" altLang="zh-CN" sz="1800" dirty="0" smtClean="0">
                <a:solidFill>
                  <a:srgbClr val="000000"/>
                </a:solidFill>
              </a:rPr>
              <a:t>(3)</a:t>
            </a:r>
            <a:r>
              <a:rPr lang="zh-CN" altLang="en-US" sz="1800" dirty="0">
                <a:solidFill>
                  <a:srgbClr val="000000"/>
                </a:solidFill>
              </a:rPr>
              <a:t>动量定理只适应于惯性系；</a:t>
            </a:r>
          </a:p>
          <a:p>
            <a:pPr>
              <a:lnSpc>
                <a:spcPct val="130000"/>
              </a:lnSpc>
            </a:pPr>
            <a:r>
              <a:rPr lang="zh-CN" altLang="en-US" sz="1800" dirty="0">
                <a:solidFill>
                  <a:srgbClr val="000000"/>
                </a:solidFill>
              </a:rPr>
              <a:t>　　　</a:t>
            </a:r>
            <a:r>
              <a:rPr lang="en-US" altLang="zh-CN" sz="1800" dirty="0" smtClean="0">
                <a:solidFill>
                  <a:srgbClr val="000000"/>
                </a:solidFill>
              </a:rPr>
              <a:t>(4)</a:t>
            </a:r>
            <a:r>
              <a:rPr lang="zh-CN" altLang="en-US" sz="1800" dirty="0">
                <a:solidFill>
                  <a:srgbClr val="000000"/>
                </a:solidFill>
              </a:rPr>
              <a:t>动量定理的分量式：</a:t>
            </a:r>
          </a:p>
        </p:txBody>
      </p:sp>
      <p:graphicFrame>
        <p:nvGraphicFramePr>
          <p:cNvPr id="4" name="Object 24"/>
          <p:cNvGraphicFramePr>
            <a:graphicFrameLocks noChangeAspect="1"/>
          </p:cNvGraphicFramePr>
          <p:nvPr>
            <p:extLst>
              <p:ext uri="{D42A27DB-BD31-4B8C-83A1-F6EECF244321}">
                <p14:modId xmlns:p14="http://schemas.microsoft.com/office/powerpoint/2010/main" val="3113934881"/>
              </p:ext>
            </p:extLst>
          </p:nvPr>
        </p:nvGraphicFramePr>
        <p:xfrm>
          <a:off x="2173705" y="2533905"/>
          <a:ext cx="4495800" cy="690563"/>
        </p:xfrm>
        <a:graphic>
          <a:graphicData uri="http://schemas.openxmlformats.org/presentationml/2006/ole">
            <mc:AlternateContent xmlns:mc="http://schemas.openxmlformats.org/markup-compatibility/2006">
              <mc:Choice xmlns:v="urn:schemas-microsoft-com:vml" Requires="v">
                <p:oleObj spid="_x0000_s72978" name="Equation" r:id="rId3" imgW="2349360" imgH="355320" progId="Equation.3">
                  <p:embed/>
                </p:oleObj>
              </mc:Choice>
              <mc:Fallback>
                <p:oleObj name="Equation" r:id="rId3" imgW="2349360" imgH="355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3705" y="2533905"/>
                        <a:ext cx="44958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25"/>
          <p:cNvGraphicFramePr>
            <a:graphicFrameLocks noChangeAspect="1"/>
          </p:cNvGraphicFramePr>
          <p:nvPr>
            <p:extLst>
              <p:ext uri="{D42A27DB-BD31-4B8C-83A1-F6EECF244321}">
                <p14:modId xmlns:p14="http://schemas.microsoft.com/office/powerpoint/2010/main" val="2359938557"/>
              </p:ext>
            </p:extLst>
          </p:nvPr>
        </p:nvGraphicFramePr>
        <p:xfrm>
          <a:off x="2173705" y="3254630"/>
          <a:ext cx="4545013" cy="690563"/>
        </p:xfrm>
        <a:graphic>
          <a:graphicData uri="http://schemas.openxmlformats.org/presentationml/2006/ole">
            <mc:AlternateContent xmlns:mc="http://schemas.openxmlformats.org/markup-compatibility/2006">
              <mc:Choice xmlns:v="urn:schemas-microsoft-com:vml" Requires="v">
                <p:oleObj spid="_x0000_s72979" name="Equation" r:id="rId5" imgW="2374560" imgH="355320" progId="Equation.3">
                  <p:embed/>
                </p:oleObj>
              </mc:Choice>
              <mc:Fallback>
                <p:oleObj name="Equation" r:id="rId5" imgW="2374560" imgH="355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3705" y="3254630"/>
                        <a:ext cx="4545013"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6"/>
          <p:cNvGraphicFramePr>
            <a:graphicFrameLocks noChangeAspect="1"/>
          </p:cNvGraphicFramePr>
          <p:nvPr>
            <p:extLst>
              <p:ext uri="{D42A27DB-BD31-4B8C-83A1-F6EECF244321}">
                <p14:modId xmlns:p14="http://schemas.microsoft.com/office/powerpoint/2010/main" val="2730154740"/>
              </p:ext>
            </p:extLst>
          </p:nvPr>
        </p:nvGraphicFramePr>
        <p:xfrm>
          <a:off x="2173705" y="3905505"/>
          <a:ext cx="4471988" cy="690563"/>
        </p:xfrm>
        <a:graphic>
          <a:graphicData uri="http://schemas.openxmlformats.org/presentationml/2006/ole">
            <mc:AlternateContent xmlns:mc="http://schemas.openxmlformats.org/markup-compatibility/2006">
              <mc:Choice xmlns:v="urn:schemas-microsoft-com:vml" Requires="v">
                <p:oleObj spid="_x0000_s72980" name="Equation" r:id="rId7" imgW="2336760" imgH="355320" progId="Equation.3">
                  <p:embed/>
                </p:oleObj>
              </mc:Choice>
              <mc:Fallback>
                <p:oleObj name="Equation" r:id="rId7" imgW="2336760" imgH="3553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3705" y="3905505"/>
                        <a:ext cx="4471988"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27"/>
          <p:cNvSpPr txBox="1">
            <a:spLocks noChangeArrowheads="1"/>
          </p:cNvSpPr>
          <p:nvPr/>
        </p:nvSpPr>
        <p:spPr bwMode="auto">
          <a:xfrm>
            <a:off x="1759580" y="5173657"/>
            <a:ext cx="1659522" cy="707886"/>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spcBef>
                <a:spcPct val="50000"/>
              </a:spcBef>
            </a:pPr>
            <a:r>
              <a:rPr kumimoji="1" lang="zh-CN" altLang="en-US" sz="2000" dirty="0" smtClean="0">
                <a:solidFill>
                  <a:srgbClr val="000000"/>
                </a:solidFill>
                <a:latin typeface="Times New Roman" panose="02020603050405020304" pitchFamily="18" charset="0"/>
              </a:rPr>
              <a:t>碰撞过程中的平均</a:t>
            </a:r>
            <a:r>
              <a:rPr kumimoji="1" lang="zh-CN" altLang="en-US" sz="2000" dirty="0">
                <a:solidFill>
                  <a:srgbClr val="000000"/>
                </a:solidFill>
                <a:latin typeface="Times New Roman" panose="02020603050405020304" pitchFamily="18" charset="0"/>
              </a:rPr>
              <a:t>冲力：</a:t>
            </a:r>
          </a:p>
        </p:txBody>
      </p:sp>
      <p:graphicFrame>
        <p:nvGraphicFramePr>
          <p:cNvPr id="8" name="Object 28"/>
          <p:cNvGraphicFramePr>
            <a:graphicFrameLocks noChangeAspect="1"/>
          </p:cNvGraphicFramePr>
          <p:nvPr>
            <p:extLst>
              <p:ext uri="{D42A27DB-BD31-4B8C-83A1-F6EECF244321}">
                <p14:modId xmlns:p14="http://schemas.microsoft.com/office/powerpoint/2010/main" val="1161823446"/>
              </p:ext>
            </p:extLst>
          </p:nvPr>
        </p:nvGraphicFramePr>
        <p:xfrm>
          <a:off x="3602288" y="4924091"/>
          <a:ext cx="2138363" cy="1084263"/>
        </p:xfrm>
        <a:graphic>
          <a:graphicData uri="http://schemas.openxmlformats.org/presentationml/2006/ole">
            <mc:AlternateContent xmlns:mc="http://schemas.openxmlformats.org/markup-compatibility/2006">
              <mc:Choice xmlns:v="urn:schemas-microsoft-com:vml" Requires="v">
                <p:oleObj spid="_x0000_s72981" name="Equation" r:id="rId9" imgW="1117440" imgH="558720" progId="Equation.3">
                  <p:embed/>
                </p:oleObj>
              </mc:Choice>
              <mc:Fallback>
                <p:oleObj name="Equation" r:id="rId9" imgW="1117440" imgH="5587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2288" y="4924091"/>
                        <a:ext cx="2138363" cy="108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29"/>
          <p:cNvSpPr txBox="1">
            <a:spLocks noChangeArrowheads="1"/>
          </p:cNvSpPr>
          <p:nvPr/>
        </p:nvSpPr>
        <p:spPr bwMode="auto">
          <a:xfrm>
            <a:off x="6558" y="6083240"/>
            <a:ext cx="70038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chemeClr val="accent1"/>
                </a:solidFill>
                <a:latin typeface="楷体" panose="02010609060101010101" pitchFamily="49" charset="-122"/>
                <a:ea typeface="楷体" panose="02010609060101010101" pitchFamily="49" charset="-122"/>
              </a:rPr>
              <a:t>质点动量定理应用于碰撞、打击问题时十分</a:t>
            </a:r>
            <a:r>
              <a:rPr lang="zh-CN" altLang="en-US" sz="2000" b="1" dirty="0" smtClean="0">
                <a:solidFill>
                  <a:schemeClr val="accent1"/>
                </a:solidFill>
                <a:latin typeface="楷体" panose="02010609060101010101" pitchFamily="49" charset="-122"/>
                <a:ea typeface="楷体" panose="02010609060101010101" pitchFamily="49" charset="-122"/>
              </a:rPr>
              <a:t>方便</a:t>
            </a:r>
            <a:r>
              <a:rPr lang="zh-CN" altLang="en-US" sz="2000" b="1" dirty="0">
                <a:solidFill>
                  <a:schemeClr val="accent1"/>
                </a:solidFill>
                <a:latin typeface="楷体" panose="02010609060101010101" pitchFamily="49" charset="-122"/>
                <a:ea typeface="楷体" panose="02010609060101010101" pitchFamily="49" charset="-122"/>
              </a:rPr>
              <a:t>。</a:t>
            </a:r>
            <a:r>
              <a:rPr lang="zh-CN" altLang="en-US" sz="2000" dirty="0" smtClean="0">
                <a:solidFill>
                  <a:schemeClr val="tx2"/>
                </a:solidFill>
                <a:latin typeface="楷体" panose="02010609060101010101" pitchFamily="49" charset="-122"/>
                <a:ea typeface="楷体" panose="02010609060101010101" pitchFamily="49" charset="-122"/>
              </a:rPr>
              <a:t>因为</a:t>
            </a:r>
            <a:r>
              <a:rPr lang="zh-CN" altLang="en-US" sz="2000" dirty="0">
                <a:solidFill>
                  <a:schemeClr val="tx2"/>
                </a:solidFill>
                <a:latin typeface="楷体" panose="02010609060101010101" pitchFamily="49" charset="-122"/>
                <a:ea typeface="楷体" panose="02010609060101010101" pitchFamily="49" charset="-122"/>
              </a:rPr>
              <a:t>在</a:t>
            </a:r>
            <a:r>
              <a:rPr lang="zh-CN" altLang="en-US" sz="2000" dirty="0" smtClean="0">
                <a:solidFill>
                  <a:schemeClr val="tx2"/>
                </a:solidFill>
                <a:latin typeface="楷体" panose="02010609060101010101" pitchFamily="49" charset="-122"/>
                <a:ea typeface="楷体" panose="02010609060101010101" pitchFamily="49" charset="-122"/>
              </a:rPr>
              <a:t>打击、碰撞</a:t>
            </a:r>
            <a:r>
              <a:rPr lang="zh-CN" altLang="en-US" sz="2000" dirty="0">
                <a:solidFill>
                  <a:schemeClr val="tx2"/>
                </a:solidFill>
                <a:latin typeface="楷体" panose="02010609060101010101" pitchFamily="49" charset="-122"/>
                <a:ea typeface="楷体" panose="02010609060101010101" pitchFamily="49" charset="-122"/>
              </a:rPr>
              <a:t>过程</a:t>
            </a:r>
            <a:r>
              <a:rPr lang="zh-CN" altLang="en-US" sz="2000" dirty="0" smtClean="0">
                <a:solidFill>
                  <a:schemeClr val="tx2"/>
                </a:solidFill>
                <a:latin typeface="楷体" panose="02010609060101010101" pitchFamily="49" charset="-122"/>
                <a:ea typeface="楷体" panose="02010609060101010101" pitchFamily="49" charset="-122"/>
              </a:rPr>
              <a:t>中，</a:t>
            </a:r>
            <a:r>
              <a:rPr lang="zh-CN" altLang="zh-CN" sz="2000" dirty="0">
                <a:solidFill>
                  <a:schemeClr val="tx2"/>
                </a:solidFill>
                <a:latin typeface="楷体" panose="02010609060101010101" pitchFamily="49" charset="-122"/>
                <a:ea typeface="楷体" panose="02010609060101010101" pitchFamily="49" charset="-122"/>
              </a:rPr>
              <a:t>时间</a:t>
            </a:r>
            <a:r>
              <a:rPr lang="zh-CN" altLang="en-US" sz="2000" dirty="0">
                <a:solidFill>
                  <a:schemeClr val="tx2"/>
                </a:solidFill>
                <a:latin typeface="楷体" panose="02010609060101010101" pitchFamily="49" charset="-122"/>
                <a:ea typeface="楷体" panose="02010609060101010101" pitchFamily="49" charset="-122"/>
              </a:rPr>
              <a:t>短，力是变力不易求解，动量却易求。</a:t>
            </a:r>
          </a:p>
        </p:txBody>
      </p:sp>
      <p:sp>
        <p:nvSpPr>
          <p:cNvPr id="10"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一、冲量 动量及动量定理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340261" y="2746631"/>
            <a:ext cx="1817402" cy="1671428"/>
            <a:chOff x="171819" y="3152442"/>
            <a:chExt cx="1817402" cy="1671428"/>
          </a:xfrm>
        </p:grpSpPr>
        <p:sp>
          <p:nvSpPr>
            <p:cNvPr id="11" name="左大括号 10"/>
            <p:cNvSpPr/>
            <p:nvPr/>
          </p:nvSpPr>
          <p:spPr>
            <a:xfrm>
              <a:off x="1548063" y="3152442"/>
              <a:ext cx="441158" cy="1671428"/>
            </a:xfrm>
            <a:prstGeom prst="leftBrace">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2" name="文本框 11"/>
            <p:cNvSpPr txBox="1"/>
            <p:nvPr/>
          </p:nvSpPr>
          <p:spPr>
            <a:xfrm>
              <a:off x="171819" y="3630279"/>
              <a:ext cx="1235943" cy="830997"/>
            </a:xfrm>
            <a:prstGeom prst="rect">
              <a:avLst/>
            </a:prstGeom>
            <a:noFill/>
          </p:spPr>
          <p:txBody>
            <a:bodyPr wrap="square" rtlCol="0">
              <a:spAutoFit/>
            </a:bodyPr>
            <a:lstStyle/>
            <a:p>
              <a:r>
                <a:rPr lang="zh-CN" altLang="en-US" sz="1600" dirty="0"/>
                <a:t>直角坐标</a:t>
              </a:r>
              <a:r>
                <a:rPr lang="zh-CN" altLang="en-US" sz="1600" dirty="0" smtClean="0"/>
                <a:t>系中动量定理分量式</a:t>
              </a:r>
              <a:endParaRPr lang="zh-CN" altLang="en-US" sz="1600" dirty="0"/>
            </a:p>
          </p:txBody>
        </p:sp>
      </p:grpSp>
      <p:pic>
        <p:nvPicPr>
          <p:cNvPr id="14" name="图片 13"/>
          <p:cNvPicPr>
            <a:picLocks noChangeAspect="1"/>
          </p:cNvPicPr>
          <p:nvPr/>
        </p:nvPicPr>
        <p:blipFill>
          <a:blip r:embed="rId11"/>
          <a:stretch>
            <a:fillRect/>
          </a:stretch>
        </p:blipFill>
        <p:spPr>
          <a:xfrm>
            <a:off x="7116197" y="4786312"/>
            <a:ext cx="1876425" cy="1752600"/>
          </a:xfrm>
          <a:prstGeom prst="rect">
            <a:avLst/>
          </a:prstGeom>
        </p:spPr>
      </p:pic>
    </p:spTree>
    <p:extLst>
      <p:ext uri="{BB962C8B-B14F-4D97-AF65-F5344CB8AC3E}">
        <p14:creationId xmlns:p14="http://schemas.microsoft.com/office/powerpoint/2010/main" val="14197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一、功及功率</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565651" cy="461665"/>
          </a:xfrm>
          <a:prstGeom prst="rect">
            <a:avLst/>
          </a:prstGeom>
        </p:spPr>
        <p:txBody>
          <a:bodyPr wrap="square">
            <a:spAutoFit/>
          </a:bodyPr>
          <a:lstStyle/>
          <a:p>
            <a:pPr indent="-457200">
              <a:lnSpc>
                <a:spcPct val="120000"/>
              </a:lnSpc>
            </a:pPr>
            <a:r>
              <a:rPr kumimoji="1" lang="en-US" altLang="zh-CN" sz="2000" dirty="0" smtClean="0">
                <a:latin typeface="+mj-ea"/>
                <a:ea typeface="+mj-ea"/>
              </a:rPr>
              <a:t>1. </a:t>
            </a:r>
            <a:r>
              <a:rPr kumimoji="1" lang="zh-CN" altLang="en-US" sz="2000" dirty="0">
                <a:latin typeface="+mj-ea"/>
                <a:ea typeface="+mj-ea"/>
              </a:rPr>
              <a:t>功：功是</a:t>
            </a:r>
            <a:r>
              <a:rPr kumimoji="1" lang="zh-CN" altLang="en-US" sz="2000" dirty="0" smtClean="0">
                <a:solidFill>
                  <a:schemeClr val="accent1"/>
                </a:solidFill>
                <a:latin typeface="+mj-ea"/>
                <a:ea typeface="+mj-ea"/>
              </a:rPr>
              <a:t>力</a:t>
            </a:r>
            <a:r>
              <a:rPr kumimoji="1" lang="zh-CN" altLang="en-US" sz="2000" dirty="0" smtClean="0">
                <a:latin typeface="+mj-ea"/>
                <a:ea typeface="+mj-ea"/>
              </a:rPr>
              <a:t>对物体运动过程中</a:t>
            </a:r>
            <a:r>
              <a:rPr kumimoji="1" lang="zh-CN" altLang="en-US" sz="2000" dirty="0" smtClean="0">
                <a:solidFill>
                  <a:schemeClr val="accent1"/>
                </a:solidFill>
                <a:latin typeface="+mj-ea"/>
                <a:ea typeface="+mj-ea"/>
              </a:rPr>
              <a:t>对</a:t>
            </a:r>
            <a:r>
              <a:rPr kumimoji="1" lang="zh-CN" altLang="en-US" sz="2000" dirty="0">
                <a:solidFill>
                  <a:schemeClr val="accent1"/>
                </a:solidFill>
                <a:latin typeface="+mj-ea"/>
                <a:ea typeface="+mj-ea"/>
              </a:rPr>
              <a:t>空间的积累</a:t>
            </a:r>
            <a:r>
              <a:rPr kumimoji="1" lang="zh-CN" altLang="en-US" sz="2000" dirty="0" smtClean="0">
                <a:latin typeface="+mj-ea"/>
                <a:ea typeface="+mj-ea"/>
              </a:rPr>
              <a:t>效应。（是过程量、标量）</a:t>
            </a:r>
            <a:endParaRPr kumimoji="1" lang="zh-CN" altLang="en-US" sz="2000" dirty="0">
              <a:latin typeface="+mj-ea"/>
              <a:ea typeface="+mj-ea"/>
            </a:endParaRPr>
          </a:p>
        </p:txBody>
      </p:sp>
      <p:sp>
        <p:nvSpPr>
          <p:cNvPr id="3" name="灯片编号占位符 2"/>
          <p:cNvSpPr>
            <a:spLocks noGrp="1"/>
          </p:cNvSpPr>
          <p:nvPr>
            <p:ph type="sldNum" sz="quarter" idx="10"/>
          </p:nvPr>
        </p:nvSpPr>
        <p:spPr/>
        <p:txBody>
          <a:bodyPr/>
          <a:lstStyle/>
          <a:p>
            <a:fld id="{720AFD23-7FD8-4D17-A0A1-97F143C0E2EC}" type="slidenum">
              <a:rPr lang="zh-CN" altLang="en-US" smtClean="0"/>
              <a:t>3</a:t>
            </a:fld>
            <a:endParaRPr lang="zh-CN" altLang="en-US"/>
          </a:p>
        </p:txBody>
      </p:sp>
      <p:pic>
        <p:nvPicPr>
          <p:cNvPr id="7" name="图片 6"/>
          <p:cNvPicPr>
            <a:picLocks noChangeAspect="1"/>
          </p:cNvPicPr>
          <p:nvPr/>
        </p:nvPicPr>
        <p:blipFill>
          <a:blip r:embed="rId4"/>
          <a:stretch>
            <a:fillRect/>
          </a:stretch>
        </p:blipFill>
        <p:spPr>
          <a:xfrm>
            <a:off x="6113406" y="1454706"/>
            <a:ext cx="3005241" cy="1231374"/>
          </a:xfrm>
          <a:prstGeom prst="rect">
            <a:avLst/>
          </a:prstGeom>
        </p:spPr>
      </p:pic>
      <mc:AlternateContent xmlns:mc="http://schemas.openxmlformats.org/markup-compatibility/2006" xmlns:a14="http://schemas.microsoft.com/office/drawing/2010/main">
        <mc:Choice Requires="a14">
          <p:sp>
            <p:nvSpPr>
              <p:cNvPr id="15" name="Text Box 6"/>
              <p:cNvSpPr txBox="1">
                <a:spLocks noChangeArrowheads="1"/>
              </p:cNvSpPr>
              <p:nvPr/>
            </p:nvSpPr>
            <p:spPr bwMode="auto">
              <a:xfrm>
                <a:off x="701703" y="1556485"/>
                <a:ext cx="4701570" cy="7694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342900" indent="-342900">
                  <a:buFont typeface="Arial" panose="020B0604020202020204" pitchFamily="34" charset="0"/>
                  <a:buChar char="•"/>
                </a:pPr>
                <a:r>
                  <a:rPr lang="zh-CN" altLang="en-US" sz="2400" b="1" dirty="0" smtClean="0">
                    <a:solidFill>
                      <a:schemeClr val="tx2"/>
                    </a:solidFill>
                    <a:latin typeface="楷体" panose="02010609060101010101" pitchFamily="49" charset="-122"/>
                    <a:ea typeface="楷体" panose="02010609060101010101" pitchFamily="49" charset="-122"/>
                  </a:rPr>
                  <a:t>恒力</a:t>
                </a:r>
                <a:r>
                  <a:rPr lang="zh-CN" altLang="en-US" sz="2400" b="1" dirty="0">
                    <a:solidFill>
                      <a:schemeClr val="tx2"/>
                    </a:solidFill>
                    <a:latin typeface="楷体" panose="02010609060101010101" pitchFamily="49" charset="-122"/>
                    <a:ea typeface="楷体" panose="02010609060101010101" pitchFamily="49" charset="-122"/>
                  </a:rPr>
                  <a:t>的功</a:t>
                </a:r>
                <a:r>
                  <a:rPr lang="zh-CN" altLang="en-US" sz="2400" b="1" dirty="0" smtClean="0">
                    <a:solidFill>
                      <a:schemeClr val="tx2"/>
                    </a:solidFill>
                    <a:latin typeface="楷体" panose="02010609060101010101" pitchFamily="49" charset="-122"/>
                    <a:ea typeface="楷体" panose="02010609060101010101" pitchFamily="49" charset="-122"/>
                  </a:rPr>
                  <a:t>：</a:t>
                </a:r>
                <a:r>
                  <a:rPr lang="zh-CN" altLang="en-US" sz="2000" b="1" dirty="0" smtClean="0">
                    <a:solidFill>
                      <a:schemeClr val="tx2"/>
                    </a:solidFill>
                    <a:latin typeface="楷体" panose="02010609060101010101" pitchFamily="49" charset="-122"/>
                    <a:ea typeface="楷体" panose="02010609060101010101" pitchFamily="49" charset="-122"/>
                  </a:rPr>
                  <a:t> </a:t>
                </a:r>
                <a14:m>
                  <m:oMath xmlns:m="http://schemas.openxmlformats.org/officeDocument/2006/math">
                    <m:r>
                      <m:rPr>
                        <m:sty m:val="p"/>
                      </m:rPr>
                      <a:rPr lang="en-US" altLang="zh-CN" sz="2000" b="1" i="1" dirty="0">
                        <a:solidFill>
                          <a:schemeClr val="tx2"/>
                        </a:solidFill>
                        <a:latin typeface="Cambria Math" panose="02040503050406030204" pitchFamily="18" charset="0"/>
                      </a:rPr>
                      <m:t>A</m:t>
                    </m:r>
                    <m:r>
                      <a:rPr lang="zh-CN" altLang="en-US" sz="200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𝐹</m:t>
                        </m:r>
                      </m:e>
                    </m:acc>
                    <m:r>
                      <a:rPr lang="zh-CN" altLang="en-US" sz="2000">
                        <a:latin typeface="Cambria Math" panose="02040503050406030204" pitchFamily="18" charset="0"/>
                      </a:rPr>
                      <m:t>⋅</m:t>
                    </m:r>
                    <m:r>
                      <m:rPr>
                        <m:sty m:val="p"/>
                      </m:rPr>
                      <a:rPr lang="zh-CN" altLang="en-US" sz="2000">
                        <a:latin typeface="Cambria Math" panose="02040503050406030204" pitchFamily="18" charset="0"/>
                      </a:rPr>
                      <m:t>Δ</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𝑟</m:t>
                        </m:r>
                      </m:e>
                    </m:acc>
                    <m:r>
                      <a:rPr lang="zh-CN" altLang="en-US" sz="2000">
                        <a:latin typeface="Cambria Math" panose="02040503050406030204" pitchFamily="18" charset="0"/>
                      </a:rPr>
                      <m:t>=</m:t>
                    </m:r>
                    <m:r>
                      <a:rPr lang="zh-CN" altLang="en-US" sz="2000" i="1">
                        <a:latin typeface="Cambria Math" panose="02040503050406030204" pitchFamily="18" charset="0"/>
                      </a:rPr>
                      <m:t>𝐹</m:t>
                    </m:r>
                    <m:func>
                      <m:funcPr>
                        <m:ctrlPr>
                          <a:rPr lang="zh-CN" altLang="en-US" sz="2000" i="1">
                            <a:latin typeface="Cambria Math" panose="02040503050406030204" pitchFamily="18" charset="0"/>
                          </a:rPr>
                        </m:ctrlPr>
                      </m:funcPr>
                      <m:fName>
                        <m:r>
                          <m:rPr>
                            <m:sty m:val="p"/>
                          </m:rPr>
                          <a:rPr lang="zh-CN" altLang="en-US" sz="2000">
                            <a:latin typeface="Cambria Math" panose="02040503050406030204" pitchFamily="18" charset="0"/>
                          </a:rPr>
                          <m:t>cos</m:t>
                        </m:r>
                      </m:fName>
                      <m:e>
                        <m:r>
                          <a:rPr lang="zh-CN" altLang="en-US" sz="2000" i="1">
                            <a:latin typeface="Cambria Math" panose="02040503050406030204" pitchFamily="18" charset="0"/>
                          </a:rPr>
                          <m:t>𝜃</m:t>
                        </m:r>
                        <m:r>
                          <m:rPr>
                            <m:sty m:val="p"/>
                          </m:rPr>
                          <a:rPr lang="zh-CN" altLang="en-US" sz="2000">
                            <a:latin typeface="Cambria Math" panose="02040503050406030204" pitchFamily="18" charset="0"/>
                          </a:rPr>
                          <m:t>Δ</m:t>
                        </m:r>
                        <m:r>
                          <a:rPr lang="zh-CN" altLang="en-US" sz="2000" i="1">
                            <a:latin typeface="Cambria Math" panose="02040503050406030204" pitchFamily="18" charset="0"/>
                          </a:rPr>
                          <m:t>𝑟</m:t>
                        </m:r>
                      </m:e>
                    </m:func>
                  </m:oMath>
                </a14:m>
                <a:endParaRPr lang="zh-CN" altLang="en-US" sz="2000" dirty="0"/>
              </a:p>
              <a:p>
                <a:endParaRPr lang="zh-CN" altLang="en-US" sz="2000" b="1" dirty="0">
                  <a:solidFill>
                    <a:schemeClr val="tx2"/>
                  </a:solidFill>
                  <a:latin typeface="楷体" panose="02010609060101010101" pitchFamily="49" charset="-122"/>
                  <a:ea typeface="楷体" panose="02010609060101010101" pitchFamily="49" charset="-122"/>
                </a:endParaRPr>
              </a:p>
            </p:txBody>
          </p:sp>
        </mc:Choice>
        <mc:Fallback xmlns="">
          <p:sp>
            <p:nvSpPr>
              <p:cNvPr id="15" name="Text Box 6"/>
              <p:cNvSpPr txBox="1">
                <a:spLocks noRot="1" noChangeAspect="1" noMove="1" noResize="1" noEditPoints="1" noAdjustHandles="1" noChangeArrowheads="1" noChangeShapeType="1" noTextEdit="1"/>
              </p:cNvSpPr>
              <p:nvPr/>
            </p:nvSpPr>
            <p:spPr bwMode="auto">
              <a:xfrm>
                <a:off x="701703" y="1556485"/>
                <a:ext cx="4701570" cy="769441"/>
              </a:xfrm>
              <a:prstGeom prst="rect">
                <a:avLst/>
              </a:prstGeom>
              <a:blipFill rotWithShape="0">
                <a:blip r:embed="rId5"/>
                <a:stretch>
                  <a:fillRect l="-1686" t="-708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 Box 7"/>
              <p:cNvSpPr txBox="1">
                <a:spLocks noChangeArrowheads="1"/>
              </p:cNvSpPr>
              <p:nvPr/>
            </p:nvSpPr>
            <p:spPr bwMode="auto">
              <a:xfrm>
                <a:off x="701703" y="2089885"/>
                <a:ext cx="5172624" cy="112210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342900" indent="-342900">
                  <a:spcBef>
                    <a:spcPct val="20000"/>
                  </a:spcBef>
                  <a:buFont typeface="Arial" panose="020B0604020202020204" pitchFamily="34" charset="0"/>
                  <a:buChar char="•"/>
                </a:pPr>
                <a:r>
                  <a:rPr lang="zh-CN" altLang="en-US" sz="2400" b="1" dirty="0" smtClean="0">
                    <a:solidFill>
                      <a:schemeClr val="tx2"/>
                    </a:solidFill>
                    <a:latin typeface="楷体" panose="02010609060101010101" pitchFamily="49" charset="-122"/>
                    <a:ea typeface="楷体" panose="02010609060101010101" pitchFamily="49" charset="-122"/>
                  </a:rPr>
                  <a:t>变</a:t>
                </a:r>
                <a:r>
                  <a:rPr lang="zh-CN" altLang="en-US" sz="2400" b="1" dirty="0">
                    <a:solidFill>
                      <a:schemeClr val="tx2"/>
                    </a:solidFill>
                    <a:latin typeface="楷体" panose="02010609060101010101" pitchFamily="49" charset="-122"/>
                    <a:ea typeface="楷体" panose="02010609060101010101" pitchFamily="49" charset="-122"/>
                  </a:rPr>
                  <a:t>力的功：</a:t>
                </a:r>
                <a:endParaRPr lang="en-US" altLang="zh-CN" sz="2400" b="1" dirty="0" smtClean="0">
                  <a:solidFill>
                    <a:schemeClr val="tx2"/>
                  </a:solidFill>
                  <a:latin typeface="楷体" panose="02010609060101010101" pitchFamily="49" charset="-122"/>
                  <a:ea typeface="楷体" panose="02010609060101010101" pitchFamily="49" charset="-122"/>
                </a:endParaRPr>
              </a:p>
              <a:p>
                <a:pPr>
                  <a:spcBef>
                    <a:spcPct val="20000"/>
                  </a:spcBef>
                </a:pPr>
                <a:r>
                  <a:rPr lang="zh-CN" altLang="en-US" sz="2000" b="1" dirty="0" smtClean="0">
                    <a:solidFill>
                      <a:schemeClr val="tx2"/>
                    </a:solidFill>
                    <a:latin typeface="楷体" panose="02010609060101010101" pitchFamily="49" charset="-122"/>
                    <a:ea typeface="楷体" panose="02010609060101010101" pitchFamily="49" charset="-122"/>
                  </a:rPr>
                  <a:t>   元功</a:t>
                </a:r>
                <a14:m>
                  <m:oMath xmlns:m="http://schemas.openxmlformats.org/officeDocument/2006/math">
                    <m:r>
                      <a:rPr lang="zh-CN" altLang="en-US" sz="2000" b="1" i="1" dirty="0" smtClean="0">
                        <a:solidFill>
                          <a:schemeClr val="tx2"/>
                        </a:solidFill>
                        <a:latin typeface="Cambria Math" panose="02040503050406030204" pitchFamily="18" charset="0"/>
                      </a:rPr>
                      <m:t> </m:t>
                    </m:r>
                    <m:r>
                      <a:rPr lang="en-US" altLang="zh-CN" sz="2000" b="1" i="1" dirty="0" smtClean="0">
                        <a:solidFill>
                          <a:schemeClr val="tx2"/>
                        </a:solidFill>
                        <a:latin typeface="Cambria Math" panose="02040503050406030204" pitchFamily="18" charset="0"/>
                      </a:rPr>
                      <m:t> </m:t>
                    </m:r>
                    <m:r>
                      <a:rPr lang="zh-CN" altLang="en-US" sz="2000">
                        <a:latin typeface="Cambria Math" panose="02040503050406030204" pitchFamily="18" charset="0"/>
                      </a:rPr>
                      <m:t>ⅆ</m:t>
                    </m:r>
                    <m:r>
                      <a:rPr lang="zh-CN" altLang="en-US" sz="2000" i="1">
                        <a:latin typeface="Cambria Math" panose="02040503050406030204" pitchFamily="18" charset="0"/>
                      </a:rPr>
                      <m:t>𝐴</m:t>
                    </m:r>
                    <m:r>
                      <a:rPr lang="zh-CN" altLang="en-US" sz="200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𝐹</m:t>
                        </m:r>
                      </m:e>
                    </m:acc>
                    <m:r>
                      <a:rPr lang="zh-CN" altLang="en-US" sz="2000">
                        <a:latin typeface="Cambria Math" panose="02040503050406030204" pitchFamily="18" charset="0"/>
                      </a:rPr>
                      <m:t>⋅ⅆ</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𝑟</m:t>
                        </m:r>
                      </m:e>
                    </m:acc>
                    <m:r>
                      <a:rPr lang="zh-CN" altLang="en-US" sz="2000">
                        <a:latin typeface="Cambria Math" panose="02040503050406030204" pitchFamily="18" charset="0"/>
                      </a:rPr>
                      <m:t>=</m:t>
                    </m:r>
                    <m:r>
                      <a:rPr lang="zh-CN" altLang="en-US" sz="2000" i="1">
                        <a:latin typeface="Cambria Math" panose="02040503050406030204" pitchFamily="18" charset="0"/>
                      </a:rPr>
                      <m:t>𝐹</m:t>
                    </m:r>
                    <m:func>
                      <m:funcPr>
                        <m:ctrlPr>
                          <a:rPr lang="zh-CN" altLang="en-US" sz="2000" i="1">
                            <a:latin typeface="Cambria Math" panose="02040503050406030204" pitchFamily="18" charset="0"/>
                          </a:rPr>
                        </m:ctrlPr>
                      </m:funcPr>
                      <m:fName>
                        <m:r>
                          <m:rPr>
                            <m:sty m:val="p"/>
                          </m:rPr>
                          <a:rPr lang="zh-CN" altLang="en-US" sz="2000">
                            <a:latin typeface="Cambria Math" panose="02040503050406030204" pitchFamily="18" charset="0"/>
                          </a:rPr>
                          <m:t>cos</m:t>
                        </m:r>
                      </m:fName>
                      <m:e>
                        <m:r>
                          <a:rPr lang="zh-CN" altLang="en-US" sz="2000" i="1">
                            <a:latin typeface="Cambria Math" panose="02040503050406030204" pitchFamily="18" charset="0"/>
                          </a:rPr>
                          <m:t>𝜃</m:t>
                        </m:r>
                        <m:r>
                          <a:rPr lang="zh-CN" altLang="en-US" sz="2000">
                            <a:latin typeface="Cambria Math" panose="02040503050406030204" pitchFamily="18" charset="0"/>
                          </a:rPr>
                          <m:t>ⅆ</m:t>
                        </m:r>
                        <m:r>
                          <a:rPr lang="zh-CN" altLang="en-US" sz="2000" i="1">
                            <a:latin typeface="Cambria Math" panose="02040503050406030204" pitchFamily="18" charset="0"/>
                          </a:rPr>
                          <m:t>𝑟</m:t>
                        </m:r>
                      </m:e>
                    </m:func>
                  </m:oMath>
                </a14:m>
                <a:endParaRPr lang="zh-CN" altLang="en-US" sz="2000" dirty="0"/>
              </a:p>
              <a:p>
                <a:pPr>
                  <a:spcBef>
                    <a:spcPct val="20000"/>
                  </a:spcBef>
                </a:pPr>
                <a:endParaRPr lang="zh-CN" altLang="en-US" sz="2000" b="1" baseline="-25000" dirty="0">
                  <a:solidFill>
                    <a:schemeClr val="tx2"/>
                  </a:solidFill>
                  <a:latin typeface="楷体" panose="02010609060101010101" pitchFamily="49" charset="-122"/>
                  <a:ea typeface="楷体" panose="02010609060101010101" pitchFamily="49" charset="-122"/>
                </a:endParaRPr>
              </a:p>
            </p:txBody>
          </p:sp>
        </mc:Choice>
        <mc:Fallback xmlns="">
          <p:sp>
            <p:nvSpPr>
              <p:cNvPr id="16" name="Text Box 7"/>
              <p:cNvSpPr txBox="1">
                <a:spLocks noRot="1" noChangeAspect="1" noMove="1" noResize="1" noEditPoints="1" noAdjustHandles="1" noChangeArrowheads="1" noChangeShapeType="1" noTextEdit="1"/>
              </p:cNvSpPr>
              <p:nvPr/>
            </p:nvSpPr>
            <p:spPr bwMode="auto">
              <a:xfrm>
                <a:off x="701703" y="2089885"/>
                <a:ext cx="5172624" cy="1122102"/>
              </a:xfrm>
              <a:prstGeom prst="rect">
                <a:avLst/>
              </a:prstGeom>
              <a:blipFill rotWithShape="0">
                <a:blip r:embed="rId6"/>
                <a:stretch>
                  <a:fillRect l="-1531" t="-434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Text Box 10"/>
          <p:cNvSpPr txBox="1">
            <a:spLocks noChangeArrowheads="1"/>
          </p:cNvSpPr>
          <p:nvPr/>
        </p:nvSpPr>
        <p:spPr bwMode="auto">
          <a:xfrm>
            <a:off x="575091" y="3007822"/>
            <a:ext cx="7940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00" dirty="0"/>
              <a:t>注意：</a:t>
            </a:r>
            <a:r>
              <a:rPr lang="zh-CN" altLang="en-US" sz="1600" dirty="0" smtClean="0"/>
              <a:t>在</a:t>
            </a:r>
            <a:r>
              <a:rPr lang="en-US" altLang="zh-CN" sz="1600" i="1" dirty="0" smtClean="0">
                <a:latin typeface="Times New Roman" panose="02020603050405020304" pitchFamily="18" charset="0"/>
              </a:rPr>
              <a:t>a</a:t>
            </a:r>
            <a:r>
              <a:rPr lang="zh-CN" altLang="en-US" sz="1600" dirty="0" smtClean="0">
                <a:latin typeface="Times New Roman" panose="02020603050405020304" pitchFamily="18" charset="0"/>
              </a:rPr>
              <a:t>到</a:t>
            </a:r>
            <a:r>
              <a:rPr lang="en-US" altLang="zh-CN" sz="1600" i="1" dirty="0" smtClean="0">
                <a:latin typeface="Times New Roman" panose="02020603050405020304" pitchFamily="18" charset="0"/>
              </a:rPr>
              <a:t>b</a:t>
            </a:r>
            <a:r>
              <a:rPr lang="zh-CN" altLang="en-US" sz="1600" dirty="0" smtClean="0"/>
              <a:t>范围</a:t>
            </a:r>
            <a:r>
              <a:rPr lang="zh-CN" altLang="en-US" sz="1600" dirty="0"/>
              <a:t>内，</a:t>
            </a:r>
            <a:r>
              <a:rPr lang="en-US" altLang="zh-CN" sz="1600" b="1" i="1" dirty="0">
                <a:latin typeface="Times New Roman" panose="02020603050405020304" pitchFamily="18" charset="0"/>
              </a:rPr>
              <a:t>F</a:t>
            </a:r>
            <a:r>
              <a:rPr lang="zh-CN" altLang="en-US" sz="1600" dirty="0" smtClean="0"/>
              <a:t>为变量。</a:t>
            </a:r>
            <a:r>
              <a:rPr lang="zh-CN" altLang="en-US" sz="1600" dirty="0"/>
              <a:t>但是</a:t>
            </a:r>
            <a:r>
              <a:rPr lang="zh-CN" altLang="en-US" sz="1600" dirty="0" smtClean="0"/>
              <a:t>在</a:t>
            </a:r>
            <a:r>
              <a:rPr lang="en-US" altLang="zh-CN" sz="1600" i="1" dirty="0" err="1">
                <a:latin typeface="Times New Roman" panose="02020603050405020304" pitchFamily="18" charset="0"/>
              </a:rPr>
              <a:t>dr</a:t>
            </a:r>
            <a:r>
              <a:rPr lang="zh-CN" altLang="en-US" sz="1600" dirty="0"/>
              <a:t>范围内，</a:t>
            </a:r>
            <a:r>
              <a:rPr lang="en-US" altLang="zh-CN" sz="1600" b="1" i="1" dirty="0">
                <a:latin typeface="Times New Roman" panose="02020603050405020304" pitchFamily="18" charset="0"/>
              </a:rPr>
              <a:t>F</a:t>
            </a:r>
            <a:r>
              <a:rPr lang="zh-CN" altLang="en-US" sz="1600" dirty="0"/>
              <a:t>为恒量。功的单位：焦耳（</a:t>
            </a:r>
            <a:r>
              <a:rPr lang="en-US" altLang="zh-CN" sz="1600" i="1" dirty="0">
                <a:latin typeface="Times New Roman" panose="02020603050405020304" pitchFamily="18" charset="0"/>
              </a:rPr>
              <a:t>J</a:t>
            </a:r>
            <a:r>
              <a:rPr lang="zh-CN" altLang="en-US" sz="1600" dirty="0"/>
              <a:t>）</a:t>
            </a:r>
          </a:p>
        </p:txBody>
      </p:sp>
      <p:pic>
        <p:nvPicPr>
          <p:cNvPr id="11" name="图片 10"/>
          <p:cNvPicPr>
            <a:picLocks noChangeAspect="1"/>
          </p:cNvPicPr>
          <p:nvPr/>
        </p:nvPicPr>
        <p:blipFill>
          <a:blip r:embed="rId7"/>
          <a:stretch>
            <a:fillRect/>
          </a:stretch>
        </p:blipFill>
        <p:spPr>
          <a:xfrm>
            <a:off x="5551187" y="3492977"/>
            <a:ext cx="3448050" cy="1666875"/>
          </a:xfrm>
          <a:prstGeom prst="rect">
            <a:avLst/>
          </a:prstGeom>
        </p:spPr>
      </p:pic>
      <p:graphicFrame>
        <p:nvGraphicFramePr>
          <p:cNvPr id="23" name="Object 13"/>
          <p:cNvGraphicFramePr>
            <a:graphicFrameLocks noChangeAspect="1"/>
          </p:cNvGraphicFramePr>
          <p:nvPr>
            <p:extLst>
              <p:ext uri="{D42A27DB-BD31-4B8C-83A1-F6EECF244321}">
                <p14:modId xmlns:p14="http://schemas.microsoft.com/office/powerpoint/2010/main" val="456503712"/>
              </p:ext>
            </p:extLst>
          </p:nvPr>
        </p:nvGraphicFramePr>
        <p:xfrm>
          <a:off x="1104981" y="5326216"/>
          <a:ext cx="2987675" cy="1298575"/>
        </p:xfrm>
        <a:graphic>
          <a:graphicData uri="http://schemas.openxmlformats.org/presentationml/2006/ole">
            <mc:AlternateContent xmlns:mc="http://schemas.openxmlformats.org/markup-compatibility/2006">
              <mc:Choice xmlns:v="urn:schemas-microsoft-com:vml" Requires="v">
                <p:oleObj spid="_x0000_s49279" name="Equation" r:id="rId8" imgW="1549080" imgH="711000" progId="Equation.3">
                  <p:embed/>
                </p:oleObj>
              </mc:Choice>
              <mc:Fallback>
                <p:oleObj name="Equation" r:id="rId8" imgW="1549080" imgH="711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4981" y="5326216"/>
                        <a:ext cx="2987675" cy="1298575"/>
                      </a:xfrm>
                      <a:prstGeom prst="rect">
                        <a:avLst/>
                      </a:prstGeom>
                      <a:noFill/>
                      <a:ln>
                        <a:noFill/>
                      </a:ln>
                      <a:effectLst/>
                      <a:extLst/>
                    </p:spPr>
                  </p:pic>
                </p:oleObj>
              </mc:Fallback>
            </mc:AlternateContent>
          </a:graphicData>
        </a:graphic>
      </p:graphicFrame>
      <p:grpSp>
        <p:nvGrpSpPr>
          <p:cNvPr id="8" name="组合 7"/>
          <p:cNvGrpSpPr/>
          <p:nvPr/>
        </p:nvGrpSpPr>
        <p:grpSpPr>
          <a:xfrm>
            <a:off x="902998" y="4042031"/>
            <a:ext cx="4575997" cy="930063"/>
            <a:chOff x="902998" y="4042031"/>
            <a:chExt cx="4575997" cy="930063"/>
          </a:xfrm>
        </p:grpSpPr>
        <mc:AlternateContent xmlns:mc="http://schemas.openxmlformats.org/markup-compatibility/2006" xmlns:a14="http://schemas.microsoft.com/office/drawing/2010/main">
          <mc:Choice Requires="a14">
            <p:sp>
              <p:nvSpPr>
                <p:cNvPr id="19" name="矩形 18"/>
                <p:cNvSpPr/>
                <p:nvPr/>
              </p:nvSpPr>
              <p:spPr>
                <a:xfrm>
                  <a:off x="902998" y="4042031"/>
                  <a:ext cx="2004459" cy="930063"/>
                </a:xfrm>
                <a:prstGeom prst="rect">
                  <a:avLst/>
                </a:prstGeom>
                <a:ln w="28575">
                  <a:solidFill>
                    <a:srgbClr val="ED5A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𝐴</m:t>
                        </m:r>
                        <m:r>
                          <a:rPr lang="zh-CN" altLang="en-US" sz="2400" i="0">
                            <a:latin typeface="Cambria Math" panose="02040503050406030204" pitchFamily="18" charset="0"/>
                          </a:rPr>
                          <m:t>=</m:t>
                        </m:r>
                        <m:nary>
                          <m:naryPr>
                            <m:limLoc m:val="subSup"/>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𝑎</m:t>
                            </m:r>
                          </m:sub>
                          <m:sup>
                            <m:r>
                              <a:rPr lang="zh-CN" altLang="en-US" sz="2400" i="1">
                                <a:latin typeface="Cambria Math" panose="02040503050406030204" pitchFamily="18" charset="0"/>
                              </a:rPr>
                              <m:t>𝑏</m:t>
                            </m:r>
                          </m:sup>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𝐹</m:t>
                                </m:r>
                              </m:e>
                            </m:acc>
                            <m:r>
                              <a:rPr lang="zh-CN" altLang="en-US" sz="2400" i="0">
                                <a:latin typeface="Cambria Math" panose="02040503050406030204" pitchFamily="18" charset="0"/>
                              </a:rPr>
                              <m:t>⋅ⅆ</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𝑟</m:t>
                                </m:r>
                              </m:e>
                            </m:acc>
                          </m:e>
                        </m:nary>
                      </m:oMath>
                    </m:oMathPara>
                  </a14:m>
                  <a:endParaRPr lang="zh-CN"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902998" y="4042031"/>
                  <a:ext cx="2004459" cy="930063"/>
                </a:xfrm>
                <a:prstGeom prst="rect">
                  <a:avLst/>
                </a:prstGeom>
                <a:blipFill rotWithShape="0">
                  <a:blip r:embed="rId10"/>
                  <a:stretch>
                    <a:fillRect/>
                  </a:stretch>
                </a:blipFill>
                <a:ln w="28575">
                  <a:solidFill>
                    <a:srgbClr val="ED5A00"/>
                  </a:solidFill>
                </a:ln>
              </p:spPr>
              <p:txBody>
                <a:bodyPr/>
                <a:lstStyle/>
                <a:p>
                  <a:r>
                    <a:rPr lang="zh-CN" altLang="en-US">
                      <a:noFill/>
                    </a:rPr>
                    <a:t> </a:t>
                  </a:r>
                </a:p>
              </p:txBody>
            </p:sp>
          </mc:Fallback>
        </mc:AlternateContent>
        <p:sp>
          <p:nvSpPr>
            <p:cNvPr id="2" name="文本框 1"/>
            <p:cNvSpPr txBox="1"/>
            <p:nvPr/>
          </p:nvSpPr>
          <p:spPr>
            <a:xfrm>
              <a:off x="2907457" y="4289036"/>
              <a:ext cx="2571538" cy="369332"/>
            </a:xfrm>
            <a:prstGeom prst="rect">
              <a:avLst/>
            </a:prstGeom>
            <a:noFill/>
          </p:spPr>
          <p:txBody>
            <a:bodyPr wrap="none" rtlCol="0">
              <a:spAutoFit/>
            </a:bodyPr>
            <a:lstStyle/>
            <a:p>
              <a:r>
                <a:rPr lang="zh-CN" altLang="en-US" sz="1800" dirty="0" smtClean="0"/>
                <a:t>沿路径把元功累加起来</a:t>
              </a:r>
              <a:endParaRPr lang="zh-CN" altLang="en-US" sz="1800" dirty="0"/>
            </a:p>
          </p:txBody>
        </p:sp>
      </p:grpSp>
      <p:sp>
        <p:nvSpPr>
          <p:cNvPr id="6" name="矩形 5"/>
          <p:cNvSpPr/>
          <p:nvPr/>
        </p:nvSpPr>
        <p:spPr>
          <a:xfrm>
            <a:off x="837585" y="3534804"/>
            <a:ext cx="2640466" cy="400110"/>
          </a:xfrm>
          <a:prstGeom prst="rect">
            <a:avLst/>
          </a:prstGeom>
        </p:spPr>
        <p:txBody>
          <a:bodyPr wrap="none">
            <a:spAutoFit/>
          </a:bodyPr>
          <a:lstStyle/>
          <a:p>
            <a:r>
              <a:rPr lang="zh-CN" altLang="en-US" sz="2000" b="1" dirty="0" smtClean="0">
                <a:solidFill>
                  <a:srgbClr val="3F3F3F"/>
                </a:solidFill>
                <a:latin typeface="楷体" panose="02010609060101010101" pitchFamily="49" charset="-122"/>
                <a:ea typeface="楷体" panose="02010609060101010101" pitchFamily="49" charset="-122"/>
              </a:rPr>
              <a:t>  空间</a:t>
            </a:r>
            <a:r>
              <a:rPr lang="en-US" altLang="zh-CN" sz="2000" b="1" dirty="0" smtClean="0">
                <a:solidFill>
                  <a:srgbClr val="3F3F3F"/>
                </a:solidFill>
                <a:latin typeface="楷体" panose="02010609060101010101" pitchFamily="49" charset="-122"/>
                <a:ea typeface="楷体" panose="02010609060101010101" pitchFamily="49" charset="-122"/>
              </a:rPr>
              <a:t>a</a:t>
            </a:r>
            <a:r>
              <a:rPr lang="zh-CN" altLang="en-US" sz="2000" b="1" dirty="0" smtClean="0">
                <a:solidFill>
                  <a:srgbClr val="3F3F3F"/>
                </a:solidFill>
                <a:latin typeface="楷体" panose="02010609060101010101" pitchFamily="49" charset="-122"/>
                <a:ea typeface="楷体" panose="02010609060101010101" pitchFamily="49" charset="-122"/>
              </a:rPr>
              <a:t>到</a:t>
            </a:r>
            <a:r>
              <a:rPr lang="en-US" altLang="zh-CN" sz="2000" b="1" dirty="0" smtClean="0">
                <a:solidFill>
                  <a:srgbClr val="3F3F3F"/>
                </a:solidFill>
                <a:latin typeface="楷体" panose="02010609060101010101" pitchFamily="49" charset="-122"/>
                <a:ea typeface="楷体" panose="02010609060101010101" pitchFamily="49" charset="-122"/>
              </a:rPr>
              <a:t>b</a:t>
            </a:r>
            <a:r>
              <a:rPr lang="zh-CN" altLang="en-US" sz="2000" b="1" dirty="0" smtClean="0">
                <a:solidFill>
                  <a:srgbClr val="3F3F3F"/>
                </a:solidFill>
                <a:latin typeface="楷体" panose="02010609060101010101" pitchFamily="49" charset="-122"/>
                <a:ea typeface="楷体" panose="02010609060101010101" pitchFamily="49" charset="-122"/>
              </a:rPr>
              <a:t>的总功：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30</a:t>
            </a:fld>
            <a:endParaRPr lang="zh-CN" altLang="en-US"/>
          </a:p>
        </p:txBody>
      </p:sp>
      <p:sp>
        <p:nvSpPr>
          <p:cNvPr id="4" name="矩形 3"/>
          <p:cNvSpPr/>
          <p:nvPr/>
        </p:nvSpPr>
        <p:spPr>
          <a:xfrm>
            <a:off x="469028" y="1046734"/>
            <a:ext cx="8046322" cy="923330"/>
          </a:xfrm>
          <a:prstGeom prst="rect">
            <a:avLst/>
          </a:prstGeom>
        </p:spPr>
        <p:txBody>
          <a:bodyPr wrap="square">
            <a:spAutoFit/>
          </a:bodyPr>
          <a:lstStyle/>
          <a:p>
            <a:r>
              <a:rPr lang="en-US" altLang="zh-CN" sz="1800" dirty="0" smtClean="0">
                <a:solidFill>
                  <a:srgbClr val="000000"/>
                </a:solidFill>
                <a:latin typeface="楷体" panose="02010609060101010101" pitchFamily="49" charset="-122"/>
                <a:ea typeface="楷体" panose="02010609060101010101" pitchFamily="49" charset="-122"/>
              </a:rPr>
              <a:t>【</a:t>
            </a:r>
            <a:r>
              <a:rPr lang="zh-CN" altLang="en-US" sz="1800" dirty="0" smtClean="0">
                <a:solidFill>
                  <a:srgbClr val="000000"/>
                </a:solidFill>
                <a:latin typeface="楷体" panose="02010609060101010101" pitchFamily="49" charset="-122"/>
                <a:ea typeface="楷体" panose="02010609060101010101" pitchFamily="49" charset="-122"/>
              </a:rPr>
              <a:t>例</a:t>
            </a:r>
            <a:r>
              <a:rPr lang="en-US" altLang="zh-CN" sz="1800" dirty="0" smtClean="0">
                <a:solidFill>
                  <a:srgbClr val="000000"/>
                </a:solidFill>
                <a:latin typeface="楷体" panose="02010609060101010101" pitchFamily="49" charset="-122"/>
                <a:ea typeface="楷体" panose="02010609060101010101" pitchFamily="49" charset="-122"/>
              </a:rPr>
              <a:t>6】 </a:t>
            </a:r>
            <a:r>
              <a:rPr lang="zh-CN" altLang="en-US" sz="1800" dirty="0">
                <a:solidFill>
                  <a:srgbClr val="000000"/>
                </a:solidFill>
                <a:latin typeface="楷体" panose="02010609060101010101" pitchFamily="49" charset="-122"/>
                <a:ea typeface="楷体" panose="02010609060101010101" pitchFamily="49" charset="-122"/>
              </a:rPr>
              <a:t>质量为            的重锤</a:t>
            </a:r>
            <a:r>
              <a:rPr lang="en-US" altLang="zh-CN" sz="1800" dirty="0">
                <a:solidFill>
                  <a:srgbClr val="000000"/>
                </a:solidFill>
                <a:latin typeface="楷体" panose="02010609060101010101" pitchFamily="49" charset="-122"/>
                <a:ea typeface="楷体" panose="02010609060101010101" pitchFamily="49" charset="-122"/>
              </a:rPr>
              <a:t>,</a:t>
            </a:r>
            <a:r>
              <a:rPr lang="zh-CN" altLang="en-US" sz="1800" dirty="0">
                <a:solidFill>
                  <a:srgbClr val="000000"/>
                </a:solidFill>
                <a:latin typeface="楷体" panose="02010609060101010101" pitchFamily="49" charset="-122"/>
                <a:ea typeface="楷体" panose="02010609060101010101" pitchFamily="49" charset="-122"/>
              </a:rPr>
              <a:t>从高度为</a:t>
            </a:r>
            <a:r>
              <a:rPr lang="en-US" altLang="zh-CN" sz="1800" dirty="0">
                <a:solidFill>
                  <a:srgbClr val="000000"/>
                </a:solidFill>
                <a:latin typeface="楷体" panose="02010609060101010101" pitchFamily="49" charset="-122"/>
                <a:ea typeface="楷体" panose="02010609060101010101" pitchFamily="49" charset="-122"/>
              </a:rPr>
              <a:t>h=1.5m</a:t>
            </a:r>
            <a:r>
              <a:rPr lang="zh-CN" altLang="en-US" sz="1800" dirty="0">
                <a:solidFill>
                  <a:srgbClr val="000000"/>
                </a:solidFill>
                <a:latin typeface="楷体" panose="02010609060101010101" pitchFamily="49" charset="-122"/>
                <a:ea typeface="楷体" panose="02010609060101010101" pitchFamily="49" charset="-122"/>
              </a:rPr>
              <a:t>处自由落到受锻压的工件上</a:t>
            </a:r>
            <a:r>
              <a:rPr lang="en-US" altLang="zh-CN" sz="1800" dirty="0">
                <a:solidFill>
                  <a:srgbClr val="000000"/>
                </a:solidFill>
                <a:latin typeface="楷体" panose="02010609060101010101" pitchFamily="49" charset="-122"/>
                <a:ea typeface="楷体" panose="02010609060101010101" pitchFamily="49" charset="-122"/>
              </a:rPr>
              <a:t>,</a:t>
            </a:r>
            <a:r>
              <a:rPr lang="zh-CN" altLang="en-US" sz="1800" dirty="0">
                <a:solidFill>
                  <a:srgbClr val="000000"/>
                </a:solidFill>
                <a:latin typeface="楷体" panose="02010609060101010101" pitchFamily="49" charset="-122"/>
                <a:ea typeface="楷体" panose="02010609060101010101" pitchFamily="49" charset="-122"/>
              </a:rPr>
              <a:t>使工件发生形变</a:t>
            </a:r>
            <a:r>
              <a:rPr lang="en-US" altLang="zh-CN" sz="1800" dirty="0">
                <a:solidFill>
                  <a:srgbClr val="000000"/>
                </a:solidFill>
                <a:latin typeface="楷体" panose="02010609060101010101" pitchFamily="49" charset="-122"/>
                <a:ea typeface="楷体" panose="02010609060101010101" pitchFamily="49" charset="-122"/>
              </a:rPr>
              <a:t>,</a:t>
            </a:r>
            <a:r>
              <a:rPr lang="zh-CN" altLang="en-US" sz="1800" dirty="0">
                <a:solidFill>
                  <a:srgbClr val="000000"/>
                </a:solidFill>
                <a:latin typeface="楷体" panose="02010609060101010101" pitchFamily="49" charset="-122"/>
                <a:ea typeface="楷体" panose="02010609060101010101" pitchFamily="49" charset="-122"/>
              </a:rPr>
              <a:t>如果作用时间</a:t>
            </a:r>
          </a:p>
          <a:p>
            <a:endParaRPr lang="zh-CN" altLang="en-US" sz="1800" dirty="0">
              <a:solidFill>
                <a:srgbClr val="000000"/>
              </a:solidFill>
              <a:latin typeface="楷体" panose="02010609060101010101" pitchFamily="49" charset="-122"/>
              <a:ea typeface="楷体" panose="02010609060101010101" pitchFamily="49" charset="-122"/>
            </a:endParaRPr>
          </a:p>
        </p:txBody>
      </p:sp>
      <p:sp>
        <p:nvSpPr>
          <p:cNvPr id="15" name="Rectangle 11"/>
          <p:cNvSpPr>
            <a:spLocks noChangeArrowheads="1"/>
          </p:cNvSpPr>
          <p:nvPr/>
        </p:nvSpPr>
        <p:spPr bwMode="auto">
          <a:xfrm>
            <a:off x="179168" y="2419262"/>
            <a:ext cx="88334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304800" defTabSz="914400" eaLnBrk="0" fontAlgn="base" hangingPunct="0">
              <a:spcBef>
                <a:spcPct val="0"/>
              </a:spcBef>
              <a:spcAft>
                <a:spcPct val="0"/>
              </a:spcAft>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解：</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取重锤为研究对象</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在锤与工件相互作用前</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锤是一个自由落体</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在与工件刚接触时</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锤的速度为</a:t>
            </a:r>
            <a:endParaRPr lang="zh-CN" altLang="en-US" sz="1800" dirty="0">
              <a:latin typeface="Arial" panose="020B0604020202020204" pitchFamily="34" charset="0"/>
            </a:endParaRPr>
          </a:p>
        </p:txBody>
      </p:sp>
      <p:graphicFrame>
        <p:nvGraphicFramePr>
          <p:cNvPr id="33" name="对象 32"/>
          <p:cNvGraphicFramePr>
            <a:graphicFrameLocks noChangeAspect="1"/>
          </p:cNvGraphicFramePr>
          <p:nvPr>
            <p:extLst/>
          </p:nvPr>
        </p:nvGraphicFramePr>
        <p:xfrm>
          <a:off x="2193298" y="1080790"/>
          <a:ext cx="1322337" cy="327176"/>
        </p:xfrm>
        <a:graphic>
          <a:graphicData uri="http://schemas.openxmlformats.org/presentationml/2006/ole">
            <mc:AlternateContent xmlns:mc="http://schemas.openxmlformats.org/markup-compatibility/2006">
              <mc:Choice xmlns:v="urn:schemas-microsoft-com:vml" Requires="v">
                <p:oleObj spid="_x0000_s82354" r:id="rId3" imgW="927100" imgH="228600" progId="Equation.3">
                  <p:embed/>
                </p:oleObj>
              </mc:Choice>
              <mc:Fallback>
                <p:oleObj r:id="rId3" imgW="927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3298" y="1080790"/>
                        <a:ext cx="1322337" cy="327176"/>
                      </a:xfrm>
                      <a:prstGeom prst="rect">
                        <a:avLst/>
                      </a:prstGeom>
                      <a:noFill/>
                    </p:spPr>
                  </p:pic>
                </p:oleObj>
              </mc:Fallback>
            </mc:AlternateContent>
          </a:graphicData>
        </a:graphic>
      </p:graphicFrame>
      <p:graphicFrame>
        <p:nvGraphicFramePr>
          <p:cNvPr id="34" name="对象 33"/>
          <p:cNvGraphicFramePr>
            <a:graphicFrameLocks noChangeAspect="1"/>
          </p:cNvGraphicFramePr>
          <p:nvPr>
            <p:extLst/>
          </p:nvPr>
        </p:nvGraphicFramePr>
        <p:xfrm>
          <a:off x="4288248" y="1365259"/>
          <a:ext cx="940631" cy="286279"/>
        </p:xfrm>
        <a:graphic>
          <a:graphicData uri="http://schemas.openxmlformats.org/presentationml/2006/ole">
            <mc:AlternateContent xmlns:mc="http://schemas.openxmlformats.org/markup-compatibility/2006">
              <mc:Choice xmlns:v="urn:schemas-microsoft-com:vml" Requires="v">
                <p:oleObj spid="_x0000_s82355" r:id="rId5" imgW="660113" imgH="203112" progId="Equation.3">
                  <p:embed/>
                </p:oleObj>
              </mc:Choice>
              <mc:Fallback>
                <p:oleObj r:id="rId5" imgW="660113"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8248" y="1365259"/>
                        <a:ext cx="940631" cy="286279"/>
                      </a:xfrm>
                      <a:prstGeom prst="rect">
                        <a:avLst/>
                      </a:prstGeom>
                      <a:noFill/>
                    </p:spPr>
                  </p:pic>
                </p:oleObj>
              </mc:Fallback>
            </mc:AlternateContent>
          </a:graphicData>
        </a:graphic>
      </p:graphicFrame>
      <p:sp>
        <p:nvSpPr>
          <p:cNvPr id="37" name="Rectangle 51"/>
          <p:cNvSpPr>
            <a:spLocks noChangeArrowheads="1"/>
          </p:cNvSpPr>
          <p:nvPr/>
        </p:nvSpPr>
        <p:spPr bwMode="auto">
          <a:xfrm>
            <a:off x="3367525" y="1658416"/>
            <a:ext cx="5071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800" dirty="0">
                <a:solidFill>
                  <a:srgbClr val="000000"/>
                </a:solidFill>
                <a:latin typeface="楷体" panose="02010609060101010101" pitchFamily="49" charset="-122"/>
                <a:ea typeface="楷体" panose="02010609060101010101" pitchFamily="49" charset="-122"/>
              </a:rPr>
              <a:t>试求锤对工件的平均冲力。假设锤不反弹。</a:t>
            </a:r>
            <a:endParaRPr lang="en-US" altLang="zh-CN" sz="1800" dirty="0">
              <a:solidFill>
                <a:srgbClr val="000000"/>
              </a:solidFill>
              <a:latin typeface="楷体" panose="02010609060101010101" pitchFamily="49" charset="-122"/>
              <a:ea typeface="楷体" panose="02010609060101010101" pitchFamily="49" charset="-122"/>
            </a:endParaRPr>
          </a:p>
        </p:txBody>
      </p:sp>
      <p:graphicFrame>
        <p:nvGraphicFramePr>
          <p:cNvPr id="38" name="对象 37"/>
          <p:cNvGraphicFramePr>
            <a:graphicFrameLocks noChangeAspect="1"/>
          </p:cNvGraphicFramePr>
          <p:nvPr>
            <p:extLst/>
          </p:nvPr>
        </p:nvGraphicFramePr>
        <p:xfrm>
          <a:off x="1768616" y="2728606"/>
          <a:ext cx="1085850" cy="336987"/>
        </p:xfrm>
        <a:graphic>
          <a:graphicData uri="http://schemas.openxmlformats.org/presentationml/2006/ole">
            <mc:AlternateContent xmlns:mc="http://schemas.openxmlformats.org/markup-compatibility/2006">
              <mc:Choice xmlns:v="urn:schemas-microsoft-com:vml" Requires="v">
                <p:oleObj spid="_x0000_s82356" r:id="rId7" imgW="825500" imgH="254000" progId="Equation.3">
                  <p:embed/>
                </p:oleObj>
              </mc:Choice>
              <mc:Fallback>
                <p:oleObj r:id="rId7" imgW="8255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8616" y="2728606"/>
                        <a:ext cx="1085850" cy="336987"/>
                      </a:xfrm>
                      <a:prstGeom prst="rect">
                        <a:avLst/>
                      </a:prstGeom>
                      <a:noFill/>
                    </p:spPr>
                  </p:pic>
                </p:oleObj>
              </mc:Fallback>
            </mc:AlternateContent>
          </a:graphicData>
        </a:graphic>
      </p:graphicFrame>
      <p:graphicFrame>
        <p:nvGraphicFramePr>
          <p:cNvPr id="39" name="对象 38"/>
          <p:cNvGraphicFramePr>
            <a:graphicFrameLocks noChangeAspect="1"/>
          </p:cNvGraphicFramePr>
          <p:nvPr>
            <p:extLst/>
          </p:nvPr>
        </p:nvGraphicFramePr>
        <p:xfrm>
          <a:off x="1528327" y="3408208"/>
          <a:ext cx="296503" cy="327714"/>
        </p:xfrm>
        <a:graphic>
          <a:graphicData uri="http://schemas.openxmlformats.org/presentationml/2006/ole">
            <mc:AlternateContent xmlns:mc="http://schemas.openxmlformats.org/markup-compatibility/2006">
              <mc:Choice xmlns:v="urn:schemas-microsoft-com:vml" Requires="v">
                <p:oleObj spid="_x0000_s82357" r:id="rId9" imgW="177569" imgH="202936" progId="Equation.3">
                  <p:embed/>
                </p:oleObj>
              </mc:Choice>
              <mc:Fallback>
                <p:oleObj r:id="rId9" imgW="177569" imgH="20293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8327" y="3408208"/>
                        <a:ext cx="296503" cy="327714"/>
                      </a:xfrm>
                      <a:prstGeom prst="rect">
                        <a:avLst/>
                      </a:prstGeom>
                      <a:noFill/>
                    </p:spPr>
                  </p:pic>
                </p:oleObj>
              </mc:Fallback>
            </mc:AlternateContent>
          </a:graphicData>
        </a:graphic>
      </p:graphicFrame>
      <p:graphicFrame>
        <p:nvGraphicFramePr>
          <p:cNvPr id="40" name="对象 39"/>
          <p:cNvGraphicFramePr>
            <a:graphicFrameLocks noChangeAspect="1"/>
          </p:cNvGraphicFramePr>
          <p:nvPr>
            <p:extLst/>
          </p:nvPr>
        </p:nvGraphicFramePr>
        <p:xfrm>
          <a:off x="4007746" y="3416151"/>
          <a:ext cx="1551645" cy="319804"/>
        </p:xfrm>
        <a:graphic>
          <a:graphicData uri="http://schemas.openxmlformats.org/presentationml/2006/ole">
            <mc:AlternateContent xmlns:mc="http://schemas.openxmlformats.org/markup-compatibility/2006">
              <mc:Choice xmlns:v="urn:schemas-microsoft-com:vml" Requires="v">
                <p:oleObj spid="_x0000_s82358" r:id="rId11" imgW="1244600" imgH="254000" progId="Equation.3">
                  <p:embed/>
                </p:oleObj>
              </mc:Choice>
              <mc:Fallback>
                <p:oleObj r:id="rId11" imgW="1244600" imgH="254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07746" y="3416151"/>
                        <a:ext cx="1551645" cy="319804"/>
                      </a:xfrm>
                      <a:prstGeom prst="rect">
                        <a:avLst/>
                      </a:prstGeom>
                      <a:noFill/>
                    </p:spPr>
                  </p:pic>
                </p:oleObj>
              </mc:Fallback>
            </mc:AlternateContent>
          </a:graphicData>
        </a:graphic>
      </p:graphicFrame>
      <p:graphicFrame>
        <p:nvGraphicFramePr>
          <p:cNvPr id="41" name="对象 40"/>
          <p:cNvGraphicFramePr>
            <a:graphicFrameLocks noChangeAspect="1"/>
          </p:cNvGraphicFramePr>
          <p:nvPr>
            <p:extLst/>
          </p:nvPr>
        </p:nvGraphicFramePr>
        <p:xfrm>
          <a:off x="3367525" y="4164009"/>
          <a:ext cx="2191866" cy="508609"/>
        </p:xfrm>
        <a:graphic>
          <a:graphicData uri="http://schemas.openxmlformats.org/presentationml/2006/ole">
            <mc:AlternateContent xmlns:mc="http://schemas.openxmlformats.org/markup-compatibility/2006">
              <mc:Choice xmlns:v="urn:schemas-microsoft-com:vml" Requires="v">
                <p:oleObj spid="_x0000_s82359" r:id="rId13" imgW="1726451" imgH="393529" progId="Equation.3">
                  <p:embed/>
                </p:oleObj>
              </mc:Choice>
              <mc:Fallback>
                <p:oleObj r:id="rId13" imgW="1726451" imgH="39352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67525" y="4164009"/>
                        <a:ext cx="2191866" cy="508609"/>
                      </a:xfrm>
                      <a:prstGeom prst="rect">
                        <a:avLst/>
                      </a:prstGeom>
                      <a:noFill/>
                    </p:spPr>
                  </p:pic>
                </p:oleObj>
              </mc:Fallback>
            </mc:AlternateContent>
          </a:graphicData>
        </a:graphic>
      </p:graphicFrame>
      <p:graphicFrame>
        <p:nvGraphicFramePr>
          <p:cNvPr id="42" name="对象 41"/>
          <p:cNvGraphicFramePr>
            <a:graphicFrameLocks noChangeAspect="1"/>
          </p:cNvGraphicFramePr>
          <p:nvPr>
            <p:extLst/>
          </p:nvPr>
        </p:nvGraphicFramePr>
        <p:xfrm>
          <a:off x="2974350" y="4721847"/>
          <a:ext cx="2978216" cy="558415"/>
        </p:xfrm>
        <a:graphic>
          <a:graphicData uri="http://schemas.openxmlformats.org/presentationml/2006/ole">
            <mc:AlternateContent xmlns:mc="http://schemas.openxmlformats.org/markup-compatibility/2006">
              <mc:Choice xmlns:v="urn:schemas-microsoft-com:vml" Requires="v">
                <p:oleObj spid="_x0000_s82360" r:id="rId15" imgW="2133600" imgH="393700" progId="Equation.3">
                  <p:embed/>
                </p:oleObj>
              </mc:Choice>
              <mc:Fallback>
                <p:oleObj r:id="rId15" imgW="2133600" imgH="393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4350" y="4721847"/>
                        <a:ext cx="2978216" cy="558415"/>
                      </a:xfrm>
                      <a:prstGeom prst="rect">
                        <a:avLst/>
                      </a:prstGeom>
                      <a:noFill/>
                    </p:spPr>
                  </p:pic>
                </p:oleObj>
              </mc:Fallback>
            </mc:AlternateContent>
          </a:graphicData>
        </a:graphic>
      </p:graphicFrame>
      <p:graphicFrame>
        <p:nvGraphicFramePr>
          <p:cNvPr id="43" name="对象 42"/>
          <p:cNvGraphicFramePr>
            <a:graphicFrameLocks noChangeAspect="1"/>
          </p:cNvGraphicFramePr>
          <p:nvPr>
            <p:extLst/>
          </p:nvPr>
        </p:nvGraphicFramePr>
        <p:xfrm>
          <a:off x="4852047" y="5298861"/>
          <a:ext cx="205937" cy="227615"/>
        </p:xfrm>
        <a:graphic>
          <a:graphicData uri="http://schemas.openxmlformats.org/presentationml/2006/ole">
            <mc:AlternateContent xmlns:mc="http://schemas.openxmlformats.org/markup-compatibility/2006">
              <mc:Choice xmlns:v="urn:schemas-microsoft-com:vml" Requires="v">
                <p:oleObj spid="_x0000_s82361" r:id="rId17" imgW="177569" imgH="202936" progId="Equation.3">
                  <p:embed/>
                </p:oleObj>
              </mc:Choice>
              <mc:Fallback>
                <p:oleObj r:id="rId17" imgW="177569" imgH="20293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2047" y="5298861"/>
                        <a:ext cx="205937" cy="227615"/>
                      </a:xfrm>
                      <a:prstGeom prst="rect">
                        <a:avLst/>
                      </a:prstGeom>
                      <a:noFill/>
                    </p:spPr>
                  </p:pic>
                </p:oleObj>
              </mc:Fallback>
            </mc:AlternateContent>
          </a:graphicData>
        </a:graphic>
      </p:graphicFrame>
      <p:graphicFrame>
        <p:nvGraphicFramePr>
          <p:cNvPr id="44" name="对象 43"/>
          <p:cNvGraphicFramePr>
            <a:graphicFrameLocks noChangeAspect="1"/>
          </p:cNvGraphicFramePr>
          <p:nvPr>
            <p:extLst/>
          </p:nvPr>
        </p:nvGraphicFramePr>
        <p:xfrm>
          <a:off x="6028507" y="5298861"/>
          <a:ext cx="971058" cy="258130"/>
        </p:xfrm>
        <a:graphic>
          <a:graphicData uri="http://schemas.openxmlformats.org/presentationml/2006/ole">
            <mc:AlternateContent xmlns:mc="http://schemas.openxmlformats.org/markup-compatibility/2006">
              <mc:Choice xmlns:v="urn:schemas-microsoft-com:vml" Requires="v">
                <p:oleObj spid="_x0000_s82362" r:id="rId18" imgW="748975" imgH="203112" progId="Equation.3">
                  <p:embed/>
                </p:oleObj>
              </mc:Choice>
              <mc:Fallback>
                <p:oleObj r:id="rId18" imgW="748975" imgH="203112"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28507" y="5298861"/>
                        <a:ext cx="971058" cy="258130"/>
                      </a:xfrm>
                      <a:prstGeom prst="rect">
                        <a:avLst/>
                      </a:prstGeom>
                      <a:noFill/>
                    </p:spPr>
                  </p:pic>
                </p:oleObj>
              </mc:Fallback>
            </mc:AlternateContent>
          </a:graphicData>
        </a:graphic>
      </p:graphicFrame>
      <p:sp>
        <p:nvSpPr>
          <p:cNvPr id="45" name="Rectangle 59"/>
          <p:cNvSpPr>
            <a:spLocks noChangeArrowheads="1"/>
          </p:cNvSpPr>
          <p:nvPr/>
        </p:nvSpPr>
        <p:spPr bwMode="auto">
          <a:xfrm>
            <a:off x="76200" y="3160538"/>
            <a:ext cx="87344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 name="Rectangle 60"/>
          <p:cNvSpPr>
            <a:spLocks noChangeArrowheads="1"/>
          </p:cNvSpPr>
          <p:nvPr/>
        </p:nvSpPr>
        <p:spPr bwMode="auto">
          <a:xfrm>
            <a:off x="2504090" y="2695398"/>
            <a:ext cx="63065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时间后</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锤静止在工件上。</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 name="Rectangle 61"/>
          <p:cNvSpPr>
            <a:spLocks noChangeArrowheads="1"/>
          </p:cNvSpPr>
          <p:nvPr/>
        </p:nvSpPr>
        <p:spPr bwMode="auto">
          <a:xfrm>
            <a:off x="1469505" y="3379534"/>
            <a:ext cx="29025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6675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代替</a:t>
            </a:r>
            <a:r>
              <a:rPr kumimoji="0" lang="en-US" altLang="zh-CN" sz="1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由动量定理得</a:t>
            </a:r>
            <a:endParaRPr kumimoji="0" lang="zh-CN" altLang="en-US" sz="18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endParaRPr>
          </a:p>
        </p:txBody>
      </p:sp>
      <p:sp>
        <p:nvSpPr>
          <p:cNvPr id="48" name="Rectangle 62"/>
          <p:cNvSpPr>
            <a:spLocks noChangeArrowheads="1"/>
          </p:cNvSpPr>
          <p:nvPr/>
        </p:nvSpPr>
        <p:spPr bwMode="auto">
          <a:xfrm>
            <a:off x="736808" y="3817424"/>
            <a:ext cx="56639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取铅直向下为坐标轴的正向，有</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0" name="Rectangle 64"/>
          <p:cNvSpPr>
            <a:spLocks noChangeArrowheads="1"/>
          </p:cNvSpPr>
          <p:nvPr/>
        </p:nvSpPr>
        <p:spPr bwMode="auto">
          <a:xfrm>
            <a:off x="770215" y="5237165"/>
            <a:ext cx="4741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则锤对工件的平均冲力方向向下</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大小与</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 name="Rectangle 65"/>
          <p:cNvSpPr>
            <a:spLocks noChangeArrowheads="1"/>
          </p:cNvSpPr>
          <p:nvPr/>
        </p:nvSpPr>
        <p:spPr bwMode="auto">
          <a:xfrm>
            <a:off x="4955016" y="5233833"/>
            <a:ext cx="13264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相等</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由于</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2" name="Rectangle 66"/>
          <p:cNvSpPr>
            <a:spLocks noChangeArrowheads="1"/>
          </p:cNvSpPr>
          <p:nvPr/>
        </p:nvSpPr>
        <p:spPr bwMode="auto">
          <a:xfrm>
            <a:off x="469028" y="5659247"/>
            <a:ext cx="83415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表示若将锤静止放在工件上</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工件所受压力等于重力</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而打击时</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却能产生比锤所受重力大</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560</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倍的冲力</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此即为锻压的基本原理</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4" name="矩形 53"/>
          <p:cNvSpPr/>
          <p:nvPr/>
        </p:nvSpPr>
        <p:spPr>
          <a:xfrm>
            <a:off x="282136" y="3118343"/>
            <a:ext cx="8730459" cy="646331"/>
          </a:xfrm>
          <a:prstGeom prst="rect">
            <a:avLst/>
          </a:prstGeom>
        </p:spPr>
        <p:txBody>
          <a:bodyPr wrap="square">
            <a:spAutoFit/>
          </a:bodyPr>
          <a:lstStyle/>
          <a:p>
            <a:pPr lvl="0" indent="304800" defTabSz="914400" eaLnBrk="0" fontAlgn="base" hangingPunct="0">
              <a:spcBef>
                <a:spcPct val="0"/>
              </a:spcBef>
              <a:spcAft>
                <a:spcPct val="0"/>
              </a:spcAft>
            </a:pPr>
            <a:r>
              <a:rPr lang="zh-CN" altLang="en-US" sz="1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在</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这段时间内</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锤除了受向下的重力</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以外</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还受到工件对它的向上的冲力</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1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作用。用</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平均冲力</a:t>
            </a:r>
            <a:endParaRPr lang="zh-CN" altLang="en-US" sz="1800" dirty="0">
              <a:solidFill>
                <a:srgbClr val="000000"/>
              </a:solidFill>
              <a:latin typeface="Arial" panose="020B0604020202020204" pitchFamily="34" charset="0"/>
            </a:endParaRPr>
          </a:p>
        </p:txBody>
      </p:sp>
      <p:sp>
        <p:nvSpPr>
          <p:cNvPr id="24"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一、冲量 动量及动量定理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02240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31</a:t>
            </a:fld>
            <a:endParaRPr lang="zh-CN" altLang="en-US"/>
          </a:p>
        </p:txBody>
      </p:sp>
      <p:sp>
        <p:nvSpPr>
          <p:cNvPr id="4" name="矩形 3"/>
          <p:cNvSpPr/>
          <p:nvPr/>
        </p:nvSpPr>
        <p:spPr>
          <a:xfrm>
            <a:off x="469027" y="1046734"/>
            <a:ext cx="5032147" cy="369332"/>
          </a:xfrm>
          <a:prstGeom prst="rect">
            <a:avLst/>
          </a:prstGeom>
        </p:spPr>
        <p:txBody>
          <a:bodyPr wrap="none">
            <a:spAutoFit/>
          </a:bodyPr>
          <a:lstStyle/>
          <a:p>
            <a:r>
              <a:rPr lang="en-US" altLang="zh-CN" sz="1800" dirty="0" smtClean="0">
                <a:solidFill>
                  <a:srgbClr val="000000"/>
                </a:solidFill>
                <a:latin typeface="楷体" panose="02010609060101010101" pitchFamily="49" charset="-122"/>
                <a:ea typeface="楷体" panose="02010609060101010101" pitchFamily="49" charset="-122"/>
              </a:rPr>
              <a:t>【</a:t>
            </a:r>
            <a:r>
              <a:rPr lang="zh-CN" altLang="en-US" sz="1800" dirty="0" smtClean="0">
                <a:solidFill>
                  <a:srgbClr val="000000"/>
                </a:solidFill>
                <a:latin typeface="楷体" panose="02010609060101010101" pitchFamily="49" charset="-122"/>
                <a:ea typeface="楷体" panose="02010609060101010101" pitchFamily="49" charset="-122"/>
              </a:rPr>
              <a:t>例</a:t>
            </a:r>
            <a:r>
              <a:rPr lang="en-US" altLang="zh-CN" sz="1800" dirty="0" smtClean="0">
                <a:solidFill>
                  <a:srgbClr val="000000"/>
                </a:solidFill>
                <a:latin typeface="楷体" panose="02010609060101010101" pitchFamily="49" charset="-122"/>
                <a:ea typeface="楷体" panose="02010609060101010101" pitchFamily="49" charset="-122"/>
              </a:rPr>
              <a:t>7】 </a:t>
            </a:r>
            <a:r>
              <a:rPr lang="zh-CN" altLang="zh-CN" sz="1800" dirty="0">
                <a:solidFill>
                  <a:srgbClr val="000000"/>
                </a:solidFill>
                <a:latin typeface="楷体" panose="02010609060101010101" pitchFamily="49" charset="-122"/>
                <a:ea typeface="楷体" panose="02010609060101010101" pitchFamily="49" charset="-122"/>
              </a:rPr>
              <a:t>人从多高处跳落到地面上会发生骨折？</a:t>
            </a:r>
            <a:endParaRPr lang="zh-CN" altLang="en-US" sz="1800" dirty="0">
              <a:solidFill>
                <a:srgbClr val="000000"/>
              </a:solidFill>
              <a:latin typeface="楷体" panose="02010609060101010101" pitchFamily="49" charset="-122"/>
              <a:ea typeface="楷体" panose="02010609060101010101" pitchFamily="49" charset="-122"/>
            </a:endParaRPr>
          </a:p>
        </p:txBody>
      </p:sp>
      <p:graphicFrame>
        <p:nvGraphicFramePr>
          <p:cNvPr id="5" name="对象 4"/>
          <p:cNvGraphicFramePr>
            <a:graphicFrameLocks noChangeAspect="1"/>
          </p:cNvGraphicFramePr>
          <p:nvPr/>
        </p:nvGraphicFramePr>
        <p:xfrm>
          <a:off x="4249371" y="1799765"/>
          <a:ext cx="756843" cy="544396"/>
        </p:xfrm>
        <a:graphic>
          <a:graphicData uri="http://schemas.openxmlformats.org/presentationml/2006/ole">
            <mc:AlternateContent xmlns:mc="http://schemas.openxmlformats.org/markup-compatibility/2006">
              <mc:Choice xmlns:v="urn:schemas-microsoft-com:vml" Requires="v">
                <p:oleObj spid="_x0000_s83426" r:id="rId4" imgW="545863" imgH="393529" progId="Equation.3">
                  <p:embed/>
                </p:oleObj>
              </mc:Choice>
              <mc:Fallback>
                <p:oleObj r:id="rId4" imgW="545863"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9371" y="1799765"/>
                        <a:ext cx="756843" cy="544396"/>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5368394" y="2444513"/>
          <a:ext cx="265559" cy="252281"/>
        </p:xfrm>
        <a:graphic>
          <a:graphicData uri="http://schemas.openxmlformats.org/presentationml/2006/ole">
            <mc:AlternateContent xmlns:mc="http://schemas.openxmlformats.org/markup-compatibility/2006">
              <mc:Choice xmlns:v="urn:schemas-microsoft-com:vml" Requires="v">
                <p:oleObj spid="_x0000_s83427" r:id="rId6" imgW="190335" imgH="177646" progId="Equation.3">
                  <p:embed/>
                </p:oleObj>
              </mc:Choice>
              <mc:Fallback>
                <p:oleObj r:id="rId6" imgW="190335" imgH="17764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8394" y="2444513"/>
                        <a:ext cx="265559" cy="252281"/>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6002018" y="2438687"/>
          <a:ext cx="265559" cy="252281"/>
        </p:xfrm>
        <a:graphic>
          <a:graphicData uri="http://schemas.openxmlformats.org/presentationml/2006/ole">
            <mc:AlternateContent xmlns:mc="http://schemas.openxmlformats.org/markup-compatibility/2006">
              <mc:Choice xmlns:v="urn:schemas-microsoft-com:vml" Requires="v">
                <p:oleObj spid="_x0000_s83428" r:id="rId8" imgW="190335" imgH="177646" progId="Equation.3">
                  <p:embed/>
                </p:oleObj>
              </mc:Choice>
              <mc:Fallback>
                <p:oleObj r:id="rId8" imgW="190335" imgH="1776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02018" y="2438687"/>
                        <a:ext cx="265559" cy="252281"/>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6400799" y="2850258"/>
          <a:ext cx="318671" cy="225725"/>
        </p:xfrm>
        <a:graphic>
          <a:graphicData uri="http://schemas.openxmlformats.org/presentationml/2006/ole">
            <mc:AlternateContent xmlns:mc="http://schemas.openxmlformats.org/markup-compatibility/2006">
              <mc:Choice xmlns:v="urn:schemas-microsoft-com:vml" Requires="v">
                <p:oleObj spid="_x0000_s83429" r:id="rId10" imgW="228501" imgH="165028" progId="Equation.3">
                  <p:embed/>
                </p:oleObj>
              </mc:Choice>
              <mc:Fallback>
                <p:oleObj r:id="rId10" imgW="228501" imgH="16502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799" y="2850258"/>
                        <a:ext cx="318671" cy="225725"/>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661847384"/>
              </p:ext>
            </p:extLst>
          </p:nvPr>
        </p:nvGraphicFramePr>
        <p:xfrm>
          <a:off x="3803650" y="3087688"/>
          <a:ext cx="3660775" cy="638175"/>
        </p:xfrm>
        <a:graphic>
          <a:graphicData uri="http://schemas.openxmlformats.org/presentationml/2006/ole">
            <mc:AlternateContent xmlns:mc="http://schemas.openxmlformats.org/markup-compatibility/2006">
              <mc:Choice xmlns:v="urn:schemas-microsoft-com:vml" Requires="v">
                <p:oleObj spid="_x0000_s83430" name="公式" r:id="rId12" imgW="2628720" imgH="457200" progId="Equation.3">
                  <p:embed/>
                </p:oleObj>
              </mc:Choice>
              <mc:Fallback>
                <p:oleObj name="公式" r:id="rId12" imgW="2628720" imgH="457200" progId="Equation.3">
                  <p:embed/>
                  <p:pic>
                    <p:nvPicPr>
                      <p:cNvPr id="0" name=""/>
                      <p:cNvPicPr>
                        <a:picLocks noChangeAspect="1" noChangeArrowheads="1"/>
                      </p:cNvPicPr>
                      <p:nvPr/>
                    </p:nvPicPr>
                    <p:blipFill>
                      <a:blip r:embed="rId13"/>
                      <a:srcRect/>
                      <a:stretch>
                        <a:fillRect/>
                      </a:stretch>
                    </p:blipFill>
                    <p:spPr bwMode="auto">
                      <a:xfrm>
                        <a:off x="3803650" y="3087688"/>
                        <a:ext cx="3660775" cy="638175"/>
                      </a:xfrm>
                      <a:prstGeom prst="rect">
                        <a:avLst/>
                      </a:prstGeom>
                      <a:noFill/>
                    </p:spPr>
                  </p:pic>
                </p:oleObj>
              </mc:Fallback>
            </mc:AlternateContent>
          </a:graphicData>
        </a:graphic>
      </p:graphicFrame>
      <p:graphicFrame>
        <p:nvGraphicFramePr>
          <p:cNvPr id="11" name="对象 10"/>
          <p:cNvGraphicFramePr>
            <a:graphicFrameLocks noChangeAspect="1"/>
          </p:cNvGraphicFramePr>
          <p:nvPr/>
        </p:nvGraphicFramePr>
        <p:xfrm>
          <a:off x="2921576" y="4550993"/>
          <a:ext cx="1327795" cy="292115"/>
        </p:xfrm>
        <a:graphic>
          <a:graphicData uri="http://schemas.openxmlformats.org/presentationml/2006/ole">
            <mc:AlternateContent xmlns:mc="http://schemas.openxmlformats.org/markup-compatibility/2006">
              <mc:Choice xmlns:v="urn:schemas-microsoft-com:vml" Requires="v">
                <p:oleObj spid="_x0000_s83431" r:id="rId14" imgW="952087" imgH="203112" progId="Equation.3">
                  <p:embed/>
                </p:oleObj>
              </mc:Choice>
              <mc:Fallback>
                <p:oleObj r:id="rId14" imgW="952087" imgH="203112"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21576" y="4550993"/>
                        <a:ext cx="1327795" cy="292115"/>
                      </a:xfrm>
                      <a:prstGeom prst="rect">
                        <a:avLst/>
                      </a:prstGeom>
                      <a:noFill/>
                    </p:spPr>
                  </p:pic>
                </p:oleObj>
              </mc:Fallback>
            </mc:AlternateContent>
          </a:graphicData>
        </a:graphic>
      </p:graphicFrame>
      <p:graphicFrame>
        <p:nvGraphicFramePr>
          <p:cNvPr id="12" name="对象 11"/>
          <p:cNvGraphicFramePr>
            <a:graphicFrameLocks noChangeAspect="1"/>
          </p:cNvGraphicFramePr>
          <p:nvPr/>
        </p:nvGraphicFramePr>
        <p:xfrm>
          <a:off x="7324396" y="4576176"/>
          <a:ext cx="969291" cy="278837"/>
        </p:xfrm>
        <a:graphic>
          <a:graphicData uri="http://schemas.openxmlformats.org/presentationml/2006/ole">
            <mc:AlternateContent xmlns:mc="http://schemas.openxmlformats.org/markup-compatibility/2006">
              <mc:Choice xmlns:v="urn:schemas-microsoft-com:vml" Requires="v">
                <p:oleObj spid="_x0000_s83432" r:id="rId16" imgW="698197" imgH="203112" progId="Equation.3">
                  <p:embed/>
                </p:oleObj>
              </mc:Choice>
              <mc:Fallback>
                <p:oleObj r:id="rId16" imgW="698197" imgH="20311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24396" y="4576176"/>
                        <a:ext cx="969291" cy="278837"/>
                      </a:xfrm>
                      <a:prstGeom prst="rect">
                        <a:avLst/>
                      </a:prstGeom>
                      <a:noFill/>
                    </p:spPr>
                  </p:pic>
                </p:oleObj>
              </mc:Fallback>
            </mc:AlternateContent>
          </a:graphicData>
        </a:graphic>
      </p:graphicFrame>
      <p:graphicFrame>
        <p:nvGraphicFramePr>
          <p:cNvPr id="13" name="对象 12"/>
          <p:cNvGraphicFramePr>
            <a:graphicFrameLocks noChangeAspect="1"/>
          </p:cNvGraphicFramePr>
          <p:nvPr/>
        </p:nvGraphicFramePr>
        <p:xfrm>
          <a:off x="3004216" y="5276665"/>
          <a:ext cx="1845636" cy="570952"/>
        </p:xfrm>
        <a:graphic>
          <a:graphicData uri="http://schemas.openxmlformats.org/presentationml/2006/ole">
            <mc:AlternateContent xmlns:mc="http://schemas.openxmlformats.org/markup-compatibility/2006">
              <mc:Choice xmlns:v="urn:schemas-microsoft-com:vml" Requires="v">
                <p:oleObj spid="_x0000_s83433" r:id="rId18" imgW="1320227" imgH="406224" progId="Equation.3">
                  <p:embed/>
                </p:oleObj>
              </mc:Choice>
              <mc:Fallback>
                <p:oleObj r:id="rId18" imgW="1320227" imgH="406224"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04216" y="5276665"/>
                        <a:ext cx="1845636" cy="570952"/>
                      </a:xfrm>
                      <a:prstGeom prst="rect">
                        <a:avLst/>
                      </a:prstGeom>
                      <a:noFill/>
                    </p:spPr>
                  </p:pic>
                </p:oleObj>
              </mc:Fallback>
            </mc:AlternateContent>
          </a:graphicData>
        </a:graphic>
      </p:graphicFrame>
      <p:graphicFrame>
        <p:nvGraphicFramePr>
          <p:cNvPr id="14" name="对象 13"/>
          <p:cNvGraphicFramePr>
            <a:graphicFrameLocks noChangeAspect="1"/>
          </p:cNvGraphicFramePr>
          <p:nvPr/>
        </p:nvGraphicFramePr>
        <p:xfrm>
          <a:off x="2204566" y="5937594"/>
          <a:ext cx="1380907" cy="278837"/>
        </p:xfrm>
        <a:graphic>
          <a:graphicData uri="http://schemas.openxmlformats.org/presentationml/2006/ole">
            <mc:AlternateContent xmlns:mc="http://schemas.openxmlformats.org/markup-compatibility/2006">
              <mc:Choice xmlns:v="urn:schemas-microsoft-com:vml" Requires="v">
                <p:oleObj spid="_x0000_s83434" r:id="rId20" imgW="990170" imgH="203112" progId="Equation.3">
                  <p:embed/>
                </p:oleObj>
              </mc:Choice>
              <mc:Fallback>
                <p:oleObj r:id="rId20" imgW="990170" imgH="203112"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04566" y="5937594"/>
                        <a:ext cx="1380907" cy="278837"/>
                      </a:xfrm>
                      <a:prstGeom prst="rect">
                        <a:avLst/>
                      </a:prstGeom>
                      <a:noFill/>
                    </p:spPr>
                  </p:pic>
                </p:oleObj>
              </mc:Fallback>
            </mc:AlternateContent>
          </a:graphicData>
        </a:graphic>
      </p:graphicFrame>
      <p:sp>
        <p:nvSpPr>
          <p:cNvPr id="17" name="Rectangle 13"/>
          <p:cNvSpPr>
            <a:spLocks noChangeArrowheads="1"/>
          </p:cNvSpPr>
          <p:nvPr/>
        </p:nvSpPr>
        <p:spPr bwMode="auto">
          <a:xfrm>
            <a:off x="5260971" y="2385988"/>
            <a:ext cx="8738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27" name="组合 26"/>
          <p:cNvGrpSpPr/>
          <p:nvPr/>
        </p:nvGrpSpPr>
        <p:grpSpPr>
          <a:xfrm>
            <a:off x="-230295" y="1469251"/>
            <a:ext cx="9837026" cy="5276065"/>
            <a:chOff x="-230295" y="1469251"/>
            <a:chExt cx="9837026" cy="5276065"/>
          </a:xfrm>
        </p:grpSpPr>
        <p:graphicFrame>
          <p:nvGraphicFramePr>
            <p:cNvPr id="10" name="对象 9"/>
            <p:cNvGraphicFramePr>
              <a:graphicFrameLocks noChangeAspect="1"/>
            </p:cNvGraphicFramePr>
            <p:nvPr/>
          </p:nvGraphicFramePr>
          <p:xfrm>
            <a:off x="2226170" y="3594532"/>
            <a:ext cx="5112012" cy="557674"/>
          </p:xfrm>
          <a:graphic>
            <a:graphicData uri="http://schemas.openxmlformats.org/presentationml/2006/ole">
              <mc:AlternateContent xmlns:mc="http://schemas.openxmlformats.org/markup-compatibility/2006">
                <mc:Choice xmlns:v="urn:schemas-microsoft-com:vml" Requires="v">
                  <p:oleObj spid="_x0000_s83435" r:id="rId22" imgW="3670300" imgH="393700" progId="Equation.3">
                    <p:embed/>
                  </p:oleObj>
                </mc:Choice>
                <mc:Fallback>
                  <p:oleObj r:id="rId22" imgW="3670300" imgH="3937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26170" y="3594532"/>
                          <a:ext cx="5112012" cy="557674"/>
                        </a:xfrm>
                        <a:prstGeom prst="rect">
                          <a:avLst/>
                        </a:prstGeom>
                        <a:noFill/>
                      </p:spPr>
                    </p:pic>
                  </p:oleObj>
                </mc:Fallback>
              </mc:AlternateContent>
            </a:graphicData>
          </a:graphic>
        </p:graphicFrame>
        <p:sp>
          <p:nvSpPr>
            <p:cNvPr id="15" name="Rectangle 11"/>
            <p:cNvSpPr>
              <a:spLocks noChangeArrowheads="1"/>
            </p:cNvSpPr>
            <p:nvPr/>
          </p:nvSpPr>
          <p:spPr bwMode="auto">
            <a:xfrm>
              <a:off x="-184728" y="1469251"/>
              <a:ext cx="9791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解：</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若人从高为</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处落到地面而又不反弹</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人体的质量为</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则作用于人体的平均冲力为：</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2"/>
            <p:cNvSpPr>
              <a:spLocks noChangeArrowheads="1"/>
            </p:cNvSpPr>
            <p:nvPr/>
          </p:nvSpPr>
          <p:spPr bwMode="auto">
            <a:xfrm>
              <a:off x="-184728" y="2379565"/>
              <a:ext cx="62975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若人双足着地</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借助脚腕脚掌及双膝来控制碰撞时间</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184728" y="2778455"/>
              <a:ext cx="74669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的估算</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设人从落地速度 减到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身体的重心移动了一段距离</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230295" y="3151266"/>
              <a:ext cx="50062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假设弯膝期间重心作匀减速运动，则有</a:t>
              </a:r>
              <a:endParaRPr kumimoji="0" lang="zh-CN" altLang="en-US" sz="18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129136" y="3614450"/>
              <a:ext cx="22728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将此式代入上式得</a:t>
              </a:r>
              <a:endParaRPr kumimoji="0" lang="zh-CN" altLang="zh-CN"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230295" y="4215760"/>
              <a:ext cx="97197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这表明</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地面对人的冲击力等于人所受重力乘以跳落高度与人体重心移动距离之比</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对一质量为</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60kg</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的人来说</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endParaRPr>
            </a:p>
          </p:txBody>
        </p:sp>
        <p:sp>
          <p:nvSpPr>
            <p:cNvPr id="22" name="Rectangle 18"/>
            <p:cNvSpPr>
              <a:spLocks noChangeArrowheads="1"/>
            </p:cNvSpPr>
            <p:nvPr/>
          </p:nvSpPr>
          <p:spPr bwMode="auto">
            <a:xfrm>
              <a:off x="3771357" y="4550653"/>
              <a:ext cx="40376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人足的骨骼最小处的截面积为</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219534" y="4900776"/>
              <a:ext cx="55012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则作用于单位面积上的力为</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双足同时落地</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0"/>
            <p:cNvSpPr>
              <a:spLocks noChangeArrowheads="1"/>
            </p:cNvSpPr>
            <p:nvPr/>
          </p:nvSpPr>
          <p:spPr bwMode="auto">
            <a:xfrm>
              <a:off x="1860" y="5916675"/>
              <a:ext cx="25310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单位面积上的力超过</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1"/>
            <p:cNvSpPr>
              <a:spLocks noChangeArrowheads="1"/>
            </p:cNvSpPr>
            <p:nvPr/>
          </p:nvSpPr>
          <p:spPr bwMode="auto">
            <a:xfrm>
              <a:off x="3537093" y="5903538"/>
              <a:ext cx="2251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就会发生骨折</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6" name="矩形 25"/>
            <p:cNvSpPr/>
            <p:nvPr/>
          </p:nvSpPr>
          <p:spPr>
            <a:xfrm>
              <a:off x="659325" y="6375984"/>
              <a:ext cx="5384807" cy="369332"/>
            </a:xfrm>
            <a:prstGeom prst="rect">
              <a:avLst/>
            </a:prstGeom>
          </p:spPr>
          <p:txBody>
            <a:bodyPr wrap="none">
              <a:spAutoFit/>
            </a:bodyPr>
            <a:lstStyle/>
            <a:p>
              <a:pPr lvl="0" defTabSz="914400" eaLnBrk="0" fontAlgn="base" hangingPunct="0">
                <a:spcBef>
                  <a:spcPct val="0"/>
                </a:spcBef>
                <a:spcAft>
                  <a:spcPct val="0"/>
                </a:spcAft>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容易算出</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即使落下</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1.7—2.0m</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，直</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腿下跳也会</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骨折</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latin typeface="Arial" panose="020B0604020202020204" pitchFamily="34" charset="0"/>
              </a:endParaRPr>
            </a:p>
          </p:txBody>
        </p:sp>
      </p:grpSp>
      <p:sp>
        <p:nvSpPr>
          <p:cNvPr id="28"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一、冲量 动量及动量定理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789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par>
                                <p:cTn id="35" presetID="22" presetClass="entr" presetSubtype="4"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32</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二、动量守恒定律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253496" y="1046734"/>
            <a:ext cx="8625809" cy="430374"/>
          </a:xfrm>
          <a:prstGeom prst="rect">
            <a:avLst/>
          </a:prstGeom>
        </p:spPr>
        <p:txBody>
          <a:bodyPr wrap="square">
            <a:spAutoFit/>
          </a:bodyPr>
          <a:lstStyle/>
          <a:p>
            <a:pPr>
              <a:lnSpc>
                <a:spcPct val="120000"/>
              </a:lnSpc>
            </a:pPr>
            <a:r>
              <a:rPr kumimoji="1" lang="zh-CN" altLang="en-US" sz="2000" dirty="0" smtClean="0">
                <a:solidFill>
                  <a:srgbClr val="ED5A00"/>
                </a:solidFill>
                <a:latin typeface="+mj-ea"/>
                <a:ea typeface="+mj-ea"/>
              </a:rPr>
              <a:t> 动量守恒：</a:t>
            </a:r>
            <a:r>
              <a:rPr lang="zh-CN" altLang="en-US" sz="2000" dirty="0" smtClean="0">
                <a:solidFill>
                  <a:srgbClr val="ED5A00"/>
                </a:solidFill>
                <a:latin typeface="+mj-ea"/>
                <a:ea typeface="+mj-ea"/>
              </a:rPr>
              <a:t>如果</a:t>
            </a:r>
            <a:r>
              <a:rPr lang="zh-CN" altLang="en-US" sz="2000" dirty="0" smtClean="0">
                <a:solidFill>
                  <a:schemeClr val="accent1"/>
                </a:solidFill>
                <a:latin typeface="+mj-ea"/>
                <a:ea typeface="+mj-ea"/>
              </a:rPr>
              <a:t>系统合</a:t>
            </a:r>
            <a:r>
              <a:rPr lang="zh-CN" altLang="en-US" sz="2000" dirty="0">
                <a:solidFill>
                  <a:schemeClr val="accent1"/>
                </a:solidFill>
                <a:latin typeface="+mj-ea"/>
                <a:ea typeface="+mj-ea"/>
              </a:rPr>
              <a:t>外力</a:t>
            </a:r>
            <a:r>
              <a:rPr lang="zh-CN" altLang="en-US" sz="2000" dirty="0">
                <a:solidFill>
                  <a:srgbClr val="ED5A00"/>
                </a:solidFill>
                <a:latin typeface="+mj-ea"/>
                <a:ea typeface="+mj-ea"/>
              </a:rPr>
              <a:t>为零，</a:t>
            </a:r>
            <a:r>
              <a:rPr lang="zh-CN" altLang="en-US" sz="2000" dirty="0" smtClean="0">
                <a:solidFill>
                  <a:srgbClr val="ED5A00"/>
                </a:solidFill>
                <a:latin typeface="+mj-ea"/>
                <a:ea typeface="+mj-ea"/>
              </a:rPr>
              <a:t>则质点系统的</a:t>
            </a:r>
            <a:r>
              <a:rPr lang="zh-CN" altLang="en-US" sz="2000" dirty="0">
                <a:solidFill>
                  <a:srgbClr val="ED5A00"/>
                </a:solidFill>
                <a:latin typeface="+mj-ea"/>
                <a:ea typeface="+mj-ea"/>
              </a:rPr>
              <a:t>总动量不随时</a:t>
            </a:r>
            <a:r>
              <a:rPr lang="zh-CN" altLang="en-US" sz="2000" dirty="0" smtClean="0">
                <a:solidFill>
                  <a:srgbClr val="ED5A00"/>
                </a:solidFill>
                <a:latin typeface="+mj-ea"/>
                <a:ea typeface="+mj-ea"/>
              </a:rPr>
              <a:t>间改变。 </a:t>
            </a:r>
            <a:endParaRPr lang="zh-CN" altLang="en-US" sz="2000" dirty="0">
              <a:solidFill>
                <a:srgbClr val="ED5A00"/>
              </a:solidFill>
              <a:latin typeface="+mj-ea"/>
              <a:ea typeface="+mj-ea"/>
            </a:endParaRPr>
          </a:p>
        </p:txBody>
      </p:sp>
      <p:sp>
        <p:nvSpPr>
          <p:cNvPr id="6" name="Text Box 31"/>
          <p:cNvSpPr txBox="1">
            <a:spLocks noChangeArrowheads="1"/>
          </p:cNvSpPr>
          <p:nvPr/>
        </p:nvSpPr>
        <p:spPr bwMode="auto">
          <a:xfrm>
            <a:off x="972127" y="1858818"/>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imes New Roman" panose="02020603050405020304" pitchFamily="18" charset="0"/>
              </a:rPr>
              <a:t>条件：</a:t>
            </a:r>
          </a:p>
        </p:txBody>
      </p:sp>
      <p:graphicFrame>
        <p:nvGraphicFramePr>
          <p:cNvPr id="7" name="Object 32"/>
          <p:cNvGraphicFramePr>
            <a:graphicFrameLocks noChangeAspect="1"/>
          </p:cNvGraphicFramePr>
          <p:nvPr>
            <p:extLst>
              <p:ext uri="{D42A27DB-BD31-4B8C-83A1-F6EECF244321}">
                <p14:modId xmlns:p14="http://schemas.microsoft.com/office/powerpoint/2010/main" val="507525362"/>
              </p:ext>
            </p:extLst>
          </p:nvPr>
        </p:nvGraphicFramePr>
        <p:xfrm>
          <a:off x="1886527" y="1630218"/>
          <a:ext cx="1408113" cy="838200"/>
        </p:xfrm>
        <a:graphic>
          <a:graphicData uri="http://schemas.openxmlformats.org/presentationml/2006/ole">
            <mc:AlternateContent xmlns:mc="http://schemas.openxmlformats.org/markup-compatibility/2006">
              <mc:Choice xmlns:v="urn:schemas-microsoft-com:vml" Requires="v">
                <p:oleObj spid="_x0000_s73862" name="Equation" r:id="rId3" imgW="609480" imgH="431640" progId="Equation.3">
                  <p:embed/>
                </p:oleObj>
              </mc:Choice>
              <mc:Fallback>
                <p:oleObj name="Equation" r:id="rId3" imgW="6094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6527" y="1630218"/>
                        <a:ext cx="1408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2049386816"/>
              </p:ext>
            </p:extLst>
          </p:nvPr>
        </p:nvGraphicFramePr>
        <p:xfrm>
          <a:off x="4553527" y="1587356"/>
          <a:ext cx="2909888" cy="828675"/>
        </p:xfrm>
        <a:graphic>
          <a:graphicData uri="http://schemas.openxmlformats.org/presentationml/2006/ole">
            <mc:AlternateContent xmlns:mc="http://schemas.openxmlformats.org/markup-compatibility/2006">
              <mc:Choice xmlns:v="urn:schemas-microsoft-com:vml" Requires="v">
                <p:oleObj spid="_x0000_s73863" name="Equation" r:id="rId5" imgW="1460160" imgH="431640" progId="Equation.3">
                  <p:embed/>
                </p:oleObj>
              </mc:Choice>
              <mc:Fallback>
                <p:oleObj name="Equation" r:id="rId5" imgW="14601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3527" y="1587356"/>
                        <a:ext cx="2909888"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33"/>
          <p:cNvSpPr txBox="1">
            <a:spLocks noChangeArrowheads="1"/>
          </p:cNvSpPr>
          <p:nvPr/>
        </p:nvSpPr>
        <p:spPr bwMode="auto">
          <a:xfrm>
            <a:off x="3662940" y="1804843"/>
            <a:ext cx="1001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imes New Roman" panose="02020603050405020304" pitchFamily="18" charset="0"/>
              </a:rPr>
              <a:t>结论：</a:t>
            </a:r>
          </a:p>
        </p:txBody>
      </p:sp>
      <p:sp>
        <p:nvSpPr>
          <p:cNvPr id="10" name="矩形 9"/>
          <p:cNvSpPr/>
          <p:nvPr/>
        </p:nvSpPr>
        <p:spPr>
          <a:xfrm>
            <a:off x="624762" y="2526279"/>
            <a:ext cx="8057419" cy="1477328"/>
          </a:xfrm>
          <a:prstGeom prst="rect">
            <a:avLst/>
          </a:prstGeom>
        </p:spPr>
        <p:txBody>
          <a:bodyPr wrap="square">
            <a:spAutoFit/>
          </a:bodyPr>
          <a:lstStyle/>
          <a:p>
            <a:r>
              <a:rPr lang="zh-CN" altLang="en-US" sz="1800" dirty="0" smtClean="0">
                <a:latin typeface="楷体" panose="02010609060101010101" pitchFamily="49" charset="-122"/>
                <a:ea typeface="楷体" panose="02010609060101010101" pitchFamily="49" charset="-122"/>
              </a:rPr>
              <a:t>注意：</a:t>
            </a:r>
            <a:endParaRPr lang="en-US" altLang="zh-CN" sz="1800"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800" dirty="0" smtClean="0">
                <a:latin typeface="楷体" panose="02010609060101010101" pitchFamily="49" charset="-122"/>
                <a:ea typeface="楷体" panose="02010609060101010101" pitchFamily="49" charset="-122"/>
              </a:rPr>
              <a:t>系统</a:t>
            </a:r>
            <a:r>
              <a:rPr lang="zh-CN" altLang="en-US" sz="1800" dirty="0">
                <a:latin typeface="楷体" panose="02010609060101010101" pitchFamily="49" charset="-122"/>
                <a:ea typeface="楷体" panose="02010609060101010101" pitchFamily="49" charset="-122"/>
              </a:rPr>
              <a:t>总动量守恒并不意味着系统内每一个</a:t>
            </a:r>
            <a:r>
              <a:rPr lang="zh-CN" altLang="en-US" sz="1800" dirty="0" smtClean="0">
                <a:latin typeface="楷体" panose="02010609060101010101" pitchFamily="49" charset="-122"/>
                <a:ea typeface="楷体" panose="02010609060101010101" pitchFamily="49" charset="-122"/>
              </a:rPr>
              <a:t>质点动量</a:t>
            </a:r>
            <a:r>
              <a:rPr lang="zh-CN" altLang="en-US" sz="1800" dirty="0">
                <a:latin typeface="楷体" panose="02010609060101010101" pitchFamily="49" charset="-122"/>
                <a:ea typeface="楷体" panose="02010609060101010101" pitchFamily="49" charset="-122"/>
              </a:rPr>
              <a:t>都保持不变</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800" dirty="0" smtClean="0">
                <a:solidFill>
                  <a:schemeClr val="accent1"/>
                </a:solidFill>
                <a:latin typeface="楷体" panose="02010609060101010101" pitchFamily="49" charset="-122"/>
                <a:ea typeface="楷体" panose="02010609060101010101" pitchFamily="49" charset="-122"/>
              </a:rPr>
              <a:t>只有外力可以改变系统的总动量</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800" dirty="0" smtClean="0">
                <a:latin typeface="楷体" panose="02010609060101010101" pitchFamily="49" charset="-122"/>
                <a:ea typeface="楷体" panose="02010609060101010101" pitchFamily="49" charset="-122"/>
              </a:rPr>
              <a:t>内力可以改变系统内单个质点的动量</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质点动量重新分配，不影响所有物体的总动量（系统总动量）。</a:t>
            </a:r>
            <a:endParaRPr lang="en-US" altLang="zh-CN" sz="1800" dirty="0" smtClean="0">
              <a:latin typeface="楷体" panose="02010609060101010101" pitchFamily="49" charset="-122"/>
              <a:ea typeface="楷体" panose="02010609060101010101" pitchFamily="49" charset="-122"/>
            </a:endParaRPr>
          </a:p>
        </p:txBody>
      </p:sp>
      <p:grpSp>
        <p:nvGrpSpPr>
          <p:cNvPr id="15" name="组合 14"/>
          <p:cNvGrpSpPr/>
          <p:nvPr/>
        </p:nvGrpSpPr>
        <p:grpSpPr>
          <a:xfrm>
            <a:off x="1791854" y="4213868"/>
            <a:ext cx="5181600" cy="2318715"/>
            <a:chOff x="1764145" y="4003608"/>
            <a:chExt cx="5181600" cy="2318715"/>
          </a:xfrm>
        </p:grpSpPr>
        <p:pic>
          <p:nvPicPr>
            <p:cNvPr id="12" name="图片 11"/>
            <p:cNvPicPr>
              <a:picLocks noChangeAspect="1"/>
            </p:cNvPicPr>
            <p:nvPr/>
          </p:nvPicPr>
          <p:blipFill>
            <a:blip r:embed="rId7"/>
            <a:stretch>
              <a:fillRect/>
            </a:stretch>
          </p:blipFill>
          <p:spPr>
            <a:xfrm>
              <a:off x="1845108" y="4003608"/>
              <a:ext cx="4943620" cy="1531448"/>
            </a:xfrm>
            <a:prstGeom prst="rect">
              <a:avLst/>
            </a:prstGeom>
          </p:spPr>
        </p:pic>
        <mc:AlternateContent xmlns:mc="http://schemas.openxmlformats.org/markup-compatibility/2006" xmlns:a14="http://schemas.microsoft.com/office/drawing/2010/main">
          <mc:Choice Requires="a14">
            <p:sp>
              <p:nvSpPr>
                <p:cNvPr id="13" name="文本框 12"/>
                <p:cNvSpPr txBox="1"/>
                <p:nvPr/>
              </p:nvSpPr>
              <p:spPr>
                <a:xfrm>
                  <a:off x="1764145" y="5535056"/>
                  <a:ext cx="5181600" cy="787267"/>
                </a:xfrm>
                <a:prstGeom prst="rect">
                  <a:avLst/>
                </a:prstGeom>
                <a:noFill/>
              </p:spPr>
              <p:txBody>
                <a:bodyPr wrap="square" rtlCol="0">
                  <a:spAutoFit/>
                </a:bodyPr>
                <a:lstStyle/>
                <a:p>
                  <a:r>
                    <a:rPr lang="zh-CN" altLang="en-US" sz="1400" dirty="0" smtClean="0">
                      <a:latin typeface="+mn-ea"/>
                    </a:rPr>
                    <a:t>    上图中以二人组成质点系统，则推动过程中，推力</a:t>
                  </a:r>
                  <a14:m>
                    <m:oMath xmlns:m="http://schemas.openxmlformats.org/officeDocument/2006/math">
                      <m:acc>
                        <m:accPr>
                          <m:chr m:val="⃗"/>
                          <m:ctrlPr>
                            <a:rPr lang="zh-CN" altLang="en-US" sz="1400" i="1">
                              <a:latin typeface="Cambria Math" panose="02040503050406030204" pitchFamily="18" charset="0"/>
                            </a:rPr>
                          </m:ctrlPr>
                        </m:acc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a:rPr lang="zh-CN" altLang="en-US" sz="1400" i="1">
                                  <a:latin typeface="Cambria Math" panose="02040503050406030204" pitchFamily="18" charset="0"/>
                                </a:rPr>
                                <m:t>𝑔</m:t>
                              </m:r>
                            </m:sub>
                          </m:sSub>
                        </m:e>
                      </m:acc>
                    </m:oMath>
                  </a14:m>
                  <a:r>
                    <a:rPr lang="zh-CN" altLang="en-US" sz="1400" dirty="0" smtClean="0">
                      <a:latin typeface="+mn-ea"/>
                    </a:rPr>
                    <a:t>和</a:t>
                  </a:r>
                  <a14:m>
                    <m:oMath xmlns:m="http://schemas.openxmlformats.org/officeDocument/2006/math">
                      <m:acc>
                        <m:accPr>
                          <m:chr m:val="⃗"/>
                          <m:ctrlPr>
                            <a:rPr lang="zh-CN" altLang="en-US" sz="1400" i="1">
                              <a:latin typeface="Cambria Math" panose="02040503050406030204" pitchFamily="18" charset="0"/>
                            </a:rPr>
                          </m:ctrlPr>
                        </m:acc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en-US" altLang="zh-CN" sz="1400" i="1">
                                  <a:latin typeface="Cambria Math" panose="02040503050406030204" pitchFamily="18" charset="0"/>
                                </a:rPr>
                                <m:t>b</m:t>
                              </m:r>
                            </m:sub>
                          </m:sSub>
                        </m:e>
                      </m:acc>
                    </m:oMath>
                  </a14:m>
                  <a:r>
                    <a:rPr lang="zh-CN" altLang="en-US" sz="1400" dirty="0" smtClean="0">
                      <a:latin typeface="+mn-ea"/>
                    </a:rPr>
                    <a:t>为相互作用力（方向相反，大小相等，持续时间相同），也是两人系统的内力，易知这两个内力的冲量和</a:t>
                  </a:r>
                  <a:r>
                    <a:rPr lang="en-US" altLang="zh-CN" sz="1400" dirty="0" smtClean="0">
                      <a:latin typeface="+mn-ea"/>
                    </a:rPr>
                    <a:t>(</a:t>
                  </a:r>
                  <a:r>
                    <a:rPr lang="zh-CN" altLang="en-US" sz="1400" dirty="0" smtClean="0">
                      <a:latin typeface="+mn-ea"/>
                    </a:rPr>
                    <a:t>矢量和</a:t>
                  </a:r>
                  <a:r>
                    <a:rPr lang="en-US" altLang="zh-CN" sz="1400" dirty="0" smtClean="0">
                      <a:latin typeface="+mn-ea"/>
                    </a:rPr>
                    <a:t>)</a:t>
                  </a:r>
                  <a:r>
                    <a:rPr lang="zh-CN" altLang="en-US" sz="1400" dirty="0" smtClean="0">
                      <a:latin typeface="+mn-ea"/>
                    </a:rPr>
                    <a:t>为</a:t>
                  </a:r>
                  <a:r>
                    <a:rPr lang="en-US" altLang="zh-CN" sz="1400" dirty="0" smtClean="0">
                      <a:latin typeface="+mn-ea"/>
                    </a:rPr>
                    <a:t>0</a:t>
                  </a:r>
                  <a:r>
                    <a:rPr lang="zh-CN" altLang="en-US" sz="1400" dirty="0" smtClean="0">
                      <a:latin typeface="+mn-ea"/>
                    </a:rPr>
                    <a:t>。</a:t>
                  </a:r>
                  <a:endParaRPr lang="zh-CN" altLang="en-US" sz="1400" dirty="0">
                    <a:latin typeface="+mn-ea"/>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1764145" y="5535056"/>
                  <a:ext cx="5181600" cy="787267"/>
                </a:xfrm>
                <a:prstGeom prst="rect">
                  <a:avLst/>
                </a:prstGeom>
                <a:blipFill rotWithShape="0">
                  <a:blip r:embed="rId8"/>
                  <a:stretch>
                    <a:fillRect l="-353" b="-692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48259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down)">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down)">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wipe(down)">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33</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二、动量守恒定律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253496" y="1046734"/>
            <a:ext cx="8625809" cy="430374"/>
          </a:xfrm>
          <a:prstGeom prst="rect">
            <a:avLst/>
          </a:prstGeom>
        </p:spPr>
        <p:txBody>
          <a:bodyPr wrap="square">
            <a:spAutoFit/>
          </a:bodyPr>
          <a:lstStyle/>
          <a:p>
            <a:pPr>
              <a:lnSpc>
                <a:spcPct val="120000"/>
              </a:lnSpc>
            </a:pPr>
            <a:r>
              <a:rPr kumimoji="1" lang="zh-CN" altLang="en-US" sz="2000" dirty="0" smtClean="0">
                <a:solidFill>
                  <a:srgbClr val="ED5A00"/>
                </a:solidFill>
                <a:latin typeface="+mj-ea"/>
                <a:ea typeface="+mj-ea"/>
              </a:rPr>
              <a:t> 动量守恒：</a:t>
            </a:r>
            <a:r>
              <a:rPr lang="zh-CN" altLang="en-US" sz="2000" dirty="0" smtClean="0">
                <a:solidFill>
                  <a:srgbClr val="ED5A00"/>
                </a:solidFill>
                <a:latin typeface="+mj-ea"/>
                <a:ea typeface="+mj-ea"/>
              </a:rPr>
              <a:t>如果</a:t>
            </a:r>
            <a:r>
              <a:rPr lang="zh-CN" altLang="en-US" sz="2000" dirty="0" smtClean="0">
                <a:solidFill>
                  <a:schemeClr val="accent1"/>
                </a:solidFill>
                <a:latin typeface="+mj-ea"/>
                <a:ea typeface="+mj-ea"/>
              </a:rPr>
              <a:t>系统合</a:t>
            </a:r>
            <a:r>
              <a:rPr lang="zh-CN" altLang="en-US" sz="2000" dirty="0">
                <a:solidFill>
                  <a:schemeClr val="accent1"/>
                </a:solidFill>
                <a:latin typeface="+mj-ea"/>
                <a:ea typeface="+mj-ea"/>
              </a:rPr>
              <a:t>外力</a:t>
            </a:r>
            <a:r>
              <a:rPr lang="zh-CN" altLang="en-US" sz="2000" dirty="0">
                <a:solidFill>
                  <a:srgbClr val="ED5A00"/>
                </a:solidFill>
                <a:latin typeface="+mj-ea"/>
                <a:ea typeface="+mj-ea"/>
              </a:rPr>
              <a:t>为零，</a:t>
            </a:r>
            <a:r>
              <a:rPr lang="zh-CN" altLang="en-US" sz="2000" dirty="0" smtClean="0">
                <a:solidFill>
                  <a:srgbClr val="ED5A00"/>
                </a:solidFill>
                <a:latin typeface="+mj-ea"/>
                <a:ea typeface="+mj-ea"/>
              </a:rPr>
              <a:t>则质点系统的</a:t>
            </a:r>
            <a:r>
              <a:rPr lang="zh-CN" altLang="en-US" sz="2000" dirty="0">
                <a:solidFill>
                  <a:srgbClr val="ED5A00"/>
                </a:solidFill>
                <a:latin typeface="+mj-ea"/>
                <a:ea typeface="+mj-ea"/>
              </a:rPr>
              <a:t>总动量不随时</a:t>
            </a:r>
            <a:r>
              <a:rPr lang="zh-CN" altLang="en-US" sz="2000" dirty="0" smtClean="0">
                <a:solidFill>
                  <a:srgbClr val="ED5A00"/>
                </a:solidFill>
                <a:latin typeface="+mj-ea"/>
                <a:ea typeface="+mj-ea"/>
              </a:rPr>
              <a:t>间改变。 </a:t>
            </a:r>
            <a:endParaRPr lang="zh-CN" altLang="en-US" sz="2000" dirty="0">
              <a:solidFill>
                <a:srgbClr val="ED5A00"/>
              </a:solidFill>
              <a:latin typeface="+mj-ea"/>
              <a:ea typeface="+mj-ea"/>
            </a:endParaRPr>
          </a:p>
        </p:txBody>
      </p:sp>
      <p:sp>
        <p:nvSpPr>
          <p:cNvPr id="6" name="Text Box 31"/>
          <p:cNvSpPr txBox="1">
            <a:spLocks noChangeArrowheads="1"/>
          </p:cNvSpPr>
          <p:nvPr/>
        </p:nvSpPr>
        <p:spPr bwMode="auto">
          <a:xfrm>
            <a:off x="972127" y="1858818"/>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imes New Roman" panose="02020603050405020304" pitchFamily="18" charset="0"/>
              </a:rPr>
              <a:t>条件：</a:t>
            </a:r>
          </a:p>
        </p:txBody>
      </p:sp>
      <p:graphicFrame>
        <p:nvGraphicFramePr>
          <p:cNvPr id="7" name="Object 32"/>
          <p:cNvGraphicFramePr>
            <a:graphicFrameLocks noChangeAspect="1"/>
          </p:cNvGraphicFramePr>
          <p:nvPr/>
        </p:nvGraphicFramePr>
        <p:xfrm>
          <a:off x="1886527" y="1630218"/>
          <a:ext cx="1408113" cy="838200"/>
        </p:xfrm>
        <a:graphic>
          <a:graphicData uri="http://schemas.openxmlformats.org/presentationml/2006/ole">
            <mc:AlternateContent xmlns:mc="http://schemas.openxmlformats.org/markup-compatibility/2006">
              <mc:Choice xmlns:v="urn:schemas-microsoft-com:vml" Requires="v">
                <p:oleObj spid="_x0000_s75969" name="Equation" r:id="rId3" imgW="609480" imgH="431640" progId="Equation.3">
                  <p:embed/>
                </p:oleObj>
              </mc:Choice>
              <mc:Fallback>
                <p:oleObj name="Equation" r:id="rId3" imgW="6094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6527" y="1630218"/>
                        <a:ext cx="1408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1"/>
          <p:cNvGraphicFramePr>
            <a:graphicFrameLocks noChangeAspect="1"/>
          </p:cNvGraphicFramePr>
          <p:nvPr/>
        </p:nvGraphicFramePr>
        <p:xfrm>
          <a:off x="4553527" y="1587356"/>
          <a:ext cx="2909888" cy="828675"/>
        </p:xfrm>
        <a:graphic>
          <a:graphicData uri="http://schemas.openxmlformats.org/presentationml/2006/ole">
            <mc:AlternateContent xmlns:mc="http://schemas.openxmlformats.org/markup-compatibility/2006">
              <mc:Choice xmlns:v="urn:schemas-microsoft-com:vml" Requires="v">
                <p:oleObj spid="_x0000_s75970" name="Equation" r:id="rId5" imgW="1460160" imgH="431640" progId="Equation.3">
                  <p:embed/>
                </p:oleObj>
              </mc:Choice>
              <mc:Fallback>
                <p:oleObj name="Equation" r:id="rId5" imgW="14601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3527" y="1587356"/>
                        <a:ext cx="2909888"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33"/>
          <p:cNvSpPr txBox="1">
            <a:spLocks noChangeArrowheads="1"/>
          </p:cNvSpPr>
          <p:nvPr/>
        </p:nvSpPr>
        <p:spPr bwMode="auto">
          <a:xfrm>
            <a:off x="3662940" y="1804843"/>
            <a:ext cx="1001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000000"/>
                </a:solidFill>
                <a:latin typeface="Times New Roman" panose="02020603050405020304" pitchFamily="18" charset="0"/>
              </a:rPr>
              <a:t>结论：</a:t>
            </a:r>
          </a:p>
        </p:txBody>
      </p:sp>
      <p:sp>
        <p:nvSpPr>
          <p:cNvPr id="10" name="矩形 9"/>
          <p:cNvSpPr/>
          <p:nvPr/>
        </p:nvSpPr>
        <p:spPr>
          <a:xfrm>
            <a:off x="384617" y="2526279"/>
            <a:ext cx="8057419" cy="4247317"/>
          </a:xfrm>
          <a:prstGeom prst="rect">
            <a:avLst/>
          </a:prstGeom>
        </p:spPr>
        <p:txBody>
          <a:bodyPr wrap="square">
            <a:spAutoFit/>
          </a:bodyPr>
          <a:lstStyle/>
          <a:p>
            <a:r>
              <a:rPr lang="zh-CN" altLang="en-US" sz="1800" dirty="0" smtClean="0">
                <a:latin typeface="楷体" panose="02010609060101010101" pitchFamily="49" charset="-122"/>
                <a:ea typeface="楷体" panose="02010609060101010101" pitchFamily="49" charset="-122"/>
              </a:rPr>
              <a:t>注意：</a:t>
            </a:r>
            <a:endParaRPr lang="en-US" altLang="zh-CN" sz="1800"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800" dirty="0" smtClean="0">
                <a:latin typeface="楷体" panose="02010609060101010101" pitchFamily="49" charset="-122"/>
                <a:ea typeface="楷体" panose="02010609060101010101" pitchFamily="49" charset="-122"/>
              </a:rPr>
              <a:t>只</a:t>
            </a:r>
            <a:r>
              <a:rPr lang="zh-CN" altLang="en-US" sz="1800" dirty="0">
                <a:latin typeface="楷体" panose="02010609060101010101" pitchFamily="49" charset="-122"/>
                <a:ea typeface="楷体" panose="02010609060101010101" pitchFamily="49" charset="-122"/>
              </a:rPr>
              <a:t>适用于惯性系，且在同一个惯性参考系 </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800" dirty="0" smtClean="0">
                <a:latin typeface="楷体" panose="02010609060101010101" pitchFamily="49" charset="-122"/>
                <a:ea typeface="楷体" panose="02010609060101010101" pitchFamily="49" charset="-122"/>
              </a:rPr>
              <a:t>外力</a:t>
            </a:r>
            <a:r>
              <a:rPr lang="en-US" altLang="zh-CN" sz="1800" dirty="0" smtClean="0">
                <a:ea typeface="楷体" panose="02010609060101010101" pitchFamily="49" charset="-122"/>
              </a:rPr>
              <a:t>&lt;&lt;</a:t>
            </a:r>
            <a:r>
              <a:rPr lang="zh-CN" altLang="en-US" sz="1800" dirty="0" smtClean="0">
                <a:latin typeface="楷体" panose="02010609060101010101" pitchFamily="49" charset="-122"/>
                <a:ea typeface="楷体" panose="02010609060101010101" pitchFamily="49" charset="-122"/>
              </a:rPr>
              <a:t>内力</a:t>
            </a:r>
            <a:r>
              <a:rPr lang="zh-CN" altLang="en-US" sz="1800" dirty="0">
                <a:latin typeface="楷体" panose="02010609060101010101" pitchFamily="49" charset="-122"/>
                <a:ea typeface="楷体" panose="02010609060101010101" pitchFamily="49" charset="-122"/>
              </a:rPr>
              <a:t>时，动量近似守恒。</a:t>
            </a:r>
            <a:r>
              <a:rPr lang="zh-CN" altLang="en-US" sz="1800" dirty="0" smtClean="0">
                <a:solidFill>
                  <a:schemeClr val="accent1"/>
                </a:solidFill>
                <a:latin typeface="楷体" panose="02010609060101010101" pitchFamily="49" charset="-122"/>
                <a:ea typeface="楷体" panose="02010609060101010101" pitchFamily="49" charset="-122"/>
              </a:rPr>
              <a:t>例如</a:t>
            </a:r>
            <a:r>
              <a:rPr lang="zh-CN" altLang="en-US" sz="1800" dirty="0">
                <a:solidFill>
                  <a:schemeClr val="accent1"/>
                </a:solidFill>
                <a:latin typeface="楷体" panose="02010609060101010101" pitchFamily="49" charset="-122"/>
                <a:ea typeface="楷体" panose="02010609060101010101" pitchFamily="49" charset="-122"/>
              </a:rPr>
              <a:t>碰撞和</a:t>
            </a:r>
            <a:r>
              <a:rPr lang="zh-CN" altLang="en-US" sz="1800" dirty="0" smtClean="0">
                <a:solidFill>
                  <a:schemeClr val="accent1"/>
                </a:solidFill>
                <a:latin typeface="楷体" panose="02010609060101010101" pitchFamily="49" charset="-122"/>
                <a:ea typeface="楷体" panose="02010609060101010101" pitchFamily="49" charset="-122"/>
              </a:rPr>
              <a:t>爆炸。</a:t>
            </a:r>
            <a:endParaRPr lang="en-US" altLang="zh-CN" sz="1800" dirty="0" smtClean="0">
              <a:solidFill>
                <a:schemeClr val="accent1"/>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800" b="1" dirty="0" smtClean="0">
                <a:solidFill>
                  <a:schemeClr val="accent1"/>
                </a:solidFill>
                <a:latin typeface="楷体" panose="02010609060101010101" pitchFamily="49" charset="-122"/>
                <a:ea typeface="楷体" panose="02010609060101010101" pitchFamily="49" charset="-122"/>
              </a:rPr>
              <a:t>若</a:t>
            </a:r>
            <a:r>
              <a:rPr lang="zh-CN" altLang="en-US" sz="1800" b="1" dirty="0">
                <a:solidFill>
                  <a:schemeClr val="accent1"/>
                </a:solidFill>
                <a:latin typeface="楷体" panose="02010609060101010101" pitchFamily="49" charset="-122"/>
                <a:ea typeface="楷体" panose="02010609060101010101" pitchFamily="49" charset="-122"/>
              </a:rPr>
              <a:t>某方向的合外力为零，则沿这方向动量守恒</a:t>
            </a:r>
            <a:r>
              <a:rPr lang="zh-CN" altLang="en-US" sz="1800" b="1" dirty="0" smtClean="0">
                <a:solidFill>
                  <a:schemeClr val="accent1"/>
                </a:solidFill>
                <a:latin typeface="楷体" panose="02010609060101010101" pitchFamily="49" charset="-122"/>
                <a:ea typeface="楷体" panose="02010609060101010101" pitchFamily="49" charset="-122"/>
              </a:rPr>
              <a:t>。</a:t>
            </a:r>
            <a:endParaRPr lang="en-US" altLang="zh-CN" sz="1800" b="1" dirty="0" smtClean="0">
              <a:solidFill>
                <a:schemeClr val="accent1"/>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endParaRPr lang="en-US" altLang="zh-CN" sz="1800" b="1" dirty="0">
              <a:solidFill>
                <a:schemeClr val="accent1"/>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endParaRPr lang="en-US" altLang="zh-CN" sz="1800" b="1" dirty="0" smtClean="0">
              <a:solidFill>
                <a:schemeClr val="accent1"/>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endParaRPr lang="en-US" altLang="zh-CN" sz="1800" b="1" dirty="0">
              <a:solidFill>
                <a:schemeClr val="accent1"/>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endParaRPr lang="en-US" altLang="zh-CN" sz="1800" b="1" dirty="0" smtClean="0">
              <a:solidFill>
                <a:schemeClr val="accent1"/>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endParaRPr lang="en-US" altLang="zh-CN" sz="1800" b="1" dirty="0" smtClean="0">
              <a:solidFill>
                <a:schemeClr val="accent1"/>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endParaRPr lang="en-US" altLang="zh-CN" sz="1800" b="1" dirty="0">
              <a:solidFill>
                <a:schemeClr val="accent1"/>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endParaRPr lang="en-US" altLang="zh-CN" sz="1800" b="1" dirty="0" smtClean="0">
              <a:solidFill>
                <a:schemeClr val="accent1"/>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对那些不能用力的概念描述的过程，例如光子</a:t>
            </a:r>
            <a:r>
              <a:rPr lang="zh-CN" altLang="en-US" sz="1800" dirty="0" smtClean="0">
                <a:latin typeface="楷体" panose="02010609060101010101" pitchFamily="49" charset="-122"/>
                <a:ea typeface="楷体" panose="02010609060101010101" pitchFamily="49" charset="-122"/>
              </a:rPr>
              <a:t>、电子</a:t>
            </a:r>
            <a:r>
              <a:rPr lang="zh-CN" altLang="en-US" sz="1800" dirty="0">
                <a:latin typeface="楷体" panose="02010609060101010101" pitchFamily="49" charset="-122"/>
                <a:ea typeface="楷体" panose="02010609060101010101" pitchFamily="49" charset="-122"/>
              </a:rPr>
              <a:t>的碰撞、衰变、核反应等过程。实验表明</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只要系统不</a:t>
            </a:r>
            <a:r>
              <a:rPr lang="zh-CN" altLang="en-US" sz="1800" dirty="0">
                <a:latin typeface="楷体" panose="02010609060101010101" pitchFamily="49" charset="-122"/>
                <a:ea typeface="楷体" panose="02010609060101010101" pitchFamily="49" charset="-122"/>
              </a:rPr>
              <a:t>受外界影响</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这些过程的</a:t>
            </a:r>
            <a:r>
              <a:rPr lang="zh-CN" altLang="en-US" sz="1800" dirty="0" smtClean="0">
                <a:latin typeface="楷体" panose="02010609060101010101" pitchFamily="49" charset="-122"/>
                <a:ea typeface="楷体" panose="02010609060101010101" pitchFamily="49" charset="-122"/>
              </a:rPr>
              <a:t>动量守恒。</a:t>
            </a:r>
            <a:endParaRPr lang="en-US" altLang="zh-CN" sz="1800" dirty="0" smtClean="0">
              <a:latin typeface="楷体" panose="02010609060101010101" pitchFamily="49" charset="-122"/>
              <a:ea typeface="楷体" panose="02010609060101010101" pitchFamily="49" charset="-122"/>
            </a:endParaRPr>
          </a:p>
          <a:p>
            <a:r>
              <a:rPr lang="zh-CN" altLang="en-US" sz="1800" dirty="0" smtClean="0">
                <a:latin typeface="楷体" panose="02010609060101010101" pitchFamily="49" charset="-122"/>
                <a:ea typeface="楷体" panose="02010609060101010101" pitchFamily="49" charset="-122"/>
              </a:rPr>
              <a:t>  </a:t>
            </a:r>
            <a:endParaRPr lang="en-US" altLang="zh-CN" sz="1800" dirty="0" smtClean="0">
              <a:latin typeface="楷体" panose="02010609060101010101" pitchFamily="49" charset="-122"/>
              <a:ea typeface="楷体" panose="02010609060101010101" pitchFamily="49" charset="-122"/>
            </a:endParaRPr>
          </a:p>
          <a:p>
            <a:r>
              <a:rPr lang="en-US" altLang="zh-CN" sz="1800" dirty="0" smtClean="0">
                <a:latin typeface="楷体" panose="02010609060101010101" pitchFamily="49" charset="-122"/>
                <a:ea typeface="楷体" panose="02010609060101010101" pitchFamily="49" charset="-122"/>
              </a:rPr>
              <a:t>  </a:t>
            </a:r>
            <a:r>
              <a:rPr lang="zh-CN" altLang="en-US" sz="1800" dirty="0" smtClean="0">
                <a:latin typeface="楷体" panose="02010609060101010101" pitchFamily="49" charset="-122"/>
                <a:ea typeface="楷体" panose="02010609060101010101" pitchFamily="49" charset="-122"/>
              </a:rPr>
              <a:t>动量守恒定律</a:t>
            </a:r>
            <a:r>
              <a:rPr lang="zh-CN" altLang="en-US" sz="1800" dirty="0">
                <a:latin typeface="楷体" panose="02010609060101010101" pitchFamily="49" charset="-122"/>
                <a:ea typeface="楷体" panose="02010609060101010101" pitchFamily="49" charset="-122"/>
              </a:rPr>
              <a:t>是比牛顿定律更</a:t>
            </a:r>
            <a:r>
              <a:rPr lang="zh-CN" altLang="en-US" sz="1800" dirty="0" smtClean="0">
                <a:latin typeface="楷体" panose="02010609060101010101" pitchFamily="49" charset="-122"/>
                <a:ea typeface="楷体" panose="02010609060101010101" pitchFamily="49" charset="-122"/>
              </a:rPr>
              <a:t>普遍基本</a:t>
            </a:r>
            <a:r>
              <a:rPr lang="zh-CN" altLang="en-US" sz="1800" dirty="0">
                <a:latin typeface="楷体" panose="02010609060101010101" pitchFamily="49" charset="-122"/>
                <a:ea typeface="楷体" panose="02010609060101010101" pitchFamily="49" charset="-122"/>
              </a:rPr>
              <a:t>的定律</a:t>
            </a:r>
            <a:r>
              <a:rPr lang="zh-CN" altLang="en-US" sz="1800" dirty="0" smtClean="0">
                <a:latin typeface="楷体" panose="02010609060101010101" pitchFamily="49" charset="-122"/>
                <a:ea typeface="楷体" panose="02010609060101010101" pitchFamily="49" charset="-122"/>
              </a:rPr>
              <a:t>，在</a:t>
            </a:r>
            <a:r>
              <a:rPr lang="zh-CN" altLang="en-US" sz="1800" dirty="0">
                <a:latin typeface="楷体" panose="02010609060101010101" pitchFamily="49" charset="-122"/>
                <a:ea typeface="楷体" panose="02010609060101010101" pitchFamily="49" charset="-122"/>
              </a:rPr>
              <a:t>宏观和微观领域均适用。</a:t>
            </a:r>
          </a:p>
        </p:txBody>
      </p:sp>
      <p:graphicFrame>
        <p:nvGraphicFramePr>
          <p:cNvPr id="11" name="Object 12"/>
          <p:cNvGraphicFramePr>
            <a:graphicFrameLocks noChangeAspect="1"/>
          </p:cNvGraphicFramePr>
          <p:nvPr>
            <p:extLst>
              <p:ext uri="{D42A27DB-BD31-4B8C-83A1-F6EECF244321}">
                <p14:modId xmlns:p14="http://schemas.microsoft.com/office/powerpoint/2010/main" val="242902312"/>
              </p:ext>
            </p:extLst>
          </p:nvPr>
        </p:nvGraphicFramePr>
        <p:xfrm>
          <a:off x="2915572" y="3676072"/>
          <a:ext cx="2496447" cy="1785938"/>
        </p:xfrm>
        <a:graphic>
          <a:graphicData uri="http://schemas.openxmlformats.org/presentationml/2006/ole">
            <mc:AlternateContent xmlns:mc="http://schemas.openxmlformats.org/markup-compatibility/2006">
              <mc:Choice xmlns:v="urn:schemas-microsoft-com:vml" Requires="v">
                <p:oleObj spid="_x0000_s75971" name="Equation" r:id="rId7" imgW="1942920" imgH="1320480" progId="Equation.3">
                  <p:embed/>
                </p:oleObj>
              </mc:Choice>
              <mc:Fallback>
                <p:oleObj name="Equation" r:id="rId7" imgW="1942920" imgH="1320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572" y="3676072"/>
                        <a:ext cx="2496447" cy="1785938"/>
                      </a:xfrm>
                      <a:prstGeom prst="rect">
                        <a:avLst/>
                      </a:prstGeom>
                      <a:noFill/>
                      <a:ln>
                        <a:noFill/>
                      </a:ln>
                      <a:effectLst/>
                    </p:spPr>
                  </p:pic>
                </p:oleObj>
              </mc:Fallback>
            </mc:AlternateContent>
          </a:graphicData>
        </a:graphic>
      </p:graphicFrame>
      <p:grpSp>
        <p:nvGrpSpPr>
          <p:cNvPr id="13" name="组合 12"/>
          <p:cNvGrpSpPr/>
          <p:nvPr/>
        </p:nvGrpSpPr>
        <p:grpSpPr>
          <a:xfrm>
            <a:off x="2525722" y="4381292"/>
            <a:ext cx="1557030" cy="357026"/>
            <a:chOff x="2525722" y="4381292"/>
            <a:chExt cx="1557030" cy="357026"/>
          </a:xfrm>
        </p:grpSpPr>
        <p:sp>
          <p:nvSpPr>
            <p:cNvPr id="4" name="文本框 3"/>
            <p:cNvSpPr txBox="1"/>
            <p:nvPr/>
          </p:nvSpPr>
          <p:spPr>
            <a:xfrm>
              <a:off x="3692902" y="4381292"/>
              <a:ext cx="389850" cy="338554"/>
            </a:xfrm>
            <a:prstGeom prst="rect">
              <a:avLst/>
            </a:prstGeom>
            <a:noFill/>
          </p:spPr>
          <p:txBody>
            <a:bodyPr wrap="none" rtlCol="0">
              <a:spAutoFit/>
            </a:bodyPr>
            <a:lstStyle/>
            <a:p>
              <a:r>
                <a:rPr lang="zh-CN" altLang="en-US" sz="1600" dirty="0" smtClean="0"/>
                <a:t>则</a:t>
              </a:r>
              <a:endParaRPr lang="zh-CN" altLang="en-US" sz="1600" dirty="0"/>
            </a:p>
          </p:txBody>
        </p:sp>
        <p:sp>
          <p:nvSpPr>
            <p:cNvPr id="12" name="文本框 11"/>
            <p:cNvSpPr txBox="1"/>
            <p:nvPr/>
          </p:nvSpPr>
          <p:spPr>
            <a:xfrm>
              <a:off x="2525722" y="4399764"/>
              <a:ext cx="389850" cy="338554"/>
            </a:xfrm>
            <a:prstGeom prst="rect">
              <a:avLst/>
            </a:prstGeom>
            <a:noFill/>
          </p:spPr>
          <p:txBody>
            <a:bodyPr wrap="none" rtlCol="0">
              <a:spAutoFit/>
            </a:bodyPr>
            <a:lstStyle/>
            <a:p>
              <a:r>
                <a:rPr lang="zh-CN" altLang="en-US" sz="1600" dirty="0" smtClean="0"/>
                <a:t>若</a:t>
              </a:r>
              <a:endParaRPr lang="zh-CN" altLang="en-US" sz="1600" dirty="0"/>
            </a:p>
          </p:txBody>
        </p:sp>
      </p:grpSp>
    </p:spTree>
    <p:extLst>
      <p:ext uri="{BB962C8B-B14F-4D97-AF65-F5344CB8AC3E}">
        <p14:creationId xmlns:p14="http://schemas.microsoft.com/office/powerpoint/2010/main" val="376743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down)">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down)">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wipe(down)">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par>
                                <p:cTn id="23" presetID="2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
                                            <p:txEl>
                                              <p:pRg st="11" end="11"/>
                                            </p:txEl>
                                          </p:spTgt>
                                        </p:tgtEl>
                                        <p:attrNameLst>
                                          <p:attrName>style.visibility</p:attrName>
                                        </p:attrNameLst>
                                      </p:cBhvr>
                                      <p:to>
                                        <p:strVal val="visible"/>
                                      </p:to>
                                    </p:set>
                                    <p:animEffect transition="in" filter="wipe(down)">
                                      <p:cBhvr>
                                        <p:cTn id="30" dur="500"/>
                                        <p:tgtEl>
                                          <p:spTgt spid="10">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xEl>
                                              <p:pRg st="13" end="13"/>
                                            </p:txEl>
                                          </p:spTgt>
                                        </p:tgtEl>
                                        <p:attrNameLst>
                                          <p:attrName>style.visibility</p:attrName>
                                        </p:attrNameLst>
                                      </p:cBhvr>
                                      <p:to>
                                        <p:strVal val="visible"/>
                                      </p:to>
                                    </p:set>
                                    <p:animEffect transition="in" filter="wipe(down)">
                                      <p:cBhvr>
                                        <p:cTn id="35" dur="500"/>
                                        <p:tgtEl>
                                          <p:spTgt spid="1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34</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二、动量守恒定律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469027" y="1046734"/>
                <a:ext cx="8674973" cy="923330"/>
              </a:xfrm>
              <a:prstGeom prst="rect">
                <a:avLst/>
              </a:prstGeom>
            </p:spPr>
            <p:txBody>
              <a:bodyPr wrap="square">
                <a:spAutoFit/>
              </a:bodyPr>
              <a:lstStyle/>
              <a:p>
                <a:r>
                  <a:rPr lang="en-US" altLang="zh-CN" sz="1800" dirty="0" smtClean="0">
                    <a:solidFill>
                      <a:srgbClr val="000000"/>
                    </a:solidFill>
                    <a:latin typeface="楷体" panose="02010609060101010101" pitchFamily="49" charset="-122"/>
                    <a:ea typeface="楷体" panose="02010609060101010101" pitchFamily="49" charset="-122"/>
                  </a:rPr>
                  <a:t>【</a:t>
                </a:r>
                <a:r>
                  <a:rPr lang="zh-CN" altLang="en-US" sz="1800" dirty="0" smtClean="0">
                    <a:solidFill>
                      <a:srgbClr val="000000"/>
                    </a:solidFill>
                    <a:latin typeface="楷体" panose="02010609060101010101" pitchFamily="49" charset="-122"/>
                    <a:ea typeface="楷体" panose="02010609060101010101" pitchFamily="49" charset="-122"/>
                  </a:rPr>
                  <a:t>例</a:t>
                </a:r>
                <a:r>
                  <a:rPr lang="en-US" altLang="zh-CN" sz="1800" dirty="0" smtClean="0">
                    <a:solidFill>
                      <a:srgbClr val="000000"/>
                    </a:solidFill>
                    <a:latin typeface="楷体" panose="02010609060101010101" pitchFamily="49" charset="-122"/>
                    <a:ea typeface="楷体" panose="02010609060101010101" pitchFamily="49" charset="-122"/>
                  </a:rPr>
                  <a:t>8】 </a:t>
                </a:r>
                <a:r>
                  <a:rPr lang="zh-CN" altLang="en-US" sz="1800" dirty="0">
                    <a:latin typeface="楷体" panose="02010609060101010101" pitchFamily="49" charset="-122"/>
                    <a:ea typeface="楷体" panose="02010609060101010101" pitchFamily="49" charset="-122"/>
                  </a:rPr>
                  <a:t>以速度</a:t>
                </a:r>
                <a14:m>
                  <m:oMath xmlns:m="http://schemas.openxmlformats.org/officeDocument/2006/math">
                    <m:acc>
                      <m:accPr>
                        <m:chr m:val="⃗"/>
                        <m:ctrlPr>
                          <a:rPr lang="zh-CN" altLang="en-US" sz="1800" i="1">
                            <a:latin typeface="Cambria Math" panose="02040503050406030204" pitchFamily="18" charset="0"/>
                          </a:rPr>
                        </m:ctrlPr>
                      </m:accPr>
                      <m:e>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𝑣</m:t>
                            </m:r>
                          </m:e>
                          <m:sub>
                            <m:r>
                              <a:rPr lang="zh-CN" altLang="en-US" sz="1800">
                                <a:latin typeface="Cambria Math" panose="02040503050406030204" pitchFamily="18" charset="0"/>
                              </a:rPr>
                              <m:t>0</m:t>
                            </m:r>
                          </m:sub>
                        </m:sSub>
                      </m:e>
                    </m:acc>
                  </m:oMath>
                </a14:m>
                <a:r>
                  <a:rPr lang="zh-CN" altLang="en-US" sz="1800" dirty="0">
                    <a:latin typeface="楷体" panose="02010609060101010101" pitchFamily="49" charset="-122"/>
                    <a:ea typeface="楷体" panose="02010609060101010101" pitchFamily="49" charset="-122"/>
                  </a:rPr>
                  <a:t>运动的</a:t>
                </a:r>
                <a:r>
                  <a:rPr lang="en-US" altLang="zh-CN" sz="1800" dirty="0">
                    <a:latin typeface="楷体" panose="02010609060101010101" pitchFamily="49" charset="-122"/>
                    <a:ea typeface="楷体" panose="02010609060101010101" pitchFamily="49" charset="-122"/>
                  </a:rPr>
                  <a:t>α</a:t>
                </a:r>
                <a:r>
                  <a:rPr lang="zh-CN" altLang="en-US" sz="1800" dirty="0">
                    <a:latin typeface="楷体" panose="02010609060101010101" pitchFamily="49" charset="-122"/>
                    <a:ea typeface="楷体" panose="02010609060101010101" pitchFamily="49" charset="-122"/>
                  </a:rPr>
                  <a:t>粒子（质量为</a:t>
                </a:r>
                <a:r>
                  <a:rPr lang="en-US" altLang="zh-CN" sz="1800" dirty="0">
                    <a:latin typeface="楷体" panose="02010609060101010101" pitchFamily="49" charset="-122"/>
                    <a:ea typeface="楷体" panose="02010609060101010101" pitchFamily="49" charset="-122"/>
                  </a:rPr>
                  <a:t>m</a:t>
                </a:r>
                <a:r>
                  <a:rPr lang="zh-CN" altLang="en-US" sz="1800" dirty="0">
                    <a:latin typeface="楷体" panose="02010609060101010101" pitchFamily="49" charset="-122"/>
                    <a:ea typeface="楷体" panose="02010609060101010101" pitchFamily="49" charset="-122"/>
                  </a:rPr>
                  <a:t>）与一</a:t>
                </a:r>
                <a:r>
                  <a:rPr lang="zh-CN" altLang="en-US" sz="1800" dirty="0" smtClean="0">
                    <a:latin typeface="楷体" panose="02010609060101010101" pitchFamily="49" charset="-122"/>
                    <a:ea typeface="楷体" panose="02010609060101010101" pitchFamily="49" charset="-122"/>
                  </a:rPr>
                  <a:t>静止的</a:t>
                </a:r>
                <a:r>
                  <a:rPr lang="zh-CN" altLang="en-US" sz="1800" dirty="0">
                    <a:latin typeface="楷体" panose="02010609060101010101" pitchFamily="49" charset="-122"/>
                    <a:ea typeface="楷体" panose="02010609060101010101" pitchFamily="49" charset="-122"/>
                  </a:rPr>
                  <a:t>氧原子核（质量为</a:t>
                </a:r>
                <a:r>
                  <a:rPr lang="en-US" altLang="zh-CN" sz="1800" dirty="0">
                    <a:latin typeface="楷体" panose="02010609060101010101" pitchFamily="49" charset="-122"/>
                    <a:ea typeface="楷体" panose="02010609060101010101" pitchFamily="49" charset="-122"/>
                  </a:rPr>
                  <a:t>M</a:t>
                </a:r>
                <a:r>
                  <a:rPr lang="zh-CN" altLang="en-US" sz="1800" dirty="0">
                    <a:latin typeface="楷体" panose="02010609060101010101" pitchFamily="49" charset="-122"/>
                    <a:ea typeface="楷体" panose="02010609060101010101" pitchFamily="49" charset="-122"/>
                  </a:rPr>
                  <a:t>）发生</a:t>
                </a:r>
                <a:r>
                  <a:rPr lang="zh-CN" altLang="en-US" sz="1800" dirty="0" smtClean="0">
                    <a:latin typeface="楷体" panose="02010609060101010101" pitchFamily="49" charset="-122"/>
                    <a:ea typeface="楷体" panose="02010609060101010101" pitchFamily="49" charset="-122"/>
                  </a:rPr>
                  <a:t>“碰撞”，</a:t>
                </a:r>
                <a:r>
                  <a:rPr lang="zh-CN" altLang="en-US" sz="1800" dirty="0">
                    <a:latin typeface="楷体" panose="02010609060101010101" pitchFamily="49" charset="-122"/>
                    <a:ea typeface="楷体" panose="02010609060101010101" pitchFamily="49" charset="-122"/>
                  </a:rPr>
                  <a:t>碰撞后</a:t>
                </a:r>
                <a:r>
                  <a:rPr lang="en-US" altLang="zh-CN" sz="1800" dirty="0">
                    <a:latin typeface="楷体" panose="02010609060101010101" pitchFamily="49" charset="-122"/>
                    <a:ea typeface="楷体" panose="02010609060101010101" pitchFamily="49" charset="-122"/>
                  </a:rPr>
                  <a:t>α</a:t>
                </a:r>
                <a:r>
                  <a:rPr lang="zh-CN" altLang="en-US" sz="1800" dirty="0" smtClean="0">
                    <a:latin typeface="楷体" panose="02010609060101010101" pitchFamily="49" charset="-122"/>
                    <a:ea typeface="楷体" panose="02010609060101010101" pitchFamily="49" charset="-122"/>
                  </a:rPr>
                  <a:t>粒子</a:t>
                </a:r>
                <a:r>
                  <a:rPr lang="zh-CN" altLang="en-US" sz="1800" dirty="0">
                    <a:latin typeface="楷体" panose="02010609060101010101" pitchFamily="49" charset="-122"/>
                    <a:ea typeface="楷体" panose="02010609060101010101" pitchFamily="49" charset="-122"/>
                  </a:rPr>
                  <a:t>沿与入射方向成</a:t>
                </a:r>
                <a:r>
                  <a:rPr lang="en-US" altLang="zh-CN" sz="1800" dirty="0">
                    <a:latin typeface="楷体" panose="02010609060101010101" pitchFamily="49" charset="-122"/>
                    <a:ea typeface="楷体" panose="02010609060101010101" pitchFamily="49" charset="-122"/>
                  </a:rPr>
                  <a:t>θ</a:t>
                </a:r>
                <a:r>
                  <a:rPr lang="zh-CN" altLang="en-US" sz="1800" dirty="0">
                    <a:latin typeface="楷体" panose="02010609060101010101" pitchFamily="49" charset="-122"/>
                    <a:ea typeface="楷体" panose="02010609060101010101" pitchFamily="49" charset="-122"/>
                  </a:rPr>
                  <a:t>角的方向运动，而氧原子核</a:t>
                </a:r>
                <a:r>
                  <a:rPr lang="zh-CN" altLang="en-US" sz="1800" dirty="0" smtClean="0">
                    <a:latin typeface="楷体" panose="02010609060101010101" pitchFamily="49" charset="-122"/>
                    <a:ea typeface="楷体" panose="02010609060101010101" pitchFamily="49" charset="-122"/>
                  </a:rPr>
                  <a:t>沿与</a:t>
                </a:r>
                <a:r>
                  <a:rPr lang="en-US" altLang="zh-CN" sz="1800" dirty="0">
                    <a:latin typeface="楷体" panose="02010609060101010101" pitchFamily="49" charset="-122"/>
                    <a:ea typeface="楷体" panose="02010609060101010101" pitchFamily="49" charset="-122"/>
                  </a:rPr>
                  <a:t>α</a:t>
                </a:r>
                <a:r>
                  <a:rPr lang="zh-CN" altLang="en-US" sz="1800" dirty="0">
                    <a:latin typeface="楷体" panose="02010609060101010101" pitchFamily="49" charset="-122"/>
                    <a:ea typeface="楷体" panose="02010609060101010101" pitchFamily="49" charset="-122"/>
                  </a:rPr>
                  <a:t>粒子入射方向成</a:t>
                </a:r>
                <a:r>
                  <a:rPr lang="en-US" altLang="zh-CN" sz="1800" dirty="0">
                    <a:latin typeface="楷体" panose="02010609060101010101" pitchFamily="49" charset="-122"/>
                    <a:ea typeface="楷体" panose="02010609060101010101" pitchFamily="49" charset="-122"/>
                  </a:rPr>
                  <a:t>φ</a:t>
                </a:r>
                <a:r>
                  <a:rPr lang="zh-CN" altLang="en-US" sz="1800" dirty="0">
                    <a:latin typeface="楷体" panose="02010609060101010101" pitchFamily="49" charset="-122"/>
                    <a:ea typeface="楷体" panose="02010609060101010101" pitchFamily="49" charset="-122"/>
                  </a:rPr>
                  <a:t>角的方向运动。求“碰撞”</a:t>
                </a:r>
                <a:r>
                  <a:rPr lang="zh-CN" altLang="en-US" sz="1800" dirty="0" smtClean="0">
                    <a:latin typeface="楷体" panose="02010609060101010101" pitchFamily="49" charset="-122"/>
                    <a:ea typeface="楷体" panose="02010609060101010101" pitchFamily="49" charset="-122"/>
                  </a:rPr>
                  <a:t>后</a:t>
                </a:r>
                <a:r>
                  <a:rPr lang="en-US" altLang="zh-CN" sz="1800" dirty="0" smtClean="0">
                    <a:latin typeface="楷体" panose="02010609060101010101" pitchFamily="49" charset="-122"/>
                    <a:ea typeface="楷体" panose="02010609060101010101" pitchFamily="49" charset="-122"/>
                  </a:rPr>
                  <a:t>α</a:t>
                </a:r>
                <a:r>
                  <a:rPr lang="zh-CN" altLang="en-US" sz="1800" dirty="0">
                    <a:latin typeface="楷体" panose="02010609060101010101" pitchFamily="49" charset="-122"/>
                    <a:ea typeface="楷体" panose="02010609060101010101" pitchFamily="49" charset="-122"/>
                  </a:rPr>
                  <a:t>粒子和氧原子核的速度。</a:t>
                </a:r>
                <a:endParaRPr lang="zh-CN" altLang="en-US" sz="1800" dirty="0">
                  <a:solidFill>
                    <a:srgbClr val="000000"/>
                  </a:solidFill>
                  <a:latin typeface="楷体" panose="02010609060101010101" pitchFamily="49" charset="-122"/>
                  <a:ea typeface="楷体" panose="02010609060101010101" pitchFamily="49"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469027" y="1046734"/>
                <a:ext cx="8674973" cy="923330"/>
              </a:xfrm>
              <a:prstGeom prst="rect">
                <a:avLst/>
              </a:prstGeom>
              <a:blipFill rotWithShape="0">
                <a:blip r:embed="rId3"/>
                <a:stretch>
                  <a:fillRect l="-632" t="-5298" r="-141" b="-9934"/>
                </a:stretch>
              </a:blipFill>
            </p:spPr>
            <p:txBody>
              <a:bodyPr/>
              <a:lstStyle/>
              <a:p>
                <a:r>
                  <a:rPr lang="zh-CN" altLang="en-US">
                    <a:noFill/>
                  </a:rPr>
                  <a:t> </a:t>
                </a:r>
              </a:p>
            </p:txBody>
          </p:sp>
        </mc:Fallback>
      </mc:AlternateContent>
      <p:pic>
        <p:nvPicPr>
          <p:cNvPr id="29" name="图片 28"/>
          <p:cNvPicPr>
            <a:picLocks noChangeAspect="1"/>
          </p:cNvPicPr>
          <p:nvPr/>
        </p:nvPicPr>
        <p:blipFill>
          <a:blip r:embed="rId4"/>
          <a:stretch>
            <a:fillRect/>
          </a:stretch>
        </p:blipFill>
        <p:spPr>
          <a:xfrm>
            <a:off x="6511636" y="2222503"/>
            <a:ext cx="2369556" cy="1598465"/>
          </a:xfrm>
          <a:prstGeom prst="rect">
            <a:avLst/>
          </a:prstGeom>
        </p:spPr>
      </p:pic>
      <p:sp>
        <p:nvSpPr>
          <p:cNvPr id="30" name="文本框 29"/>
          <p:cNvSpPr txBox="1"/>
          <p:nvPr/>
        </p:nvSpPr>
        <p:spPr>
          <a:xfrm>
            <a:off x="180000" y="2129759"/>
            <a:ext cx="6202327" cy="1754326"/>
          </a:xfrm>
          <a:prstGeom prst="rect">
            <a:avLst/>
          </a:prstGeom>
          <a:noFill/>
        </p:spPr>
        <p:txBody>
          <a:bodyPr wrap="square" rtlCol="0">
            <a:spAutoFit/>
          </a:bodyPr>
          <a:lstStyle/>
          <a:p>
            <a:r>
              <a:rPr lang="zh-CN" altLang="en-US" sz="1800" dirty="0" smtClean="0"/>
              <a:t>解：以</a:t>
            </a:r>
            <a:r>
              <a:rPr lang="el-GR" altLang="zh-CN" sz="1800" dirty="0" smtClean="0"/>
              <a:t>α</a:t>
            </a:r>
            <a:r>
              <a:rPr lang="zh-CN" altLang="en-US" sz="1800" dirty="0"/>
              <a:t>粒子和氧</a:t>
            </a:r>
            <a:r>
              <a:rPr lang="zh-CN" altLang="en-US" sz="1800" dirty="0" smtClean="0"/>
              <a:t>原子核组成的系统为研究对象，粒子碰撞过程中，碰撞内力远大于粒子所受重力（系统外力），故可以忽略系统合外力，认为碰撞过程中系统动量守恒。</a:t>
            </a:r>
            <a:endParaRPr lang="en-US" altLang="zh-CN" sz="1800" dirty="0" smtClean="0"/>
          </a:p>
          <a:p>
            <a:endParaRPr lang="en-US" altLang="zh-CN" sz="1800" dirty="0" smtClean="0"/>
          </a:p>
          <a:p>
            <a:r>
              <a:rPr lang="zh-CN" altLang="en-US" sz="1800" dirty="0" smtClean="0"/>
              <a:t>故分别在水平和竖直方向</a:t>
            </a:r>
            <a:endParaRPr lang="en-US" altLang="zh-CN" sz="1800" dirty="0" smtClean="0"/>
          </a:p>
          <a:p>
            <a:endParaRPr lang="en-US" altLang="zh-CN" sz="1800" dirty="0"/>
          </a:p>
        </p:txBody>
      </p:sp>
      <p:grpSp>
        <p:nvGrpSpPr>
          <p:cNvPr id="37" name="组合 36"/>
          <p:cNvGrpSpPr/>
          <p:nvPr/>
        </p:nvGrpSpPr>
        <p:grpSpPr>
          <a:xfrm>
            <a:off x="905857" y="3884085"/>
            <a:ext cx="3287193" cy="2627941"/>
            <a:chOff x="905857" y="3884085"/>
            <a:chExt cx="3287193" cy="2627941"/>
          </a:xfrm>
        </p:grpSpPr>
        <mc:AlternateContent xmlns:mc="http://schemas.openxmlformats.org/markup-compatibility/2006" xmlns:a14="http://schemas.microsoft.com/office/drawing/2010/main">
          <mc:Choice Requires="a14">
            <p:sp>
              <p:nvSpPr>
                <p:cNvPr id="31" name="矩形 30"/>
                <p:cNvSpPr/>
                <p:nvPr/>
              </p:nvSpPr>
              <p:spPr>
                <a:xfrm>
                  <a:off x="1482180" y="3884085"/>
                  <a:ext cx="271087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𝑚</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𝑣</m:t>
                            </m:r>
                          </m:e>
                          <m:sub>
                            <m:r>
                              <a:rPr lang="zh-CN" altLang="en-US" sz="1600" i="0">
                                <a:latin typeface="Cambria Math" panose="02040503050406030204" pitchFamily="18" charset="0"/>
                              </a:rPr>
                              <m:t>0</m:t>
                            </m:r>
                          </m:sub>
                        </m:sSub>
                        <m:r>
                          <a:rPr lang="zh-CN" altLang="en-US" sz="1600" i="0">
                            <a:latin typeface="Cambria Math" panose="02040503050406030204" pitchFamily="18" charset="0"/>
                          </a:rPr>
                          <m:t>=</m:t>
                        </m:r>
                        <m:r>
                          <a:rPr lang="zh-CN" altLang="en-US" sz="1600" i="1">
                            <a:latin typeface="Cambria Math" panose="02040503050406030204" pitchFamily="18" charset="0"/>
                          </a:rPr>
                          <m:t>𝑚𝑣</m:t>
                        </m:r>
                        <m:func>
                          <m:funcPr>
                            <m:ctrlPr>
                              <a:rPr lang="zh-CN" altLang="en-US" sz="1600" i="1">
                                <a:latin typeface="Cambria Math" panose="02040503050406030204" pitchFamily="18" charset="0"/>
                              </a:rPr>
                            </m:ctrlPr>
                          </m:funcPr>
                          <m:fName>
                            <m:r>
                              <m:rPr>
                                <m:sty m:val="p"/>
                              </m:rPr>
                              <a:rPr lang="zh-CN" altLang="en-US" sz="1600" i="0">
                                <a:latin typeface="Cambria Math" panose="02040503050406030204" pitchFamily="18" charset="0"/>
                              </a:rPr>
                              <m:t>cos</m:t>
                            </m:r>
                          </m:fName>
                          <m:e>
                            <m:r>
                              <a:rPr lang="zh-CN" altLang="en-US" sz="1600" i="1">
                                <a:latin typeface="Cambria Math" panose="02040503050406030204" pitchFamily="18" charset="0"/>
                              </a:rPr>
                              <m:t>𝜃</m:t>
                            </m:r>
                          </m:e>
                        </m:func>
                        <m:r>
                          <a:rPr lang="zh-CN" altLang="en-US" sz="1600" i="0">
                            <a:latin typeface="Cambria Math" panose="02040503050406030204" pitchFamily="18" charset="0"/>
                          </a:rPr>
                          <m:t>+</m:t>
                        </m:r>
                        <m:r>
                          <a:rPr lang="zh-CN" altLang="en-US" sz="1600" i="1">
                            <a:latin typeface="Cambria Math" panose="02040503050406030204" pitchFamily="18" charset="0"/>
                          </a:rPr>
                          <m:t>𝑀𝑉</m:t>
                        </m:r>
                        <m:func>
                          <m:funcPr>
                            <m:ctrlPr>
                              <a:rPr lang="zh-CN" altLang="en-US" sz="1600" i="1">
                                <a:latin typeface="Cambria Math" panose="02040503050406030204" pitchFamily="18" charset="0"/>
                              </a:rPr>
                            </m:ctrlPr>
                          </m:funcPr>
                          <m:fName>
                            <m:r>
                              <m:rPr>
                                <m:sty m:val="p"/>
                              </m:rPr>
                              <a:rPr lang="zh-CN" altLang="en-US" sz="1600" i="0">
                                <a:latin typeface="Cambria Math" panose="02040503050406030204" pitchFamily="18" charset="0"/>
                              </a:rPr>
                              <m:t>cos</m:t>
                            </m:r>
                          </m:fName>
                          <m:e>
                            <m:r>
                              <a:rPr lang="zh-CN" altLang="en-US" sz="1600" i="1">
                                <a:latin typeface="Cambria Math" panose="02040503050406030204" pitchFamily="18" charset="0"/>
                              </a:rPr>
                              <m:t>𝜑</m:t>
                            </m:r>
                          </m:e>
                        </m:func>
                      </m:oMath>
                    </m:oMathPara>
                  </a14:m>
                  <a:endParaRPr lang="zh-CN" altLang="en-US" sz="1600" dirty="0"/>
                </a:p>
              </p:txBody>
            </p:sp>
          </mc:Choice>
          <mc:Fallback xmlns="">
            <p:sp>
              <p:nvSpPr>
                <p:cNvPr id="31" name="矩形 30"/>
                <p:cNvSpPr>
                  <a:spLocks noRot="1" noChangeAspect="1" noMove="1" noResize="1" noEditPoints="1" noAdjustHandles="1" noChangeArrowheads="1" noChangeShapeType="1" noTextEdit="1"/>
                </p:cNvSpPr>
                <p:nvPr/>
              </p:nvSpPr>
              <p:spPr>
                <a:xfrm>
                  <a:off x="1482180" y="3884085"/>
                  <a:ext cx="2710870" cy="338554"/>
                </a:xfrm>
                <a:prstGeom prst="rect">
                  <a:avLst/>
                </a:prstGeom>
                <a:blipFill rotWithShape="0">
                  <a:blip r:embed="rId5"/>
                  <a:stretch>
                    <a:fillRect b="-53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1482180" y="4488837"/>
                  <a:ext cx="238982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a:latin typeface="Cambria Math" panose="02040503050406030204" pitchFamily="18" charset="0"/>
                          </a:rPr>
                          <m:t>0</m:t>
                        </m:r>
                        <m:r>
                          <a:rPr lang="zh-CN" altLang="en-US" sz="1600" i="0">
                            <a:latin typeface="Cambria Math" panose="02040503050406030204" pitchFamily="18" charset="0"/>
                          </a:rPr>
                          <m:t>=</m:t>
                        </m:r>
                        <m:r>
                          <a:rPr lang="zh-CN" altLang="en-US" sz="1600" i="1">
                            <a:latin typeface="Cambria Math" panose="02040503050406030204" pitchFamily="18" charset="0"/>
                          </a:rPr>
                          <m:t>𝑚𝑣</m:t>
                        </m:r>
                        <m:func>
                          <m:funcPr>
                            <m:ctrlPr>
                              <a:rPr lang="zh-CN" altLang="en-US" sz="1600" i="1">
                                <a:latin typeface="Cambria Math" panose="02040503050406030204" pitchFamily="18" charset="0"/>
                              </a:rPr>
                            </m:ctrlPr>
                          </m:funcPr>
                          <m:fName>
                            <m:r>
                              <m:rPr>
                                <m:sty m:val="p"/>
                              </m:rPr>
                              <a:rPr lang="zh-CN" altLang="en-US" sz="1600" i="0">
                                <a:latin typeface="Cambria Math" panose="02040503050406030204" pitchFamily="18" charset="0"/>
                              </a:rPr>
                              <m:t>sin</m:t>
                            </m:r>
                          </m:fName>
                          <m:e>
                            <m:r>
                              <a:rPr lang="zh-CN" altLang="en-US" sz="1600" i="1">
                                <a:latin typeface="Cambria Math" panose="02040503050406030204" pitchFamily="18" charset="0"/>
                              </a:rPr>
                              <m:t>𝜃</m:t>
                            </m:r>
                          </m:e>
                        </m:func>
                        <m:r>
                          <a:rPr lang="zh-CN" altLang="en-US" sz="1600" i="0">
                            <a:latin typeface="Cambria Math" panose="02040503050406030204" pitchFamily="18" charset="0"/>
                          </a:rPr>
                          <m:t>−</m:t>
                        </m:r>
                        <m:r>
                          <a:rPr lang="zh-CN" altLang="en-US" sz="1600" i="1">
                            <a:latin typeface="Cambria Math" panose="02040503050406030204" pitchFamily="18" charset="0"/>
                          </a:rPr>
                          <m:t>𝑀𝑉</m:t>
                        </m:r>
                        <m:func>
                          <m:funcPr>
                            <m:ctrlPr>
                              <a:rPr lang="zh-CN" altLang="en-US" sz="1600" i="1">
                                <a:latin typeface="Cambria Math" panose="02040503050406030204" pitchFamily="18" charset="0"/>
                              </a:rPr>
                            </m:ctrlPr>
                          </m:funcPr>
                          <m:fName>
                            <m:r>
                              <m:rPr>
                                <m:sty m:val="p"/>
                              </m:rPr>
                              <a:rPr lang="zh-CN" altLang="en-US" sz="1600" i="0">
                                <a:latin typeface="Cambria Math" panose="02040503050406030204" pitchFamily="18" charset="0"/>
                              </a:rPr>
                              <m:t>sin</m:t>
                            </m:r>
                          </m:fName>
                          <m:e>
                            <m:r>
                              <a:rPr lang="zh-CN" altLang="en-US" sz="1600" i="1">
                                <a:latin typeface="Cambria Math" panose="02040503050406030204" pitchFamily="18" charset="0"/>
                              </a:rPr>
                              <m:t>𝜑</m:t>
                            </m:r>
                          </m:e>
                        </m:func>
                      </m:oMath>
                    </m:oMathPara>
                  </a14:m>
                  <a:endParaRPr lang="zh-CN" altLang="en-US" sz="1600" dirty="0"/>
                </a:p>
              </p:txBody>
            </p:sp>
          </mc:Choice>
          <mc:Fallback xmlns="">
            <p:sp>
              <p:nvSpPr>
                <p:cNvPr id="32" name="矩形 31"/>
                <p:cNvSpPr>
                  <a:spLocks noRot="1" noChangeAspect="1" noMove="1" noResize="1" noEditPoints="1" noAdjustHandles="1" noChangeArrowheads="1" noChangeShapeType="1" noTextEdit="1"/>
                </p:cNvSpPr>
                <p:nvPr/>
              </p:nvSpPr>
              <p:spPr>
                <a:xfrm>
                  <a:off x="1482180" y="4488837"/>
                  <a:ext cx="2389821" cy="338554"/>
                </a:xfrm>
                <a:prstGeom prst="rect">
                  <a:avLst/>
                </a:prstGeom>
                <a:blipFill rotWithShape="0">
                  <a:blip r:embed="rId6"/>
                  <a:stretch>
                    <a:fillRect b="-53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1482180" y="5093589"/>
                  <a:ext cx="1560877" cy="5933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𝜈</m:t>
                        </m:r>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𝑣</m:t>
                                </m:r>
                              </m:e>
                              <m:sub>
                                <m:r>
                                  <a:rPr lang="zh-CN" altLang="en-US" sz="1600" i="0">
                                    <a:latin typeface="Cambria Math" panose="02040503050406030204" pitchFamily="18" charset="0"/>
                                  </a:rPr>
                                  <m:t>0</m:t>
                                </m:r>
                              </m:sub>
                            </m:sSub>
                            <m:func>
                              <m:funcPr>
                                <m:ctrlPr>
                                  <a:rPr lang="zh-CN" altLang="en-US" sz="1600" i="1">
                                    <a:latin typeface="Cambria Math" panose="02040503050406030204" pitchFamily="18" charset="0"/>
                                  </a:rPr>
                                </m:ctrlPr>
                              </m:funcPr>
                              <m:fName>
                                <m:r>
                                  <m:rPr>
                                    <m:sty m:val="p"/>
                                  </m:rPr>
                                  <a:rPr lang="zh-CN" altLang="en-US" sz="1600" i="0">
                                    <a:latin typeface="Cambria Math" panose="02040503050406030204" pitchFamily="18" charset="0"/>
                                  </a:rPr>
                                  <m:t>sin</m:t>
                                </m:r>
                              </m:fName>
                              <m:e>
                                <m:r>
                                  <a:rPr lang="zh-CN" altLang="en-US" sz="1600" i="1">
                                    <a:latin typeface="Cambria Math" panose="02040503050406030204" pitchFamily="18" charset="0"/>
                                  </a:rPr>
                                  <m:t>𝜑</m:t>
                                </m:r>
                              </m:e>
                            </m:func>
                          </m:num>
                          <m:den>
                            <m:func>
                              <m:funcPr>
                                <m:ctrlPr>
                                  <a:rPr lang="zh-CN" altLang="en-US" sz="1600" i="1">
                                    <a:latin typeface="Cambria Math" panose="02040503050406030204" pitchFamily="18" charset="0"/>
                                  </a:rPr>
                                </m:ctrlPr>
                              </m:funcPr>
                              <m:fName>
                                <m:r>
                                  <m:rPr>
                                    <m:sty m:val="p"/>
                                  </m:rPr>
                                  <a:rPr lang="zh-CN" altLang="en-US" sz="1600" i="0">
                                    <a:latin typeface="Cambria Math" panose="02040503050406030204" pitchFamily="18" charset="0"/>
                                  </a:rPr>
                                  <m:t>sin</m:t>
                                </m:r>
                              </m:fName>
                              <m:e>
                                <m:d>
                                  <m:dPr>
                                    <m:ctrlPr>
                                      <a:rPr lang="zh-CN" altLang="en-US" sz="1600" i="1">
                                        <a:latin typeface="Cambria Math" panose="02040503050406030204" pitchFamily="18" charset="0"/>
                                      </a:rPr>
                                    </m:ctrlPr>
                                  </m:dPr>
                                  <m:e>
                                    <m:r>
                                      <a:rPr lang="zh-CN" altLang="en-US" sz="1600" i="1">
                                        <a:latin typeface="Cambria Math" panose="02040503050406030204" pitchFamily="18" charset="0"/>
                                      </a:rPr>
                                      <m:t>𝜃</m:t>
                                    </m:r>
                                    <m:r>
                                      <a:rPr lang="zh-CN" altLang="en-US" sz="1600" i="0">
                                        <a:latin typeface="Cambria Math" panose="02040503050406030204" pitchFamily="18" charset="0"/>
                                      </a:rPr>
                                      <m:t>+</m:t>
                                    </m:r>
                                    <m:r>
                                      <a:rPr lang="zh-CN" altLang="en-US" sz="1600" i="1">
                                        <a:latin typeface="Cambria Math" panose="02040503050406030204" pitchFamily="18" charset="0"/>
                                      </a:rPr>
                                      <m:t>𝜑</m:t>
                                    </m:r>
                                  </m:e>
                                </m:d>
                              </m:e>
                            </m:func>
                          </m:den>
                        </m:f>
                      </m:oMath>
                    </m:oMathPara>
                  </a14:m>
                  <a:endParaRPr lang="zh-CN" altLang="en-US" sz="1600" dirty="0"/>
                </a:p>
              </p:txBody>
            </p:sp>
          </mc:Choice>
          <mc:Fallback xmlns="">
            <p:sp>
              <p:nvSpPr>
                <p:cNvPr id="33" name="矩形 32"/>
                <p:cNvSpPr>
                  <a:spLocks noRot="1" noChangeAspect="1" noMove="1" noResize="1" noEditPoints="1" noAdjustHandles="1" noChangeArrowheads="1" noChangeShapeType="1" noTextEdit="1"/>
                </p:cNvSpPr>
                <p:nvPr/>
              </p:nvSpPr>
              <p:spPr>
                <a:xfrm>
                  <a:off x="1482180" y="5093589"/>
                  <a:ext cx="1560877" cy="593304"/>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1482180" y="5913272"/>
                  <a:ext cx="1799339" cy="5987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𝑉</m:t>
                        </m:r>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𝑚</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𝜈</m:t>
                                </m:r>
                              </m:e>
                              <m:sub>
                                <m:r>
                                  <a:rPr lang="zh-CN" altLang="en-US" sz="1600" i="0">
                                    <a:latin typeface="Cambria Math" panose="02040503050406030204" pitchFamily="18" charset="0"/>
                                  </a:rPr>
                                  <m:t>0</m:t>
                                </m:r>
                              </m:sub>
                            </m:sSub>
                            <m:func>
                              <m:funcPr>
                                <m:ctrlPr>
                                  <a:rPr lang="zh-CN" altLang="en-US" sz="1600" i="1">
                                    <a:latin typeface="Cambria Math" panose="02040503050406030204" pitchFamily="18" charset="0"/>
                                  </a:rPr>
                                </m:ctrlPr>
                              </m:funcPr>
                              <m:fName>
                                <m:r>
                                  <m:rPr>
                                    <m:sty m:val="p"/>
                                  </m:rPr>
                                  <a:rPr lang="zh-CN" altLang="en-US" sz="1600" i="0">
                                    <a:latin typeface="Cambria Math" panose="02040503050406030204" pitchFamily="18" charset="0"/>
                                  </a:rPr>
                                  <m:t>sin</m:t>
                                </m:r>
                              </m:fName>
                              <m:e>
                                <m:r>
                                  <a:rPr lang="zh-CN" altLang="en-US" sz="1600" i="1">
                                    <a:latin typeface="Cambria Math" panose="02040503050406030204" pitchFamily="18" charset="0"/>
                                  </a:rPr>
                                  <m:t>𝜃</m:t>
                                </m:r>
                              </m:e>
                            </m:func>
                          </m:num>
                          <m:den>
                            <m:r>
                              <a:rPr lang="zh-CN" altLang="en-US" sz="1600" i="1">
                                <a:latin typeface="Cambria Math" panose="02040503050406030204" pitchFamily="18" charset="0"/>
                              </a:rPr>
                              <m:t>𝑀</m:t>
                            </m:r>
                            <m:func>
                              <m:funcPr>
                                <m:ctrlPr>
                                  <a:rPr lang="zh-CN" altLang="en-US" sz="1600" i="1">
                                    <a:latin typeface="Cambria Math" panose="02040503050406030204" pitchFamily="18" charset="0"/>
                                  </a:rPr>
                                </m:ctrlPr>
                              </m:funcPr>
                              <m:fName>
                                <m:r>
                                  <m:rPr>
                                    <m:sty m:val="p"/>
                                  </m:rPr>
                                  <a:rPr lang="zh-CN" altLang="en-US" sz="1600" i="0">
                                    <a:latin typeface="Cambria Math" panose="02040503050406030204" pitchFamily="18" charset="0"/>
                                  </a:rPr>
                                  <m:t>sin</m:t>
                                </m:r>
                              </m:fName>
                              <m:e>
                                <m:d>
                                  <m:dPr>
                                    <m:ctrlPr>
                                      <a:rPr lang="zh-CN" altLang="en-US" sz="1600" i="1">
                                        <a:latin typeface="Cambria Math" panose="02040503050406030204" pitchFamily="18" charset="0"/>
                                      </a:rPr>
                                    </m:ctrlPr>
                                  </m:dPr>
                                  <m:e>
                                    <m:r>
                                      <a:rPr lang="zh-CN" altLang="en-US" sz="1600" i="1">
                                        <a:latin typeface="Cambria Math" panose="02040503050406030204" pitchFamily="18" charset="0"/>
                                      </a:rPr>
                                      <m:t>𝜃</m:t>
                                    </m:r>
                                    <m:r>
                                      <a:rPr lang="zh-CN" altLang="en-US" sz="1600" i="0">
                                        <a:latin typeface="Cambria Math" panose="02040503050406030204" pitchFamily="18" charset="0"/>
                                      </a:rPr>
                                      <m:t>+</m:t>
                                    </m:r>
                                    <m:r>
                                      <a:rPr lang="zh-CN" altLang="en-US" sz="1600" i="1">
                                        <a:latin typeface="Cambria Math" panose="02040503050406030204" pitchFamily="18" charset="0"/>
                                      </a:rPr>
                                      <m:t>𝜑</m:t>
                                    </m:r>
                                  </m:e>
                                </m:d>
                              </m:e>
                            </m:func>
                          </m:den>
                        </m:f>
                      </m:oMath>
                    </m:oMathPara>
                  </a14:m>
                  <a:endParaRPr lang="zh-CN" altLang="en-US" sz="1600" dirty="0"/>
                </a:p>
              </p:txBody>
            </p:sp>
          </mc:Choice>
          <mc:Fallback xmlns="">
            <p:sp>
              <p:nvSpPr>
                <p:cNvPr id="34" name="矩形 33"/>
                <p:cNvSpPr>
                  <a:spLocks noRot="1" noChangeAspect="1" noMove="1" noResize="1" noEditPoints="1" noAdjustHandles="1" noChangeArrowheads="1" noChangeShapeType="1" noTextEdit="1"/>
                </p:cNvSpPr>
                <p:nvPr/>
              </p:nvSpPr>
              <p:spPr>
                <a:xfrm>
                  <a:off x="1482180" y="5913272"/>
                  <a:ext cx="1799339" cy="598754"/>
                </a:xfrm>
                <a:prstGeom prst="rect">
                  <a:avLst/>
                </a:prstGeom>
                <a:blipFill rotWithShape="0">
                  <a:blip r:embed="rId8"/>
                  <a:stretch>
                    <a:fillRect/>
                  </a:stretch>
                </a:blipFill>
              </p:spPr>
              <p:txBody>
                <a:bodyPr/>
                <a:lstStyle/>
                <a:p>
                  <a:r>
                    <a:rPr lang="zh-CN" altLang="en-US">
                      <a:noFill/>
                    </a:rPr>
                    <a:t> </a:t>
                  </a:r>
                </a:p>
              </p:txBody>
            </p:sp>
          </mc:Fallback>
        </mc:AlternateContent>
        <p:sp>
          <p:nvSpPr>
            <p:cNvPr id="35" name="左大括号 34"/>
            <p:cNvSpPr/>
            <p:nvPr/>
          </p:nvSpPr>
          <p:spPr>
            <a:xfrm>
              <a:off x="1186616" y="3987653"/>
              <a:ext cx="378691" cy="76442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36" name="文本框 35"/>
            <p:cNvSpPr txBox="1"/>
            <p:nvPr/>
          </p:nvSpPr>
          <p:spPr>
            <a:xfrm>
              <a:off x="905857" y="5533004"/>
              <a:ext cx="543739" cy="307777"/>
            </a:xfrm>
            <a:prstGeom prst="rect">
              <a:avLst/>
            </a:prstGeom>
            <a:noFill/>
          </p:spPr>
          <p:txBody>
            <a:bodyPr wrap="none" rtlCol="0">
              <a:spAutoFit/>
            </a:bodyPr>
            <a:lstStyle/>
            <a:p>
              <a:r>
                <a:rPr lang="zh-CN" altLang="en-US" sz="1400" dirty="0" smtClean="0"/>
                <a:t>得到</a:t>
              </a:r>
              <a:endParaRPr lang="zh-CN" altLang="en-US" sz="1400" dirty="0"/>
            </a:p>
          </p:txBody>
        </p:sp>
      </p:grpSp>
    </p:spTree>
    <p:extLst>
      <p:ext uri="{BB962C8B-B14F-4D97-AF65-F5344CB8AC3E}">
        <p14:creationId xmlns:p14="http://schemas.microsoft.com/office/powerpoint/2010/main" val="298489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down)">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35</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三、质心 质心运动定理（了解）</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392545" y="1198504"/>
            <a:ext cx="4572000" cy="369332"/>
          </a:xfrm>
          <a:prstGeom prst="rect">
            <a:avLst/>
          </a:prstGeom>
        </p:spPr>
        <p:txBody>
          <a:bodyPr>
            <a:spAutoFit/>
          </a:bodyPr>
          <a:lstStyle/>
          <a:p>
            <a:r>
              <a:rPr lang="en-US" altLang="zh-CN" sz="1800" dirty="0" smtClean="0">
                <a:latin typeface="+mj-ea"/>
                <a:ea typeface="+mj-ea"/>
              </a:rPr>
              <a:t>1.  </a:t>
            </a:r>
            <a:r>
              <a:rPr lang="zh-CN" altLang="en-US" sz="1800" dirty="0" smtClean="0">
                <a:latin typeface="+mj-ea"/>
                <a:ea typeface="+mj-ea"/>
              </a:rPr>
              <a:t>质心：质点系的质量中心。</a:t>
            </a:r>
            <a:endParaRPr lang="zh-CN" altLang="en-US" sz="1800" dirty="0">
              <a:latin typeface="+mj-ea"/>
              <a:ea typeface="+mj-ea"/>
            </a:endParaRPr>
          </a:p>
        </p:txBody>
      </p:sp>
      <p:grpSp>
        <p:nvGrpSpPr>
          <p:cNvPr id="15" name="组合 14"/>
          <p:cNvGrpSpPr/>
          <p:nvPr/>
        </p:nvGrpSpPr>
        <p:grpSpPr>
          <a:xfrm>
            <a:off x="768035" y="1399320"/>
            <a:ext cx="6782669" cy="2645928"/>
            <a:chOff x="768035" y="1399320"/>
            <a:chExt cx="6782669" cy="2645928"/>
          </a:xfrm>
        </p:grpSpPr>
        <p:pic>
          <p:nvPicPr>
            <p:cNvPr id="6" name="图片 5"/>
            <p:cNvPicPr>
              <a:picLocks noChangeAspect="1"/>
            </p:cNvPicPr>
            <p:nvPr/>
          </p:nvPicPr>
          <p:blipFill>
            <a:blip r:embed="rId3"/>
            <a:stretch>
              <a:fillRect/>
            </a:stretch>
          </p:blipFill>
          <p:spPr>
            <a:xfrm>
              <a:off x="3032413" y="1678800"/>
              <a:ext cx="1170132" cy="590154"/>
            </a:xfrm>
            <a:prstGeom prst="rect">
              <a:avLst/>
            </a:prstGeom>
          </p:spPr>
        </p:pic>
        <p:pic>
          <p:nvPicPr>
            <p:cNvPr id="7" name="图片 6"/>
            <p:cNvPicPr>
              <a:picLocks noChangeAspect="1"/>
            </p:cNvPicPr>
            <p:nvPr/>
          </p:nvPicPr>
          <p:blipFill>
            <a:blip r:embed="rId4"/>
            <a:stretch>
              <a:fillRect/>
            </a:stretch>
          </p:blipFill>
          <p:spPr>
            <a:xfrm>
              <a:off x="5725694" y="1399320"/>
              <a:ext cx="1825010" cy="1114280"/>
            </a:xfrm>
            <a:prstGeom prst="rect">
              <a:avLst/>
            </a:prstGeom>
          </p:spPr>
        </p:pic>
        <p:sp>
          <p:nvSpPr>
            <p:cNvPr id="8" name="文本框 7"/>
            <p:cNvSpPr txBox="1"/>
            <p:nvPr/>
          </p:nvSpPr>
          <p:spPr>
            <a:xfrm>
              <a:off x="768035" y="1675067"/>
              <a:ext cx="2031325" cy="338554"/>
            </a:xfrm>
            <a:prstGeom prst="rect">
              <a:avLst/>
            </a:prstGeom>
            <a:noFill/>
          </p:spPr>
          <p:txBody>
            <a:bodyPr wrap="none" rtlCol="0">
              <a:spAutoFit/>
            </a:bodyPr>
            <a:lstStyle/>
            <a:p>
              <a:r>
                <a:rPr lang="zh-CN" altLang="en-US" sz="1600" dirty="0" smtClean="0">
                  <a:latin typeface="楷体" panose="02010609060101010101" pitchFamily="49" charset="-122"/>
                  <a:ea typeface="楷体" panose="02010609060101010101" pitchFamily="49" charset="-122"/>
                </a:rPr>
                <a:t>离散质点系计算质心</a:t>
              </a:r>
              <a:endParaRPr lang="zh-CN" altLang="en-US" sz="1600" dirty="0">
                <a:latin typeface="楷体" panose="02010609060101010101" pitchFamily="49" charset="-122"/>
                <a:ea typeface="楷体" panose="02010609060101010101" pitchFamily="49" charset="-122"/>
              </a:endParaRPr>
            </a:p>
          </p:txBody>
        </p:sp>
        <p:sp>
          <p:nvSpPr>
            <p:cNvPr id="18" name="文本框 17"/>
            <p:cNvSpPr txBox="1"/>
            <p:nvPr/>
          </p:nvSpPr>
          <p:spPr>
            <a:xfrm>
              <a:off x="788761" y="2432783"/>
              <a:ext cx="2646878" cy="338554"/>
            </a:xfrm>
            <a:prstGeom prst="rect">
              <a:avLst/>
            </a:prstGeom>
            <a:noFill/>
          </p:spPr>
          <p:txBody>
            <a:bodyPr wrap="none" rtlCol="0">
              <a:spAutoFit/>
            </a:bodyPr>
            <a:lstStyle/>
            <a:p>
              <a:r>
                <a:rPr lang="zh-CN" altLang="en-US" sz="1600" dirty="0" smtClean="0">
                  <a:latin typeface="楷体" panose="02010609060101010101" pitchFamily="49" charset="-122"/>
                  <a:ea typeface="楷体" panose="02010609060101010101" pitchFamily="49" charset="-122"/>
                </a:rPr>
                <a:t>质量连续分布物体计算质心</a:t>
              </a:r>
              <a:endParaRPr lang="zh-CN" altLang="en-US" sz="1600" dirty="0">
                <a:latin typeface="楷体" panose="02010609060101010101" pitchFamily="49" charset="-122"/>
                <a:ea typeface="楷体" panose="02010609060101010101" pitchFamily="49" charset="-122"/>
              </a:endParaRPr>
            </a:p>
          </p:txBody>
        </p:sp>
        <p:pic>
          <p:nvPicPr>
            <p:cNvPr id="9" name="图片 8"/>
            <p:cNvPicPr>
              <a:picLocks noChangeAspect="1"/>
            </p:cNvPicPr>
            <p:nvPr/>
          </p:nvPicPr>
          <p:blipFill>
            <a:blip r:embed="rId5"/>
            <a:stretch>
              <a:fillRect/>
            </a:stretch>
          </p:blipFill>
          <p:spPr>
            <a:xfrm>
              <a:off x="3053140" y="2796680"/>
              <a:ext cx="1170132" cy="858489"/>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880795" y="3745166"/>
                  <a:ext cx="5978496" cy="300082"/>
                </a:xfrm>
                <a:prstGeom prst="rect">
                  <a:avLst/>
                </a:prstGeom>
              </p:spPr>
              <p:txBody>
                <a:bodyPr wrap="none">
                  <a:spAutoFit/>
                </a:bodyPr>
                <a:lstStyle/>
                <a:p>
                  <a:r>
                    <a:rPr lang="zh-CN" altLang="en-US" dirty="0"/>
                    <a:t>在直角坐标系中的分量</a:t>
                  </a:r>
                  <a:r>
                    <a:rPr lang="zh-CN" altLang="en-US" dirty="0" smtClean="0"/>
                    <a:t>式，即是将</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𝑟</m:t>
                          </m:r>
                        </m:e>
                      </m:acc>
                    </m:oMath>
                  </a14:m>
                  <a:r>
                    <a:rPr lang="zh-CN" altLang="en-US" dirty="0" smtClean="0"/>
                    <a:t>分解到直角坐标系三个轴上即可得到。</a:t>
                  </a:r>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880795" y="3745166"/>
                  <a:ext cx="5978496" cy="300082"/>
                </a:xfrm>
                <a:prstGeom prst="rect">
                  <a:avLst/>
                </a:prstGeom>
                <a:blipFill rotWithShape="0">
                  <a:blip r:embed="rId6"/>
                  <a:stretch>
                    <a:fillRect l="-204" t="-8000" b="-16000"/>
                  </a:stretch>
                </a:blipFill>
              </p:spPr>
              <p:txBody>
                <a:bodyPr/>
                <a:lstStyle/>
                <a:p>
                  <a:r>
                    <a:rPr lang="zh-CN" altLang="en-US">
                      <a:noFill/>
                    </a:rPr>
                    <a:t> </a:t>
                  </a:r>
                </a:p>
              </p:txBody>
            </p:sp>
          </mc:Fallback>
        </mc:AlternateContent>
      </p:grpSp>
      <p:sp>
        <p:nvSpPr>
          <p:cNvPr id="22" name="矩形 21"/>
          <p:cNvSpPr/>
          <p:nvPr/>
        </p:nvSpPr>
        <p:spPr>
          <a:xfrm>
            <a:off x="392545" y="4446284"/>
            <a:ext cx="7790928" cy="646331"/>
          </a:xfrm>
          <a:prstGeom prst="rect">
            <a:avLst/>
          </a:prstGeom>
        </p:spPr>
        <p:txBody>
          <a:bodyPr wrap="square">
            <a:spAutoFit/>
          </a:bodyPr>
          <a:lstStyle/>
          <a:p>
            <a:r>
              <a:rPr lang="en-US" altLang="zh-CN" sz="1800" dirty="0" smtClean="0">
                <a:latin typeface="+mj-ea"/>
                <a:ea typeface="+mj-ea"/>
              </a:rPr>
              <a:t>2.  </a:t>
            </a:r>
            <a:r>
              <a:rPr lang="zh-CN" altLang="en-US" sz="1800" dirty="0" smtClean="0">
                <a:latin typeface="+mj-ea"/>
                <a:ea typeface="+mj-ea"/>
              </a:rPr>
              <a:t>质心运动定理：</a:t>
            </a:r>
            <a:r>
              <a:rPr lang="zh-CN" altLang="en-US" sz="1800" dirty="0">
                <a:latin typeface="+mj-ea"/>
                <a:ea typeface="+mj-ea"/>
              </a:rPr>
              <a:t>质点系的总动量等于它的总质量与它的质心</a:t>
            </a:r>
            <a:r>
              <a:rPr lang="zh-CN" altLang="en-US" sz="1800" dirty="0" smtClean="0">
                <a:latin typeface="+mj-ea"/>
                <a:ea typeface="+mj-ea"/>
              </a:rPr>
              <a:t>的运动</a:t>
            </a:r>
            <a:r>
              <a:rPr lang="zh-CN" altLang="en-US" sz="1800" dirty="0">
                <a:latin typeface="+mj-ea"/>
                <a:ea typeface="+mj-ea"/>
              </a:rPr>
              <a:t>速度的乘积。</a:t>
            </a:r>
          </a:p>
        </p:txBody>
      </p:sp>
      <p:sp>
        <p:nvSpPr>
          <p:cNvPr id="12" name="矩形 11"/>
          <p:cNvSpPr/>
          <p:nvPr/>
        </p:nvSpPr>
        <p:spPr>
          <a:xfrm>
            <a:off x="768034" y="6015518"/>
            <a:ext cx="7230657" cy="584775"/>
          </a:xfrm>
          <a:prstGeom prst="rect">
            <a:avLst/>
          </a:prstGeom>
        </p:spPr>
        <p:txBody>
          <a:bodyPr wrap="square">
            <a:spAutoFit/>
          </a:bodyPr>
          <a:lstStyle/>
          <a:p>
            <a:r>
              <a:rPr lang="zh-CN" altLang="en-US" sz="1600" dirty="0">
                <a:latin typeface="楷体" panose="02010609060101010101" pitchFamily="49" charset="-122"/>
                <a:ea typeface="楷体" panose="02010609060101010101" pitchFamily="49" charset="-122"/>
              </a:rPr>
              <a:t>一个质点系的质心运动，就</a:t>
            </a:r>
            <a:r>
              <a:rPr lang="zh-CN" altLang="en-US" sz="1600" dirty="0" smtClean="0">
                <a:latin typeface="楷体" panose="02010609060101010101" pitchFamily="49" charset="-122"/>
                <a:ea typeface="楷体" panose="02010609060101010101" pitchFamily="49" charset="-122"/>
              </a:rPr>
              <a:t>如同</a:t>
            </a:r>
            <a:r>
              <a:rPr lang="zh-CN" altLang="en-US" sz="1600" dirty="0">
                <a:latin typeface="楷体" panose="02010609060101010101" pitchFamily="49" charset="-122"/>
                <a:ea typeface="楷体" panose="02010609060101010101" pitchFamily="49" charset="-122"/>
              </a:rPr>
              <a:t>这样一个质点的</a:t>
            </a:r>
            <a:r>
              <a:rPr lang="zh-CN" altLang="en-US" sz="1600" dirty="0" smtClean="0">
                <a:latin typeface="楷体" panose="02010609060101010101" pitchFamily="49" charset="-122"/>
                <a:ea typeface="楷体" panose="02010609060101010101" pitchFamily="49" charset="-122"/>
              </a:rPr>
              <a:t>运动：该</a:t>
            </a:r>
            <a:r>
              <a:rPr lang="zh-CN" altLang="en-US" sz="1600" dirty="0">
                <a:latin typeface="楷体" panose="02010609060101010101" pitchFamily="49" charset="-122"/>
                <a:ea typeface="楷体" panose="02010609060101010101" pitchFamily="49" charset="-122"/>
              </a:rPr>
              <a:t>质点质量等于整个质点系的质量并且</a:t>
            </a:r>
            <a:r>
              <a:rPr lang="zh-CN" altLang="en-US" sz="1600" dirty="0" smtClean="0">
                <a:latin typeface="楷体" panose="02010609060101010101" pitchFamily="49" charset="-122"/>
                <a:ea typeface="楷体" panose="02010609060101010101" pitchFamily="49" charset="-122"/>
              </a:rPr>
              <a:t>集中</a:t>
            </a:r>
            <a:r>
              <a:rPr lang="zh-CN" altLang="en-US" sz="1600" dirty="0">
                <a:latin typeface="楷体" panose="02010609060101010101" pitchFamily="49" charset="-122"/>
                <a:ea typeface="楷体" panose="02010609060101010101" pitchFamily="49" charset="-122"/>
              </a:rPr>
              <a:t>在质心，而此质点所受的力是质点系所受的所有外力之和。 </a:t>
            </a:r>
          </a:p>
        </p:txBody>
      </p:sp>
      <p:grpSp>
        <p:nvGrpSpPr>
          <p:cNvPr id="16" name="组合 15"/>
          <p:cNvGrpSpPr/>
          <p:nvPr/>
        </p:nvGrpSpPr>
        <p:grpSpPr>
          <a:xfrm>
            <a:off x="3366942" y="4862273"/>
            <a:ext cx="2692789" cy="1115659"/>
            <a:chOff x="3366942" y="4862273"/>
            <a:chExt cx="2692789" cy="1115659"/>
          </a:xfrm>
        </p:grpSpPr>
        <p:pic>
          <p:nvPicPr>
            <p:cNvPr id="13" name="图片 12"/>
            <p:cNvPicPr>
              <a:picLocks noChangeAspect="1"/>
            </p:cNvPicPr>
            <p:nvPr/>
          </p:nvPicPr>
          <p:blipFill>
            <a:blip r:embed="rId7"/>
            <a:stretch>
              <a:fillRect/>
            </a:stretch>
          </p:blipFill>
          <p:spPr>
            <a:xfrm>
              <a:off x="3366942" y="4862273"/>
              <a:ext cx="1029567" cy="456137"/>
            </a:xfrm>
            <a:prstGeom prst="rect">
              <a:avLst/>
            </a:prstGeom>
          </p:spPr>
        </p:pic>
        <p:pic>
          <p:nvPicPr>
            <p:cNvPr id="14" name="图片 13"/>
            <p:cNvPicPr>
              <a:picLocks noChangeAspect="1"/>
            </p:cNvPicPr>
            <p:nvPr/>
          </p:nvPicPr>
          <p:blipFill>
            <a:blip r:embed="rId8"/>
            <a:stretch>
              <a:fillRect/>
            </a:stretch>
          </p:blipFill>
          <p:spPr>
            <a:xfrm>
              <a:off x="3366942" y="5425326"/>
              <a:ext cx="1471613" cy="552606"/>
            </a:xfrm>
            <a:prstGeom prst="rect">
              <a:avLst/>
            </a:prstGeom>
          </p:spPr>
        </p:pic>
        <p:sp>
          <p:nvSpPr>
            <p:cNvPr id="26" name="矩形 25"/>
            <p:cNvSpPr/>
            <p:nvPr/>
          </p:nvSpPr>
          <p:spPr>
            <a:xfrm>
              <a:off x="5009443" y="5168369"/>
              <a:ext cx="1050288" cy="300082"/>
            </a:xfrm>
            <a:prstGeom prst="rect">
              <a:avLst/>
            </a:prstGeom>
          </p:spPr>
          <p:txBody>
            <a:bodyPr wrap="none">
              <a:spAutoFit/>
            </a:bodyPr>
            <a:lstStyle/>
            <a:p>
              <a:r>
                <a:rPr lang="zh-CN" altLang="en-US" dirty="0" smtClean="0"/>
                <a:t>推导见书。</a:t>
              </a:r>
              <a:endParaRPr lang="zh-CN" altLang="en-US" dirty="0"/>
            </a:p>
          </p:txBody>
        </p:sp>
      </p:grpSp>
    </p:spTree>
    <p:extLst>
      <p:ext uri="{BB962C8B-B14F-4D97-AF65-F5344CB8AC3E}">
        <p14:creationId xmlns:p14="http://schemas.microsoft.com/office/powerpoint/2010/main" val="65515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36</a:t>
            </a:fld>
            <a:endParaRPr lang="zh-CN" altLang="en-US"/>
          </a:p>
        </p:txBody>
      </p:sp>
      <p:sp>
        <p:nvSpPr>
          <p:cNvPr id="3" name="矩形 2"/>
          <p:cNvSpPr/>
          <p:nvPr/>
        </p:nvSpPr>
        <p:spPr>
          <a:xfrm>
            <a:off x="271894" y="595627"/>
            <a:ext cx="8446654" cy="3516347"/>
          </a:xfrm>
          <a:prstGeom prst="rect">
            <a:avLst/>
          </a:prstGeom>
        </p:spPr>
        <p:txBody>
          <a:bodyPr wrap="square">
            <a:spAutoFit/>
          </a:bodyPr>
          <a:lstStyle/>
          <a:p>
            <a:pPr indent="304800" algn="just">
              <a:lnSpc>
                <a:spcPct val="125000"/>
              </a:lnSpc>
              <a:spcAft>
                <a:spcPts val="0"/>
              </a:spcAft>
            </a:pPr>
            <a:r>
              <a:rPr lang="zh-CN" altLang="en-US" sz="1800" kern="100" dirty="0" smtClean="0">
                <a:solidFill>
                  <a:srgbClr val="ED5A00"/>
                </a:solidFill>
                <a:latin typeface="+mj-ea"/>
                <a:ea typeface="+mj-ea"/>
              </a:rPr>
              <a:t>碰撞</a:t>
            </a:r>
            <a:r>
              <a:rPr lang="zh-CN" altLang="en-US" sz="1800" kern="100" dirty="0" smtClean="0">
                <a:latin typeface="+mj-ea"/>
                <a:ea typeface="+mj-ea"/>
              </a:rPr>
              <a:t>：</a:t>
            </a:r>
            <a:r>
              <a:rPr lang="zh-CN" altLang="zh-CN" sz="1800" kern="100" dirty="0" smtClean="0">
                <a:latin typeface="+mj-ea"/>
                <a:ea typeface="+mj-ea"/>
              </a:rPr>
              <a:t>把</a:t>
            </a:r>
            <a:r>
              <a:rPr lang="zh-CN" altLang="zh-CN" sz="1800" kern="100" dirty="0">
                <a:latin typeface="+mj-ea"/>
                <a:ea typeface="+mj-ea"/>
              </a:rPr>
              <a:t>两个相互作用时间很短</a:t>
            </a:r>
            <a:r>
              <a:rPr lang="en-US" altLang="zh-CN" sz="1800" kern="100" dirty="0">
                <a:latin typeface="+mj-ea"/>
                <a:ea typeface="+mj-ea"/>
              </a:rPr>
              <a:t>(10</a:t>
            </a:r>
            <a:r>
              <a:rPr lang="en-US" altLang="zh-CN" sz="1800" kern="100" baseline="30000" dirty="0">
                <a:latin typeface="+mj-ea"/>
                <a:ea typeface="+mj-ea"/>
              </a:rPr>
              <a:t>-2</a:t>
            </a:r>
            <a:r>
              <a:rPr lang="en-US" altLang="zh-CN" sz="1800" kern="100" dirty="0">
                <a:latin typeface="+mj-ea"/>
                <a:ea typeface="+mj-ea"/>
              </a:rPr>
              <a:t>s</a:t>
            </a:r>
            <a:r>
              <a:rPr lang="zh-CN" altLang="zh-CN" sz="1800" kern="100" dirty="0">
                <a:latin typeface="+mj-ea"/>
                <a:ea typeface="+mj-ea"/>
              </a:rPr>
              <a:t>以下</a:t>
            </a:r>
            <a:r>
              <a:rPr lang="en-US" altLang="zh-CN" sz="1800" kern="100" dirty="0">
                <a:latin typeface="+mj-ea"/>
                <a:ea typeface="+mj-ea"/>
              </a:rPr>
              <a:t>)</a:t>
            </a:r>
            <a:r>
              <a:rPr lang="zh-CN" altLang="zh-CN" sz="1800" kern="100" dirty="0">
                <a:latin typeface="+mj-ea"/>
                <a:ea typeface="+mj-ea"/>
              </a:rPr>
              <a:t>的过程称为</a:t>
            </a:r>
            <a:r>
              <a:rPr lang="zh-CN" altLang="zh-CN" sz="1800" kern="100" dirty="0" smtClean="0">
                <a:latin typeface="+mj-ea"/>
                <a:ea typeface="+mj-ea"/>
              </a:rPr>
              <a:t>碰撞</a:t>
            </a:r>
            <a:r>
              <a:rPr lang="zh-CN" altLang="en-US" sz="1800" kern="100" dirty="0" smtClean="0">
                <a:latin typeface="+mj-ea"/>
                <a:ea typeface="+mj-ea"/>
              </a:rPr>
              <a:t>。</a:t>
            </a:r>
            <a:endParaRPr lang="en-US" altLang="zh-CN" sz="1800" kern="100" dirty="0" smtClean="0">
              <a:latin typeface="+mj-ea"/>
              <a:ea typeface="+mj-ea"/>
            </a:endParaRPr>
          </a:p>
          <a:p>
            <a:pPr indent="304800" algn="just">
              <a:lnSpc>
                <a:spcPct val="125000"/>
              </a:lnSpc>
              <a:spcAft>
                <a:spcPts val="0"/>
              </a:spcAft>
            </a:pPr>
            <a:r>
              <a:rPr lang="zh-CN" altLang="zh-CN" sz="1600" kern="100" dirty="0" smtClean="0">
                <a:latin typeface="楷体" panose="02010609060101010101" pitchFamily="49" charset="-122"/>
                <a:ea typeface="楷体" panose="02010609060101010101" pitchFamily="49" charset="-122"/>
              </a:rPr>
              <a:t>如</a:t>
            </a:r>
            <a:r>
              <a:rPr lang="zh-CN" altLang="zh-CN" sz="1600" kern="100" dirty="0">
                <a:latin typeface="楷体" panose="02010609060101010101" pitchFamily="49" charset="-122"/>
                <a:ea typeface="楷体" panose="02010609060101010101" pitchFamily="49" charset="-122"/>
              </a:rPr>
              <a:t>宏观意义上的撞击、打桩、锻铁等</a:t>
            </a:r>
            <a:r>
              <a:rPr lang="en-US" altLang="zh-CN" sz="1600" kern="100" dirty="0">
                <a:latin typeface="楷体" panose="02010609060101010101" pitchFamily="49" charset="-122"/>
                <a:ea typeface="楷体" panose="02010609060101010101" pitchFamily="49" charset="-122"/>
              </a:rPr>
              <a:t>,</a:t>
            </a:r>
            <a:r>
              <a:rPr lang="zh-CN" altLang="zh-CN" sz="1600" kern="100" dirty="0">
                <a:latin typeface="楷体" panose="02010609060101010101" pitchFamily="49" charset="-122"/>
                <a:ea typeface="楷体" panose="02010609060101010101" pitchFamily="49" charset="-122"/>
              </a:rPr>
              <a:t>微观领域中的分子、原子、原子核等的散射</a:t>
            </a:r>
            <a:r>
              <a:rPr lang="en-US" altLang="zh-CN" sz="1600" kern="100" dirty="0">
                <a:latin typeface="楷体" panose="02010609060101010101" pitchFamily="49" charset="-122"/>
                <a:ea typeface="楷体" panose="02010609060101010101" pitchFamily="49" charset="-122"/>
              </a:rPr>
              <a:t>,</a:t>
            </a:r>
            <a:r>
              <a:rPr lang="zh-CN" altLang="zh-CN" sz="1600" kern="100" dirty="0">
                <a:latin typeface="楷体" panose="02010609060101010101" pitchFamily="49" charset="-122"/>
                <a:ea typeface="楷体" panose="02010609060101010101" pitchFamily="49" charset="-122"/>
              </a:rPr>
              <a:t>在此仅讨论宏观领域的碰撞</a:t>
            </a:r>
            <a:r>
              <a:rPr lang="zh-CN" altLang="zh-CN" sz="1600" kern="100" dirty="0" smtClean="0">
                <a:latin typeface="楷体" panose="02010609060101010101" pitchFamily="49" charset="-122"/>
                <a:ea typeface="楷体" panose="02010609060101010101" pitchFamily="49" charset="-122"/>
              </a:rPr>
              <a:t>问题</a:t>
            </a:r>
            <a:r>
              <a:rPr lang="zh-CN" altLang="en-US" sz="1600" kern="100" dirty="0" smtClean="0">
                <a:latin typeface="楷体" panose="02010609060101010101" pitchFamily="49" charset="-122"/>
                <a:ea typeface="楷体" panose="02010609060101010101" pitchFamily="49" charset="-122"/>
              </a:rPr>
              <a:t>。</a:t>
            </a:r>
            <a:endParaRPr lang="en-US" altLang="zh-CN" sz="1600" kern="100" dirty="0" smtClean="0">
              <a:latin typeface="楷体" panose="02010609060101010101" pitchFamily="49" charset="-122"/>
              <a:ea typeface="楷体" panose="02010609060101010101" pitchFamily="49" charset="-122"/>
            </a:endParaRPr>
          </a:p>
          <a:p>
            <a:pPr indent="304800" algn="just">
              <a:lnSpc>
                <a:spcPct val="125000"/>
              </a:lnSpc>
              <a:spcAft>
                <a:spcPts val="0"/>
              </a:spcAft>
            </a:pPr>
            <a:endParaRPr lang="en-US" altLang="zh-CN" sz="2000" kern="100" dirty="0" smtClean="0">
              <a:latin typeface="+mj-ea"/>
              <a:ea typeface="+mj-ea"/>
            </a:endParaRPr>
          </a:p>
          <a:p>
            <a:pPr indent="304800" algn="just">
              <a:lnSpc>
                <a:spcPct val="125000"/>
              </a:lnSpc>
              <a:spcAft>
                <a:spcPts val="0"/>
              </a:spcAft>
            </a:pPr>
            <a:endParaRPr lang="en-US" altLang="zh-CN" sz="2000" kern="100" dirty="0">
              <a:latin typeface="+mj-ea"/>
              <a:ea typeface="+mj-ea"/>
            </a:endParaRPr>
          </a:p>
          <a:p>
            <a:pPr marL="342900" indent="-342900" algn="just">
              <a:lnSpc>
                <a:spcPct val="125000"/>
              </a:lnSpc>
              <a:buFont typeface="Wingdings" panose="05000000000000000000" pitchFamily="2" charset="2"/>
              <a:buChar char="ü"/>
            </a:pPr>
            <a:r>
              <a:rPr lang="zh-CN" altLang="zh-CN" sz="2000" kern="100" dirty="0" smtClean="0">
                <a:latin typeface="+mj-ea"/>
                <a:ea typeface="+mj-ea"/>
              </a:rPr>
              <a:t>对于</a:t>
            </a:r>
            <a:r>
              <a:rPr lang="zh-CN" altLang="zh-CN" sz="2000" kern="100" dirty="0">
                <a:solidFill>
                  <a:schemeClr val="accent1"/>
                </a:solidFill>
                <a:latin typeface="+mj-ea"/>
                <a:ea typeface="+mj-ea"/>
              </a:rPr>
              <a:t>碰撞</a:t>
            </a:r>
            <a:r>
              <a:rPr lang="zh-CN" altLang="zh-CN" sz="2000" kern="100" dirty="0" smtClean="0">
                <a:latin typeface="+mj-ea"/>
                <a:ea typeface="+mj-ea"/>
              </a:rPr>
              <a:t>问题</a:t>
            </a:r>
            <a:r>
              <a:rPr lang="zh-CN" altLang="en-US" sz="2000" kern="100" dirty="0" smtClean="0">
                <a:latin typeface="+mj-ea"/>
                <a:ea typeface="+mj-ea"/>
              </a:rPr>
              <a:t>，</a:t>
            </a:r>
            <a:r>
              <a:rPr lang="zh-CN" altLang="zh-CN" sz="2000" kern="100" dirty="0" smtClean="0">
                <a:solidFill>
                  <a:srgbClr val="ED5A00"/>
                </a:solidFill>
                <a:latin typeface="+mj-ea"/>
                <a:ea typeface="+mj-ea"/>
              </a:rPr>
              <a:t>系统</a:t>
            </a:r>
            <a:r>
              <a:rPr lang="zh-CN" altLang="zh-CN" sz="2000" kern="100" dirty="0">
                <a:solidFill>
                  <a:srgbClr val="ED5A00"/>
                </a:solidFill>
                <a:latin typeface="+mj-ea"/>
                <a:ea typeface="+mj-ea"/>
              </a:rPr>
              <a:t>的</a:t>
            </a:r>
            <a:r>
              <a:rPr lang="zh-CN" altLang="zh-CN" sz="2000" kern="100" dirty="0" smtClean="0">
                <a:solidFill>
                  <a:srgbClr val="ED5A00"/>
                </a:solidFill>
                <a:latin typeface="+mj-ea"/>
                <a:ea typeface="+mj-ea"/>
              </a:rPr>
              <a:t>动量守恒</a:t>
            </a:r>
            <a:r>
              <a:rPr lang="zh-CN" altLang="en-US" sz="2000" kern="100" dirty="0" smtClean="0">
                <a:latin typeface="+mj-ea"/>
                <a:ea typeface="+mj-ea"/>
              </a:rPr>
              <a:t>。</a:t>
            </a:r>
            <a:endParaRPr lang="zh-CN" altLang="zh-CN" sz="2000" kern="100" dirty="0">
              <a:latin typeface="+mj-ea"/>
              <a:ea typeface="+mj-ea"/>
            </a:endParaRPr>
          </a:p>
          <a:p>
            <a:pPr indent="304800" algn="just">
              <a:lnSpc>
                <a:spcPct val="125000"/>
              </a:lnSpc>
              <a:spcAft>
                <a:spcPts val="0"/>
              </a:spcAft>
            </a:pPr>
            <a:r>
              <a:rPr lang="zh-CN" altLang="zh-CN" sz="1600" kern="100" dirty="0" smtClean="0">
                <a:latin typeface="楷体" panose="02010609060101010101" pitchFamily="49" charset="-122"/>
                <a:ea typeface="楷体" panose="02010609060101010101" pitchFamily="49" charset="-122"/>
              </a:rPr>
              <a:t>对于</a:t>
            </a:r>
            <a:r>
              <a:rPr lang="zh-CN" altLang="zh-CN" sz="1600" kern="100" dirty="0">
                <a:latin typeface="楷体" panose="02010609060101010101" pitchFamily="49" charset="-122"/>
                <a:ea typeface="楷体" panose="02010609060101010101" pitchFamily="49" charset="-122"/>
              </a:rPr>
              <a:t>碰撞问题</a:t>
            </a:r>
            <a:r>
              <a:rPr lang="en-US" altLang="zh-CN" sz="1600" kern="100" dirty="0">
                <a:latin typeface="楷体" panose="02010609060101010101" pitchFamily="49" charset="-122"/>
                <a:ea typeface="楷体" panose="02010609060101010101" pitchFamily="49" charset="-122"/>
              </a:rPr>
              <a:t>,</a:t>
            </a:r>
            <a:r>
              <a:rPr lang="zh-CN" altLang="zh-CN" sz="1600" kern="100" dirty="0">
                <a:latin typeface="楷体" panose="02010609060101010101" pitchFamily="49" charset="-122"/>
                <a:ea typeface="楷体" panose="02010609060101010101" pitchFamily="49" charset="-122"/>
              </a:rPr>
              <a:t>由于相互作用的物体的作用时间极短</a:t>
            </a:r>
            <a:r>
              <a:rPr lang="en-US" altLang="zh-CN" sz="1600" kern="100" dirty="0">
                <a:latin typeface="楷体" panose="02010609060101010101" pitchFamily="49" charset="-122"/>
                <a:ea typeface="楷体" panose="02010609060101010101" pitchFamily="49" charset="-122"/>
              </a:rPr>
              <a:t>,</a:t>
            </a:r>
            <a:r>
              <a:rPr lang="zh-CN" altLang="zh-CN" sz="1600" kern="100" dirty="0">
                <a:latin typeface="楷体" panose="02010609060101010101" pitchFamily="49" charset="-122"/>
                <a:ea typeface="楷体" panose="02010609060101010101" pitchFamily="49" charset="-122"/>
              </a:rPr>
              <a:t>相互作用力即冲力又非常的大</a:t>
            </a:r>
            <a:r>
              <a:rPr lang="en-US" altLang="zh-CN" sz="1600" kern="100" dirty="0">
                <a:latin typeface="楷体" panose="02010609060101010101" pitchFamily="49" charset="-122"/>
                <a:ea typeface="楷体" panose="02010609060101010101" pitchFamily="49" charset="-122"/>
              </a:rPr>
              <a:t>,</a:t>
            </a:r>
            <a:r>
              <a:rPr lang="zh-CN" altLang="zh-CN" sz="1600" kern="100" dirty="0">
                <a:latin typeface="楷体" panose="02010609060101010101" pitchFamily="49" charset="-122"/>
                <a:ea typeface="楷体" panose="02010609060101010101" pitchFamily="49" charset="-122"/>
              </a:rPr>
              <a:t>系统所受外力一般远小于冲力</a:t>
            </a:r>
            <a:r>
              <a:rPr lang="en-US" altLang="zh-CN" sz="1600" kern="100" dirty="0">
                <a:latin typeface="楷体" panose="02010609060101010101" pitchFamily="49" charset="-122"/>
                <a:ea typeface="楷体" panose="02010609060101010101" pitchFamily="49" charset="-122"/>
              </a:rPr>
              <a:t>,</a:t>
            </a:r>
            <a:r>
              <a:rPr lang="zh-CN" altLang="zh-CN" sz="1600" kern="100" dirty="0">
                <a:latin typeface="楷体" panose="02010609060101010101" pitchFamily="49" charset="-122"/>
                <a:ea typeface="楷体" panose="02010609060101010101" pitchFamily="49" charset="-122"/>
              </a:rPr>
              <a:t>可忽略</a:t>
            </a:r>
            <a:r>
              <a:rPr lang="zh-CN" altLang="zh-CN" sz="1600" kern="100" dirty="0" smtClean="0">
                <a:latin typeface="楷体" panose="02010609060101010101" pitchFamily="49" charset="-122"/>
                <a:ea typeface="楷体" panose="02010609060101010101" pitchFamily="49" charset="-122"/>
              </a:rPr>
              <a:t>不计</a:t>
            </a:r>
            <a:r>
              <a:rPr lang="zh-CN" altLang="en-US" sz="1600" kern="100" dirty="0" smtClean="0">
                <a:latin typeface="楷体" panose="02010609060101010101" pitchFamily="49" charset="-122"/>
                <a:ea typeface="楷体" panose="02010609060101010101" pitchFamily="49" charset="-122"/>
              </a:rPr>
              <a:t>。</a:t>
            </a:r>
            <a:endParaRPr lang="en-US" altLang="zh-CN" sz="1600" kern="100" dirty="0" smtClean="0">
              <a:latin typeface="楷体" panose="02010609060101010101" pitchFamily="49" charset="-122"/>
              <a:ea typeface="楷体" panose="02010609060101010101" pitchFamily="49" charset="-122"/>
            </a:endParaRPr>
          </a:p>
          <a:p>
            <a:pPr indent="304800" algn="just">
              <a:lnSpc>
                <a:spcPct val="125000"/>
              </a:lnSpc>
              <a:spcAft>
                <a:spcPts val="0"/>
              </a:spcAft>
            </a:pPr>
            <a:endParaRPr lang="en-US" altLang="zh-CN" sz="1600" kern="100" dirty="0" smtClean="0">
              <a:latin typeface="楷体" panose="02010609060101010101" pitchFamily="49" charset="-122"/>
              <a:ea typeface="楷体" panose="02010609060101010101" pitchFamily="49" charset="-122"/>
            </a:endParaRPr>
          </a:p>
          <a:p>
            <a:pPr marL="342900" lvl="0" indent="-342900" algn="just">
              <a:lnSpc>
                <a:spcPct val="125000"/>
              </a:lnSpc>
              <a:buFont typeface="Wingdings" panose="05000000000000000000" pitchFamily="2" charset="2"/>
              <a:buChar char="ü"/>
            </a:pPr>
            <a:r>
              <a:rPr lang="zh-CN" altLang="en-US" sz="2000" kern="100" dirty="0">
                <a:latin typeface="+mj-ea"/>
                <a:ea typeface="+mj-ea"/>
              </a:rPr>
              <a:t>疑问：</a:t>
            </a:r>
            <a:r>
              <a:rPr lang="zh-CN" altLang="zh-CN" sz="2000" kern="100" dirty="0">
                <a:latin typeface="+mj-ea"/>
                <a:ea typeface="+mj-ea"/>
              </a:rPr>
              <a:t>对于碰撞问题</a:t>
            </a:r>
            <a:r>
              <a:rPr lang="zh-CN" altLang="en-US" sz="2000" kern="100" dirty="0">
                <a:latin typeface="+mj-ea"/>
                <a:ea typeface="+mj-ea"/>
              </a:rPr>
              <a:t>，</a:t>
            </a:r>
            <a:r>
              <a:rPr lang="zh-CN" altLang="zh-CN" sz="2000" kern="100" dirty="0">
                <a:latin typeface="+mj-ea"/>
                <a:ea typeface="+mj-ea"/>
              </a:rPr>
              <a:t>系统的</a:t>
            </a:r>
            <a:r>
              <a:rPr lang="zh-CN" altLang="en-US" sz="2000" kern="100" dirty="0">
                <a:latin typeface="+mj-ea"/>
                <a:ea typeface="+mj-ea"/>
              </a:rPr>
              <a:t>动能是否守恒</a:t>
            </a:r>
            <a:r>
              <a:rPr lang="zh-CN" altLang="en-US" sz="2000" kern="100" dirty="0" smtClean="0">
                <a:latin typeface="+mj-ea"/>
                <a:ea typeface="+mj-ea"/>
              </a:rPr>
              <a:t>？</a:t>
            </a:r>
            <a:endParaRPr lang="zh-CN" altLang="zh-CN" sz="1800" kern="100" dirty="0">
              <a:effectLst/>
              <a:latin typeface="Times New Roman" panose="02020603050405020304" pitchFamily="18" charset="0"/>
              <a:ea typeface="宋体" panose="02010600030101010101" pitchFamily="2" charset="-122"/>
            </a:endParaRPr>
          </a:p>
        </p:txBody>
      </p:sp>
      <p:sp>
        <p:nvSpPr>
          <p:cNvPr id="4" name="矩形 3"/>
          <p:cNvSpPr/>
          <p:nvPr/>
        </p:nvSpPr>
        <p:spPr>
          <a:xfrm>
            <a:off x="271894" y="4312809"/>
            <a:ext cx="8752033" cy="1938992"/>
          </a:xfrm>
          <a:prstGeom prst="rect">
            <a:avLst/>
          </a:prstGeom>
        </p:spPr>
        <p:txBody>
          <a:bodyPr wrap="square">
            <a:spAutoFit/>
          </a:bodyPr>
          <a:lstStyle/>
          <a:p>
            <a:pPr marL="342900" indent="-342900">
              <a:spcAft>
                <a:spcPts val="1200"/>
              </a:spcAft>
              <a:buFont typeface="Wingdings" panose="05000000000000000000" pitchFamily="2" charset="2"/>
              <a:buChar char="u"/>
            </a:pPr>
            <a:r>
              <a:rPr lang="zh-CN" altLang="en-US" sz="2000" dirty="0" smtClean="0">
                <a:solidFill>
                  <a:srgbClr val="ED5A00"/>
                </a:solidFill>
                <a:latin typeface="+mj-ea"/>
                <a:ea typeface="+mj-ea"/>
              </a:rPr>
              <a:t>完全弹性碰撞</a:t>
            </a:r>
            <a:r>
              <a:rPr lang="en-US" altLang="zh-CN" sz="2000" dirty="0">
                <a:latin typeface="+mj-ea"/>
                <a:ea typeface="+mj-ea"/>
              </a:rPr>
              <a:t>(</a:t>
            </a:r>
            <a:r>
              <a:rPr lang="zh-CN" altLang="en-US" sz="1400" dirty="0">
                <a:latin typeface="楷体" panose="02010609060101010101" pitchFamily="49" charset="-122"/>
                <a:ea typeface="楷体" panose="02010609060101010101" pitchFamily="49" charset="-122"/>
              </a:rPr>
              <a:t>碰撞</a:t>
            </a:r>
            <a:r>
              <a:rPr lang="zh-CN" altLang="en-US" sz="1400" dirty="0" smtClean="0">
                <a:latin typeface="楷体" panose="02010609060101010101" pitchFamily="49" charset="-122"/>
                <a:ea typeface="楷体" panose="02010609060101010101" pitchFamily="49" charset="-122"/>
              </a:rPr>
              <a:t>后</a:t>
            </a:r>
            <a:r>
              <a:rPr lang="zh-CN" altLang="en-US" sz="1400" dirty="0">
                <a:latin typeface="楷体" panose="02010609060101010101" pitchFamily="49" charset="-122"/>
                <a:ea typeface="楷体" panose="02010609060101010101" pitchFamily="49" charset="-122"/>
              </a:rPr>
              <a:t>完全</a:t>
            </a:r>
            <a:r>
              <a:rPr lang="zh-CN" altLang="en-US" sz="1400" dirty="0" smtClean="0">
                <a:latin typeface="楷体" panose="02010609060101010101" pitchFamily="49" charset="-122"/>
                <a:ea typeface="楷体" panose="02010609060101010101" pitchFamily="49" charset="-122"/>
              </a:rPr>
              <a:t>恢复</a:t>
            </a:r>
            <a:r>
              <a:rPr lang="zh-CN" altLang="en-US" sz="1400" dirty="0">
                <a:latin typeface="楷体" panose="02010609060101010101" pitchFamily="49" charset="-122"/>
                <a:ea typeface="楷体" panose="02010609060101010101" pitchFamily="49" charset="-122"/>
              </a:rPr>
              <a:t>原状</a:t>
            </a:r>
            <a:r>
              <a:rPr lang="en-US" altLang="zh-CN" sz="2000" dirty="0">
                <a:latin typeface="+mj-ea"/>
                <a:ea typeface="+mj-ea"/>
              </a:rPr>
              <a:t>)</a:t>
            </a:r>
            <a:r>
              <a:rPr lang="zh-CN" altLang="en-US" sz="2000" dirty="0" smtClean="0">
                <a:latin typeface="+mj-ea"/>
                <a:ea typeface="+mj-ea"/>
              </a:rPr>
              <a:t>：</a:t>
            </a:r>
            <a:r>
              <a:rPr lang="zh-CN" altLang="en-US" sz="2000" dirty="0">
                <a:solidFill>
                  <a:schemeClr val="accent1"/>
                </a:solidFill>
                <a:latin typeface="+mj-ea"/>
                <a:ea typeface="+mj-ea"/>
              </a:rPr>
              <a:t>碰撞前后</a:t>
            </a:r>
            <a:r>
              <a:rPr lang="zh-CN" altLang="en-US" sz="2000" dirty="0" smtClean="0">
                <a:solidFill>
                  <a:schemeClr val="accent1"/>
                </a:solidFill>
                <a:latin typeface="+mj-ea"/>
                <a:ea typeface="+mj-ea"/>
              </a:rPr>
              <a:t>，</a:t>
            </a:r>
            <a:r>
              <a:rPr lang="zh-CN" altLang="en-US" sz="2000" dirty="0">
                <a:solidFill>
                  <a:schemeClr val="accent1"/>
                </a:solidFill>
                <a:latin typeface="+mj-ea"/>
                <a:ea typeface="+mj-ea"/>
              </a:rPr>
              <a:t>动能</a:t>
            </a:r>
            <a:r>
              <a:rPr lang="zh-CN" altLang="en-US" sz="2000" dirty="0" smtClean="0">
                <a:solidFill>
                  <a:schemeClr val="accent1"/>
                </a:solidFill>
                <a:latin typeface="+mj-ea"/>
                <a:ea typeface="+mj-ea"/>
              </a:rPr>
              <a:t>守恒（机械能没有损失）。</a:t>
            </a:r>
            <a:endParaRPr lang="zh-CN" altLang="en-US" sz="2000" dirty="0">
              <a:solidFill>
                <a:schemeClr val="accent1"/>
              </a:solidFill>
              <a:latin typeface="+mj-ea"/>
              <a:ea typeface="+mj-ea"/>
            </a:endParaRPr>
          </a:p>
          <a:p>
            <a:pPr marL="342900" indent="-342900">
              <a:spcAft>
                <a:spcPts val="1200"/>
              </a:spcAft>
              <a:buFont typeface="Wingdings" panose="05000000000000000000" pitchFamily="2" charset="2"/>
              <a:buChar char="u"/>
            </a:pPr>
            <a:r>
              <a:rPr lang="zh-CN" altLang="en-US" sz="2000" dirty="0" smtClean="0">
                <a:latin typeface="+mj-ea"/>
                <a:ea typeface="+mj-ea"/>
              </a:rPr>
              <a:t>非弹性碰撞</a:t>
            </a:r>
            <a:r>
              <a:rPr lang="en-US" altLang="zh-CN" sz="2000" dirty="0" smtClean="0">
                <a:latin typeface="+mj-ea"/>
                <a:ea typeface="+mj-ea"/>
              </a:rPr>
              <a:t>(</a:t>
            </a:r>
            <a:r>
              <a:rPr lang="zh-CN" altLang="zh-CN" sz="1400" dirty="0">
                <a:latin typeface="楷体" panose="02010609060101010101" pitchFamily="49" charset="-122"/>
                <a:ea typeface="楷体" panose="02010609060101010101" pitchFamily="49" charset="-122"/>
              </a:rPr>
              <a:t>碰撞后</a:t>
            </a:r>
            <a:r>
              <a:rPr lang="zh-CN" altLang="zh-CN" sz="1400" dirty="0" smtClean="0">
                <a:latin typeface="楷体" panose="02010609060101010101" pitchFamily="49" charset="-122"/>
                <a:ea typeface="楷体" panose="02010609060101010101" pitchFamily="49" charset="-122"/>
              </a:rPr>
              <a:t>部分</a:t>
            </a:r>
            <a:r>
              <a:rPr lang="zh-CN" altLang="zh-CN" sz="1400" dirty="0">
                <a:latin typeface="楷体" panose="02010609060101010101" pitchFamily="49" charset="-122"/>
                <a:ea typeface="楷体" panose="02010609060101010101" pitchFamily="49" charset="-122"/>
              </a:rPr>
              <a:t>恢复原状</a:t>
            </a:r>
            <a:r>
              <a:rPr lang="en-US" altLang="zh-CN" sz="2000" dirty="0" smtClean="0">
                <a:latin typeface="+mj-ea"/>
                <a:ea typeface="+mj-ea"/>
              </a:rPr>
              <a:t>)</a:t>
            </a:r>
            <a:r>
              <a:rPr lang="zh-CN" altLang="en-US" sz="2000" dirty="0" smtClean="0">
                <a:latin typeface="+mj-ea"/>
                <a:ea typeface="+mj-ea"/>
              </a:rPr>
              <a:t>： </a:t>
            </a:r>
            <a:r>
              <a:rPr lang="zh-CN" altLang="en-US" sz="2000" dirty="0">
                <a:latin typeface="+mj-ea"/>
                <a:ea typeface="+mj-ea"/>
              </a:rPr>
              <a:t>碰撞前后，机械能有</a:t>
            </a:r>
            <a:r>
              <a:rPr lang="zh-CN" altLang="en-US" sz="2000" dirty="0" smtClean="0">
                <a:latin typeface="+mj-ea"/>
                <a:ea typeface="+mj-ea"/>
              </a:rPr>
              <a:t>损失</a:t>
            </a:r>
            <a:r>
              <a:rPr lang="en-US" altLang="zh-CN" sz="2000" dirty="0" smtClean="0">
                <a:latin typeface="+mj-ea"/>
                <a:ea typeface="+mj-ea"/>
              </a:rPr>
              <a:t>(</a:t>
            </a:r>
            <a:r>
              <a:rPr lang="zh-CN" altLang="en-US" sz="2000" dirty="0">
                <a:latin typeface="+mj-ea"/>
                <a:ea typeface="+mj-ea"/>
              </a:rPr>
              <a:t>转化为热 、声等能</a:t>
            </a:r>
            <a:r>
              <a:rPr lang="en-US" altLang="zh-CN" sz="2000" dirty="0" smtClean="0">
                <a:latin typeface="+mj-ea"/>
                <a:ea typeface="+mj-ea"/>
              </a:rPr>
              <a:t>)</a:t>
            </a:r>
            <a:r>
              <a:rPr lang="zh-CN" altLang="en-US" sz="2000" dirty="0" smtClean="0">
                <a:latin typeface="+mj-ea"/>
                <a:ea typeface="+mj-ea"/>
              </a:rPr>
              <a:t>，动能有损失。</a:t>
            </a:r>
            <a:endParaRPr lang="zh-CN" altLang="en-US" sz="2000" dirty="0">
              <a:latin typeface="+mj-ea"/>
              <a:ea typeface="+mj-ea"/>
            </a:endParaRPr>
          </a:p>
          <a:p>
            <a:pPr marL="342900" indent="-342900">
              <a:spcAft>
                <a:spcPts val="1200"/>
              </a:spcAft>
              <a:buFont typeface="Wingdings" panose="05000000000000000000" pitchFamily="2" charset="2"/>
              <a:buChar char="u"/>
            </a:pPr>
            <a:r>
              <a:rPr lang="zh-CN" altLang="en-US" sz="2000" dirty="0" smtClean="0">
                <a:latin typeface="+mj-ea"/>
                <a:ea typeface="+mj-ea"/>
              </a:rPr>
              <a:t>完全非弹性碰撞</a:t>
            </a:r>
            <a:r>
              <a:rPr lang="en-US" altLang="zh-CN" sz="2000" dirty="0" smtClean="0">
                <a:latin typeface="+mj-ea"/>
                <a:ea typeface="+mj-ea"/>
              </a:rPr>
              <a:t>(</a:t>
            </a:r>
            <a:r>
              <a:rPr lang="zh-CN" altLang="zh-CN" sz="1400" dirty="0">
                <a:latin typeface="楷体" panose="02010609060101010101" pitchFamily="49" charset="-122"/>
                <a:ea typeface="楷体" panose="02010609060101010101" pitchFamily="49" charset="-122"/>
              </a:rPr>
              <a:t>碰撞后连成一体</a:t>
            </a:r>
            <a:r>
              <a:rPr lang="en-US" altLang="zh-CN" sz="2000" dirty="0" smtClean="0">
                <a:latin typeface="+mj-ea"/>
                <a:ea typeface="+mj-ea"/>
              </a:rPr>
              <a:t>)</a:t>
            </a:r>
            <a:r>
              <a:rPr lang="zh-CN" altLang="en-US" sz="2000" dirty="0" smtClean="0">
                <a:latin typeface="+mj-ea"/>
                <a:ea typeface="+mj-ea"/>
              </a:rPr>
              <a:t>：</a:t>
            </a:r>
            <a:r>
              <a:rPr lang="zh-CN" altLang="en-US" sz="2000" dirty="0">
                <a:latin typeface="+mj-ea"/>
                <a:ea typeface="+mj-ea"/>
              </a:rPr>
              <a:t>碰撞前后，机械能有</a:t>
            </a:r>
            <a:r>
              <a:rPr lang="zh-CN" altLang="en-US" sz="2000" dirty="0" smtClean="0">
                <a:latin typeface="+mj-ea"/>
                <a:ea typeface="+mj-ea"/>
              </a:rPr>
              <a:t>损失</a:t>
            </a:r>
            <a:r>
              <a:rPr lang="zh-CN" altLang="en-US" sz="2000" dirty="0">
                <a:latin typeface="+mj-ea"/>
                <a:ea typeface="+mj-ea"/>
              </a:rPr>
              <a:t>，并以共同的速度运动</a:t>
            </a:r>
            <a:r>
              <a:rPr lang="zh-CN" altLang="en-US" sz="2000" dirty="0" smtClean="0">
                <a:latin typeface="+mj-ea"/>
                <a:ea typeface="+mj-ea"/>
              </a:rPr>
              <a:t>。</a:t>
            </a:r>
            <a:endParaRPr lang="zh-CN" altLang="en-US" sz="2000" dirty="0">
              <a:latin typeface="+mj-ea"/>
              <a:ea typeface="+mj-ea"/>
            </a:endParaRPr>
          </a:p>
        </p:txBody>
      </p:sp>
      <p:sp>
        <p:nvSpPr>
          <p:cNvPr id="6" name="AutoShape 30"/>
          <p:cNvSpPr>
            <a:spLocks noChangeArrowheads="1"/>
          </p:cNvSpPr>
          <p:nvPr/>
        </p:nvSpPr>
        <p:spPr bwMode="auto">
          <a:xfrm>
            <a:off x="6705600" y="1560944"/>
            <a:ext cx="2318327" cy="1071895"/>
          </a:xfrm>
          <a:prstGeom prst="wedgeRoundRectCallout">
            <a:avLst>
              <a:gd name="adj1" fmla="val -47922"/>
              <a:gd name="adj2" fmla="val 5938"/>
              <a:gd name="adj3" fmla="val 16667"/>
            </a:avLst>
          </a:prstGeom>
          <a:ln>
            <a:headEnd/>
            <a:tailEnd/>
          </a:ln>
        </p:spPr>
        <p:style>
          <a:lnRef idx="2">
            <a:schemeClr val="accent4"/>
          </a:lnRef>
          <a:fillRef idx="1">
            <a:schemeClr val="lt1"/>
          </a:fillRef>
          <a:effectRef idx="0">
            <a:schemeClr val="accent4"/>
          </a:effectRef>
          <a:fontRef idx="minor">
            <a:schemeClr val="dk1"/>
          </a:fontRef>
        </p:style>
        <p:txBody>
          <a:bodyPr/>
          <a:lstStyle/>
          <a:p>
            <a:r>
              <a:rPr lang="zh-CN" altLang="en-US" sz="1400" dirty="0" smtClean="0">
                <a:solidFill>
                  <a:srgbClr val="000000"/>
                </a:solidFill>
                <a:ea typeface="楷体" panose="02010609060101010101" pitchFamily="49" charset="-122"/>
              </a:rPr>
              <a:t>另一种分类方式：</a:t>
            </a:r>
            <a:endParaRPr lang="en-US" altLang="zh-CN" sz="1400" dirty="0" smtClean="0">
              <a:solidFill>
                <a:srgbClr val="000000"/>
              </a:solidFill>
              <a:ea typeface="楷体" panose="02010609060101010101" pitchFamily="49" charset="-122"/>
            </a:endParaRPr>
          </a:p>
          <a:p>
            <a:r>
              <a:rPr lang="zh-CN" altLang="en-US" sz="1400" dirty="0" smtClean="0">
                <a:solidFill>
                  <a:schemeClr val="tx1"/>
                </a:solidFill>
              </a:rPr>
              <a:t>对心碰撞（正碰）（碰撞</a:t>
            </a:r>
            <a:r>
              <a:rPr lang="zh-CN" altLang="en-US" sz="1400" dirty="0">
                <a:solidFill>
                  <a:schemeClr val="tx1"/>
                </a:solidFill>
              </a:rPr>
              <a:t>前、后速度的方 向在同一直线上的</a:t>
            </a:r>
            <a:r>
              <a:rPr lang="zh-CN" altLang="en-US" sz="1400" dirty="0" smtClean="0">
                <a:solidFill>
                  <a:schemeClr val="tx1"/>
                </a:solidFill>
              </a:rPr>
              <a:t>碰撞）和斜碰撞</a:t>
            </a:r>
            <a:r>
              <a:rPr lang="zh-CN" altLang="en-US" sz="1400" dirty="0" smtClean="0"/>
              <a:t>。</a:t>
            </a:r>
            <a:endParaRPr lang="zh-CN" altLang="en-US" sz="1400" dirty="0"/>
          </a:p>
        </p:txBody>
      </p:sp>
      <p:sp>
        <p:nvSpPr>
          <p:cNvPr id="9" name="矩形 8"/>
          <p:cNvSpPr/>
          <p:nvPr/>
        </p:nvSpPr>
        <p:spPr>
          <a:xfrm>
            <a:off x="5993608" y="3506296"/>
            <a:ext cx="1765227" cy="441916"/>
          </a:xfrm>
          <a:prstGeom prst="rect">
            <a:avLst/>
          </a:prstGeom>
        </p:spPr>
        <p:txBody>
          <a:bodyPr wrap="none">
            <a:spAutoFit/>
          </a:bodyPr>
          <a:lstStyle/>
          <a:p>
            <a:pPr lvl="0" algn="just">
              <a:lnSpc>
                <a:spcPct val="125000"/>
              </a:lnSpc>
            </a:pPr>
            <a:r>
              <a:rPr lang="en-US" altLang="zh-CN" sz="2000" kern="100" dirty="0">
                <a:solidFill>
                  <a:srgbClr val="000000"/>
                </a:solidFill>
                <a:latin typeface="微软雅黑"/>
                <a:ea typeface="微软雅黑"/>
              </a:rPr>
              <a:t>——</a:t>
            </a:r>
            <a:r>
              <a:rPr lang="zh-CN" altLang="en-US" sz="2000" kern="100" dirty="0">
                <a:solidFill>
                  <a:srgbClr val="000000"/>
                </a:solidFill>
                <a:latin typeface="微软雅黑"/>
                <a:ea typeface="微软雅黑"/>
              </a:rPr>
              <a:t>要看情况</a:t>
            </a:r>
            <a:endParaRPr lang="zh-CN" altLang="zh-CN" sz="2000" kern="100" dirty="0">
              <a:solidFill>
                <a:srgbClr val="000000"/>
              </a:solidFill>
              <a:latin typeface="微软雅黑"/>
              <a:ea typeface="微软雅黑"/>
            </a:endParaRPr>
          </a:p>
        </p:txBody>
      </p:sp>
      <p:pic>
        <p:nvPicPr>
          <p:cNvPr id="5" name="图片 4"/>
          <p:cNvPicPr>
            <a:picLocks noChangeAspect="1"/>
          </p:cNvPicPr>
          <p:nvPr/>
        </p:nvPicPr>
        <p:blipFill>
          <a:blip r:embed="rId2"/>
          <a:stretch>
            <a:fillRect/>
          </a:stretch>
        </p:blipFill>
        <p:spPr>
          <a:xfrm>
            <a:off x="3126982" y="1381044"/>
            <a:ext cx="3041855" cy="879068"/>
          </a:xfrm>
          <a:prstGeom prst="rect">
            <a:avLst/>
          </a:prstGeom>
        </p:spPr>
      </p:pic>
    </p:spTree>
    <p:extLst>
      <p:ext uri="{BB962C8B-B14F-4D97-AF65-F5344CB8AC3E}">
        <p14:creationId xmlns:p14="http://schemas.microsoft.com/office/powerpoint/2010/main" val="191206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69561" y="4034926"/>
            <a:ext cx="4364237" cy="2374285"/>
          </a:xfrm>
          <a:prstGeom prst="rect">
            <a:avLst/>
          </a:prstGeom>
          <a:solidFill>
            <a:schemeClr val="bg1"/>
          </a:solidFill>
          <a:ln>
            <a:solidFill>
              <a:schemeClr val="tx1"/>
            </a:solidFill>
          </a:ln>
        </p:spPr>
        <p:txBody>
          <a:bodyPr wrap="square" rtlCol="0" anchor="ctr">
            <a:spAutoFit/>
          </a:bodyPr>
          <a:lstStyle/>
          <a:p>
            <a:pPr algn="just">
              <a:spcAft>
                <a:spcPts val="1200"/>
              </a:spcAft>
              <a:buClr>
                <a:schemeClr val="folHlink"/>
              </a:buClr>
              <a:buSzPct val="60000"/>
              <a:buFont typeface="Wingdings" panose="05000000000000000000" pitchFamily="2" charset="2"/>
              <a:buNone/>
            </a:pPr>
            <a:endParaRPr kumimoji="1" lang="zh-CN" altLang="en-US" sz="1800" dirty="0" smtClean="0">
              <a:solidFill>
                <a:srgbClr val="000000"/>
              </a:solidFill>
              <a:latin typeface="+mn-ea"/>
            </a:endParaRPr>
          </a:p>
        </p:txBody>
      </p:sp>
      <p:sp>
        <p:nvSpPr>
          <p:cNvPr id="2" name="灯片编号占位符 1"/>
          <p:cNvSpPr>
            <a:spLocks noGrp="1"/>
          </p:cNvSpPr>
          <p:nvPr>
            <p:ph type="sldNum" sz="quarter" idx="10"/>
          </p:nvPr>
        </p:nvSpPr>
        <p:spPr/>
        <p:txBody>
          <a:bodyPr/>
          <a:lstStyle/>
          <a:p>
            <a:fld id="{720AFD23-7FD8-4D17-A0A1-97F143C0E2EC}" type="slidenum">
              <a:rPr lang="zh-CN" altLang="en-US" smtClean="0"/>
              <a:t>37</a:t>
            </a:fld>
            <a:endParaRPr lang="zh-CN" altLang="en-US"/>
          </a:p>
        </p:txBody>
      </p:sp>
      <p:sp>
        <p:nvSpPr>
          <p:cNvPr id="5" name="矩形 4"/>
          <p:cNvSpPr/>
          <p:nvPr/>
        </p:nvSpPr>
        <p:spPr>
          <a:xfrm>
            <a:off x="271894" y="688367"/>
            <a:ext cx="8243455" cy="400110"/>
          </a:xfrm>
          <a:prstGeom prst="rect">
            <a:avLst/>
          </a:prstGeom>
        </p:spPr>
        <p:txBody>
          <a:bodyPr wrap="square">
            <a:spAutoFit/>
          </a:bodyPr>
          <a:lstStyle/>
          <a:p>
            <a:pPr marL="342900" indent="-342900">
              <a:spcAft>
                <a:spcPts val="1200"/>
              </a:spcAft>
              <a:buFont typeface="Wingdings" panose="05000000000000000000" pitchFamily="2" charset="2"/>
              <a:buChar char="u"/>
            </a:pPr>
            <a:r>
              <a:rPr lang="zh-CN" altLang="en-US" sz="2000" dirty="0" smtClean="0">
                <a:latin typeface="+mj-ea"/>
                <a:ea typeface="+mj-ea"/>
              </a:rPr>
              <a:t> 完全弹性碰撞（且正碰）</a:t>
            </a:r>
            <a:endParaRPr lang="zh-CN" altLang="en-US" sz="2000" dirty="0">
              <a:latin typeface="+mj-ea"/>
              <a:ea typeface="+mj-ea"/>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377807480"/>
              </p:ext>
            </p:extLst>
          </p:nvPr>
        </p:nvGraphicFramePr>
        <p:xfrm>
          <a:off x="4682892" y="1130609"/>
          <a:ext cx="856050" cy="316080"/>
        </p:xfrm>
        <a:graphic>
          <a:graphicData uri="http://schemas.openxmlformats.org/presentationml/2006/ole">
            <mc:AlternateContent xmlns:mc="http://schemas.openxmlformats.org/markup-compatibility/2006">
              <mc:Choice xmlns:v="urn:schemas-microsoft-com:vml" Requires="v">
                <p:oleObj spid="_x0000_s84480" r:id="rId3" imgW="622030" imgH="228501" progId="Equation.3">
                  <p:embed/>
                </p:oleObj>
              </mc:Choice>
              <mc:Fallback>
                <p:oleObj r:id="rId3" imgW="622030" imgH="22850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892" y="1130609"/>
                        <a:ext cx="856050" cy="316080"/>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48125756"/>
              </p:ext>
            </p:extLst>
          </p:nvPr>
        </p:nvGraphicFramePr>
        <p:xfrm>
          <a:off x="6742600" y="1142506"/>
          <a:ext cx="777030" cy="302910"/>
        </p:xfrm>
        <a:graphic>
          <a:graphicData uri="http://schemas.openxmlformats.org/presentationml/2006/ole">
            <mc:AlternateContent xmlns:mc="http://schemas.openxmlformats.org/markup-compatibility/2006">
              <mc:Choice xmlns:v="urn:schemas-microsoft-com:vml" Requires="v">
                <p:oleObj spid="_x0000_s84481" r:id="rId5" imgW="558558" imgH="215806" progId="Equation.3">
                  <p:embed/>
                </p:oleObj>
              </mc:Choice>
              <mc:Fallback>
                <p:oleObj r:id="rId5" imgW="558558" imgH="215806"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2600" y="1142506"/>
                        <a:ext cx="777030" cy="30291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45986835"/>
              </p:ext>
            </p:extLst>
          </p:nvPr>
        </p:nvGraphicFramePr>
        <p:xfrm>
          <a:off x="1693804" y="1480609"/>
          <a:ext cx="724350" cy="302910"/>
        </p:xfrm>
        <a:graphic>
          <a:graphicData uri="http://schemas.openxmlformats.org/presentationml/2006/ole">
            <mc:AlternateContent xmlns:mc="http://schemas.openxmlformats.org/markup-compatibility/2006">
              <mc:Choice xmlns:v="urn:schemas-microsoft-com:vml" Requires="v">
                <p:oleObj spid="_x0000_s84482" r:id="rId7" imgW="520474" imgH="215806" progId="Equation.3">
                  <p:embed/>
                </p:oleObj>
              </mc:Choice>
              <mc:Fallback>
                <p:oleObj r:id="rId7" imgW="520474" imgH="215806"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3804" y="1480609"/>
                        <a:ext cx="724350" cy="302910"/>
                      </a:xfrm>
                      <a:prstGeom prst="rect">
                        <a:avLst/>
                      </a:prstGeom>
                      <a:noFill/>
                    </p:spPr>
                  </p:pic>
                </p:oleObj>
              </mc:Fallback>
            </mc:AlternateContent>
          </a:graphicData>
        </a:graphic>
      </p:graphicFrame>
      <p:sp>
        <p:nvSpPr>
          <p:cNvPr id="7" name="Rectangle 4"/>
          <p:cNvSpPr>
            <a:spLocks noChangeArrowheads="1"/>
          </p:cNvSpPr>
          <p:nvPr/>
        </p:nvSpPr>
        <p:spPr bwMode="auto">
          <a:xfrm>
            <a:off x="205620" y="1124744"/>
            <a:ext cx="595672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设两物体发生弹性正碰</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碰撞前的速度分别为</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505492" y="1108135"/>
            <a:ext cx="179741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质量分别为</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205620" y="1480609"/>
            <a:ext cx="23916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碰撞后的速度为</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2248150" y="1496428"/>
            <a:ext cx="39141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宋体" panose="02010600030101010101" pitchFamily="2" charset="-122"/>
                <a:ea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由于为正碰</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速度都在一条直线上</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2" name="矩形 11"/>
          <p:cNvSpPr/>
          <p:nvPr/>
        </p:nvSpPr>
        <p:spPr>
          <a:xfrm>
            <a:off x="676921" y="1795608"/>
            <a:ext cx="3935693" cy="338554"/>
          </a:xfrm>
          <a:prstGeom prst="rect">
            <a:avLst/>
          </a:prstGeom>
        </p:spPr>
        <p:txBody>
          <a:bodyPr wrap="none">
            <a:spAutoFit/>
          </a:bodyPr>
          <a:lstStyle/>
          <a:p>
            <a:pPr lvl="0" defTabSz="914400" eaLnBrk="0" fontAlgn="base" hangingPunct="0">
              <a:spcBef>
                <a:spcPct val="0"/>
              </a:spcBef>
              <a:spcAft>
                <a:spcPct val="0"/>
              </a:spcAft>
            </a:pPr>
            <a:r>
              <a:rPr lang="zh-CN" altLang="en-US" sz="1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由动量守恒定律和碰撞前后动能守恒有</a:t>
            </a:r>
            <a:r>
              <a:rPr lang="zh-CN" altLang="en-US" sz="1600" dirty="0">
                <a:solidFill>
                  <a:srgbClr val="000000"/>
                </a:solidFill>
              </a:rPr>
              <a:t> </a:t>
            </a:r>
            <a:r>
              <a:rPr lang="zh-CN" altLang="en-US" sz="1600" dirty="0" smtClean="0">
                <a:solidFill>
                  <a:srgbClr val="000000"/>
                </a:solidFill>
              </a:rPr>
              <a:t>：</a:t>
            </a:r>
            <a:endParaRPr lang="zh-CN" altLang="en-US" sz="1600" dirty="0">
              <a:solidFill>
                <a:srgbClr val="000000"/>
              </a:solidFill>
              <a:latin typeface="Arial" panose="020B0604020202020204" pitchFamily="34"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530678982"/>
              </p:ext>
            </p:extLst>
          </p:nvPr>
        </p:nvGraphicFramePr>
        <p:xfrm>
          <a:off x="1340760" y="2163079"/>
          <a:ext cx="2836087" cy="347276"/>
        </p:xfrm>
        <a:graphic>
          <a:graphicData uri="http://schemas.openxmlformats.org/presentationml/2006/ole">
            <mc:AlternateContent xmlns:mc="http://schemas.openxmlformats.org/markup-compatibility/2006">
              <mc:Choice xmlns:v="urn:schemas-microsoft-com:vml" Requires="v">
                <p:oleObj spid="_x0000_s84483" r:id="rId9" imgW="1866900" imgH="228600" progId="Equation.3">
                  <p:embed/>
                </p:oleObj>
              </mc:Choice>
              <mc:Fallback>
                <p:oleObj r:id="rId9" imgW="1866900" imgH="228600" progId="Equation.3">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0760" y="2163079"/>
                        <a:ext cx="2836087" cy="347276"/>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660172663"/>
              </p:ext>
            </p:extLst>
          </p:nvPr>
        </p:nvGraphicFramePr>
        <p:xfrm>
          <a:off x="1340760" y="2565020"/>
          <a:ext cx="3602994" cy="607734"/>
        </p:xfrm>
        <a:graphic>
          <a:graphicData uri="http://schemas.openxmlformats.org/presentationml/2006/ole">
            <mc:AlternateContent xmlns:mc="http://schemas.openxmlformats.org/markup-compatibility/2006">
              <mc:Choice xmlns:v="urn:schemas-microsoft-com:vml" Requires="v">
                <p:oleObj spid="_x0000_s84484" r:id="rId11" imgW="2374900" imgH="393700" progId="Equation.3">
                  <p:embed/>
                </p:oleObj>
              </mc:Choice>
              <mc:Fallback>
                <p:oleObj r:id="rId11" imgW="2374900" imgH="393700" progId="Equation.3">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0760" y="2565020"/>
                        <a:ext cx="3602994" cy="607734"/>
                      </a:xfrm>
                      <a:prstGeom prst="rect">
                        <a:avLst/>
                      </a:prstGeom>
                      <a:noFill/>
                    </p:spPr>
                  </p:pic>
                </p:oleObj>
              </mc:Fallback>
            </mc:AlternateContent>
          </a:graphicData>
        </a:graphic>
      </p:graphicFrame>
      <p:sp>
        <p:nvSpPr>
          <p:cNvPr id="16" name="Rectangle 44"/>
          <p:cNvSpPr>
            <a:spLocks noChangeArrowheads="1"/>
          </p:cNvSpPr>
          <p:nvPr/>
        </p:nvSpPr>
        <p:spPr bwMode="auto">
          <a:xfrm>
            <a:off x="3596083" y="2139806"/>
            <a:ext cx="26953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0005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endParaRPr kumimoji="0" lang="en-US" altLang="zh-CN" sz="1800" b="0" i="0" u="none" strike="noStrike" cap="none" normalizeH="0" baseline="0" dirty="0" smtClean="0">
              <a:ln>
                <a:noFill/>
              </a:ln>
              <a:solidFill>
                <a:schemeClr val="tx1"/>
              </a:solidFill>
              <a:effectLst/>
            </a:endParaRPr>
          </a:p>
          <a:p>
            <a:pPr marL="0" marR="0" lvl="0" indent="40005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endParaRPr>
          </a:p>
        </p:txBody>
      </p:sp>
      <p:sp>
        <p:nvSpPr>
          <p:cNvPr id="17" name="Rectangle 45"/>
          <p:cNvSpPr>
            <a:spLocks noChangeArrowheads="1"/>
          </p:cNvSpPr>
          <p:nvPr/>
        </p:nvSpPr>
        <p:spPr bwMode="auto">
          <a:xfrm>
            <a:off x="3973347" y="2723215"/>
            <a:ext cx="23180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(2)</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3667719127"/>
              </p:ext>
            </p:extLst>
          </p:nvPr>
        </p:nvGraphicFramePr>
        <p:xfrm>
          <a:off x="1236204" y="3816650"/>
          <a:ext cx="2722039" cy="1476851"/>
        </p:xfrm>
        <a:graphic>
          <a:graphicData uri="http://schemas.openxmlformats.org/presentationml/2006/ole">
            <mc:AlternateContent xmlns:mc="http://schemas.openxmlformats.org/markup-compatibility/2006">
              <mc:Choice xmlns:v="urn:schemas-microsoft-com:vml" Requires="v">
                <p:oleObj spid="_x0000_s84485" r:id="rId13" imgW="1790700" imgH="965200" progId="Equation.3">
                  <p:embed/>
                </p:oleObj>
              </mc:Choice>
              <mc:Fallback>
                <p:oleObj r:id="rId13" imgW="1790700" imgH="965200" progId="Equation.3">
                  <p:embed/>
                  <p:pic>
                    <p:nvPicPr>
                      <p:cNvPr id="0" name="Object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36204" y="3816650"/>
                        <a:ext cx="2722039" cy="1476851"/>
                      </a:xfrm>
                      <a:prstGeom prst="rect">
                        <a:avLst/>
                      </a:prstGeom>
                      <a:noFill/>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792806060"/>
              </p:ext>
            </p:extLst>
          </p:nvPr>
        </p:nvGraphicFramePr>
        <p:xfrm>
          <a:off x="1294549" y="3298349"/>
          <a:ext cx="1907202" cy="372137"/>
        </p:xfrm>
        <a:graphic>
          <a:graphicData uri="http://schemas.openxmlformats.org/presentationml/2006/ole">
            <mc:AlternateContent xmlns:mc="http://schemas.openxmlformats.org/markup-compatibility/2006">
              <mc:Choice xmlns:v="urn:schemas-microsoft-com:vml" Requires="v">
                <p:oleObj spid="_x0000_s84486" r:id="rId15" imgW="1168400" imgH="228600" progId="Equation.3">
                  <p:embed/>
                </p:oleObj>
              </mc:Choice>
              <mc:Fallback>
                <p:oleObj r:id="rId15" imgW="1168400" imgH="228600" progId="Equation.3">
                  <p:embed/>
                  <p:pic>
                    <p:nvPicPr>
                      <p:cNvPr id="0" name="Object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4549" y="3298349"/>
                        <a:ext cx="1907202" cy="372137"/>
                      </a:xfrm>
                      <a:prstGeom prst="rect">
                        <a:avLst/>
                      </a:prstGeom>
                      <a:noFill/>
                    </p:spPr>
                  </p:pic>
                </p:oleObj>
              </mc:Fallback>
            </mc:AlternateContent>
          </a:graphicData>
        </a:graphic>
      </p:graphicFrame>
      <p:sp>
        <p:nvSpPr>
          <p:cNvPr id="22" name="矩形 21"/>
          <p:cNvSpPr/>
          <p:nvPr/>
        </p:nvSpPr>
        <p:spPr>
          <a:xfrm>
            <a:off x="3310832" y="3217999"/>
            <a:ext cx="4572000" cy="584775"/>
          </a:xfrm>
          <a:prstGeom prst="rect">
            <a:avLst/>
          </a:prstGeom>
        </p:spPr>
        <p:txBody>
          <a:bodyPr>
            <a:spAutoFit/>
          </a:bodyPr>
          <a:lstStyle/>
          <a:p>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弹性</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正碰中</a:t>
            </a:r>
            <a:r>
              <a:rPr lang="en-US" altLang="zh-CN" sz="1600" kern="100" dirty="0">
                <a:latin typeface="Times New Roman" panose="02020603050405020304" pitchFamily="18" charset="0"/>
                <a:ea typeface="宋体" panose="02010600030101010101" pitchFamily="2" charset="-122"/>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碰后两物体相互分离的速度等于碰前两物体相互趋近的</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速度</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400" dirty="0"/>
          </a:p>
        </p:txBody>
      </p:sp>
      <p:sp>
        <p:nvSpPr>
          <p:cNvPr id="23" name="矩形 22"/>
          <p:cNvSpPr/>
          <p:nvPr/>
        </p:nvSpPr>
        <p:spPr>
          <a:xfrm>
            <a:off x="161488" y="3298349"/>
            <a:ext cx="974034" cy="338554"/>
          </a:xfrm>
          <a:prstGeom prst="rect">
            <a:avLst/>
          </a:prstGeom>
        </p:spPr>
        <p:txBody>
          <a:bodyPr wrap="square">
            <a:spAutoFit/>
          </a:bodyPr>
          <a:lstStyle/>
          <a:p>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有：</a:t>
            </a:r>
            <a:endParaRPr lang="zh-CN" altLang="en-US" sz="1400" dirty="0"/>
          </a:p>
        </p:txBody>
      </p:sp>
      <p:graphicFrame>
        <p:nvGraphicFramePr>
          <p:cNvPr id="24" name="对象 23"/>
          <p:cNvGraphicFramePr>
            <a:graphicFrameLocks noChangeAspect="1"/>
          </p:cNvGraphicFramePr>
          <p:nvPr>
            <p:extLst>
              <p:ext uri="{D42A27DB-BD31-4B8C-83A1-F6EECF244321}">
                <p14:modId xmlns:p14="http://schemas.microsoft.com/office/powerpoint/2010/main" val="2363963407"/>
              </p:ext>
            </p:extLst>
          </p:nvPr>
        </p:nvGraphicFramePr>
        <p:xfrm>
          <a:off x="5131461" y="4091965"/>
          <a:ext cx="659677" cy="275865"/>
        </p:xfrm>
        <a:graphic>
          <a:graphicData uri="http://schemas.openxmlformats.org/presentationml/2006/ole">
            <mc:AlternateContent xmlns:mc="http://schemas.openxmlformats.org/markup-compatibility/2006">
              <mc:Choice xmlns:v="urn:schemas-microsoft-com:vml" Requires="v">
                <p:oleObj spid="_x0000_s84487" r:id="rId17" imgW="520474" imgH="215806" progId="Equation.3">
                  <p:embed/>
                </p:oleObj>
              </mc:Choice>
              <mc:Fallback>
                <p:oleObj r:id="rId17" imgW="520474" imgH="215806" progId="Equation.3">
                  <p:embed/>
                  <p:pic>
                    <p:nvPicPr>
                      <p:cNvPr id="0" name="Object 7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31461" y="4091965"/>
                        <a:ext cx="659677" cy="275865"/>
                      </a:xfrm>
                      <a:prstGeom prst="rect">
                        <a:avLst/>
                      </a:prstGeom>
                      <a:noFill/>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290169"/>
              </p:ext>
            </p:extLst>
          </p:nvPr>
        </p:nvGraphicFramePr>
        <p:xfrm>
          <a:off x="6124040" y="4068841"/>
          <a:ext cx="1658051" cy="343045"/>
        </p:xfrm>
        <a:graphic>
          <a:graphicData uri="http://schemas.openxmlformats.org/presentationml/2006/ole">
            <mc:AlternateContent xmlns:mc="http://schemas.openxmlformats.org/markup-compatibility/2006">
              <mc:Choice xmlns:v="urn:schemas-microsoft-com:vml" Requires="v">
                <p:oleObj spid="_x0000_s84488" r:id="rId19" imgW="1104900" imgH="228600" progId="Equation.3">
                  <p:embed/>
                </p:oleObj>
              </mc:Choice>
              <mc:Fallback>
                <p:oleObj r:id="rId19" imgW="1104900" imgH="228600" progId="Equation.3">
                  <p:embed/>
                  <p:pic>
                    <p:nvPicPr>
                      <p:cNvPr id="0" name="Object 7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24040" y="4068841"/>
                        <a:ext cx="1658051" cy="343045"/>
                      </a:xfrm>
                      <a:prstGeom prst="rect">
                        <a:avLst/>
                      </a:prstGeom>
                      <a:noFill/>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521455698"/>
              </p:ext>
            </p:extLst>
          </p:nvPr>
        </p:nvGraphicFramePr>
        <p:xfrm>
          <a:off x="5217088" y="4542594"/>
          <a:ext cx="309409" cy="338877"/>
        </p:xfrm>
        <a:graphic>
          <a:graphicData uri="http://schemas.openxmlformats.org/presentationml/2006/ole">
            <mc:AlternateContent xmlns:mc="http://schemas.openxmlformats.org/markup-compatibility/2006">
              <mc:Choice xmlns:v="urn:schemas-microsoft-com:vml" Requires="v">
                <p:oleObj spid="_x0000_s84489" r:id="rId21" imgW="203024" imgH="215713" progId="Equation.3">
                  <p:embed/>
                </p:oleObj>
              </mc:Choice>
              <mc:Fallback>
                <p:oleObj r:id="rId21" imgW="203024" imgH="215713" progId="Equation.3">
                  <p:embed/>
                  <p:pic>
                    <p:nvPicPr>
                      <p:cNvPr id="0" name="Object 7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17088" y="4542594"/>
                        <a:ext cx="309409" cy="338877"/>
                      </a:xfrm>
                      <a:prstGeom prst="rect">
                        <a:avLst/>
                      </a:prstGeom>
                      <a:noFill/>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610332472"/>
              </p:ext>
            </p:extLst>
          </p:nvPr>
        </p:nvGraphicFramePr>
        <p:xfrm>
          <a:off x="6751680" y="4531288"/>
          <a:ext cx="768159" cy="361487"/>
        </p:xfrm>
        <a:graphic>
          <a:graphicData uri="http://schemas.openxmlformats.org/presentationml/2006/ole">
            <mc:AlternateContent xmlns:mc="http://schemas.openxmlformats.org/markup-compatibility/2006">
              <mc:Choice xmlns:v="urn:schemas-microsoft-com:vml" Requires="v">
                <p:oleObj spid="_x0000_s84490" r:id="rId23" imgW="482391" imgH="228501" progId="Equation.3">
                  <p:embed/>
                </p:oleObj>
              </mc:Choice>
              <mc:Fallback>
                <p:oleObj r:id="rId23" imgW="482391" imgH="228501" progId="Equation.3">
                  <p:embed/>
                  <p:pic>
                    <p:nvPicPr>
                      <p:cNvPr id="0" name="Object 6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51680" y="4531288"/>
                        <a:ext cx="768159" cy="361487"/>
                      </a:xfrm>
                      <a:prstGeom prst="rect">
                        <a:avLst/>
                      </a:prstGeom>
                      <a:noFill/>
                    </p:spPr>
                  </p:pic>
                </p:oleObj>
              </mc:Fallback>
            </mc:AlternateContent>
          </a:graphicData>
        </a:graphic>
      </p:graphicFrame>
      <p:sp>
        <p:nvSpPr>
          <p:cNvPr id="28" name="Rectangle 73"/>
          <p:cNvSpPr>
            <a:spLocks noChangeArrowheads="1"/>
          </p:cNvSpPr>
          <p:nvPr/>
        </p:nvSpPr>
        <p:spPr bwMode="auto">
          <a:xfrm>
            <a:off x="4270732" y="4055698"/>
            <a:ext cx="9925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74"/>
          <p:cNvSpPr>
            <a:spLocks noChangeArrowheads="1"/>
          </p:cNvSpPr>
          <p:nvPr/>
        </p:nvSpPr>
        <p:spPr bwMode="auto">
          <a:xfrm>
            <a:off x="5371793" y="4055698"/>
            <a:ext cx="8386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75"/>
          <p:cNvSpPr>
            <a:spLocks noChangeArrowheads="1"/>
          </p:cNvSpPr>
          <p:nvPr/>
        </p:nvSpPr>
        <p:spPr bwMode="auto">
          <a:xfrm>
            <a:off x="4270731" y="4554172"/>
            <a:ext cx="9925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若</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76"/>
          <p:cNvSpPr>
            <a:spLocks noChangeArrowheads="1"/>
          </p:cNvSpPr>
          <p:nvPr/>
        </p:nvSpPr>
        <p:spPr bwMode="auto">
          <a:xfrm>
            <a:off x="5465062" y="4554172"/>
            <a:ext cx="13965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碰前静止</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即</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77"/>
          <p:cNvSpPr>
            <a:spLocks noChangeArrowheads="1"/>
          </p:cNvSpPr>
          <p:nvPr/>
        </p:nvSpPr>
        <p:spPr bwMode="auto">
          <a:xfrm>
            <a:off x="7454645" y="4531288"/>
            <a:ext cx="7681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则：</a:t>
            </a:r>
            <a:r>
              <a:rPr kumimoji="0" lang="zh-CN" altLang="en-US" sz="1800" b="0" i="0" u="none" strike="noStrike" cap="none" normalizeH="0" baseline="0" dirty="0" smtClean="0">
                <a:ln>
                  <a:noFill/>
                </a:ln>
                <a:solidFill>
                  <a:schemeClr val="tx1"/>
                </a:solidFill>
                <a:effectLst/>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矩形 33"/>
          <p:cNvSpPr/>
          <p:nvPr/>
        </p:nvSpPr>
        <p:spPr>
          <a:xfrm>
            <a:off x="7868855" y="4051959"/>
            <a:ext cx="1107996" cy="369332"/>
          </a:xfrm>
          <a:prstGeom prst="rect">
            <a:avLst/>
          </a:prstGeom>
        </p:spPr>
        <p:txBody>
          <a:bodyPr wrap="none">
            <a:spAutoFit/>
          </a:bodyPr>
          <a:lstStyle/>
          <a:p>
            <a:r>
              <a:rPr lang="zh-CN" altLang="en-US" sz="1800" dirty="0" smtClean="0">
                <a:solidFill>
                  <a:srgbClr val="000000"/>
                </a:solidFill>
                <a:latin typeface="楷体" panose="02010609060101010101" pitchFamily="49" charset="-122"/>
                <a:ea typeface="楷体" panose="02010609060101010101" pitchFamily="49" charset="-122"/>
                <a:cs typeface="Times New Roman" panose="02020603050405020304" pitchFamily="18" charset="0"/>
              </a:rPr>
              <a:t>交换速度</a:t>
            </a:r>
            <a:endParaRPr lang="zh-CN" altLang="en-US" dirty="0">
              <a:latin typeface="楷体" panose="02010609060101010101" pitchFamily="49" charset="-122"/>
              <a:ea typeface="楷体" panose="02010609060101010101" pitchFamily="49" charset="-122"/>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3713029981"/>
              </p:ext>
            </p:extLst>
          </p:nvPr>
        </p:nvGraphicFramePr>
        <p:xfrm>
          <a:off x="5773097" y="4915659"/>
          <a:ext cx="1424650" cy="1093336"/>
        </p:xfrm>
        <a:graphic>
          <a:graphicData uri="http://schemas.openxmlformats.org/presentationml/2006/ole">
            <mc:AlternateContent xmlns:mc="http://schemas.openxmlformats.org/markup-compatibility/2006">
              <mc:Choice xmlns:v="urn:schemas-microsoft-com:vml" Requires="v">
                <p:oleObj spid="_x0000_s84491" r:id="rId25" imgW="1231366" imgH="939392" progId="Equation.3">
                  <p:embed/>
                </p:oleObj>
              </mc:Choice>
              <mc:Fallback>
                <p:oleObj r:id="rId25" imgW="1231366" imgH="939392" progId="Equation.3">
                  <p:embed/>
                  <p:pic>
                    <p:nvPicPr>
                      <p:cNvPr id="0" name="Object 7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73097" y="4915659"/>
                        <a:ext cx="1424650" cy="1093336"/>
                      </a:xfrm>
                      <a:prstGeom prst="rect">
                        <a:avLst/>
                      </a:prstGeom>
                      <a:noFill/>
                    </p:spPr>
                  </p:pic>
                </p:oleObj>
              </mc:Fallback>
            </mc:AlternateContent>
          </a:graphicData>
        </a:graphic>
      </p:graphicFrame>
      <p:sp>
        <p:nvSpPr>
          <p:cNvPr id="37" name="矩形 36"/>
          <p:cNvSpPr/>
          <p:nvPr/>
        </p:nvSpPr>
        <p:spPr>
          <a:xfrm>
            <a:off x="4721428" y="6031879"/>
            <a:ext cx="4280339" cy="369332"/>
          </a:xfrm>
          <a:prstGeom prst="rect">
            <a:avLst/>
          </a:prstGeom>
        </p:spPr>
        <p:txBody>
          <a:bodyPr wrap="none">
            <a:spAutoFit/>
          </a:bodyPr>
          <a:lstStyle/>
          <a:p>
            <a:r>
              <a:rPr lang="zh-CN" altLang="en-US" sz="1800" dirty="0" smtClean="0">
                <a:ea typeface="宋体" panose="02010600030101010101" pitchFamily="2" charset="-122"/>
                <a:cs typeface="Times New Roman" panose="02020603050405020304" pitchFamily="18" charset="0"/>
              </a:rPr>
              <a:t>思考：</a:t>
            </a:r>
            <a:r>
              <a:rPr lang="en-US" altLang="zh-CN" sz="1800" dirty="0" smtClean="0">
                <a:cs typeface="宋体" panose="02010600030101010101" pitchFamily="2" charset="-122"/>
              </a:rPr>
              <a:t>m1</a:t>
            </a:r>
            <a:r>
              <a:rPr lang="en-US" altLang="zh-CN" sz="1800" dirty="0">
                <a:cs typeface="宋体" panose="02010600030101010101" pitchFamily="2" charset="-122"/>
              </a:rPr>
              <a:t>&gt;&gt;m2</a:t>
            </a:r>
            <a:r>
              <a:rPr lang="zh-CN" altLang="zh-CN" sz="1800" dirty="0">
                <a:ea typeface="宋体" panose="02010600030101010101" pitchFamily="2" charset="-122"/>
                <a:cs typeface="宋体" panose="02010600030101010101" pitchFamily="2" charset="-122"/>
              </a:rPr>
              <a:t>和</a:t>
            </a:r>
            <a:r>
              <a:rPr lang="en-US" altLang="zh-CN" sz="1800" dirty="0">
                <a:ea typeface="宋体" panose="02010600030101010101" pitchFamily="2" charset="-122"/>
                <a:cs typeface="宋体" panose="02010600030101010101" pitchFamily="2" charset="-122"/>
              </a:rPr>
              <a:t> m1&lt;&lt;</a:t>
            </a:r>
            <a:r>
              <a:rPr lang="en-US" altLang="zh-CN" sz="1800" dirty="0" smtClean="0">
                <a:ea typeface="宋体" panose="02010600030101010101" pitchFamily="2" charset="-122"/>
                <a:cs typeface="宋体" panose="02010600030101010101" pitchFamily="2" charset="-122"/>
              </a:rPr>
              <a:t>m2</a:t>
            </a:r>
            <a:r>
              <a:rPr lang="zh-CN" altLang="en-US" sz="1800" dirty="0" smtClean="0">
                <a:ea typeface="宋体" panose="02010600030101010101" pitchFamily="2" charset="-122"/>
                <a:cs typeface="宋体" panose="02010600030101010101" pitchFamily="2" charset="-122"/>
              </a:rPr>
              <a:t>两种情况</a:t>
            </a:r>
            <a:r>
              <a:rPr lang="zh-CN" altLang="zh-CN" sz="1800" dirty="0" smtClean="0">
                <a:ea typeface="宋体" panose="02010600030101010101" pitchFamily="2" charset="-122"/>
                <a:cs typeface="宋体" panose="02010600030101010101" pitchFamily="2" charset="-122"/>
              </a:rPr>
              <a:t>。</a:t>
            </a:r>
            <a:endParaRPr lang="zh-CN" altLang="en-US" sz="1600" dirty="0"/>
          </a:p>
        </p:txBody>
      </p:sp>
    </p:spTree>
    <p:extLst>
      <p:ext uri="{BB962C8B-B14F-4D97-AF65-F5344CB8AC3E}">
        <p14:creationId xmlns:p14="http://schemas.microsoft.com/office/powerpoint/2010/main" val="246285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par>
                                <p:cTn id="8" presetID="22" presetClass="entr" presetSubtype="4"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par>
                                <p:cTn id="11" presetID="22" presetClass="entr" presetSubtype="4"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00"/>
                                        <p:tgtEl>
                                          <p:spTgt spid="26"/>
                                        </p:tgtEl>
                                      </p:cBhvr>
                                    </p:animEffect>
                                  </p:childTnLst>
                                </p:cTn>
                              </p:par>
                              <p:par>
                                <p:cTn id="14" presetID="22" presetClass="entr" presetSubtype="4"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down)">
                                      <p:cBhvr>
                                        <p:cTn id="16" dur="500"/>
                                        <p:tgtEl>
                                          <p:spTgt spid="2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down)">
                                      <p:cBhvr>
                                        <p:cTn id="19" dur="500"/>
                                        <p:tgtEl>
                                          <p:spTgt spid="2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down)">
                                      <p:cBhvr>
                                        <p:cTn id="28" dur="500"/>
                                        <p:tgtEl>
                                          <p:spTgt spid="3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down)">
                                      <p:cBhvr>
                                        <p:cTn id="34" dur="500"/>
                                        <p:tgtEl>
                                          <p:spTgt spid="34"/>
                                        </p:tgtEl>
                                      </p:cBhvr>
                                    </p:animEffect>
                                  </p:childTnLst>
                                </p:cTn>
                              </p:par>
                              <p:par>
                                <p:cTn id="35" presetID="22" presetClass="entr" presetSubtype="4"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down)">
                                      <p:cBhvr>
                                        <p:cTn id="37" dur="500"/>
                                        <p:tgtEl>
                                          <p:spTgt spid="3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down)">
                                      <p:cBhvr>
                                        <p:cTn id="4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4" grpId="0"/>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38</a:t>
            </a:fld>
            <a:endParaRPr lang="zh-CN" altLang="en-US"/>
          </a:p>
        </p:txBody>
      </p:sp>
      <p:sp>
        <p:nvSpPr>
          <p:cNvPr id="5" name="矩形 4"/>
          <p:cNvSpPr/>
          <p:nvPr/>
        </p:nvSpPr>
        <p:spPr>
          <a:xfrm>
            <a:off x="271894" y="688367"/>
            <a:ext cx="8243455" cy="400110"/>
          </a:xfrm>
          <a:prstGeom prst="rect">
            <a:avLst/>
          </a:prstGeom>
        </p:spPr>
        <p:txBody>
          <a:bodyPr wrap="square">
            <a:spAutoFit/>
          </a:bodyPr>
          <a:lstStyle/>
          <a:p>
            <a:pPr marL="342900" indent="-342900">
              <a:spcAft>
                <a:spcPts val="1200"/>
              </a:spcAft>
              <a:buFont typeface="Wingdings" panose="05000000000000000000" pitchFamily="2" charset="2"/>
              <a:buChar char="u"/>
            </a:pPr>
            <a:r>
              <a:rPr lang="zh-CN" altLang="en-US" sz="2000" dirty="0" smtClean="0">
                <a:latin typeface="+mj-ea"/>
                <a:ea typeface="+mj-ea"/>
              </a:rPr>
              <a:t> 完全非弹性碰撞</a:t>
            </a:r>
            <a:endParaRPr lang="zh-CN" altLang="en-US" sz="2000" dirty="0">
              <a:latin typeface="+mj-ea"/>
              <a:ea typeface="+mj-ea"/>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657299099"/>
              </p:ext>
            </p:extLst>
          </p:nvPr>
        </p:nvGraphicFramePr>
        <p:xfrm>
          <a:off x="5466735" y="1212949"/>
          <a:ext cx="957924" cy="289898"/>
        </p:xfrm>
        <a:graphic>
          <a:graphicData uri="http://schemas.openxmlformats.org/presentationml/2006/ole">
            <mc:AlternateContent xmlns:mc="http://schemas.openxmlformats.org/markup-compatibility/2006">
              <mc:Choice xmlns:v="urn:schemas-microsoft-com:vml" Requires="v">
                <p:oleObj spid="_x0000_s86162" r:id="rId3" imgW="723586" imgH="215806" progId="Equation.3">
                  <p:embed/>
                </p:oleObj>
              </mc:Choice>
              <mc:Fallback>
                <p:oleObj r:id="rId3" imgW="723586"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6735" y="1212949"/>
                        <a:ext cx="957924" cy="289898"/>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13761844"/>
              </p:ext>
            </p:extLst>
          </p:nvPr>
        </p:nvGraphicFramePr>
        <p:xfrm>
          <a:off x="2858030" y="1913910"/>
          <a:ext cx="1512511" cy="579796"/>
        </p:xfrm>
        <a:graphic>
          <a:graphicData uri="http://schemas.openxmlformats.org/presentationml/2006/ole">
            <mc:AlternateContent xmlns:mc="http://schemas.openxmlformats.org/markup-compatibility/2006">
              <mc:Choice xmlns:v="urn:schemas-microsoft-com:vml" Requires="v">
                <p:oleObj spid="_x0000_s86163" r:id="rId5" imgW="1143000" imgH="431800" progId="Equation.3">
                  <p:embed/>
                </p:oleObj>
              </mc:Choice>
              <mc:Fallback>
                <p:oleObj r:id="rId5" imgW="11430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8030" y="1913910"/>
                        <a:ext cx="1512511" cy="579796"/>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06889441"/>
              </p:ext>
            </p:extLst>
          </p:nvPr>
        </p:nvGraphicFramePr>
        <p:xfrm>
          <a:off x="2113934" y="3051511"/>
          <a:ext cx="4083781" cy="529379"/>
        </p:xfrm>
        <a:graphic>
          <a:graphicData uri="http://schemas.openxmlformats.org/presentationml/2006/ole">
            <mc:AlternateContent xmlns:mc="http://schemas.openxmlformats.org/markup-compatibility/2006">
              <mc:Choice xmlns:v="urn:schemas-microsoft-com:vml" Requires="v">
                <p:oleObj spid="_x0000_s86164" r:id="rId7" imgW="3086100" imgH="393700" progId="Equation.3">
                  <p:embed/>
                </p:oleObj>
              </mc:Choice>
              <mc:Fallback>
                <p:oleObj r:id="rId7" imgW="3086100" imgH="3937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3934" y="3051511"/>
                        <a:ext cx="4083781" cy="529379"/>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81376305"/>
              </p:ext>
            </p:extLst>
          </p:nvPr>
        </p:nvGraphicFramePr>
        <p:xfrm>
          <a:off x="3318085" y="3687122"/>
          <a:ext cx="2104912" cy="579796"/>
        </p:xfrm>
        <a:graphic>
          <a:graphicData uri="http://schemas.openxmlformats.org/presentationml/2006/ole">
            <mc:AlternateContent xmlns:mc="http://schemas.openxmlformats.org/markup-compatibility/2006">
              <mc:Choice xmlns:v="urn:schemas-microsoft-com:vml" Requires="v">
                <p:oleObj spid="_x0000_s86165" r:id="rId9" imgW="1587500" imgH="431800" progId="Equation.3">
                  <p:embed/>
                </p:oleObj>
              </mc:Choice>
              <mc:Fallback>
                <p:oleObj r:id="rId9" imgW="1587500" imgH="431800"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8085" y="3687122"/>
                        <a:ext cx="2104912" cy="579796"/>
                      </a:xfrm>
                      <a:prstGeom prst="rect">
                        <a:avLst/>
                      </a:prstGeom>
                      <a:noFill/>
                    </p:spPr>
                  </p:pic>
                </p:oleObj>
              </mc:Fallback>
            </mc:AlternateContent>
          </a:graphicData>
        </a:graphic>
      </p:graphicFrame>
      <p:sp>
        <p:nvSpPr>
          <p:cNvPr id="8" name="Rectangle 5"/>
          <p:cNvSpPr>
            <a:spLocks noChangeArrowheads="1"/>
          </p:cNvSpPr>
          <p:nvPr/>
        </p:nvSpPr>
        <p:spPr bwMode="auto">
          <a:xfrm>
            <a:off x="271894" y="1210737"/>
            <a:ext cx="66847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在完全非弹性碰撞中</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碰撞后两物体速度相同</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即</a:t>
            </a:r>
            <a:endParaRPr kumimoji="0" lang="zh-CN" altLang="en-US" sz="18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106644" y="1644979"/>
            <a:ext cx="35589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根据碰撞前后动量守恒</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得</a:t>
            </a:r>
            <a:endParaRPr kumimoji="0" lang="zh-CN"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3176181" y="1990796"/>
            <a:ext cx="3780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endParaRPr kumimoji="0" lang="en-US" altLang="zh-CN" sz="1800" b="0" i="0" u="none" strike="noStrike" cap="none" normalizeH="0" baseline="0" dirty="0" smtClean="0">
              <a:ln>
                <a:noFill/>
              </a:ln>
              <a:solidFill>
                <a:schemeClr val="tx1"/>
              </a:solidFill>
              <a:effectLst/>
            </a:endParaRPr>
          </a:p>
        </p:txBody>
      </p:sp>
      <p:sp>
        <p:nvSpPr>
          <p:cNvPr id="11" name="Rectangle 8"/>
          <p:cNvSpPr>
            <a:spLocks noChangeArrowheads="1"/>
          </p:cNvSpPr>
          <p:nvPr/>
        </p:nvSpPr>
        <p:spPr bwMode="auto">
          <a:xfrm>
            <a:off x="373626" y="3985224"/>
            <a:ext cx="9746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198405" y="4561982"/>
            <a:ext cx="83169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完全非弹性碰撞的机械能损失最大</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，其损失的机械能变为其它形式的能量</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如热能等</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4" name="矩形 13"/>
          <p:cNvSpPr/>
          <p:nvPr/>
        </p:nvSpPr>
        <p:spPr>
          <a:xfrm>
            <a:off x="572030" y="2544903"/>
            <a:ext cx="4572000" cy="646331"/>
          </a:xfrm>
          <a:prstGeom prst="rect">
            <a:avLst/>
          </a:prstGeom>
        </p:spPr>
        <p:txBody>
          <a:bodyPr>
            <a:spAutoFit/>
          </a:bodyPr>
          <a:lstStyle/>
          <a:p>
            <a:pPr lvl="0" defTabSz="914400" eaLnBrk="0" fontAlgn="base" hangingPunct="0">
              <a:spcBef>
                <a:spcPct val="0"/>
              </a:spcBef>
              <a:spcAft>
                <a:spcPct val="0"/>
              </a:spcAft>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在碰撞过程中机械能损失为</a:t>
            </a:r>
            <a:endParaRPr lang="zh-CN" altLang="en-US" sz="1800" dirty="0">
              <a:solidFill>
                <a:srgbClr val="000000"/>
              </a:solidFill>
            </a:endParaRPr>
          </a:p>
          <a:p>
            <a:pPr lvl="0" defTabSz="914400" eaLnBrk="0" fontAlgn="base" hangingPunct="0">
              <a:spcBef>
                <a:spcPct val="0"/>
              </a:spcBef>
              <a:spcAft>
                <a:spcPct val="0"/>
              </a:spcAft>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671090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39</a:t>
            </a:fld>
            <a:endParaRPr lang="zh-CN" altLang="en-US"/>
          </a:p>
        </p:txBody>
      </p:sp>
      <p:sp>
        <p:nvSpPr>
          <p:cNvPr id="5" name="矩形 4"/>
          <p:cNvSpPr/>
          <p:nvPr/>
        </p:nvSpPr>
        <p:spPr>
          <a:xfrm>
            <a:off x="271894" y="688367"/>
            <a:ext cx="8243455" cy="400110"/>
          </a:xfrm>
          <a:prstGeom prst="rect">
            <a:avLst/>
          </a:prstGeom>
        </p:spPr>
        <p:txBody>
          <a:bodyPr wrap="square">
            <a:spAutoFit/>
          </a:bodyPr>
          <a:lstStyle/>
          <a:p>
            <a:pPr marL="342900" indent="-342900">
              <a:spcAft>
                <a:spcPts val="1200"/>
              </a:spcAft>
              <a:buFont typeface="Wingdings" panose="05000000000000000000" pitchFamily="2" charset="2"/>
              <a:buChar char="u"/>
            </a:pPr>
            <a:r>
              <a:rPr lang="zh-CN" altLang="en-US" sz="2000" dirty="0" smtClean="0">
                <a:latin typeface="+mj-ea"/>
                <a:ea typeface="+mj-ea"/>
              </a:rPr>
              <a:t> 非弹性碰撞（了解）</a:t>
            </a:r>
            <a:endParaRPr lang="zh-CN" altLang="en-US" sz="2000" dirty="0">
              <a:latin typeface="+mj-ea"/>
              <a:ea typeface="+mj-ea"/>
            </a:endParaRPr>
          </a:p>
        </p:txBody>
      </p:sp>
      <p:sp>
        <p:nvSpPr>
          <p:cNvPr id="3" name="矩形 2"/>
          <p:cNvSpPr/>
          <p:nvPr/>
        </p:nvSpPr>
        <p:spPr>
          <a:xfrm>
            <a:off x="585017" y="1201944"/>
            <a:ext cx="7467601" cy="646331"/>
          </a:xfrm>
          <a:prstGeom prst="rect">
            <a:avLst/>
          </a:prstGeom>
        </p:spPr>
        <p:txBody>
          <a:bodyPr wrap="square">
            <a:spAutoFit/>
          </a:bodyPr>
          <a:lstStyle/>
          <a:p>
            <a:pPr indent="457200"/>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介于弹性碰撞和完全非弹性碰撞之间的碰撞称为非弹性碰撞</a:t>
            </a:r>
            <a:r>
              <a:rPr lang="en-US" altLang="zh-CN" sz="1800" kern="100" dirty="0">
                <a:latin typeface="Times New Roman" panose="02020603050405020304" pitchFamily="18" charset="0"/>
                <a:ea typeface="宋体" panose="02010600030101010101" pitchFamily="2" charset="-122"/>
              </a:rPr>
              <a:t>,</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其机械能的损失量取决于恢复系数</a:t>
            </a:r>
            <a:r>
              <a:rPr lang="en-US" altLang="zh-CN" sz="1800" kern="100" dirty="0">
                <a:latin typeface="Times New Roman" panose="02020603050405020304" pitchFamily="18" charset="0"/>
                <a:ea typeface="宋体" panose="02010600030101010101" pitchFamily="2" charset="-122"/>
              </a:rPr>
              <a:t>,</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用</a:t>
            </a:r>
            <a:r>
              <a:rPr lang="en-US" altLang="zh-CN" sz="1800" kern="100" dirty="0" smtClean="0">
                <a:latin typeface="Times New Roman" panose="02020603050405020304" pitchFamily="18" charset="0"/>
                <a:ea typeface="宋体" panose="02010600030101010101" pitchFamily="2" charset="-122"/>
              </a:rPr>
              <a:t>e</a:t>
            </a:r>
            <a:r>
              <a:rPr lang="zh-CN" altLang="en-US" sz="1800" kern="100" dirty="0" smtClean="0">
                <a:latin typeface="Times New Roman" panose="02020603050405020304" pitchFamily="18" charset="0"/>
                <a:ea typeface="宋体" panose="02010600030101010101" pitchFamily="2" charset="-122"/>
              </a:rPr>
              <a:t>（</a:t>
            </a:r>
            <a:r>
              <a:rPr lang="zh-CN" altLang="zh-CN" sz="1800" dirty="0"/>
              <a:t>由碰撞物体的材料决定</a:t>
            </a:r>
            <a:r>
              <a:rPr lang="zh-CN" altLang="en-US" sz="1800" kern="100" dirty="0" smtClean="0">
                <a:latin typeface="Times New Roman" panose="02020603050405020304" pitchFamily="18" charset="0"/>
                <a:ea typeface="宋体" panose="02010600030101010101" pitchFamily="2" charset="-122"/>
              </a:rPr>
              <a:t>）</a:t>
            </a:r>
            <a:r>
              <a:rPr lang="zh-CN" altLang="zh-CN" sz="1800" kern="100" dirty="0" smtClean="0">
                <a:latin typeface="Times New Roman" panose="02020603050405020304" pitchFamily="18" charset="0"/>
                <a:ea typeface="宋体" panose="02010600030101010101" pitchFamily="2" charset="-122"/>
                <a:cs typeface="Times New Roman" panose="02020603050405020304" pitchFamily="18" charset="0"/>
              </a:rPr>
              <a:t>表示</a:t>
            </a:r>
            <a:endParaRPr lang="zh-CN" altLang="en-US" sz="1600" dirty="0"/>
          </a:p>
        </p:txBody>
      </p:sp>
      <p:graphicFrame>
        <p:nvGraphicFramePr>
          <p:cNvPr id="6" name="对象 5"/>
          <p:cNvGraphicFramePr>
            <a:graphicFrameLocks noChangeAspect="1"/>
          </p:cNvGraphicFramePr>
          <p:nvPr>
            <p:extLst>
              <p:ext uri="{D42A27DB-BD31-4B8C-83A1-F6EECF244321}">
                <p14:modId xmlns:p14="http://schemas.microsoft.com/office/powerpoint/2010/main" val="642879848"/>
              </p:ext>
            </p:extLst>
          </p:nvPr>
        </p:nvGraphicFramePr>
        <p:xfrm>
          <a:off x="3480618" y="1848275"/>
          <a:ext cx="1081549" cy="585309"/>
        </p:xfrm>
        <a:graphic>
          <a:graphicData uri="http://schemas.openxmlformats.org/presentationml/2006/ole">
            <mc:AlternateContent xmlns:mc="http://schemas.openxmlformats.org/markup-compatibility/2006">
              <mc:Choice xmlns:v="urn:schemas-microsoft-com:vml" Requires="v">
                <p:oleObj spid="_x0000_s88102" r:id="rId3" imgW="812447" imgH="431613" progId="Equation.3">
                  <p:embed/>
                </p:oleObj>
              </mc:Choice>
              <mc:Fallback>
                <p:oleObj r:id="rId3" imgW="812447" imgH="431613"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0618" y="1848275"/>
                        <a:ext cx="1081549" cy="585309"/>
                      </a:xfrm>
                      <a:prstGeom prst="rect">
                        <a:avLst/>
                      </a:prstGeom>
                      <a:noFill/>
                    </p:spPr>
                  </p:pic>
                </p:oleObj>
              </mc:Fallback>
            </mc:AlternateContent>
          </a:graphicData>
        </a:graphic>
      </p:graphicFrame>
      <p:pic>
        <p:nvPicPr>
          <p:cNvPr id="880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1082" y="2969342"/>
            <a:ext cx="3598607" cy="142988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7A77"/>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sp>
        <p:nvSpPr>
          <p:cNvPr id="8" name="矩形 7"/>
          <p:cNvSpPr/>
          <p:nvPr/>
        </p:nvSpPr>
        <p:spPr>
          <a:xfrm>
            <a:off x="1158529" y="2600010"/>
            <a:ext cx="1800493" cy="369332"/>
          </a:xfrm>
          <a:prstGeom prst="rect">
            <a:avLst/>
          </a:prstGeom>
        </p:spPr>
        <p:txBody>
          <a:bodyPr wrap="none">
            <a:spAutoFit/>
          </a:bodyPr>
          <a:lstStyle/>
          <a:p>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碰后的速度</a:t>
            </a:r>
            <a:r>
              <a:rPr lang="zh-CN" altLang="zh-CN" sz="1800" kern="100" dirty="0" smtClean="0">
                <a:latin typeface="Times New Roman" panose="02020603050405020304" pitchFamily="18" charset="0"/>
                <a:ea typeface="宋体" panose="02010600030101010101" pitchFamily="2" charset="-122"/>
                <a:cs typeface="Times New Roman" panose="02020603050405020304" pitchFamily="18" charset="0"/>
              </a:rPr>
              <a:t>为</a:t>
            </a:r>
            <a:r>
              <a:rPr lang="zh-CN" altLang="en-US" sz="18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600" dirty="0"/>
          </a:p>
        </p:txBody>
      </p:sp>
      <p:sp>
        <p:nvSpPr>
          <p:cNvPr id="9" name="矩形 8"/>
          <p:cNvSpPr/>
          <p:nvPr/>
        </p:nvSpPr>
        <p:spPr>
          <a:xfrm>
            <a:off x="271894" y="4750315"/>
            <a:ext cx="8243455" cy="369332"/>
          </a:xfrm>
          <a:prstGeom prst="rect">
            <a:avLst/>
          </a:prstGeom>
        </p:spPr>
        <p:txBody>
          <a:bodyPr wrap="square">
            <a:spAutoFit/>
          </a:bodyPr>
          <a:lstStyle/>
          <a:p>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弹性碰撞相当于</a:t>
            </a:r>
            <a:r>
              <a:rPr lang="en-US" altLang="zh-CN" sz="1800" kern="100" dirty="0">
                <a:latin typeface="Times New Roman" panose="02020603050405020304" pitchFamily="18" charset="0"/>
                <a:ea typeface="宋体" panose="02010600030101010101" pitchFamily="2" charset="-122"/>
              </a:rPr>
              <a:t>e=1;</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完全非弹性碰撞</a:t>
            </a:r>
            <a:r>
              <a:rPr lang="en-US" altLang="zh-CN" sz="1800" kern="100" dirty="0">
                <a:latin typeface="Times New Roman" panose="02020603050405020304" pitchFamily="18" charset="0"/>
                <a:ea typeface="宋体" panose="02010600030101010101" pitchFamily="2" charset="-122"/>
              </a:rPr>
              <a:t>,</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相当于</a:t>
            </a:r>
            <a:r>
              <a:rPr lang="en-US" altLang="zh-CN" sz="1800" kern="100" dirty="0">
                <a:latin typeface="Times New Roman" panose="02020603050405020304" pitchFamily="18" charset="0"/>
                <a:ea typeface="宋体" panose="02010600030101010101" pitchFamily="2" charset="-122"/>
              </a:rPr>
              <a:t>e=0,</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而弹性碰撞的恢复系数为</a:t>
            </a:r>
            <a:r>
              <a:rPr lang="en-US" altLang="zh-CN" sz="1800" kern="100" dirty="0" smtClean="0">
                <a:latin typeface="Times New Roman" panose="02020603050405020304" pitchFamily="18" charset="0"/>
                <a:ea typeface="宋体" panose="02010600030101010101" pitchFamily="2" charset="-122"/>
              </a:rPr>
              <a:t>0&lt;e&lt;1</a:t>
            </a:r>
            <a:r>
              <a:rPr lang="zh-CN" altLang="en-US" sz="1800" kern="100" dirty="0" smtClean="0">
                <a:latin typeface="Times New Roman" panose="02020603050405020304" pitchFamily="18" charset="0"/>
                <a:ea typeface="宋体" panose="02010600030101010101" pitchFamily="2" charset="-122"/>
              </a:rPr>
              <a:t>。</a:t>
            </a:r>
            <a:endParaRPr lang="zh-CN" altLang="en-US" sz="1600" dirty="0"/>
          </a:p>
        </p:txBody>
      </p:sp>
    </p:spTree>
    <p:extLst>
      <p:ext uri="{BB962C8B-B14F-4D97-AF65-F5344CB8AC3E}">
        <p14:creationId xmlns:p14="http://schemas.microsoft.com/office/powerpoint/2010/main" val="604791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一、功及功率</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086939" cy="1421928"/>
          </a:xfrm>
          <a:prstGeom prst="rect">
            <a:avLst/>
          </a:prstGeom>
        </p:spPr>
        <p:txBody>
          <a:bodyPr wrap="square">
            <a:spAutoFit/>
          </a:bodyPr>
          <a:lstStyle/>
          <a:p>
            <a:pPr indent="-457200">
              <a:lnSpc>
                <a:spcPct val="120000"/>
              </a:lnSpc>
              <a:buAutoNum type="arabicPeriod"/>
            </a:pPr>
            <a:r>
              <a:rPr kumimoji="1" lang="zh-CN" altLang="en-US" sz="1800" dirty="0" smtClean="0">
                <a:latin typeface="+mj-ea"/>
                <a:ea typeface="+mj-ea"/>
              </a:rPr>
              <a:t>功</a:t>
            </a:r>
            <a:r>
              <a:rPr kumimoji="1" lang="zh-CN" altLang="en-US" sz="1800" dirty="0">
                <a:latin typeface="+mj-ea"/>
                <a:ea typeface="+mj-ea"/>
              </a:rPr>
              <a:t>：功是</a:t>
            </a:r>
            <a:r>
              <a:rPr kumimoji="1" lang="zh-CN" altLang="en-US" sz="1800" dirty="0" smtClean="0">
                <a:solidFill>
                  <a:schemeClr val="accent1"/>
                </a:solidFill>
                <a:latin typeface="+mj-ea"/>
                <a:ea typeface="+mj-ea"/>
              </a:rPr>
              <a:t>力</a:t>
            </a:r>
            <a:r>
              <a:rPr kumimoji="1" lang="zh-CN" altLang="en-US" sz="1800" dirty="0" smtClean="0">
                <a:latin typeface="+mj-ea"/>
                <a:ea typeface="+mj-ea"/>
              </a:rPr>
              <a:t>对物体运动过程中</a:t>
            </a:r>
            <a:r>
              <a:rPr kumimoji="1" lang="zh-CN" altLang="en-US" sz="1800" dirty="0" smtClean="0">
                <a:solidFill>
                  <a:schemeClr val="accent1"/>
                </a:solidFill>
                <a:latin typeface="+mj-ea"/>
                <a:ea typeface="+mj-ea"/>
              </a:rPr>
              <a:t>对</a:t>
            </a:r>
            <a:r>
              <a:rPr kumimoji="1" lang="zh-CN" altLang="en-US" sz="1800" dirty="0">
                <a:solidFill>
                  <a:schemeClr val="accent1"/>
                </a:solidFill>
                <a:latin typeface="+mj-ea"/>
                <a:ea typeface="+mj-ea"/>
              </a:rPr>
              <a:t>空间的积累</a:t>
            </a:r>
            <a:r>
              <a:rPr kumimoji="1" lang="zh-CN" altLang="en-US" sz="1800" dirty="0" smtClean="0">
                <a:latin typeface="+mj-ea"/>
                <a:ea typeface="+mj-ea"/>
              </a:rPr>
              <a:t>效应。（是过程量、标量）</a:t>
            </a:r>
            <a:endParaRPr kumimoji="1" lang="en-US" altLang="zh-CN" sz="1800" dirty="0" smtClean="0">
              <a:latin typeface="+mj-ea"/>
              <a:ea typeface="+mj-ea"/>
            </a:endParaRPr>
          </a:p>
          <a:p>
            <a:pPr>
              <a:lnSpc>
                <a:spcPct val="120000"/>
              </a:lnSpc>
            </a:pPr>
            <a:r>
              <a:rPr kumimoji="1" lang="zh-CN" altLang="en-US" sz="1800" dirty="0" smtClean="0">
                <a:latin typeface="+mj-ea"/>
                <a:ea typeface="+mj-ea"/>
              </a:rPr>
              <a:t>      </a:t>
            </a:r>
            <a:r>
              <a:rPr kumimoji="1" lang="zh-CN" altLang="en-US" sz="1800" dirty="0" smtClean="0">
                <a:solidFill>
                  <a:srgbClr val="ED5A00"/>
                </a:solidFill>
                <a:latin typeface="+mj-ea"/>
                <a:ea typeface="+mj-ea"/>
              </a:rPr>
              <a:t>合力的功</a:t>
            </a:r>
            <a:r>
              <a:rPr kumimoji="1" lang="zh-CN" altLang="en-US" sz="1800" dirty="0" smtClean="0">
                <a:latin typeface="+mj-ea"/>
                <a:ea typeface="+mj-ea"/>
              </a:rPr>
              <a:t>：合力可以</a:t>
            </a:r>
            <a:r>
              <a:rPr kumimoji="1" lang="zh-CN" altLang="en-US" sz="1800" dirty="0">
                <a:solidFill>
                  <a:schemeClr val="accent1"/>
                </a:solidFill>
                <a:latin typeface="+mj-ea"/>
                <a:ea typeface="+mj-ea"/>
              </a:rPr>
              <a:t>分解为不同方向上的分力</a:t>
            </a:r>
            <a:r>
              <a:rPr kumimoji="1" lang="zh-CN" altLang="en-US" sz="1800" dirty="0">
                <a:latin typeface="+mj-ea"/>
                <a:ea typeface="+mj-ea"/>
              </a:rPr>
              <a:t>，然后分别求不同方向</a:t>
            </a:r>
            <a:r>
              <a:rPr kumimoji="1" lang="zh-CN" altLang="en-US" sz="1800" dirty="0" smtClean="0">
                <a:latin typeface="+mj-ea"/>
                <a:ea typeface="+mj-ea"/>
              </a:rPr>
              <a:t>上</a:t>
            </a:r>
            <a:r>
              <a:rPr kumimoji="1" lang="zh-CN" altLang="en-US" sz="1800" dirty="0" smtClean="0">
                <a:solidFill>
                  <a:schemeClr val="accent1"/>
                </a:solidFill>
                <a:latin typeface="+mj-ea"/>
                <a:ea typeface="+mj-ea"/>
              </a:rPr>
              <a:t>分力做的功</a:t>
            </a:r>
            <a:r>
              <a:rPr kumimoji="1" lang="zh-CN" altLang="en-US" sz="1800" dirty="0" smtClean="0">
                <a:latin typeface="+mj-ea"/>
                <a:ea typeface="+mj-ea"/>
              </a:rPr>
              <a:t>，</a:t>
            </a:r>
            <a:r>
              <a:rPr kumimoji="1" lang="zh-CN" altLang="en-US" sz="1800" dirty="0">
                <a:latin typeface="+mj-ea"/>
                <a:ea typeface="+mj-ea"/>
              </a:rPr>
              <a:t>在</a:t>
            </a:r>
            <a:r>
              <a:rPr kumimoji="1" lang="zh-CN" altLang="en-US" sz="1800" dirty="0" smtClean="0">
                <a:latin typeface="+mj-ea"/>
                <a:ea typeface="+mj-ea"/>
              </a:rPr>
              <a:t>进行</a:t>
            </a:r>
            <a:r>
              <a:rPr kumimoji="1" lang="zh-CN" altLang="en-US" sz="1800" dirty="0" smtClean="0">
                <a:solidFill>
                  <a:schemeClr val="accent1"/>
                </a:solidFill>
                <a:latin typeface="+mj-ea"/>
                <a:ea typeface="+mj-ea"/>
              </a:rPr>
              <a:t>标量相加</a:t>
            </a:r>
            <a:r>
              <a:rPr kumimoji="1" lang="zh-CN" altLang="en-US" sz="1800" dirty="0" smtClean="0">
                <a:latin typeface="+mj-ea"/>
                <a:ea typeface="+mj-ea"/>
              </a:rPr>
              <a:t>，即可得到合力的功。</a:t>
            </a:r>
            <a:endParaRPr kumimoji="1" lang="zh-CN" altLang="en-US" sz="1800" dirty="0">
              <a:latin typeface="+mj-ea"/>
              <a:ea typeface="+mj-ea"/>
            </a:endParaRPr>
          </a:p>
          <a:p>
            <a:pPr indent="-457200">
              <a:lnSpc>
                <a:spcPct val="120000"/>
              </a:lnSpc>
              <a:buAutoNum type="arabicPeriod"/>
            </a:pPr>
            <a:endParaRPr kumimoji="1" lang="zh-CN" altLang="en-US" sz="1800" dirty="0">
              <a:latin typeface="+mj-ea"/>
              <a:ea typeface="+mj-ea"/>
            </a:endParaRPr>
          </a:p>
        </p:txBody>
      </p:sp>
      <p:sp>
        <p:nvSpPr>
          <p:cNvPr id="3" name="灯片编号占位符 2"/>
          <p:cNvSpPr>
            <a:spLocks noGrp="1"/>
          </p:cNvSpPr>
          <p:nvPr>
            <p:ph type="sldNum" sz="quarter" idx="10"/>
          </p:nvPr>
        </p:nvSpPr>
        <p:spPr/>
        <p:txBody>
          <a:bodyPr/>
          <a:lstStyle/>
          <a:p>
            <a:fld id="{720AFD23-7FD8-4D17-A0A1-97F143C0E2EC}" type="slidenum">
              <a:rPr lang="zh-CN" altLang="en-US" smtClean="0"/>
              <a:t>4</a:t>
            </a:fld>
            <a:endParaRPr lang="zh-CN" altLang="en-US"/>
          </a:p>
        </p:txBody>
      </p:sp>
      <p:sp>
        <p:nvSpPr>
          <p:cNvPr id="2" name="文本框 1"/>
          <p:cNvSpPr txBox="1"/>
          <p:nvPr/>
        </p:nvSpPr>
        <p:spPr>
          <a:xfrm>
            <a:off x="366417" y="2242325"/>
            <a:ext cx="1338828" cy="369332"/>
          </a:xfrm>
          <a:prstGeom prst="rect">
            <a:avLst/>
          </a:prstGeom>
          <a:noFill/>
        </p:spPr>
        <p:txBody>
          <a:bodyPr wrap="none" rtlCol="0">
            <a:spAutoFit/>
          </a:bodyPr>
          <a:lstStyle/>
          <a:p>
            <a:r>
              <a:rPr lang="zh-CN" altLang="en-US" sz="1800" dirty="0" smtClean="0">
                <a:latin typeface="楷体" panose="02010609060101010101" pitchFamily="49" charset="-122"/>
                <a:ea typeface="楷体" panose="02010609060101010101" pitchFamily="49" charset="-122"/>
              </a:rPr>
              <a:t>直角坐标系</a:t>
            </a:r>
            <a:endParaRPr lang="zh-CN" altLang="en-US" sz="1800" dirty="0">
              <a:latin typeface="楷体" panose="02010609060101010101" pitchFamily="49" charset="-122"/>
              <a:ea typeface="楷体" panose="02010609060101010101" pitchFamily="49" charset="-122"/>
            </a:endParaRPr>
          </a:p>
        </p:txBody>
      </p:sp>
      <p:sp>
        <p:nvSpPr>
          <p:cNvPr id="12" name="文本框 11"/>
          <p:cNvSpPr txBox="1"/>
          <p:nvPr/>
        </p:nvSpPr>
        <p:spPr>
          <a:xfrm>
            <a:off x="310915" y="5207650"/>
            <a:ext cx="1338828" cy="369332"/>
          </a:xfrm>
          <a:prstGeom prst="rect">
            <a:avLst/>
          </a:prstGeom>
          <a:noFill/>
        </p:spPr>
        <p:txBody>
          <a:bodyPr wrap="none" rtlCol="0">
            <a:spAutoFit/>
          </a:bodyPr>
          <a:lstStyle/>
          <a:p>
            <a:r>
              <a:rPr lang="zh-CN" altLang="en-US" sz="1800" dirty="0" smtClean="0">
                <a:latin typeface="楷体" panose="02010609060101010101" pitchFamily="49" charset="-122"/>
                <a:ea typeface="楷体" panose="02010609060101010101" pitchFamily="49" charset="-122"/>
              </a:rPr>
              <a:t>自然坐标系</a:t>
            </a:r>
            <a:endParaRPr lang="zh-CN" altLang="en-US" sz="1800" dirty="0">
              <a:latin typeface="楷体" panose="02010609060101010101" pitchFamily="49" charset="-122"/>
              <a:ea typeface="楷体" panose="02010609060101010101" pitchFamily="49" charset="-122"/>
            </a:endParaRPr>
          </a:p>
        </p:txBody>
      </p:sp>
      <p:sp>
        <p:nvSpPr>
          <p:cNvPr id="14" name="文本框 13"/>
          <p:cNvSpPr txBox="1"/>
          <p:nvPr/>
        </p:nvSpPr>
        <p:spPr>
          <a:xfrm>
            <a:off x="310915" y="4084794"/>
            <a:ext cx="2492990" cy="369332"/>
          </a:xfrm>
          <a:prstGeom prst="rect">
            <a:avLst/>
          </a:prstGeom>
          <a:noFill/>
        </p:spPr>
        <p:txBody>
          <a:bodyPr wrap="none" rtlCol="0">
            <a:spAutoFit/>
          </a:bodyPr>
          <a:lstStyle/>
          <a:p>
            <a:r>
              <a:rPr lang="zh-CN" altLang="en-US" sz="1800" dirty="0" smtClean="0">
                <a:latin typeface="楷体" panose="02010609060101010101" pitchFamily="49" charset="-122"/>
                <a:ea typeface="楷体" panose="02010609060101010101" pitchFamily="49" charset="-122"/>
              </a:rPr>
              <a:t>一维运动（直线运动）</a:t>
            </a:r>
            <a:endParaRPr lang="zh-CN" altLang="en-US" sz="1800" dirty="0">
              <a:latin typeface="楷体" panose="02010609060101010101" pitchFamily="49" charset="-122"/>
              <a:ea typeface="楷体" panose="02010609060101010101" pitchFamily="49" charset="-122"/>
            </a:endParaRPr>
          </a:p>
        </p:txBody>
      </p:sp>
      <p:grpSp>
        <p:nvGrpSpPr>
          <p:cNvPr id="27" name="组合 26"/>
          <p:cNvGrpSpPr/>
          <p:nvPr/>
        </p:nvGrpSpPr>
        <p:grpSpPr>
          <a:xfrm>
            <a:off x="1001344" y="5576982"/>
            <a:ext cx="3691090" cy="1193404"/>
            <a:chOff x="1189193" y="3543249"/>
            <a:chExt cx="3691090" cy="1193404"/>
          </a:xfrm>
        </p:grpSpPr>
        <mc:AlternateContent xmlns:mc="http://schemas.openxmlformats.org/markup-compatibility/2006" xmlns:a14="http://schemas.microsoft.com/office/drawing/2010/main">
          <mc:Choice Requires="a14">
            <p:sp>
              <p:nvSpPr>
                <p:cNvPr id="9" name="矩形 8"/>
                <p:cNvSpPr/>
                <p:nvPr/>
              </p:nvSpPr>
              <p:spPr>
                <a:xfrm>
                  <a:off x="1189193" y="3543249"/>
                  <a:ext cx="1644746" cy="402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𝐹</m:t>
                            </m:r>
                          </m:e>
                        </m:acc>
                        <m:r>
                          <a:rPr lang="zh-CN" altLang="en-US" sz="1800" i="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𝐹</m:t>
                            </m:r>
                          </m:e>
                          <m:sub>
                            <m:r>
                              <a:rPr lang="zh-CN" altLang="en-US" sz="1800" i="1">
                                <a:latin typeface="Cambria Math" panose="02040503050406030204" pitchFamily="18" charset="0"/>
                              </a:rPr>
                              <m:t>𝑛</m:t>
                            </m:r>
                          </m:sub>
                        </m:sSub>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𝑛</m:t>
                            </m:r>
                          </m:e>
                        </m:acc>
                        <m:r>
                          <a:rPr lang="zh-CN" altLang="en-US" sz="1800" i="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𝐹</m:t>
                            </m:r>
                          </m:e>
                          <m:sub>
                            <m:r>
                              <a:rPr lang="zh-CN" altLang="en-US" sz="1800" i="1">
                                <a:latin typeface="Cambria Math" panose="02040503050406030204" pitchFamily="18" charset="0"/>
                              </a:rPr>
                              <m:t>𝑡</m:t>
                            </m:r>
                          </m:sub>
                        </m:sSub>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𝜏</m:t>
                            </m:r>
                          </m:e>
                        </m:acc>
                      </m:oMath>
                    </m:oMathPara>
                  </a14:m>
                  <a:endParaRPr lang="zh-CN" altLang="en-US" sz="1800" dirty="0"/>
                </a:p>
              </p:txBody>
            </p:sp>
          </mc:Choice>
          <mc:Fallback xmlns="">
            <p:sp>
              <p:nvSpPr>
                <p:cNvPr id="9" name="矩形 8"/>
                <p:cNvSpPr>
                  <a:spLocks noRot="1" noChangeAspect="1" noMove="1" noResize="1" noEditPoints="1" noAdjustHandles="1" noChangeArrowheads="1" noChangeShapeType="1" noTextEdit="1"/>
                </p:cNvSpPr>
                <p:nvPr/>
              </p:nvSpPr>
              <p:spPr>
                <a:xfrm>
                  <a:off x="1189193" y="3543249"/>
                  <a:ext cx="1644746" cy="402931"/>
                </a:xfrm>
                <a:prstGeom prst="rect">
                  <a:avLst/>
                </a:prstGeom>
                <a:blipFill rotWithShape="0">
                  <a:blip r:embed="rId3"/>
                  <a:stretch>
                    <a:fillRect t="-21212" r="-15926"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854954" y="3576848"/>
                  <a:ext cx="11605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800" i="1">
                            <a:latin typeface="Cambria Math" panose="02040503050406030204" pitchFamily="18" charset="0"/>
                          </a:rPr>
                          <m:t>𝑑</m:t>
                        </m:r>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𝑟</m:t>
                            </m:r>
                          </m:e>
                        </m:acc>
                        <m:r>
                          <a:rPr lang="zh-CN" altLang="en-US" sz="1800" i="0">
                            <a:latin typeface="Cambria Math" panose="02040503050406030204" pitchFamily="18" charset="0"/>
                          </a:rPr>
                          <m:t>=</m:t>
                        </m:r>
                        <m:r>
                          <a:rPr lang="zh-CN" altLang="en-US" sz="1800" i="1">
                            <a:latin typeface="Cambria Math" panose="02040503050406030204" pitchFamily="18" charset="0"/>
                          </a:rPr>
                          <m:t>𝑑𝑠</m:t>
                        </m:r>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𝜏</m:t>
                            </m:r>
                          </m:e>
                        </m:acc>
                      </m:oMath>
                    </m:oMathPara>
                  </a14:m>
                  <a:endParaRPr lang="zh-CN" altLang="en-US" sz="1800" dirty="0"/>
                </a:p>
              </p:txBody>
            </p:sp>
          </mc:Choice>
          <mc:Fallback xmlns="">
            <p:sp>
              <p:nvSpPr>
                <p:cNvPr id="10" name="矩形 9"/>
                <p:cNvSpPr>
                  <a:spLocks noRot="1" noChangeAspect="1" noMove="1" noResize="1" noEditPoints="1" noAdjustHandles="1" noChangeArrowheads="1" noChangeShapeType="1" noTextEdit="1"/>
                </p:cNvSpPr>
                <p:nvPr/>
              </p:nvSpPr>
              <p:spPr>
                <a:xfrm>
                  <a:off x="2854954" y="3576848"/>
                  <a:ext cx="1160511" cy="369332"/>
                </a:xfrm>
                <a:prstGeom prst="rect">
                  <a:avLst/>
                </a:prstGeom>
                <a:blipFill rotWithShape="0">
                  <a:blip r:embed="rId4"/>
                  <a:stretch>
                    <a:fillRect t="-21667" r="-219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3284911" y="3946180"/>
                  <a:ext cx="1595372" cy="790473"/>
                </a:xfrm>
                <a:prstGeom prst="rect">
                  <a:avLst/>
                </a:prstGeom>
                <a:ln>
                  <a:solidFill>
                    <a:srgbClr val="ED5A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𝐴</m:t>
                        </m:r>
                        <m:r>
                          <a:rPr lang="zh-CN" altLang="en-US" sz="2000" i="0">
                            <a:latin typeface="Cambria Math" panose="02040503050406030204" pitchFamily="18" charset="0"/>
                          </a:rPr>
                          <m:t>=</m:t>
                        </m:r>
                        <m:nary>
                          <m:naryPr>
                            <m:limLoc m:val="subSup"/>
                            <m:grow m:val="on"/>
                            <m:ctrlPr>
                              <a:rPr lang="zh-CN" altLang="en-US" sz="2000" i="1">
                                <a:latin typeface="Cambria Math" panose="02040503050406030204" pitchFamily="18" charset="0"/>
                              </a:rPr>
                            </m:ctrlPr>
                          </m:naryPr>
                          <m:sub>
                            <m:r>
                              <a:rPr lang="zh-CN" altLang="en-US" sz="2000" i="1">
                                <a:latin typeface="Cambria Math" panose="02040503050406030204" pitchFamily="18" charset="0"/>
                              </a:rPr>
                              <m:t>𝑎</m:t>
                            </m:r>
                          </m:sub>
                          <m:sup>
                            <m:r>
                              <a:rPr lang="zh-CN" altLang="en-US" sz="2000" i="1">
                                <a:latin typeface="Cambria Math" panose="02040503050406030204" pitchFamily="18" charset="0"/>
                              </a:rPr>
                              <m:t>𝑏</m:t>
                            </m:r>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a:rPr lang="zh-CN" altLang="en-US" sz="2000" i="1">
                                    <a:latin typeface="Cambria Math" panose="02040503050406030204" pitchFamily="18" charset="0"/>
                                  </a:rPr>
                                  <m:t>𝑡</m:t>
                                </m:r>
                              </m:sub>
                            </m:sSub>
                            <m:r>
                              <a:rPr lang="zh-CN" altLang="en-US" sz="2000" i="1">
                                <a:latin typeface="Cambria Math" panose="02040503050406030204" pitchFamily="18" charset="0"/>
                              </a:rPr>
                              <m:t>𝑑𝑆</m:t>
                            </m:r>
                          </m:e>
                        </m:nary>
                      </m:oMath>
                    </m:oMathPara>
                  </a14:m>
                  <a:endParaRPr lang="zh-CN" altLang="en-US" sz="2000" dirty="0"/>
                </a:p>
              </p:txBody>
            </p:sp>
          </mc:Choice>
          <mc:Fallback xmlns="">
            <p:sp>
              <p:nvSpPr>
                <p:cNvPr id="17" name="矩形 16"/>
                <p:cNvSpPr>
                  <a:spLocks noRot="1" noChangeAspect="1" noMove="1" noResize="1" noEditPoints="1" noAdjustHandles="1" noChangeArrowheads="1" noChangeShapeType="1" noTextEdit="1"/>
                </p:cNvSpPr>
                <p:nvPr/>
              </p:nvSpPr>
              <p:spPr>
                <a:xfrm>
                  <a:off x="3284911" y="3946180"/>
                  <a:ext cx="1595372" cy="790473"/>
                </a:xfrm>
                <a:prstGeom prst="rect">
                  <a:avLst/>
                </a:prstGeom>
                <a:blipFill rotWithShape="0">
                  <a:blip r:embed="rId5"/>
                  <a:stretch>
                    <a:fillRect/>
                  </a:stretch>
                </a:blipFill>
                <a:ln>
                  <a:solidFill>
                    <a:srgbClr val="ED5A00"/>
                  </a:solid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0" name="矩形 19"/>
              <p:cNvSpPr/>
              <p:nvPr/>
            </p:nvSpPr>
            <p:spPr>
              <a:xfrm>
                <a:off x="2992092" y="4055427"/>
                <a:ext cx="1549626" cy="797398"/>
              </a:xfrm>
              <a:prstGeom prst="rect">
                <a:avLst/>
              </a:prstGeom>
              <a:ln>
                <a:solidFill>
                  <a:srgbClr val="ED5A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𝐴</m:t>
                      </m:r>
                      <m:r>
                        <a:rPr lang="zh-CN" altLang="en-US" sz="2000" i="0">
                          <a:latin typeface="Cambria Math" panose="02040503050406030204" pitchFamily="18" charset="0"/>
                        </a:rPr>
                        <m:t>=</m:t>
                      </m:r>
                      <m:nary>
                        <m:naryPr>
                          <m:limLoc m:val="subSup"/>
                          <m:grow m:val="on"/>
                          <m:ctrlPr>
                            <a:rPr lang="zh-CN" altLang="en-US" sz="2000" i="1">
                              <a:latin typeface="Cambria Math" panose="02040503050406030204" pitchFamily="18" charset="0"/>
                            </a:rPr>
                          </m:ctrlPr>
                        </m:naryPr>
                        <m:sub>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0">
                                  <a:latin typeface="Cambria Math" panose="02040503050406030204" pitchFamily="18" charset="0"/>
                                </a:rPr>
                                <m:t>0</m:t>
                              </m:r>
                            </m:sub>
                          </m:sSub>
                        </m:sub>
                        <m:sup>
                          <m:r>
                            <a:rPr lang="zh-CN" altLang="en-US" sz="2000" i="1">
                              <a:latin typeface="Cambria Math" panose="02040503050406030204" pitchFamily="18" charset="0"/>
                            </a:rPr>
                            <m:t>𝑥</m:t>
                          </m:r>
                        </m:sup>
                        <m:e>
                          <m:r>
                            <a:rPr lang="zh-CN" altLang="en-US" sz="2000" i="1">
                              <a:latin typeface="Cambria Math" panose="02040503050406030204" pitchFamily="18" charset="0"/>
                            </a:rPr>
                            <m:t>𝐹</m:t>
                          </m:r>
                          <m:r>
                            <a:rPr lang="zh-CN" altLang="en-US" sz="2000" i="0">
                              <a:latin typeface="Cambria Math" panose="02040503050406030204" pitchFamily="18" charset="0"/>
                            </a:rPr>
                            <m:t>ⅆ</m:t>
                          </m:r>
                          <m:r>
                            <a:rPr lang="zh-CN" altLang="en-US" sz="2000" i="1">
                              <a:latin typeface="Cambria Math" panose="02040503050406030204" pitchFamily="18" charset="0"/>
                            </a:rPr>
                            <m:t>𝑥</m:t>
                          </m:r>
                        </m:e>
                      </m:nary>
                    </m:oMath>
                  </m:oMathPara>
                </a14:m>
                <a:endParaRPr lang="zh-CN" altLang="en-US" sz="2000" dirty="0"/>
              </a:p>
            </p:txBody>
          </p:sp>
        </mc:Choice>
        <mc:Fallback xmlns="">
          <p:sp>
            <p:nvSpPr>
              <p:cNvPr id="20" name="矩形 19"/>
              <p:cNvSpPr>
                <a:spLocks noRot="1" noChangeAspect="1" noMove="1" noResize="1" noEditPoints="1" noAdjustHandles="1" noChangeArrowheads="1" noChangeShapeType="1" noTextEdit="1"/>
              </p:cNvSpPr>
              <p:nvPr/>
            </p:nvSpPr>
            <p:spPr>
              <a:xfrm>
                <a:off x="2992092" y="4055427"/>
                <a:ext cx="1549626" cy="797398"/>
              </a:xfrm>
              <a:prstGeom prst="rect">
                <a:avLst/>
              </a:prstGeom>
              <a:blipFill rotWithShape="0">
                <a:blip r:embed="rId6"/>
                <a:stretch>
                  <a:fillRect/>
                </a:stretch>
              </a:blipFill>
              <a:ln>
                <a:solidFill>
                  <a:srgbClr val="ED5A00"/>
                </a:solidFill>
              </a:ln>
            </p:spPr>
            <p:txBody>
              <a:bodyPr/>
              <a:lstStyle/>
              <a:p>
                <a:r>
                  <a:rPr lang="zh-CN" altLang="en-US">
                    <a:noFill/>
                  </a:rPr>
                  <a:t> </a:t>
                </a:r>
              </a:p>
            </p:txBody>
          </p:sp>
        </mc:Fallback>
      </mc:AlternateContent>
      <p:pic>
        <p:nvPicPr>
          <p:cNvPr id="21" name="图片 20"/>
          <p:cNvPicPr>
            <a:picLocks noChangeAspect="1"/>
          </p:cNvPicPr>
          <p:nvPr/>
        </p:nvPicPr>
        <p:blipFill>
          <a:blip r:embed="rId7"/>
          <a:stretch>
            <a:fillRect/>
          </a:stretch>
        </p:blipFill>
        <p:spPr>
          <a:xfrm>
            <a:off x="6809596" y="4312967"/>
            <a:ext cx="1773000" cy="2492807"/>
          </a:xfrm>
          <a:prstGeom prst="rect">
            <a:avLst/>
          </a:prstGeom>
        </p:spPr>
      </p:pic>
      <p:grpSp>
        <p:nvGrpSpPr>
          <p:cNvPr id="26" name="组合 25"/>
          <p:cNvGrpSpPr/>
          <p:nvPr/>
        </p:nvGrpSpPr>
        <p:grpSpPr>
          <a:xfrm>
            <a:off x="1879219" y="2268232"/>
            <a:ext cx="7112537" cy="1650486"/>
            <a:chOff x="2011566" y="1534306"/>
            <a:chExt cx="7112537" cy="1650486"/>
          </a:xfrm>
        </p:grpSpPr>
        <mc:AlternateContent xmlns:mc="http://schemas.openxmlformats.org/markup-compatibility/2006" xmlns:a14="http://schemas.microsoft.com/office/drawing/2010/main">
          <mc:Choice Requires="a14">
            <p:sp>
              <p:nvSpPr>
                <p:cNvPr id="5" name="矩形 4"/>
                <p:cNvSpPr/>
                <p:nvPr/>
              </p:nvSpPr>
              <p:spPr>
                <a:xfrm>
                  <a:off x="2355302" y="1534306"/>
                  <a:ext cx="2244332" cy="4420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𝐹</m:t>
                            </m:r>
                          </m:e>
                        </m:acc>
                        <m:r>
                          <a:rPr lang="zh-CN" altLang="en-US" sz="1800" i="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𝐹</m:t>
                            </m:r>
                          </m:e>
                          <m:sub>
                            <m:r>
                              <a:rPr lang="zh-CN" altLang="en-US" sz="1800" i="1">
                                <a:latin typeface="Cambria Math" panose="02040503050406030204" pitchFamily="18" charset="0"/>
                              </a:rPr>
                              <m:t>𝑥</m:t>
                            </m:r>
                          </m:sub>
                        </m:sSub>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𝑖</m:t>
                            </m:r>
                          </m:e>
                        </m:acc>
                        <m:r>
                          <a:rPr lang="zh-CN" altLang="en-US" sz="1800" i="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𝐹</m:t>
                            </m:r>
                          </m:e>
                          <m:sub>
                            <m:r>
                              <a:rPr lang="zh-CN" altLang="en-US" sz="1800" i="1">
                                <a:latin typeface="Cambria Math" panose="02040503050406030204" pitchFamily="18" charset="0"/>
                              </a:rPr>
                              <m:t>𝑦</m:t>
                            </m:r>
                          </m:sub>
                        </m:sSub>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𝑗</m:t>
                            </m:r>
                          </m:e>
                        </m:acc>
                        <m:r>
                          <a:rPr lang="zh-CN" altLang="en-US" sz="1800" i="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𝐹</m:t>
                            </m:r>
                          </m:e>
                          <m:sub>
                            <m:r>
                              <a:rPr lang="zh-CN" altLang="en-US" sz="1800" i="1">
                                <a:latin typeface="Cambria Math" panose="02040503050406030204" pitchFamily="18" charset="0"/>
                              </a:rPr>
                              <m:t>𝑧</m:t>
                            </m:r>
                          </m:sub>
                        </m:sSub>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𝑘</m:t>
                            </m:r>
                          </m:e>
                        </m:acc>
                      </m:oMath>
                    </m:oMathPara>
                  </a14:m>
                  <a:endParaRPr lang="zh-CN" altLang="en-US" sz="1800" dirty="0"/>
                </a:p>
              </p:txBody>
            </p:sp>
          </mc:Choice>
          <mc:Fallback xmlns="">
            <p:sp>
              <p:nvSpPr>
                <p:cNvPr id="5" name="矩形 4"/>
                <p:cNvSpPr>
                  <a:spLocks noRot="1" noChangeAspect="1" noMove="1" noResize="1" noEditPoints="1" noAdjustHandles="1" noChangeArrowheads="1" noChangeShapeType="1" noTextEdit="1"/>
                </p:cNvSpPr>
                <p:nvPr/>
              </p:nvSpPr>
              <p:spPr>
                <a:xfrm>
                  <a:off x="2355302" y="1534306"/>
                  <a:ext cx="2244332" cy="442044"/>
                </a:xfrm>
                <a:prstGeom prst="rect">
                  <a:avLst/>
                </a:prstGeom>
                <a:blipFill rotWithShape="0">
                  <a:blip r:embed="rId8"/>
                  <a:stretch>
                    <a:fillRect t="-17808" b="-54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5044056" y="1545413"/>
                  <a:ext cx="2417328" cy="4103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800" i="1">
                            <a:latin typeface="Cambria Math" panose="02040503050406030204" pitchFamily="18" charset="0"/>
                          </a:rPr>
                          <m:t>𝑑</m:t>
                        </m:r>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𝑟</m:t>
                            </m:r>
                          </m:e>
                        </m:acc>
                        <m:r>
                          <a:rPr lang="zh-CN" altLang="en-US" sz="1800" i="0">
                            <a:latin typeface="Cambria Math" panose="02040503050406030204" pitchFamily="18" charset="0"/>
                          </a:rPr>
                          <m:t>=</m:t>
                        </m:r>
                        <m:r>
                          <a:rPr lang="zh-CN" altLang="en-US" sz="1800" i="1">
                            <a:latin typeface="Cambria Math" panose="02040503050406030204" pitchFamily="18" charset="0"/>
                          </a:rPr>
                          <m:t>𝑑𝑥</m:t>
                        </m:r>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𝑖</m:t>
                            </m:r>
                          </m:e>
                        </m:acc>
                        <m:r>
                          <a:rPr lang="zh-CN" altLang="en-US" sz="1800" i="0">
                            <a:latin typeface="Cambria Math" panose="02040503050406030204" pitchFamily="18" charset="0"/>
                          </a:rPr>
                          <m:t>+</m:t>
                        </m:r>
                        <m:r>
                          <a:rPr lang="zh-CN" altLang="en-US" sz="1800" i="1">
                            <a:latin typeface="Cambria Math" panose="02040503050406030204" pitchFamily="18" charset="0"/>
                          </a:rPr>
                          <m:t>𝑑𝑦</m:t>
                        </m:r>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𝑗</m:t>
                            </m:r>
                          </m:e>
                        </m:acc>
                        <m:r>
                          <a:rPr lang="zh-CN" altLang="en-US" sz="1800" i="0">
                            <a:latin typeface="Cambria Math" panose="02040503050406030204" pitchFamily="18" charset="0"/>
                          </a:rPr>
                          <m:t>+</m:t>
                        </m:r>
                        <m:r>
                          <a:rPr lang="zh-CN" altLang="en-US" sz="1800" i="1">
                            <a:latin typeface="Cambria Math" panose="02040503050406030204" pitchFamily="18" charset="0"/>
                          </a:rPr>
                          <m:t>𝑑𝑧</m:t>
                        </m:r>
                        <m:acc>
                          <m:accPr>
                            <m:chr m:val="⃗"/>
                            <m:ctrlPr>
                              <a:rPr lang="zh-CN" altLang="en-US" sz="1800" i="1">
                                <a:latin typeface="Cambria Math" panose="02040503050406030204" pitchFamily="18" charset="0"/>
                              </a:rPr>
                            </m:ctrlPr>
                          </m:accPr>
                          <m:e>
                            <m:r>
                              <a:rPr lang="zh-CN" altLang="en-US" sz="1800" i="1">
                                <a:latin typeface="Cambria Math" panose="02040503050406030204" pitchFamily="18" charset="0"/>
                              </a:rPr>
                              <m:t>𝑘</m:t>
                            </m:r>
                          </m:e>
                        </m:acc>
                      </m:oMath>
                    </m:oMathPara>
                  </a14:m>
                  <a:endParaRPr lang="zh-CN" altLang="en-US" sz="1800" dirty="0"/>
                </a:p>
              </p:txBody>
            </p:sp>
          </mc:Choice>
          <mc:Fallback xmlns="">
            <p:sp>
              <p:nvSpPr>
                <p:cNvPr id="6" name="矩形 5"/>
                <p:cNvSpPr>
                  <a:spLocks noRot="1" noChangeAspect="1" noMove="1" noResize="1" noEditPoints="1" noAdjustHandles="1" noChangeArrowheads="1" noChangeShapeType="1" noTextEdit="1"/>
                </p:cNvSpPr>
                <p:nvPr/>
              </p:nvSpPr>
              <p:spPr>
                <a:xfrm>
                  <a:off x="5044056" y="1545413"/>
                  <a:ext cx="2417328" cy="410305"/>
                </a:xfrm>
                <a:prstGeom prst="rect">
                  <a:avLst/>
                </a:prstGeom>
                <a:blipFill rotWithShape="0">
                  <a:blip r:embed="rId9"/>
                  <a:stretch>
                    <a:fillRect t="-19403" b="-134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011566" y="2098129"/>
                  <a:ext cx="5569217" cy="859979"/>
                </a:xfrm>
                <a:prstGeom prst="rect">
                  <a:avLst/>
                </a:prstGeom>
                <a:ln>
                  <a:solidFill>
                    <a:srgbClr val="ED5A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𝐴</m:t>
                        </m:r>
                        <m:r>
                          <a:rPr lang="en-US" altLang="zh-CN" sz="2000" i="1" smtClean="0">
                            <a:latin typeface="Cambria Math" panose="02040503050406030204" pitchFamily="18" charset="0"/>
                          </a:rPr>
                          <m:t>=</m:t>
                        </m:r>
                        <m:nary>
                          <m:naryPr>
                            <m:limLoc m:val="subSup"/>
                            <m:grow m:val="on"/>
                            <m:ctrlPr>
                              <a:rPr lang="zh-CN" altLang="en-US" sz="2000" i="1">
                                <a:latin typeface="Cambria Math" panose="02040503050406030204" pitchFamily="18" charset="0"/>
                              </a:rPr>
                            </m:ctrlPr>
                          </m:naryPr>
                          <m:sub>
                            <m:r>
                              <a:rPr lang="zh-CN" altLang="en-US" sz="2000" i="1">
                                <a:latin typeface="Cambria Math" panose="02040503050406030204" pitchFamily="18" charset="0"/>
                              </a:rPr>
                              <m:t>𝑎</m:t>
                            </m:r>
                          </m:sub>
                          <m:sup>
                            <m:r>
                              <a:rPr lang="zh-CN" altLang="en-US" sz="2000" i="1">
                                <a:latin typeface="Cambria Math" panose="02040503050406030204" pitchFamily="18" charset="0"/>
                              </a:rPr>
                              <m:t>𝑏</m:t>
                            </m:r>
                          </m:sup>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𝐹</m:t>
                                </m:r>
                              </m:e>
                            </m:acc>
                            <m:r>
                              <a:rPr lang="zh-CN" altLang="en-US" sz="2000">
                                <a:latin typeface="Cambria Math" panose="02040503050406030204" pitchFamily="18" charset="0"/>
                              </a:rPr>
                              <m:t>⋅ⅆ</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𝑟</m:t>
                                </m:r>
                              </m:e>
                            </m:acc>
                          </m:e>
                        </m:nary>
                        <m:r>
                          <a:rPr lang="zh-CN" altLang="en-US" sz="2000" i="0">
                            <a:latin typeface="Cambria Math" panose="02040503050406030204" pitchFamily="18" charset="0"/>
                          </a:rPr>
                          <m:t>=</m:t>
                        </m:r>
                        <m:nary>
                          <m:naryPr>
                            <m:limLoc m:val="subSup"/>
                            <m:grow m:val="on"/>
                            <m:ctrlPr>
                              <a:rPr lang="zh-CN" altLang="en-US" sz="2000" i="1">
                                <a:latin typeface="Cambria Math" panose="02040503050406030204" pitchFamily="18" charset="0"/>
                              </a:rPr>
                            </m:ctrlPr>
                          </m:naryPr>
                          <m:sub>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𝑎</m:t>
                                </m:r>
                              </m:e>
                              <m:sub>
                                <m:r>
                                  <a:rPr lang="zh-CN" altLang="en-US" sz="2000" i="1">
                                    <a:latin typeface="Cambria Math" panose="02040503050406030204" pitchFamily="18" charset="0"/>
                                  </a:rPr>
                                  <m:t>𝑥</m:t>
                                </m:r>
                              </m:sub>
                            </m:sSub>
                          </m:sub>
                          <m:sup>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𝑏</m:t>
                                </m:r>
                              </m:e>
                              <m:sub>
                                <m:r>
                                  <a:rPr lang="zh-CN" altLang="en-US" sz="2000" i="1">
                                    <a:latin typeface="Cambria Math" panose="02040503050406030204" pitchFamily="18" charset="0"/>
                                  </a:rPr>
                                  <m:t>𝑥</m:t>
                                </m:r>
                              </m:sub>
                            </m:sSub>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a:rPr lang="zh-CN" altLang="en-US" sz="2000" i="1">
                                    <a:latin typeface="Cambria Math" panose="02040503050406030204" pitchFamily="18" charset="0"/>
                                  </a:rPr>
                                  <m:t>𝑥</m:t>
                                </m:r>
                              </m:sub>
                            </m:sSub>
                            <m:r>
                              <a:rPr lang="zh-CN" altLang="en-US" sz="2000" i="0">
                                <a:latin typeface="Cambria Math" panose="02040503050406030204" pitchFamily="18" charset="0"/>
                              </a:rPr>
                              <m:t>ⅆ</m:t>
                            </m:r>
                            <m:r>
                              <a:rPr lang="zh-CN" altLang="en-US" sz="2000" i="1">
                                <a:latin typeface="Cambria Math" panose="02040503050406030204" pitchFamily="18" charset="0"/>
                              </a:rPr>
                              <m:t>𝑥</m:t>
                            </m:r>
                          </m:e>
                        </m:nary>
                        <m:r>
                          <a:rPr lang="zh-CN" altLang="en-US" sz="2000" i="0">
                            <a:latin typeface="Cambria Math" panose="02040503050406030204" pitchFamily="18" charset="0"/>
                          </a:rPr>
                          <m:t>+</m:t>
                        </m:r>
                        <m:nary>
                          <m:naryPr>
                            <m:limLoc m:val="subSup"/>
                            <m:grow m:val="on"/>
                            <m:ctrlPr>
                              <a:rPr lang="zh-CN" altLang="en-US" sz="2000" i="1">
                                <a:latin typeface="Cambria Math" panose="02040503050406030204" pitchFamily="18" charset="0"/>
                              </a:rPr>
                            </m:ctrlPr>
                          </m:naryPr>
                          <m:sub>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𝑎</m:t>
                                </m:r>
                              </m:e>
                              <m:sub>
                                <m:r>
                                  <m:rPr>
                                    <m:sty m:val="p"/>
                                  </m:rPr>
                                  <a:rPr lang="en-US" altLang="zh-CN" sz="2000" i="1">
                                    <a:latin typeface="Cambria Math" panose="02040503050406030204" pitchFamily="18" charset="0"/>
                                  </a:rPr>
                                  <m:t>y</m:t>
                                </m:r>
                              </m:sub>
                            </m:sSub>
                          </m:sub>
                          <m:sup>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𝑏</m:t>
                                </m:r>
                              </m:e>
                              <m:sub>
                                <m:r>
                                  <a:rPr lang="zh-CN" altLang="en-US" sz="2000" i="1">
                                    <a:latin typeface="Cambria Math" panose="02040503050406030204" pitchFamily="18" charset="0"/>
                                  </a:rPr>
                                  <m:t>𝑦</m:t>
                                </m:r>
                              </m:sub>
                            </m:sSub>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a:rPr lang="zh-CN" altLang="en-US" sz="2000" i="1">
                                    <a:latin typeface="Cambria Math" panose="02040503050406030204" pitchFamily="18" charset="0"/>
                                  </a:rPr>
                                  <m:t>𝑦</m:t>
                                </m:r>
                              </m:sub>
                            </m:sSub>
                            <m:r>
                              <a:rPr lang="zh-CN" altLang="en-US" sz="2000" i="0">
                                <a:latin typeface="Cambria Math" panose="02040503050406030204" pitchFamily="18" charset="0"/>
                              </a:rPr>
                              <m:t>ⅆ</m:t>
                            </m:r>
                            <m:r>
                              <a:rPr lang="zh-CN" altLang="en-US" sz="2000" i="1">
                                <a:latin typeface="Cambria Math" panose="02040503050406030204" pitchFamily="18" charset="0"/>
                              </a:rPr>
                              <m:t>𝑦</m:t>
                            </m:r>
                          </m:e>
                        </m:nary>
                        <m:r>
                          <a:rPr lang="zh-CN" altLang="en-US" sz="2000" i="0">
                            <a:latin typeface="Cambria Math" panose="02040503050406030204" pitchFamily="18" charset="0"/>
                          </a:rPr>
                          <m:t>+</m:t>
                        </m:r>
                        <m:nary>
                          <m:naryPr>
                            <m:limLoc m:val="subSup"/>
                            <m:grow m:val="on"/>
                            <m:ctrlPr>
                              <a:rPr lang="zh-CN" altLang="en-US" sz="2000" i="1">
                                <a:latin typeface="Cambria Math" panose="02040503050406030204" pitchFamily="18" charset="0"/>
                              </a:rPr>
                            </m:ctrlPr>
                          </m:naryPr>
                          <m:sub>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𝑎</m:t>
                                </m:r>
                              </m:e>
                              <m:sub>
                                <m:r>
                                  <a:rPr lang="zh-CN" altLang="en-US" sz="2000" i="1">
                                    <a:latin typeface="Cambria Math" panose="02040503050406030204" pitchFamily="18" charset="0"/>
                                  </a:rPr>
                                  <m:t>𝑧</m:t>
                                </m:r>
                              </m:sub>
                            </m:sSub>
                          </m:sub>
                          <m:sup>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𝑏</m:t>
                                </m:r>
                              </m:e>
                              <m:sub>
                                <m:r>
                                  <a:rPr lang="zh-CN" altLang="en-US" sz="2000" i="1">
                                    <a:latin typeface="Cambria Math" panose="02040503050406030204" pitchFamily="18" charset="0"/>
                                  </a:rPr>
                                  <m:t>𝑧</m:t>
                                </m:r>
                              </m:sub>
                            </m:sSub>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𝐹</m:t>
                                </m:r>
                              </m:e>
                              <m:sub>
                                <m:r>
                                  <a:rPr lang="zh-CN" altLang="en-US" sz="2000" i="1">
                                    <a:latin typeface="Cambria Math" panose="02040503050406030204" pitchFamily="18" charset="0"/>
                                  </a:rPr>
                                  <m:t>𝑧</m:t>
                                </m:r>
                              </m:sub>
                            </m:sSub>
                            <m:r>
                              <a:rPr lang="zh-CN" altLang="en-US" sz="2000" i="0">
                                <a:latin typeface="Cambria Math" panose="02040503050406030204" pitchFamily="18" charset="0"/>
                              </a:rPr>
                              <m:t>ⅆ</m:t>
                            </m:r>
                            <m:r>
                              <a:rPr lang="zh-CN" altLang="en-US" sz="2000" i="1">
                                <a:latin typeface="Cambria Math" panose="02040503050406030204" pitchFamily="18" charset="0"/>
                              </a:rPr>
                              <m:t>𝑧</m:t>
                            </m:r>
                          </m:e>
                        </m:nary>
                      </m:oMath>
                    </m:oMathPara>
                  </a14:m>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2011566" y="2098129"/>
                  <a:ext cx="5569217" cy="859979"/>
                </a:xfrm>
                <a:prstGeom prst="rect">
                  <a:avLst/>
                </a:prstGeom>
                <a:blipFill rotWithShape="0">
                  <a:blip r:embed="rId10"/>
                  <a:stretch>
                    <a:fillRect/>
                  </a:stretch>
                </a:blipFill>
                <a:ln>
                  <a:solidFill>
                    <a:srgbClr val="ED5A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8067675" y="2051148"/>
                  <a:ext cx="1056428" cy="1133644"/>
                </a:xfrm>
                <a:prstGeom prst="rect">
                  <a:avLst/>
                </a:prstGeom>
              </p:spPr>
              <p:txBody>
                <a:bodyPr wrap="square">
                  <a:spAutoFit/>
                </a:bodyPr>
                <a:lstStyle/>
                <a:p>
                  <a:r>
                    <a:rPr lang="zh-CN" altLang="en-US" sz="1600" dirty="0" smtClean="0"/>
                    <a:t>注意</a:t>
                  </a:r>
                  <a:endParaRPr lang="en-US" altLang="zh-CN" sz="1600" i="1" dirty="0" smtClean="0"/>
                </a:p>
                <a:p>
                  <a:pPr/>
                  <a14:m>
                    <m:oMathPara xmlns:m="http://schemas.openxmlformats.org/officeDocument/2006/math">
                      <m:oMathParaPr>
                        <m:jc m:val="centerGroup"/>
                      </m:oMathParaPr>
                      <m:oMath xmlns:m="http://schemas.openxmlformats.org/officeDocument/2006/math">
                        <m:acc>
                          <m:accPr>
                            <m:chr m:val="⃗"/>
                            <m:ctrlPr>
                              <a:rPr lang="zh-CN" altLang="en-US" sz="1600" i="1" smtClean="0">
                                <a:latin typeface="Cambria Math" panose="02040503050406030204" pitchFamily="18" charset="0"/>
                              </a:rPr>
                            </m:ctrlPr>
                          </m:accPr>
                          <m:e>
                            <m:r>
                              <a:rPr lang="zh-CN" altLang="en-US" sz="1600" i="1">
                                <a:latin typeface="Cambria Math" panose="02040503050406030204" pitchFamily="18" charset="0"/>
                              </a:rPr>
                              <m:t>𝑖</m:t>
                            </m:r>
                          </m:e>
                        </m:acc>
                        <m:r>
                          <a:rPr lang="zh-CN" altLang="en-US" sz="1600" i="0">
                            <a:latin typeface="Cambria Math" panose="02040503050406030204" pitchFamily="18" charset="0"/>
                          </a:rPr>
                          <m:t>⋅</m:t>
                        </m:r>
                        <m:acc>
                          <m:accPr>
                            <m:chr m:val="⃗"/>
                            <m:ctrlPr>
                              <a:rPr lang="zh-CN" altLang="en-US" sz="1600" i="1">
                                <a:latin typeface="Cambria Math" panose="02040503050406030204" pitchFamily="18" charset="0"/>
                              </a:rPr>
                            </m:ctrlPr>
                          </m:accPr>
                          <m:e>
                            <m:r>
                              <a:rPr lang="zh-CN" altLang="en-US" sz="1600" i="1">
                                <a:latin typeface="Cambria Math" panose="02040503050406030204" pitchFamily="18" charset="0"/>
                              </a:rPr>
                              <m:t>𝑖</m:t>
                            </m:r>
                          </m:e>
                        </m:acc>
                        <m:r>
                          <a:rPr lang="zh-CN" altLang="en-US" sz="1600" i="0">
                            <a:latin typeface="Cambria Math" panose="02040503050406030204" pitchFamily="18" charset="0"/>
                          </a:rPr>
                          <m:t>=1</m:t>
                        </m:r>
                        <m:r>
                          <a:rPr lang="zh-CN" altLang="en-US" sz="1600" i="1" smtClean="0">
                            <a:latin typeface="Cambria Math" panose="02040503050406030204" pitchFamily="18" charset="0"/>
                          </a:rPr>
                          <m:t>，</m:t>
                        </m:r>
                      </m:oMath>
                    </m:oMathPara>
                  </a14:m>
                  <a:endParaRPr lang="en-US" altLang="zh-CN" sz="1600" i="1" dirty="0" smtClean="0"/>
                </a:p>
                <a:p>
                  <a:pPr/>
                  <a14:m>
                    <m:oMathPara xmlns:m="http://schemas.openxmlformats.org/officeDocument/2006/math">
                      <m:oMathParaPr>
                        <m:jc m:val="centerGroup"/>
                      </m:oMathParaPr>
                      <m:oMath xmlns:m="http://schemas.openxmlformats.org/officeDocument/2006/math">
                        <m:acc>
                          <m:accPr>
                            <m:chr m:val="⃗"/>
                            <m:ctrlPr>
                              <a:rPr lang="zh-CN" altLang="en-US" sz="1600" i="1">
                                <a:latin typeface="Cambria Math" panose="02040503050406030204" pitchFamily="18" charset="0"/>
                              </a:rPr>
                            </m:ctrlPr>
                          </m:accPr>
                          <m:e>
                            <m:r>
                              <a:rPr lang="zh-CN" altLang="en-US" sz="1600" i="1">
                                <a:latin typeface="Cambria Math" panose="02040503050406030204" pitchFamily="18" charset="0"/>
                              </a:rPr>
                              <m:t>𝑖</m:t>
                            </m:r>
                          </m:e>
                        </m:acc>
                        <m:r>
                          <a:rPr lang="zh-CN" altLang="en-US" sz="1600">
                            <a:latin typeface="Cambria Math" panose="02040503050406030204" pitchFamily="18" charset="0"/>
                          </a:rPr>
                          <m:t>⋅</m:t>
                        </m:r>
                        <m:acc>
                          <m:accPr>
                            <m:chr m:val="⃗"/>
                            <m:ctrlPr>
                              <a:rPr lang="zh-CN" altLang="en-US" sz="1600" i="1">
                                <a:latin typeface="Cambria Math" panose="02040503050406030204" pitchFamily="18" charset="0"/>
                              </a:rPr>
                            </m:ctrlPr>
                          </m:accPr>
                          <m:e>
                            <m:r>
                              <a:rPr lang="zh-CN" altLang="en-US" sz="1600" i="1">
                                <a:latin typeface="Cambria Math" panose="02040503050406030204" pitchFamily="18" charset="0"/>
                              </a:rPr>
                              <m:t>𝑗</m:t>
                            </m:r>
                          </m:e>
                        </m:acc>
                        <m:r>
                          <a:rPr lang="zh-CN" altLang="en-US" sz="1600">
                            <a:latin typeface="Cambria Math" panose="02040503050406030204" pitchFamily="18" charset="0"/>
                          </a:rPr>
                          <m:t>=0</m:t>
                        </m:r>
                      </m:oMath>
                    </m:oMathPara>
                  </a14:m>
                  <a:endParaRPr lang="zh-CN" altLang="en-US" sz="1600" dirty="0"/>
                </a:p>
                <a:p>
                  <a:endParaRPr lang="zh-CN" altLang="en-US" sz="1600" dirty="0"/>
                </a:p>
              </p:txBody>
            </p:sp>
          </mc:Choice>
          <mc:Fallback xmlns="">
            <p:sp>
              <p:nvSpPr>
                <p:cNvPr id="24" name="矩形 23"/>
                <p:cNvSpPr>
                  <a:spLocks noRot="1" noChangeAspect="1" noMove="1" noResize="1" noEditPoints="1" noAdjustHandles="1" noChangeArrowheads="1" noChangeShapeType="1" noTextEdit="1"/>
                </p:cNvSpPr>
                <p:nvPr/>
              </p:nvSpPr>
              <p:spPr>
                <a:xfrm>
                  <a:off x="8067675" y="2051148"/>
                  <a:ext cx="1056428" cy="1133644"/>
                </a:xfrm>
                <a:prstGeom prst="rect">
                  <a:avLst/>
                </a:prstGeom>
                <a:blipFill rotWithShape="0">
                  <a:blip r:embed="rId11"/>
                  <a:stretch>
                    <a:fillRect l="-3468" t="-215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3732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40</a:t>
            </a:fld>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97990243"/>
              </p:ext>
            </p:extLst>
          </p:nvPr>
        </p:nvGraphicFramePr>
        <p:xfrm>
          <a:off x="5540724" y="647147"/>
          <a:ext cx="986176" cy="317582"/>
        </p:xfrm>
        <a:graphic>
          <a:graphicData uri="http://schemas.openxmlformats.org/presentationml/2006/ole">
            <mc:AlternateContent xmlns:mc="http://schemas.openxmlformats.org/markup-compatibility/2006">
              <mc:Choice xmlns:v="urn:schemas-microsoft-com:vml" Requires="v">
                <p:oleObj spid="_x0000_s89466" r:id="rId3" imgW="558558" imgH="177723" progId="Equation.3">
                  <p:embed/>
                </p:oleObj>
              </mc:Choice>
              <mc:Fallback>
                <p:oleObj r:id="rId3" imgW="558558" imgH="17772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724" y="647147"/>
                        <a:ext cx="986176" cy="317582"/>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427853092"/>
              </p:ext>
            </p:extLst>
          </p:nvPr>
        </p:nvGraphicFramePr>
        <p:xfrm>
          <a:off x="2196887" y="1015865"/>
          <a:ext cx="2958528" cy="384441"/>
        </p:xfrm>
        <a:graphic>
          <a:graphicData uri="http://schemas.openxmlformats.org/presentationml/2006/ole">
            <mc:AlternateContent xmlns:mc="http://schemas.openxmlformats.org/markup-compatibility/2006">
              <mc:Choice xmlns:v="urn:schemas-microsoft-com:vml" Requires="v">
                <p:oleObj spid="_x0000_s89467" r:id="rId5" imgW="1688367" imgH="215806" progId="Equation.3">
                  <p:embed/>
                </p:oleObj>
              </mc:Choice>
              <mc:Fallback>
                <p:oleObj r:id="rId5" imgW="1688367" imgH="21580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6887" y="1015865"/>
                        <a:ext cx="2958528" cy="384441"/>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10825175"/>
              </p:ext>
            </p:extLst>
          </p:nvPr>
        </p:nvGraphicFramePr>
        <p:xfrm>
          <a:off x="6574105" y="994420"/>
          <a:ext cx="351012" cy="384442"/>
        </p:xfrm>
        <a:graphic>
          <a:graphicData uri="http://schemas.openxmlformats.org/presentationml/2006/ole">
            <mc:AlternateContent xmlns:mc="http://schemas.openxmlformats.org/markup-compatibility/2006">
              <mc:Choice xmlns:v="urn:schemas-microsoft-com:vml" Requires="v">
                <p:oleObj spid="_x0000_s89468" r:id="rId7" imgW="203024" imgH="215713" progId="Equation.3">
                  <p:embed/>
                </p:oleObj>
              </mc:Choice>
              <mc:Fallback>
                <p:oleObj r:id="rId7" imgW="203024" imgH="215713"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4105" y="994420"/>
                        <a:ext cx="351012" cy="384442"/>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632581982"/>
              </p:ext>
            </p:extLst>
          </p:nvPr>
        </p:nvGraphicFramePr>
        <p:xfrm>
          <a:off x="3924756" y="1381894"/>
          <a:ext cx="334297" cy="384442"/>
        </p:xfrm>
        <a:graphic>
          <a:graphicData uri="http://schemas.openxmlformats.org/presentationml/2006/ole">
            <mc:AlternateContent xmlns:mc="http://schemas.openxmlformats.org/markup-compatibility/2006">
              <mc:Choice xmlns:v="urn:schemas-microsoft-com:vml" Requires="v">
                <p:oleObj spid="_x0000_s89469" r:id="rId9" imgW="190335" imgH="215713" progId="Equation.3">
                  <p:embed/>
                </p:oleObj>
              </mc:Choice>
              <mc:Fallback>
                <p:oleObj r:id="rId9" imgW="190335" imgH="215713"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756" y="1381894"/>
                        <a:ext cx="334297" cy="384442"/>
                      </a:xfrm>
                      <a:prstGeom prst="rect">
                        <a:avLst/>
                      </a:prstGeom>
                      <a:noFill/>
                    </p:spPr>
                  </p:pic>
                </p:oleObj>
              </mc:Fallback>
            </mc:AlternateContent>
          </a:graphicData>
        </a:graphic>
      </p:graphicFrame>
      <p:pic>
        <p:nvPicPr>
          <p:cNvPr id="89093" name="Picture 5"/>
          <p:cNvPicPr>
            <a:picLocks noChangeAspect="1" noChangeArrowheads="1"/>
          </p:cNvPicPr>
          <p:nvPr/>
        </p:nvPicPr>
        <p:blipFill rotWithShape="1">
          <a:blip r:embed="rId11">
            <a:extLst>
              <a:ext uri="{28A0092B-C50C-407E-A947-70E740481C1C}">
                <a14:useLocalDpi xmlns:a14="http://schemas.microsoft.com/office/drawing/2010/main" val="0"/>
              </a:ext>
            </a:extLst>
          </a:blip>
          <a:srcRect b="15879"/>
          <a:stretch/>
        </p:blipFill>
        <p:spPr bwMode="auto">
          <a:xfrm>
            <a:off x="7148052" y="805938"/>
            <a:ext cx="1676129" cy="1229032"/>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7A77"/>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sp>
        <p:nvSpPr>
          <p:cNvPr id="8" name="Rectangle 7"/>
          <p:cNvSpPr>
            <a:spLocks noChangeArrowheads="1"/>
          </p:cNvSpPr>
          <p:nvPr/>
        </p:nvSpPr>
        <p:spPr bwMode="auto">
          <a:xfrm>
            <a:off x="-393290" y="607933"/>
            <a:ext cx="63754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例</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8】  </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如图所示</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两小球吊在两根细线上</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线长都是</a:t>
            </a:r>
            <a:endPar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9" name="Rectangle 8"/>
          <p:cNvSpPr>
            <a:spLocks noChangeArrowheads="1"/>
          </p:cNvSpPr>
          <p:nvPr/>
        </p:nvSpPr>
        <p:spPr bwMode="auto">
          <a:xfrm>
            <a:off x="-270495" y="1030974"/>
            <a:ext cx="44760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小球的质量分别为</a:t>
            </a:r>
            <a:endPar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10" name="Rectangle 9"/>
          <p:cNvSpPr>
            <a:spLocks noChangeArrowheads="1"/>
          </p:cNvSpPr>
          <p:nvPr/>
        </p:nvSpPr>
        <p:spPr bwMode="auto">
          <a:xfrm>
            <a:off x="4720746" y="1040301"/>
            <a:ext cx="32608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吊着不动</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把</a:t>
            </a:r>
            <a:endPar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11" name="Rectangle 10"/>
          <p:cNvSpPr>
            <a:spLocks noChangeArrowheads="1"/>
          </p:cNvSpPr>
          <p:nvPr/>
        </p:nvSpPr>
        <p:spPr bwMode="auto">
          <a:xfrm>
            <a:off x="-270495" y="1389449"/>
            <a:ext cx="73115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的线拉成水平</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然后放开让其下落与</a:t>
            </a:r>
            <a:endPar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12" name="Rectangle 11"/>
          <p:cNvSpPr>
            <a:spLocks noChangeArrowheads="1"/>
          </p:cNvSpPr>
          <p:nvPr/>
        </p:nvSpPr>
        <p:spPr bwMode="auto">
          <a:xfrm>
            <a:off x="3772382" y="1422703"/>
            <a:ext cx="2071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作弹性碰撞</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14" name="矩形 13"/>
          <p:cNvSpPr/>
          <p:nvPr/>
        </p:nvSpPr>
        <p:spPr>
          <a:xfrm>
            <a:off x="516935" y="1746152"/>
            <a:ext cx="3993401" cy="369332"/>
          </a:xfrm>
          <a:prstGeom prst="rect">
            <a:avLst/>
          </a:prstGeom>
        </p:spPr>
        <p:txBody>
          <a:bodyPr wrap="none">
            <a:spAutoFit/>
          </a:bodyPr>
          <a:lstStyle/>
          <a:p>
            <a:pPr lvl="0" indent="457200" defTabSz="914400" eaLnBrk="0" fontAlgn="base" hangingPunct="0">
              <a:spcBef>
                <a:spcPct val="0"/>
              </a:spcBef>
              <a:spcAft>
                <a:spcPct val="0"/>
              </a:spcAft>
            </a:pPr>
            <a:r>
              <a:rPr lang="zh-CN" altLang="en-US" sz="18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求第一次碰撞后各自上升的高度</a:t>
            </a:r>
            <a:r>
              <a:rPr lang="en-US" altLang="zh-CN" sz="18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a:solidFill>
                <a:srgbClr val="000000"/>
              </a:solidFill>
              <a:latin typeface="楷体" panose="02010609060101010101" pitchFamily="49" charset="-122"/>
              <a:ea typeface="楷体" panose="02010609060101010101" pitchFamily="49"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457560842"/>
              </p:ext>
            </p:extLst>
          </p:nvPr>
        </p:nvGraphicFramePr>
        <p:xfrm>
          <a:off x="1854577" y="2273743"/>
          <a:ext cx="225921" cy="259809"/>
        </p:xfrm>
        <a:graphic>
          <a:graphicData uri="http://schemas.openxmlformats.org/presentationml/2006/ole">
            <mc:AlternateContent xmlns:mc="http://schemas.openxmlformats.org/markup-compatibility/2006">
              <mc:Choice xmlns:v="urn:schemas-microsoft-com:vml" Requires="v">
                <p:oleObj spid="_x0000_s89470" r:id="rId12" imgW="190335" imgH="215713" progId="Equation.3">
                  <p:embed/>
                </p:oleObj>
              </mc:Choice>
              <mc:Fallback>
                <p:oleObj r:id="rId12" imgW="190335" imgH="215713"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4577" y="2273743"/>
                        <a:ext cx="225921" cy="259809"/>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73687210"/>
              </p:ext>
            </p:extLst>
          </p:nvPr>
        </p:nvGraphicFramePr>
        <p:xfrm>
          <a:off x="2831889" y="2267036"/>
          <a:ext cx="553508" cy="271106"/>
        </p:xfrm>
        <a:graphic>
          <a:graphicData uri="http://schemas.openxmlformats.org/presentationml/2006/ole">
            <mc:AlternateContent xmlns:mc="http://schemas.openxmlformats.org/markup-compatibility/2006">
              <mc:Choice xmlns:v="urn:schemas-microsoft-com:vml" Requires="v">
                <p:oleObj spid="_x0000_s89471" r:id="rId14" imgW="469900" imgH="228600" progId="Equation.3">
                  <p:embed/>
                </p:oleObj>
              </mc:Choice>
              <mc:Fallback>
                <p:oleObj r:id="rId14" imgW="469900" imgH="22860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1889" y="2267036"/>
                        <a:ext cx="553508" cy="271106"/>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193271715"/>
              </p:ext>
            </p:extLst>
          </p:nvPr>
        </p:nvGraphicFramePr>
        <p:xfrm>
          <a:off x="4202061" y="2586102"/>
          <a:ext cx="869798" cy="304994"/>
        </p:xfrm>
        <a:graphic>
          <a:graphicData uri="http://schemas.openxmlformats.org/presentationml/2006/ole">
            <mc:AlternateContent xmlns:mc="http://schemas.openxmlformats.org/markup-compatibility/2006">
              <mc:Choice xmlns:v="urn:schemas-microsoft-com:vml" Requires="v">
                <p:oleObj spid="_x0000_s89472" r:id="rId16" imgW="736280" imgH="253890" progId="Equation.3">
                  <p:embed/>
                </p:oleObj>
              </mc:Choice>
              <mc:Fallback>
                <p:oleObj r:id="rId16" imgW="736280" imgH="253890"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02061" y="2586102"/>
                        <a:ext cx="869798" cy="304994"/>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145301902"/>
              </p:ext>
            </p:extLst>
          </p:nvPr>
        </p:nvGraphicFramePr>
        <p:xfrm>
          <a:off x="2831889" y="3247223"/>
          <a:ext cx="2123661" cy="847205"/>
        </p:xfrm>
        <a:graphic>
          <a:graphicData uri="http://schemas.openxmlformats.org/presentationml/2006/ole">
            <mc:AlternateContent xmlns:mc="http://schemas.openxmlformats.org/markup-compatibility/2006">
              <mc:Choice xmlns:v="urn:schemas-microsoft-com:vml" Requires="v">
                <p:oleObj spid="_x0000_s89473" r:id="rId18" imgW="1790700" imgH="711200" progId="Equation.3">
                  <p:embed/>
                </p:oleObj>
              </mc:Choice>
              <mc:Fallback>
                <p:oleObj r:id="rId18" imgW="1790700" imgH="711200" progId="Equation.3">
                  <p:embed/>
                  <p:pic>
                    <p:nvPicPr>
                      <p:cNvPr id="0"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31889" y="3247223"/>
                        <a:ext cx="2123661" cy="847205"/>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675410397"/>
              </p:ext>
            </p:extLst>
          </p:nvPr>
        </p:nvGraphicFramePr>
        <p:xfrm>
          <a:off x="1964888" y="4244447"/>
          <a:ext cx="3919736" cy="1152199"/>
        </p:xfrm>
        <a:graphic>
          <a:graphicData uri="http://schemas.openxmlformats.org/presentationml/2006/ole">
            <mc:AlternateContent xmlns:mc="http://schemas.openxmlformats.org/markup-compatibility/2006">
              <mc:Choice xmlns:v="urn:schemas-microsoft-com:vml" Requires="v">
                <p:oleObj spid="_x0000_s89474" r:id="rId20" imgW="3302000" imgH="965200" progId="Equation.3">
                  <p:embed/>
                </p:oleObj>
              </mc:Choice>
              <mc:Fallback>
                <p:oleObj r:id="rId20" imgW="3302000" imgH="965200" progId="Equation.3">
                  <p:embed/>
                  <p:pic>
                    <p:nvPicPr>
                      <p:cNvPr id="0"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64888" y="4244447"/>
                        <a:ext cx="3919736" cy="1152199"/>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032115160"/>
              </p:ext>
            </p:extLst>
          </p:nvPr>
        </p:nvGraphicFramePr>
        <p:xfrm>
          <a:off x="6162217" y="5451407"/>
          <a:ext cx="587394" cy="259809"/>
        </p:xfrm>
        <a:graphic>
          <a:graphicData uri="http://schemas.openxmlformats.org/presentationml/2006/ole">
            <mc:AlternateContent xmlns:mc="http://schemas.openxmlformats.org/markup-compatibility/2006">
              <mc:Choice xmlns:v="urn:schemas-microsoft-com:vml" Requires="v">
                <p:oleObj spid="_x0000_s89475" r:id="rId22" imgW="494870" imgH="215713" progId="Equation.3">
                  <p:embed/>
                </p:oleObj>
              </mc:Choice>
              <mc:Fallback>
                <p:oleObj r:id="rId22" imgW="494870" imgH="215713" progId="Equation.3">
                  <p:embed/>
                  <p:pic>
                    <p:nvPicPr>
                      <p:cNvPr id="0" name="Object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162217" y="5451407"/>
                        <a:ext cx="587394" cy="259809"/>
                      </a:xfrm>
                      <a:prstGeom prst="rect">
                        <a:avLst/>
                      </a:prstGeom>
                      <a:noFill/>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613491760"/>
              </p:ext>
            </p:extLst>
          </p:nvPr>
        </p:nvGraphicFramePr>
        <p:xfrm>
          <a:off x="3034132" y="6117187"/>
          <a:ext cx="2767536" cy="530915"/>
        </p:xfrm>
        <a:graphic>
          <a:graphicData uri="http://schemas.openxmlformats.org/presentationml/2006/ole">
            <mc:AlternateContent xmlns:mc="http://schemas.openxmlformats.org/markup-compatibility/2006">
              <mc:Choice xmlns:v="urn:schemas-microsoft-com:vml" Requires="v">
                <p:oleObj spid="_x0000_s89476" r:id="rId24" imgW="2336800" imgH="444500" progId="Equation.3">
                  <p:embed/>
                </p:oleObj>
              </mc:Choice>
              <mc:Fallback>
                <p:oleObj r:id="rId24" imgW="2336800" imgH="444500" progId="Equation.3">
                  <p:embed/>
                  <p:pic>
                    <p:nvPicPr>
                      <p:cNvPr id="0" name="Object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034132" y="6117187"/>
                        <a:ext cx="2767536" cy="530915"/>
                      </a:xfrm>
                      <a:prstGeom prst="rect">
                        <a:avLst/>
                      </a:prstGeom>
                      <a:noFill/>
                    </p:spPr>
                  </p:pic>
                </p:oleObj>
              </mc:Fallback>
            </mc:AlternateContent>
          </a:graphicData>
        </a:graphic>
      </p:graphicFrame>
      <p:sp>
        <p:nvSpPr>
          <p:cNvPr id="22" name="Rectangle 19"/>
          <p:cNvSpPr>
            <a:spLocks noChangeArrowheads="1"/>
          </p:cNvSpPr>
          <p:nvPr/>
        </p:nvSpPr>
        <p:spPr bwMode="auto">
          <a:xfrm>
            <a:off x="282325" y="2254267"/>
            <a:ext cx="19145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解：碰撞前</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1707062" y="2254267"/>
            <a:ext cx="11764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静止</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4576" y="2567647"/>
            <a:ext cx="50011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7620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7620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自由下落满足机械能守恒</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由此得</a:t>
            </a:r>
            <a:endParaRPr kumimoji="0" lang="zh-CN" altLang="en-US" sz="1800" b="0" i="0" u="none" strike="noStrike" cap="none" normalizeH="0" baseline="0" dirty="0" smtClean="0">
              <a:ln>
                <a:noFill/>
              </a:ln>
              <a:solidFill>
                <a:schemeClr val="tx1"/>
              </a:solidFill>
              <a:effectLst/>
            </a:endParaRPr>
          </a:p>
        </p:txBody>
      </p:sp>
      <p:sp>
        <p:nvSpPr>
          <p:cNvPr id="25" name="Rectangle 22"/>
          <p:cNvSpPr>
            <a:spLocks noChangeArrowheads="1"/>
          </p:cNvSpPr>
          <p:nvPr/>
        </p:nvSpPr>
        <p:spPr bwMode="auto">
          <a:xfrm>
            <a:off x="272899" y="2916230"/>
            <a:ext cx="62247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0668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7620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由于为弹性碰撞</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碰撞前后动量守恒</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动能也守恒</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即有    </a:t>
            </a:r>
            <a:endParaRPr kumimoji="0" lang="zh-CN" altLang="en-US" sz="1800" b="0" i="0" u="none" strike="noStrike" cap="none" normalizeH="0" baseline="0" dirty="0" smtClean="0">
              <a:ln>
                <a:noFill/>
              </a:ln>
              <a:solidFill>
                <a:schemeClr val="tx1"/>
              </a:solidFill>
              <a:effectLst/>
            </a:endParaRPr>
          </a:p>
        </p:txBody>
      </p:sp>
      <p:sp>
        <p:nvSpPr>
          <p:cNvPr id="26" name="Rectangle 23"/>
          <p:cNvSpPr>
            <a:spLocks noChangeArrowheads="1"/>
          </p:cNvSpPr>
          <p:nvPr/>
        </p:nvSpPr>
        <p:spPr bwMode="auto">
          <a:xfrm>
            <a:off x="282324" y="4475147"/>
            <a:ext cx="12212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解之得</a:t>
            </a:r>
            <a:endParaRPr kumimoji="0" lang="zh-CN" altLang="zh-CN"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48945" y="5396646"/>
            <a:ext cx="72353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式中负号表示与碰撞前的速度方向相反</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碰撞后</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设小球</a:t>
            </a:r>
            <a:endParaRPr kumimoji="0" lang="zh-CN" altLang="en-US" sz="1800" b="0" i="0" u="none" strike="noStrike" cap="none" normalizeH="0" baseline="0" dirty="0" smtClean="0">
              <a:ln>
                <a:noFill/>
              </a:ln>
              <a:solidFill>
                <a:schemeClr val="tx1"/>
              </a:solidFill>
              <a:effectLst/>
            </a:endParaRPr>
          </a:p>
        </p:txBody>
      </p:sp>
      <p:sp>
        <p:nvSpPr>
          <p:cNvPr id="28" name="Rectangle 25"/>
          <p:cNvSpPr>
            <a:spLocks noChangeArrowheads="1"/>
          </p:cNvSpPr>
          <p:nvPr/>
        </p:nvSpPr>
        <p:spPr bwMode="auto">
          <a:xfrm>
            <a:off x="-66121" y="5728352"/>
            <a:ext cx="65220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各自上升的高度分别为</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18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18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由各自机械能守恒得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659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6" grpId="0"/>
      <p:bldP spid="27" grpId="0"/>
      <p:bldP spid="2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720AFD23-7FD8-4D17-A0A1-97F143C0E2EC}" type="slidenum">
              <a:rPr lang="zh-CN" altLang="en-US" smtClean="0"/>
              <a:t>41</a:t>
            </a:fld>
            <a:endParaRPr lang="zh-CN" altLang="en-US"/>
          </a:p>
        </p:txBody>
      </p:sp>
      <p:sp>
        <p:nvSpPr>
          <p:cNvPr id="2" name="矩形 1"/>
          <p:cNvSpPr/>
          <p:nvPr/>
        </p:nvSpPr>
        <p:spPr>
          <a:xfrm>
            <a:off x="380107" y="668296"/>
            <a:ext cx="7949382" cy="784830"/>
          </a:xfrm>
          <a:prstGeom prst="rect">
            <a:avLst/>
          </a:prstGeom>
        </p:spPr>
        <p:txBody>
          <a:bodyPr wrap="square">
            <a:spAutoFit/>
          </a:bodyPr>
          <a:lstStyle/>
          <a:p>
            <a:pPr indent="304800" algn="just">
              <a:lnSpc>
                <a:spcPct val="125000"/>
              </a:lnSpc>
              <a:spcAft>
                <a:spcPts val="0"/>
              </a:spcAft>
            </a:pPr>
            <a:r>
              <a:rPr lang="zh-CN" altLang="zh-CN" sz="1800" kern="100" dirty="0" smtClean="0">
                <a:latin typeface="+mj-ea"/>
                <a:ea typeface="+mj-ea"/>
              </a:rPr>
              <a:t>角动量</a:t>
            </a:r>
            <a:r>
              <a:rPr lang="en-US" altLang="zh-CN" sz="1800" kern="100" dirty="0">
                <a:latin typeface="+mj-ea"/>
                <a:ea typeface="+mj-ea"/>
              </a:rPr>
              <a:t>(</a:t>
            </a:r>
            <a:r>
              <a:rPr lang="zh-CN" altLang="zh-CN" sz="1800" kern="100" dirty="0" smtClean="0">
                <a:latin typeface="+mj-ea"/>
                <a:ea typeface="+mj-ea"/>
              </a:rPr>
              <a:t>动量矩</a:t>
            </a:r>
            <a:r>
              <a:rPr lang="en-US" altLang="zh-CN" sz="1800" kern="100" dirty="0" smtClean="0">
                <a:latin typeface="+mj-ea"/>
                <a:ea typeface="+mj-ea"/>
              </a:rPr>
              <a:t>)</a:t>
            </a:r>
            <a:r>
              <a:rPr lang="zh-CN" altLang="en-US" sz="1800" kern="100" dirty="0" smtClean="0">
                <a:latin typeface="+mj-ea"/>
                <a:ea typeface="+mj-ea"/>
              </a:rPr>
              <a:t>：</a:t>
            </a:r>
            <a:r>
              <a:rPr lang="zh-CN" altLang="zh-CN" sz="1800" kern="100" dirty="0" smtClean="0">
                <a:latin typeface="+mj-ea"/>
                <a:ea typeface="+mj-ea"/>
              </a:rPr>
              <a:t>描写</a:t>
            </a:r>
            <a:r>
              <a:rPr lang="zh-CN" altLang="zh-CN" sz="1800" kern="100" dirty="0">
                <a:latin typeface="+mj-ea"/>
                <a:ea typeface="+mj-ea"/>
              </a:rPr>
              <a:t>旋转运动的</a:t>
            </a:r>
            <a:r>
              <a:rPr lang="zh-CN" altLang="zh-CN" sz="1800" kern="100" dirty="0" smtClean="0">
                <a:latin typeface="+mj-ea"/>
                <a:ea typeface="+mj-ea"/>
              </a:rPr>
              <a:t>物理量</a:t>
            </a:r>
            <a:r>
              <a:rPr lang="zh-CN" altLang="en-US" sz="1800" kern="100" dirty="0" smtClean="0">
                <a:latin typeface="+mj-ea"/>
                <a:ea typeface="+mj-ea"/>
              </a:rPr>
              <a:t>。</a:t>
            </a:r>
            <a:r>
              <a:rPr lang="zh-CN" altLang="zh-CN" sz="1800" kern="100" dirty="0" smtClean="0">
                <a:latin typeface="楷体" panose="02010609060101010101" pitchFamily="49" charset="-122"/>
                <a:ea typeface="楷体" panose="02010609060101010101" pitchFamily="49" charset="-122"/>
              </a:rPr>
              <a:t>对于</a:t>
            </a:r>
            <a:r>
              <a:rPr lang="zh-CN" altLang="zh-CN" sz="1800" kern="100" dirty="0">
                <a:latin typeface="楷体" panose="02010609060101010101" pitchFamily="49" charset="-122"/>
                <a:ea typeface="楷体" panose="02010609060101010101" pitchFamily="49" charset="-122"/>
              </a:rPr>
              <a:t>质点在中心力场中的</a:t>
            </a:r>
            <a:r>
              <a:rPr lang="zh-CN" altLang="zh-CN" sz="1800" kern="100" dirty="0" smtClean="0">
                <a:latin typeface="楷体" panose="02010609060101010101" pitchFamily="49" charset="-122"/>
                <a:ea typeface="楷体" panose="02010609060101010101" pitchFamily="49" charset="-122"/>
              </a:rPr>
              <a:t>运动</a:t>
            </a:r>
            <a:r>
              <a:rPr lang="zh-CN" altLang="en-US" sz="1800" kern="100" dirty="0" smtClean="0">
                <a:latin typeface="楷体" panose="02010609060101010101" pitchFamily="49" charset="-122"/>
                <a:ea typeface="楷体" panose="02010609060101010101" pitchFamily="49" charset="-122"/>
              </a:rPr>
              <a:t>，</a:t>
            </a:r>
            <a:r>
              <a:rPr lang="zh-CN" altLang="zh-CN" sz="1800" kern="100" dirty="0" smtClean="0">
                <a:latin typeface="楷体" panose="02010609060101010101" pitchFamily="49" charset="-122"/>
                <a:ea typeface="楷体" panose="02010609060101010101" pitchFamily="49" charset="-122"/>
              </a:rPr>
              <a:t>例如</a:t>
            </a:r>
            <a:r>
              <a:rPr lang="zh-CN" altLang="zh-CN" sz="1800" kern="100" dirty="0">
                <a:latin typeface="楷体" panose="02010609060101010101" pitchFamily="49" charset="-122"/>
                <a:ea typeface="楷体" panose="02010609060101010101" pitchFamily="49" charset="-122"/>
              </a:rPr>
              <a:t>天体的运动、原子中电子的运动</a:t>
            </a:r>
            <a:r>
              <a:rPr lang="zh-CN" altLang="zh-CN" sz="1800" kern="100" dirty="0" smtClean="0">
                <a:latin typeface="楷体" panose="02010609060101010101" pitchFamily="49" charset="-122"/>
                <a:ea typeface="楷体" panose="02010609060101010101" pitchFamily="49" charset="-122"/>
              </a:rPr>
              <a:t>等</a:t>
            </a:r>
            <a:r>
              <a:rPr lang="zh-CN" altLang="en-US" sz="1800" kern="100" dirty="0" smtClean="0">
                <a:latin typeface="楷体" panose="02010609060101010101" pitchFamily="49" charset="-122"/>
                <a:ea typeface="楷体" panose="02010609060101010101" pitchFamily="49" charset="-122"/>
              </a:rPr>
              <a:t>，</a:t>
            </a:r>
            <a:r>
              <a:rPr lang="zh-CN" altLang="zh-CN" sz="1800" kern="100" dirty="0" smtClean="0">
                <a:latin typeface="楷体" panose="02010609060101010101" pitchFamily="49" charset="-122"/>
                <a:ea typeface="楷体" panose="02010609060101010101" pitchFamily="49" charset="-122"/>
              </a:rPr>
              <a:t>角动量</a:t>
            </a:r>
            <a:r>
              <a:rPr lang="zh-CN" altLang="zh-CN" sz="1800" kern="100" dirty="0">
                <a:latin typeface="楷体" panose="02010609060101010101" pitchFamily="49" charset="-122"/>
                <a:ea typeface="楷体" panose="02010609060101010101" pitchFamily="49" charset="-122"/>
              </a:rPr>
              <a:t>是非常重要的</a:t>
            </a:r>
            <a:r>
              <a:rPr lang="zh-CN" altLang="zh-CN" sz="1800" kern="100" dirty="0" smtClean="0">
                <a:latin typeface="楷体" panose="02010609060101010101" pitchFamily="49" charset="-122"/>
                <a:ea typeface="楷体" panose="02010609060101010101" pitchFamily="49" charset="-122"/>
              </a:rPr>
              <a:t>物理量</a:t>
            </a:r>
            <a:r>
              <a:rPr lang="zh-CN" altLang="en-US" sz="1800" kern="100" dirty="0" smtClean="0">
                <a:latin typeface="楷体" panose="02010609060101010101" pitchFamily="49" charset="-122"/>
                <a:ea typeface="楷体" panose="02010609060101010101" pitchFamily="49" charset="-122"/>
              </a:rPr>
              <a:t>。</a:t>
            </a:r>
            <a:endParaRPr lang="zh-CN" altLang="zh-CN" sz="1400" kern="100" dirty="0">
              <a:effectLst/>
              <a:latin typeface="楷体" panose="02010609060101010101" pitchFamily="49" charset="-122"/>
              <a:ea typeface="楷体" panose="02010609060101010101" pitchFamily="49" charset="-122"/>
            </a:endParaRPr>
          </a:p>
        </p:txBody>
      </p:sp>
      <p:pic>
        <p:nvPicPr>
          <p:cNvPr id="90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285" y="1453126"/>
            <a:ext cx="2095500" cy="17462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7A77"/>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sp>
        <p:nvSpPr>
          <p:cNvPr id="3" name="Rectangle 4"/>
          <p:cNvSpPr>
            <a:spLocks noChangeArrowheads="1"/>
          </p:cNvSpPr>
          <p:nvPr/>
        </p:nvSpPr>
        <p:spPr bwMode="auto">
          <a:xfrm>
            <a:off x="65475" y="1604942"/>
            <a:ext cx="691132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取某点</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为参考点</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到质点</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的位置矢量为</a:t>
            </a:r>
            <a:r>
              <a:rPr kumimoji="0" lang="en-US" altLang="zh-CN" sz="1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质点所受的外力为</a:t>
            </a:r>
            <a:r>
              <a:rPr kumimoji="0" lang="en-US" altLang="zh-CN" sz="1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，则定义</a:t>
            </a:r>
            <a:r>
              <a:rPr kumimoji="0" lang="en-US" altLang="zh-CN" sz="1800" b="1" i="1" u="none" strike="noStrike" cap="none" normalizeH="0" baseline="0" dirty="0" smtClean="0">
                <a:ln>
                  <a:noFill/>
                </a:ln>
                <a:solidFill>
                  <a:schemeClr val="tx1"/>
                </a:solidFill>
                <a:effectLst/>
                <a:latin typeface="+mj-ea"/>
                <a:ea typeface="+mj-ea"/>
                <a:cs typeface="Times New Roman" panose="02020603050405020304" pitchFamily="18" charset="0"/>
              </a:rPr>
              <a:t>F</a:t>
            </a:r>
            <a:r>
              <a:rPr kumimoji="0" lang="zh-CN" altLang="en-US" sz="1800" b="0" i="0" u="none" strike="noStrike" cap="none" normalizeH="0" baseline="0" dirty="0" smtClean="0">
                <a:ln>
                  <a:noFill/>
                </a:ln>
                <a:solidFill>
                  <a:schemeClr val="tx1"/>
                </a:solidFill>
                <a:effectLst/>
                <a:latin typeface="+mj-ea"/>
                <a:ea typeface="+mj-ea"/>
                <a:cs typeface="Times New Roman" panose="02020603050405020304" pitchFamily="18" charset="0"/>
              </a:rPr>
              <a:t>对参考点</a:t>
            </a:r>
            <a:r>
              <a:rPr kumimoji="0" lang="en-US" altLang="zh-CN" sz="1800" b="0" i="0" u="none" strike="noStrike" cap="none" normalizeH="0" baseline="0" dirty="0" smtClean="0">
                <a:ln>
                  <a:noFill/>
                </a:ln>
                <a:solidFill>
                  <a:schemeClr val="tx1"/>
                </a:solidFill>
                <a:effectLst/>
                <a:latin typeface="+mj-ea"/>
                <a:ea typeface="+mj-ea"/>
                <a:cs typeface="Times New Roman" panose="02020603050405020304" pitchFamily="18" charset="0"/>
              </a:rPr>
              <a:t>O</a:t>
            </a:r>
            <a:r>
              <a:rPr kumimoji="0" lang="zh-CN" altLang="en-US" sz="1800" b="0" i="0" u="none" strike="noStrike" cap="none" normalizeH="0" baseline="0" dirty="0" smtClean="0">
                <a:ln>
                  <a:noFill/>
                </a:ln>
                <a:solidFill>
                  <a:schemeClr val="tx1"/>
                </a:solidFill>
                <a:effectLst/>
                <a:latin typeface="+mj-ea"/>
                <a:ea typeface="+mj-ea"/>
                <a:cs typeface="Times New Roman" panose="02020603050405020304" pitchFamily="18" charset="0"/>
              </a:rPr>
              <a:t>的</a:t>
            </a:r>
            <a:r>
              <a:rPr kumimoji="0" lang="zh-CN" altLang="en-US" sz="1800" b="0" i="0" u="none" strike="noStrike" cap="none" normalizeH="0" baseline="0" dirty="0" smtClean="0">
                <a:ln>
                  <a:noFill/>
                </a:ln>
                <a:solidFill>
                  <a:srgbClr val="ED5A00"/>
                </a:solidFill>
                <a:effectLst/>
                <a:latin typeface="+mj-ea"/>
                <a:ea typeface="+mj-ea"/>
                <a:cs typeface="Times New Roman" panose="02020603050405020304" pitchFamily="18" charset="0"/>
              </a:rPr>
              <a:t>力矩</a:t>
            </a:r>
            <a:r>
              <a:rPr kumimoji="0" lang="zh-CN" altLang="en-US" sz="1800" b="0" i="0" u="none" strike="noStrike" cap="none" normalizeH="0" baseline="0" dirty="0" smtClean="0">
                <a:ln>
                  <a:noFill/>
                </a:ln>
                <a:solidFill>
                  <a:schemeClr val="tx1"/>
                </a:solidFill>
                <a:effectLst/>
                <a:latin typeface="+mj-ea"/>
                <a:ea typeface="+mj-ea"/>
                <a:cs typeface="Times New Roman" panose="02020603050405020304" pitchFamily="18" charset="0"/>
              </a:rPr>
              <a:t>：质点对参考点的位置矢量与所受力的矢积（叉乘）</a:t>
            </a:r>
            <a:r>
              <a:rPr lang="zh-CN" altLang="en-US" sz="1800" dirty="0" smtClean="0">
                <a:latin typeface="+mj-ea"/>
                <a:ea typeface="+mj-ea"/>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即</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613993291"/>
              </p:ext>
            </p:extLst>
          </p:nvPr>
        </p:nvGraphicFramePr>
        <p:xfrm>
          <a:off x="3058506" y="2344898"/>
          <a:ext cx="1186731" cy="329647"/>
        </p:xfrm>
        <a:graphic>
          <a:graphicData uri="http://schemas.openxmlformats.org/presentationml/2006/ole">
            <mc:AlternateContent xmlns:mc="http://schemas.openxmlformats.org/markup-compatibility/2006">
              <mc:Choice xmlns:v="urn:schemas-microsoft-com:vml" Requires="v">
                <p:oleObj spid="_x0000_s90258" r:id="rId4" imgW="685800" imgH="190500" progId="Equation.3">
                  <p:embed/>
                </p:oleObj>
              </mc:Choice>
              <mc:Fallback>
                <p:oleObj r:id="rId4" imgW="685800" imgH="1905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8506" y="2344898"/>
                        <a:ext cx="1186731" cy="329647"/>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69363679"/>
              </p:ext>
            </p:extLst>
          </p:nvPr>
        </p:nvGraphicFramePr>
        <p:xfrm>
          <a:off x="2071751" y="2784498"/>
          <a:ext cx="2516759" cy="394519"/>
        </p:xfrm>
        <a:graphic>
          <a:graphicData uri="http://schemas.openxmlformats.org/presentationml/2006/ole">
            <mc:AlternateContent xmlns:mc="http://schemas.openxmlformats.org/markup-compatibility/2006">
              <mc:Choice xmlns:v="urn:schemas-microsoft-com:vml" Requires="v">
                <p:oleObj spid="_x0000_s90259" r:id="rId6" imgW="1765300" imgH="279400" progId="Equation.3">
                  <p:embed/>
                </p:oleObj>
              </mc:Choice>
              <mc:Fallback>
                <p:oleObj r:id="rId6" imgW="1765300" imgH="2794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1751" y="2784498"/>
                        <a:ext cx="2516759" cy="394519"/>
                      </a:xfrm>
                      <a:prstGeom prst="rect">
                        <a:avLst/>
                      </a:prstGeom>
                      <a:noFill/>
                    </p:spPr>
                  </p:pic>
                </p:oleObj>
              </mc:Fallback>
            </mc:AlternateContent>
          </a:graphicData>
        </a:graphic>
      </p:graphicFrame>
      <p:sp>
        <p:nvSpPr>
          <p:cNvPr id="12" name="文本框 11"/>
          <p:cNvSpPr txBox="1"/>
          <p:nvPr/>
        </p:nvSpPr>
        <p:spPr>
          <a:xfrm>
            <a:off x="1350440" y="2784498"/>
            <a:ext cx="877163" cy="369332"/>
          </a:xfrm>
          <a:prstGeom prst="rect">
            <a:avLst/>
          </a:prstGeom>
          <a:noFill/>
        </p:spPr>
        <p:txBody>
          <a:bodyPr wrap="none" rtlCol="0">
            <a:spAutoFit/>
          </a:bodyPr>
          <a:lstStyle/>
          <a:p>
            <a:r>
              <a:rPr lang="zh-CN" altLang="en-US" sz="1800" dirty="0" smtClean="0"/>
              <a:t>大小</a:t>
            </a:r>
            <a:r>
              <a:rPr lang="zh-CN" altLang="en-US" sz="1800" dirty="0"/>
              <a:t>：</a:t>
            </a:r>
          </a:p>
        </p:txBody>
      </p:sp>
      <p:sp>
        <p:nvSpPr>
          <p:cNvPr id="14" name="文本框 13"/>
          <p:cNvSpPr txBox="1"/>
          <p:nvPr/>
        </p:nvSpPr>
        <p:spPr>
          <a:xfrm>
            <a:off x="1350440" y="3153830"/>
            <a:ext cx="5056166" cy="861774"/>
          </a:xfrm>
          <a:prstGeom prst="rect">
            <a:avLst/>
          </a:prstGeom>
          <a:noFill/>
        </p:spPr>
        <p:txBody>
          <a:bodyPr wrap="square" rtlCol="0">
            <a:spAutoFit/>
          </a:bodyPr>
          <a:lstStyle/>
          <a:p>
            <a:r>
              <a:rPr lang="zh-CN" altLang="en-US" sz="1800" dirty="0" smtClean="0"/>
              <a:t>方向：</a:t>
            </a:r>
            <a:r>
              <a:rPr lang="zh-CN" altLang="zh-CN" sz="1800" dirty="0"/>
              <a:t>满足右手螺旋</a:t>
            </a:r>
            <a:r>
              <a:rPr lang="zh-CN" altLang="zh-CN" sz="1800" dirty="0" smtClean="0"/>
              <a:t>法则</a:t>
            </a:r>
            <a:r>
              <a:rPr lang="zh-CN" altLang="en-US" sz="1600" dirty="0" smtClean="0">
                <a:latin typeface="楷体" panose="02010609060101010101" pitchFamily="49" charset="-122"/>
                <a:ea typeface="楷体" panose="02010609060101010101" pitchFamily="49" charset="-122"/>
              </a:rPr>
              <a:t>（四指沿第一个向量方向</a:t>
            </a:r>
            <a:r>
              <a:rPr lang="zh-CN" altLang="en-US" sz="1600" dirty="0">
                <a:latin typeface="楷体" panose="02010609060101010101" pitchFamily="49" charset="-122"/>
                <a:ea typeface="楷体" panose="02010609060101010101" pitchFamily="49" charset="-122"/>
              </a:rPr>
              <a:t>，经过小于</a:t>
            </a:r>
            <a:r>
              <a:rPr lang="en-US" altLang="zh-CN" sz="1600" dirty="0" smtClean="0">
                <a:latin typeface="楷体" panose="02010609060101010101" pitchFamily="49" charset="-122"/>
                <a:ea typeface="楷体" panose="02010609060101010101" pitchFamily="49" charset="-122"/>
              </a:rPr>
              <a:t>180°</a:t>
            </a:r>
            <a:r>
              <a:rPr lang="zh-CN" altLang="en-US" sz="1600" dirty="0">
                <a:latin typeface="楷体" panose="02010609060101010101" pitchFamily="49" charset="-122"/>
                <a:ea typeface="楷体" panose="02010609060101010101" pitchFamily="49" charset="-122"/>
              </a:rPr>
              <a:t>的</a:t>
            </a:r>
            <a:r>
              <a:rPr lang="zh-CN" altLang="en-US" sz="1600" dirty="0" smtClean="0">
                <a:latin typeface="楷体" panose="02010609060101010101" pitchFamily="49" charset="-122"/>
                <a:ea typeface="楷体" panose="02010609060101010101" pitchFamily="49" charset="-122"/>
              </a:rPr>
              <a:t>角弯曲转向第二个向量，竖起大拇指，从大拇指指根到指尖的方向就是叉乘向量的方向）</a:t>
            </a:r>
            <a:endParaRPr lang="zh-CN" altLang="en-US" sz="1600" dirty="0">
              <a:latin typeface="楷体" panose="02010609060101010101" pitchFamily="49" charset="-122"/>
              <a:ea typeface="楷体" panose="02010609060101010101" pitchFamily="49"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159973737"/>
              </p:ext>
            </p:extLst>
          </p:nvPr>
        </p:nvGraphicFramePr>
        <p:xfrm>
          <a:off x="3379373" y="4560770"/>
          <a:ext cx="229493" cy="335413"/>
        </p:xfrm>
        <a:graphic>
          <a:graphicData uri="http://schemas.openxmlformats.org/presentationml/2006/ole">
            <mc:AlternateContent xmlns:mc="http://schemas.openxmlformats.org/markup-compatibility/2006">
              <mc:Choice xmlns:v="urn:schemas-microsoft-com:vml" Requires="v">
                <p:oleObj spid="_x0000_s90260" r:id="rId8" imgW="126725" imgH="177415" progId="Equation.3">
                  <p:embed/>
                </p:oleObj>
              </mc:Choice>
              <mc:Fallback>
                <p:oleObj r:id="rId8" imgW="126725" imgH="177415"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9373" y="4560770"/>
                        <a:ext cx="229493" cy="335413"/>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178324071"/>
              </p:ext>
            </p:extLst>
          </p:nvPr>
        </p:nvGraphicFramePr>
        <p:xfrm>
          <a:off x="2972495" y="4896183"/>
          <a:ext cx="1272742" cy="404045"/>
        </p:xfrm>
        <a:graphic>
          <a:graphicData uri="http://schemas.openxmlformats.org/presentationml/2006/ole">
            <mc:AlternateContent xmlns:mc="http://schemas.openxmlformats.org/markup-compatibility/2006">
              <mc:Choice xmlns:v="urn:schemas-microsoft-com:vml" Requires="v">
                <p:oleObj spid="_x0000_s90261" r:id="rId10" imgW="596900" imgH="190500" progId="Equation.3">
                  <p:embed/>
                </p:oleObj>
              </mc:Choice>
              <mc:Fallback>
                <p:oleObj r:id="rId10" imgW="596900" imgH="1905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2495" y="4896183"/>
                        <a:ext cx="1272742" cy="404045"/>
                      </a:xfrm>
                      <a:prstGeom prst="rect">
                        <a:avLst/>
                      </a:prstGeom>
                      <a:noFill/>
                    </p:spPr>
                  </p:pic>
                </p:oleObj>
              </mc:Fallback>
            </mc:AlternateContent>
          </a:graphicData>
        </a:graphic>
      </p:graphicFrame>
      <p:sp>
        <p:nvSpPr>
          <p:cNvPr id="16" name="Rectangle 15"/>
          <p:cNvSpPr>
            <a:spLocks noChangeArrowheads="1"/>
          </p:cNvSpPr>
          <p:nvPr/>
        </p:nvSpPr>
        <p:spPr bwMode="auto">
          <a:xfrm>
            <a:off x="65475" y="4547108"/>
            <a:ext cx="35128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zh-CN" sz="1800" i="0" u="none" strike="noStrike" cap="none" normalizeH="0" baseline="0" dirty="0" smtClean="0">
                <a:ln>
                  <a:noFill/>
                </a:ln>
                <a:solidFill>
                  <a:srgbClr val="ED5A00"/>
                </a:solidFill>
                <a:effectLst/>
                <a:latin typeface="+mj-ea"/>
                <a:ea typeface="+mj-ea"/>
                <a:cs typeface="Times New Roman" panose="02020603050405020304" pitchFamily="18" charset="0"/>
              </a:rPr>
              <a:t>角动量</a:t>
            </a:r>
            <a:r>
              <a:rPr kumimoji="0" lang="zh-CN" altLang="en-US" sz="1800" b="1" i="0" u="none" strike="noStrike" cap="none" normalizeH="0" baseline="0" dirty="0" smtClean="0">
                <a:ln>
                  <a:noFill/>
                </a:ln>
                <a:solidFill>
                  <a:schemeClr val="tx1"/>
                </a:solidFill>
                <a:effectLst/>
                <a:latin typeface="+mj-ea"/>
                <a:ea typeface="+mj-ea"/>
                <a:cs typeface="Times New Roman" panose="02020603050405020304" pitchFamily="18" charset="0"/>
              </a:rPr>
              <a:t>：</a:t>
            </a:r>
            <a:r>
              <a:rPr kumimoji="0" lang="zh-CN" altLang="zh-CN" sz="1800" b="1" i="0" u="none" strike="noStrike" cap="none" normalizeH="0" baseline="0" dirty="0" smtClean="0">
                <a:ln>
                  <a:noFill/>
                </a:ln>
                <a:solidFill>
                  <a:schemeClr val="tx1"/>
                </a:solidFill>
                <a:effectLst/>
                <a:latin typeface="+mj-ea"/>
                <a:ea typeface="+mj-ea"/>
                <a:cs typeface="Times New Roman" panose="02020603050405020304" pitchFamily="18" charset="0"/>
              </a:rPr>
              <a:t> </a:t>
            </a:r>
            <a:r>
              <a:rPr kumimoji="0" lang="zh-CN" altLang="zh-CN" sz="1800" b="0" i="0" u="none" strike="noStrike" cap="none" normalizeH="0" baseline="0" dirty="0" smtClean="0">
                <a:ln>
                  <a:noFill/>
                </a:ln>
                <a:solidFill>
                  <a:schemeClr val="tx1"/>
                </a:solidFill>
                <a:effectLst/>
                <a:latin typeface="+mj-ea"/>
                <a:ea typeface="+mj-ea"/>
                <a:cs typeface="Times New Roman" panose="02020603050405020304" pitchFamily="18" charset="0"/>
              </a:rPr>
              <a:t>质点质量</a:t>
            </a:r>
            <a:r>
              <a:rPr kumimoji="0" lang="zh-CN" altLang="en-US" sz="1800" b="0" i="0" u="none" strike="noStrike" cap="none" normalizeH="0" baseline="0" dirty="0" smtClean="0">
                <a:ln>
                  <a:noFill/>
                </a:ln>
                <a:solidFill>
                  <a:schemeClr val="tx1"/>
                </a:solidFill>
                <a:effectLst/>
                <a:latin typeface="+mj-ea"/>
                <a:ea typeface="+mj-ea"/>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mj-ea"/>
                <a:ea typeface="+mj-ea"/>
                <a:cs typeface="Times New Roman" panose="02020603050405020304" pitchFamily="18" charset="0"/>
              </a:rPr>
              <a:t>m ,</a:t>
            </a:r>
            <a:r>
              <a:rPr kumimoji="0" lang="zh-CN" altLang="en-US" sz="1800" b="0" i="0" u="none" strike="noStrike" cap="none" normalizeH="0" baseline="0" dirty="0" smtClean="0">
                <a:ln>
                  <a:noFill/>
                </a:ln>
                <a:solidFill>
                  <a:schemeClr val="tx1"/>
                </a:solidFill>
                <a:effectLst/>
                <a:latin typeface="+mj-ea"/>
                <a:ea typeface="+mj-ea"/>
                <a:cs typeface="Times New Roman" panose="02020603050405020304" pitchFamily="18" charset="0"/>
              </a:rPr>
              <a:t>速度为</a:t>
            </a:r>
            <a:endParaRPr kumimoji="0" lang="zh-CN" altLang="en-US" sz="1800" b="0" i="0" u="none" strike="noStrike" cap="none" normalizeH="0" baseline="0" dirty="0" smtClean="0">
              <a:ln>
                <a:noFill/>
              </a:ln>
              <a:solidFill>
                <a:schemeClr val="tx1"/>
              </a:solidFill>
              <a:effectLst/>
              <a:latin typeface="+mj-ea"/>
              <a:ea typeface="+mj-ea"/>
            </a:endParaRPr>
          </a:p>
        </p:txBody>
      </p:sp>
      <p:sp>
        <p:nvSpPr>
          <p:cNvPr id="17" name="Rectangle 16"/>
          <p:cNvSpPr>
            <a:spLocks noChangeArrowheads="1"/>
          </p:cNvSpPr>
          <p:nvPr/>
        </p:nvSpPr>
        <p:spPr bwMode="auto">
          <a:xfrm>
            <a:off x="3289575" y="4543810"/>
            <a:ext cx="43976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6388"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j-ea"/>
                <a:ea typeface="+mj-ea"/>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mj-ea"/>
                <a:ea typeface="+mj-ea"/>
                <a:cs typeface="Times New Roman" panose="02020603050405020304" pitchFamily="18" charset="0"/>
              </a:rPr>
              <a:t>它对参考点的位置矢量为</a:t>
            </a:r>
            <a:r>
              <a:rPr kumimoji="0" lang="en-US" altLang="zh-CN" sz="1800" b="1" i="1" u="none" strike="noStrike" cap="none" normalizeH="0" baseline="0" dirty="0" smtClean="0">
                <a:ln>
                  <a:noFill/>
                </a:ln>
                <a:solidFill>
                  <a:schemeClr val="tx1"/>
                </a:solidFill>
                <a:effectLst/>
                <a:latin typeface="+mj-ea"/>
                <a:ea typeface="+mj-ea"/>
                <a:cs typeface="Times New Roman" panose="02020603050405020304" pitchFamily="18" charset="0"/>
              </a:rPr>
              <a:t>r</a:t>
            </a:r>
            <a:r>
              <a:rPr kumimoji="0" lang="en-US" altLang="zh-CN" sz="1800" b="0" i="0" u="none" strike="noStrike" cap="none" normalizeH="0" baseline="0" dirty="0" smtClean="0">
                <a:ln>
                  <a:noFill/>
                </a:ln>
                <a:solidFill>
                  <a:schemeClr val="tx1"/>
                </a:solidFill>
                <a:effectLst/>
                <a:latin typeface="+mj-ea"/>
                <a:ea typeface="+mj-ea"/>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mj-ea"/>
                <a:ea typeface="+mj-ea"/>
                <a:cs typeface="Times New Roman" panose="02020603050405020304" pitchFamily="18" charset="0"/>
              </a:rPr>
              <a:t>角动量为：</a:t>
            </a:r>
            <a:endParaRPr kumimoji="0" lang="en-US" altLang="zh-CN" sz="1800" b="0" i="0" u="none" strike="noStrike" cap="none" normalizeH="0" baseline="0" dirty="0" smtClean="0">
              <a:ln>
                <a:noFill/>
              </a:ln>
              <a:solidFill>
                <a:schemeClr val="tx1"/>
              </a:solidFill>
              <a:effectLst/>
              <a:latin typeface="+mj-ea"/>
              <a:ea typeface="+mj-ea"/>
              <a:cs typeface="Times New Roman" panose="02020603050405020304" pitchFamily="18" charset="0"/>
            </a:endParaRPr>
          </a:p>
        </p:txBody>
      </p:sp>
      <p:sp>
        <p:nvSpPr>
          <p:cNvPr id="18" name="Rectangle 17"/>
          <p:cNvSpPr>
            <a:spLocks noChangeArrowheads="1"/>
          </p:cNvSpPr>
          <p:nvPr/>
        </p:nvSpPr>
        <p:spPr bwMode="auto">
          <a:xfrm>
            <a:off x="65475" y="5008684"/>
            <a:ext cx="5309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矩形 18"/>
          <p:cNvSpPr/>
          <p:nvPr/>
        </p:nvSpPr>
        <p:spPr>
          <a:xfrm>
            <a:off x="4537932" y="4992451"/>
            <a:ext cx="2186817" cy="307777"/>
          </a:xfrm>
          <a:prstGeom prst="rect">
            <a:avLst/>
          </a:prstGeom>
        </p:spPr>
        <p:txBody>
          <a:bodyPr wrap="none">
            <a:spAutoFit/>
          </a:bodyPr>
          <a:lstStyle/>
          <a:p>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单位</a:t>
            </a:r>
            <a:r>
              <a:rPr lang="en-US" altLang="zh-CN" sz="1400" kern="100" dirty="0" smtClean="0">
                <a:latin typeface="Times New Roman" panose="02020603050405020304" pitchFamily="18" charset="0"/>
                <a:ea typeface="宋体" panose="02010600030101010101" pitchFamily="2" charset="-122"/>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千克·米</a:t>
            </a:r>
            <a:r>
              <a:rPr lang="en-US" altLang="zh-CN" sz="1400" kern="100" baseline="30000" dirty="0">
                <a:latin typeface="Times New Roman" panose="02020603050405020304" pitchFamily="18" charset="0"/>
                <a:ea typeface="宋体" panose="02010600030101010101" pitchFamily="2" charset="-122"/>
              </a:rPr>
              <a:t>2</a:t>
            </a:r>
            <a:r>
              <a:rPr lang="en-US" altLang="zh-CN" sz="1400" kern="100" dirty="0">
                <a:latin typeface="Times New Roman" panose="02020603050405020304" pitchFamily="18" charset="0"/>
                <a:ea typeface="宋体" panose="02010600030101010101" pitchFamily="2" charset="-122"/>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秒</a:t>
            </a:r>
            <a:r>
              <a:rPr lang="en-US" altLang="zh-CN" sz="1400" kern="100" dirty="0">
                <a:latin typeface="Times New Roman" panose="02020603050405020304" pitchFamily="18" charset="0"/>
                <a:ea typeface="宋体" panose="02010600030101010101" pitchFamily="2" charset="-122"/>
              </a:rPr>
              <a:t>(kg</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400" kern="100" dirty="0">
                <a:latin typeface="Times New Roman" panose="02020603050405020304" pitchFamily="18" charset="0"/>
                <a:ea typeface="宋体" panose="02010600030101010101" pitchFamily="2" charset="-122"/>
              </a:rPr>
              <a:t>m</a:t>
            </a:r>
            <a:r>
              <a:rPr lang="en-US" altLang="zh-CN" sz="1400" kern="100" baseline="30000" dirty="0">
                <a:latin typeface="Times New Roman" panose="02020603050405020304" pitchFamily="18" charset="0"/>
                <a:ea typeface="宋体" panose="02010600030101010101" pitchFamily="2" charset="-122"/>
              </a:rPr>
              <a:t>2</a:t>
            </a:r>
            <a:r>
              <a:rPr lang="en-US" altLang="zh-CN" sz="1400" kern="100" dirty="0">
                <a:latin typeface="Times New Roman" panose="02020603050405020304" pitchFamily="18" charset="0"/>
                <a:ea typeface="宋体" panose="02010600030101010101" pitchFamily="2" charset="-122"/>
              </a:rPr>
              <a:t>/s</a:t>
            </a:r>
            <a:r>
              <a:rPr lang="en-US" altLang="zh-CN" sz="1400" kern="100" dirty="0" smtClean="0">
                <a:latin typeface="Times New Roman" panose="02020603050405020304" pitchFamily="18" charset="0"/>
                <a:ea typeface="宋体" panose="02010600030101010101" pitchFamily="2" charset="-122"/>
              </a:rPr>
              <a:t>)</a:t>
            </a:r>
            <a:endParaRPr lang="zh-CN" altLang="en-US" dirty="0"/>
          </a:p>
        </p:txBody>
      </p:sp>
      <p:sp>
        <p:nvSpPr>
          <p:cNvPr id="20" name="矩形 19"/>
          <p:cNvSpPr/>
          <p:nvPr/>
        </p:nvSpPr>
        <p:spPr>
          <a:xfrm>
            <a:off x="4601792" y="2372741"/>
            <a:ext cx="1768433" cy="307777"/>
          </a:xfrm>
          <a:prstGeom prst="rect">
            <a:avLst/>
          </a:prstGeom>
        </p:spPr>
        <p:txBody>
          <a:bodyPr wrap="none">
            <a:spAutoFit/>
          </a:bodyPr>
          <a:lstStyle/>
          <a:p>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单位</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牛顿·米</a:t>
            </a:r>
            <a:r>
              <a:rPr lang="en-US" altLang="zh-CN" sz="1400" kern="100" dirty="0">
                <a:latin typeface="Times New Roman" panose="02020603050405020304" pitchFamily="18" charset="0"/>
                <a:ea typeface="宋体" panose="02010600030101010101" pitchFamily="2" charset="-122"/>
              </a:rPr>
              <a:t>(N</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rPr>
              <a:t>m)</a:t>
            </a:r>
            <a:endParaRPr lang="zh-CN" altLang="en-US" dirty="0"/>
          </a:p>
        </p:txBody>
      </p:sp>
      <p:pic>
        <p:nvPicPr>
          <p:cNvPr id="21" name="图片 20"/>
          <p:cNvPicPr>
            <a:picLocks noChangeAspect="1"/>
          </p:cNvPicPr>
          <p:nvPr/>
        </p:nvPicPr>
        <p:blipFill>
          <a:blip r:embed="rId12"/>
          <a:stretch>
            <a:fillRect/>
          </a:stretch>
        </p:blipFill>
        <p:spPr>
          <a:xfrm>
            <a:off x="7152257" y="4913141"/>
            <a:ext cx="1837911" cy="1295963"/>
          </a:xfrm>
          <a:prstGeom prst="rect">
            <a:avLst/>
          </a:prstGeom>
        </p:spPr>
      </p:pic>
      <p:sp>
        <p:nvSpPr>
          <p:cNvPr id="22" name="矩形 21"/>
          <p:cNvSpPr/>
          <p:nvPr/>
        </p:nvSpPr>
        <p:spPr>
          <a:xfrm>
            <a:off x="553392" y="5794775"/>
            <a:ext cx="5881453" cy="507831"/>
          </a:xfrm>
          <a:prstGeom prst="rect">
            <a:avLst/>
          </a:prstGeom>
        </p:spPr>
        <p:txBody>
          <a:bodyPr wrap="square">
            <a:spAutoFit/>
          </a:bodyPr>
          <a:lstStyle/>
          <a:p>
            <a:r>
              <a:rPr lang="zh-CN" altLang="en-US" dirty="0" smtClean="0"/>
              <a:t>例如：质点</a:t>
            </a:r>
            <a:r>
              <a:rPr lang="zh-CN" altLang="en-US" dirty="0"/>
              <a:t>作匀速率圆周运动时， 对圆心的角动量的大小为 </a:t>
            </a:r>
            <a:r>
              <a:rPr lang="en-US" altLang="zh-CN" dirty="0"/>
              <a:t>L = </a:t>
            </a:r>
            <a:r>
              <a:rPr lang="en-US" altLang="zh-CN" dirty="0" err="1" smtClean="0"/>
              <a:t>mvr</a:t>
            </a:r>
            <a:r>
              <a:rPr lang="zh-CN" altLang="en-US" dirty="0"/>
              <a:t>，</a:t>
            </a:r>
            <a:r>
              <a:rPr lang="zh-CN" altLang="en-US" dirty="0" smtClean="0"/>
              <a:t>方向垂直圆</a:t>
            </a:r>
            <a:r>
              <a:rPr lang="zh-CN" altLang="en-US" dirty="0"/>
              <a:t>面</a:t>
            </a:r>
            <a:r>
              <a:rPr lang="zh-CN" altLang="en-US" dirty="0" smtClean="0"/>
              <a:t>不变。</a:t>
            </a:r>
            <a:endParaRPr lang="zh-CN" altLang="en-US" dirty="0"/>
          </a:p>
        </p:txBody>
      </p:sp>
      <mc:AlternateContent xmlns:mc="http://schemas.openxmlformats.org/markup-compatibility/2006">
        <mc:Choice xmlns:a14="http://schemas.microsoft.com/office/drawing/2010/main" Requires="a14">
          <p:sp>
            <p:nvSpPr>
              <p:cNvPr id="23" name="文本框 22"/>
              <p:cNvSpPr txBox="1"/>
              <p:nvPr/>
            </p:nvSpPr>
            <p:spPr>
              <a:xfrm>
                <a:off x="4601792" y="2822231"/>
                <a:ext cx="1985480" cy="307777"/>
              </a:xfrm>
              <a:prstGeom prst="rect">
                <a:avLst/>
              </a:prstGeom>
              <a:noFill/>
            </p:spPr>
            <p:txBody>
              <a:bodyPr wrap="none" rtlCol="0">
                <a:spAutoFit/>
              </a:bodyPr>
              <a:lstStyle/>
              <a:p>
                <a:r>
                  <a:rPr lang="en-US" altLang="zh-CN" sz="1400" dirty="0" smtClean="0"/>
                  <a:t>(</a:t>
                </a:r>
                <a14:m>
                  <m:oMath xmlns:m="http://schemas.openxmlformats.org/officeDocument/2006/math">
                    <m:r>
                      <a:rPr lang="zh-CN" altLang="en-US" sz="1400" i="1" smtClean="0">
                        <a:latin typeface="Cambria Math" panose="02040503050406030204" pitchFamily="18" charset="0"/>
                      </a:rPr>
                      <m:t>𝜙</m:t>
                    </m:r>
                  </m:oMath>
                </a14:m>
                <a:r>
                  <a:rPr lang="zh-CN" altLang="en-US" sz="1400" dirty="0" smtClean="0"/>
                  <a:t>取小于</a:t>
                </a:r>
                <a:r>
                  <a:rPr lang="en-US" altLang="zh-CN" sz="1400" dirty="0" smtClean="0"/>
                  <a:t>180°</a:t>
                </a:r>
                <a:r>
                  <a:rPr lang="zh-CN" altLang="en-US" sz="1400" dirty="0" smtClean="0"/>
                  <a:t>那个角</a:t>
                </a:r>
                <a:r>
                  <a:rPr lang="en-US" altLang="zh-CN" sz="1400" dirty="0" smtClean="0"/>
                  <a:t>)</a:t>
                </a:r>
                <a:endParaRPr lang="zh-CN" altLang="en-US" sz="1400" dirty="0"/>
              </a:p>
            </p:txBody>
          </p:sp>
        </mc:Choice>
        <mc:Fallback>
          <p:sp>
            <p:nvSpPr>
              <p:cNvPr id="23" name="文本框 22"/>
              <p:cNvSpPr txBox="1">
                <a:spLocks noRot="1" noChangeAspect="1" noMove="1" noResize="1" noEditPoints="1" noAdjustHandles="1" noChangeArrowheads="1" noChangeShapeType="1" noTextEdit="1"/>
              </p:cNvSpPr>
              <p:nvPr/>
            </p:nvSpPr>
            <p:spPr>
              <a:xfrm>
                <a:off x="4601792" y="2822231"/>
                <a:ext cx="1985480" cy="307777"/>
              </a:xfrm>
              <a:prstGeom prst="rect">
                <a:avLst/>
              </a:prstGeom>
              <a:blipFill rotWithShape="0">
                <a:blip r:embed="rId13"/>
                <a:stretch>
                  <a:fillRect l="-920" t="-6000" b="-22000"/>
                </a:stretch>
              </a:blipFill>
            </p:spPr>
            <p:txBody>
              <a:bodyPr/>
              <a:lstStyle/>
              <a:p>
                <a:r>
                  <a:rPr lang="zh-CN" altLang="en-US">
                    <a:noFill/>
                  </a:rPr>
                  <a:t> </a:t>
                </a:r>
              </a:p>
            </p:txBody>
          </p:sp>
        </mc:Fallback>
      </mc:AlternateContent>
      <p:sp>
        <p:nvSpPr>
          <p:cNvPr id="6" name="左大括号 5"/>
          <p:cNvSpPr/>
          <p:nvPr/>
        </p:nvSpPr>
        <p:spPr>
          <a:xfrm>
            <a:off x="1238744" y="2958606"/>
            <a:ext cx="166254" cy="41563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5125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23"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42</a:t>
            </a:fld>
            <a:endParaRPr lang="zh-CN" altLang="en-US"/>
          </a:p>
        </p:txBody>
      </p:sp>
      <p:sp>
        <p:nvSpPr>
          <p:cNvPr id="3" name="Rectangle 15"/>
          <p:cNvSpPr>
            <a:spLocks noChangeArrowheads="1"/>
          </p:cNvSpPr>
          <p:nvPr/>
        </p:nvSpPr>
        <p:spPr bwMode="auto">
          <a:xfrm>
            <a:off x="0" y="775796"/>
            <a:ext cx="85222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indent="306388" defTabSz="914400" eaLnBrk="0" fontAlgn="base" hangingPunct="0">
              <a:spcBef>
                <a:spcPct val="0"/>
              </a:spcBef>
              <a:spcAft>
                <a:spcPct val="0"/>
              </a:spcAft>
            </a:pPr>
            <a:r>
              <a:rPr lang="zh-CN" altLang="en-US" sz="2000" dirty="0">
                <a:solidFill>
                  <a:schemeClr val="accent1"/>
                </a:solidFill>
                <a:latin typeface="+mj-ea"/>
                <a:ea typeface="+mj-ea"/>
                <a:cs typeface="Times New Roman" panose="02020603050405020304" pitchFamily="18" charset="0"/>
              </a:rPr>
              <a:t>质点的角动量定理</a:t>
            </a:r>
            <a:r>
              <a:rPr kumimoji="0" lang="zh-CN" altLang="en-US" sz="2000" b="1" i="0" u="none" strike="noStrike" cap="none" normalizeH="0" baseline="0" dirty="0" smtClean="0">
                <a:ln>
                  <a:noFill/>
                </a:ln>
                <a:solidFill>
                  <a:schemeClr val="tx1"/>
                </a:solidFill>
                <a:effectLst/>
                <a:latin typeface="+mj-ea"/>
                <a:ea typeface="+mj-ea"/>
                <a:cs typeface="Times New Roman" panose="02020603050405020304" pitchFamily="18" charset="0"/>
              </a:rPr>
              <a:t>：</a:t>
            </a:r>
            <a:r>
              <a:rPr kumimoji="0" lang="zh-CN" altLang="zh-CN" sz="2000" b="1" i="0" u="none" strike="noStrike" cap="none" normalizeH="0" baseline="0" dirty="0" smtClean="0">
                <a:ln>
                  <a:noFill/>
                </a:ln>
                <a:solidFill>
                  <a:schemeClr val="tx1"/>
                </a:solidFill>
                <a:effectLst/>
                <a:latin typeface="+mj-ea"/>
                <a:ea typeface="+mj-ea"/>
                <a:cs typeface="Times New Roman" panose="02020603050405020304" pitchFamily="18" charset="0"/>
              </a:rPr>
              <a:t> </a:t>
            </a:r>
            <a:r>
              <a:rPr lang="zh-CN" altLang="en-US" sz="2000" dirty="0">
                <a:latin typeface="+mj-ea"/>
                <a:ea typeface="+mj-ea"/>
                <a:cs typeface="Times New Roman" panose="02020603050405020304" pitchFamily="18" charset="0"/>
              </a:rPr>
              <a:t>质点所受的力矩等于它的角动量随时间的变化</a:t>
            </a:r>
            <a:r>
              <a:rPr lang="zh-CN" altLang="en-US" sz="2000" dirty="0" smtClean="0">
                <a:latin typeface="+mj-ea"/>
                <a:ea typeface="+mj-ea"/>
                <a:cs typeface="Times New Roman" panose="02020603050405020304" pitchFamily="18" charset="0"/>
              </a:rPr>
              <a:t>率。</a:t>
            </a:r>
            <a:endParaRPr kumimoji="0" lang="zh-CN" altLang="en-US" sz="2000" b="0" i="0" u="none" strike="noStrike" cap="none" normalizeH="0" baseline="0" dirty="0" smtClean="0">
              <a:ln>
                <a:noFill/>
              </a:ln>
              <a:solidFill>
                <a:schemeClr val="tx1"/>
              </a:solidFill>
              <a:effectLst/>
              <a:latin typeface="+mj-ea"/>
              <a:ea typeface="+mj-ea"/>
            </a:endParaRPr>
          </a:p>
        </p:txBody>
      </p:sp>
      <p:sp>
        <p:nvSpPr>
          <p:cNvPr id="4" name="矩形 3"/>
          <p:cNvSpPr/>
          <p:nvPr/>
        </p:nvSpPr>
        <p:spPr>
          <a:xfrm>
            <a:off x="1036257" y="1410830"/>
            <a:ext cx="1338828" cy="369332"/>
          </a:xfrm>
          <a:prstGeom prst="rect">
            <a:avLst/>
          </a:prstGeom>
        </p:spPr>
        <p:txBody>
          <a:bodyPr wrap="none">
            <a:spAutoFit/>
          </a:bodyPr>
          <a:lstStyle/>
          <a:p>
            <a:r>
              <a:rPr lang="zh-CN" altLang="en-US" sz="1800" dirty="0" smtClean="0">
                <a:latin typeface="楷体" panose="02010609060101010101" pitchFamily="49" charset="-122"/>
                <a:ea typeface="楷体" panose="02010609060101010101" pitchFamily="49" charset="-122"/>
              </a:rPr>
              <a:t>微分形式：</a:t>
            </a:r>
            <a:endParaRPr lang="zh-CN" altLang="en-US" sz="1800" dirty="0">
              <a:latin typeface="楷体" panose="02010609060101010101" pitchFamily="49" charset="-122"/>
              <a:ea typeface="楷体" panose="02010609060101010101" pitchFamily="49" charset="-122"/>
            </a:endParaRPr>
          </a:p>
        </p:txBody>
      </p:sp>
      <p:sp>
        <p:nvSpPr>
          <p:cNvPr id="5" name="矩形 4"/>
          <p:cNvSpPr/>
          <p:nvPr/>
        </p:nvSpPr>
        <p:spPr>
          <a:xfrm>
            <a:off x="1036257" y="2603740"/>
            <a:ext cx="1338828" cy="369332"/>
          </a:xfrm>
          <a:prstGeom prst="rect">
            <a:avLst/>
          </a:prstGeom>
        </p:spPr>
        <p:txBody>
          <a:bodyPr wrap="none">
            <a:spAutoFit/>
          </a:bodyPr>
          <a:lstStyle/>
          <a:p>
            <a:r>
              <a:rPr lang="zh-CN" altLang="en-US" sz="1800" dirty="0" smtClean="0">
                <a:latin typeface="楷体" panose="02010609060101010101" pitchFamily="49" charset="-122"/>
                <a:ea typeface="楷体" panose="02010609060101010101" pitchFamily="49" charset="-122"/>
              </a:rPr>
              <a:t>积分形式：</a:t>
            </a:r>
            <a:endParaRPr lang="zh-CN" altLang="en-US" sz="1800" dirty="0">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a:blip r:embed="rId3"/>
          <a:stretch>
            <a:fillRect/>
          </a:stretch>
        </p:blipFill>
        <p:spPr>
          <a:xfrm>
            <a:off x="3108577" y="1224897"/>
            <a:ext cx="1158623" cy="933601"/>
          </a:xfrm>
          <a:prstGeom prst="rect">
            <a:avLst/>
          </a:prstGeom>
        </p:spPr>
      </p:pic>
      <p:pic>
        <p:nvPicPr>
          <p:cNvPr id="7" name="图片 6"/>
          <p:cNvPicPr>
            <a:picLocks noChangeAspect="1"/>
          </p:cNvPicPr>
          <p:nvPr/>
        </p:nvPicPr>
        <p:blipFill>
          <a:blip r:embed="rId4"/>
          <a:stretch>
            <a:fillRect/>
          </a:stretch>
        </p:blipFill>
        <p:spPr>
          <a:xfrm>
            <a:off x="2941074" y="2451903"/>
            <a:ext cx="2034049" cy="570526"/>
          </a:xfrm>
          <a:prstGeom prst="rect">
            <a:avLst/>
          </a:prstGeom>
        </p:spPr>
      </p:pic>
      <p:sp>
        <p:nvSpPr>
          <p:cNvPr id="8" name="文本框 7"/>
          <p:cNvSpPr txBox="1"/>
          <p:nvPr/>
        </p:nvSpPr>
        <p:spPr>
          <a:xfrm>
            <a:off x="1036257" y="3677265"/>
            <a:ext cx="1338828" cy="369332"/>
          </a:xfrm>
          <a:prstGeom prst="rect">
            <a:avLst/>
          </a:prstGeom>
          <a:noFill/>
        </p:spPr>
        <p:txBody>
          <a:bodyPr wrap="none" rtlCol="0">
            <a:spAutoFit/>
          </a:bodyPr>
          <a:lstStyle/>
          <a:p>
            <a:r>
              <a:rPr lang="zh-CN" altLang="en-US" sz="1800" dirty="0" smtClean="0"/>
              <a:t>推导过程：</a:t>
            </a:r>
            <a:endParaRPr lang="zh-CN" altLang="en-US" sz="1800" dirty="0"/>
          </a:p>
        </p:txBody>
      </p:sp>
      <p:graphicFrame>
        <p:nvGraphicFramePr>
          <p:cNvPr id="10" name="对象 9"/>
          <p:cNvGraphicFramePr>
            <a:graphicFrameLocks noChangeAspect="1"/>
          </p:cNvGraphicFramePr>
          <p:nvPr>
            <p:extLst>
              <p:ext uri="{D42A27DB-BD31-4B8C-83A1-F6EECF244321}">
                <p14:modId xmlns:p14="http://schemas.microsoft.com/office/powerpoint/2010/main" val="567962690"/>
              </p:ext>
            </p:extLst>
          </p:nvPr>
        </p:nvGraphicFramePr>
        <p:xfrm>
          <a:off x="2375085" y="3534401"/>
          <a:ext cx="4072618" cy="623212"/>
        </p:xfrm>
        <a:graphic>
          <a:graphicData uri="http://schemas.openxmlformats.org/presentationml/2006/ole">
            <mc:AlternateContent xmlns:mc="http://schemas.openxmlformats.org/markup-compatibility/2006">
              <mc:Choice xmlns:v="urn:schemas-microsoft-com:vml" Requires="v">
                <p:oleObj spid="_x0000_s91236" r:id="rId5" imgW="2679700" imgH="406400" progId="Equation.3">
                  <p:embed/>
                </p:oleObj>
              </mc:Choice>
              <mc:Fallback>
                <p:oleObj r:id="rId5" imgW="2679700" imgH="4064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5085" y="3534401"/>
                        <a:ext cx="4072618" cy="623212"/>
                      </a:xfrm>
                      <a:prstGeom prst="rect">
                        <a:avLst/>
                      </a:prstGeom>
                      <a:noFill/>
                    </p:spPr>
                  </p:pic>
                </p:oleObj>
              </mc:Fallback>
            </mc:AlternateContent>
          </a:graphicData>
        </a:graphic>
      </p:graphicFrame>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25099059"/>
              </p:ext>
            </p:extLst>
          </p:nvPr>
        </p:nvGraphicFramePr>
        <p:xfrm>
          <a:off x="7557681" y="3696930"/>
          <a:ext cx="1171898" cy="390633"/>
        </p:xfrm>
        <a:graphic>
          <a:graphicData uri="http://schemas.openxmlformats.org/presentationml/2006/ole">
            <mc:AlternateContent xmlns:mc="http://schemas.openxmlformats.org/markup-compatibility/2006">
              <mc:Choice xmlns:v="urn:schemas-microsoft-com:vml" Requires="v">
                <p:oleObj spid="_x0000_s91237" r:id="rId7" imgW="1129810" imgH="393529" progId="Equation.3">
                  <p:embed/>
                </p:oleObj>
              </mc:Choice>
              <mc:Fallback>
                <p:oleObj r:id="rId7" imgW="1129810" imgH="393529"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7681" y="3696930"/>
                        <a:ext cx="1171898" cy="390633"/>
                      </a:xfrm>
                      <a:prstGeom prst="rect">
                        <a:avLst/>
                      </a:prstGeom>
                      <a:noFill/>
                    </p:spPr>
                  </p:pic>
                </p:oleObj>
              </mc:Fallback>
            </mc:AlternateContent>
          </a:graphicData>
        </a:graphic>
      </p:graphicFrame>
      <p:sp>
        <p:nvSpPr>
          <p:cNvPr id="13" name="Rectangle 6"/>
          <p:cNvSpPr>
            <a:spLocks noChangeArrowheads="1"/>
          </p:cNvSpPr>
          <p:nvPr/>
        </p:nvSpPr>
        <p:spPr bwMode="auto">
          <a:xfrm>
            <a:off x="0" y="4839037"/>
            <a:ext cx="87295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306388" defTabSz="914400" eaLnBrk="0" fontAlgn="base" hangingPunct="0">
              <a:spcBef>
                <a:spcPct val="0"/>
              </a:spcBef>
              <a:spcAft>
                <a:spcPct val="0"/>
              </a:spcAft>
            </a:pPr>
            <a:r>
              <a:rPr lang="zh-CN" altLang="zh-CN" sz="2000" dirty="0">
                <a:solidFill>
                  <a:schemeClr val="accent1"/>
                </a:solidFill>
                <a:latin typeface="+mj-ea"/>
                <a:ea typeface="+mj-ea"/>
                <a:cs typeface="Times New Roman" panose="02020603050405020304" pitchFamily="18" charset="0"/>
              </a:rPr>
              <a:t>质点的</a:t>
            </a:r>
            <a:r>
              <a:rPr lang="zh-CN" altLang="zh-CN" sz="2000" dirty="0" smtClean="0">
                <a:solidFill>
                  <a:schemeClr val="accent1"/>
                </a:solidFill>
                <a:latin typeface="+mj-ea"/>
                <a:ea typeface="+mj-ea"/>
                <a:cs typeface="Times New Roman" panose="02020603050405020304" pitchFamily="18" charset="0"/>
              </a:rPr>
              <a:t>角动量守恒定律</a:t>
            </a:r>
            <a:r>
              <a:rPr lang="zh-CN" altLang="en-US" sz="2000" dirty="0" smtClean="0">
                <a:solidFill>
                  <a:schemeClr val="accent1"/>
                </a:solidFill>
                <a:latin typeface="+mj-ea"/>
                <a:ea typeface="+mj-ea"/>
                <a:cs typeface="Times New Roman" panose="02020603050405020304" pitchFamily="18" charset="0"/>
              </a:rPr>
              <a:t>：</a:t>
            </a:r>
            <a:r>
              <a:rPr lang="zh-CN" altLang="en-US" sz="2000" dirty="0" smtClean="0">
                <a:latin typeface="+mj-ea"/>
                <a:ea typeface="+mj-ea"/>
                <a:cs typeface="Times New Roman" panose="02020603050405020304" pitchFamily="18" charset="0"/>
              </a:rPr>
              <a:t>当</a:t>
            </a:r>
            <a:r>
              <a:rPr lang="zh-CN" altLang="en-US" sz="2000" dirty="0">
                <a:latin typeface="+mj-ea"/>
                <a:ea typeface="+mj-ea"/>
                <a:cs typeface="Times New Roman" panose="02020603050405020304" pitchFamily="18" charset="0"/>
              </a:rPr>
              <a:t>质点所受的力矩为零时</a:t>
            </a:r>
            <a:r>
              <a:rPr lang="en-US" altLang="zh-CN" sz="2000" dirty="0">
                <a:latin typeface="+mj-ea"/>
                <a:ea typeface="+mj-ea"/>
                <a:cs typeface="Times New Roman" panose="02020603050405020304" pitchFamily="18" charset="0"/>
              </a:rPr>
              <a:t>,</a:t>
            </a:r>
            <a:r>
              <a:rPr lang="zh-CN" altLang="en-US" sz="2000" dirty="0">
                <a:latin typeface="+mj-ea"/>
                <a:ea typeface="+mj-ea"/>
                <a:cs typeface="Times New Roman" panose="02020603050405020304" pitchFamily="18" charset="0"/>
              </a:rPr>
              <a:t>质点的角动量不随时间变化</a:t>
            </a:r>
            <a:r>
              <a:rPr lang="en-US" altLang="zh-CN" sz="2000" dirty="0">
                <a:latin typeface="+mj-ea"/>
                <a:ea typeface="+mj-ea"/>
                <a:cs typeface="Times New Roman" panose="02020603050405020304" pitchFamily="18" charset="0"/>
              </a:rPr>
              <a:t>,</a:t>
            </a:r>
            <a:r>
              <a:rPr lang="zh-CN" altLang="en-US" sz="2000" dirty="0" smtClean="0">
                <a:latin typeface="+mj-ea"/>
                <a:ea typeface="+mj-ea"/>
                <a:cs typeface="Times New Roman" panose="02020603050405020304" pitchFamily="18" charset="0"/>
              </a:rPr>
              <a:t>即此时质点</a:t>
            </a:r>
            <a:r>
              <a:rPr lang="zh-CN" altLang="en-US" sz="2000" dirty="0">
                <a:latin typeface="+mj-ea"/>
                <a:ea typeface="+mj-ea"/>
                <a:cs typeface="Times New Roman" panose="02020603050405020304" pitchFamily="18" charset="0"/>
              </a:rPr>
              <a:t>角动量</a:t>
            </a:r>
            <a:r>
              <a:rPr lang="zh-CN" altLang="en-US" sz="2000" dirty="0" smtClean="0">
                <a:latin typeface="+mj-ea"/>
                <a:ea typeface="+mj-ea"/>
                <a:cs typeface="Times New Roman" panose="02020603050405020304" pitchFamily="18" charset="0"/>
              </a:rPr>
              <a:t>守恒。</a:t>
            </a:r>
            <a:endParaRPr lang="zh-CN" altLang="en-US" sz="2000" dirty="0">
              <a:latin typeface="+mj-ea"/>
              <a:ea typeface="+mj-ea"/>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009125923"/>
              </p:ext>
            </p:extLst>
          </p:nvPr>
        </p:nvGraphicFramePr>
        <p:xfrm>
          <a:off x="2763907" y="5477091"/>
          <a:ext cx="2759426" cy="661506"/>
        </p:xfrm>
        <a:graphic>
          <a:graphicData uri="http://schemas.openxmlformats.org/presentationml/2006/ole">
            <mc:AlternateContent xmlns:mc="http://schemas.openxmlformats.org/markup-compatibility/2006">
              <mc:Choice xmlns:v="urn:schemas-microsoft-com:vml" Requires="v">
                <p:oleObj spid="_x0000_s91238" r:id="rId9" imgW="1714500" imgH="419100" progId="Equation.3">
                  <p:embed/>
                </p:oleObj>
              </mc:Choice>
              <mc:Fallback>
                <p:oleObj r:id="rId9" imgW="1714500" imgH="4191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07" y="5477091"/>
                        <a:ext cx="2759426" cy="661506"/>
                      </a:xfrm>
                      <a:prstGeom prst="rect">
                        <a:avLst/>
                      </a:prstGeom>
                      <a:noFill/>
                    </p:spPr>
                  </p:pic>
                </p:oleObj>
              </mc:Fallback>
            </mc:AlternateContent>
          </a:graphicData>
        </a:graphic>
      </p:graphicFrame>
      <p:sp>
        <p:nvSpPr>
          <p:cNvPr id="15" name="矩形 14"/>
          <p:cNvSpPr/>
          <p:nvPr/>
        </p:nvSpPr>
        <p:spPr>
          <a:xfrm>
            <a:off x="822577" y="6253431"/>
            <a:ext cx="6735104" cy="369332"/>
          </a:xfrm>
          <a:prstGeom prst="rect">
            <a:avLst/>
          </a:prstGeom>
        </p:spPr>
        <p:txBody>
          <a:bodyPr wrap="square">
            <a:spAutoFit/>
          </a:bodyPr>
          <a:lstStyle/>
          <a:p>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说明</a:t>
            </a:r>
            <a:r>
              <a:rPr lang="zh-CN" altLang="zh-CN" sz="1800" kern="100" dirty="0" smtClean="0">
                <a:latin typeface="Times New Roman" panose="02020603050405020304" pitchFamily="18" charset="0"/>
                <a:ea typeface="宋体" panose="02010600030101010101" pitchFamily="2" charset="-122"/>
                <a:cs typeface="Times New Roman" panose="02020603050405020304" pitchFamily="18" charset="0"/>
              </a:rPr>
              <a:t>：如果</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质点同时受到几个外力作用，</a:t>
            </a:r>
            <a:r>
              <a:rPr lang="en-US" altLang="zh-CN" sz="1800" b="1" i="1" kern="100" dirty="0">
                <a:latin typeface="Times New Roman" panose="02020603050405020304" pitchFamily="18" charset="0"/>
                <a:ea typeface="宋体" panose="02010600030101010101" pitchFamily="2" charset="-122"/>
              </a:rPr>
              <a:t>M</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代表合外</a:t>
            </a:r>
            <a:r>
              <a:rPr lang="zh-CN" altLang="zh-CN" sz="1800" kern="100" dirty="0" smtClean="0">
                <a:latin typeface="Times New Roman" panose="02020603050405020304" pitchFamily="18" charset="0"/>
                <a:ea typeface="宋体" panose="02010600030101010101" pitchFamily="2" charset="-122"/>
                <a:cs typeface="Times New Roman" panose="02020603050405020304" pitchFamily="18" charset="0"/>
              </a:rPr>
              <a:t>力矩</a:t>
            </a:r>
            <a:endParaRPr lang="zh-CN" altLang="en-US" sz="1600" dirty="0"/>
          </a:p>
        </p:txBody>
      </p:sp>
    </p:spTree>
    <p:extLst>
      <p:ext uri="{BB962C8B-B14F-4D97-AF65-F5344CB8AC3E}">
        <p14:creationId xmlns:p14="http://schemas.microsoft.com/office/powerpoint/2010/main" val="781793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43</a:t>
            </a:fld>
            <a:endParaRPr lang="zh-CN" altLang="en-US"/>
          </a:p>
        </p:txBody>
      </p:sp>
      <p:sp>
        <p:nvSpPr>
          <p:cNvPr id="3" name="矩形 2"/>
          <p:cNvSpPr/>
          <p:nvPr/>
        </p:nvSpPr>
        <p:spPr>
          <a:xfrm>
            <a:off x="564342" y="1527463"/>
            <a:ext cx="8015315" cy="3631763"/>
          </a:xfrm>
          <a:prstGeom prst="rect">
            <a:avLst/>
          </a:prstGeom>
        </p:spPr>
        <p:txBody>
          <a:bodyPr wrap="square">
            <a:spAutoFit/>
          </a:bodyPr>
          <a:lstStyle/>
          <a:p>
            <a:pPr lvl="0">
              <a:buFont typeface="Wingdings" pitchFamily="2" charset="2"/>
              <a:buChar char="p"/>
            </a:pPr>
            <a:r>
              <a:rPr lang="en-US" altLang="zh-CN" sz="1800" dirty="0" smtClean="0">
                <a:latin typeface="微软雅黑" pitchFamily="34" charset="-122"/>
                <a:ea typeface="微软雅黑" pitchFamily="34" charset="-122"/>
              </a:rPr>
              <a:t>2.1</a:t>
            </a:r>
            <a:r>
              <a:rPr lang="zh-CN" altLang="en-US" sz="1800" dirty="0" smtClean="0">
                <a:latin typeface="微软雅黑" pitchFamily="34" charset="-122"/>
                <a:ea typeface="微软雅黑" pitchFamily="34" charset="-122"/>
              </a:rPr>
              <a:t>功</a:t>
            </a:r>
            <a:r>
              <a:rPr lang="zh-CN" altLang="en-US" sz="1800" dirty="0">
                <a:latin typeface="微软雅黑" pitchFamily="34" charset="-122"/>
                <a:ea typeface="微软雅黑" pitchFamily="34" charset="-122"/>
              </a:rPr>
              <a:t>和能 动能定理 </a:t>
            </a:r>
            <a:r>
              <a:rPr lang="zh-CN" altLang="en-US" sz="1800" dirty="0" smtClean="0">
                <a:latin typeface="微软雅黑" pitchFamily="34" charset="-122"/>
                <a:ea typeface="微软雅黑" pitchFamily="34" charset="-122"/>
              </a:rPr>
              <a:t>机械能守恒定律。 </a:t>
            </a:r>
            <a:endParaRPr lang="en-US" altLang="zh-CN" sz="1800" dirty="0" smtClean="0">
              <a:solidFill>
                <a:prstClr val="white"/>
              </a:solidFill>
              <a:latin typeface="微软雅黑" pitchFamily="34" charset="-122"/>
              <a:ea typeface="微软雅黑" pitchFamily="34" charset="-122"/>
            </a:endParaRPr>
          </a:p>
          <a:p>
            <a:pPr lvl="0">
              <a:buFont typeface="Wingdings" pitchFamily="2" charset="2"/>
              <a:buChar char="ü"/>
            </a:pPr>
            <a:r>
              <a:rPr lang="zh-CN" altLang="en-US" sz="1600" dirty="0" smtClean="0">
                <a:latin typeface="楷体" pitchFamily="49" charset="-122"/>
                <a:ea typeface="楷体" pitchFamily="49" charset="-122"/>
              </a:rPr>
              <a:t>功、动能、保守力、机械能定义（矢量还是标量？过程量还是状态量？）。（掌握）</a:t>
            </a:r>
            <a:endParaRPr lang="en-US" altLang="zh-CN" sz="1600" dirty="0" smtClean="0">
              <a:latin typeface="楷体" pitchFamily="49" charset="-122"/>
              <a:ea typeface="楷体" pitchFamily="49" charset="-122"/>
            </a:endParaRPr>
          </a:p>
          <a:p>
            <a:pPr lvl="0">
              <a:buFont typeface="Wingdings" pitchFamily="2" charset="2"/>
              <a:buChar char="ü"/>
            </a:pPr>
            <a:r>
              <a:rPr lang="zh-CN" altLang="en-US" sz="1600" dirty="0">
                <a:latin typeface="楷体" pitchFamily="49" charset="-122"/>
                <a:ea typeface="楷体" pitchFamily="49" charset="-122"/>
              </a:rPr>
              <a:t>动能定理</a:t>
            </a:r>
            <a:r>
              <a:rPr lang="zh-CN" altLang="en-US" sz="1600" dirty="0" smtClean="0">
                <a:latin typeface="楷体" pitchFamily="49" charset="-122"/>
                <a:ea typeface="楷体" pitchFamily="49" charset="-122"/>
              </a:rPr>
              <a:t>。（应用掌握</a:t>
            </a:r>
            <a:r>
              <a:rPr lang="zh-CN" altLang="en-US" sz="1600" dirty="0" smtClean="0">
                <a:latin typeface="楷体" pitchFamily="49" charset="-122"/>
                <a:ea typeface="楷体" pitchFamily="49" charset="-122"/>
              </a:rPr>
              <a:t>）</a:t>
            </a:r>
            <a:endParaRPr lang="en-US" altLang="zh-CN" sz="1600" dirty="0" smtClean="0">
              <a:latin typeface="楷体" pitchFamily="49" charset="-122"/>
              <a:ea typeface="楷体" pitchFamily="49" charset="-122"/>
            </a:endParaRPr>
          </a:p>
          <a:p>
            <a:pPr lvl="0">
              <a:buFont typeface="Wingdings" pitchFamily="2" charset="2"/>
              <a:buChar char="ü"/>
            </a:pPr>
            <a:r>
              <a:rPr lang="zh-CN" altLang="en-US" sz="1600" dirty="0" smtClean="0">
                <a:latin typeface="楷体" pitchFamily="49" charset="-122"/>
                <a:ea typeface="楷体" pitchFamily="49" charset="-122"/>
              </a:rPr>
              <a:t>机械能守恒定律就是一种特殊情况下的功能原理（理解）</a:t>
            </a:r>
            <a:endParaRPr lang="en-US" altLang="zh-CN" sz="1600" dirty="0" smtClean="0">
              <a:latin typeface="楷体" pitchFamily="49" charset="-122"/>
              <a:ea typeface="楷体" pitchFamily="49" charset="-122"/>
            </a:endParaRPr>
          </a:p>
          <a:p>
            <a:pPr lvl="0">
              <a:buFont typeface="Wingdings" pitchFamily="2" charset="2"/>
              <a:buChar char="p"/>
            </a:pPr>
            <a:r>
              <a:rPr lang="en-US" altLang="zh-CN" sz="1800" dirty="0" smtClean="0">
                <a:latin typeface="微软雅黑" pitchFamily="34" charset="-122"/>
                <a:ea typeface="微软雅黑" pitchFamily="34" charset="-122"/>
              </a:rPr>
              <a:t>2.2</a:t>
            </a:r>
            <a:r>
              <a:rPr lang="zh-CN" altLang="en-US" sz="1800" dirty="0" smtClean="0">
                <a:latin typeface="微软雅黑" pitchFamily="34" charset="-122"/>
                <a:ea typeface="微软雅黑" pitchFamily="34" charset="-122"/>
              </a:rPr>
              <a:t>动量 </a:t>
            </a:r>
            <a:r>
              <a:rPr lang="zh-CN" altLang="en-US" sz="1800" dirty="0">
                <a:latin typeface="微软雅黑" pitchFamily="34" charset="-122"/>
                <a:ea typeface="微软雅黑" pitchFamily="34" charset="-122"/>
              </a:rPr>
              <a:t>动量定理 </a:t>
            </a:r>
            <a:r>
              <a:rPr lang="zh-CN" altLang="en-US" sz="1800" dirty="0" smtClean="0">
                <a:latin typeface="微软雅黑" pitchFamily="34" charset="-122"/>
                <a:ea typeface="微软雅黑" pitchFamily="34" charset="-122"/>
              </a:rPr>
              <a:t>动量守恒定律</a:t>
            </a:r>
            <a:endParaRPr lang="en-US" altLang="zh-CN" sz="1800" dirty="0" smtClean="0">
              <a:latin typeface="微软雅黑" pitchFamily="34" charset="-122"/>
              <a:ea typeface="微软雅黑" pitchFamily="34" charset="-122"/>
            </a:endParaRPr>
          </a:p>
          <a:p>
            <a:pPr lvl="0">
              <a:buFont typeface="Wingdings" pitchFamily="2" charset="2"/>
              <a:buChar char="ü"/>
            </a:pPr>
            <a:r>
              <a:rPr lang="zh-CN" altLang="en-US" sz="1600" dirty="0" smtClean="0">
                <a:latin typeface="楷体" pitchFamily="49" charset="-122"/>
                <a:ea typeface="楷体" pitchFamily="49" charset="-122"/>
              </a:rPr>
              <a:t>冲量、</a:t>
            </a:r>
            <a:r>
              <a:rPr lang="zh-CN" altLang="en-US" sz="1600" dirty="0">
                <a:latin typeface="楷体" pitchFamily="49" charset="-122"/>
                <a:ea typeface="楷体" pitchFamily="49" charset="-122"/>
              </a:rPr>
              <a:t>动量定义（矢量还是标量？过程量还是状态量？）（</a:t>
            </a:r>
            <a:r>
              <a:rPr lang="zh-CN" altLang="en-US" sz="1600" dirty="0" smtClean="0">
                <a:latin typeface="楷体" pitchFamily="49" charset="-122"/>
                <a:ea typeface="楷体" pitchFamily="49" charset="-122"/>
              </a:rPr>
              <a:t>掌握）</a:t>
            </a:r>
            <a:endParaRPr lang="en-US" altLang="zh-CN" sz="1600" dirty="0" smtClean="0">
              <a:latin typeface="楷体" pitchFamily="49" charset="-122"/>
              <a:ea typeface="楷体" pitchFamily="49" charset="-122"/>
            </a:endParaRPr>
          </a:p>
          <a:p>
            <a:pPr>
              <a:buFont typeface="Wingdings" pitchFamily="2" charset="2"/>
              <a:buChar char="ü"/>
            </a:pPr>
            <a:r>
              <a:rPr lang="zh-CN" altLang="en-US" sz="1600" dirty="0" smtClean="0">
                <a:latin typeface="楷体" pitchFamily="49" charset="-122"/>
                <a:ea typeface="楷体" pitchFamily="49" charset="-122"/>
              </a:rPr>
              <a:t>动量定理</a:t>
            </a:r>
            <a:r>
              <a:rPr lang="zh-CN" altLang="en-US" sz="1600" dirty="0">
                <a:latin typeface="楷体" pitchFamily="49" charset="-122"/>
                <a:ea typeface="楷体" pitchFamily="49" charset="-122"/>
              </a:rPr>
              <a:t>（应用掌握</a:t>
            </a:r>
            <a:r>
              <a:rPr lang="zh-CN" altLang="en-US" sz="1600" dirty="0" smtClean="0">
                <a:latin typeface="楷体" pitchFamily="49" charset="-122"/>
                <a:ea typeface="楷体" pitchFamily="49" charset="-122"/>
              </a:rPr>
              <a:t>）</a:t>
            </a:r>
            <a:endParaRPr lang="en-US" altLang="zh-CN" sz="1600" dirty="0" smtClean="0">
              <a:latin typeface="楷体" pitchFamily="49" charset="-122"/>
              <a:ea typeface="楷体" pitchFamily="49" charset="-122"/>
            </a:endParaRPr>
          </a:p>
          <a:p>
            <a:pPr>
              <a:buFont typeface="Wingdings" pitchFamily="2" charset="2"/>
              <a:buChar char="ü"/>
            </a:pPr>
            <a:r>
              <a:rPr lang="zh-CN" altLang="en-US" sz="1600" dirty="0" smtClean="0">
                <a:latin typeface="楷体" pitchFamily="49" charset="-122"/>
                <a:ea typeface="楷体" pitchFamily="49" charset="-122"/>
              </a:rPr>
              <a:t>动量守恒定律就是一种特殊情况下的动量定理（理解）</a:t>
            </a:r>
            <a:endParaRPr lang="en-US" altLang="zh-CN" sz="1600" dirty="0" smtClean="0">
              <a:latin typeface="楷体" pitchFamily="49" charset="-122"/>
              <a:ea typeface="楷体" pitchFamily="49" charset="-122"/>
            </a:endParaRPr>
          </a:p>
          <a:p>
            <a:pPr lvl="0">
              <a:buFont typeface="Wingdings" pitchFamily="2" charset="2"/>
              <a:buChar char="ü"/>
            </a:pPr>
            <a:r>
              <a:rPr lang="zh-CN" altLang="en-US" sz="1600" dirty="0" smtClean="0">
                <a:latin typeface="楷体" pitchFamily="49" charset="-122"/>
                <a:ea typeface="楷体" pitchFamily="49" charset="-122"/>
              </a:rPr>
              <a:t>弹性碰撞、正碰（应用掌握）</a:t>
            </a:r>
            <a:endParaRPr lang="en-US" altLang="zh-CN" sz="1600" dirty="0">
              <a:latin typeface="楷体" pitchFamily="49" charset="-122"/>
              <a:ea typeface="楷体" pitchFamily="49" charset="-122"/>
            </a:endParaRPr>
          </a:p>
          <a:p>
            <a:pPr>
              <a:buFont typeface="Wingdings" pitchFamily="2" charset="2"/>
              <a:buChar char="p"/>
            </a:pPr>
            <a:r>
              <a:rPr lang="en-US" altLang="zh-CN" sz="1800" dirty="0" smtClean="0">
                <a:latin typeface="微软雅黑" pitchFamily="34" charset="-122"/>
                <a:ea typeface="微软雅黑" pitchFamily="34" charset="-122"/>
              </a:rPr>
              <a:t>2.3</a:t>
            </a:r>
            <a:r>
              <a:rPr lang="zh-CN" altLang="en-US" sz="1800" dirty="0" smtClean="0">
                <a:latin typeface="+mj-ea"/>
                <a:ea typeface="+mj-ea"/>
              </a:rPr>
              <a:t>角动量守恒定律。</a:t>
            </a:r>
            <a:endParaRPr lang="en-US" altLang="zh-CN" sz="1800" dirty="0" smtClean="0">
              <a:latin typeface="+mj-ea"/>
              <a:ea typeface="+mj-ea"/>
            </a:endParaRPr>
          </a:p>
          <a:p>
            <a:pPr lvl="0">
              <a:buFont typeface="Wingdings" pitchFamily="2" charset="2"/>
              <a:buChar char="ü"/>
            </a:pPr>
            <a:r>
              <a:rPr lang="zh-CN" altLang="en-US" sz="1600" dirty="0" smtClean="0">
                <a:latin typeface="楷体" pitchFamily="49" charset="-122"/>
                <a:ea typeface="楷体" pitchFamily="49" charset="-122"/>
              </a:rPr>
              <a:t>角动量的现实物理</a:t>
            </a:r>
            <a:r>
              <a:rPr lang="zh-CN" altLang="en-US" sz="1600" dirty="0" smtClean="0">
                <a:latin typeface="楷体" pitchFamily="49" charset="-122"/>
                <a:ea typeface="楷体" pitchFamily="49" charset="-122"/>
              </a:rPr>
              <a:t>含义</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例如随时间积累的力矩会造成物体产生角动量，那角动量的产生意味着什么？</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举出实例（理解）</a:t>
            </a:r>
            <a:endParaRPr lang="en-US" altLang="zh-CN" sz="1600" dirty="0" smtClean="0">
              <a:latin typeface="楷体" pitchFamily="49" charset="-122"/>
              <a:ea typeface="楷体" pitchFamily="49" charset="-122"/>
            </a:endParaRPr>
          </a:p>
          <a:p>
            <a:pPr lvl="0">
              <a:buFont typeface="Wingdings" pitchFamily="2" charset="2"/>
              <a:buChar char="ü"/>
            </a:pPr>
            <a:r>
              <a:rPr lang="zh-CN" altLang="en-US" sz="1600" dirty="0" smtClean="0">
                <a:latin typeface="楷体" pitchFamily="49" charset="-122"/>
                <a:ea typeface="楷体" pitchFamily="49" charset="-122"/>
              </a:rPr>
              <a:t>角动量定理</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角动量和力矩的关系（理解</a:t>
            </a:r>
            <a:r>
              <a:rPr lang="zh-CN" altLang="en-US" sz="1600" dirty="0" smtClean="0">
                <a:latin typeface="楷体" pitchFamily="49" charset="-122"/>
                <a:ea typeface="楷体" pitchFamily="49" charset="-122"/>
              </a:rPr>
              <a:t>）</a:t>
            </a:r>
            <a:endParaRPr lang="en-US" altLang="zh-CN" sz="1600" dirty="0" smtClean="0">
              <a:latin typeface="楷体" pitchFamily="49" charset="-122"/>
              <a:ea typeface="楷体" pitchFamily="49" charset="-122"/>
            </a:endParaRPr>
          </a:p>
          <a:p>
            <a:pPr lvl="0">
              <a:buFont typeface="Wingdings" pitchFamily="2" charset="2"/>
              <a:buChar char="ü"/>
            </a:pPr>
            <a:r>
              <a:rPr lang="zh-CN" altLang="en-US" sz="1600" dirty="0" smtClean="0">
                <a:latin typeface="楷体" pitchFamily="49" charset="-122"/>
                <a:ea typeface="楷体" pitchFamily="49" charset="-122"/>
              </a:rPr>
              <a:t>质点角动量守恒</a:t>
            </a:r>
            <a:r>
              <a:rPr lang="zh-CN" altLang="en-US" sz="1600" dirty="0">
                <a:latin typeface="楷体" pitchFamily="49" charset="-122"/>
                <a:ea typeface="楷体" pitchFamily="49" charset="-122"/>
              </a:rPr>
              <a:t>就是一种特殊情况下</a:t>
            </a:r>
            <a:r>
              <a:rPr lang="zh-CN" altLang="en-US" sz="1600" dirty="0" smtClean="0">
                <a:latin typeface="楷体" pitchFamily="49" charset="-122"/>
                <a:ea typeface="楷体" pitchFamily="49" charset="-122"/>
              </a:rPr>
              <a:t>的角动量定理（理解）</a:t>
            </a:r>
            <a:endParaRPr lang="en-US" altLang="zh-CN" sz="1600" dirty="0" smtClean="0">
              <a:latin typeface="楷体" pitchFamily="49" charset="-122"/>
              <a:ea typeface="楷体" pitchFamily="49" charset="-122"/>
            </a:endParaRPr>
          </a:p>
        </p:txBody>
      </p:sp>
      <p:sp>
        <p:nvSpPr>
          <p:cNvPr id="4" name="矩形 3"/>
          <p:cNvSpPr/>
          <p:nvPr/>
        </p:nvSpPr>
        <p:spPr>
          <a:xfrm>
            <a:off x="500034" y="597659"/>
            <a:ext cx="8143932" cy="738664"/>
          </a:xfrm>
          <a:prstGeom prst="rect">
            <a:avLst/>
          </a:prstGeom>
        </p:spPr>
        <p:txBody>
          <a:bodyPr wrap="square">
            <a:spAutoFit/>
          </a:bodyPr>
          <a:lstStyle/>
          <a:p>
            <a:r>
              <a:rPr lang="zh-CN" altLang="en-US" sz="1400" dirty="0">
                <a:latin typeface="微软雅黑" pitchFamily="34" charset="-122"/>
                <a:ea typeface="微软雅黑" pitchFamily="34" charset="-122"/>
              </a:rPr>
              <a:t>本章要求：掌握功和功率的概念，知道计算变力做功的基本方法；掌握动能定理、功能原理和机械能守恒定律，并能运用它们解决动力学问题；理解并掌握动量定理，动量守恒定律及其成立条件，并能运用其解决动力学问题；理解角动量的物理</a:t>
            </a:r>
            <a:r>
              <a:rPr lang="zh-CN" altLang="en-US" sz="1400" dirty="0" smtClean="0">
                <a:latin typeface="微软雅黑" pitchFamily="34" charset="-122"/>
                <a:ea typeface="微软雅黑" pitchFamily="34" charset="-122"/>
              </a:rPr>
              <a:t>意义；应用</a:t>
            </a:r>
            <a:r>
              <a:rPr lang="zh-CN" altLang="en-US" sz="1400" dirty="0">
                <a:latin typeface="微软雅黑" pitchFamily="34" charset="-122"/>
                <a:ea typeface="微软雅黑" pitchFamily="34" charset="-122"/>
              </a:rPr>
              <a:t>上述定理、定律进行一些基本的计算。</a:t>
            </a:r>
            <a:r>
              <a:rPr lang="en-US" altLang="zh-CN" sz="1400" dirty="0" smtClean="0">
                <a:latin typeface="微软雅黑" pitchFamily="34" charset="-122"/>
                <a:ea typeface="微软雅黑" pitchFamily="34" charset="-122"/>
              </a:rPr>
              <a:t> </a:t>
            </a: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11657465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44</a:t>
            </a:fld>
            <a:endParaRPr lang="zh-CN" altLang="en-US"/>
          </a:p>
        </p:txBody>
      </p:sp>
      <p:sp>
        <p:nvSpPr>
          <p:cNvPr id="3" name="Rectangle 7"/>
          <p:cNvSpPr>
            <a:spLocks noChangeArrowheads="1"/>
          </p:cNvSpPr>
          <p:nvPr/>
        </p:nvSpPr>
        <p:spPr bwMode="auto">
          <a:xfrm>
            <a:off x="180996" y="1180016"/>
            <a:ext cx="8615097" cy="448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dirty="0"/>
              <a:t>动能是物体运动状态的单值函数</a:t>
            </a:r>
            <a:r>
              <a:rPr lang="en-US" altLang="zh-CN" sz="1600" dirty="0"/>
              <a:t>,</a:t>
            </a:r>
            <a:r>
              <a:rPr lang="zh-CN" altLang="zh-CN" sz="1600" dirty="0"/>
              <a:t>是反映质点运动状态的物理量</a:t>
            </a:r>
            <a:r>
              <a:rPr lang="en-US" altLang="zh-CN" sz="1600" dirty="0"/>
              <a:t>,</a:t>
            </a:r>
            <a:r>
              <a:rPr lang="zh-CN" altLang="zh-CN" sz="1600" dirty="0"/>
              <a:t>即是一个状态量</a:t>
            </a:r>
            <a:r>
              <a:rPr kumimoji="0" lang="zh-CN" altLang="en-US" sz="1600" b="0" i="0" u="none" strike="noStrike" cap="none" normalizeH="0" baseline="0" dirty="0" smtClean="0">
                <a:ln>
                  <a:noFill/>
                </a:ln>
                <a:solidFill>
                  <a:schemeClr val="tx1"/>
                </a:solidFill>
                <a:effectLst/>
                <a:latin typeface="Arial" panose="020B0604020202020204" pitchFamily="34" charset="0"/>
              </a:rPr>
              <a:t>。           </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ts val="1200"/>
              </a:spcAft>
            </a:pPr>
            <a:r>
              <a:rPr kumimoji="0" lang="zh-CN" altLang="en-US" sz="1600" b="0" i="0" u="none" strike="noStrike" cap="none" normalizeH="0" baseline="0" dirty="0" smtClean="0">
                <a:ln>
                  <a:noFill/>
                </a:ln>
                <a:solidFill>
                  <a:schemeClr val="tx1"/>
                </a:solidFill>
                <a:effectLst/>
                <a:latin typeface="Arial" panose="020B0604020202020204" pitchFamily="34" charset="0"/>
              </a:rPr>
              <a:t> （正确）</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spcBef>
                <a:spcPct val="0"/>
              </a:spcBef>
              <a:spcAft>
                <a:spcPts val="600"/>
              </a:spcAft>
            </a:pP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、滑动摩擦力属于一种保守力</a:t>
            </a:r>
            <a:r>
              <a:rPr lang="zh-CN" altLang="en-US" sz="1600" dirty="0" smtClean="0">
                <a:latin typeface="Arial" panose="020B0604020202020204" pitchFamily="34" charset="0"/>
              </a:rPr>
              <a:t>。</a:t>
            </a:r>
            <a:endParaRPr lang="en-US" altLang="zh-CN" sz="1600" dirty="0" smtClean="0">
              <a:latin typeface="Arial" panose="020B0604020202020204" pitchFamily="34" charset="0"/>
            </a:endParaRPr>
          </a:p>
          <a:p>
            <a:pPr defTabSz="914400" eaLnBrk="0" fontAlgn="base" hangingPunct="0">
              <a:spcBef>
                <a:spcPct val="0"/>
              </a:spcBef>
              <a:spcAft>
                <a:spcPts val="600"/>
              </a:spcAft>
            </a:pPr>
            <a:r>
              <a:rPr lang="en-US" altLang="zh-CN" sz="1600" dirty="0" smtClean="0">
                <a:latin typeface="Arial" panose="020B0604020202020204" pitchFamily="34" charset="0"/>
              </a:rPr>
              <a:t>(</a:t>
            </a:r>
            <a:r>
              <a:rPr lang="zh-CN" altLang="en-US" sz="1600" dirty="0" smtClean="0">
                <a:latin typeface="Arial" panose="020B0604020202020204" pitchFamily="34" charset="0"/>
              </a:rPr>
              <a:t>错误，滑动摩擦力做功与路径有关</a:t>
            </a:r>
            <a:r>
              <a:rPr lang="en-US" altLang="zh-CN" sz="1600" dirty="0" smtClean="0">
                <a:latin typeface="Arial" panose="020B0604020202020204" pitchFamily="34" charset="0"/>
              </a:rPr>
              <a:t>)</a:t>
            </a:r>
          </a:p>
          <a:p>
            <a:pPr defTabSz="914400" eaLnBrk="0" fontAlgn="base" hangingPunct="0">
              <a:spcBef>
                <a:spcPct val="0"/>
              </a:spcBef>
              <a:spcAft>
                <a:spcPts val="600"/>
              </a:spcAft>
            </a:pPr>
            <a:endParaRPr lang="zh-CN" altLang="en-US" sz="1600" dirty="0">
              <a:latin typeface="Arial" panose="020B0604020202020204" pitchFamily="34" charset="0"/>
            </a:endParaRPr>
          </a:p>
          <a:p>
            <a:pPr defTabSz="914400" eaLnBrk="0" fontAlgn="base" hangingPunct="0">
              <a:spcBef>
                <a:spcPct val="0"/>
              </a:spcBef>
              <a:spcAft>
                <a:spcPts val="600"/>
              </a:spcAft>
            </a:pPr>
            <a:r>
              <a:rPr lang="en-US" altLang="zh-CN" sz="1600" dirty="0">
                <a:latin typeface="宋体" panose="02010600030101010101" pitchFamily="2" charset="-122"/>
                <a:ea typeface="宋体" panose="02010600030101010101" pitchFamily="2" charset="-122"/>
                <a:cs typeface="Times New Roman" panose="02020603050405020304" pitchFamily="18" charset="0"/>
              </a:rPr>
              <a:t>3</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a:t>
            </a:r>
            <a:r>
              <a:rPr kumimoji="1" lang="zh-CN" altLang="en-US" sz="1600" dirty="0">
                <a:latin typeface="+mj-ea"/>
              </a:rPr>
              <a:t>外力及非保守内力所作的功等于物体（系统）机械能的增量</a:t>
            </a:r>
            <a:r>
              <a:rPr lang="zh-CN" altLang="en-US" sz="1600" dirty="0" smtClean="0">
                <a:latin typeface="Arial" panose="020B0604020202020204" pitchFamily="34" charset="0"/>
              </a:rPr>
              <a:t>。</a:t>
            </a:r>
            <a:endParaRPr lang="en-US" altLang="zh-CN" sz="1600" dirty="0" smtClean="0">
              <a:latin typeface="Arial" panose="020B0604020202020204" pitchFamily="34" charset="0"/>
            </a:endParaRPr>
          </a:p>
          <a:p>
            <a:pPr defTabSz="914400" eaLnBrk="0" fontAlgn="base" hangingPunct="0">
              <a:spcBef>
                <a:spcPct val="0"/>
              </a:spcBef>
              <a:spcAft>
                <a:spcPts val="600"/>
              </a:spcAft>
            </a:pPr>
            <a:r>
              <a:rPr lang="zh-CN" altLang="en-US" sz="1600" dirty="0" smtClean="0">
                <a:latin typeface="Arial" panose="020B0604020202020204" pitchFamily="34" charset="0"/>
              </a:rPr>
              <a:t>（正确  系统功能原理）</a:t>
            </a:r>
            <a:endParaRPr lang="en-US" altLang="zh-CN" sz="1600" dirty="0" smtClean="0">
              <a:latin typeface="Arial" panose="020B0604020202020204" pitchFamily="34" charset="0"/>
            </a:endParaRPr>
          </a:p>
          <a:p>
            <a:pPr defTabSz="914400" eaLnBrk="0" fontAlgn="base" hangingPunct="0">
              <a:spcBef>
                <a:spcPct val="0"/>
              </a:spcBef>
              <a:spcAft>
                <a:spcPts val="600"/>
              </a:spcAft>
            </a:pPr>
            <a:endParaRPr lang="en-US" altLang="zh-CN" sz="1600" dirty="0" smtClean="0">
              <a:latin typeface="Arial" panose="020B0604020202020204" pitchFamily="34" charset="0"/>
            </a:endParaRPr>
          </a:p>
          <a:p>
            <a:pPr defTabSz="914400" eaLnBrk="0" fontAlgn="base" hangingPunct="0">
              <a:spcBef>
                <a:spcPct val="0"/>
              </a:spcBef>
              <a:spcAft>
                <a:spcPts val="600"/>
              </a:spcAft>
            </a:pPr>
            <a:r>
              <a:rPr kumimoji="0" lang="en-US" altLang="zh-CN" sz="1600" i="0" u="none" strike="noStrike" cap="none" normalizeH="0" baseline="0" dirty="0" smtClean="0">
                <a:ln>
                  <a:noFill/>
                </a:ln>
                <a:solidFill>
                  <a:schemeClr val="tx1"/>
                </a:solidFill>
                <a:effectLst/>
                <a:latin typeface="+mn-ea"/>
              </a:rPr>
              <a:t>4</a:t>
            </a:r>
            <a:r>
              <a:rPr kumimoji="0" lang="zh-CN" altLang="en-US" sz="1600" i="0" u="none" strike="noStrike" cap="none" normalizeH="0" baseline="0" dirty="0" smtClean="0">
                <a:ln>
                  <a:noFill/>
                </a:ln>
                <a:solidFill>
                  <a:schemeClr val="tx1"/>
                </a:solidFill>
                <a:effectLst/>
                <a:latin typeface="+mn-ea"/>
              </a:rPr>
              <a:t>、</a:t>
            </a:r>
            <a:r>
              <a:rPr lang="zh-CN" altLang="zh-CN" sz="1600" dirty="0"/>
              <a:t>变力</a:t>
            </a:r>
            <a:r>
              <a:rPr lang="en-US" altLang="zh-CN" sz="1600" b="1" i="1" dirty="0"/>
              <a:t>F</a:t>
            </a:r>
            <a:r>
              <a:rPr lang="zh-CN" altLang="zh-CN" sz="1600" dirty="0"/>
              <a:t>在一段时间内对时间</a:t>
            </a:r>
            <a:r>
              <a:rPr lang="en-US" altLang="zh-CN" sz="1600" dirty="0"/>
              <a:t>t</a:t>
            </a:r>
            <a:r>
              <a:rPr lang="zh-CN" altLang="zh-CN" sz="1600" dirty="0"/>
              <a:t>的积分为该力在该段时间内的</a:t>
            </a:r>
            <a:r>
              <a:rPr lang="zh-CN" altLang="zh-CN" sz="1600" dirty="0" smtClean="0"/>
              <a:t>冲量</a:t>
            </a:r>
            <a:r>
              <a:rPr kumimoji="0" lang="zh-CN" altLang="en-US" sz="1600" i="0" u="none" strike="noStrike" cap="none" normalizeH="0" baseline="0" dirty="0" smtClean="0">
                <a:ln>
                  <a:noFill/>
                </a:ln>
                <a:solidFill>
                  <a:schemeClr val="tx1"/>
                </a:solidFill>
                <a:effectLst/>
                <a:latin typeface="+mn-ea"/>
              </a:rPr>
              <a:t>。</a:t>
            </a:r>
            <a:endParaRPr kumimoji="0" lang="en-US" altLang="zh-CN" sz="1600" i="0" u="none" strike="noStrike" cap="none" normalizeH="0" baseline="0" dirty="0" smtClean="0">
              <a:ln>
                <a:noFill/>
              </a:ln>
              <a:solidFill>
                <a:schemeClr val="tx1"/>
              </a:solidFill>
              <a:effectLst/>
              <a:latin typeface="+mn-ea"/>
            </a:endParaRPr>
          </a:p>
          <a:p>
            <a:pPr defTabSz="914400" eaLnBrk="0" fontAlgn="base" hangingPunct="0">
              <a:spcBef>
                <a:spcPct val="0"/>
              </a:spcBef>
              <a:spcAft>
                <a:spcPts val="600"/>
              </a:spcAft>
            </a:pPr>
            <a:r>
              <a:rPr lang="zh-CN" altLang="en-US" sz="1600" dirty="0" smtClean="0">
                <a:latin typeface="+mn-ea"/>
              </a:rPr>
              <a:t>（正确）</a:t>
            </a:r>
            <a:endParaRPr lang="en-US" altLang="zh-CN" sz="1600" dirty="0" smtClean="0">
              <a:latin typeface="+mn-ea"/>
            </a:endParaRPr>
          </a:p>
          <a:p>
            <a:pPr defTabSz="914400" eaLnBrk="0" fontAlgn="base" hangingPunct="0">
              <a:spcBef>
                <a:spcPct val="0"/>
              </a:spcBef>
              <a:spcAft>
                <a:spcPts val="600"/>
              </a:spcAft>
            </a:pPr>
            <a:endParaRPr kumimoji="0" lang="en-US" altLang="zh-CN" sz="1600" i="0" u="none" strike="noStrike" cap="none" normalizeH="0" baseline="0" dirty="0" smtClean="0">
              <a:ln>
                <a:noFill/>
              </a:ln>
              <a:solidFill>
                <a:schemeClr val="tx1"/>
              </a:solidFill>
              <a:effectLst/>
              <a:latin typeface="+mn-ea"/>
            </a:endParaRPr>
          </a:p>
          <a:p>
            <a:pPr lvl="0">
              <a:lnSpc>
                <a:spcPct val="120000"/>
              </a:lnSpc>
            </a:pPr>
            <a:r>
              <a:rPr lang="en-US" altLang="zh-CN" sz="1600" dirty="0" smtClean="0">
                <a:latin typeface="+mn-ea"/>
              </a:rPr>
              <a:t>5</a:t>
            </a:r>
            <a:r>
              <a:rPr lang="zh-CN" altLang="en-US" sz="1600" dirty="0" smtClean="0">
                <a:latin typeface="+mn-ea"/>
              </a:rPr>
              <a:t>、</a:t>
            </a:r>
            <a:r>
              <a:rPr lang="zh-CN" altLang="zh-CN" sz="1600" dirty="0"/>
              <a:t>质心就是质点系质量分布的中心</a:t>
            </a:r>
            <a:r>
              <a:rPr lang="en-US" altLang="zh-CN" sz="1600" dirty="0"/>
              <a:t>,</a:t>
            </a:r>
            <a:r>
              <a:rPr lang="zh-CN" altLang="zh-CN" sz="1600" dirty="0"/>
              <a:t>它的位置与各质点质量大小和分布有关</a:t>
            </a:r>
            <a:r>
              <a:rPr kumimoji="1" lang="zh-CN" altLang="en-US" sz="1600" dirty="0" smtClean="0">
                <a:solidFill>
                  <a:srgbClr val="000000"/>
                </a:solidFill>
              </a:rPr>
              <a:t>。</a:t>
            </a:r>
            <a:endParaRPr kumimoji="1" lang="en-US" altLang="zh-CN" sz="1600" dirty="0" smtClean="0">
              <a:solidFill>
                <a:srgbClr val="000000"/>
              </a:solidFill>
            </a:endParaRPr>
          </a:p>
          <a:p>
            <a:pPr lvl="0">
              <a:lnSpc>
                <a:spcPct val="120000"/>
              </a:lnSpc>
            </a:pPr>
            <a:r>
              <a:rPr kumimoji="1" lang="zh-CN" altLang="en-US" sz="1600" dirty="0" smtClean="0">
                <a:solidFill>
                  <a:srgbClr val="000000"/>
                </a:solidFill>
              </a:rPr>
              <a:t>（正确）</a:t>
            </a:r>
            <a:endParaRPr kumimoji="1" lang="zh-CN" altLang="en-US" sz="1600" dirty="0">
              <a:solidFill>
                <a:srgbClr val="000000"/>
              </a:solidFill>
            </a:endParaRPr>
          </a:p>
          <a:p>
            <a:pPr defTabSz="914400" eaLnBrk="0" fontAlgn="base" hangingPunct="0">
              <a:spcBef>
                <a:spcPct val="0"/>
              </a:spcBef>
              <a:spcAft>
                <a:spcPts val="600"/>
              </a:spcAft>
            </a:pPr>
            <a:endParaRPr kumimoji="0" lang="zh-CN" altLang="en-US" sz="1600" i="0" u="none" strike="noStrike" cap="none" normalizeH="0" baseline="0" dirty="0" smtClean="0">
              <a:ln>
                <a:noFill/>
              </a:ln>
              <a:solidFill>
                <a:schemeClr val="tx1"/>
              </a:solidFill>
              <a:effectLst/>
              <a:latin typeface="+mn-ea"/>
            </a:endParaRPr>
          </a:p>
        </p:txBody>
      </p:sp>
    </p:spTree>
    <p:extLst>
      <p:ext uri="{BB962C8B-B14F-4D97-AF65-F5344CB8AC3E}">
        <p14:creationId xmlns:p14="http://schemas.microsoft.com/office/powerpoint/2010/main" val="331312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down)">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wipe(down)">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wipe(down)">
                                      <p:cBhvr>
                                        <p:cTn id="2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45</a:t>
            </a:fld>
            <a:endParaRPr lang="zh-CN" altLang="en-US"/>
          </a:p>
        </p:txBody>
      </p:sp>
      <p:sp>
        <p:nvSpPr>
          <p:cNvPr id="9" name="Rectangle 7"/>
          <p:cNvSpPr>
            <a:spLocks noChangeArrowheads="1"/>
          </p:cNvSpPr>
          <p:nvPr/>
        </p:nvSpPr>
        <p:spPr bwMode="auto">
          <a:xfrm>
            <a:off x="205631" y="553197"/>
            <a:ext cx="862031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dirty="0"/>
              <a:t>A</a:t>
            </a:r>
            <a:r>
              <a:rPr lang="zh-CN" altLang="zh-CN" sz="1600" dirty="0"/>
              <a:t>和</a:t>
            </a:r>
            <a:r>
              <a:rPr lang="en-US" altLang="zh-CN" sz="1600" dirty="0"/>
              <a:t>B</a:t>
            </a:r>
            <a:r>
              <a:rPr lang="zh-CN" altLang="zh-CN" sz="1600" dirty="0"/>
              <a:t>是两个质量相同的小球，以相同的初速度分别沿着摩擦系数不同的平面滚动。其中</a:t>
            </a:r>
            <a:r>
              <a:rPr lang="en-US" altLang="zh-CN" sz="1600" dirty="0"/>
              <a:t>A</a:t>
            </a:r>
            <a:r>
              <a:rPr lang="zh-CN" altLang="zh-CN" sz="1600" dirty="0"/>
              <a:t>球先停止下来，</a:t>
            </a:r>
            <a:r>
              <a:rPr lang="en-US" altLang="zh-CN" sz="1600" dirty="0"/>
              <a:t>B</a:t>
            </a:r>
            <a:r>
              <a:rPr lang="zh-CN" altLang="zh-CN" sz="1600" dirty="0"/>
              <a:t>球再过了一些时间才停止下来，并且走过的路程也较长，问摩擦力对这两个球所作的功是否相同</a:t>
            </a:r>
            <a:r>
              <a:rPr lang="en-US" altLang="zh-CN" sz="1600" dirty="0" smtClean="0"/>
              <a:t>?             (     )</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1807358" y="1693664"/>
            <a:ext cx="271494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(B)   </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不同，</a:t>
            </a: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A</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的功大</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3949731" y="1693664"/>
            <a:ext cx="25107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(C) </a:t>
            </a:r>
            <a:r>
              <a:rPr lang="zh-CN" altLang="en-US" sz="1600" dirty="0">
                <a:latin typeface="宋体" panose="02010600030101010101" pitchFamily="2" charset="-122"/>
                <a:ea typeface="宋体" panose="02010600030101010101" pitchFamily="2" charset="-122"/>
                <a:cs typeface="Times New Roman" panose="02020603050405020304" pitchFamily="18" charset="0"/>
              </a:rPr>
              <a:t>不同</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a:t>
            </a: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B</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的</a:t>
            </a:r>
            <a:r>
              <a:rPr lang="zh-CN" altLang="en-US" sz="1600" dirty="0">
                <a:latin typeface="宋体" panose="02010600030101010101" pitchFamily="2" charset="-122"/>
                <a:ea typeface="宋体" panose="02010600030101010101" pitchFamily="2" charset="-122"/>
                <a:cs typeface="Times New Roman" panose="02020603050405020304" pitchFamily="18" charset="0"/>
              </a:rPr>
              <a:t>功大</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2"/>
          <p:cNvSpPr>
            <a:spLocks noChangeArrowheads="1"/>
          </p:cNvSpPr>
          <p:nvPr/>
        </p:nvSpPr>
        <p:spPr bwMode="auto">
          <a:xfrm>
            <a:off x="5817558" y="1693664"/>
            <a:ext cx="32071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(D) </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条件不足无法判断</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6" name="矩形 15"/>
          <p:cNvSpPr/>
          <p:nvPr/>
        </p:nvSpPr>
        <p:spPr>
          <a:xfrm>
            <a:off x="377277" y="1724441"/>
            <a:ext cx="1881744" cy="338554"/>
          </a:xfrm>
          <a:prstGeom prst="rect">
            <a:avLst/>
          </a:prstGeom>
        </p:spPr>
        <p:txBody>
          <a:bodyPr wrap="square">
            <a:spAutoFit/>
          </a:bodyPr>
          <a:lstStyle/>
          <a:p>
            <a:pPr lvl="0" defTabSz="914400" eaLnBrk="0" fontAlgn="base" hangingPunct="0">
              <a:spcBef>
                <a:spcPct val="0"/>
              </a:spcBef>
              <a:spcAft>
                <a:spcPct val="0"/>
              </a:spcAft>
            </a:pPr>
            <a:r>
              <a:rPr lang="en-US" altLang="zh-CN" sz="1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a:t>
            </a:r>
            <a:r>
              <a:rPr lang="en-US" altLang="zh-CN"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相同</a:t>
            </a:r>
            <a:endParaRPr lang="en-US" altLang="zh-CN" sz="1600" dirty="0">
              <a:solidFill>
                <a:srgbClr val="000000"/>
              </a:solidFill>
              <a:latin typeface="Arial" panose="020B0604020202020204" pitchFamily="34" charset="0"/>
            </a:endParaRPr>
          </a:p>
        </p:txBody>
      </p:sp>
      <p:sp>
        <p:nvSpPr>
          <p:cNvPr id="17" name="Rectangle 12"/>
          <p:cNvSpPr>
            <a:spLocks noChangeArrowheads="1"/>
          </p:cNvSpPr>
          <p:nvPr/>
        </p:nvSpPr>
        <p:spPr bwMode="auto">
          <a:xfrm>
            <a:off x="2332383" y="1062365"/>
            <a:ext cx="10923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50"/>
          <p:cNvSpPr>
            <a:spLocks noChangeArrowheads="1"/>
          </p:cNvSpPr>
          <p:nvPr/>
        </p:nvSpPr>
        <p:spPr bwMode="auto">
          <a:xfrm>
            <a:off x="165164" y="2480515"/>
            <a:ext cx="31598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、以下说法正确的是（     ）</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1"/>
          <p:cNvSpPr>
            <a:spLocks noChangeArrowheads="1"/>
          </p:cNvSpPr>
          <p:nvPr/>
        </p:nvSpPr>
        <p:spPr bwMode="auto">
          <a:xfrm>
            <a:off x="347803" y="2843615"/>
            <a:ext cx="84946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lvl="0" indent="-342900" defTabSz="914400" eaLnBrk="0" fontAlgn="base" hangingPunct="0">
              <a:spcBef>
                <a:spcPct val="0"/>
              </a:spcBef>
              <a:spcAft>
                <a:spcPct val="0"/>
              </a:spcAft>
              <a:buAutoNum type="alphaUcParenBoth"/>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质点系所有内力的做功和为</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 </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质点系的内力的冲量和不为</a:t>
            </a: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lvl="0" defTabSz="914400" eaLnBrk="0" fontAlgn="base" hangingPunct="0">
              <a:spcBef>
                <a:spcPct val="0"/>
              </a:spcBef>
              <a:spcAft>
                <a:spcPct val="0"/>
              </a:spcAft>
            </a:pP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(C)</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质点系总动量改变与质点系内力无关</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质点系的机械能改变与保守内力做功有关． </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2"/>
          <p:cNvSpPr>
            <a:spLocks noChangeArrowheads="1"/>
          </p:cNvSpPr>
          <p:nvPr/>
        </p:nvSpPr>
        <p:spPr bwMode="auto">
          <a:xfrm>
            <a:off x="1911860" y="2488729"/>
            <a:ext cx="10923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C</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7" name="Rectangle 57"/>
              <p:cNvSpPr>
                <a:spLocks noChangeArrowheads="1"/>
              </p:cNvSpPr>
              <p:nvPr/>
            </p:nvSpPr>
            <p:spPr bwMode="auto">
              <a:xfrm>
                <a:off x="-72779" y="3622434"/>
                <a:ext cx="6795563"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429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lang="zh-CN" altLang="en-US" sz="1600" dirty="0">
                    <a:latin typeface="宋体" panose="02010600030101010101" pitchFamily="2" charset="-122"/>
                    <a:ea typeface="宋体" panose="02010600030101010101" pitchFamily="2" charset="-122"/>
                    <a:cs typeface="Times New Roman" panose="02020603050405020304" pitchFamily="18" charset="0"/>
                  </a:rPr>
                  <a:t>、质量为</a:t>
                </a:r>
                <a:r>
                  <a:rPr lang="en-US" altLang="zh-CN" sz="1600" dirty="0">
                    <a:latin typeface="宋体" panose="02010600030101010101" pitchFamily="2" charset="-122"/>
                    <a:ea typeface="宋体" panose="02010600030101010101" pitchFamily="2" charset="-122"/>
                    <a:cs typeface="Times New Roman" panose="02020603050405020304" pitchFamily="18" charset="0"/>
                  </a:rPr>
                  <a:t>m</a:t>
                </a:r>
                <a:r>
                  <a:rPr lang="zh-CN" altLang="en-US" sz="1600" dirty="0">
                    <a:latin typeface="宋体" panose="02010600030101010101" pitchFamily="2" charset="-122"/>
                    <a:ea typeface="宋体" panose="02010600030101010101" pitchFamily="2" charset="-122"/>
                    <a:cs typeface="Times New Roman" panose="02020603050405020304" pitchFamily="18" charset="0"/>
                  </a:rPr>
                  <a:t>的物体用平行于斜面的细线连接并置于光滑的斜面上</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若斜面向左方作加速运动，当物体刚脱离斜面时</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它的加速度的大小为（   </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600" b="0" i="0" u="none" strike="noStrike" cap="none" normalizeH="0" baseline="0" dirty="0" smtClean="0">
                  <a:ln>
                    <a:noFill/>
                  </a:ln>
                  <a:solidFill>
                    <a:schemeClr val="tx1"/>
                  </a:solidFill>
                  <a:effectLst/>
                </a:endParaRPr>
              </a:p>
              <a:p>
                <a:pPr lvl="0" defTabSz="914400"/>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gtan</a:t>
                </a:r>
                <a14:m>
                  <m:oMath xmlns:m="http://schemas.openxmlformats.org/officeDocument/2006/math">
                    <m:r>
                      <a:rPr kumimoji="0" lang="zh-CN" altLang="en-US" sz="16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𝜃</m:t>
                    </m:r>
                  </m:oMath>
                </a14:m>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dirty="0">
                    <a:latin typeface="宋体" panose="02010600030101010101" pitchFamily="2" charset="-122"/>
                    <a:ea typeface="宋体" panose="02010600030101010101" pitchFamily="2" charset="-122"/>
                    <a:cs typeface="Times New Roman" panose="02020603050405020304" pitchFamily="18" charset="0"/>
                  </a:rPr>
                  <a:t>g</a:t>
                </a: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cot</a:t>
                </a:r>
                <a14:m>
                  <m:oMath xmlns:m="http://schemas.openxmlformats.org/officeDocument/2006/math">
                    <m:r>
                      <a:rPr lang="zh-CN" altLang="en-US" sz="1600" i="1">
                        <a:latin typeface="Cambria Math" panose="02040503050406030204" pitchFamily="18" charset="0"/>
                        <a:ea typeface="宋体" panose="02010600030101010101" pitchFamily="2" charset="-122"/>
                        <a:cs typeface="Times New Roman" panose="02020603050405020304" pitchFamily="18" charset="0"/>
                      </a:rPr>
                      <m:t>𝜃</m:t>
                    </m:r>
                  </m:oMath>
                </a14:m>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C</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dirty="0">
                    <a:latin typeface="宋体" panose="02010600030101010101" pitchFamily="2" charset="-122"/>
                    <a:ea typeface="宋体" panose="02010600030101010101" pitchFamily="2" charset="-122"/>
                    <a:cs typeface="Times New Roman" panose="02020603050405020304" pitchFamily="18" charset="0"/>
                  </a:rPr>
                  <a:t>g</a:t>
                </a: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sin</a:t>
                </a:r>
                <a14:m>
                  <m:oMath xmlns:m="http://schemas.openxmlformats.org/officeDocument/2006/math">
                    <m:r>
                      <a:rPr lang="zh-CN" altLang="en-US" sz="1600" i="1">
                        <a:latin typeface="Cambria Math" panose="02040503050406030204" pitchFamily="18" charset="0"/>
                        <a:ea typeface="宋体" panose="02010600030101010101" pitchFamily="2" charset="-122"/>
                        <a:cs typeface="Times New Roman" panose="02020603050405020304" pitchFamily="18" charset="0"/>
                      </a:rPr>
                      <m:t>𝜃</m:t>
                    </m:r>
                  </m:oMath>
                </a14:m>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dirty="0">
                    <a:latin typeface="宋体" panose="02010600030101010101" pitchFamily="2" charset="-122"/>
                    <a:ea typeface="宋体" panose="02010600030101010101" pitchFamily="2" charset="-122"/>
                    <a:cs typeface="Times New Roman" panose="02020603050405020304" pitchFamily="18" charset="0"/>
                  </a:rPr>
                  <a:t>g</a:t>
                </a: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cos</a:t>
                </a:r>
                <a14:m>
                  <m:oMath xmlns:m="http://schemas.openxmlformats.org/officeDocument/2006/math">
                    <m:r>
                      <a:rPr lang="zh-CN" altLang="en-US" sz="1600" i="1">
                        <a:latin typeface="Cambria Math" panose="02040503050406030204" pitchFamily="18" charset="0"/>
                        <a:ea typeface="宋体" panose="02010600030101010101" pitchFamily="2" charset="-122"/>
                        <a:cs typeface="Times New Roman" panose="02020603050405020304" pitchFamily="18" charset="0"/>
                      </a:rPr>
                      <m:t>𝜃</m:t>
                    </m:r>
                  </m:oMath>
                </a14:m>
                <a:endParaRPr kumimoji="0" lang="zh-CN" altLang="en-US" sz="1600" b="0" i="0" u="none" strike="noStrike" cap="none" normalizeH="0" baseline="0" dirty="0" smtClean="0">
                  <a:ln>
                    <a:noFill/>
                  </a:ln>
                  <a:solidFill>
                    <a:schemeClr val="tx1"/>
                  </a:solidFill>
                  <a:effectLst/>
                </a:endParaRPr>
              </a:p>
            </p:txBody>
          </p:sp>
        </mc:Choice>
        <mc:Fallback xmlns="">
          <p:sp>
            <p:nvSpPr>
              <p:cNvPr id="27" name="Rectangle 57"/>
              <p:cNvSpPr>
                <a:spLocks noRot="1" noChangeAspect="1" noMove="1" noResize="1" noEditPoints="1" noAdjustHandles="1" noChangeArrowheads="1" noChangeShapeType="1" noTextEdit="1"/>
              </p:cNvSpPr>
              <p:nvPr/>
            </p:nvSpPr>
            <p:spPr bwMode="auto">
              <a:xfrm>
                <a:off x="-72779" y="3622434"/>
                <a:ext cx="6795563" cy="830997"/>
              </a:xfrm>
              <a:prstGeom prst="rect">
                <a:avLst/>
              </a:prstGeom>
              <a:blipFill rotWithShape="0">
                <a:blip r:embed="rId2"/>
                <a:stretch>
                  <a:fillRect l="-448" t="-1460" b="-80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3" name="Rectangle 12"/>
          <p:cNvSpPr>
            <a:spLocks noChangeArrowheads="1"/>
          </p:cNvSpPr>
          <p:nvPr/>
        </p:nvSpPr>
        <p:spPr bwMode="auto">
          <a:xfrm>
            <a:off x="5532423" y="3868655"/>
            <a:ext cx="10923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B</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pic>
        <p:nvPicPr>
          <p:cNvPr id="15" name="图片 14"/>
          <p:cNvPicPr>
            <a:picLocks noChangeAspect="1"/>
          </p:cNvPicPr>
          <p:nvPr/>
        </p:nvPicPr>
        <p:blipFill>
          <a:blip r:embed="rId3"/>
          <a:stretch>
            <a:fillRect/>
          </a:stretch>
        </p:blipFill>
        <p:spPr>
          <a:xfrm>
            <a:off x="6812347" y="3641604"/>
            <a:ext cx="2212383" cy="811827"/>
          </a:xfrm>
          <a:prstGeom prst="rect">
            <a:avLst/>
          </a:prstGeom>
        </p:spPr>
      </p:pic>
    </p:spTree>
    <p:extLst>
      <p:ext uri="{BB962C8B-B14F-4D97-AF65-F5344CB8AC3E}">
        <p14:creationId xmlns:p14="http://schemas.microsoft.com/office/powerpoint/2010/main" val="215196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up)">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3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46</a:t>
            </a:fld>
            <a:endParaRPr lang="zh-CN" altLang="en-US"/>
          </a:p>
        </p:txBody>
      </p:sp>
      <p:sp>
        <p:nvSpPr>
          <p:cNvPr id="18" name="Rectangle 16"/>
          <p:cNvSpPr>
            <a:spLocks noChangeArrowheads="1"/>
          </p:cNvSpPr>
          <p:nvPr/>
        </p:nvSpPr>
        <p:spPr bwMode="auto">
          <a:xfrm>
            <a:off x="367747" y="680738"/>
            <a:ext cx="817251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 </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以</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恒定</a:t>
            </a:r>
            <a:r>
              <a:rPr lang="en-US" altLang="zh-CN" sz="1600" kern="100" dirty="0" smtClean="0">
                <a:latin typeface="Times New Roman" panose="02020603050405020304" pitchFamily="18" charset="0"/>
                <a:ea typeface="宋体" panose="02010600030101010101" pitchFamily="2" charset="-122"/>
              </a:rPr>
              <a:t>45</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牛顿的力作用在一质量为</a:t>
            </a:r>
            <a:r>
              <a:rPr lang="en-US" altLang="zh-CN" sz="1600" kern="100" dirty="0">
                <a:latin typeface="Times New Roman" panose="02020603050405020304" pitchFamily="18" charset="0"/>
                <a:ea typeface="宋体" panose="02010600030101010101" pitchFamily="2" charset="-122"/>
              </a:rPr>
              <a:t>15</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千克的物体上，物体最初处于静止状态。试计算在第一与第三秒内所作的功，以及第三秒末的瞬时功率。</a:t>
            </a:r>
            <a:endParaRPr lang="zh-CN" altLang="en-US" sz="1400" dirty="0"/>
          </a:p>
          <a:p>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504712" y="1328738"/>
            <a:ext cx="80106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en-US" sz="1600" dirty="0">
                <a:latin typeface="宋体" panose="02010600030101010101" pitchFamily="2" charset="-122"/>
                <a:ea typeface="宋体" panose="02010600030101010101" pitchFamily="2" charset="-122"/>
                <a:cs typeface="Times New Roman" panose="02020603050405020304" pitchFamily="18" charset="0"/>
              </a:rPr>
              <a:t>答</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59" name="文本框 58"/>
          <p:cNvSpPr txBox="1"/>
          <p:nvPr/>
        </p:nvSpPr>
        <p:spPr>
          <a:xfrm>
            <a:off x="4342686" y="3459066"/>
            <a:ext cx="480131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1800" dirty="0" smtClean="0"/>
              <a:t>本题涉及运动学方程，动力学方程，功和功率</a:t>
            </a:r>
            <a:endParaRPr lang="en-US" altLang="zh-CN" sz="1800" dirty="0" smtClean="0"/>
          </a:p>
        </p:txBody>
      </p:sp>
      <p:graphicFrame>
        <p:nvGraphicFramePr>
          <p:cNvPr id="81" name="对象 80"/>
          <p:cNvGraphicFramePr>
            <a:graphicFrameLocks noChangeAspect="1"/>
          </p:cNvGraphicFramePr>
          <p:nvPr>
            <p:extLst>
              <p:ext uri="{D42A27DB-BD31-4B8C-83A1-F6EECF244321}">
                <p14:modId xmlns:p14="http://schemas.microsoft.com/office/powerpoint/2010/main" val="2853093676"/>
              </p:ext>
            </p:extLst>
          </p:nvPr>
        </p:nvGraphicFramePr>
        <p:xfrm>
          <a:off x="1146243" y="1664857"/>
          <a:ext cx="3074223" cy="329381"/>
        </p:xfrm>
        <a:graphic>
          <a:graphicData uri="http://schemas.openxmlformats.org/presentationml/2006/ole">
            <mc:AlternateContent xmlns:mc="http://schemas.openxmlformats.org/markup-compatibility/2006">
              <mc:Choice xmlns:v="urn:schemas-microsoft-com:vml" Requires="v">
                <p:oleObj spid="_x0000_s75420" r:id="rId3" imgW="2133600" imgH="228600" progId="Equation.3">
                  <p:embed/>
                </p:oleObj>
              </mc:Choice>
              <mc:Fallback>
                <p:oleObj r:id="rId3" imgW="2133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243" y="1664857"/>
                        <a:ext cx="3074223" cy="329381"/>
                      </a:xfrm>
                      <a:prstGeom prst="rect">
                        <a:avLst/>
                      </a:prstGeom>
                      <a:noFill/>
                    </p:spPr>
                  </p:pic>
                </p:oleObj>
              </mc:Fallback>
            </mc:AlternateContent>
          </a:graphicData>
        </a:graphic>
      </p:graphicFrame>
      <p:graphicFrame>
        <p:nvGraphicFramePr>
          <p:cNvPr id="82" name="对象 81"/>
          <p:cNvGraphicFramePr>
            <a:graphicFrameLocks noChangeAspect="1"/>
          </p:cNvGraphicFramePr>
          <p:nvPr>
            <p:extLst>
              <p:ext uri="{D42A27DB-BD31-4B8C-83A1-F6EECF244321}">
                <p14:modId xmlns:p14="http://schemas.microsoft.com/office/powerpoint/2010/main" val="4089457612"/>
              </p:ext>
            </p:extLst>
          </p:nvPr>
        </p:nvGraphicFramePr>
        <p:xfrm>
          <a:off x="2649726" y="2305825"/>
          <a:ext cx="2195875" cy="562693"/>
        </p:xfrm>
        <a:graphic>
          <a:graphicData uri="http://schemas.openxmlformats.org/presentationml/2006/ole">
            <mc:AlternateContent xmlns:mc="http://schemas.openxmlformats.org/markup-compatibility/2006">
              <mc:Choice xmlns:v="urn:schemas-microsoft-com:vml" Requires="v">
                <p:oleObj spid="_x0000_s75421" r:id="rId5" imgW="1524000" imgH="393700" progId="Equation.3">
                  <p:embed/>
                </p:oleObj>
              </mc:Choice>
              <mc:Fallback>
                <p:oleObj r:id="rId5" imgW="15240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9726" y="2305825"/>
                        <a:ext cx="2195875" cy="562693"/>
                      </a:xfrm>
                      <a:prstGeom prst="rect">
                        <a:avLst/>
                      </a:prstGeom>
                      <a:noFill/>
                    </p:spPr>
                  </p:pic>
                </p:oleObj>
              </mc:Fallback>
            </mc:AlternateContent>
          </a:graphicData>
        </a:graphic>
      </p:graphicFrame>
      <p:graphicFrame>
        <p:nvGraphicFramePr>
          <p:cNvPr id="83" name="对象 82"/>
          <p:cNvGraphicFramePr>
            <a:graphicFrameLocks noChangeAspect="1"/>
          </p:cNvGraphicFramePr>
          <p:nvPr>
            <p:extLst>
              <p:ext uri="{D42A27DB-BD31-4B8C-83A1-F6EECF244321}">
                <p14:modId xmlns:p14="http://schemas.microsoft.com/office/powerpoint/2010/main" val="4051941739"/>
              </p:ext>
            </p:extLst>
          </p:nvPr>
        </p:nvGraphicFramePr>
        <p:xfrm>
          <a:off x="802743" y="2799270"/>
          <a:ext cx="2250772" cy="562693"/>
        </p:xfrm>
        <a:graphic>
          <a:graphicData uri="http://schemas.openxmlformats.org/presentationml/2006/ole">
            <mc:AlternateContent xmlns:mc="http://schemas.openxmlformats.org/markup-compatibility/2006">
              <mc:Choice xmlns:v="urn:schemas-microsoft-com:vml" Requires="v">
                <p:oleObj spid="_x0000_s75422" r:id="rId7" imgW="1562100" imgH="393700" progId="Equation.3">
                  <p:embed/>
                </p:oleObj>
              </mc:Choice>
              <mc:Fallback>
                <p:oleObj r:id="rId7" imgW="15621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2743" y="2799270"/>
                        <a:ext cx="2250772" cy="562693"/>
                      </a:xfrm>
                      <a:prstGeom prst="rect">
                        <a:avLst/>
                      </a:prstGeom>
                      <a:noFill/>
                    </p:spPr>
                  </p:pic>
                </p:oleObj>
              </mc:Fallback>
            </mc:AlternateContent>
          </a:graphicData>
        </a:graphic>
      </p:graphicFrame>
      <p:graphicFrame>
        <p:nvGraphicFramePr>
          <p:cNvPr id="84" name="对象 83"/>
          <p:cNvGraphicFramePr>
            <a:graphicFrameLocks noChangeAspect="1"/>
          </p:cNvGraphicFramePr>
          <p:nvPr>
            <p:extLst>
              <p:ext uri="{D42A27DB-BD31-4B8C-83A1-F6EECF244321}">
                <p14:modId xmlns:p14="http://schemas.microsoft.com/office/powerpoint/2010/main" val="1071785173"/>
              </p:ext>
            </p:extLst>
          </p:nvPr>
        </p:nvGraphicFramePr>
        <p:xfrm>
          <a:off x="822386" y="3414150"/>
          <a:ext cx="1468491" cy="562693"/>
        </p:xfrm>
        <a:graphic>
          <a:graphicData uri="http://schemas.openxmlformats.org/presentationml/2006/ole">
            <mc:AlternateContent xmlns:mc="http://schemas.openxmlformats.org/markup-compatibility/2006">
              <mc:Choice xmlns:v="urn:schemas-microsoft-com:vml" Requires="v">
                <p:oleObj spid="_x0000_s75423" r:id="rId9" imgW="1016000" imgH="393700" progId="Equation.3">
                  <p:embed/>
                </p:oleObj>
              </mc:Choice>
              <mc:Fallback>
                <p:oleObj r:id="rId9" imgW="10160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386" y="3414150"/>
                        <a:ext cx="1468491" cy="562693"/>
                      </a:xfrm>
                      <a:prstGeom prst="rect">
                        <a:avLst/>
                      </a:prstGeom>
                      <a:noFill/>
                    </p:spPr>
                  </p:pic>
                </p:oleObj>
              </mc:Fallback>
            </mc:AlternateContent>
          </a:graphicData>
        </a:graphic>
      </p:graphicFrame>
      <p:graphicFrame>
        <p:nvGraphicFramePr>
          <p:cNvPr id="85" name="对象 84"/>
          <p:cNvGraphicFramePr>
            <a:graphicFrameLocks noChangeAspect="1"/>
          </p:cNvGraphicFramePr>
          <p:nvPr>
            <p:extLst>
              <p:ext uri="{D42A27DB-BD31-4B8C-83A1-F6EECF244321}">
                <p14:modId xmlns:p14="http://schemas.microsoft.com/office/powerpoint/2010/main" val="1909290817"/>
              </p:ext>
            </p:extLst>
          </p:nvPr>
        </p:nvGraphicFramePr>
        <p:xfrm>
          <a:off x="822386" y="3966598"/>
          <a:ext cx="2758568" cy="562693"/>
        </p:xfrm>
        <a:graphic>
          <a:graphicData uri="http://schemas.openxmlformats.org/presentationml/2006/ole">
            <mc:AlternateContent xmlns:mc="http://schemas.openxmlformats.org/markup-compatibility/2006">
              <mc:Choice xmlns:v="urn:schemas-microsoft-com:vml" Requires="v">
                <p:oleObj spid="_x0000_s75424" r:id="rId11" imgW="1916868" imgH="393529" progId="Equation.3">
                  <p:embed/>
                </p:oleObj>
              </mc:Choice>
              <mc:Fallback>
                <p:oleObj r:id="rId11" imgW="1916868" imgH="39352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386" y="3966598"/>
                        <a:ext cx="2758568" cy="562693"/>
                      </a:xfrm>
                      <a:prstGeom prst="rect">
                        <a:avLst/>
                      </a:prstGeom>
                      <a:noFill/>
                    </p:spPr>
                  </p:pic>
                </p:oleObj>
              </mc:Fallback>
            </mc:AlternateContent>
          </a:graphicData>
        </a:graphic>
      </p:graphicFrame>
      <p:graphicFrame>
        <p:nvGraphicFramePr>
          <p:cNvPr id="87" name="对象 86"/>
          <p:cNvGraphicFramePr>
            <a:graphicFrameLocks noChangeAspect="1"/>
          </p:cNvGraphicFramePr>
          <p:nvPr>
            <p:extLst>
              <p:ext uri="{D42A27DB-BD31-4B8C-83A1-F6EECF244321}">
                <p14:modId xmlns:p14="http://schemas.microsoft.com/office/powerpoint/2010/main" val="1027236159"/>
              </p:ext>
            </p:extLst>
          </p:nvPr>
        </p:nvGraphicFramePr>
        <p:xfrm>
          <a:off x="960023" y="5091780"/>
          <a:ext cx="205863" cy="178415"/>
        </p:xfrm>
        <a:graphic>
          <a:graphicData uri="http://schemas.openxmlformats.org/presentationml/2006/ole">
            <mc:AlternateContent xmlns:mc="http://schemas.openxmlformats.org/markup-compatibility/2006">
              <mc:Choice xmlns:v="urn:schemas-microsoft-com:vml" Requires="v">
                <p:oleObj spid="_x0000_s75425" r:id="rId13" imgW="139518" imgH="126835" progId="Equation.3">
                  <p:embed/>
                </p:oleObj>
              </mc:Choice>
              <mc:Fallback>
                <p:oleObj r:id="rId13" imgW="139518" imgH="1268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0023" y="5091780"/>
                        <a:ext cx="205863" cy="178415"/>
                      </a:xfrm>
                      <a:prstGeom prst="rect">
                        <a:avLst/>
                      </a:prstGeom>
                      <a:noFill/>
                    </p:spPr>
                  </p:pic>
                </p:oleObj>
              </mc:Fallback>
            </mc:AlternateContent>
          </a:graphicData>
        </a:graphic>
      </p:graphicFrame>
      <p:graphicFrame>
        <p:nvGraphicFramePr>
          <p:cNvPr id="88" name="对象 87"/>
          <p:cNvGraphicFramePr>
            <a:graphicFrameLocks noChangeAspect="1"/>
          </p:cNvGraphicFramePr>
          <p:nvPr>
            <p:extLst>
              <p:ext uri="{D42A27DB-BD31-4B8C-83A1-F6EECF244321}">
                <p14:modId xmlns:p14="http://schemas.microsoft.com/office/powerpoint/2010/main" val="1705247189"/>
              </p:ext>
            </p:extLst>
          </p:nvPr>
        </p:nvGraphicFramePr>
        <p:xfrm>
          <a:off x="3053515" y="5023158"/>
          <a:ext cx="2621326" cy="315657"/>
        </p:xfrm>
        <a:graphic>
          <a:graphicData uri="http://schemas.openxmlformats.org/presentationml/2006/ole">
            <mc:AlternateContent xmlns:mc="http://schemas.openxmlformats.org/markup-compatibility/2006">
              <mc:Choice xmlns:v="urn:schemas-microsoft-com:vml" Requires="v">
                <p:oleObj spid="_x0000_s75426" r:id="rId15" imgW="1815312" imgH="215806" progId="Equation.3">
                  <p:embed/>
                </p:oleObj>
              </mc:Choice>
              <mc:Fallback>
                <p:oleObj r:id="rId15" imgW="1815312" imgH="21580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3515" y="5023158"/>
                        <a:ext cx="2621326" cy="315657"/>
                      </a:xfrm>
                      <a:prstGeom prst="rect">
                        <a:avLst/>
                      </a:prstGeom>
                      <a:noFill/>
                    </p:spPr>
                  </p:pic>
                </p:oleObj>
              </mc:Fallback>
            </mc:AlternateContent>
          </a:graphicData>
        </a:graphic>
      </p:graphicFrame>
      <p:graphicFrame>
        <p:nvGraphicFramePr>
          <p:cNvPr id="89" name="对象 88"/>
          <p:cNvGraphicFramePr>
            <a:graphicFrameLocks noChangeAspect="1"/>
          </p:cNvGraphicFramePr>
          <p:nvPr>
            <p:extLst>
              <p:ext uri="{D42A27DB-BD31-4B8C-83A1-F6EECF244321}">
                <p14:modId xmlns:p14="http://schemas.microsoft.com/office/powerpoint/2010/main" val="304437564"/>
              </p:ext>
            </p:extLst>
          </p:nvPr>
        </p:nvGraphicFramePr>
        <p:xfrm>
          <a:off x="3074271" y="5436137"/>
          <a:ext cx="3897675" cy="329381"/>
        </p:xfrm>
        <a:graphic>
          <a:graphicData uri="http://schemas.openxmlformats.org/presentationml/2006/ole">
            <mc:AlternateContent xmlns:mc="http://schemas.openxmlformats.org/markup-compatibility/2006">
              <mc:Choice xmlns:v="urn:schemas-microsoft-com:vml" Requires="v">
                <p:oleObj spid="_x0000_s75427" r:id="rId17" imgW="2705100" imgH="228600" progId="Equation.3">
                  <p:embed/>
                </p:oleObj>
              </mc:Choice>
              <mc:Fallback>
                <p:oleObj r:id="rId17" imgW="27051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74271" y="5436137"/>
                        <a:ext cx="3897675" cy="329381"/>
                      </a:xfrm>
                      <a:prstGeom prst="rect">
                        <a:avLst/>
                      </a:prstGeom>
                      <a:noFill/>
                    </p:spPr>
                  </p:pic>
                </p:oleObj>
              </mc:Fallback>
            </mc:AlternateContent>
          </a:graphicData>
        </a:graphic>
      </p:graphicFrame>
      <p:graphicFrame>
        <p:nvGraphicFramePr>
          <p:cNvPr id="90" name="对象 89"/>
          <p:cNvGraphicFramePr>
            <a:graphicFrameLocks noChangeAspect="1"/>
          </p:cNvGraphicFramePr>
          <p:nvPr>
            <p:extLst>
              <p:ext uri="{D42A27DB-BD31-4B8C-83A1-F6EECF244321}">
                <p14:modId xmlns:p14="http://schemas.microsoft.com/office/powerpoint/2010/main" val="3077267229"/>
              </p:ext>
            </p:extLst>
          </p:nvPr>
        </p:nvGraphicFramePr>
        <p:xfrm>
          <a:off x="2926094" y="5836395"/>
          <a:ext cx="2209598" cy="260760"/>
        </p:xfrm>
        <a:graphic>
          <a:graphicData uri="http://schemas.openxmlformats.org/presentationml/2006/ole">
            <mc:AlternateContent xmlns:mc="http://schemas.openxmlformats.org/markup-compatibility/2006">
              <mc:Choice xmlns:v="urn:schemas-microsoft-com:vml" Requires="v">
                <p:oleObj spid="_x0000_s75428" r:id="rId19" imgW="1536033" imgH="177723" progId="Equation.3">
                  <p:embed/>
                </p:oleObj>
              </mc:Choice>
              <mc:Fallback>
                <p:oleObj r:id="rId19" imgW="1536033" imgH="17772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6094" y="5836395"/>
                        <a:ext cx="2209598" cy="260760"/>
                      </a:xfrm>
                      <a:prstGeom prst="rect">
                        <a:avLst/>
                      </a:prstGeom>
                      <a:noFill/>
                    </p:spPr>
                  </p:pic>
                </p:oleObj>
              </mc:Fallback>
            </mc:AlternateContent>
          </a:graphicData>
        </a:graphic>
      </p:graphicFrame>
      <p:sp>
        <p:nvSpPr>
          <p:cNvPr id="91" name="Rectangle 11"/>
          <p:cNvSpPr>
            <a:spLocks noChangeArrowheads="1"/>
          </p:cNvSpPr>
          <p:nvPr/>
        </p:nvSpPr>
        <p:spPr bwMode="auto">
          <a:xfrm>
            <a:off x="275304" y="1613071"/>
            <a:ext cx="10548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已知</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2" name="Rectangle 12"/>
          <p:cNvSpPr>
            <a:spLocks noChangeArrowheads="1"/>
          </p:cNvSpPr>
          <p:nvPr/>
        </p:nvSpPr>
        <p:spPr bwMode="auto">
          <a:xfrm>
            <a:off x="275304" y="1968334"/>
            <a:ext cx="43790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0005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904875" algn="l"/>
                <a:tab pos="3429000" algn="l"/>
              </a:tabLst>
            </a:pPr>
            <a:r>
              <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据牛顿第二定律得物体的加速度</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904875" algn="l"/>
                <a:tab pos="3429000" algn="l"/>
              </a:tabLst>
            </a:pPr>
            <a:endParaRPr kumimoji="0" lang="zh-CN" altLang="en-US" sz="1800" b="0" i="0" u="none" strike="noStrike" cap="none" normalizeH="0" baseline="0" smtClean="0">
              <a:ln>
                <a:noFill/>
              </a:ln>
              <a:solidFill>
                <a:schemeClr val="tx1"/>
              </a:solidFill>
              <a:effectLst/>
            </a:endParaRPr>
          </a:p>
        </p:txBody>
      </p:sp>
      <p:sp>
        <p:nvSpPr>
          <p:cNvPr id="93" name="Rectangle 14"/>
          <p:cNvSpPr>
            <a:spLocks noChangeArrowheads="1"/>
          </p:cNvSpPr>
          <p:nvPr/>
        </p:nvSpPr>
        <p:spPr bwMode="auto">
          <a:xfrm>
            <a:off x="2757859" y="2867072"/>
            <a:ext cx="25840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904875" algn="l"/>
                <a:tab pos="3429000" algn="l"/>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秒内的位移） </a:t>
            </a:r>
            <a:endParaRPr kumimoji="0" lang="zh-CN" altLang="en-US" sz="1800" b="0" i="0" u="none" strike="noStrike" cap="none" normalizeH="0" baseline="0" dirty="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904875" algn="l"/>
                <a:tab pos="3429000" algn="l"/>
              </a:tabLst>
            </a:pPr>
            <a:endParaRPr kumimoji="0" lang="zh-CN" altLang="en-US" sz="1800" b="0" i="0" u="none" strike="noStrike" cap="none" normalizeH="0" baseline="0" dirty="0" smtClean="0">
              <a:ln>
                <a:noFill/>
              </a:ln>
              <a:solidFill>
                <a:schemeClr val="tx1"/>
              </a:solidFill>
              <a:effectLst/>
            </a:endParaRPr>
          </a:p>
        </p:txBody>
      </p:sp>
      <p:sp>
        <p:nvSpPr>
          <p:cNvPr id="94" name="Rectangle 16"/>
          <p:cNvSpPr>
            <a:spLocks noChangeArrowheads="1"/>
          </p:cNvSpPr>
          <p:nvPr/>
        </p:nvSpPr>
        <p:spPr bwMode="auto">
          <a:xfrm>
            <a:off x="3348779" y="4063278"/>
            <a:ext cx="26504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904875" algn="l"/>
                <a:tab pos="3429000" algn="l"/>
              </a:tabLst>
              <a:defRPr>
                <a:solidFill>
                  <a:schemeClr val="tx1"/>
                </a:solidFill>
                <a:latin typeface="Arial" panose="020B0604020202020204" pitchFamily="34" charset="0"/>
              </a:defRPr>
            </a:lvl9pPr>
          </a:lstStyle>
          <a:p>
            <a:pPr marL="0" marR="0" lvl="0" indent="266700" algn="l" defTabSz="914400" rtl="0" eaLnBrk="0" fontAlgn="ctr" latinLnBrk="0" hangingPunct="0">
              <a:lnSpc>
                <a:spcPct val="100000"/>
              </a:lnSpc>
              <a:spcBef>
                <a:spcPct val="0"/>
              </a:spcBef>
              <a:spcAft>
                <a:spcPct val="0"/>
              </a:spcAft>
              <a:buClrTx/>
              <a:buSzTx/>
              <a:buFontTx/>
              <a:buNone/>
              <a:tabLst>
                <a:tab pos="904875" algn="l"/>
                <a:tab pos="3429000" algn="l"/>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秒内的位移）</a:t>
            </a:r>
            <a:endParaRPr kumimoji="0" lang="zh-CN" altLang="en-US" sz="1800" b="0" i="0" u="none" strike="noStrike" cap="none" normalizeH="0" baseline="0" dirty="0" smtClean="0">
              <a:ln>
                <a:noFill/>
              </a:ln>
              <a:solidFill>
                <a:schemeClr val="tx1"/>
              </a:solidFill>
              <a:effectLst/>
            </a:endParaRPr>
          </a:p>
        </p:txBody>
      </p:sp>
      <p:sp>
        <p:nvSpPr>
          <p:cNvPr id="95" name="Rectangle 18"/>
          <p:cNvSpPr>
            <a:spLocks noChangeArrowheads="1"/>
          </p:cNvSpPr>
          <p:nvPr/>
        </p:nvSpPr>
        <p:spPr bwMode="auto">
          <a:xfrm>
            <a:off x="218747" y="5007264"/>
            <a:ext cx="3271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秒内所做功为</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6" name="Rectangle 19"/>
          <p:cNvSpPr>
            <a:spLocks noChangeArrowheads="1"/>
          </p:cNvSpPr>
          <p:nvPr/>
        </p:nvSpPr>
        <p:spPr bwMode="auto">
          <a:xfrm>
            <a:off x="876422" y="5395980"/>
            <a:ext cx="26504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秒内所做功为  </a:t>
            </a: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97" name="Rectangle 20"/>
          <p:cNvSpPr>
            <a:spLocks noChangeArrowheads="1"/>
          </p:cNvSpPr>
          <p:nvPr/>
        </p:nvSpPr>
        <p:spPr bwMode="auto">
          <a:xfrm>
            <a:off x="1184213" y="5782109"/>
            <a:ext cx="17418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秒末的功率</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8" name="矩形 97"/>
          <p:cNvSpPr/>
          <p:nvPr/>
        </p:nvSpPr>
        <p:spPr>
          <a:xfrm>
            <a:off x="480701" y="4545599"/>
            <a:ext cx="2951449" cy="369332"/>
          </a:xfrm>
          <a:prstGeom prst="rect">
            <a:avLst/>
          </a:prstGeom>
        </p:spPr>
        <p:txBody>
          <a:bodyPr wrap="none">
            <a:spAutoFit/>
          </a:bodyPr>
          <a:lstStyle/>
          <a:p>
            <a:pPr lvl="0" indent="266700" defTabSz="914400" eaLnBrk="0" fontAlgn="base" hangingPunct="0">
              <a:spcBef>
                <a:spcPct val="0"/>
              </a:spcBef>
              <a:spcAft>
                <a:spcPct val="0"/>
              </a:spcAft>
              <a:tabLst>
                <a:tab pos="904875" algn="l"/>
                <a:tab pos="3429000" algn="l"/>
              </a:tabLst>
            </a:pP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秒末速</a:t>
            </a:r>
            <a:r>
              <a:rPr lang="zh-CN" altLang="en-US" sz="1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率：</a:t>
            </a:r>
            <a:r>
              <a:rPr lang="en-US" altLang="zh-CN" sz="1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0+3x3=9 m/s</a:t>
            </a:r>
            <a:endParaRPr lang="zh-CN" altLang="en-US" sz="1800" dirty="0">
              <a:solidFill>
                <a:srgbClr val="000000"/>
              </a:solidFill>
            </a:endParaRPr>
          </a:p>
        </p:txBody>
      </p:sp>
    </p:spTree>
    <p:extLst>
      <p:ext uri="{BB962C8B-B14F-4D97-AF65-F5344CB8AC3E}">
        <p14:creationId xmlns:p14="http://schemas.microsoft.com/office/powerpoint/2010/main" val="3677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down)">
                                      <p:cBhvr>
                                        <p:cTn id="1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47</a:t>
            </a:fld>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502913269"/>
              </p:ext>
            </p:extLst>
          </p:nvPr>
        </p:nvGraphicFramePr>
        <p:xfrm>
          <a:off x="2192278" y="874741"/>
          <a:ext cx="956072" cy="314325"/>
        </p:xfrm>
        <a:graphic>
          <a:graphicData uri="http://schemas.openxmlformats.org/presentationml/2006/ole">
            <mc:AlternateContent xmlns:mc="http://schemas.openxmlformats.org/markup-compatibility/2006">
              <mc:Choice xmlns:v="urn:schemas-microsoft-com:vml" Requires="v">
                <p:oleObj spid="_x0000_s95401" r:id="rId3" imgW="698500" imgH="228600" progId="Equation.3">
                  <p:embed/>
                </p:oleObj>
              </mc:Choice>
              <mc:Fallback>
                <p:oleObj r:id="rId3" imgW="698500" imgH="22860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278" y="874741"/>
                        <a:ext cx="956072" cy="314325"/>
                      </a:xfrm>
                      <a:prstGeom prst="rect">
                        <a:avLst/>
                      </a:prstGeom>
                      <a:noFill/>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553990512"/>
              </p:ext>
            </p:extLst>
          </p:nvPr>
        </p:nvGraphicFramePr>
        <p:xfrm>
          <a:off x="4478196" y="894386"/>
          <a:ext cx="851296" cy="275034"/>
        </p:xfrm>
        <a:graphic>
          <a:graphicData uri="http://schemas.openxmlformats.org/presentationml/2006/ole">
            <mc:AlternateContent xmlns:mc="http://schemas.openxmlformats.org/markup-compatibility/2006">
              <mc:Choice xmlns:v="urn:schemas-microsoft-com:vml" Requires="v">
                <p:oleObj spid="_x0000_s95402" r:id="rId5" imgW="622030" imgH="203112" progId="Equation.3">
                  <p:embed/>
                </p:oleObj>
              </mc:Choice>
              <mc:Fallback>
                <p:oleObj r:id="rId5" imgW="622030" imgH="203112"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8196" y="894386"/>
                        <a:ext cx="851296" cy="275034"/>
                      </a:xfrm>
                      <a:prstGeom prst="rect">
                        <a:avLst/>
                      </a:prstGeom>
                      <a:noFill/>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698204365"/>
              </p:ext>
            </p:extLst>
          </p:nvPr>
        </p:nvGraphicFramePr>
        <p:xfrm>
          <a:off x="2942226" y="1472612"/>
          <a:ext cx="1322784" cy="314325"/>
        </p:xfrm>
        <a:graphic>
          <a:graphicData uri="http://schemas.openxmlformats.org/presentationml/2006/ole">
            <mc:AlternateContent xmlns:mc="http://schemas.openxmlformats.org/markup-compatibility/2006">
              <mc:Choice xmlns:v="urn:schemas-microsoft-com:vml" Requires="v">
                <p:oleObj spid="_x0000_s95403" r:id="rId7" imgW="965200" imgH="228600" progId="Equation.3">
                  <p:embed/>
                </p:oleObj>
              </mc:Choice>
              <mc:Fallback>
                <p:oleObj r:id="rId7" imgW="965200" imgH="2286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2226" y="1472612"/>
                        <a:ext cx="1322784" cy="314325"/>
                      </a:xfrm>
                      <a:prstGeom prst="rect">
                        <a:avLst/>
                      </a:prstGeom>
                      <a:noFill/>
                    </p:spPr>
                  </p:pic>
                </p:oleObj>
              </mc:Fallback>
            </mc:AlternateContent>
          </a:graphicData>
        </a:graphic>
      </p:graphicFrame>
      <p:sp>
        <p:nvSpPr>
          <p:cNvPr id="28" name="Rectangle 24"/>
          <p:cNvSpPr>
            <a:spLocks noChangeArrowheads="1"/>
          </p:cNvSpPr>
          <p:nvPr/>
        </p:nvSpPr>
        <p:spPr bwMode="auto">
          <a:xfrm>
            <a:off x="218661" y="819734"/>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如图所示，设</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25"/>
          <p:cNvSpPr>
            <a:spLocks noChangeArrowheads="1"/>
          </p:cNvSpPr>
          <p:nvPr/>
        </p:nvSpPr>
        <p:spPr bwMode="auto">
          <a:xfrm>
            <a:off x="3148350" y="847237"/>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。一个质量</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26"/>
          <p:cNvSpPr>
            <a:spLocks noChangeArrowheads="1"/>
          </p:cNvSpPr>
          <p:nvPr/>
        </p:nvSpPr>
        <p:spPr bwMode="auto">
          <a:xfrm>
            <a:off x="218661" y="1149447"/>
            <a:ext cx="81401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的物体从山顶上由静止滑下，撞击到弹簧一端的挡板上。弹簧的另一端固定在墙上，弹簧的倔强系数为</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27"/>
          <p:cNvSpPr>
            <a:spLocks noChangeArrowheads="1"/>
          </p:cNvSpPr>
          <p:nvPr/>
        </p:nvSpPr>
        <p:spPr bwMode="auto">
          <a:xfrm>
            <a:off x="218661" y="1669701"/>
            <a:ext cx="8654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设所有表面是光滑的，弹簧和挡板</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的质量可略去不计。问弹簧最多可压缩多少</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3" name="矩形 32"/>
          <p:cNvSpPr/>
          <p:nvPr/>
        </p:nvSpPr>
        <p:spPr>
          <a:xfrm>
            <a:off x="100494" y="536187"/>
            <a:ext cx="1415772" cy="338554"/>
          </a:xfrm>
          <a:prstGeom prst="rect">
            <a:avLst/>
          </a:prstGeom>
        </p:spPr>
        <p:txBody>
          <a:bodyPr wrap="none">
            <a:spAutoFit/>
          </a:bodyPr>
          <a:lstStyle/>
          <a:p>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课后</a:t>
            </a:r>
            <a:r>
              <a:rPr lang="en-US"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2.16】 </a:t>
            </a:r>
            <a:endParaRPr lang="zh-CN" altLang="en-US" dirty="0"/>
          </a:p>
        </p:txBody>
      </p:sp>
      <p:pic>
        <p:nvPicPr>
          <p:cNvPr id="95260" name="Picture 28"/>
          <p:cNvPicPr>
            <a:picLocks noChangeAspect="1" noChangeArrowheads="1"/>
          </p:cNvPicPr>
          <p:nvPr/>
        </p:nvPicPr>
        <p:blipFill rotWithShape="1">
          <a:blip r:embed="rId9">
            <a:extLst>
              <a:ext uri="{28A0092B-C50C-407E-A947-70E740481C1C}">
                <a14:useLocalDpi xmlns:a14="http://schemas.microsoft.com/office/drawing/2010/main" val="0"/>
              </a:ext>
            </a:extLst>
          </a:blip>
          <a:srcRect b="13553"/>
          <a:stretch/>
        </p:blipFill>
        <p:spPr bwMode="auto">
          <a:xfrm>
            <a:off x="6108133" y="2125491"/>
            <a:ext cx="3035867" cy="1215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 name="对象 33"/>
          <p:cNvGraphicFramePr>
            <a:graphicFrameLocks noChangeAspect="1"/>
          </p:cNvGraphicFramePr>
          <p:nvPr>
            <p:extLst>
              <p:ext uri="{D42A27DB-BD31-4B8C-83A1-F6EECF244321}">
                <p14:modId xmlns:p14="http://schemas.microsoft.com/office/powerpoint/2010/main" val="841854824"/>
              </p:ext>
            </p:extLst>
          </p:nvPr>
        </p:nvGraphicFramePr>
        <p:xfrm>
          <a:off x="1398562" y="2528041"/>
          <a:ext cx="3892695" cy="400483"/>
        </p:xfrm>
        <a:graphic>
          <a:graphicData uri="http://schemas.openxmlformats.org/presentationml/2006/ole">
            <mc:AlternateContent xmlns:mc="http://schemas.openxmlformats.org/markup-compatibility/2006">
              <mc:Choice xmlns:v="urn:schemas-microsoft-com:vml" Requires="v">
                <p:oleObj spid="_x0000_s95404" r:id="rId10" imgW="2311400" imgH="241300" progId="Equation.3">
                  <p:embed/>
                </p:oleObj>
              </mc:Choice>
              <mc:Fallback>
                <p:oleObj r:id="rId10" imgW="2311400" imgH="241300" progId="Equation.3">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8562" y="2528041"/>
                        <a:ext cx="3892695" cy="400483"/>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726184606"/>
              </p:ext>
            </p:extLst>
          </p:nvPr>
        </p:nvGraphicFramePr>
        <p:xfrm>
          <a:off x="3234814" y="4013034"/>
          <a:ext cx="1425719" cy="656792"/>
        </p:xfrm>
        <a:graphic>
          <a:graphicData uri="http://schemas.openxmlformats.org/presentationml/2006/ole">
            <mc:AlternateContent xmlns:mc="http://schemas.openxmlformats.org/markup-compatibility/2006">
              <mc:Choice xmlns:v="urn:schemas-microsoft-com:vml" Requires="v">
                <p:oleObj spid="_x0000_s95405" r:id="rId12" imgW="850531" imgH="393529" progId="Equation.3">
                  <p:embed/>
                </p:oleObj>
              </mc:Choice>
              <mc:Fallback>
                <p:oleObj r:id="rId12" imgW="850531" imgH="393529" progId="Equation.3">
                  <p:embed/>
                  <p:pic>
                    <p:nvPicPr>
                      <p:cNvPr id="0"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34814" y="4013034"/>
                        <a:ext cx="1425719" cy="656792"/>
                      </a:xfrm>
                      <a:prstGeom prst="rect">
                        <a:avLst/>
                      </a:prstGeom>
                      <a:noFill/>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3646374857"/>
              </p:ext>
            </p:extLst>
          </p:nvPr>
        </p:nvGraphicFramePr>
        <p:xfrm>
          <a:off x="1516266" y="5178921"/>
          <a:ext cx="4213081" cy="752908"/>
        </p:xfrm>
        <a:graphic>
          <a:graphicData uri="http://schemas.openxmlformats.org/presentationml/2006/ole">
            <mc:AlternateContent xmlns:mc="http://schemas.openxmlformats.org/markup-compatibility/2006">
              <mc:Choice xmlns:v="urn:schemas-microsoft-com:vml" Requires="v">
                <p:oleObj spid="_x0000_s95406" r:id="rId14" imgW="2501900" imgH="444500" progId="Equation.3">
                  <p:embed/>
                </p:oleObj>
              </mc:Choice>
              <mc:Fallback>
                <p:oleObj r:id="rId14" imgW="2501900" imgH="444500" progId="Equation.3">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16266" y="5178921"/>
                        <a:ext cx="4213081" cy="752908"/>
                      </a:xfrm>
                      <a:prstGeom prst="rect">
                        <a:avLst/>
                      </a:prstGeom>
                      <a:noFill/>
                    </p:spPr>
                  </p:pic>
                </p:oleObj>
              </mc:Fallback>
            </mc:AlternateContent>
          </a:graphicData>
        </a:graphic>
      </p:graphicFrame>
      <p:sp>
        <p:nvSpPr>
          <p:cNvPr id="37" name="Rectangle 33"/>
          <p:cNvSpPr>
            <a:spLocks noChangeArrowheads="1"/>
          </p:cNvSpPr>
          <p:nvPr/>
        </p:nvSpPr>
        <p:spPr bwMode="auto">
          <a:xfrm>
            <a:off x="-36446" y="2539314"/>
            <a:ext cx="14350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解：</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已知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8" name="Rectangle 34"/>
          <p:cNvSpPr>
            <a:spLocks noChangeArrowheads="1"/>
          </p:cNvSpPr>
          <p:nvPr/>
        </p:nvSpPr>
        <p:spPr bwMode="auto">
          <a:xfrm>
            <a:off x="432620" y="3831623"/>
            <a:ext cx="228291" cy="621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1800"/>
          </a:p>
        </p:txBody>
      </p:sp>
      <p:sp>
        <p:nvSpPr>
          <p:cNvPr id="39" name="Rectangle 35"/>
          <p:cNvSpPr>
            <a:spLocks noChangeArrowheads="1"/>
          </p:cNvSpPr>
          <p:nvPr/>
        </p:nvSpPr>
        <p:spPr bwMode="auto">
          <a:xfrm>
            <a:off x="191462" y="3379484"/>
            <a:ext cx="819454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把物体和弹簧作为一系统，则外力对系统不做功，那么系统机械能守恒，当弹簧压缩最大时（设为</a:t>
            </a:r>
            <a:r>
              <a:rPr kumimoji="0" lang="en-US" altLang="zh-CN" sz="1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），物体的动能为零，所以据机械能守恒可得</a:t>
            </a:r>
            <a:endParaRPr kumimoji="0" lang="zh-CN"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 name="Rectangle 36"/>
          <p:cNvSpPr>
            <a:spLocks noChangeArrowheads="1"/>
          </p:cNvSpPr>
          <p:nvPr/>
        </p:nvSpPr>
        <p:spPr bwMode="auto">
          <a:xfrm>
            <a:off x="539082" y="4824032"/>
            <a:ext cx="13692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由此得</a:t>
            </a:r>
            <a:endParaRPr kumimoji="0" lang="zh-CN"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3" name="文本框 42"/>
          <p:cNvSpPr txBox="1"/>
          <p:nvPr/>
        </p:nvSpPr>
        <p:spPr>
          <a:xfrm>
            <a:off x="6714856" y="4731063"/>
            <a:ext cx="180049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1800" dirty="0" smtClean="0"/>
              <a:t>系统机械能守恒</a:t>
            </a:r>
            <a:endParaRPr lang="zh-CN" altLang="en-US" sz="1800" dirty="0"/>
          </a:p>
        </p:txBody>
      </p:sp>
    </p:spTree>
    <p:extLst>
      <p:ext uri="{BB962C8B-B14F-4D97-AF65-F5344CB8AC3E}">
        <p14:creationId xmlns:p14="http://schemas.microsoft.com/office/powerpoint/2010/main" val="259396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48</a:t>
            </a:fld>
            <a:endParaRPr lang="zh-CN" altLang="en-US"/>
          </a:p>
        </p:txBody>
      </p:sp>
      <p:sp>
        <p:nvSpPr>
          <p:cNvPr id="18" name="Rectangle 16"/>
          <p:cNvSpPr>
            <a:spLocks noChangeArrowheads="1"/>
          </p:cNvSpPr>
          <p:nvPr/>
        </p:nvSpPr>
        <p:spPr bwMode="auto">
          <a:xfrm>
            <a:off x="367747" y="926959"/>
            <a:ext cx="81725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2.17】  </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529625" y="3224676"/>
            <a:ext cx="80106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en-US" sz="1600" dirty="0">
                <a:latin typeface="宋体" panose="02010600030101010101" pitchFamily="2" charset="-122"/>
                <a:ea typeface="宋体" panose="02010600030101010101" pitchFamily="2" charset="-122"/>
                <a:cs typeface="Times New Roman" panose="02020603050405020304" pitchFamily="18" charset="0"/>
              </a:rPr>
              <a:t>答</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a:t>
            </a:r>
            <a:r>
              <a:rPr lang="zh-CN" altLang="zh-CN" sz="1600" dirty="0" smtClean="0"/>
              <a:t>应用</a:t>
            </a:r>
            <a:r>
              <a:rPr lang="zh-CN" altLang="en-US" sz="1600" dirty="0" smtClean="0"/>
              <a:t>动量</a:t>
            </a:r>
            <a:r>
              <a:rPr lang="zh-CN" altLang="zh-CN" sz="1600" dirty="0" smtClean="0"/>
              <a:t>定</a:t>
            </a:r>
            <a:r>
              <a:rPr lang="zh-CN" altLang="en-US" sz="1600" dirty="0" smtClean="0"/>
              <a:t>理</a:t>
            </a:r>
            <a:r>
              <a:rPr lang="zh-CN" altLang="zh-CN" sz="1600" dirty="0" smtClean="0"/>
              <a:t>得</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38" name="对象 37"/>
          <p:cNvGraphicFramePr>
            <a:graphicFrameLocks noChangeAspect="1"/>
          </p:cNvGraphicFramePr>
          <p:nvPr/>
        </p:nvGraphicFramePr>
        <p:xfrm>
          <a:off x="1071717" y="3805083"/>
          <a:ext cx="5455111" cy="668593"/>
        </p:xfrm>
        <a:graphic>
          <a:graphicData uri="http://schemas.openxmlformats.org/presentationml/2006/ole">
            <mc:AlternateContent xmlns:mc="http://schemas.openxmlformats.org/markup-compatibility/2006">
              <mc:Choice xmlns:v="urn:schemas-microsoft-com:vml" Requires="v">
                <p:oleObj spid="_x0000_s94324" r:id="rId3" imgW="3416300" imgH="419100" progId="Equation.3">
                  <p:embed/>
                </p:oleObj>
              </mc:Choice>
              <mc:Fallback>
                <p:oleObj r:id="rId3" imgW="34163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717" y="3805083"/>
                        <a:ext cx="5455111" cy="668593"/>
                      </a:xfrm>
                      <a:prstGeom prst="rect">
                        <a:avLst/>
                      </a:prstGeom>
                      <a:noFill/>
                    </p:spPr>
                  </p:pic>
                </p:oleObj>
              </mc:Fallback>
            </mc:AlternateContent>
          </a:graphicData>
        </a:graphic>
      </p:graphicFrame>
      <p:graphicFrame>
        <p:nvGraphicFramePr>
          <p:cNvPr id="49" name="对象 48"/>
          <p:cNvGraphicFramePr>
            <a:graphicFrameLocks noChangeAspect="1"/>
          </p:cNvGraphicFramePr>
          <p:nvPr/>
        </p:nvGraphicFramePr>
        <p:xfrm>
          <a:off x="2427005" y="926807"/>
          <a:ext cx="1245476" cy="308159"/>
        </p:xfrm>
        <a:graphic>
          <a:graphicData uri="http://schemas.openxmlformats.org/presentationml/2006/ole">
            <mc:AlternateContent xmlns:mc="http://schemas.openxmlformats.org/markup-compatibility/2006">
              <mc:Choice xmlns:v="urn:schemas-microsoft-com:vml" Requires="v">
                <p:oleObj spid="_x0000_s94325" r:id="rId5" imgW="927100" imgH="228600" progId="Equation.3">
                  <p:embed/>
                </p:oleObj>
              </mc:Choice>
              <mc:Fallback>
                <p:oleObj r:id="rId5" imgW="9271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7005" y="926807"/>
                        <a:ext cx="1245476" cy="308159"/>
                      </a:xfrm>
                      <a:prstGeom prst="rect">
                        <a:avLst/>
                      </a:prstGeom>
                      <a:noFill/>
                    </p:spPr>
                  </p:pic>
                </p:oleObj>
              </mc:Fallback>
            </mc:AlternateContent>
          </a:graphicData>
        </a:graphic>
      </p:graphicFrame>
      <p:graphicFrame>
        <p:nvGraphicFramePr>
          <p:cNvPr id="50" name="对象 49"/>
          <p:cNvGraphicFramePr>
            <a:graphicFrameLocks noChangeAspect="1"/>
          </p:cNvGraphicFramePr>
          <p:nvPr/>
        </p:nvGraphicFramePr>
        <p:xfrm>
          <a:off x="5434748" y="909911"/>
          <a:ext cx="1027197" cy="308159"/>
        </p:xfrm>
        <a:graphic>
          <a:graphicData uri="http://schemas.openxmlformats.org/presentationml/2006/ole">
            <mc:AlternateContent xmlns:mc="http://schemas.openxmlformats.org/markup-compatibility/2006">
              <mc:Choice xmlns:v="urn:schemas-microsoft-com:vml" Requires="v">
                <p:oleObj spid="_x0000_s94326" r:id="rId7" imgW="761669" imgH="228501" progId="Equation.3">
                  <p:embed/>
                </p:oleObj>
              </mc:Choice>
              <mc:Fallback>
                <p:oleObj r:id="rId7" imgW="761669"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4748" y="909911"/>
                        <a:ext cx="1027197" cy="308159"/>
                      </a:xfrm>
                      <a:prstGeom prst="rect">
                        <a:avLst/>
                      </a:prstGeom>
                      <a:noFill/>
                    </p:spPr>
                  </p:pic>
                </p:oleObj>
              </mc:Fallback>
            </mc:AlternateContent>
          </a:graphicData>
        </a:graphic>
      </p:graphicFrame>
      <p:graphicFrame>
        <p:nvGraphicFramePr>
          <p:cNvPr id="51" name="对象 50"/>
          <p:cNvGraphicFramePr>
            <a:graphicFrameLocks noChangeAspect="1"/>
          </p:cNvGraphicFramePr>
          <p:nvPr/>
        </p:nvGraphicFramePr>
        <p:xfrm>
          <a:off x="5271364" y="1558531"/>
          <a:ext cx="680517" cy="269639"/>
        </p:xfrm>
        <a:graphic>
          <a:graphicData uri="http://schemas.openxmlformats.org/presentationml/2006/ole">
            <mc:AlternateContent xmlns:mc="http://schemas.openxmlformats.org/markup-compatibility/2006">
              <mc:Choice xmlns:v="urn:schemas-microsoft-com:vml" Requires="v">
                <p:oleObj spid="_x0000_s94327" r:id="rId9" imgW="507780" imgH="203112" progId="Equation.3">
                  <p:embed/>
                </p:oleObj>
              </mc:Choice>
              <mc:Fallback>
                <p:oleObj r:id="rId9" imgW="507780"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1364" y="1558531"/>
                        <a:ext cx="680517" cy="269639"/>
                      </a:xfrm>
                      <a:prstGeom prst="rect">
                        <a:avLst/>
                      </a:prstGeom>
                      <a:noFill/>
                    </p:spPr>
                  </p:pic>
                </p:oleObj>
              </mc:Fallback>
            </mc:AlternateContent>
          </a:graphicData>
        </a:graphic>
      </p:graphicFrame>
      <p:graphicFrame>
        <p:nvGraphicFramePr>
          <p:cNvPr id="52" name="对象 51"/>
          <p:cNvGraphicFramePr>
            <a:graphicFrameLocks noChangeAspect="1"/>
          </p:cNvGraphicFramePr>
          <p:nvPr/>
        </p:nvGraphicFramePr>
        <p:xfrm>
          <a:off x="707923" y="1902636"/>
          <a:ext cx="911636" cy="243959"/>
        </p:xfrm>
        <a:graphic>
          <a:graphicData uri="http://schemas.openxmlformats.org/presentationml/2006/ole">
            <mc:AlternateContent xmlns:mc="http://schemas.openxmlformats.org/markup-compatibility/2006">
              <mc:Choice xmlns:v="urn:schemas-microsoft-com:vml" Requires="v">
                <p:oleObj spid="_x0000_s94328" r:id="rId11" imgW="672516" imgH="177646" progId="Equation.3">
                  <p:embed/>
                </p:oleObj>
              </mc:Choice>
              <mc:Fallback>
                <p:oleObj r:id="rId11" imgW="672516" imgH="1776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7923" y="1902636"/>
                        <a:ext cx="911636" cy="243959"/>
                      </a:xfrm>
                      <a:prstGeom prst="rect">
                        <a:avLst/>
                      </a:prstGeom>
                      <a:noFill/>
                    </p:spPr>
                  </p:pic>
                </p:oleObj>
              </mc:Fallback>
            </mc:AlternateContent>
          </a:graphicData>
        </a:graphic>
      </p:graphicFrame>
      <p:sp>
        <p:nvSpPr>
          <p:cNvPr id="53" name="Rectangle 1444"/>
          <p:cNvSpPr>
            <a:spLocks noChangeArrowheads="1"/>
          </p:cNvSpPr>
          <p:nvPr/>
        </p:nvSpPr>
        <p:spPr bwMode="auto">
          <a:xfrm>
            <a:off x="1388440" y="898053"/>
            <a:ext cx="1165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一质量为</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 name="Rectangle 1445"/>
          <p:cNvSpPr>
            <a:spLocks noChangeArrowheads="1"/>
          </p:cNvSpPr>
          <p:nvPr/>
        </p:nvSpPr>
        <p:spPr bwMode="auto">
          <a:xfrm>
            <a:off x="3640553" y="896181"/>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的弹性球，速率</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5" name="Rectangle 1446"/>
          <p:cNvSpPr>
            <a:spLocks noChangeArrowheads="1"/>
          </p:cNvSpPr>
          <p:nvPr/>
        </p:nvSpPr>
        <p:spPr bwMode="auto">
          <a:xfrm>
            <a:off x="619432" y="1258452"/>
            <a:ext cx="7315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与光滑水平桌面碰撞后跳回。假设跳回时球的速率不变，碰撞前后方向与桌面的法向所夹角度均为</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。如图</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所示，若</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56" name="Rectangle 1447"/>
          <p:cNvSpPr>
            <a:spLocks noChangeArrowheads="1"/>
          </p:cNvSpPr>
          <p:nvPr/>
        </p:nvSpPr>
        <p:spPr bwMode="auto">
          <a:xfrm>
            <a:off x="5836499" y="1546326"/>
            <a:ext cx="2492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，球与桌面间碰撞时间</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 name="Rectangle 1448"/>
          <p:cNvSpPr>
            <a:spLocks noChangeArrowheads="1"/>
          </p:cNvSpPr>
          <p:nvPr/>
        </p:nvSpPr>
        <p:spPr bwMode="auto">
          <a:xfrm>
            <a:off x="1560970" y="1827139"/>
            <a:ext cx="42755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，问球和桌面的平均相互作用力有多大</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75177" name="Picture 1449"/>
          <p:cNvPicPr>
            <a:picLocks noChangeAspect="1" noChangeArrowheads="1"/>
          </p:cNvPicPr>
          <p:nvPr/>
        </p:nvPicPr>
        <p:blipFill rotWithShape="1">
          <a:blip r:embed="rId13">
            <a:extLst>
              <a:ext uri="{28A0092B-C50C-407E-A947-70E740481C1C}">
                <a14:useLocalDpi xmlns:a14="http://schemas.microsoft.com/office/drawing/2010/main" val="0"/>
              </a:ext>
            </a:extLst>
          </a:blip>
          <a:srcRect b="14019"/>
          <a:stretch/>
        </p:blipFill>
        <p:spPr bwMode="auto">
          <a:xfrm>
            <a:off x="6152945" y="2055381"/>
            <a:ext cx="2387317" cy="115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58"/>
          <p:cNvSpPr txBox="1"/>
          <p:nvPr/>
        </p:nvSpPr>
        <p:spPr>
          <a:xfrm>
            <a:off x="6714856" y="4731063"/>
            <a:ext cx="180049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1800" dirty="0" smtClean="0"/>
              <a:t>本题是动量定理</a:t>
            </a:r>
            <a:endParaRPr lang="zh-CN" altLang="en-US" sz="1800" dirty="0"/>
          </a:p>
        </p:txBody>
      </p:sp>
    </p:spTree>
    <p:extLst>
      <p:ext uri="{BB962C8B-B14F-4D97-AF65-F5344CB8AC3E}">
        <p14:creationId xmlns:p14="http://schemas.microsoft.com/office/powerpoint/2010/main" val="5943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down)">
                                      <p:cBhvr>
                                        <p:cTn id="1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49</a:t>
            </a:fld>
            <a:endParaRPr lang="zh-CN" altLang="en-US"/>
          </a:p>
        </p:txBody>
      </p:sp>
      <p:sp>
        <p:nvSpPr>
          <p:cNvPr id="5" name="Rectangle 3"/>
          <p:cNvSpPr>
            <a:spLocks noChangeArrowheads="1"/>
          </p:cNvSpPr>
          <p:nvPr/>
        </p:nvSpPr>
        <p:spPr bwMode="auto">
          <a:xfrm>
            <a:off x="61912" y="1039816"/>
            <a:ext cx="7881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2.23】</a:t>
            </a:r>
            <a:endParaRPr kumimoji="0" lang="zh-CN" altLang="en-US" sz="1600" b="0" i="0" u="none" strike="noStrike" cap="none" normalizeH="0" baseline="0" dirty="0" smtClean="0">
              <a:ln>
                <a:noFill/>
              </a:ln>
              <a:solidFill>
                <a:schemeClr val="tx1"/>
              </a:solidFill>
              <a:effectLst/>
            </a:endParaRPr>
          </a:p>
        </p:txBody>
      </p:sp>
      <p:sp>
        <p:nvSpPr>
          <p:cNvPr id="10" name="矩形 9"/>
          <p:cNvSpPr/>
          <p:nvPr/>
        </p:nvSpPr>
        <p:spPr>
          <a:xfrm>
            <a:off x="492035" y="2819368"/>
            <a:ext cx="7735455" cy="338554"/>
          </a:xfrm>
          <a:prstGeom prst="rect">
            <a:avLst/>
          </a:prstGeom>
        </p:spPr>
        <p:txBody>
          <a:bodyPr wrap="square">
            <a:spAutoFit/>
          </a:bodyPr>
          <a:lstStyle/>
          <a:p>
            <a:pPr indent="266700" algn="just">
              <a:spcAft>
                <a:spcPts val="0"/>
              </a:spcAft>
            </a:pPr>
            <a:r>
              <a:rPr lang="zh-CN" altLang="zh-CN" sz="1600" kern="100" dirty="0">
                <a:latin typeface="Times New Roman" panose="02020603050405020304" pitchFamily="18" charset="0"/>
                <a:ea typeface="宋体" panose="02010600030101010101" pitchFamily="2" charset="-122"/>
              </a:rPr>
              <a:t>答</a:t>
            </a:r>
            <a:r>
              <a:rPr lang="zh-CN" altLang="zh-CN" sz="1600" kern="100" dirty="0" smtClean="0">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676142084"/>
              </p:ext>
            </p:extLst>
          </p:nvPr>
        </p:nvGraphicFramePr>
        <p:xfrm>
          <a:off x="2640843" y="1101816"/>
          <a:ext cx="1046575" cy="338080"/>
        </p:xfrm>
        <a:graphic>
          <a:graphicData uri="http://schemas.openxmlformats.org/presentationml/2006/ole">
            <mc:AlternateContent xmlns:mc="http://schemas.openxmlformats.org/markup-compatibility/2006">
              <mc:Choice xmlns:v="urn:schemas-microsoft-com:vml" Requires="v">
                <p:oleObj spid="_x0000_s92428" r:id="rId3" imgW="647419" imgH="203112" progId="Equation.3">
                  <p:embed/>
                </p:oleObj>
              </mc:Choice>
              <mc:Fallback>
                <p:oleObj r:id="rId3" imgW="647419" imgH="203112"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843" y="1101816"/>
                        <a:ext cx="1046575" cy="338080"/>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920730381"/>
              </p:ext>
            </p:extLst>
          </p:nvPr>
        </p:nvGraphicFramePr>
        <p:xfrm>
          <a:off x="8065598" y="1111104"/>
          <a:ext cx="881440" cy="282356"/>
        </p:xfrm>
        <a:graphic>
          <a:graphicData uri="http://schemas.openxmlformats.org/presentationml/2006/ole">
            <mc:AlternateContent xmlns:mc="http://schemas.openxmlformats.org/markup-compatibility/2006">
              <mc:Choice xmlns:v="urn:schemas-microsoft-com:vml" Requires="v">
                <p:oleObj spid="_x0000_s92429" r:id="rId5" imgW="660113" imgH="203112" progId="Equation.3">
                  <p:embed/>
                </p:oleObj>
              </mc:Choice>
              <mc:Fallback>
                <p:oleObj r:id="rId5" imgW="660113" imgH="203112"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5598" y="1111104"/>
                        <a:ext cx="881440" cy="282356"/>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573531133"/>
              </p:ext>
            </p:extLst>
          </p:nvPr>
        </p:nvGraphicFramePr>
        <p:xfrm>
          <a:off x="2355320" y="1445282"/>
          <a:ext cx="1332098" cy="310902"/>
        </p:xfrm>
        <a:graphic>
          <a:graphicData uri="http://schemas.openxmlformats.org/presentationml/2006/ole">
            <mc:AlternateContent xmlns:mc="http://schemas.openxmlformats.org/markup-compatibility/2006">
              <mc:Choice xmlns:v="urn:schemas-microsoft-com:vml" Requires="v">
                <p:oleObj spid="_x0000_s92430" r:id="rId7" imgW="863225" imgH="203112" progId="Equation.3">
                  <p:embed/>
                </p:oleObj>
              </mc:Choice>
              <mc:Fallback>
                <p:oleObj r:id="rId7" imgW="863225" imgH="20311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5320" y="1445282"/>
                        <a:ext cx="1332098" cy="310902"/>
                      </a:xfrm>
                      <a:prstGeom prst="rect">
                        <a:avLst/>
                      </a:prstGeom>
                      <a:noFill/>
                    </p:spPr>
                  </p:pic>
                </p:oleObj>
              </mc:Fallback>
            </mc:AlternateContent>
          </a:graphicData>
        </a:graphic>
      </p:graphicFrame>
      <p:sp>
        <p:nvSpPr>
          <p:cNvPr id="15" name="Rectangle 11"/>
          <p:cNvSpPr>
            <a:spLocks noChangeArrowheads="1"/>
          </p:cNvSpPr>
          <p:nvPr/>
        </p:nvSpPr>
        <p:spPr bwMode="auto">
          <a:xfrm>
            <a:off x="1651819" y="1024128"/>
            <a:ext cx="4420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一质量为</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2"/>
          <p:cNvSpPr>
            <a:spLocks noChangeArrowheads="1"/>
          </p:cNvSpPr>
          <p:nvPr/>
        </p:nvSpPr>
        <p:spPr bwMode="auto">
          <a:xfrm>
            <a:off x="3644607" y="1057883"/>
            <a:ext cx="67268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的木块，静止在光滑的水平桌面上，一质量</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3"/>
          <p:cNvSpPr>
            <a:spLocks noChangeArrowheads="1"/>
          </p:cNvSpPr>
          <p:nvPr/>
        </p:nvSpPr>
        <p:spPr bwMode="auto">
          <a:xfrm>
            <a:off x="1758705" y="1441421"/>
            <a:ext cx="2810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速度</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3707280" y="1392576"/>
            <a:ext cx="49198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的子弹水平射入木块，子弹进入木块后，</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矩形 19"/>
          <p:cNvSpPr/>
          <p:nvPr/>
        </p:nvSpPr>
        <p:spPr>
          <a:xfrm>
            <a:off x="1758705" y="1807229"/>
            <a:ext cx="6756644" cy="646331"/>
          </a:xfrm>
          <a:prstGeom prst="rect">
            <a:avLst/>
          </a:prstGeom>
        </p:spPr>
        <p:txBody>
          <a:bodyPr wrap="square">
            <a:spAutoFit/>
          </a:bodyPr>
          <a:lstStyle/>
          <a:p>
            <a:pPr lvl="0" defTabSz="914400" eaLnBrk="0" fontAlgn="base" hangingPunct="0">
              <a:spcBef>
                <a:spcPct val="0"/>
              </a:spcBef>
              <a:spcAft>
                <a:spcPct val="0"/>
              </a:spcAft>
            </a:pP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就和木块一起平动。试求：</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子弹克服阻力所作的功；</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子弹作用于木块的力对木块所作的机械功；</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失去的机械能。</a:t>
            </a:r>
            <a:r>
              <a:rPr lang="zh-CN" altLang="en-US" sz="1800" dirty="0">
                <a:solidFill>
                  <a:srgbClr val="000000"/>
                </a:solidFill>
              </a:rPr>
              <a:t> </a:t>
            </a:r>
            <a:endParaRPr lang="zh-CN" altLang="en-US" sz="1800" dirty="0">
              <a:solidFill>
                <a:srgbClr val="000000"/>
              </a:solidFill>
              <a:latin typeface="Arial" panose="020B0604020202020204" pitchFamily="34" charset="0"/>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1691624767"/>
              </p:ext>
            </p:extLst>
          </p:nvPr>
        </p:nvGraphicFramePr>
        <p:xfrm>
          <a:off x="2066761" y="2890072"/>
          <a:ext cx="2115398" cy="282053"/>
        </p:xfrm>
        <a:graphic>
          <a:graphicData uri="http://schemas.openxmlformats.org/presentationml/2006/ole">
            <mc:AlternateContent xmlns:mc="http://schemas.openxmlformats.org/markup-compatibility/2006">
              <mc:Choice xmlns:v="urn:schemas-microsoft-com:vml" Requires="v">
                <p:oleObj spid="_x0000_s92431" r:id="rId9" imgW="1714500" imgH="228600" progId="Equation.3">
                  <p:embed/>
                </p:oleObj>
              </mc:Choice>
              <mc:Fallback>
                <p:oleObj r:id="rId9" imgW="17145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6761" y="2890072"/>
                        <a:ext cx="2115398" cy="282053"/>
                      </a:xfrm>
                      <a:prstGeom prst="rect">
                        <a:avLst/>
                      </a:prstGeom>
                      <a:noFill/>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963194917"/>
              </p:ext>
            </p:extLst>
          </p:nvPr>
        </p:nvGraphicFramePr>
        <p:xfrm>
          <a:off x="4437441" y="2890071"/>
          <a:ext cx="2662581" cy="282053"/>
        </p:xfrm>
        <a:graphic>
          <a:graphicData uri="http://schemas.openxmlformats.org/presentationml/2006/ole">
            <mc:AlternateContent xmlns:mc="http://schemas.openxmlformats.org/markup-compatibility/2006">
              <mc:Choice xmlns:v="urn:schemas-microsoft-com:vml" Requires="v">
                <p:oleObj spid="_x0000_s92432" r:id="rId11" imgW="2247900" imgH="241300" progId="Equation.3">
                  <p:embed/>
                </p:oleObj>
              </mc:Choice>
              <mc:Fallback>
                <p:oleObj r:id="rId11" imgW="2247900" imgH="24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37441" y="2890071"/>
                        <a:ext cx="2662581" cy="282053"/>
                      </a:xfrm>
                      <a:prstGeom prst="rect">
                        <a:avLst/>
                      </a:prstGeom>
                      <a:noFill/>
                    </p:spPr>
                  </p:pic>
                </p:oleObj>
              </mc:Fallback>
            </mc:AlternateContent>
          </a:graphicData>
        </a:graphic>
      </p:graphicFrame>
      <p:sp>
        <p:nvSpPr>
          <p:cNvPr id="23" name="Rectangle 8"/>
          <p:cNvSpPr>
            <a:spLocks noChangeArrowheads="1"/>
          </p:cNvSpPr>
          <p:nvPr/>
        </p:nvSpPr>
        <p:spPr bwMode="auto">
          <a:xfrm>
            <a:off x="1204292" y="2802794"/>
            <a:ext cx="9156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已知</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9"/>
          <p:cNvSpPr>
            <a:spLocks noChangeArrowheads="1"/>
          </p:cNvSpPr>
          <p:nvPr/>
        </p:nvSpPr>
        <p:spPr bwMode="auto">
          <a:xfrm>
            <a:off x="3900189" y="2846432"/>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1285368320"/>
              </p:ext>
            </p:extLst>
          </p:nvPr>
        </p:nvGraphicFramePr>
        <p:xfrm>
          <a:off x="2848192" y="3235177"/>
          <a:ext cx="1812201" cy="257354"/>
        </p:xfrm>
        <a:graphic>
          <a:graphicData uri="http://schemas.openxmlformats.org/presentationml/2006/ole">
            <mc:AlternateContent xmlns:mc="http://schemas.openxmlformats.org/markup-compatibility/2006">
              <mc:Choice xmlns:v="urn:schemas-microsoft-com:vml" Requires="v">
                <p:oleObj spid="_x0000_s92433" r:id="rId13" imgW="1612900" imgH="228600" progId="Equation.3">
                  <p:embed/>
                </p:oleObj>
              </mc:Choice>
              <mc:Fallback>
                <p:oleObj r:id="rId13" imgW="16129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8192" y="3235177"/>
                        <a:ext cx="1812201" cy="257354"/>
                      </a:xfrm>
                      <a:prstGeom prst="rect">
                        <a:avLst/>
                      </a:prstGeom>
                      <a:noFill/>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678140958"/>
              </p:ext>
            </p:extLst>
          </p:nvPr>
        </p:nvGraphicFramePr>
        <p:xfrm>
          <a:off x="2935110" y="3653643"/>
          <a:ext cx="1930158" cy="439647"/>
        </p:xfrm>
        <a:graphic>
          <a:graphicData uri="http://schemas.openxmlformats.org/presentationml/2006/ole">
            <mc:AlternateContent xmlns:mc="http://schemas.openxmlformats.org/markup-compatibility/2006">
              <mc:Choice xmlns:v="urn:schemas-microsoft-com:vml" Requires="v">
                <p:oleObj spid="_x0000_s92434" r:id="rId15" imgW="1714500" imgH="393700" progId="Equation.3">
                  <p:embed/>
                </p:oleObj>
              </mc:Choice>
              <mc:Fallback>
                <p:oleObj r:id="rId15" imgW="1714500" imgH="393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35110" y="3653643"/>
                        <a:ext cx="1930158" cy="439647"/>
                      </a:xfrm>
                      <a:prstGeom prst="rect">
                        <a:avLst/>
                      </a:prstGeom>
                      <a:noFill/>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547792457"/>
              </p:ext>
            </p:extLst>
          </p:nvPr>
        </p:nvGraphicFramePr>
        <p:xfrm>
          <a:off x="3300476" y="4435506"/>
          <a:ext cx="4106946" cy="439647"/>
        </p:xfrm>
        <a:graphic>
          <a:graphicData uri="http://schemas.openxmlformats.org/presentationml/2006/ole">
            <mc:AlternateContent xmlns:mc="http://schemas.openxmlformats.org/markup-compatibility/2006">
              <mc:Choice xmlns:v="urn:schemas-microsoft-com:vml" Requires="v">
                <p:oleObj spid="_x0000_s92435" r:id="rId17" imgW="3644900" imgH="393700" progId="Equation.3">
                  <p:embed/>
                </p:oleObj>
              </mc:Choice>
              <mc:Fallback>
                <p:oleObj r:id="rId17" imgW="3644900" imgH="3937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00476" y="4435506"/>
                        <a:ext cx="4106946" cy="439647"/>
                      </a:xfrm>
                      <a:prstGeom prst="rect">
                        <a:avLst/>
                      </a:prstGeom>
                      <a:noFill/>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337693254"/>
              </p:ext>
            </p:extLst>
          </p:nvPr>
        </p:nvGraphicFramePr>
        <p:xfrm>
          <a:off x="2774263" y="5417262"/>
          <a:ext cx="2863067" cy="439647"/>
        </p:xfrm>
        <a:graphic>
          <a:graphicData uri="http://schemas.openxmlformats.org/presentationml/2006/ole">
            <mc:AlternateContent xmlns:mc="http://schemas.openxmlformats.org/markup-compatibility/2006">
              <mc:Choice xmlns:v="urn:schemas-microsoft-com:vml" Requires="v">
                <p:oleObj spid="_x0000_s92436" r:id="rId19" imgW="2540000" imgH="393700" progId="Equation.3">
                  <p:embed/>
                </p:oleObj>
              </mc:Choice>
              <mc:Fallback>
                <p:oleObj r:id="rId19" imgW="2540000" imgH="3937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74263" y="5417262"/>
                        <a:ext cx="2863067" cy="439647"/>
                      </a:xfrm>
                      <a:prstGeom prst="rect">
                        <a:avLst/>
                      </a:prstGeom>
                      <a:noFill/>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397211248"/>
              </p:ext>
            </p:extLst>
          </p:nvPr>
        </p:nvGraphicFramePr>
        <p:xfrm>
          <a:off x="3032770" y="5959371"/>
          <a:ext cx="5404441" cy="439647"/>
        </p:xfrm>
        <a:graphic>
          <a:graphicData uri="http://schemas.openxmlformats.org/presentationml/2006/ole">
            <mc:AlternateContent xmlns:mc="http://schemas.openxmlformats.org/markup-compatibility/2006">
              <mc:Choice xmlns:v="urn:schemas-microsoft-com:vml" Requires="v">
                <p:oleObj spid="_x0000_s92437" r:id="rId21" imgW="4800600" imgH="393700" progId="Equation.3">
                  <p:embed/>
                </p:oleObj>
              </mc:Choice>
              <mc:Fallback>
                <p:oleObj r:id="rId21" imgW="4800600" imgH="3937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32770" y="5959371"/>
                        <a:ext cx="5404441" cy="439647"/>
                      </a:xfrm>
                      <a:prstGeom prst="rect">
                        <a:avLst/>
                      </a:prstGeom>
                      <a:noFill/>
                    </p:spPr>
                  </p:pic>
                </p:oleObj>
              </mc:Fallback>
            </mc:AlternateContent>
          </a:graphicData>
        </a:graphic>
      </p:graphicFrame>
      <p:sp>
        <p:nvSpPr>
          <p:cNvPr id="30" name="Rectangle 10"/>
          <p:cNvSpPr>
            <a:spLocks noChangeArrowheads="1"/>
          </p:cNvSpPr>
          <p:nvPr/>
        </p:nvSpPr>
        <p:spPr bwMode="auto">
          <a:xfrm>
            <a:off x="432146" y="3235177"/>
            <a:ext cx="2531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）由动量守恒得  </a:t>
            </a: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11"/>
          <p:cNvSpPr>
            <a:spLocks noChangeArrowheads="1"/>
          </p:cNvSpPr>
          <p:nvPr/>
        </p:nvSpPr>
        <p:spPr bwMode="auto">
          <a:xfrm>
            <a:off x="1266315" y="3680759"/>
            <a:ext cx="19159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由此得共同速度</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2"/>
          <p:cNvSpPr>
            <a:spLocks noChangeArrowheads="1"/>
          </p:cNvSpPr>
          <p:nvPr/>
        </p:nvSpPr>
        <p:spPr bwMode="auto">
          <a:xfrm>
            <a:off x="884430" y="4158507"/>
            <a:ext cx="49744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0005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0005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对子弹应用动能定理得阻力对子弹所做的功</a:t>
            </a:r>
            <a:endParaRPr kumimoji="0" lang="zh-CN" altLang="zh-CN" sz="1800" b="0" i="0" u="none" strike="noStrike" cap="none" normalizeH="0" baseline="0" dirty="0" smtClean="0">
              <a:ln>
                <a:noFill/>
              </a:ln>
              <a:solidFill>
                <a:schemeClr val="tx1"/>
              </a:solidFill>
              <a:effectLst/>
            </a:endParaRPr>
          </a:p>
          <a:p>
            <a:pPr marL="0" marR="0" lvl="0" indent="40005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endParaRPr>
          </a:p>
        </p:txBody>
      </p:sp>
      <p:sp>
        <p:nvSpPr>
          <p:cNvPr id="33" name="Rectangle 13"/>
          <p:cNvSpPr>
            <a:spLocks noChangeArrowheads="1"/>
          </p:cNvSpPr>
          <p:nvPr/>
        </p:nvSpPr>
        <p:spPr bwMode="auto">
          <a:xfrm>
            <a:off x="529806" y="4819203"/>
            <a:ext cx="841768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这便是子弹克服阻力所做的功。</a:t>
            </a:r>
            <a:endParaRPr kumimoji="0" lang="zh-CN" altLang="zh-CN" sz="1800" b="0" i="0" u="none" strike="noStrike" cap="none" normalizeH="0" baseline="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）子弹对木块所做的机械功等于木块的动能增量（对木块应用动能定理）即</a:t>
            </a:r>
            <a:endParaRPr kumimoji="0" lang="zh-CN" altLang="en-US" sz="1800" b="0" i="0" u="none" strike="noStrike" cap="none" normalizeH="0" baseline="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endParaRPr>
          </a:p>
        </p:txBody>
      </p:sp>
      <p:sp>
        <p:nvSpPr>
          <p:cNvPr id="34" name="Rectangle 14"/>
          <p:cNvSpPr>
            <a:spLocks noChangeArrowheads="1"/>
          </p:cNvSpPr>
          <p:nvPr/>
        </p:nvSpPr>
        <p:spPr bwMode="auto">
          <a:xfrm>
            <a:off x="529806" y="5959365"/>
            <a:ext cx="24160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）失去的机械能</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文本框 34"/>
          <p:cNvSpPr txBox="1"/>
          <p:nvPr/>
        </p:nvSpPr>
        <p:spPr>
          <a:xfrm>
            <a:off x="7043026" y="3402407"/>
            <a:ext cx="180049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1800" dirty="0" smtClean="0"/>
              <a:t>本题是碰撞问题</a:t>
            </a:r>
            <a:endParaRPr lang="zh-CN" altLang="en-US" sz="1800" dirty="0"/>
          </a:p>
        </p:txBody>
      </p:sp>
      <p:sp>
        <p:nvSpPr>
          <p:cNvPr id="36" name="文本框 35"/>
          <p:cNvSpPr txBox="1"/>
          <p:nvPr/>
        </p:nvSpPr>
        <p:spPr>
          <a:xfrm>
            <a:off x="3153610" y="6356350"/>
            <a:ext cx="3671198" cy="338554"/>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zh-CN" altLang="en-US" sz="1600" b="1" dirty="0" smtClean="0"/>
              <a:t>其他重点练习：第二章练习</a:t>
            </a:r>
            <a:r>
              <a:rPr lang="en-US" altLang="zh-CN" sz="1600" b="1" dirty="0" smtClean="0"/>
              <a:t>2.10</a:t>
            </a:r>
            <a:r>
              <a:rPr lang="zh-CN" altLang="en-US" sz="1600" b="1" dirty="0" smtClean="0"/>
              <a:t>，</a:t>
            </a:r>
            <a:r>
              <a:rPr lang="en-US" altLang="zh-CN" sz="1600" b="1" dirty="0" smtClean="0"/>
              <a:t>2.14</a:t>
            </a:r>
            <a:endParaRPr lang="zh-CN" altLang="en-US" sz="1600" b="1" dirty="0"/>
          </a:p>
        </p:txBody>
      </p:sp>
    </p:spTree>
    <p:extLst>
      <p:ext uri="{BB962C8B-B14F-4D97-AF65-F5344CB8AC3E}">
        <p14:creationId xmlns:p14="http://schemas.microsoft.com/office/powerpoint/2010/main" val="230155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一、功及功率</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086939" cy="430374"/>
          </a:xfrm>
          <a:prstGeom prst="rect">
            <a:avLst/>
          </a:prstGeom>
        </p:spPr>
        <p:txBody>
          <a:bodyPr wrap="square">
            <a:spAutoFit/>
          </a:bodyPr>
          <a:lstStyle/>
          <a:p>
            <a:pPr indent="-457200">
              <a:lnSpc>
                <a:spcPct val="120000"/>
              </a:lnSpc>
            </a:pPr>
            <a:r>
              <a:rPr kumimoji="1" lang="en-US" altLang="zh-CN" sz="2000" dirty="0" smtClean="0">
                <a:latin typeface="+mj-ea"/>
                <a:ea typeface="+mj-ea"/>
              </a:rPr>
              <a:t>2. </a:t>
            </a:r>
            <a:r>
              <a:rPr kumimoji="1" lang="zh-CN" altLang="en-US" sz="2000" dirty="0">
                <a:latin typeface="+mj-ea"/>
                <a:ea typeface="+mj-ea"/>
              </a:rPr>
              <a:t>功率：力在单位时间所作的功称为</a:t>
            </a:r>
            <a:r>
              <a:rPr kumimoji="1" lang="zh-CN" altLang="en-US" sz="2000" dirty="0" smtClean="0">
                <a:latin typeface="+mj-ea"/>
                <a:ea typeface="+mj-ea"/>
              </a:rPr>
              <a:t>功率。（标量）</a:t>
            </a:r>
            <a:endParaRPr kumimoji="1" lang="zh-CN" altLang="en-US" sz="2000" dirty="0">
              <a:latin typeface="+mj-ea"/>
              <a:ea typeface="+mj-ea"/>
            </a:endParaRPr>
          </a:p>
        </p:txBody>
      </p:sp>
      <p:sp>
        <p:nvSpPr>
          <p:cNvPr id="3" name="灯片编号占位符 2"/>
          <p:cNvSpPr>
            <a:spLocks noGrp="1"/>
          </p:cNvSpPr>
          <p:nvPr>
            <p:ph type="sldNum" sz="quarter" idx="10"/>
          </p:nvPr>
        </p:nvSpPr>
        <p:spPr/>
        <p:txBody>
          <a:bodyPr/>
          <a:lstStyle/>
          <a:p>
            <a:fld id="{720AFD23-7FD8-4D17-A0A1-97F143C0E2EC}" type="slidenum">
              <a:rPr lang="zh-CN" altLang="en-US" smtClean="0"/>
              <a:t>5</a:t>
            </a:fld>
            <a:endParaRPr lang="zh-CN" altLang="en-US"/>
          </a:p>
        </p:txBody>
      </p:sp>
      <mc:AlternateContent xmlns:mc="http://schemas.openxmlformats.org/markup-compatibility/2006" xmlns:a14="http://schemas.microsoft.com/office/drawing/2010/main">
        <mc:Choice Requires="a14">
          <p:sp>
            <p:nvSpPr>
              <p:cNvPr id="2" name="矩形 1"/>
              <p:cNvSpPr/>
              <p:nvPr/>
            </p:nvSpPr>
            <p:spPr>
              <a:xfrm>
                <a:off x="2119755" y="1471466"/>
                <a:ext cx="2855333" cy="699422"/>
              </a:xfrm>
              <a:prstGeom prst="rect">
                <a:avLst/>
              </a:prstGeom>
              <a:ln>
                <a:solidFill>
                  <a:srgbClr val="ED5A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ⅆ</m:t>
                          </m:r>
                          <m:r>
                            <a:rPr lang="zh-CN" altLang="en-US" sz="2000" i="1">
                              <a:latin typeface="Cambria Math" panose="02040503050406030204" pitchFamily="18" charset="0"/>
                            </a:rPr>
                            <m:t>𝐴</m:t>
                          </m:r>
                        </m:num>
                        <m:den>
                          <m:r>
                            <a:rPr lang="zh-CN" altLang="en-US" sz="2000" i="0">
                              <a:latin typeface="Cambria Math" panose="02040503050406030204" pitchFamily="18" charset="0"/>
                            </a:rPr>
                            <m:t>ⅆ</m:t>
                          </m:r>
                          <m:r>
                            <a:rPr lang="zh-CN" altLang="en-US" sz="2000" i="1">
                              <a:latin typeface="Cambria Math" panose="02040503050406030204" pitchFamily="18" charset="0"/>
                            </a:rPr>
                            <m:t>𝑡</m:t>
                          </m:r>
                        </m:den>
                      </m:f>
                      <m:r>
                        <a:rPr lang="zh-CN" altLang="en-US" sz="2000" i="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𝐹</m:t>
                          </m:r>
                        </m:e>
                      </m:acc>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ⅆ</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𝑟</m:t>
                              </m:r>
                            </m:e>
                          </m:acc>
                        </m:num>
                        <m:den>
                          <m:r>
                            <a:rPr lang="zh-CN" altLang="en-US" sz="2000" i="0">
                              <a:latin typeface="Cambria Math" panose="02040503050406030204" pitchFamily="18" charset="0"/>
                            </a:rPr>
                            <m:t>ⅆ</m:t>
                          </m:r>
                          <m:r>
                            <a:rPr lang="zh-CN" altLang="en-US" sz="2000" i="1">
                              <a:latin typeface="Cambria Math" panose="02040503050406030204" pitchFamily="18" charset="0"/>
                            </a:rPr>
                            <m:t>𝑡</m:t>
                          </m:r>
                        </m:den>
                      </m:f>
                      <m:r>
                        <a:rPr lang="zh-CN" altLang="en-US" sz="2000" i="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𝐹</m:t>
                          </m:r>
                        </m:e>
                      </m:acc>
                      <m:r>
                        <a:rPr lang="zh-CN" altLang="en-US" sz="2000" i="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𝑣</m:t>
                          </m:r>
                        </m:e>
                      </m:acc>
                    </m:oMath>
                  </m:oMathPara>
                </a14:m>
                <a:endParaRPr lang="zh-CN" altLang="en-US" sz="2000" dirty="0"/>
              </a:p>
            </p:txBody>
          </p:sp>
        </mc:Choice>
        <mc:Fallback xmlns="">
          <p:sp>
            <p:nvSpPr>
              <p:cNvPr id="2" name="矩形 1"/>
              <p:cNvSpPr>
                <a:spLocks noRot="1" noChangeAspect="1" noMove="1" noResize="1" noEditPoints="1" noAdjustHandles="1" noChangeArrowheads="1" noChangeShapeType="1" noTextEdit="1"/>
              </p:cNvSpPr>
              <p:nvPr/>
            </p:nvSpPr>
            <p:spPr>
              <a:xfrm>
                <a:off x="2119755" y="1471466"/>
                <a:ext cx="2855333" cy="699422"/>
              </a:xfrm>
              <a:prstGeom prst="rect">
                <a:avLst/>
              </a:prstGeom>
              <a:blipFill rotWithShape="0">
                <a:blip r:embed="rId3"/>
                <a:stretch>
                  <a:fillRect/>
                </a:stretch>
              </a:blipFill>
              <a:ln>
                <a:solidFill>
                  <a:srgbClr val="ED5A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748640" y="2398323"/>
                <a:ext cx="1236044" cy="437492"/>
              </a:xfrm>
              <a:prstGeom prst="rect">
                <a:avLst/>
              </a:prstGeom>
              <a:ln>
                <a:solidFill>
                  <a:srgbClr val="ED5A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𝑝</m:t>
                      </m:r>
                      <m:r>
                        <a:rPr lang="zh-CN" altLang="en-US" sz="2000" i="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𝐹</m:t>
                          </m:r>
                        </m:e>
                      </m:acc>
                      <m:r>
                        <a:rPr lang="zh-CN" altLang="en-US" sz="2000" i="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𝑣</m:t>
                          </m:r>
                        </m:e>
                      </m:acc>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2748640" y="2398323"/>
                <a:ext cx="1236044" cy="437492"/>
              </a:xfrm>
              <a:prstGeom prst="rect">
                <a:avLst/>
              </a:prstGeom>
              <a:blipFill rotWithShape="0">
                <a:blip r:embed="rId4"/>
                <a:stretch>
                  <a:fillRect t="-14865" r="-21463" b="-8108"/>
                </a:stretch>
              </a:blipFill>
              <a:ln>
                <a:solidFill>
                  <a:srgbClr val="ED5A00"/>
                </a:solidFill>
              </a:ln>
            </p:spPr>
            <p:txBody>
              <a:bodyPr/>
              <a:lstStyle/>
              <a:p>
                <a:r>
                  <a:rPr lang="zh-CN" altLang="en-US">
                    <a:noFill/>
                  </a:rPr>
                  <a:t> </a:t>
                </a:r>
              </a:p>
            </p:txBody>
          </p:sp>
        </mc:Fallback>
      </mc:AlternateContent>
      <p:sp>
        <p:nvSpPr>
          <p:cNvPr id="6" name="矩形 5"/>
          <p:cNvSpPr/>
          <p:nvPr/>
        </p:nvSpPr>
        <p:spPr>
          <a:xfrm>
            <a:off x="4943423" y="2466483"/>
            <a:ext cx="2954655" cy="369332"/>
          </a:xfrm>
          <a:prstGeom prst="rect">
            <a:avLst/>
          </a:prstGeom>
        </p:spPr>
        <p:txBody>
          <a:bodyPr wrap="none">
            <a:spAutoFit/>
          </a:bodyPr>
          <a:lstStyle/>
          <a:p>
            <a:r>
              <a:rPr kumimoji="1" lang="zh-CN" altLang="en-US" sz="1800" dirty="0">
                <a:latin typeface="+mj-ea"/>
                <a:ea typeface="+mj-ea"/>
              </a:rPr>
              <a:t>功率等于力与速度的点积。</a:t>
            </a:r>
          </a:p>
        </p:txBody>
      </p:sp>
      <p:grpSp>
        <p:nvGrpSpPr>
          <p:cNvPr id="12" name="组合 11"/>
          <p:cNvGrpSpPr/>
          <p:nvPr/>
        </p:nvGrpSpPr>
        <p:grpSpPr>
          <a:xfrm>
            <a:off x="369258" y="3063250"/>
            <a:ext cx="6474887" cy="3575039"/>
            <a:chOff x="369258" y="3063250"/>
            <a:chExt cx="6474887" cy="3575039"/>
          </a:xfrm>
        </p:grpSpPr>
        <p:sp>
          <p:nvSpPr>
            <p:cNvPr id="7" name="矩形 6"/>
            <p:cNvSpPr/>
            <p:nvPr/>
          </p:nvSpPr>
          <p:spPr>
            <a:xfrm>
              <a:off x="369258" y="3063250"/>
              <a:ext cx="6474887" cy="646331"/>
            </a:xfrm>
            <a:prstGeom prst="rect">
              <a:avLst/>
            </a:prstGeom>
          </p:spPr>
          <p:txBody>
            <a:bodyPr wrap="square">
              <a:spAutoFit/>
            </a:bodyPr>
            <a:lstStyle/>
            <a:p>
              <a:r>
                <a:rPr lang="en-US" altLang="zh-CN" sz="1800" dirty="0" smtClean="0">
                  <a:latin typeface="楷体" panose="02010609060101010101" pitchFamily="49" charset="-122"/>
                  <a:ea typeface="楷体" panose="02010609060101010101" pitchFamily="49" charset="-122"/>
                </a:rPr>
                <a:t>(1</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功和功率都是标量，无方向，但有正</a:t>
              </a:r>
              <a:r>
                <a:rPr lang="zh-CN" altLang="en-US" sz="1800" dirty="0" smtClean="0">
                  <a:latin typeface="楷体" panose="02010609060101010101" pitchFamily="49" charset="-122"/>
                  <a:ea typeface="楷体" panose="02010609060101010101" pitchFamily="49" charset="-122"/>
                </a:rPr>
                <a:t>负号。</a:t>
              </a:r>
              <a:endParaRPr lang="en-US" altLang="zh-CN" sz="1800" dirty="0" smtClean="0">
                <a:latin typeface="楷体" panose="02010609060101010101" pitchFamily="49" charset="-122"/>
                <a:ea typeface="楷体" panose="02010609060101010101" pitchFamily="49" charset="-122"/>
              </a:endParaRPr>
            </a:p>
            <a:p>
              <a:r>
                <a:rPr lang="en-US" altLang="zh-CN" sz="1800" dirty="0">
                  <a:latin typeface="楷体" panose="02010609060101010101" pitchFamily="49" charset="-122"/>
                  <a:ea typeface="楷体" panose="02010609060101010101" pitchFamily="49" charset="-122"/>
                </a:rPr>
                <a:t>(2</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合力</a:t>
              </a:r>
              <a:r>
                <a:rPr lang="zh-CN" altLang="en-US" sz="1800" dirty="0">
                  <a:latin typeface="楷体" panose="02010609060101010101" pitchFamily="49" charset="-122"/>
                  <a:ea typeface="楷体" panose="02010609060101010101" pitchFamily="49" charset="-122"/>
                </a:rPr>
                <a:t>的功和功率 ：</a:t>
              </a:r>
            </a:p>
          </p:txBody>
        </p:sp>
        <mc:AlternateContent xmlns:mc="http://schemas.openxmlformats.org/markup-compatibility/2006" xmlns:a14="http://schemas.microsoft.com/office/drawing/2010/main">
          <mc:Choice Requires="a14">
            <p:sp>
              <p:nvSpPr>
                <p:cNvPr id="8" name="矩形 7"/>
                <p:cNvSpPr/>
                <p:nvPr/>
              </p:nvSpPr>
              <p:spPr>
                <a:xfrm>
                  <a:off x="2442643" y="3762672"/>
                  <a:ext cx="4365554" cy="9274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𝐴</m:t>
                        </m:r>
                        <m:r>
                          <a:rPr lang="zh-CN" altLang="en-US" sz="1600" i="0">
                            <a:latin typeface="Cambria Math" panose="02040503050406030204" pitchFamily="18" charset="0"/>
                          </a:rPr>
                          <m:t>=</m:t>
                        </m:r>
                        <m:nary>
                          <m:naryPr>
                            <m:limLoc m:val="subSup"/>
                            <m:grow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𝑎</m:t>
                            </m:r>
                          </m:sub>
                          <m:sup>
                            <m:r>
                              <a:rPr lang="zh-CN" altLang="en-US" sz="1600" i="1">
                                <a:latin typeface="Cambria Math" panose="02040503050406030204" pitchFamily="18" charset="0"/>
                              </a:rPr>
                              <m:t>𝑏</m:t>
                            </m:r>
                          </m:sup>
                          <m:e>
                            <m:d>
                              <m:dPr>
                                <m:ctrlPr>
                                  <a:rPr lang="zh-CN" altLang="en-US" sz="1600" i="1">
                                    <a:latin typeface="Cambria Math" panose="02040503050406030204" pitchFamily="18" charset="0"/>
                                  </a:rPr>
                                </m:ctrlPr>
                              </m:dPr>
                              <m:e>
                                <m:nary>
                                  <m:naryPr>
                                    <m:chr m:val="∑"/>
                                    <m:limLoc m:val="undOvr"/>
                                    <m:grow m:val="on"/>
                                    <m:supHide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sub>
                                  <m:sup/>
                                  <m:e>
                                    <m:acc>
                                      <m:accPr>
                                        <m:chr m:val="⃗"/>
                                        <m:ctrlPr>
                                          <a:rPr lang="zh-CN" altLang="en-US" sz="1600" i="1">
                                            <a:latin typeface="Cambria Math" panose="02040503050406030204" pitchFamily="18" charset="0"/>
                                          </a:rPr>
                                        </m:ctrlPr>
                                      </m:acc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𝐹</m:t>
                                            </m:r>
                                          </m:e>
                                          <m:sub>
                                            <m:r>
                                              <a:rPr lang="zh-CN" altLang="en-US" sz="1600" i="1">
                                                <a:latin typeface="Cambria Math" panose="02040503050406030204" pitchFamily="18" charset="0"/>
                                              </a:rPr>
                                              <m:t>𝑖</m:t>
                                            </m:r>
                                          </m:sub>
                                        </m:sSub>
                                      </m:e>
                                    </m:acc>
                                  </m:e>
                                </m:nary>
                              </m:e>
                            </m:d>
                            <m:r>
                              <a:rPr lang="zh-CN" altLang="en-US" sz="1600" i="0">
                                <a:latin typeface="Cambria Math" panose="02040503050406030204" pitchFamily="18" charset="0"/>
                              </a:rPr>
                              <m:t>⋅ⅆ</m:t>
                            </m:r>
                            <m:acc>
                              <m:accPr>
                                <m:chr m:val="⃗"/>
                                <m:ctrlPr>
                                  <a:rPr lang="zh-CN" altLang="en-US" sz="1600" i="1">
                                    <a:latin typeface="Cambria Math" panose="02040503050406030204" pitchFamily="18" charset="0"/>
                                  </a:rPr>
                                </m:ctrlPr>
                              </m:accPr>
                              <m:e>
                                <m:r>
                                  <a:rPr lang="zh-CN" altLang="en-US" sz="1600" i="1">
                                    <a:latin typeface="Cambria Math" panose="02040503050406030204" pitchFamily="18" charset="0"/>
                                  </a:rPr>
                                  <m:t>𝑟</m:t>
                                </m:r>
                              </m:e>
                            </m:acc>
                          </m:e>
                        </m:nary>
                        <m:r>
                          <a:rPr lang="zh-CN" altLang="en-US" sz="1600" i="0">
                            <a:latin typeface="Cambria Math" panose="02040503050406030204" pitchFamily="18" charset="0"/>
                          </a:rPr>
                          <m:t>=</m:t>
                        </m:r>
                        <m:nary>
                          <m:naryPr>
                            <m:chr m:val="∑"/>
                            <m:limLoc m:val="undOvr"/>
                            <m:grow m:val="on"/>
                            <m:supHide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sub>
                          <m:sup/>
                          <m:e>
                            <m:nary>
                              <m:naryPr>
                                <m:limLoc m:val="subSup"/>
                                <m:grow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𝑎</m:t>
                                </m:r>
                              </m:sub>
                              <m:sup>
                                <m:r>
                                  <a:rPr lang="zh-CN" altLang="en-US" sz="1600" i="1">
                                    <a:latin typeface="Cambria Math" panose="02040503050406030204" pitchFamily="18" charset="0"/>
                                  </a:rPr>
                                  <m:t>𝑏</m:t>
                                </m:r>
                              </m:sup>
                              <m:e>
                                <m:acc>
                                  <m:accPr>
                                    <m:chr m:val="⃗"/>
                                    <m:ctrlPr>
                                      <a:rPr lang="zh-CN" altLang="en-US" sz="1600" i="1">
                                        <a:latin typeface="Cambria Math" panose="02040503050406030204" pitchFamily="18" charset="0"/>
                                      </a:rPr>
                                    </m:ctrlPr>
                                  </m:acc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𝐹</m:t>
                                        </m:r>
                                      </m:e>
                                      <m:sub>
                                        <m:r>
                                          <a:rPr lang="zh-CN" altLang="en-US" sz="1600" i="1">
                                            <a:latin typeface="Cambria Math" panose="02040503050406030204" pitchFamily="18" charset="0"/>
                                          </a:rPr>
                                          <m:t>𝑖</m:t>
                                        </m:r>
                                      </m:sub>
                                    </m:sSub>
                                  </m:e>
                                </m:acc>
                                <m:r>
                                  <a:rPr lang="zh-CN" altLang="en-US" sz="1600" i="0">
                                    <a:latin typeface="Cambria Math" panose="02040503050406030204" pitchFamily="18" charset="0"/>
                                  </a:rPr>
                                  <m:t>⋅ⅆ</m:t>
                                </m:r>
                                <m:acc>
                                  <m:accPr>
                                    <m:chr m:val="⃗"/>
                                    <m:ctrlPr>
                                      <a:rPr lang="zh-CN" altLang="en-US" sz="1600" i="1">
                                        <a:latin typeface="Cambria Math" panose="02040503050406030204" pitchFamily="18" charset="0"/>
                                      </a:rPr>
                                    </m:ctrlPr>
                                  </m:accPr>
                                  <m:e>
                                    <m:r>
                                      <a:rPr lang="zh-CN" altLang="en-US" sz="1600" i="1">
                                        <a:latin typeface="Cambria Math" panose="02040503050406030204" pitchFamily="18" charset="0"/>
                                      </a:rPr>
                                      <m:t>𝑟</m:t>
                                    </m:r>
                                  </m:e>
                                </m:acc>
                              </m:e>
                            </m:nary>
                          </m:e>
                        </m:nary>
                        <m:r>
                          <a:rPr lang="zh-CN" altLang="en-US" sz="1600" i="0">
                            <a:latin typeface="Cambria Math" panose="02040503050406030204" pitchFamily="18" charset="0"/>
                          </a:rPr>
                          <m:t>=</m:t>
                        </m:r>
                        <m:nary>
                          <m:naryPr>
                            <m:chr m:val="∑"/>
                            <m:limLoc m:val="undOvr"/>
                            <m:grow m:val="on"/>
                            <m:supHide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sub>
                          <m:sup/>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zh-CN" altLang="en-US" sz="1600" i="1">
                                    <a:latin typeface="Cambria Math" panose="02040503050406030204" pitchFamily="18" charset="0"/>
                                  </a:rPr>
                                  <m:t>𝑖</m:t>
                                </m:r>
                              </m:sub>
                            </m:sSub>
                          </m:e>
                        </m:nary>
                      </m:oMath>
                    </m:oMathPara>
                  </a14:m>
                  <a:endParaRPr lang="zh-CN" altLang="en-US" sz="1600" dirty="0"/>
                </a:p>
              </p:txBody>
            </p:sp>
          </mc:Choice>
          <mc:Fallback xmlns="">
            <p:sp>
              <p:nvSpPr>
                <p:cNvPr id="8" name="矩形 7"/>
                <p:cNvSpPr>
                  <a:spLocks noRot="1" noChangeAspect="1" noMove="1" noResize="1" noEditPoints="1" noAdjustHandles="1" noChangeArrowheads="1" noChangeShapeType="1" noTextEdit="1"/>
                </p:cNvSpPr>
                <p:nvPr/>
              </p:nvSpPr>
              <p:spPr>
                <a:xfrm>
                  <a:off x="2442643" y="3762672"/>
                  <a:ext cx="4365554" cy="927433"/>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045454" y="4730737"/>
                  <a:ext cx="3540200" cy="74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𝑃</m:t>
                        </m:r>
                        <m:r>
                          <a:rPr lang="zh-CN" altLang="en-US" sz="1600" i="0">
                            <a:latin typeface="Cambria Math" panose="02040503050406030204" pitchFamily="18" charset="0"/>
                          </a:rPr>
                          <m:t>=</m:t>
                        </m:r>
                        <m:d>
                          <m:dPr>
                            <m:ctrlPr>
                              <a:rPr lang="zh-CN" altLang="en-US" sz="1600" i="1">
                                <a:latin typeface="Cambria Math" panose="02040503050406030204" pitchFamily="18" charset="0"/>
                              </a:rPr>
                            </m:ctrlPr>
                          </m:dPr>
                          <m:e>
                            <m:nary>
                              <m:naryPr>
                                <m:chr m:val="∑"/>
                                <m:limLoc m:val="undOvr"/>
                                <m:grow m:val="on"/>
                                <m:supHide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sub>
                              <m:sup/>
                              <m:e>
                                <m:acc>
                                  <m:accPr>
                                    <m:chr m:val="⃗"/>
                                    <m:ctrlPr>
                                      <a:rPr lang="zh-CN" altLang="en-US" sz="1600" i="1">
                                        <a:latin typeface="Cambria Math" panose="02040503050406030204" pitchFamily="18" charset="0"/>
                                      </a:rPr>
                                    </m:ctrlPr>
                                  </m:acc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𝐹</m:t>
                                        </m:r>
                                      </m:e>
                                      <m:sub>
                                        <m:r>
                                          <a:rPr lang="zh-CN" altLang="en-US" sz="1600" i="1">
                                            <a:latin typeface="Cambria Math" panose="02040503050406030204" pitchFamily="18" charset="0"/>
                                          </a:rPr>
                                          <m:t>𝑖</m:t>
                                        </m:r>
                                      </m:sub>
                                    </m:sSub>
                                  </m:e>
                                </m:acc>
                              </m:e>
                            </m:nary>
                          </m:e>
                        </m:d>
                        <m:r>
                          <a:rPr lang="zh-CN" altLang="en-US" sz="1600" i="0">
                            <a:latin typeface="Cambria Math" panose="02040503050406030204" pitchFamily="18" charset="0"/>
                          </a:rPr>
                          <m:t>⋅</m:t>
                        </m:r>
                        <m:acc>
                          <m:accPr>
                            <m:chr m:val="⃗"/>
                            <m:ctrlPr>
                              <a:rPr lang="zh-CN" altLang="en-US" sz="1600" i="1">
                                <a:latin typeface="Cambria Math" panose="02040503050406030204" pitchFamily="18" charset="0"/>
                              </a:rPr>
                            </m:ctrlPr>
                          </m:accPr>
                          <m:e>
                            <m:r>
                              <a:rPr lang="zh-CN" altLang="en-US" sz="1600" i="1">
                                <a:latin typeface="Cambria Math" panose="02040503050406030204" pitchFamily="18" charset="0"/>
                              </a:rPr>
                              <m:t>𝑣</m:t>
                            </m:r>
                          </m:e>
                        </m:acc>
                        <m:r>
                          <a:rPr lang="zh-CN" altLang="en-US" sz="1600" i="0">
                            <a:latin typeface="Cambria Math" panose="02040503050406030204" pitchFamily="18" charset="0"/>
                          </a:rPr>
                          <m:t>=</m:t>
                        </m:r>
                        <m:nary>
                          <m:naryPr>
                            <m:chr m:val="∑"/>
                            <m:limLoc m:val="undOvr"/>
                            <m:grow m:val="on"/>
                            <m:supHide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sub>
                          <m:sup/>
                          <m:e>
                            <m:d>
                              <m:dPr>
                                <m:ctrlPr>
                                  <a:rPr lang="zh-CN" altLang="en-US" sz="1600" i="1">
                                    <a:latin typeface="Cambria Math" panose="02040503050406030204" pitchFamily="18" charset="0"/>
                                  </a:rPr>
                                </m:ctrlPr>
                              </m:dPr>
                              <m:e>
                                <m:acc>
                                  <m:accPr>
                                    <m:chr m:val="⃗"/>
                                    <m:ctrlPr>
                                      <a:rPr lang="zh-CN" altLang="en-US" sz="1600" i="1">
                                        <a:latin typeface="Cambria Math" panose="02040503050406030204" pitchFamily="18" charset="0"/>
                                      </a:rPr>
                                    </m:ctrlPr>
                                  </m:acc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𝐹</m:t>
                                        </m:r>
                                      </m:e>
                                      <m:sub>
                                        <m:r>
                                          <a:rPr lang="zh-CN" altLang="en-US" sz="1600" i="1">
                                            <a:latin typeface="Cambria Math" panose="02040503050406030204" pitchFamily="18" charset="0"/>
                                          </a:rPr>
                                          <m:t>𝑖</m:t>
                                        </m:r>
                                      </m:sub>
                                    </m:sSub>
                                  </m:e>
                                </m:acc>
                                <m:r>
                                  <a:rPr lang="zh-CN" altLang="en-US" sz="1600" i="0">
                                    <a:latin typeface="Cambria Math" panose="02040503050406030204" pitchFamily="18" charset="0"/>
                                  </a:rPr>
                                  <m:t>⋅</m:t>
                                </m:r>
                                <m:acc>
                                  <m:accPr>
                                    <m:chr m:val="⃗"/>
                                    <m:ctrlPr>
                                      <a:rPr lang="zh-CN" altLang="en-US" sz="1600" i="1">
                                        <a:latin typeface="Cambria Math" panose="02040503050406030204" pitchFamily="18" charset="0"/>
                                      </a:rPr>
                                    </m:ctrlPr>
                                  </m:accPr>
                                  <m:e>
                                    <m:r>
                                      <a:rPr lang="zh-CN" altLang="en-US" sz="1600" i="1">
                                        <a:latin typeface="Cambria Math" panose="02040503050406030204" pitchFamily="18" charset="0"/>
                                      </a:rPr>
                                      <m:t>𝑣</m:t>
                                    </m:r>
                                  </m:e>
                                </m:acc>
                              </m:e>
                            </m:d>
                          </m:e>
                        </m:nary>
                        <m:r>
                          <a:rPr lang="zh-CN" altLang="en-US" sz="1600" i="0">
                            <a:latin typeface="Cambria Math" panose="02040503050406030204" pitchFamily="18" charset="0"/>
                          </a:rPr>
                          <m:t>=</m:t>
                        </m:r>
                        <m:nary>
                          <m:naryPr>
                            <m:chr m:val="∑"/>
                            <m:limLoc m:val="undOvr"/>
                            <m:grow m:val="on"/>
                            <m:supHide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sub>
                          <m:sup/>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𝑃</m:t>
                                </m:r>
                              </m:e>
                              <m:sub>
                                <m:r>
                                  <a:rPr lang="zh-CN" altLang="en-US" sz="1600" i="1">
                                    <a:latin typeface="Cambria Math" panose="02040503050406030204" pitchFamily="18" charset="0"/>
                                  </a:rPr>
                                  <m:t>𝑖</m:t>
                                </m:r>
                              </m:sub>
                            </m:sSub>
                          </m:e>
                        </m:nary>
                      </m:oMath>
                    </m:oMathPara>
                  </a14:m>
                  <a:endParaRPr lang="zh-CN" altLang="en-US" sz="1600" dirty="0"/>
                </a:p>
              </p:txBody>
            </p:sp>
          </mc:Choice>
          <mc:Fallback xmlns="">
            <p:sp>
              <p:nvSpPr>
                <p:cNvPr id="9" name="矩形 8"/>
                <p:cNvSpPr>
                  <a:spLocks noRot="1" noChangeAspect="1" noMove="1" noResize="1" noEditPoints="1" noAdjustHandles="1" noChangeArrowheads="1" noChangeShapeType="1" noTextEdit="1"/>
                </p:cNvSpPr>
                <p:nvPr/>
              </p:nvSpPr>
              <p:spPr>
                <a:xfrm>
                  <a:off x="3045454" y="4730737"/>
                  <a:ext cx="3540200" cy="746999"/>
                </a:xfrm>
                <a:prstGeom prst="rect">
                  <a:avLst/>
                </a:prstGeom>
                <a:blipFill rotWithShape="0">
                  <a:blip r:embed="rId6"/>
                  <a:stretch>
                    <a:fillRect/>
                  </a:stretch>
                </a:blipFill>
              </p:spPr>
              <p:txBody>
                <a:bodyPr/>
                <a:lstStyle/>
                <a:p>
                  <a:r>
                    <a:rPr lang="zh-CN" altLang="en-US">
                      <a:noFill/>
                    </a:rPr>
                    <a:t> </a:t>
                  </a:r>
                </a:p>
              </p:txBody>
            </p:sp>
          </mc:Fallback>
        </mc:AlternateContent>
        <p:sp>
          <p:nvSpPr>
            <p:cNvPr id="10" name="矩形 9"/>
            <p:cNvSpPr/>
            <p:nvPr/>
          </p:nvSpPr>
          <p:spPr>
            <a:xfrm>
              <a:off x="369258" y="5477736"/>
              <a:ext cx="2377574" cy="369332"/>
            </a:xfrm>
            <a:prstGeom prst="rect">
              <a:avLst/>
            </a:prstGeom>
          </p:spPr>
          <p:txBody>
            <a:bodyPr wrap="none">
              <a:spAutoFit/>
            </a:bodyPr>
            <a:lstStyle/>
            <a:p>
              <a:r>
                <a:rPr lang="en-US" altLang="zh-CN" sz="1800" dirty="0">
                  <a:latin typeface="楷体" panose="02010609060101010101" pitchFamily="49" charset="-122"/>
                  <a:ea typeface="楷体" panose="02010609060101010101" pitchFamily="49" charset="-122"/>
                </a:rPr>
                <a:t>(3)</a:t>
              </a:r>
              <a:r>
                <a:rPr lang="zh-CN" altLang="en-US" sz="1800" dirty="0">
                  <a:latin typeface="楷体" panose="02010609060101010101" pitchFamily="49" charset="-122"/>
                  <a:ea typeface="楷体" panose="02010609060101010101" pitchFamily="49" charset="-122"/>
                </a:rPr>
                <a:t>功和功率的关系：</a:t>
              </a:r>
            </a:p>
          </p:txBody>
        </p:sp>
        <mc:AlternateContent xmlns:mc="http://schemas.openxmlformats.org/markup-compatibility/2006" xmlns:a14="http://schemas.microsoft.com/office/drawing/2010/main">
          <mc:Choice Requires="a14">
            <p:sp>
              <p:nvSpPr>
                <p:cNvPr id="11" name="矩形 10"/>
                <p:cNvSpPr/>
                <p:nvPr/>
              </p:nvSpPr>
              <p:spPr>
                <a:xfrm>
                  <a:off x="2746832" y="5892444"/>
                  <a:ext cx="2405723" cy="7458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800" b="0" i="1" cap="all" smtClean="0">
                            <a:latin typeface="Cambria Math" panose="02040503050406030204" pitchFamily="18" charset="0"/>
                          </a:rPr>
                          <m:t>𝑃</m:t>
                        </m:r>
                        <m:r>
                          <a:rPr lang="zh-CN" altLang="en-US" sz="1800" i="0">
                            <a:latin typeface="Cambria Math" panose="02040503050406030204" pitchFamily="18" charset="0"/>
                          </a:rPr>
                          <m:t>=</m:t>
                        </m:r>
                        <m:f>
                          <m:fPr>
                            <m:ctrlPr>
                              <a:rPr lang="zh-CN" altLang="en-US" sz="1800" i="1">
                                <a:latin typeface="Cambria Math" panose="02040503050406030204" pitchFamily="18" charset="0"/>
                              </a:rPr>
                            </m:ctrlPr>
                          </m:fPr>
                          <m:num>
                            <m:r>
                              <a:rPr lang="zh-CN" altLang="en-US" sz="1800" i="0">
                                <a:latin typeface="Cambria Math" panose="02040503050406030204" pitchFamily="18" charset="0"/>
                              </a:rPr>
                              <m:t>ⅆ</m:t>
                            </m:r>
                            <m:r>
                              <a:rPr lang="zh-CN" altLang="en-US" sz="1800" i="1">
                                <a:latin typeface="Cambria Math" panose="02040503050406030204" pitchFamily="18" charset="0"/>
                              </a:rPr>
                              <m:t>𝐴</m:t>
                            </m:r>
                          </m:num>
                          <m:den>
                            <m:r>
                              <a:rPr lang="zh-CN" altLang="en-US" sz="1800" i="0">
                                <a:latin typeface="Cambria Math" panose="02040503050406030204" pitchFamily="18" charset="0"/>
                              </a:rPr>
                              <m:t>ⅆ</m:t>
                            </m:r>
                            <m:r>
                              <a:rPr lang="zh-CN" altLang="en-US" sz="1800" i="1">
                                <a:latin typeface="Cambria Math" panose="02040503050406030204" pitchFamily="18" charset="0"/>
                              </a:rPr>
                              <m:t>𝑡</m:t>
                            </m:r>
                          </m:den>
                        </m:f>
                        <m:r>
                          <a:rPr lang="zh-CN" altLang="en-US" sz="1800" i="0">
                            <a:latin typeface="Cambria Math" panose="02040503050406030204" pitchFamily="18" charset="0"/>
                          </a:rPr>
                          <m:t>→</m:t>
                        </m:r>
                        <m:r>
                          <a:rPr lang="zh-CN" altLang="en-US" sz="1800" i="1">
                            <a:latin typeface="Cambria Math" panose="02040503050406030204" pitchFamily="18" charset="0"/>
                          </a:rPr>
                          <m:t>𝐴</m:t>
                        </m:r>
                        <m:r>
                          <a:rPr lang="zh-CN" altLang="en-US" sz="1800" i="0">
                            <a:latin typeface="Cambria Math" panose="02040503050406030204" pitchFamily="18" charset="0"/>
                          </a:rPr>
                          <m:t>=</m:t>
                        </m:r>
                        <m:nary>
                          <m:naryPr>
                            <m:limLoc m:val="subSup"/>
                            <m:grow m:val="on"/>
                            <m:ctrlPr>
                              <a:rPr lang="zh-CN" altLang="en-US" sz="1800" i="1">
                                <a:latin typeface="Cambria Math" panose="02040503050406030204" pitchFamily="18" charset="0"/>
                              </a:rPr>
                            </m:ctrlPr>
                          </m:naryPr>
                          <m:sub>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𝑡</m:t>
                                </m:r>
                              </m:e>
                              <m:sub>
                                <m:r>
                                  <a:rPr lang="zh-CN" altLang="en-US" sz="1800" i="0">
                                    <a:latin typeface="Cambria Math" panose="02040503050406030204" pitchFamily="18" charset="0"/>
                                  </a:rPr>
                                  <m:t>0</m:t>
                                </m:r>
                              </m:sub>
                            </m:sSub>
                          </m:sub>
                          <m:sup>
                            <m:r>
                              <a:rPr lang="zh-CN" altLang="en-US" sz="1800" i="1">
                                <a:latin typeface="Cambria Math" panose="02040503050406030204" pitchFamily="18" charset="0"/>
                              </a:rPr>
                              <m:t>𝑡</m:t>
                            </m:r>
                          </m:sup>
                          <m:e>
                            <m:r>
                              <a:rPr lang="zh-CN" altLang="en-US" sz="1800" i="1">
                                <a:latin typeface="Cambria Math" panose="02040503050406030204" pitchFamily="18" charset="0"/>
                              </a:rPr>
                              <m:t>𝑃</m:t>
                            </m:r>
                            <m:r>
                              <a:rPr lang="zh-CN" altLang="en-US" sz="1800" i="0">
                                <a:latin typeface="Cambria Math" panose="02040503050406030204" pitchFamily="18" charset="0"/>
                              </a:rPr>
                              <m:t>ⅆ</m:t>
                            </m:r>
                            <m:r>
                              <a:rPr lang="zh-CN" altLang="en-US" sz="1800" i="1">
                                <a:latin typeface="Cambria Math" panose="02040503050406030204" pitchFamily="18" charset="0"/>
                              </a:rPr>
                              <m:t>𝑡</m:t>
                            </m:r>
                          </m:e>
                        </m:nary>
                      </m:oMath>
                    </m:oMathPara>
                  </a14:m>
                  <a:endParaRPr lang="zh-CN" altLang="en-US" sz="1800" dirty="0"/>
                </a:p>
              </p:txBody>
            </p:sp>
          </mc:Choice>
          <mc:Fallback xmlns="">
            <p:sp>
              <p:nvSpPr>
                <p:cNvPr id="11" name="矩形 10"/>
                <p:cNvSpPr>
                  <a:spLocks noRot="1" noChangeAspect="1" noMove="1" noResize="1" noEditPoints="1" noAdjustHandles="1" noChangeArrowheads="1" noChangeShapeType="1" noTextEdit="1"/>
                </p:cNvSpPr>
                <p:nvPr/>
              </p:nvSpPr>
              <p:spPr>
                <a:xfrm>
                  <a:off x="2746832" y="5892444"/>
                  <a:ext cx="2405723" cy="745845"/>
                </a:xfrm>
                <a:prstGeom prst="rect">
                  <a:avLst/>
                </a:prstGeom>
                <a:blipFill rotWithShape="0">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0487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6</a:t>
            </a:fld>
            <a:endParaRPr lang="zh-CN" altLang="en-US"/>
          </a:p>
        </p:txBody>
      </p:sp>
      <p:sp>
        <p:nvSpPr>
          <p:cNvPr id="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一、功及功率</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586509" y="1138535"/>
            <a:ext cx="5629564" cy="1388906"/>
          </a:xfrm>
          <a:prstGeom prst="rect">
            <a:avLst/>
          </a:prstGeom>
        </p:spPr>
        <p:txBody>
          <a:bodyPr wrap="square">
            <a:spAutoFit/>
          </a:bodyPr>
          <a:lstStyle/>
          <a:p>
            <a:pPr>
              <a:lnSpc>
                <a:spcPct val="120000"/>
              </a:lnSpc>
              <a:spcAft>
                <a:spcPts val="600"/>
              </a:spcAft>
            </a:pPr>
            <a:r>
              <a:rPr lang="en-US" altLang="zh-CN" sz="1800" dirty="0">
                <a:ea typeface="楷体" panose="02010609060101010101" pitchFamily="49" charset="-122"/>
              </a:rPr>
              <a:t>【</a:t>
            </a:r>
            <a:r>
              <a:rPr lang="zh-CN" altLang="en-US" sz="1800" dirty="0" smtClean="0">
                <a:ea typeface="楷体" panose="02010609060101010101" pitchFamily="49" charset="-122"/>
              </a:rPr>
              <a:t>例</a:t>
            </a:r>
            <a:r>
              <a:rPr lang="en-US" altLang="zh-CN" sz="1800" dirty="0" smtClean="0">
                <a:ea typeface="楷体" panose="02010609060101010101" pitchFamily="49" charset="-122"/>
              </a:rPr>
              <a:t>1】 </a:t>
            </a:r>
            <a:r>
              <a:rPr lang="zh-CN" altLang="en-US" sz="1800" dirty="0">
                <a:ea typeface="楷体" panose="02010609060101010101" pitchFamily="49" charset="-122"/>
              </a:rPr>
              <a:t>如图所示，水平外力</a:t>
            </a:r>
            <a:r>
              <a:rPr lang="en-US" altLang="zh-CN" sz="1800" dirty="0">
                <a:ea typeface="楷体" panose="02010609060101010101" pitchFamily="49" charset="-122"/>
              </a:rPr>
              <a:t>P</a:t>
            </a:r>
            <a:r>
              <a:rPr lang="zh-CN" altLang="en-US" sz="1800" dirty="0">
                <a:ea typeface="楷体" panose="02010609060101010101" pitchFamily="49" charset="-122"/>
              </a:rPr>
              <a:t>把单摆从铅直位置拉 到与铅直线成角</a:t>
            </a:r>
            <a:r>
              <a:rPr lang="en-US" altLang="zh-CN" sz="1800" dirty="0">
                <a:ea typeface="楷体" panose="02010609060101010101" pitchFamily="49" charset="-122"/>
              </a:rPr>
              <a:t>θ</a:t>
            </a:r>
            <a:r>
              <a:rPr lang="en-US" altLang="zh-CN" sz="1800" baseline="-25000" dirty="0">
                <a:ea typeface="楷体" panose="02010609060101010101" pitchFamily="49" charset="-122"/>
              </a:rPr>
              <a:t>0</a:t>
            </a:r>
            <a:r>
              <a:rPr lang="zh-CN" altLang="en-US" sz="1800" dirty="0">
                <a:ea typeface="楷体" panose="02010609060101010101" pitchFamily="49" charset="-122"/>
              </a:rPr>
              <a:t>的位置。试计算力</a:t>
            </a:r>
            <a:r>
              <a:rPr lang="en-US" altLang="zh-CN" sz="1800" dirty="0">
                <a:ea typeface="楷体" panose="02010609060101010101" pitchFamily="49" charset="-122"/>
              </a:rPr>
              <a:t>P</a:t>
            </a:r>
            <a:r>
              <a:rPr lang="zh-CN" altLang="en-US" sz="1800" dirty="0">
                <a:ea typeface="楷体" panose="02010609060101010101" pitchFamily="49" charset="-122"/>
              </a:rPr>
              <a:t>对摆球所</a:t>
            </a:r>
            <a:r>
              <a:rPr lang="zh-CN" altLang="en-US" sz="1800" dirty="0" smtClean="0">
                <a:ea typeface="楷体" panose="02010609060101010101" pitchFamily="49" charset="-122"/>
              </a:rPr>
              <a:t>作的</a:t>
            </a:r>
            <a:r>
              <a:rPr lang="zh-CN" altLang="en-US" sz="1800" dirty="0">
                <a:ea typeface="楷体" panose="02010609060101010101" pitchFamily="49" charset="-122"/>
              </a:rPr>
              <a:t>功（摆球的质量</a:t>
            </a:r>
            <a:r>
              <a:rPr lang="en-US" altLang="zh-CN" sz="1800" dirty="0">
                <a:ea typeface="楷体" panose="02010609060101010101" pitchFamily="49" charset="-122"/>
              </a:rPr>
              <a:t>m</a:t>
            </a:r>
            <a:r>
              <a:rPr lang="zh-CN" altLang="en-US" sz="1800" dirty="0">
                <a:ea typeface="楷体" panose="02010609060101010101" pitchFamily="49" charset="-122"/>
              </a:rPr>
              <a:t>与摆线的</a:t>
            </a:r>
            <a:r>
              <a:rPr lang="zh-CN" altLang="en-US" sz="1800" dirty="0" smtClean="0">
                <a:ea typeface="楷体" panose="02010609060101010101" pitchFamily="49" charset="-122"/>
              </a:rPr>
              <a:t>长度</a:t>
            </a:r>
            <a:r>
              <a:rPr lang="en-US" altLang="zh-CN" sz="1800" dirty="0" smtClean="0">
                <a:ea typeface="楷体" panose="02010609060101010101" pitchFamily="49" charset="-122"/>
              </a:rPr>
              <a:t>l</a:t>
            </a:r>
            <a:r>
              <a:rPr lang="zh-CN" altLang="en-US" sz="1800" dirty="0" smtClean="0">
                <a:ea typeface="楷体" panose="02010609060101010101" pitchFamily="49" charset="-122"/>
              </a:rPr>
              <a:t>为</a:t>
            </a:r>
            <a:r>
              <a:rPr lang="zh-CN" altLang="en-US" sz="1800" dirty="0">
                <a:ea typeface="楷体" panose="02010609060101010101" pitchFamily="49" charset="-122"/>
              </a:rPr>
              <a:t>已知，且在</a:t>
            </a:r>
            <a:r>
              <a:rPr lang="zh-CN" altLang="en-US" sz="1800" dirty="0" smtClean="0">
                <a:ea typeface="楷体" panose="02010609060101010101" pitchFamily="49" charset="-122"/>
              </a:rPr>
              <a:t>拉小球</a:t>
            </a:r>
            <a:r>
              <a:rPr lang="zh-CN" altLang="en-US" sz="1800" dirty="0">
                <a:ea typeface="楷体" panose="02010609060101010101" pitchFamily="49" charset="-122"/>
              </a:rPr>
              <a:t>的过程中每一位置都处于准平衡态）。</a:t>
            </a:r>
          </a:p>
        </p:txBody>
      </p:sp>
      <p:pic>
        <p:nvPicPr>
          <p:cNvPr id="5" name="图片 4"/>
          <p:cNvPicPr>
            <a:picLocks noChangeAspect="1"/>
          </p:cNvPicPr>
          <p:nvPr/>
        </p:nvPicPr>
        <p:blipFill>
          <a:blip r:embed="rId2"/>
          <a:stretch>
            <a:fillRect/>
          </a:stretch>
        </p:blipFill>
        <p:spPr>
          <a:xfrm>
            <a:off x="6429987" y="658806"/>
            <a:ext cx="2609850" cy="2609850"/>
          </a:xfrm>
          <a:prstGeom prst="rect">
            <a:avLst/>
          </a:prstGeom>
        </p:spPr>
      </p:pic>
      <p:grpSp>
        <p:nvGrpSpPr>
          <p:cNvPr id="10" name="组合 9"/>
          <p:cNvGrpSpPr/>
          <p:nvPr/>
        </p:nvGrpSpPr>
        <p:grpSpPr>
          <a:xfrm>
            <a:off x="521853" y="2897994"/>
            <a:ext cx="6464910" cy="3131188"/>
            <a:chOff x="521853" y="2897994"/>
            <a:chExt cx="6464910" cy="3131188"/>
          </a:xfrm>
        </p:grpSpPr>
        <mc:AlternateContent xmlns:mc="http://schemas.openxmlformats.org/markup-compatibility/2006" xmlns:a14="http://schemas.microsoft.com/office/drawing/2010/main">
          <mc:Choice Requires="a14">
            <p:sp>
              <p:nvSpPr>
                <p:cNvPr id="6" name="矩形 5"/>
                <p:cNvSpPr/>
                <p:nvPr/>
              </p:nvSpPr>
              <p:spPr>
                <a:xfrm>
                  <a:off x="521853" y="2897994"/>
                  <a:ext cx="5694219" cy="1880258"/>
                </a:xfrm>
                <a:prstGeom prst="rect">
                  <a:avLst/>
                </a:prstGeom>
              </p:spPr>
              <p:txBody>
                <a:bodyPr wrap="square">
                  <a:spAutoFit/>
                </a:bodyPr>
                <a:lstStyle/>
                <a:p>
                  <a:r>
                    <a:rPr lang="zh-CN" altLang="en-US" sz="1600" dirty="0"/>
                    <a:t>解：由题意知，任一位置为 平衡态，其平衡方程为</a:t>
                  </a:r>
                  <a:r>
                    <a:rPr lang="zh-CN" altLang="en-US" sz="1600" dirty="0" smtClean="0"/>
                    <a:t>：</a:t>
                  </a:r>
                  <a:endParaRPr lang="en-US" altLang="zh-CN" sz="1600" dirty="0" smtClean="0"/>
                </a:p>
                <a:p>
                  <a:r>
                    <a:rPr lang="zh-CN" altLang="en-US" sz="1600" dirty="0" smtClean="0"/>
                    <a:t>水平方向     </a:t>
                  </a:r>
                  <a:r>
                    <a:rPr lang="en-US" altLang="zh-CN" sz="1600" dirty="0"/>
                    <a:t>P - T </a:t>
                  </a:r>
                  <a:r>
                    <a:rPr lang="en-US" altLang="zh-CN" sz="1600" dirty="0" err="1" smtClean="0"/>
                    <a:t>sin</a:t>
                  </a:r>
                  <a:r>
                    <a:rPr lang="en-US" altLang="zh-CN" sz="1600" dirty="0" err="1">
                      <a:ea typeface="楷体" panose="02010609060101010101" pitchFamily="49" charset="-122"/>
                    </a:rPr>
                    <a:t>θ</a:t>
                  </a:r>
                  <a:r>
                    <a:rPr lang="en-US" altLang="zh-CN" sz="1600" dirty="0" smtClean="0"/>
                    <a:t> </a:t>
                  </a:r>
                  <a:r>
                    <a:rPr lang="en-US" altLang="zh-CN" sz="1600" dirty="0"/>
                    <a:t>= </a:t>
                  </a:r>
                  <a:r>
                    <a:rPr lang="en-US" altLang="zh-CN" sz="1600" dirty="0" smtClean="0"/>
                    <a:t>0</a:t>
                  </a:r>
                </a:p>
                <a:p>
                  <a:r>
                    <a:rPr lang="zh-CN" altLang="en-US" sz="1600" dirty="0"/>
                    <a:t>竖直</a:t>
                  </a:r>
                  <a:r>
                    <a:rPr lang="zh-CN" altLang="en-US" sz="1600" dirty="0" smtClean="0"/>
                    <a:t>方向     </a:t>
                  </a:r>
                  <a:r>
                    <a:rPr lang="en-US" altLang="zh-CN" sz="1600" dirty="0"/>
                    <a:t>T </a:t>
                  </a:r>
                  <a:r>
                    <a:rPr lang="en-US" altLang="zh-CN" sz="1600" dirty="0" err="1" smtClean="0"/>
                    <a:t>cos</a:t>
                  </a:r>
                  <a:r>
                    <a:rPr lang="en-US" altLang="zh-CN" sz="1600" dirty="0" err="1">
                      <a:ea typeface="楷体" panose="02010609060101010101" pitchFamily="49" charset="-122"/>
                    </a:rPr>
                    <a:t>θ</a:t>
                  </a:r>
                  <a:r>
                    <a:rPr lang="en-US" altLang="zh-CN" sz="1600" dirty="0" smtClean="0"/>
                    <a:t> </a:t>
                  </a:r>
                  <a:r>
                    <a:rPr lang="en-US" altLang="zh-CN" sz="1600" dirty="0"/>
                    <a:t>- mg = </a:t>
                  </a:r>
                  <a:r>
                    <a:rPr lang="en-US" altLang="zh-CN" sz="1600" dirty="0" smtClean="0"/>
                    <a:t>0</a:t>
                  </a:r>
                </a:p>
                <a:p>
                  <a:r>
                    <a:rPr lang="zh-CN" altLang="en-US" sz="1600" dirty="0" smtClean="0"/>
                    <a:t>所以      </a:t>
                  </a:r>
                  <a:r>
                    <a:rPr lang="en-US" altLang="zh-CN" sz="1600" dirty="0"/>
                    <a:t>P = </a:t>
                  </a:r>
                  <a:r>
                    <a:rPr lang="en-US" altLang="zh-CN" sz="1600" dirty="0" err="1" smtClean="0"/>
                    <a:t>mgtan</a:t>
                  </a:r>
                  <a:r>
                    <a:rPr lang="en-US" altLang="zh-CN" sz="1600" dirty="0" err="1" smtClean="0">
                      <a:ea typeface="楷体" panose="02010609060101010101" pitchFamily="49" charset="-122"/>
                    </a:rPr>
                    <a:t>θ</a:t>
                  </a:r>
                  <a:endParaRPr lang="en-US" altLang="zh-CN" sz="1600" dirty="0" smtClean="0">
                    <a:ea typeface="楷体" panose="02010609060101010101" pitchFamily="49" charset="-122"/>
                  </a:endParaRPr>
                </a:p>
                <a:p>
                  <a:r>
                    <a:rPr lang="zh-CN" altLang="en-US" sz="1600" dirty="0"/>
                    <a:t>当小球在位置沿圆弧作微位移</a:t>
                  </a:r>
                  <a:r>
                    <a:rPr lang="en-US" altLang="zh-CN" sz="1600" dirty="0" err="1"/>
                    <a:t>dr</a:t>
                  </a:r>
                  <a:r>
                    <a:rPr lang="zh-CN" altLang="en-US" sz="1600" dirty="0"/>
                    <a:t>时，力所作的</a:t>
                  </a:r>
                  <a:r>
                    <a:rPr lang="zh-CN" altLang="en-US" sz="1600" dirty="0" smtClean="0"/>
                    <a:t>元功</a:t>
                  </a:r>
                  <a:r>
                    <a:rPr lang="zh-CN" altLang="en-US" sz="1600" dirty="0"/>
                    <a:t>为</a:t>
                  </a:r>
                  <a:r>
                    <a:rPr lang="zh-CN" altLang="en-US" sz="1600" dirty="0" smtClean="0"/>
                    <a:t>：</a:t>
                  </a:r>
                  <a:endParaRPr lang="en-US" altLang="zh-CN" sz="1600" dirty="0" smtClean="0"/>
                </a:p>
                <a:p>
                  <a:pPr/>
                  <a14:m>
                    <m:oMathPara xmlns:m="http://schemas.openxmlformats.org/officeDocument/2006/math">
                      <m:oMathParaPr>
                        <m:jc m:val="centerGroup"/>
                      </m:oMathParaPr>
                      <m:oMath xmlns:m="http://schemas.openxmlformats.org/officeDocument/2006/math">
                        <m:r>
                          <a:rPr lang="zh-CN" altLang="en-US" sz="1600">
                            <a:latin typeface="Cambria Math" panose="02040503050406030204" pitchFamily="18" charset="0"/>
                          </a:rPr>
                          <m:t>ⅆ</m:t>
                        </m:r>
                        <m:r>
                          <a:rPr lang="zh-CN" altLang="en-US" sz="1600" i="1">
                            <a:latin typeface="Cambria Math" panose="02040503050406030204" pitchFamily="18" charset="0"/>
                          </a:rPr>
                          <m:t>𝐴</m:t>
                        </m:r>
                        <m:r>
                          <a:rPr lang="zh-CN" altLang="en-US" sz="1600">
                            <a:latin typeface="Cambria Math" panose="02040503050406030204" pitchFamily="18" charset="0"/>
                          </a:rPr>
                          <m:t>=</m:t>
                        </m:r>
                        <m:acc>
                          <m:accPr>
                            <m:chr m:val="⃗"/>
                            <m:ctrlPr>
                              <a:rPr lang="zh-CN" altLang="en-US" sz="1600" i="1">
                                <a:latin typeface="Cambria Math" panose="02040503050406030204" pitchFamily="18" charset="0"/>
                              </a:rPr>
                            </m:ctrlPr>
                          </m:accPr>
                          <m:e>
                            <m:r>
                              <a:rPr lang="zh-CN" altLang="en-US" sz="1600" i="1">
                                <a:latin typeface="Cambria Math" panose="02040503050406030204" pitchFamily="18" charset="0"/>
                              </a:rPr>
                              <m:t>𝑃</m:t>
                            </m:r>
                          </m:e>
                        </m:acc>
                        <m:r>
                          <a:rPr lang="zh-CN" altLang="en-US" sz="1600">
                            <a:latin typeface="Cambria Math" panose="02040503050406030204" pitchFamily="18" charset="0"/>
                          </a:rPr>
                          <m:t>⋅ⅆ</m:t>
                        </m:r>
                        <m:acc>
                          <m:accPr>
                            <m:chr m:val="⃗"/>
                            <m:ctrlPr>
                              <a:rPr lang="zh-CN" altLang="en-US" sz="1600" i="1">
                                <a:latin typeface="Cambria Math" panose="02040503050406030204" pitchFamily="18" charset="0"/>
                              </a:rPr>
                            </m:ctrlPr>
                          </m:accPr>
                          <m:e>
                            <m:r>
                              <a:rPr lang="zh-CN" altLang="en-US" sz="1600" i="1">
                                <a:latin typeface="Cambria Math" panose="02040503050406030204" pitchFamily="18" charset="0"/>
                              </a:rPr>
                              <m:t>𝑟</m:t>
                            </m:r>
                          </m:e>
                        </m:acc>
                        <m:r>
                          <a:rPr lang="zh-CN" altLang="en-US" sz="1600">
                            <a:latin typeface="Cambria Math" panose="02040503050406030204" pitchFamily="18" charset="0"/>
                          </a:rPr>
                          <m:t>=</m:t>
                        </m:r>
                        <m:r>
                          <a:rPr lang="zh-CN" altLang="en-US" sz="1600" i="1">
                            <a:latin typeface="Cambria Math" panose="02040503050406030204" pitchFamily="18" charset="0"/>
                          </a:rPr>
                          <m:t>𝑃𝑑𝑟</m:t>
                        </m:r>
                        <m:func>
                          <m:funcPr>
                            <m:ctrlPr>
                              <a:rPr lang="zh-CN" altLang="en-US" sz="1600" i="1">
                                <a:latin typeface="Cambria Math" panose="02040503050406030204" pitchFamily="18" charset="0"/>
                              </a:rPr>
                            </m:ctrlPr>
                          </m:funcPr>
                          <m:fName>
                            <m:r>
                              <m:rPr>
                                <m:sty m:val="p"/>
                              </m:rPr>
                              <a:rPr lang="zh-CN" altLang="en-US" sz="1600">
                                <a:latin typeface="Cambria Math" panose="02040503050406030204" pitchFamily="18" charset="0"/>
                              </a:rPr>
                              <m:t>cos</m:t>
                            </m:r>
                          </m:fName>
                          <m:e>
                            <m:r>
                              <a:rPr lang="zh-CN" altLang="en-US" sz="1600" i="1">
                                <a:latin typeface="Cambria Math" panose="02040503050406030204" pitchFamily="18" charset="0"/>
                              </a:rPr>
                              <m:t>𝜃</m:t>
                            </m:r>
                          </m:e>
                        </m:func>
                      </m:oMath>
                    </m:oMathPara>
                  </a14:m>
                  <a:endParaRPr lang="zh-CN" altLang="en-US" sz="1600" dirty="0"/>
                </a:p>
                <a:p>
                  <a:r>
                    <a:rPr lang="zh-CN" altLang="en-US" sz="1600" dirty="0"/>
                    <a:t>因</a:t>
                  </a:r>
                  <a:r>
                    <a:rPr lang="en-US" altLang="zh-CN" sz="1600" dirty="0" err="1"/>
                    <a:t>dr</a:t>
                  </a:r>
                  <a:r>
                    <a:rPr lang="en-US" altLang="zh-CN" sz="1600" dirty="0"/>
                    <a:t> = </a:t>
                  </a:r>
                  <a:r>
                    <a:rPr lang="en-US" altLang="zh-CN" sz="1600" dirty="0" err="1" smtClean="0"/>
                    <a:t>ld</a:t>
                  </a:r>
                  <a:r>
                    <a:rPr lang="en-US" altLang="zh-CN" sz="1600" dirty="0" err="1">
                      <a:ea typeface="楷体" panose="02010609060101010101" pitchFamily="49" charset="-122"/>
                    </a:rPr>
                    <a:t>θ</a:t>
                  </a:r>
                  <a:r>
                    <a:rPr lang="zh-CN" altLang="en-US" sz="1600" dirty="0" smtClean="0"/>
                    <a:t>，得</a:t>
                  </a:r>
                  <a:endParaRPr lang="en-US" altLang="zh-CN" sz="1600" dirty="0" smtClean="0"/>
                </a:p>
              </p:txBody>
            </p:sp>
          </mc:Choice>
          <mc:Fallback xmlns="">
            <p:sp>
              <p:nvSpPr>
                <p:cNvPr id="6" name="矩形 5"/>
                <p:cNvSpPr>
                  <a:spLocks noRot="1" noChangeAspect="1" noMove="1" noResize="1" noEditPoints="1" noAdjustHandles="1" noChangeArrowheads="1" noChangeShapeType="1" noTextEdit="1"/>
                </p:cNvSpPr>
                <p:nvPr/>
              </p:nvSpPr>
              <p:spPr>
                <a:xfrm>
                  <a:off x="521853" y="2897994"/>
                  <a:ext cx="5694219" cy="1880258"/>
                </a:xfrm>
                <a:prstGeom prst="rect">
                  <a:avLst/>
                </a:prstGeom>
                <a:blipFill rotWithShape="0">
                  <a:blip r:embed="rId3"/>
                  <a:stretch>
                    <a:fillRect l="-642" t="-1294" b="-16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625744" y="4812072"/>
                  <a:ext cx="53610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800">
                            <a:latin typeface="Cambria Math" panose="02040503050406030204" pitchFamily="18" charset="0"/>
                          </a:rPr>
                          <m:t>ⅆ</m:t>
                        </m:r>
                        <m:r>
                          <a:rPr lang="zh-CN" altLang="en-US" sz="1800" i="1">
                            <a:latin typeface="Cambria Math" panose="02040503050406030204" pitchFamily="18" charset="0"/>
                          </a:rPr>
                          <m:t>𝐴</m:t>
                        </m:r>
                        <m:r>
                          <a:rPr lang="zh-CN" altLang="en-US" sz="1800" i="0">
                            <a:latin typeface="Cambria Math" panose="02040503050406030204" pitchFamily="18" charset="0"/>
                          </a:rPr>
                          <m:t>=</m:t>
                        </m:r>
                        <m:r>
                          <a:rPr lang="zh-CN" altLang="en-US" sz="1800" i="1">
                            <a:latin typeface="Cambria Math" panose="02040503050406030204" pitchFamily="18" charset="0"/>
                          </a:rPr>
                          <m:t>𝑃𝑑𝑟</m:t>
                        </m:r>
                        <m:func>
                          <m:funcPr>
                            <m:ctrlPr>
                              <a:rPr lang="zh-CN" altLang="en-US" sz="1800" i="1">
                                <a:latin typeface="Cambria Math" panose="02040503050406030204" pitchFamily="18" charset="0"/>
                              </a:rPr>
                            </m:ctrlPr>
                          </m:funcPr>
                          <m:fName>
                            <m:r>
                              <m:rPr>
                                <m:sty m:val="p"/>
                              </m:rPr>
                              <a:rPr lang="zh-CN" altLang="en-US" sz="1800" i="0">
                                <a:latin typeface="Cambria Math" panose="02040503050406030204" pitchFamily="18" charset="0"/>
                              </a:rPr>
                              <m:t>cos</m:t>
                            </m:r>
                          </m:fName>
                          <m:e>
                            <m:r>
                              <a:rPr lang="zh-CN" altLang="en-US" sz="1800" i="1">
                                <a:latin typeface="Cambria Math" panose="02040503050406030204" pitchFamily="18" charset="0"/>
                              </a:rPr>
                              <m:t>𝜃</m:t>
                            </m:r>
                          </m:e>
                        </m:func>
                        <m:r>
                          <a:rPr lang="zh-CN" altLang="en-US" sz="1800" i="0">
                            <a:latin typeface="Cambria Math" panose="02040503050406030204" pitchFamily="18" charset="0"/>
                          </a:rPr>
                          <m:t>=</m:t>
                        </m:r>
                        <m:r>
                          <a:rPr lang="zh-CN" altLang="en-US" sz="1800" i="1">
                            <a:latin typeface="Cambria Math" panose="02040503050406030204" pitchFamily="18" charset="0"/>
                          </a:rPr>
                          <m:t>𝑚𝑔</m:t>
                        </m:r>
                        <m:func>
                          <m:funcPr>
                            <m:ctrlPr>
                              <a:rPr lang="zh-CN" altLang="en-US" sz="1800" i="1">
                                <a:latin typeface="Cambria Math" panose="02040503050406030204" pitchFamily="18" charset="0"/>
                              </a:rPr>
                            </m:ctrlPr>
                          </m:funcPr>
                          <m:fName>
                            <m:r>
                              <m:rPr>
                                <m:sty m:val="p"/>
                              </m:rPr>
                              <a:rPr lang="zh-CN" altLang="en-US" sz="1800" i="0">
                                <a:latin typeface="Cambria Math" panose="02040503050406030204" pitchFamily="18" charset="0"/>
                              </a:rPr>
                              <m:t>tan</m:t>
                            </m:r>
                          </m:fName>
                          <m:e>
                            <m:r>
                              <a:rPr lang="zh-CN" altLang="en-US" sz="1800" i="1">
                                <a:latin typeface="Cambria Math" panose="02040503050406030204" pitchFamily="18" charset="0"/>
                              </a:rPr>
                              <m:t>𝜃</m:t>
                            </m:r>
                            <m:r>
                              <a:rPr lang="zh-CN" altLang="en-US" sz="1800" i="1">
                                <a:latin typeface="Cambria Math" panose="02040503050406030204" pitchFamily="18" charset="0"/>
                              </a:rPr>
                              <m:t>𝑙</m:t>
                            </m:r>
                            <m:func>
                              <m:funcPr>
                                <m:ctrlPr>
                                  <a:rPr lang="zh-CN" altLang="en-US" sz="1800" i="1">
                                    <a:latin typeface="Cambria Math" panose="02040503050406030204" pitchFamily="18" charset="0"/>
                                  </a:rPr>
                                </m:ctrlPr>
                              </m:funcPr>
                              <m:fName>
                                <m:r>
                                  <m:rPr>
                                    <m:sty m:val="p"/>
                                  </m:rPr>
                                  <a:rPr lang="zh-CN" altLang="en-US" sz="1800" i="0">
                                    <a:latin typeface="Cambria Math" panose="02040503050406030204" pitchFamily="18" charset="0"/>
                                  </a:rPr>
                                  <m:t>cos</m:t>
                                </m:r>
                              </m:fName>
                              <m:e>
                                <m:r>
                                  <a:rPr lang="zh-CN" altLang="en-US" sz="1800" i="1">
                                    <a:latin typeface="Cambria Math" panose="02040503050406030204" pitchFamily="18" charset="0"/>
                                  </a:rPr>
                                  <m:t>𝜃</m:t>
                                </m:r>
                                <m:r>
                                  <a:rPr lang="zh-CN" altLang="en-US" sz="1800" i="0">
                                    <a:latin typeface="Cambria Math" panose="02040503050406030204" pitchFamily="18" charset="0"/>
                                  </a:rPr>
                                  <m:t>ⅆ</m:t>
                                </m:r>
                                <m:r>
                                  <a:rPr lang="zh-CN" altLang="en-US" sz="1800" i="1">
                                    <a:latin typeface="Cambria Math" panose="02040503050406030204" pitchFamily="18" charset="0"/>
                                  </a:rPr>
                                  <m:t>𝜃</m:t>
                                </m:r>
                              </m:e>
                            </m:func>
                          </m:e>
                        </m:func>
                        <m:r>
                          <a:rPr lang="zh-CN" altLang="en-US" sz="1800" i="0">
                            <a:latin typeface="Cambria Math" panose="02040503050406030204" pitchFamily="18" charset="0"/>
                          </a:rPr>
                          <m:t>=</m:t>
                        </m:r>
                        <m:r>
                          <a:rPr lang="zh-CN" altLang="en-US" sz="1800" i="1">
                            <a:latin typeface="Cambria Math" panose="02040503050406030204" pitchFamily="18" charset="0"/>
                          </a:rPr>
                          <m:t>𝑚𝑔𝑙</m:t>
                        </m:r>
                        <m:func>
                          <m:funcPr>
                            <m:ctrlPr>
                              <a:rPr lang="zh-CN" altLang="en-US" sz="1800" i="1">
                                <a:latin typeface="Cambria Math" panose="02040503050406030204" pitchFamily="18" charset="0"/>
                              </a:rPr>
                            </m:ctrlPr>
                          </m:funcPr>
                          <m:fName>
                            <m:r>
                              <m:rPr>
                                <m:sty m:val="p"/>
                              </m:rPr>
                              <a:rPr lang="zh-CN" altLang="en-US" sz="1800" i="0">
                                <a:latin typeface="Cambria Math" panose="02040503050406030204" pitchFamily="18" charset="0"/>
                              </a:rPr>
                              <m:t>sin</m:t>
                            </m:r>
                          </m:fName>
                          <m:e>
                            <m:r>
                              <a:rPr lang="zh-CN" altLang="en-US" sz="1800" i="1">
                                <a:latin typeface="Cambria Math" panose="02040503050406030204" pitchFamily="18" charset="0"/>
                              </a:rPr>
                              <m:t>𝜃</m:t>
                            </m:r>
                            <m:r>
                              <a:rPr lang="zh-CN" altLang="en-US" sz="1800" i="0">
                                <a:latin typeface="Cambria Math" panose="02040503050406030204" pitchFamily="18" charset="0"/>
                              </a:rPr>
                              <m:t>ⅆ</m:t>
                            </m:r>
                            <m:r>
                              <a:rPr lang="zh-CN" altLang="en-US" sz="1800" i="1">
                                <a:latin typeface="Cambria Math" panose="02040503050406030204" pitchFamily="18" charset="0"/>
                              </a:rPr>
                              <m:t>𝜃</m:t>
                            </m:r>
                          </m:e>
                        </m:func>
                      </m:oMath>
                    </m:oMathPara>
                  </a14:m>
                  <a:endParaRPr lang="zh-CN" altLang="en-US" sz="1800" dirty="0"/>
                </a:p>
              </p:txBody>
            </p:sp>
          </mc:Choice>
          <mc:Fallback xmlns="">
            <p:sp>
              <p:nvSpPr>
                <p:cNvPr id="8" name="矩形 7"/>
                <p:cNvSpPr>
                  <a:spLocks noRot="1" noChangeAspect="1" noMove="1" noResize="1" noEditPoints="1" noAdjustHandles="1" noChangeArrowheads="1" noChangeShapeType="1" noTextEdit="1"/>
                </p:cNvSpPr>
                <p:nvPr/>
              </p:nvSpPr>
              <p:spPr>
                <a:xfrm>
                  <a:off x="1625744" y="4812072"/>
                  <a:ext cx="5361019" cy="369332"/>
                </a:xfrm>
                <a:prstGeom prst="rect">
                  <a:avLst/>
                </a:prstGeom>
                <a:blipFill rotWithShape="0">
                  <a:blip r:embed="rId4"/>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949103" y="5433313"/>
                  <a:ext cx="4778359" cy="595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所以</m:t>
                        </m:r>
                        <m:r>
                          <a:rPr lang="en-US" altLang="zh-CN" sz="1600" b="0" i="1" smtClean="0">
                            <a:latin typeface="Cambria Math" panose="02040503050406030204" pitchFamily="18" charset="0"/>
                          </a:rPr>
                          <m:t>    </m:t>
                        </m:r>
                        <m:r>
                          <a:rPr lang="zh-CN" altLang="en-US" sz="1600" i="1">
                            <a:latin typeface="Cambria Math" panose="02040503050406030204" pitchFamily="18" charset="0"/>
                          </a:rPr>
                          <m:t>𝐴</m:t>
                        </m:r>
                        <m:r>
                          <a:rPr lang="zh-CN" altLang="en-US" sz="1600" i="0">
                            <a:latin typeface="Cambria Math" panose="02040503050406030204" pitchFamily="18" charset="0"/>
                          </a:rPr>
                          <m:t>=</m:t>
                        </m:r>
                        <m:nary>
                          <m:naryPr>
                            <m:grow m:val="on"/>
                            <m:subHide m:val="on"/>
                            <m:supHide m:val="on"/>
                            <m:ctrlPr>
                              <a:rPr lang="zh-CN" altLang="en-US" sz="1600" i="1">
                                <a:latin typeface="Cambria Math" panose="02040503050406030204" pitchFamily="18" charset="0"/>
                              </a:rPr>
                            </m:ctrlPr>
                          </m:naryPr>
                          <m:sub/>
                          <m:sup/>
                          <m:e>
                            <m:r>
                              <a:rPr lang="zh-CN" altLang="en-US" sz="1600" i="0">
                                <a:latin typeface="Cambria Math" panose="02040503050406030204" pitchFamily="18" charset="0"/>
                              </a:rPr>
                              <m:t>ⅆ</m:t>
                            </m:r>
                            <m:r>
                              <a:rPr lang="zh-CN" altLang="en-US" sz="1600" i="1">
                                <a:latin typeface="Cambria Math" panose="02040503050406030204" pitchFamily="18" charset="0"/>
                              </a:rPr>
                              <m:t>𝐴</m:t>
                            </m:r>
                          </m:e>
                        </m:nary>
                        <m:r>
                          <a:rPr lang="zh-CN" altLang="en-US" sz="1600" i="0">
                            <a:latin typeface="Cambria Math" panose="02040503050406030204" pitchFamily="18" charset="0"/>
                          </a:rPr>
                          <m:t>=</m:t>
                        </m:r>
                        <m:nary>
                          <m:naryPr>
                            <m:grow m:val="on"/>
                            <m:subHide m:val="on"/>
                            <m:supHide m:val="on"/>
                            <m:ctrlPr>
                              <a:rPr lang="zh-CN" altLang="en-US" sz="1600" i="1">
                                <a:latin typeface="Cambria Math" panose="02040503050406030204" pitchFamily="18" charset="0"/>
                              </a:rPr>
                            </m:ctrlPr>
                          </m:naryPr>
                          <m:sub/>
                          <m:sup/>
                          <m:e>
                            <m:r>
                              <a:rPr lang="zh-CN" altLang="en-US" sz="1600" i="1">
                                <a:latin typeface="Cambria Math" panose="02040503050406030204" pitchFamily="18" charset="0"/>
                              </a:rPr>
                              <m:t>𝑚𝑔𝑙</m:t>
                            </m:r>
                            <m:func>
                              <m:funcPr>
                                <m:ctrlPr>
                                  <a:rPr lang="zh-CN" altLang="en-US" sz="1600" i="1">
                                    <a:latin typeface="Cambria Math" panose="02040503050406030204" pitchFamily="18" charset="0"/>
                                  </a:rPr>
                                </m:ctrlPr>
                              </m:funcPr>
                              <m:fName>
                                <m:r>
                                  <m:rPr>
                                    <m:sty m:val="p"/>
                                  </m:rPr>
                                  <a:rPr lang="zh-CN" altLang="en-US" sz="1600" i="0">
                                    <a:latin typeface="Cambria Math" panose="02040503050406030204" pitchFamily="18" charset="0"/>
                                  </a:rPr>
                                  <m:t>sin</m:t>
                                </m:r>
                              </m:fName>
                              <m:e>
                                <m:r>
                                  <a:rPr lang="zh-CN" altLang="en-US" sz="1600" i="1">
                                    <a:latin typeface="Cambria Math" panose="02040503050406030204" pitchFamily="18" charset="0"/>
                                  </a:rPr>
                                  <m:t>𝜃</m:t>
                                </m:r>
                              </m:e>
                            </m:func>
                            <m:r>
                              <a:rPr lang="zh-CN" altLang="en-US" sz="1600" i="0">
                                <a:latin typeface="Cambria Math" panose="02040503050406030204" pitchFamily="18" charset="0"/>
                              </a:rPr>
                              <m:t>ⅆ</m:t>
                            </m:r>
                            <m:r>
                              <a:rPr lang="zh-CN" altLang="en-US" sz="1600" i="1">
                                <a:latin typeface="Cambria Math" panose="02040503050406030204" pitchFamily="18" charset="0"/>
                              </a:rPr>
                              <m:t>𝜃</m:t>
                            </m:r>
                          </m:e>
                        </m:nary>
                        <m:r>
                          <a:rPr lang="zh-CN" altLang="en-US" sz="1600" i="0">
                            <a:latin typeface="Cambria Math" panose="02040503050406030204" pitchFamily="18" charset="0"/>
                          </a:rPr>
                          <m:t>=</m:t>
                        </m:r>
                        <m:r>
                          <a:rPr lang="zh-CN" altLang="en-US" sz="1600" i="1">
                            <a:latin typeface="Cambria Math" panose="02040503050406030204" pitchFamily="18" charset="0"/>
                          </a:rPr>
                          <m:t>𝑚𝑔𝑙</m:t>
                        </m:r>
                        <m:d>
                          <m:dPr>
                            <m:ctrlPr>
                              <a:rPr lang="zh-CN" altLang="en-US" sz="1600" i="1">
                                <a:latin typeface="Cambria Math" panose="02040503050406030204" pitchFamily="18" charset="0"/>
                              </a:rPr>
                            </m:ctrlPr>
                          </m:dPr>
                          <m:e>
                            <m:r>
                              <a:rPr lang="en-US" altLang="zh-CN" sz="1600" i="1">
                                <a:latin typeface="Cambria Math" panose="02040503050406030204" pitchFamily="18" charset="0"/>
                              </a:rPr>
                              <m:t>1−</m:t>
                            </m:r>
                            <m:func>
                              <m:funcPr>
                                <m:ctrlPr>
                                  <a:rPr lang="zh-CN" altLang="en-US" sz="1600" i="1">
                                    <a:latin typeface="Cambria Math" panose="02040503050406030204" pitchFamily="18" charset="0"/>
                                  </a:rPr>
                                </m:ctrlPr>
                              </m:funcPr>
                              <m:fName>
                                <m:r>
                                  <m:rPr>
                                    <m:sty m:val="p"/>
                                  </m:rPr>
                                  <a:rPr lang="zh-CN" altLang="en-US" sz="1600" i="0">
                                    <a:latin typeface="Cambria Math" panose="02040503050406030204" pitchFamily="18" charset="0"/>
                                  </a:rPr>
                                  <m:t>cos</m:t>
                                </m:r>
                              </m:fName>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𝜃</m:t>
                                    </m:r>
                                  </m:e>
                                  <m:sub>
                                    <m:r>
                                      <a:rPr lang="zh-CN" altLang="en-US" sz="1600" i="0">
                                        <a:latin typeface="Cambria Math" panose="02040503050406030204" pitchFamily="18" charset="0"/>
                                      </a:rPr>
                                      <m:t>0</m:t>
                                    </m:r>
                                  </m:sub>
                                </m:sSub>
                              </m:e>
                            </m:func>
                          </m:e>
                        </m:d>
                      </m:oMath>
                    </m:oMathPara>
                  </a14:m>
                  <a:endParaRPr lang="zh-CN" altLang="en-US" sz="1600" dirty="0"/>
                </a:p>
              </p:txBody>
            </p:sp>
          </mc:Choice>
          <mc:Fallback xmlns="">
            <p:sp>
              <p:nvSpPr>
                <p:cNvPr id="9" name="矩形 8"/>
                <p:cNvSpPr>
                  <a:spLocks noRot="1" noChangeAspect="1" noMove="1" noResize="1" noEditPoints="1" noAdjustHandles="1" noChangeArrowheads="1" noChangeShapeType="1" noTextEdit="1"/>
                </p:cNvSpPr>
                <p:nvPr/>
              </p:nvSpPr>
              <p:spPr>
                <a:xfrm>
                  <a:off x="1949103" y="5433313"/>
                  <a:ext cx="4778359" cy="595869"/>
                </a:xfrm>
                <a:prstGeom prst="rect">
                  <a:avLst/>
                </a:prstGeom>
                <a:blipFill rotWithShape="0">
                  <a:blip r:embed="rId5"/>
                  <a:stretch>
                    <a:fillRect t="-167347" b="-240816"/>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63341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7</a:t>
            </a:fld>
            <a:endParaRPr lang="zh-CN" altLang="en-US"/>
          </a:p>
        </p:txBody>
      </p:sp>
      <p:sp>
        <p:nvSpPr>
          <p:cNvPr id="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一、功及功率</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586509" y="1138535"/>
            <a:ext cx="8437418" cy="757130"/>
          </a:xfrm>
          <a:prstGeom prst="rect">
            <a:avLst/>
          </a:prstGeom>
        </p:spPr>
        <p:txBody>
          <a:bodyPr wrap="square">
            <a:spAutoFit/>
          </a:bodyPr>
          <a:lstStyle/>
          <a:p>
            <a:pPr>
              <a:lnSpc>
                <a:spcPct val="120000"/>
              </a:lnSpc>
              <a:spcAft>
                <a:spcPts val="600"/>
              </a:spcAft>
            </a:pPr>
            <a:r>
              <a:rPr lang="en-US" altLang="zh-CN" sz="1800" dirty="0" smtClean="0">
                <a:ea typeface="楷体" panose="02010609060101010101" pitchFamily="49" charset="-122"/>
              </a:rPr>
              <a:t>【</a:t>
            </a:r>
            <a:r>
              <a:rPr lang="zh-CN" altLang="en-US" sz="1800" dirty="0" smtClean="0">
                <a:ea typeface="楷体" panose="02010609060101010101" pitchFamily="49" charset="-122"/>
              </a:rPr>
              <a:t>例</a:t>
            </a:r>
            <a:r>
              <a:rPr lang="en-US" altLang="zh-CN" sz="1800" dirty="0" smtClean="0">
                <a:ea typeface="楷体" panose="02010609060101010101" pitchFamily="49" charset="-122"/>
              </a:rPr>
              <a:t>2】 </a:t>
            </a:r>
            <a:r>
              <a:rPr lang="zh-CN" altLang="en-US" sz="1800" dirty="0">
                <a:ea typeface="楷体" panose="02010609060101010101" pitchFamily="49" charset="-122"/>
              </a:rPr>
              <a:t>一质量为 </a:t>
            </a:r>
            <a:r>
              <a:rPr lang="en-US" altLang="zh-CN" sz="1800" dirty="0">
                <a:ea typeface="楷体" panose="02010609060101010101" pitchFamily="49" charset="-122"/>
              </a:rPr>
              <a:t>2×10</a:t>
            </a:r>
            <a:r>
              <a:rPr lang="en-US" altLang="zh-CN" sz="1800" baseline="30000" dirty="0">
                <a:ea typeface="楷体" panose="02010609060101010101" pitchFamily="49" charset="-122"/>
              </a:rPr>
              <a:t>3</a:t>
            </a:r>
            <a:r>
              <a:rPr lang="en-US" altLang="zh-CN" sz="1800" dirty="0">
                <a:ea typeface="楷体" panose="02010609060101010101" pitchFamily="49" charset="-122"/>
              </a:rPr>
              <a:t> kg</a:t>
            </a:r>
            <a:r>
              <a:rPr lang="zh-CN" altLang="en-US" sz="1800" dirty="0">
                <a:ea typeface="楷体" panose="02010609060101010101" pitchFamily="49" charset="-122"/>
              </a:rPr>
              <a:t>的卡车，启动时的牵引力</a:t>
            </a:r>
            <a:r>
              <a:rPr lang="en-US" altLang="zh-CN" sz="1800" dirty="0">
                <a:ea typeface="楷体" panose="02010609060101010101" pitchFamily="49" charset="-122"/>
              </a:rPr>
              <a:t>6×10</a:t>
            </a:r>
            <a:r>
              <a:rPr lang="en-US" altLang="zh-CN" sz="1800" baseline="30000" dirty="0">
                <a:ea typeface="楷体" panose="02010609060101010101" pitchFamily="49" charset="-122"/>
              </a:rPr>
              <a:t>3</a:t>
            </a:r>
            <a:r>
              <a:rPr lang="en-US" altLang="zh-CN" sz="1800" dirty="0">
                <a:ea typeface="楷体" panose="02010609060101010101" pitchFamily="49" charset="-122"/>
              </a:rPr>
              <a:t> t(N)</a:t>
            </a:r>
            <a:r>
              <a:rPr lang="zh-CN" altLang="en-US" sz="1800" dirty="0">
                <a:ea typeface="楷体" panose="02010609060101010101" pitchFamily="49" charset="-122"/>
              </a:rPr>
              <a:t>，</a:t>
            </a:r>
            <a:r>
              <a:rPr lang="zh-CN" altLang="en-US" sz="1800" dirty="0" smtClean="0">
                <a:ea typeface="楷体" panose="02010609060101010101" pitchFamily="49" charset="-122"/>
              </a:rPr>
              <a:t>在此力</a:t>
            </a:r>
            <a:r>
              <a:rPr lang="zh-CN" altLang="en-US" sz="1800" dirty="0">
                <a:ea typeface="楷体" panose="02010609060101010101" pitchFamily="49" charset="-122"/>
              </a:rPr>
              <a:t>的作用下，从原点处由静止开始沿</a:t>
            </a:r>
            <a:r>
              <a:rPr lang="en-US" altLang="zh-CN" sz="1800" dirty="0">
                <a:ea typeface="楷体" panose="02010609060101010101" pitchFamily="49" charset="-122"/>
              </a:rPr>
              <a:t>x</a:t>
            </a:r>
            <a:r>
              <a:rPr lang="zh-CN" altLang="en-US" sz="1800" dirty="0">
                <a:ea typeface="楷体" panose="02010609060101010101" pitchFamily="49" charset="-122"/>
              </a:rPr>
              <a:t>轴作直线运动。求在</a:t>
            </a:r>
            <a:r>
              <a:rPr lang="en-US" altLang="zh-CN" sz="1800" dirty="0">
                <a:ea typeface="楷体" panose="02010609060101010101" pitchFamily="49" charset="-122"/>
              </a:rPr>
              <a:t>10s</a:t>
            </a:r>
            <a:r>
              <a:rPr lang="zh-CN" altLang="en-US" sz="1800" dirty="0">
                <a:ea typeface="楷体" panose="02010609060101010101" pitchFamily="49" charset="-122"/>
              </a:rPr>
              <a:t>内牵引</a:t>
            </a:r>
            <a:r>
              <a:rPr lang="zh-CN" altLang="en-US" sz="1800" dirty="0" smtClean="0">
                <a:ea typeface="楷体" panose="02010609060101010101" pitchFamily="49" charset="-122"/>
              </a:rPr>
              <a:t>力所</a:t>
            </a:r>
            <a:r>
              <a:rPr lang="zh-CN" altLang="en-US" sz="1800" dirty="0">
                <a:ea typeface="楷体" panose="02010609060101010101" pitchFamily="49" charset="-122"/>
              </a:rPr>
              <a:t>作的功。</a:t>
            </a:r>
          </a:p>
        </p:txBody>
      </p:sp>
      <p:grpSp>
        <p:nvGrpSpPr>
          <p:cNvPr id="13" name="组合 12"/>
          <p:cNvGrpSpPr/>
          <p:nvPr/>
        </p:nvGrpSpPr>
        <p:grpSpPr>
          <a:xfrm>
            <a:off x="586509" y="2159085"/>
            <a:ext cx="7739072" cy="3448957"/>
            <a:chOff x="586509" y="2159085"/>
            <a:chExt cx="7739072" cy="3448957"/>
          </a:xfrm>
        </p:grpSpPr>
        <mc:AlternateContent xmlns:mc="http://schemas.openxmlformats.org/markup-compatibility/2006" xmlns:a14="http://schemas.microsoft.com/office/drawing/2010/main">
          <mc:Choice Requires="a14">
            <p:sp>
              <p:nvSpPr>
                <p:cNvPr id="6" name="矩形 5"/>
                <p:cNvSpPr/>
                <p:nvPr/>
              </p:nvSpPr>
              <p:spPr>
                <a:xfrm>
                  <a:off x="586509" y="2159085"/>
                  <a:ext cx="7549305" cy="3418500"/>
                </a:xfrm>
                <a:prstGeom prst="rect">
                  <a:avLst/>
                </a:prstGeom>
              </p:spPr>
              <p:txBody>
                <a:bodyPr wrap="square">
                  <a:spAutoFit/>
                </a:bodyPr>
                <a:lstStyle/>
                <a:p>
                  <a:pPr>
                    <a:lnSpc>
                      <a:spcPct val="130000"/>
                    </a:lnSpc>
                  </a:pPr>
                  <a:r>
                    <a:rPr lang="zh-CN" altLang="en-US" sz="1600" dirty="0"/>
                    <a:t>解：已知力与时间的关系 </a:t>
                  </a:r>
                  <a:r>
                    <a:rPr lang="en-US" altLang="zh-CN" sz="1600" dirty="0"/>
                    <a:t>6 × 10</a:t>
                  </a:r>
                  <a:r>
                    <a:rPr lang="en-US" altLang="zh-CN" sz="1600" baseline="30000" dirty="0"/>
                    <a:t>3</a:t>
                  </a:r>
                  <a:r>
                    <a:rPr lang="en-US" altLang="zh-CN" sz="1600" dirty="0"/>
                    <a:t> t </a:t>
                  </a:r>
                  <a:r>
                    <a:rPr lang="zh-CN" altLang="en-US" sz="1600" dirty="0"/>
                    <a:t>，但不知道力与质点坐标的</a:t>
                  </a:r>
                  <a:r>
                    <a:rPr lang="zh-CN" altLang="en-US" sz="1600" dirty="0" smtClean="0"/>
                    <a:t>函数关系</a:t>
                  </a:r>
                  <a:r>
                    <a:rPr lang="zh-CN" altLang="en-US" sz="1600" dirty="0"/>
                    <a:t>，因此，应先求出</a:t>
                  </a:r>
                  <a:r>
                    <a:rPr lang="en-US" altLang="zh-CN" sz="1600" dirty="0"/>
                    <a:t>x(t)</a:t>
                  </a:r>
                  <a:r>
                    <a:rPr lang="zh-CN" altLang="en-US" sz="1600" dirty="0"/>
                    <a:t>的表达式才能计算力的功。</a:t>
                  </a:r>
                  <a:r>
                    <a:rPr lang="zh-CN" altLang="en-US" sz="1600" dirty="0" smtClean="0"/>
                    <a:t>：</a:t>
                  </a:r>
                  <a:endParaRPr lang="en-US" altLang="zh-CN" sz="1600" dirty="0" smtClean="0"/>
                </a:p>
                <a:p>
                  <a:pPr>
                    <a:lnSpc>
                      <a:spcPct val="130000"/>
                    </a:lnSpc>
                  </a:pPr>
                  <a:r>
                    <a:rPr lang="zh-CN" altLang="en-US" sz="1600" dirty="0" smtClean="0"/>
                    <a:t>因为</a:t>
                  </a:r>
                  <a14:m>
                    <m:oMath xmlns:m="http://schemas.openxmlformats.org/officeDocument/2006/math">
                      <m:f>
                        <m:fPr>
                          <m:ctrlPr>
                            <a:rPr lang="zh-CN" altLang="en-US" sz="1800" i="1">
                              <a:latin typeface="Cambria Math" panose="02040503050406030204" pitchFamily="18" charset="0"/>
                            </a:rPr>
                          </m:ctrlPr>
                        </m:fPr>
                        <m:num>
                          <m:r>
                            <a:rPr lang="zh-CN" altLang="en-US" sz="1800" i="1">
                              <a:latin typeface="Cambria Math" panose="02040503050406030204" pitchFamily="18" charset="0"/>
                            </a:rPr>
                            <m:t>𝑑</m:t>
                          </m:r>
                          <m:r>
                            <a:rPr lang="zh-CN" altLang="en-US" sz="1800" i="1">
                              <a:latin typeface="Cambria Math" panose="02040503050406030204" pitchFamily="18" charset="0"/>
                            </a:rPr>
                            <m:t>𝜈</m:t>
                          </m:r>
                        </m:num>
                        <m:den>
                          <m:r>
                            <a:rPr lang="zh-CN" altLang="en-US" sz="1800" i="1">
                              <a:latin typeface="Cambria Math" panose="02040503050406030204" pitchFamily="18" charset="0"/>
                            </a:rPr>
                            <m:t>𝑑𝑡</m:t>
                          </m:r>
                        </m:den>
                      </m:f>
                      <m:r>
                        <a:rPr lang="zh-CN" altLang="en-US" sz="1800">
                          <a:latin typeface="Cambria Math" panose="02040503050406030204" pitchFamily="18" charset="0"/>
                        </a:rPr>
                        <m:t>=</m:t>
                      </m:r>
                      <m:r>
                        <a:rPr lang="zh-CN" altLang="en-US" sz="1800" i="1">
                          <a:latin typeface="Cambria Math" panose="02040503050406030204" pitchFamily="18" charset="0"/>
                        </a:rPr>
                        <m:t>𝑎</m:t>
                      </m:r>
                      <m:r>
                        <a:rPr lang="zh-CN" altLang="en-US" sz="1800">
                          <a:latin typeface="Cambria Math" panose="02040503050406030204" pitchFamily="18" charset="0"/>
                        </a:rPr>
                        <m:t>=</m:t>
                      </m:r>
                      <m:f>
                        <m:fPr>
                          <m:ctrlPr>
                            <a:rPr lang="zh-CN" altLang="en-US" sz="1800" i="1">
                              <a:latin typeface="Cambria Math" panose="02040503050406030204" pitchFamily="18" charset="0"/>
                            </a:rPr>
                          </m:ctrlPr>
                        </m:fPr>
                        <m:num>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𝐹</m:t>
                              </m:r>
                            </m:e>
                            <m:sub>
                              <m:r>
                                <a:rPr lang="zh-CN" altLang="en-US" sz="1800" i="1">
                                  <a:latin typeface="Cambria Math" panose="02040503050406030204" pitchFamily="18" charset="0"/>
                                </a:rPr>
                                <m:t>𝑥</m:t>
                              </m:r>
                            </m:sub>
                          </m:sSub>
                        </m:num>
                        <m:den>
                          <m:r>
                            <a:rPr lang="zh-CN" altLang="en-US" sz="1800" i="1">
                              <a:latin typeface="Cambria Math" panose="02040503050406030204" pitchFamily="18" charset="0"/>
                            </a:rPr>
                            <m:t>𝑚</m:t>
                          </m:r>
                        </m:den>
                      </m:f>
                      <m:r>
                        <a:rPr lang="zh-CN" altLang="en-US" sz="1800">
                          <a:latin typeface="Cambria Math" panose="02040503050406030204" pitchFamily="18" charset="0"/>
                        </a:rPr>
                        <m:t>=</m:t>
                      </m:r>
                      <m:f>
                        <m:fPr>
                          <m:ctrlPr>
                            <a:rPr lang="zh-CN" altLang="en-US" sz="1800" i="1">
                              <a:latin typeface="Cambria Math" panose="02040503050406030204" pitchFamily="18" charset="0"/>
                            </a:rPr>
                          </m:ctrlPr>
                        </m:fPr>
                        <m:num>
                          <m:r>
                            <a:rPr lang="zh-CN" altLang="en-US" sz="1800">
                              <a:latin typeface="Cambria Math" panose="02040503050406030204" pitchFamily="18" charset="0"/>
                            </a:rPr>
                            <m:t>6×</m:t>
                          </m:r>
                          <m:sSup>
                            <m:sSupPr>
                              <m:ctrlPr>
                                <a:rPr lang="zh-CN" altLang="en-US" sz="1800" i="1">
                                  <a:latin typeface="Cambria Math" panose="02040503050406030204" pitchFamily="18" charset="0"/>
                                </a:rPr>
                              </m:ctrlPr>
                            </m:sSupPr>
                            <m:e>
                              <m:r>
                                <a:rPr lang="zh-CN" altLang="en-US" sz="1800">
                                  <a:latin typeface="Cambria Math" panose="02040503050406030204" pitchFamily="18" charset="0"/>
                                </a:rPr>
                                <m:t>10</m:t>
                              </m:r>
                            </m:e>
                            <m:sup>
                              <m:r>
                                <a:rPr lang="zh-CN" altLang="en-US" sz="1800">
                                  <a:latin typeface="Cambria Math" panose="02040503050406030204" pitchFamily="18" charset="0"/>
                                </a:rPr>
                                <m:t>3</m:t>
                              </m:r>
                            </m:sup>
                          </m:sSup>
                          <m:r>
                            <a:rPr lang="zh-CN" altLang="en-US" sz="1800" i="1">
                              <a:latin typeface="Cambria Math" panose="02040503050406030204" pitchFamily="18" charset="0"/>
                            </a:rPr>
                            <m:t>𝑡</m:t>
                          </m:r>
                        </m:num>
                        <m:den>
                          <m:r>
                            <a:rPr lang="zh-CN" altLang="en-US" sz="1800">
                              <a:latin typeface="Cambria Math" panose="02040503050406030204" pitchFamily="18" charset="0"/>
                            </a:rPr>
                            <m:t>2×</m:t>
                          </m:r>
                          <m:sSup>
                            <m:sSupPr>
                              <m:ctrlPr>
                                <a:rPr lang="zh-CN" altLang="en-US" sz="1800" i="1">
                                  <a:latin typeface="Cambria Math" panose="02040503050406030204" pitchFamily="18" charset="0"/>
                                </a:rPr>
                              </m:ctrlPr>
                            </m:sSupPr>
                            <m:e>
                              <m:r>
                                <a:rPr lang="zh-CN" altLang="en-US" sz="1800">
                                  <a:latin typeface="Cambria Math" panose="02040503050406030204" pitchFamily="18" charset="0"/>
                                </a:rPr>
                                <m:t>10</m:t>
                              </m:r>
                            </m:e>
                            <m:sup>
                              <m:r>
                                <a:rPr lang="zh-CN" altLang="en-US" sz="1800">
                                  <a:latin typeface="Cambria Math" panose="02040503050406030204" pitchFamily="18" charset="0"/>
                                </a:rPr>
                                <m:t>3</m:t>
                              </m:r>
                            </m:sup>
                          </m:sSup>
                        </m:den>
                      </m:f>
                      <m:r>
                        <a:rPr lang="zh-CN" altLang="en-US" sz="1800">
                          <a:latin typeface="Cambria Math" panose="02040503050406030204" pitchFamily="18" charset="0"/>
                        </a:rPr>
                        <m:t>=3</m:t>
                      </m:r>
                      <m:r>
                        <a:rPr lang="zh-CN" altLang="en-US" sz="1800" i="1">
                          <a:latin typeface="Cambria Math" panose="02040503050406030204" pitchFamily="18" charset="0"/>
                        </a:rPr>
                        <m:t>𝑡</m:t>
                      </m:r>
                    </m:oMath>
                  </a14:m>
                  <a:r>
                    <a:rPr lang="zh-CN" altLang="en-US" sz="1800" dirty="0" smtClean="0"/>
                    <a:t>   </a:t>
                  </a:r>
                  <a:r>
                    <a:rPr lang="zh-CN" altLang="en-US" sz="1600" dirty="0" smtClean="0"/>
                    <a:t>得到：</a:t>
                  </a:r>
                  <a14:m>
                    <m:oMath xmlns:m="http://schemas.openxmlformats.org/officeDocument/2006/math">
                      <m:r>
                        <a:rPr lang="zh-CN" altLang="en-US" sz="1600">
                          <a:latin typeface="Cambria Math" panose="02040503050406030204" pitchFamily="18" charset="0"/>
                        </a:rPr>
                        <m:t>ⅆ</m:t>
                      </m:r>
                      <m:r>
                        <a:rPr lang="zh-CN" altLang="en-US" sz="1600" i="1">
                          <a:latin typeface="Cambria Math" panose="02040503050406030204" pitchFamily="18" charset="0"/>
                        </a:rPr>
                        <m:t>𝜈</m:t>
                      </m:r>
                      <m:r>
                        <a:rPr lang="zh-CN" altLang="en-US" sz="1600">
                          <a:latin typeface="Cambria Math" panose="02040503050406030204" pitchFamily="18" charset="0"/>
                        </a:rPr>
                        <m:t>=3</m:t>
                      </m:r>
                      <m:r>
                        <a:rPr lang="zh-CN" altLang="en-US" sz="1600" i="1">
                          <a:latin typeface="Cambria Math" panose="02040503050406030204" pitchFamily="18" charset="0"/>
                        </a:rPr>
                        <m:t>𝑡</m:t>
                      </m:r>
                      <m:r>
                        <a:rPr lang="zh-CN" altLang="en-US" sz="1600">
                          <a:latin typeface="Cambria Math" panose="02040503050406030204" pitchFamily="18" charset="0"/>
                        </a:rPr>
                        <m:t>ⅆ</m:t>
                      </m:r>
                      <m:r>
                        <a:rPr lang="zh-CN" altLang="en-US" sz="1600" i="1">
                          <a:latin typeface="Cambria Math" panose="02040503050406030204" pitchFamily="18" charset="0"/>
                        </a:rPr>
                        <m:t>𝑡</m:t>
                      </m:r>
                    </m:oMath>
                  </a14:m>
                  <a:endParaRPr lang="zh-CN" altLang="en-US" sz="1600" dirty="0"/>
                </a:p>
                <a:p>
                  <a:pPr>
                    <a:lnSpc>
                      <a:spcPct val="130000"/>
                    </a:lnSpc>
                  </a:pPr>
                  <a:endParaRPr lang="en-US" altLang="zh-CN" sz="1600" dirty="0" smtClean="0"/>
                </a:p>
                <a:p>
                  <a:pPr>
                    <a:lnSpc>
                      <a:spcPct val="130000"/>
                    </a:lnSpc>
                  </a:pPr>
                  <a:r>
                    <a:rPr lang="zh-CN" altLang="en-US" sz="1600" dirty="0"/>
                    <a:t>积分，并注意到初始条件</a:t>
                  </a:r>
                  <a:r>
                    <a:rPr lang="en-US" altLang="zh-CN" sz="1600" dirty="0"/>
                    <a:t>t=0 </a:t>
                  </a:r>
                  <a:r>
                    <a:rPr lang="zh-CN" altLang="en-US" sz="1600" dirty="0"/>
                    <a:t>时， </a:t>
                  </a:r>
                  <a:r>
                    <a:rPr lang="en-US" altLang="zh-CN" sz="1600" dirty="0" smtClean="0"/>
                    <a:t>v</a:t>
                  </a:r>
                  <a:r>
                    <a:rPr lang="en-US" altLang="zh-CN" sz="1600" baseline="-25000" dirty="0" smtClean="0"/>
                    <a:t>0</a:t>
                  </a:r>
                  <a:r>
                    <a:rPr lang="en-US" altLang="zh-CN" sz="1600" dirty="0" smtClean="0"/>
                    <a:t>=0 </a:t>
                  </a:r>
                  <a:r>
                    <a:rPr lang="zh-CN" altLang="en-US" sz="1600" dirty="0"/>
                    <a:t>，解之得：</a:t>
                  </a:r>
                  <a:r>
                    <a:rPr lang="en-US" altLang="zh-CN" sz="1600" dirty="0" smtClean="0"/>
                    <a:t>v=1.5t</a:t>
                  </a:r>
                  <a:r>
                    <a:rPr lang="en-US" altLang="zh-CN" sz="1600" baseline="30000" dirty="0" smtClean="0"/>
                    <a:t>2</a:t>
                  </a:r>
                </a:p>
                <a:p>
                  <a:pPr>
                    <a:lnSpc>
                      <a:spcPct val="130000"/>
                    </a:lnSpc>
                  </a:pPr>
                  <a:r>
                    <a:rPr lang="zh-CN" altLang="en-US" sz="1600" dirty="0" smtClean="0"/>
                    <a:t>由</a:t>
                  </a:r>
                  <a14:m>
                    <m:oMath xmlns:m="http://schemas.openxmlformats.org/officeDocument/2006/math">
                      <m:r>
                        <a:rPr lang="zh-CN" altLang="en-US" sz="1600" i="1">
                          <a:latin typeface="Cambria Math" panose="02040503050406030204" pitchFamily="18" charset="0"/>
                        </a:rPr>
                        <m:t>𝜈</m:t>
                      </m:r>
                      <m:r>
                        <a:rPr lang="en-US" altLang="zh-CN" sz="1600" i="1" smtClean="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𝑑</m:t>
                          </m:r>
                          <m:r>
                            <m:rPr>
                              <m:sty m:val="p"/>
                            </m:rPr>
                            <a:rPr lang="en-US" altLang="zh-CN" sz="1600" i="1">
                              <a:latin typeface="Cambria Math" panose="02040503050406030204" pitchFamily="18" charset="0"/>
                            </a:rPr>
                            <m:t>x</m:t>
                          </m:r>
                        </m:num>
                        <m:den>
                          <m:r>
                            <a:rPr lang="zh-CN" altLang="en-US" sz="1600" i="1">
                              <a:latin typeface="Cambria Math" panose="02040503050406030204" pitchFamily="18" charset="0"/>
                            </a:rPr>
                            <m:t>𝑑𝑡</m:t>
                          </m:r>
                        </m:den>
                      </m:f>
                    </m:oMath>
                  </a14:m>
                  <a:r>
                    <a:rPr lang="zh-CN" altLang="en-US" sz="1600" dirty="0" smtClean="0"/>
                    <a:t>   得：</a:t>
                  </a:r>
                  <a:r>
                    <a:rPr lang="en-US" altLang="zh-CN" sz="1600" dirty="0" smtClean="0"/>
                    <a:t>dx=</a:t>
                  </a:r>
                  <a:r>
                    <a:rPr lang="en-US" altLang="zh-CN" sz="1600" dirty="0" err="1" smtClean="0"/>
                    <a:t>vdt</a:t>
                  </a:r>
                  <a:r>
                    <a:rPr lang="en-US" altLang="zh-CN" sz="1600" dirty="0" smtClean="0"/>
                    <a:t>=1.5t</a:t>
                  </a:r>
                  <a:r>
                    <a:rPr lang="en-US" altLang="zh-CN" sz="1600" baseline="30000" dirty="0" smtClean="0"/>
                    <a:t>2</a:t>
                  </a:r>
                  <a:r>
                    <a:rPr lang="en-US" altLang="zh-CN" sz="1600" dirty="0" smtClean="0"/>
                    <a:t>dt</a:t>
                  </a:r>
                </a:p>
                <a:p>
                  <a:pPr>
                    <a:lnSpc>
                      <a:spcPct val="130000"/>
                    </a:lnSpc>
                  </a:pPr>
                  <a:r>
                    <a:rPr lang="zh-CN" altLang="en-US" sz="1600" dirty="0"/>
                    <a:t>故牵引力在 </a:t>
                  </a:r>
                  <a:r>
                    <a:rPr lang="en-US" altLang="zh-CN" sz="1600" dirty="0"/>
                    <a:t>10S</a:t>
                  </a:r>
                  <a:r>
                    <a:rPr lang="zh-CN" altLang="en-US" sz="1600" dirty="0"/>
                    <a:t>内作的功</a:t>
                  </a:r>
                  <a:r>
                    <a:rPr lang="zh-CN" altLang="en-US" sz="1600" dirty="0" smtClean="0"/>
                    <a:t>：</a:t>
                  </a:r>
                  <a:endParaRPr lang="en-US" altLang="zh-CN" sz="1600" dirty="0" smtClean="0"/>
                </a:p>
                <a:p>
                  <a:pPr>
                    <a:lnSpc>
                      <a:spcPct val="130000"/>
                    </a:lnSpc>
                  </a:pPr>
                  <a:endParaRPr lang="en-US" altLang="zh-CN" sz="1600" dirty="0"/>
                </a:p>
                <a:p>
                  <a:pPr>
                    <a:lnSpc>
                      <a:spcPct val="130000"/>
                    </a:lnSpc>
                  </a:pPr>
                  <a:endParaRPr lang="en-US" altLang="zh-CN" sz="1600" dirty="0" smtClean="0"/>
                </a:p>
              </p:txBody>
            </p:sp>
          </mc:Choice>
          <mc:Fallback xmlns="">
            <p:sp>
              <p:nvSpPr>
                <p:cNvPr id="6" name="矩形 5"/>
                <p:cNvSpPr>
                  <a:spLocks noRot="1" noChangeAspect="1" noMove="1" noResize="1" noEditPoints="1" noAdjustHandles="1" noChangeArrowheads="1" noChangeShapeType="1" noTextEdit="1"/>
                </p:cNvSpPr>
                <p:nvPr/>
              </p:nvSpPr>
              <p:spPr>
                <a:xfrm>
                  <a:off x="586509" y="2159085"/>
                  <a:ext cx="7549305" cy="3418500"/>
                </a:xfrm>
                <a:prstGeom prst="rect">
                  <a:avLst/>
                </a:prstGeom>
                <a:blipFill rotWithShape="0">
                  <a:blip r:embed="rId2"/>
                  <a:stretch>
                    <a:fillRect l="-4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904162" y="4892910"/>
                  <a:ext cx="7421419" cy="7151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800" i="1">
                            <a:latin typeface="Cambria Math" panose="02040503050406030204" pitchFamily="18" charset="0"/>
                          </a:rPr>
                          <m:t>𝐴</m:t>
                        </m:r>
                        <m:r>
                          <a:rPr lang="zh-CN" altLang="en-US" sz="1800" i="0">
                            <a:latin typeface="Cambria Math" panose="02040503050406030204" pitchFamily="18" charset="0"/>
                          </a:rPr>
                          <m:t>=</m:t>
                        </m:r>
                        <m:nary>
                          <m:naryPr>
                            <m:grow m:val="on"/>
                            <m:subHide m:val="on"/>
                            <m:supHide m:val="on"/>
                            <m:ctrlPr>
                              <a:rPr lang="zh-CN" altLang="en-US" sz="1800" i="1">
                                <a:latin typeface="Cambria Math" panose="02040503050406030204" pitchFamily="18" charset="0"/>
                              </a:rPr>
                            </m:ctrlPr>
                          </m:naryPr>
                          <m:sub/>
                          <m:sup/>
                          <m:e>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𝐹</m:t>
                                </m:r>
                              </m:e>
                              <m:sub>
                                <m:r>
                                  <a:rPr lang="zh-CN" altLang="en-US" sz="1800" i="1">
                                    <a:latin typeface="Cambria Math" panose="02040503050406030204" pitchFamily="18" charset="0"/>
                                  </a:rPr>
                                  <m:t>𝑥</m:t>
                                </m:r>
                              </m:sub>
                            </m:sSub>
                            <m:r>
                              <a:rPr lang="zh-CN" altLang="en-US" sz="1800" i="0">
                                <a:latin typeface="Cambria Math" panose="02040503050406030204" pitchFamily="18" charset="0"/>
                              </a:rPr>
                              <m:t>ⅆ</m:t>
                            </m:r>
                            <m:r>
                              <a:rPr lang="zh-CN" altLang="en-US" sz="1800" i="1">
                                <a:latin typeface="Cambria Math" panose="02040503050406030204" pitchFamily="18" charset="0"/>
                              </a:rPr>
                              <m:t>𝑥</m:t>
                            </m:r>
                          </m:e>
                        </m:nary>
                        <m:r>
                          <a:rPr lang="zh-CN" altLang="en-US" sz="1800" i="0">
                            <a:latin typeface="Cambria Math" panose="02040503050406030204" pitchFamily="18" charset="0"/>
                          </a:rPr>
                          <m:t>=</m:t>
                        </m:r>
                        <m:nary>
                          <m:naryPr>
                            <m:limLoc m:val="subSup"/>
                            <m:grow m:val="on"/>
                            <m:ctrlPr>
                              <a:rPr lang="zh-CN" altLang="en-US" sz="1800" i="1">
                                <a:latin typeface="Cambria Math" panose="02040503050406030204" pitchFamily="18" charset="0"/>
                              </a:rPr>
                            </m:ctrlPr>
                          </m:naryPr>
                          <m:sub>
                            <m:r>
                              <a:rPr lang="zh-CN" altLang="en-US" sz="1800" i="0">
                                <a:latin typeface="Cambria Math" panose="02040503050406030204" pitchFamily="18" charset="0"/>
                              </a:rPr>
                              <m:t>0</m:t>
                            </m:r>
                          </m:sub>
                          <m:sup>
                            <m:r>
                              <a:rPr lang="zh-CN" altLang="en-US" sz="1800" i="0">
                                <a:latin typeface="Cambria Math" panose="02040503050406030204" pitchFamily="18" charset="0"/>
                              </a:rPr>
                              <m:t>10</m:t>
                            </m:r>
                          </m:sup>
                          <m:e>
                            <m:d>
                              <m:dPr>
                                <m:ctrlPr>
                                  <a:rPr lang="zh-CN" altLang="en-US" sz="1800" i="1">
                                    <a:latin typeface="Cambria Math" panose="02040503050406030204" pitchFamily="18" charset="0"/>
                                  </a:rPr>
                                </m:ctrlPr>
                              </m:dPr>
                              <m:e>
                                <m:r>
                                  <a:rPr lang="zh-CN" altLang="en-US" sz="1800" i="0">
                                    <a:latin typeface="Cambria Math" panose="02040503050406030204" pitchFamily="18" charset="0"/>
                                  </a:rPr>
                                  <m:t>6×</m:t>
                                </m:r>
                                <m:sSup>
                                  <m:sSupPr>
                                    <m:ctrlPr>
                                      <a:rPr lang="zh-CN" altLang="en-US" sz="1800" i="1">
                                        <a:latin typeface="Cambria Math" panose="02040503050406030204" pitchFamily="18" charset="0"/>
                                      </a:rPr>
                                    </m:ctrlPr>
                                  </m:sSupPr>
                                  <m:e>
                                    <m:r>
                                      <a:rPr lang="zh-CN" altLang="en-US" sz="1800" i="0">
                                        <a:latin typeface="Cambria Math" panose="02040503050406030204" pitchFamily="18" charset="0"/>
                                      </a:rPr>
                                      <m:t>10</m:t>
                                    </m:r>
                                  </m:e>
                                  <m:sup>
                                    <m:r>
                                      <a:rPr lang="zh-CN" altLang="en-US" sz="1800" i="0">
                                        <a:latin typeface="Cambria Math" panose="02040503050406030204" pitchFamily="18" charset="0"/>
                                      </a:rPr>
                                      <m:t>3</m:t>
                                    </m:r>
                                  </m:sup>
                                </m:sSup>
                                <m:r>
                                  <a:rPr lang="zh-CN" altLang="en-US" sz="1800" i="1">
                                    <a:latin typeface="Cambria Math" panose="02040503050406030204" pitchFamily="18" charset="0"/>
                                  </a:rPr>
                                  <m:t>𝑡</m:t>
                                </m:r>
                              </m:e>
                            </m:d>
                            <m:r>
                              <a:rPr lang="zh-CN" altLang="en-US" sz="1800" i="0">
                                <a:latin typeface="Cambria Math" panose="02040503050406030204" pitchFamily="18" charset="0"/>
                              </a:rPr>
                              <m:t>×1.5</m:t>
                            </m:r>
                            <m:sSup>
                              <m:sSupPr>
                                <m:ctrlPr>
                                  <a:rPr lang="zh-CN" altLang="en-US" sz="1800" i="1">
                                    <a:latin typeface="Cambria Math" panose="02040503050406030204" pitchFamily="18" charset="0"/>
                                  </a:rPr>
                                </m:ctrlPr>
                              </m:sSupPr>
                              <m:e>
                                <m:r>
                                  <a:rPr lang="zh-CN" altLang="en-US" sz="1800" i="1">
                                    <a:latin typeface="Cambria Math" panose="02040503050406030204" pitchFamily="18" charset="0"/>
                                  </a:rPr>
                                  <m:t>𝑡</m:t>
                                </m:r>
                              </m:e>
                              <m:sup>
                                <m:r>
                                  <a:rPr lang="zh-CN" altLang="en-US" sz="1800" i="0">
                                    <a:latin typeface="Cambria Math" panose="02040503050406030204" pitchFamily="18" charset="0"/>
                                  </a:rPr>
                                  <m:t>2</m:t>
                                </m:r>
                              </m:sup>
                            </m:sSup>
                            <m:r>
                              <a:rPr lang="zh-CN" altLang="en-US" sz="1800" i="0">
                                <a:latin typeface="Cambria Math" panose="02040503050406030204" pitchFamily="18" charset="0"/>
                              </a:rPr>
                              <m:t>ⅆ</m:t>
                            </m:r>
                            <m:r>
                              <a:rPr lang="zh-CN" altLang="en-US" sz="1800" i="1">
                                <a:latin typeface="Cambria Math" panose="02040503050406030204" pitchFamily="18" charset="0"/>
                              </a:rPr>
                              <m:t>𝑡</m:t>
                            </m:r>
                          </m:e>
                        </m:nary>
                        <m:r>
                          <a:rPr lang="zh-CN" altLang="en-US" sz="1800" i="0">
                            <a:latin typeface="Cambria Math" panose="02040503050406030204" pitchFamily="18" charset="0"/>
                          </a:rPr>
                          <m:t>=</m:t>
                        </m:r>
                        <m:f>
                          <m:fPr>
                            <m:ctrlPr>
                              <a:rPr lang="zh-CN" altLang="en-US" sz="1800" i="1">
                                <a:latin typeface="Cambria Math" panose="02040503050406030204" pitchFamily="18" charset="0"/>
                              </a:rPr>
                            </m:ctrlPr>
                          </m:fPr>
                          <m:num>
                            <m:r>
                              <a:rPr lang="zh-CN" altLang="en-US" sz="1800" i="0">
                                <a:latin typeface="Cambria Math" panose="02040503050406030204" pitchFamily="18" charset="0"/>
                              </a:rPr>
                              <m:t>9</m:t>
                            </m:r>
                          </m:num>
                          <m:den>
                            <m:r>
                              <a:rPr lang="zh-CN" altLang="en-US" sz="1800" i="0">
                                <a:latin typeface="Cambria Math" panose="02040503050406030204" pitchFamily="18" charset="0"/>
                              </a:rPr>
                              <m:t>4</m:t>
                            </m:r>
                          </m:den>
                        </m:f>
                        <m:r>
                          <a:rPr lang="zh-CN" altLang="en-US" sz="1800" i="0">
                            <a:latin typeface="Cambria Math" panose="02040503050406030204" pitchFamily="18" charset="0"/>
                          </a:rPr>
                          <m:t>×</m:t>
                        </m:r>
                        <m:sSup>
                          <m:sSupPr>
                            <m:ctrlPr>
                              <a:rPr lang="zh-CN" altLang="en-US" sz="1800" i="1">
                                <a:latin typeface="Cambria Math" panose="02040503050406030204" pitchFamily="18" charset="0"/>
                              </a:rPr>
                            </m:ctrlPr>
                          </m:sSupPr>
                          <m:e>
                            <m:r>
                              <a:rPr lang="zh-CN" altLang="en-US" sz="1800" i="0">
                                <a:latin typeface="Cambria Math" panose="02040503050406030204" pitchFamily="18" charset="0"/>
                              </a:rPr>
                              <m:t>10</m:t>
                            </m:r>
                          </m:e>
                          <m:sup>
                            <m:r>
                              <a:rPr lang="zh-CN" altLang="en-US" sz="1800" i="0">
                                <a:latin typeface="Cambria Math" panose="02040503050406030204" pitchFamily="18" charset="0"/>
                              </a:rPr>
                              <m:t>3</m:t>
                            </m:r>
                          </m:sup>
                        </m:sSup>
                        <m:sSubSup>
                          <m:sSubSupPr>
                            <m:ctrlPr>
                              <a:rPr lang="zh-CN" altLang="en-US" sz="1800" i="1">
                                <a:latin typeface="Cambria Math" panose="02040503050406030204" pitchFamily="18" charset="0"/>
                              </a:rPr>
                            </m:ctrlPr>
                          </m:sSubSupPr>
                          <m:e>
                            <m:d>
                              <m:dPr>
                                <m:begChr m:val=""/>
                                <m:endChr m:val="|"/>
                                <m:ctrlPr>
                                  <a:rPr lang="zh-CN" altLang="en-US" sz="1800" i="1">
                                    <a:latin typeface="Cambria Math" panose="02040503050406030204" pitchFamily="18" charset="0"/>
                                  </a:rPr>
                                </m:ctrlPr>
                              </m:dPr>
                              <m:e>
                                <m:sSup>
                                  <m:sSupPr>
                                    <m:ctrlPr>
                                      <a:rPr lang="zh-CN" altLang="en-US" sz="1800" i="1">
                                        <a:latin typeface="Cambria Math" panose="02040503050406030204" pitchFamily="18" charset="0"/>
                                      </a:rPr>
                                    </m:ctrlPr>
                                  </m:sSupPr>
                                  <m:e>
                                    <m:r>
                                      <a:rPr lang="zh-CN" altLang="en-US" sz="1800" i="1">
                                        <a:latin typeface="Cambria Math" panose="02040503050406030204" pitchFamily="18" charset="0"/>
                                      </a:rPr>
                                      <m:t>𝑡</m:t>
                                    </m:r>
                                  </m:e>
                                  <m:sup>
                                    <m:r>
                                      <a:rPr lang="zh-CN" altLang="en-US" sz="1800" i="0">
                                        <a:latin typeface="Cambria Math" panose="02040503050406030204" pitchFamily="18" charset="0"/>
                                      </a:rPr>
                                      <m:t>4</m:t>
                                    </m:r>
                                  </m:sup>
                                </m:sSup>
                              </m:e>
                            </m:d>
                          </m:e>
                          <m:sub>
                            <m:r>
                              <a:rPr lang="zh-CN" altLang="en-US" sz="1800" i="0">
                                <a:latin typeface="Cambria Math" panose="02040503050406030204" pitchFamily="18" charset="0"/>
                              </a:rPr>
                              <m:t>0</m:t>
                            </m:r>
                          </m:sub>
                          <m:sup>
                            <m:r>
                              <a:rPr lang="zh-CN" altLang="en-US" sz="1800" i="0">
                                <a:latin typeface="Cambria Math" panose="02040503050406030204" pitchFamily="18" charset="0"/>
                              </a:rPr>
                              <m:t>10</m:t>
                            </m:r>
                          </m:sup>
                        </m:sSubSup>
                        <m:r>
                          <a:rPr lang="zh-CN" altLang="en-US" sz="1800" i="0">
                            <a:latin typeface="Cambria Math" panose="02040503050406030204" pitchFamily="18" charset="0"/>
                          </a:rPr>
                          <m:t>=2.25×</m:t>
                        </m:r>
                        <m:sSup>
                          <m:sSupPr>
                            <m:ctrlPr>
                              <a:rPr lang="zh-CN" altLang="en-US" sz="1800" i="1">
                                <a:latin typeface="Cambria Math" panose="02040503050406030204" pitchFamily="18" charset="0"/>
                              </a:rPr>
                            </m:ctrlPr>
                          </m:sSupPr>
                          <m:e>
                            <m:r>
                              <a:rPr lang="zh-CN" altLang="en-US" sz="1800" i="0">
                                <a:latin typeface="Cambria Math" panose="02040503050406030204" pitchFamily="18" charset="0"/>
                              </a:rPr>
                              <m:t>10</m:t>
                            </m:r>
                          </m:e>
                          <m:sup>
                            <m:r>
                              <a:rPr lang="zh-CN" altLang="en-US" sz="1800" i="0">
                                <a:latin typeface="Cambria Math" panose="02040503050406030204" pitchFamily="18" charset="0"/>
                              </a:rPr>
                              <m:t>7</m:t>
                            </m:r>
                          </m:sup>
                        </m:sSup>
                        <m:d>
                          <m:dPr>
                            <m:ctrlPr>
                              <a:rPr lang="zh-CN" altLang="en-US" sz="1800" i="1">
                                <a:latin typeface="Cambria Math" panose="02040503050406030204" pitchFamily="18" charset="0"/>
                              </a:rPr>
                            </m:ctrlPr>
                          </m:dPr>
                          <m:e>
                            <m:r>
                              <m:rPr>
                                <m:sty m:val="p"/>
                              </m:rPr>
                              <a:rPr lang="en-US" altLang="zh-CN" sz="1800" i="1" smtClean="0">
                                <a:latin typeface="Cambria Math" panose="02040503050406030204" pitchFamily="18" charset="0"/>
                              </a:rPr>
                              <m:t>J</m:t>
                            </m:r>
                          </m:e>
                        </m:d>
                      </m:oMath>
                    </m:oMathPara>
                  </a14:m>
                  <a:endParaRPr lang="zh-CN" altLang="en-US" sz="1800" dirty="0"/>
                </a:p>
              </p:txBody>
            </p:sp>
          </mc:Choice>
          <mc:Fallback xmlns="">
            <p:sp>
              <p:nvSpPr>
                <p:cNvPr id="12" name="矩形 11"/>
                <p:cNvSpPr>
                  <a:spLocks noRot="1" noChangeAspect="1" noMove="1" noResize="1" noEditPoints="1" noAdjustHandles="1" noChangeArrowheads="1" noChangeShapeType="1" noTextEdit="1"/>
                </p:cNvSpPr>
                <p:nvPr/>
              </p:nvSpPr>
              <p:spPr>
                <a:xfrm>
                  <a:off x="904162" y="4892910"/>
                  <a:ext cx="7421419" cy="715132"/>
                </a:xfrm>
                <a:prstGeom prst="rect">
                  <a:avLst/>
                </a:prstGeom>
                <a:blipFill rotWithShape="0">
                  <a:blip r:embed="rId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27977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8</a:t>
            </a:fld>
            <a:endParaRPr lang="zh-CN" altLang="en-US"/>
          </a:p>
        </p:txBody>
      </p:sp>
      <p:sp>
        <p:nvSpPr>
          <p:cNvPr id="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一、功及功率</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586509" y="1138535"/>
            <a:ext cx="8437418" cy="1166473"/>
          </a:xfrm>
          <a:prstGeom prst="rect">
            <a:avLst/>
          </a:prstGeom>
        </p:spPr>
        <p:txBody>
          <a:bodyPr wrap="square">
            <a:spAutoFit/>
          </a:bodyPr>
          <a:lstStyle/>
          <a:p>
            <a:pPr>
              <a:lnSpc>
                <a:spcPct val="120000"/>
              </a:lnSpc>
              <a:spcAft>
                <a:spcPts val="600"/>
              </a:spcAft>
            </a:pPr>
            <a:r>
              <a:rPr lang="en-US" altLang="zh-CN" sz="1800" dirty="0" smtClean="0">
                <a:ea typeface="楷体" panose="02010609060101010101" pitchFamily="49" charset="-122"/>
              </a:rPr>
              <a:t>【</a:t>
            </a:r>
            <a:r>
              <a:rPr lang="zh-CN" altLang="en-US" sz="1800" dirty="0" smtClean="0">
                <a:ea typeface="楷体" panose="02010609060101010101" pitchFamily="49" charset="-122"/>
              </a:rPr>
              <a:t>例</a:t>
            </a:r>
            <a:r>
              <a:rPr lang="en-US" altLang="zh-CN" sz="1800" dirty="0" smtClean="0">
                <a:ea typeface="楷体" panose="02010609060101010101" pitchFamily="49" charset="-122"/>
              </a:rPr>
              <a:t>3】 </a:t>
            </a:r>
            <a:r>
              <a:rPr lang="zh-CN" altLang="en-US" sz="1800" dirty="0">
                <a:ea typeface="楷体" panose="02010609060101010101" pitchFamily="49" charset="-122"/>
              </a:rPr>
              <a:t>一地下蓄水池，面积为</a:t>
            </a:r>
            <a:r>
              <a:rPr lang="en-US" altLang="zh-CN" sz="1800" dirty="0">
                <a:ea typeface="楷体" panose="02010609060101010101" pitchFamily="49" charset="-122"/>
              </a:rPr>
              <a:t>50</a:t>
            </a:r>
            <a:r>
              <a:rPr lang="zh-CN" altLang="en-US" sz="1800" dirty="0">
                <a:ea typeface="楷体" panose="02010609060101010101" pitchFamily="49" charset="-122"/>
              </a:rPr>
              <a:t>平方米，藏水</a:t>
            </a:r>
            <a:r>
              <a:rPr lang="zh-CN" altLang="en-US" sz="1800" dirty="0" smtClean="0">
                <a:ea typeface="楷体" panose="02010609060101010101" pitchFamily="49" charset="-122"/>
              </a:rPr>
              <a:t>深度为</a:t>
            </a:r>
            <a:r>
              <a:rPr lang="en-US" altLang="zh-CN" sz="1800" dirty="0">
                <a:ea typeface="楷体" panose="02010609060101010101" pitchFamily="49" charset="-122"/>
              </a:rPr>
              <a:t>1.5</a:t>
            </a:r>
            <a:r>
              <a:rPr lang="zh-CN" altLang="en-US" sz="1800" dirty="0">
                <a:ea typeface="楷体" panose="02010609060101010101" pitchFamily="49" charset="-122"/>
              </a:rPr>
              <a:t>米。假定水面低于地面的高度是</a:t>
            </a:r>
            <a:r>
              <a:rPr lang="en-US" altLang="zh-CN" sz="1800" dirty="0">
                <a:ea typeface="楷体" panose="02010609060101010101" pitchFamily="49" charset="-122"/>
              </a:rPr>
              <a:t>5</a:t>
            </a:r>
            <a:r>
              <a:rPr lang="zh-CN" altLang="en-US" sz="1800" dirty="0">
                <a:ea typeface="楷体" panose="02010609060101010101" pitchFamily="49" charset="-122"/>
              </a:rPr>
              <a:t>米。现要将</a:t>
            </a:r>
            <a:r>
              <a:rPr lang="zh-CN" altLang="en-US" sz="1800" dirty="0" smtClean="0">
                <a:ea typeface="楷体" panose="02010609060101010101" pitchFamily="49" charset="-122"/>
              </a:rPr>
              <a:t>这池水</a:t>
            </a:r>
            <a:r>
              <a:rPr lang="zh-CN" altLang="en-US" sz="1800" dirty="0">
                <a:ea typeface="楷体" panose="02010609060101010101" pitchFamily="49" charset="-122"/>
              </a:rPr>
              <a:t>全部抽到地面，需作多少功？若抽水机的效率为</a:t>
            </a:r>
          </a:p>
          <a:p>
            <a:pPr>
              <a:lnSpc>
                <a:spcPct val="120000"/>
              </a:lnSpc>
              <a:spcAft>
                <a:spcPts val="600"/>
              </a:spcAft>
            </a:pPr>
            <a:r>
              <a:rPr lang="en-US" altLang="zh-CN" sz="1800" dirty="0">
                <a:ea typeface="楷体" panose="02010609060101010101" pitchFamily="49" charset="-122"/>
              </a:rPr>
              <a:t>80%</a:t>
            </a:r>
            <a:r>
              <a:rPr lang="zh-CN" altLang="en-US" sz="1800" dirty="0">
                <a:ea typeface="楷体" panose="02010609060101010101" pitchFamily="49" charset="-122"/>
              </a:rPr>
              <a:t>，输入功率为</a:t>
            </a:r>
            <a:r>
              <a:rPr lang="en-US" altLang="zh-CN" sz="1800" dirty="0">
                <a:ea typeface="楷体" panose="02010609060101010101" pitchFamily="49" charset="-122"/>
              </a:rPr>
              <a:t>35</a:t>
            </a:r>
            <a:r>
              <a:rPr lang="zh-CN" altLang="en-US" sz="1800" dirty="0">
                <a:ea typeface="楷体" panose="02010609060101010101" pitchFamily="49" charset="-122"/>
              </a:rPr>
              <a:t>千瓦。则需多少时间抽完？</a:t>
            </a:r>
          </a:p>
        </p:txBody>
      </p:sp>
      <p:grpSp>
        <p:nvGrpSpPr>
          <p:cNvPr id="14" name="组合 13"/>
          <p:cNvGrpSpPr/>
          <p:nvPr/>
        </p:nvGrpSpPr>
        <p:grpSpPr>
          <a:xfrm>
            <a:off x="586509" y="2606200"/>
            <a:ext cx="7549305" cy="3921619"/>
            <a:chOff x="586509" y="2606200"/>
            <a:chExt cx="7549305" cy="3921619"/>
          </a:xfrm>
        </p:grpSpPr>
        <p:sp>
          <p:nvSpPr>
            <p:cNvPr id="6" name="矩形 5"/>
            <p:cNvSpPr/>
            <p:nvPr/>
          </p:nvSpPr>
          <p:spPr>
            <a:xfrm>
              <a:off x="586509" y="2606200"/>
              <a:ext cx="7549305" cy="696986"/>
            </a:xfrm>
            <a:prstGeom prst="rect">
              <a:avLst/>
            </a:prstGeom>
          </p:spPr>
          <p:txBody>
            <a:bodyPr wrap="square">
              <a:spAutoFit/>
            </a:bodyPr>
            <a:lstStyle/>
            <a:p>
              <a:pPr>
                <a:lnSpc>
                  <a:spcPct val="130000"/>
                </a:lnSpc>
              </a:pPr>
              <a:r>
                <a:rPr lang="zh-CN" altLang="en-US" sz="1600" dirty="0"/>
                <a:t>解：将距地面</a:t>
              </a:r>
              <a:r>
                <a:rPr lang="en-US" altLang="zh-CN" sz="1600" dirty="0"/>
                <a:t>h</a:t>
              </a:r>
              <a:r>
                <a:rPr lang="zh-CN" altLang="en-US" sz="1600" dirty="0"/>
                <a:t>深处</a:t>
              </a:r>
              <a:r>
                <a:rPr lang="en-US" altLang="zh-CN" sz="1600" dirty="0" err="1"/>
                <a:t>dm</a:t>
              </a:r>
              <a:r>
                <a:rPr lang="zh-CN" altLang="en-US" sz="1600" dirty="0"/>
                <a:t>的水抽到地面需做功 </a:t>
              </a:r>
              <a:r>
                <a:rPr lang="en-US" altLang="zh-CN" sz="1600" dirty="0" err="1"/>
                <a:t>dA</a:t>
              </a:r>
              <a:r>
                <a:rPr lang="en-US" altLang="zh-CN" sz="1600" dirty="0"/>
                <a:t>=</a:t>
              </a:r>
              <a:r>
                <a:rPr lang="en-US" altLang="zh-CN" sz="1600" dirty="0" err="1"/>
                <a:t>dmgh</a:t>
              </a:r>
              <a:r>
                <a:rPr lang="en-US" altLang="zh-CN" sz="1600" dirty="0"/>
                <a:t> </a:t>
              </a:r>
              <a:r>
                <a:rPr lang="zh-CN" altLang="en-US" sz="1600" dirty="0"/>
                <a:t>设水的密度</a:t>
              </a:r>
              <a:r>
                <a:rPr lang="el-GR" altLang="zh-CN" sz="1600" dirty="0"/>
                <a:t>ρ=10</a:t>
              </a:r>
              <a:r>
                <a:rPr lang="el-GR" altLang="zh-CN" sz="1600" baseline="30000" dirty="0"/>
                <a:t>3</a:t>
              </a:r>
              <a:r>
                <a:rPr lang="zh-CN" altLang="en-US" sz="1600" dirty="0"/>
                <a:t>千克</a:t>
              </a:r>
              <a:r>
                <a:rPr lang="en-US" altLang="zh-CN" sz="1600" dirty="0"/>
                <a:t>/</a:t>
              </a:r>
              <a:r>
                <a:rPr lang="zh-CN" altLang="en-US" sz="1600" dirty="0"/>
                <a:t>米</a:t>
              </a:r>
              <a:r>
                <a:rPr lang="en-US" altLang="zh-CN" sz="1600" baseline="30000" dirty="0"/>
                <a:t>3</a:t>
              </a:r>
              <a:r>
                <a:rPr lang="en-US" altLang="zh-CN" sz="1600" dirty="0"/>
                <a:t> </a:t>
              </a:r>
              <a:r>
                <a:rPr lang="zh-CN" altLang="en-US" sz="1600" dirty="0"/>
                <a:t>，所以深度在 </a:t>
              </a:r>
              <a:r>
                <a:rPr lang="en-US" altLang="zh-CN" sz="1600" dirty="0"/>
                <a:t>h—</a:t>
              </a:r>
              <a:r>
                <a:rPr lang="en-US" altLang="zh-CN" sz="1600" dirty="0" err="1"/>
                <a:t>h+dh</a:t>
              </a:r>
              <a:r>
                <a:rPr lang="zh-CN" altLang="en-US" sz="1600" dirty="0"/>
                <a:t>一层的水的质量为</a:t>
              </a:r>
              <a:r>
                <a:rPr lang="en-US" altLang="zh-CN" sz="1600" dirty="0" err="1"/>
                <a:t>dm</a:t>
              </a:r>
              <a:r>
                <a:rPr lang="en-US" altLang="zh-CN" sz="1600" dirty="0"/>
                <a:t>=</a:t>
              </a:r>
              <a:r>
                <a:rPr lang="en-US" altLang="zh-CN" sz="1600" dirty="0" err="1"/>
                <a:t>sdh</a:t>
              </a:r>
              <a:r>
                <a:rPr lang="el-GR" altLang="zh-CN" sz="1600" dirty="0"/>
                <a:t>ρ</a:t>
              </a:r>
              <a:r>
                <a:rPr lang="zh-CN" altLang="el-GR" sz="1600" dirty="0"/>
                <a:t>。</a:t>
              </a:r>
              <a:r>
                <a:rPr lang="zh-CN" altLang="en-US" sz="1600" dirty="0"/>
                <a:t>故全部水抽到 地面需作功</a:t>
              </a:r>
              <a:r>
                <a:rPr lang="zh-CN" altLang="en-US" sz="1600" dirty="0" smtClean="0"/>
                <a:t>：</a:t>
              </a:r>
              <a:endParaRPr lang="en-US" altLang="zh-CN" sz="1600" dirty="0" smtClean="0"/>
            </a:p>
          </p:txBody>
        </p:sp>
        <mc:AlternateContent xmlns:mc="http://schemas.openxmlformats.org/markup-compatibility/2006" xmlns:a14="http://schemas.microsoft.com/office/drawing/2010/main">
          <mc:Choice Requires="a14">
            <p:sp>
              <p:nvSpPr>
                <p:cNvPr id="5" name="矩形 4"/>
                <p:cNvSpPr/>
                <p:nvPr/>
              </p:nvSpPr>
              <p:spPr>
                <a:xfrm>
                  <a:off x="2935539" y="3256588"/>
                  <a:ext cx="3327129" cy="7550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800" i="1">
                            <a:latin typeface="Cambria Math" panose="02040503050406030204" pitchFamily="18" charset="0"/>
                          </a:rPr>
                          <m:t>𝐴</m:t>
                        </m:r>
                        <m:r>
                          <a:rPr lang="zh-CN" altLang="en-US" sz="1800" i="0">
                            <a:latin typeface="Cambria Math" panose="02040503050406030204" pitchFamily="18" charset="0"/>
                          </a:rPr>
                          <m:t>=</m:t>
                        </m:r>
                        <m:nary>
                          <m:naryPr>
                            <m:grow m:val="on"/>
                            <m:subHide m:val="on"/>
                            <m:supHide m:val="on"/>
                            <m:ctrlPr>
                              <a:rPr lang="zh-CN" altLang="en-US" sz="1800" i="1">
                                <a:latin typeface="Cambria Math" panose="02040503050406030204" pitchFamily="18" charset="0"/>
                              </a:rPr>
                            </m:ctrlPr>
                          </m:naryPr>
                          <m:sub/>
                          <m:sup/>
                          <m:e>
                            <m:r>
                              <a:rPr lang="zh-CN" altLang="en-US" sz="1800" i="0">
                                <a:latin typeface="Cambria Math" panose="02040503050406030204" pitchFamily="18" charset="0"/>
                              </a:rPr>
                              <m:t>ⅆ</m:t>
                            </m:r>
                            <m:r>
                              <a:rPr lang="zh-CN" altLang="en-US" sz="1800" i="1">
                                <a:latin typeface="Cambria Math" panose="02040503050406030204" pitchFamily="18" charset="0"/>
                              </a:rPr>
                              <m:t>𝑚</m:t>
                            </m:r>
                          </m:e>
                        </m:nary>
                        <m:r>
                          <a:rPr lang="zh-CN" altLang="en-US" sz="1800" i="1">
                            <a:latin typeface="Cambria Math" panose="02040503050406030204" pitchFamily="18" charset="0"/>
                          </a:rPr>
                          <m:t>𝑔h</m:t>
                        </m:r>
                        <m:r>
                          <a:rPr lang="zh-CN" altLang="en-US" sz="1800" i="0">
                            <a:latin typeface="Cambria Math" panose="02040503050406030204" pitchFamily="18" charset="0"/>
                          </a:rPr>
                          <m:t>=</m:t>
                        </m:r>
                        <m:nary>
                          <m:naryPr>
                            <m:limLoc m:val="subSup"/>
                            <m:grow m:val="on"/>
                            <m:ctrlPr>
                              <a:rPr lang="zh-CN" altLang="en-US" sz="1800" i="1">
                                <a:latin typeface="Cambria Math" panose="02040503050406030204" pitchFamily="18" charset="0"/>
                              </a:rPr>
                            </m:ctrlPr>
                          </m:naryPr>
                          <m:sub>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h</m:t>
                                </m:r>
                              </m:e>
                              <m:sub>
                                <m:r>
                                  <a:rPr lang="zh-CN" altLang="en-US" sz="1800" i="0">
                                    <a:latin typeface="Cambria Math" panose="02040503050406030204" pitchFamily="18" charset="0"/>
                                  </a:rPr>
                                  <m:t>0</m:t>
                                </m:r>
                              </m:sub>
                            </m:sSub>
                          </m:sub>
                          <m:sup>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h</m:t>
                                </m:r>
                              </m:e>
                              <m:sub>
                                <m:r>
                                  <a:rPr lang="zh-CN" altLang="en-US" sz="1800" i="0">
                                    <a:latin typeface="Cambria Math" panose="02040503050406030204" pitchFamily="18" charset="0"/>
                                  </a:rPr>
                                  <m:t>0</m:t>
                                </m:r>
                              </m:sub>
                            </m:sSub>
                            <m:r>
                              <a:rPr lang="zh-CN" altLang="en-US" sz="1800" i="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h</m:t>
                                </m:r>
                              </m:e>
                              <m:sub>
                                <m:r>
                                  <a:rPr lang="zh-CN" altLang="en-US" sz="1800" i="0">
                                    <a:latin typeface="Cambria Math" panose="02040503050406030204" pitchFamily="18" charset="0"/>
                                  </a:rPr>
                                  <m:t>1</m:t>
                                </m:r>
                              </m:sub>
                            </m:sSub>
                          </m:sup>
                          <m:e>
                            <m:r>
                              <a:rPr lang="zh-CN" altLang="en-US" sz="1800" i="1">
                                <a:latin typeface="Cambria Math" panose="02040503050406030204" pitchFamily="18" charset="0"/>
                              </a:rPr>
                              <m:t>𝑠</m:t>
                            </m:r>
                            <m:r>
                              <a:rPr lang="zh-CN" altLang="en-US" sz="1800" i="1">
                                <a:latin typeface="Cambria Math" panose="02040503050406030204" pitchFamily="18" charset="0"/>
                              </a:rPr>
                              <m:t>𝜌</m:t>
                            </m:r>
                            <m:r>
                              <a:rPr lang="zh-CN" altLang="en-US" sz="1800" i="1">
                                <a:latin typeface="Cambria Math" panose="02040503050406030204" pitchFamily="18" charset="0"/>
                              </a:rPr>
                              <m:t>𝑔h</m:t>
                            </m:r>
                            <m:r>
                              <a:rPr lang="zh-CN" altLang="en-US" sz="1800" i="0">
                                <a:latin typeface="Cambria Math" panose="02040503050406030204" pitchFamily="18" charset="0"/>
                              </a:rPr>
                              <m:t>ⅆ</m:t>
                            </m:r>
                            <m:r>
                              <a:rPr lang="zh-CN" altLang="en-US" sz="1800" i="1">
                                <a:latin typeface="Cambria Math" panose="02040503050406030204" pitchFamily="18" charset="0"/>
                              </a:rPr>
                              <m:t>h</m:t>
                            </m:r>
                          </m:e>
                        </m:nary>
                      </m:oMath>
                    </m:oMathPara>
                  </a14:m>
                  <a:endParaRPr lang="zh-CN" altLang="en-US" sz="1800" dirty="0"/>
                </a:p>
              </p:txBody>
            </p:sp>
          </mc:Choice>
          <mc:Fallback xmlns="">
            <p:sp>
              <p:nvSpPr>
                <p:cNvPr id="5" name="矩形 4"/>
                <p:cNvSpPr>
                  <a:spLocks noRot="1" noChangeAspect="1" noMove="1" noResize="1" noEditPoints="1" noAdjustHandles="1" noChangeArrowheads="1" noChangeShapeType="1" noTextEdit="1"/>
                </p:cNvSpPr>
                <p:nvPr/>
              </p:nvSpPr>
              <p:spPr>
                <a:xfrm>
                  <a:off x="2935539" y="3256588"/>
                  <a:ext cx="3327129" cy="75501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009002" y="3882287"/>
                  <a:ext cx="4805162" cy="17189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800" i="1" smtClean="0">
                            <a:latin typeface="Cambria Math" panose="02040503050406030204" pitchFamily="18" charset="0"/>
                          </a:rPr>
                          <m:t>𝐴</m:t>
                        </m:r>
                        <m:r>
                          <a:rPr lang="zh-CN" altLang="en-US" sz="1800" i="0">
                            <a:latin typeface="Cambria Math" panose="02040503050406030204" pitchFamily="18" charset="0"/>
                          </a:rPr>
                          <m:t>=</m:t>
                        </m:r>
                        <m:r>
                          <a:rPr lang="zh-CN" altLang="en-US" sz="1800" i="1">
                            <a:latin typeface="Cambria Math" panose="02040503050406030204" pitchFamily="18" charset="0"/>
                          </a:rPr>
                          <m:t>𝜌</m:t>
                        </m:r>
                        <m:r>
                          <a:rPr lang="zh-CN" altLang="en-US" sz="1800" i="1">
                            <a:latin typeface="Cambria Math" panose="02040503050406030204" pitchFamily="18" charset="0"/>
                          </a:rPr>
                          <m:t>𝑠𝑔</m:t>
                        </m:r>
                        <m:f>
                          <m:fPr>
                            <m:ctrlPr>
                              <a:rPr lang="zh-CN" altLang="en-US" sz="1800" i="1">
                                <a:latin typeface="Cambria Math" panose="02040503050406030204" pitchFamily="18" charset="0"/>
                              </a:rPr>
                            </m:ctrlPr>
                          </m:fPr>
                          <m:num>
                            <m:r>
                              <a:rPr lang="zh-CN" altLang="en-US" sz="1800" i="0">
                                <a:latin typeface="Cambria Math" panose="02040503050406030204" pitchFamily="18" charset="0"/>
                              </a:rPr>
                              <m:t>1</m:t>
                            </m:r>
                          </m:num>
                          <m:den>
                            <m:r>
                              <a:rPr lang="zh-CN" altLang="en-US" sz="1800" i="0">
                                <a:latin typeface="Cambria Math" panose="02040503050406030204" pitchFamily="18" charset="0"/>
                              </a:rPr>
                              <m:t>2</m:t>
                            </m:r>
                          </m:den>
                        </m:f>
                        <m:d>
                          <m:dPr>
                            <m:begChr m:val="["/>
                            <m:endChr m:val="]"/>
                            <m:ctrlPr>
                              <a:rPr lang="zh-CN" altLang="en-US" sz="1800" i="1">
                                <a:latin typeface="Cambria Math" panose="02040503050406030204" pitchFamily="18" charset="0"/>
                              </a:rPr>
                            </m:ctrlPr>
                          </m:dPr>
                          <m:e>
                            <m:sSup>
                              <m:sSupPr>
                                <m:ctrlPr>
                                  <a:rPr lang="zh-CN" altLang="en-US" sz="1800" i="1">
                                    <a:latin typeface="Cambria Math" panose="02040503050406030204" pitchFamily="18" charset="0"/>
                                  </a:rPr>
                                </m:ctrlPr>
                              </m:sSupPr>
                              <m:e>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h</m:t>
                                        </m:r>
                                      </m:e>
                                      <m:sub>
                                        <m:r>
                                          <a:rPr lang="zh-CN" altLang="en-US" sz="1800" i="0">
                                            <a:latin typeface="Cambria Math" panose="02040503050406030204" pitchFamily="18" charset="0"/>
                                          </a:rPr>
                                          <m:t>0</m:t>
                                        </m:r>
                                      </m:sub>
                                    </m:sSub>
                                    <m:r>
                                      <a:rPr lang="zh-CN" altLang="en-US" sz="1800" i="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h</m:t>
                                        </m:r>
                                      </m:e>
                                      <m:sub>
                                        <m:r>
                                          <a:rPr lang="zh-CN" altLang="en-US" sz="1800" i="0">
                                            <a:latin typeface="Cambria Math" panose="02040503050406030204" pitchFamily="18" charset="0"/>
                                          </a:rPr>
                                          <m:t>1</m:t>
                                        </m:r>
                                      </m:sub>
                                    </m:sSub>
                                  </m:e>
                                </m:d>
                              </m:e>
                              <m:sup>
                                <m:r>
                                  <a:rPr lang="zh-CN" altLang="en-US" sz="1800" i="0">
                                    <a:latin typeface="Cambria Math" panose="02040503050406030204" pitchFamily="18" charset="0"/>
                                  </a:rPr>
                                  <m:t>2</m:t>
                                </m:r>
                              </m:sup>
                            </m:sSup>
                            <m:r>
                              <a:rPr lang="zh-CN" altLang="en-US" sz="1800" i="0">
                                <a:latin typeface="Cambria Math" panose="02040503050406030204" pitchFamily="18" charset="0"/>
                              </a:rPr>
                              <m:t>−</m:t>
                            </m:r>
                            <m:sSubSup>
                              <m:sSubSupPr>
                                <m:ctrlPr>
                                  <a:rPr lang="zh-CN" altLang="en-US" sz="1800" i="1">
                                    <a:latin typeface="Cambria Math" panose="02040503050406030204" pitchFamily="18" charset="0"/>
                                  </a:rPr>
                                </m:ctrlPr>
                              </m:sSubSupPr>
                              <m:e>
                                <m:r>
                                  <a:rPr lang="zh-CN" altLang="en-US" sz="1800" i="1">
                                    <a:latin typeface="Cambria Math" panose="02040503050406030204" pitchFamily="18" charset="0"/>
                                  </a:rPr>
                                  <m:t>h</m:t>
                                </m:r>
                              </m:e>
                              <m:sub>
                                <m:r>
                                  <a:rPr lang="zh-CN" altLang="en-US" sz="1800" i="0">
                                    <a:latin typeface="Cambria Math" panose="02040503050406030204" pitchFamily="18" charset="0"/>
                                  </a:rPr>
                                  <m:t>0</m:t>
                                </m:r>
                              </m:sub>
                              <m:sup>
                                <m:r>
                                  <a:rPr lang="zh-CN" altLang="en-US" sz="1800" i="0">
                                    <a:latin typeface="Cambria Math" panose="02040503050406030204" pitchFamily="18" charset="0"/>
                                  </a:rPr>
                                  <m:t>2</m:t>
                                </m:r>
                              </m:sup>
                            </m:sSubSup>
                          </m:e>
                        </m:d>
                      </m:oMath>
                    </m:oMathPara>
                  </a14:m>
                  <a:endParaRPr lang="en-US" altLang="zh-CN" sz="1800" dirty="0" smtClean="0"/>
                </a:p>
                <a:p>
                  <a:r>
                    <a:rPr lang="en-US" altLang="zh-CN" sz="1800" dirty="0" smtClean="0"/>
                    <a:t>                   =</a:t>
                  </a:r>
                  <a14:m>
                    <m:oMath xmlns:m="http://schemas.openxmlformats.org/officeDocument/2006/math">
                      <m:sSup>
                        <m:sSupPr>
                          <m:ctrlPr>
                            <a:rPr lang="zh-CN" altLang="en-US" sz="1800" i="1">
                              <a:latin typeface="Cambria Math" panose="02040503050406030204" pitchFamily="18" charset="0"/>
                            </a:rPr>
                          </m:ctrlPr>
                        </m:sSupPr>
                        <m:e>
                          <m:r>
                            <a:rPr lang="zh-CN" altLang="en-US" sz="1800">
                              <a:latin typeface="Cambria Math" panose="02040503050406030204" pitchFamily="18" charset="0"/>
                            </a:rPr>
                            <m:t>10</m:t>
                          </m:r>
                        </m:e>
                        <m:sup>
                          <m:r>
                            <a:rPr lang="zh-CN" altLang="en-US" sz="1800">
                              <a:latin typeface="Cambria Math" panose="02040503050406030204" pitchFamily="18" charset="0"/>
                            </a:rPr>
                            <m:t>3</m:t>
                          </m:r>
                        </m:sup>
                      </m:sSup>
                      <m:r>
                        <a:rPr lang="zh-CN" altLang="en-US" sz="1800">
                          <a:latin typeface="Cambria Math" panose="02040503050406030204" pitchFamily="18" charset="0"/>
                        </a:rPr>
                        <m:t>×50×9.8×0.5</m:t>
                      </m:r>
                      <m:d>
                        <m:dPr>
                          <m:ctrlPr>
                            <a:rPr lang="zh-CN" altLang="en-US" sz="1800" i="1">
                              <a:latin typeface="Cambria Math" panose="02040503050406030204" pitchFamily="18" charset="0"/>
                            </a:rPr>
                          </m:ctrlPr>
                        </m:dPr>
                        <m:e>
                          <m:r>
                            <a:rPr lang="zh-CN" altLang="en-US" sz="1800">
                              <a:latin typeface="Cambria Math" panose="02040503050406030204" pitchFamily="18" charset="0"/>
                            </a:rPr>
                            <m:t>6⋅</m:t>
                          </m:r>
                          <m:sSup>
                            <m:sSupPr>
                              <m:ctrlPr>
                                <a:rPr lang="zh-CN" altLang="en-US" sz="1800" i="1">
                                  <a:latin typeface="Cambria Math" panose="02040503050406030204" pitchFamily="18" charset="0"/>
                                </a:rPr>
                              </m:ctrlPr>
                            </m:sSupPr>
                            <m:e>
                              <m:r>
                                <a:rPr lang="zh-CN" altLang="en-US" sz="1800">
                                  <a:latin typeface="Cambria Math" panose="02040503050406030204" pitchFamily="18" charset="0"/>
                                </a:rPr>
                                <m:t>5</m:t>
                              </m:r>
                            </m:e>
                            <m:sup>
                              <m:r>
                                <a:rPr lang="zh-CN" altLang="en-US" sz="1800">
                                  <a:latin typeface="Cambria Math" panose="02040503050406030204" pitchFamily="18" charset="0"/>
                                </a:rPr>
                                <m:t>2</m:t>
                              </m:r>
                            </m:sup>
                          </m:sSup>
                          <m:r>
                            <a:rPr lang="zh-CN" altLang="en-US" sz="1800">
                              <a:latin typeface="Cambria Math" panose="02040503050406030204" pitchFamily="18" charset="0"/>
                            </a:rPr>
                            <m:t>−</m:t>
                          </m:r>
                          <m:sSup>
                            <m:sSupPr>
                              <m:ctrlPr>
                                <a:rPr lang="zh-CN" altLang="en-US" sz="1800" i="1">
                                  <a:latin typeface="Cambria Math" panose="02040503050406030204" pitchFamily="18" charset="0"/>
                                </a:rPr>
                              </m:ctrlPr>
                            </m:sSupPr>
                            <m:e>
                              <m:r>
                                <a:rPr lang="zh-CN" altLang="en-US" sz="1800">
                                  <a:latin typeface="Cambria Math" panose="02040503050406030204" pitchFamily="18" charset="0"/>
                                </a:rPr>
                                <m:t>5</m:t>
                              </m:r>
                            </m:e>
                            <m:sup>
                              <m:r>
                                <a:rPr lang="zh-CN" altLang="en-US" sz="1800">
                                  <a:latin typeface="Cambria Math" panose="02040503050406030204" pitchFamily="18" charset="0"/>
                                </a:rPr>
                                <m:t>2</m:t>
                              </m:r>
                            </m:sup>
                          </m:sSup>
                        </m:e>
                      </m:d>
                    </m:oMath>
                  </a14:m>
                  <a:endParaRPr lang="en-US" altLang="zh-CN" sz="1800" dirty="0" smtClean="0"/>
                </a:p>
                <a:p>
                  <a:r>
                    <a:rPr lang="en-US" altLang="zh-CN" sz="1800" dirty="0"/>
                    <a:t> </a:t>
                  </a:r>
                  <a:r>
                    <a:rPr lang="en-US" altLang="zh-CN" sz="1800" dirty="0" smtClean="0"/>
                    <a:t>                  =4</a:t>
                  </a:r>
                  <a14:m>
                    <m:oMath xmlns:m="http://schemas.openxmlformats.org/officeDocument/2006/math">
                      <m:r>
                        <a:rPr lang="en-US" altLang="zh-CN" sz="1800" i="1" dirty="0">
                          <a:latin typeface="Cambria Math" panose="02040503050406030204" pitchFamily="18" charset="0"/>
                        </a:rPr>
                        <m:t>.</m:t>
                      </m:r>
                      <m:r>
                        <a:rPr lang="en-US" altLang="zh-CN" sz="1800" i="1" dirty="0" smtClean="0">
                          <a:latin typeface="Cambria Math" panose="02040503050406030204" pitchFamily="18" charset="0"/>
                        </a:rPr>
                        <m:t>2</m:t>
                      </m:r>
                      <m:r>
                        <a:rPr lang="en-US" altLang="zh-CN" sz="1800" i="1" dirty="0">
                          <a:latin typeface="Cambria Math" panose="02040503050406030204" pitchFamily="18" charset="0"/>
                        </a:rPr>
                        <m:t>3</m:t>
                      </m:r>
                      <m:r>
                        <a:rPr lang="zh-CN" altLang="en-US" sz="1800">
                          <a:latin typeface="Cambria Math" panose="02040503050406030204" pitchFamily="18" charset="0"/>
                        </a:rPr>
                        <m:t>×</m:t>
                      </m:r>
                      <m:sSup>
                        <m:sSupPr>
                          <m:ctrlPr>
                            <a:rPr lang="zh-CN" altLang="en-US" sz="1800" i="1">
                              <a:latin typeface="Cambria Math" panose="02040503050406030204" pitchFamily="18" charset="0"/>
                            </a:rPr>
                          </m:ctrlPr>
                        </m:sSupPr>
                        <m:e>
                          <m:r>
                            <a:rPr lang="zh-CN" altLang="en-US" sz="1800">
                              <a:latin typeface="Cambria Math" panose="02040503050406030204" pitchFamily="18" charset="0"/>
                            </a:rPr>
                            <m:t>10</m:t>
                          </m:r>
                        </m:e>
                        <m:sup>
                          <m:r>
                            <a:rPr lang="zh-CN" altLang="en-US" sz="1800">
                              <a:latin typeface="Cambria Math" panose="02040503050406030204" pitchFamily="18" charset="0"/>
                            </a:rPr>
                            <m:t>6</m:t>
                          </m:r>
                        </m:sup>
                      </m:sSup>
                      <m:d>
                        <m:dPr>
                          <m:ctrlPr>
                            <a:rPr lang="zh-CN" altLang="en-US" sz="1800" i="1">
                              <a:latin typeface="Cambria Math" panose="02040503050406030204" pitchFamily="18" charset="0"/>
                            </a:rPr>
                          </m:ctrlPr>
                        </m:dPr>
                        <m:e>
                          <m:r>
                            <m:rPr>
                              <m:sty m:val="p"/>
                            </m:rPr>
                            <a:rPr lang="en-US" altLang="zh-CN" sz="1800" i="1">
                              <a:latin typeface="Cambria Math" panose="02040503050406030204" pitchFamily="18" charset="0"/>
                            </a:rPr>
                            <m:t>J</m:t>
                          </m:r>
                        </m:e>
                      </m:d>
                    </m:oMath>
                  </a14:m>
                  <a:endParaRPr lang="zh-CN" altLang="en-US" sz="1800" dirty="0"/>
                </a:p>
                <a:p>
                  <a:endParaRPr lang="zh-CN" altLang="en-US" sz="1800" dirty="0"/>
                </a:p>
                <a:p>
                  <a:endParaRPr lang="zh-CN" altLang="en-US" sz="1800" dirty="0"/>
                </a:p>
              </p:txBody>
            </p:sp>
          </mc:Choice>
          <mc:Fallback xmlns="">
            <p:sp>
              <p:nvSpPr>
                <p:cNvPr id="7" name="矩形 6"/>
                <p:cNvSpPr>
                  <a:spLocks noRot="1" noChangeAspect="1" noMove="1" noResize="1" noEditPoints="1" noAdjustHandles="1" noChangeArrowheads="1" noChangeShapeType="1" noTextEdit="1"/>
                </p:cNvSpPr>
                <p:nvPr/>
              </p:nvSpPr>
              <p:spPr>
                <a:xfrm>
                  <a:off x="2009002" y="3882287"/>
                  <a:ext cx="4805162" cy="171893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574226" y="5147273"/>
                  <a:ext cx="3012876" cy="623440"/>
                </a:xfrm>
                <a:prstGeom prst="rect">
                  <a:avLst/>
                </a:prstGeom>
              </p:spPr>
              <p:txBody>
                <a:bodyPr wrap="none">
                  <a:spAutoFit/>
                </a:bodyPr>
                <a:lstStyle/>
                <a:p>
                  <a14:m>
                    <m:oMath xmlns:m="http://schemas.openxmlformats.org/officeDocument/2006/math">
                      <m:r>
                        <a:rPr lang="zh-CN" altLang="en-US" sz="1800" i="1">
                          <a:latin typeface="Cambria Math" panose="02040503050406030204" pitchFamily="18" charset="0"/>
                        </a:rPr>
                        <m:t>𝜂</m:t>
                      </m:r>
                      <m:r>
                        <a:rPr lang="zh-CN" altLang="en-US" sz="1800" i="0">
                          <a:latin typeface="Cambria Math" panose="02040503050406030204" pitchFamily="18" charset="0"/>
                        </a:rPr>
                        <m:t>=</m:t>
                      </m:r>
                      <m:f>
                        <m:fPr>
                          <m:ctrlPr>
                            <a:rPr lang="zh-CN" altLang="en-US" sz="1800" i="1">
                              <a:latin typeface="Cambria Math" panose="02040503050406030204" pitchFamily="18" charset="0"/>
                            </a:rPr>
                          </m:ctrlPr>
                        </m:fPr>
                        <m:num>
                          <m:r>
                            <a:rPr lang="zh-CN" altLang="en-US" sz="1800" i="1">
                              <a:latin typeface="Cambria Math" panose="02040503050406030204" pitchFamily="18" charset="0"/>
                            </a:rPr>
                            <m:t>𝐴</m:t>
                          </m:r>
                        </m:num>
                        <m:den>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𝐴</m:t>
                              </m:r>
                            </m:e>
                            <m:sub>
                              <m:r>
                                <a:rPr lang="zh-CN" altLang="en-US" sz="1800" i="1" smtClean="0">
                                  <a:latin typeface="Cambria Math" panose="02040503050406030204" pitchFamily="18" charset="0"/>
                                </a:rPr>
                                <m:t>总</m:t>
                              </m:r>
                            </m:sub>
                          </m:sSub>
                        </m:den>
                      </m:f>
                    </m:oMath>
                  </a14:m>
                  <a:r>
                    <a:rPr lang="zh-CN" altLang="en-US" sz="1800" dirty="0" smtClean="0"/>
                    <a:t>     </a:t>
                  </a:r>
                  <a14:m>
                    <m:oMath xmlns:m="http://schemas.openxmlformats.org/officeDocument/2006/math">
                      <m:r>
                        <a:rPr lang="zh-CN" altLang="en-US" sz="1800" i="1">
                          <a:latin typeface="Cambria Math" panose="02040503050406030204" pitchFamily="18" charset="0"/>
                        </a:rPr>
                        <m:t>𝐴</m:t>
                      </m:r>
                    </m:oMath>
                  </a14:m>
                  <a:r>
                    <a:rPr lang="en-US" altLang="zh-CN" sz="1800" dirty="0" smtClean="0"/>
                    <a:t>=</a:t>
                  </a:r>
                  <a:r>
                    <a:rPr lang="zh-CN" altLang="en-US" sz="1800" dirty="0" smtClean="0"/>
                    <a:t> </a:t>
                  </a:r>
                  <a14:m>
                    <m:oMath xmlns:m="http://schemas.openxmlformats.org/officeDocument/2006/math">
                      <m:r>
                        <a:rPr lang="zh-CN" altLang="en-US" sz="1800" i="1">
                          <a:latin typeface="Cambria Math" panose="02040503050406030204" pitchFamily="18" charset="0"/>
                        </a:rPr>
                        <m:t>𝜂</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𝐴</m:t>
                          </m:r>
                        </m:e>
                        <m:sub>
                          <m:r>
                            <a:rPr lang="zh-CN" altLang="en-US" sz="1800" i="1">
                              <a:latin typeface="Cambria Math" panose="02040503050406030204" pitchFamily="18" charset="0"/>
                            </a:rPr>
                            <m:t>总</m:t>
                          </m:r>
                        </m:sub>
                      </m:sSub>
                    </m:oMath>
                  </a14:m>
                  <a:r>
                    <a:rPr lang="en-US" altLang="zh-CN" sz="1800" dirty="0" smtClean="0"/>
                    <a:t>=</a:t>
                  </a:r>
                  <a14:m>
                    <m:oMath xmlns:m="http://schemas.openxmlformats.org/officeDocument/2006/math">
                      <m:r>
                        <a:rPr lang="zh-CN" altLang="en-US" sz="1800" i="1">
                          <a:latin typeface="Cambria Math" panose="02040503050406030204" pitchFamily="18" charset="0"/>
                        </a:rPr>
                        <m:t>𝜂</m:t>
                      </m:r>
                    </m:oMath>
                  </a14:m>
                  <a:r>
                    <a:rPr lang="en-US" altLang="zh-CN" sz="1800" dirty="0" smtClean="0"/>
                    <a:t>P</a:t>
                  </a:r>
                  <a:r>
                    <a:rPr lang="zh-CN" altLang="en-US" sz="1800" baseline="-25000" dirty="0" smtClean="0"/>
                    <a:t>输入</a:t>
                  </a:r>
                  <a:r>
                    <a:rPr lang="en-US" altLang="zh-CN" sz="1800" dirty="0" smtClean="0"/>
                    <a:t>t</a:t>
                  </a:r>
                  <a:endParaRPr lang="zh-CN" altLang="en-US" sz="1800" dirty="0"/>
                </a:p>
              </p:txBody>
            </p:sp>
          </mc:Choice>
          <mc:Fallback xmlns="">
            <p:sp>
              <p:nvSpPr>
                <p:cNvPr id="10" name="矩形 9"/>
                <p:cNvSpPr>
                  <a:spLocks noRot="1" noChangeAspect="1" noMove="1" noResize="1" noEditPoints="1" noAdjustHandles="1" noChangeArrowheads="1" noChangeShapeType="1" noTextEdit="1"/>
                </p:cNvSpPr>
                <p:nvPr/>
              </p:nvSpPr>
              <p:spPr>
                <a:xfrm>
                  <a:off x="2574226" y="5147273"/>
                  <a:ext cx="3012876" cy="623440"/>
                </a:xfrm>
                <a:prstGeom prst="rect">
                  <a:avLst/>
                </a:prstGeom>
                <a:blipFill rotWithShape="0">
                  <a:blip r:embed="rId4"/>
                  <a:stretch>
                    <a:fillRect b="-87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146027" y="5832821"/>
                  <a:ext cx="4818820" cy="694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800" i="1">
                            <a:latin typeface="Cambria Math" panose="02040503050406030204" pitchFamily="18" charset="0"/>
                          </a:rPr>
                          <m:t>𝑡</m:t>
                        </m:r>
                        <m:r>
                          <a:rPr lang="zh-CN" altLang="en-US" sz="1800" i="0">
                            <a:latin typeface="Cambria Math" panose="02040503050406030204" pitchFamily="18" charset="0"/>
                          </a:rPr>
                          <m:t>=</m:t>
                        </m:r>
                        <m:f>
                          <m:fPr>
                            <m:ctrlPr>
                              <a:rPr lang="zh-CN" altLang="en-US" sz="1800" i="1">
                                <a:latin typeface="Cambria Math" panose="02040503050406030204" pitchFamily="18" charset="0"/>
                              </a:rPr>
                            </m:ctrlPr>
                          </m:fPr>
                          <m:num>
                            <m:r>
                              <a:rPr lang="zh-CN" altLang="en-US" sz="1800" i="1">
                                <a:latin typeface="Cambria Math" panose="02040503050406030204" pitchFamily="18" charset="0"/>
                              </a:rPr>
                              <m:t>𝐴</m:t>
                            </m:r>
                          </m:num>
                          <m:den>
                            <m:r>
                              <a:rPr lang="zh-CN" altLang="en-US" sz="1800" i="1">
                                <a:latin typeface="Cambria Math" panose="02040503050406030204" pitchFamily="18" charset="0"/>
                              </a:rPr>
                              <m:t>𝜂</m:t>
                            </m:r>
                            <m:r>
                              <m:rPr>
                                <m:nor/>
                              </m:rPr>
                              <a:rPr lang="en-US" altLang="zh-CN" sz="1800" dirty="0"/>
                              <m:t>P</m:t>
                            </m:r>
                            <m:r>
                              <m:rPr>
                                <m:nor/>
                              </m:rPr>
                              <a:rPr lang="zh-CN" altLang="en-US" sz="1800" baseline="-25000" dirty="0"/>
                              <m:t>输入</m:t>
                            </m:r>
                          </m:den>
                        </m:f>
                        <m:r>
                          <a:rPr lang="zh-CN" altLang="en-US" sz="1800" i="0">
                            <a:latin typeface="Cambria Math" panose="02040503050406030204" pitchFamily="18" charset="0"/>
                          </a:rPr>
                          <m:t>=</m:t>
                        </m:r>
                        <m:f>
                          <m:fPr>
                            <m:ctrlPr>
                              <a:rPr lang="zh-CN" altLang="en-US" sz="1800" i="1">
                                <a:latin typeface="Cambria Math" panose="02040503050406030204" pitchFamily="18" charset="0"/>
                              </a:rPr>
                            </m:ctrlPr>
                          </m:fPr>
                          <m:num>
                            <m:r>
                              <a:rPr lang="zh-CN" altLang="en-US" sz="1800" i="0">
                                <a:latin typeface="Cambria Math" panose="02040503050406030204" pitchFamily="18" charset="0"/>
                              </a:rPr>
                              <m:t>4.23×</m:t>
                            </m:r>
                            <m:sSup>
                              <m:sSupPr>
                                <m:ctrlPr>
                                  <a:rPr lang="zh-CN" altLang="en-US" sz="1800" i="1">
                                    <a:latin typeface="Cambria Math" panose="02040503050406030204" pitchFamily="18" charset="0"/>
                                  </a:rPr>
                                </m:ctrlPr>
                              </m:sSupPr>
                              <m:e>
                                <m:r>
                                  <a:rPr lang="zh-CN" altLang="en-US" sz="1800" i="0">
                                    <a:latin typeface="Cambria Math" panose="02040503050406030204" pitchFamily="18" charset="0"/>
                                  </a:rPr>
                                  <m:t>10</m:t>
                                </m:r>
                              </m:e>
                              <m:sup>
                                <m:r>
                                  <a:rPr lang="zh-CN" altLang="en-US" sz="1800" i="0">
                                    <a:latin typeface="Cambria Math" panose="02040503050406030204" pitchFamily="18" charset="0"/>
                                  </a:rPr>
                                  <m:t>6</m:t>
                                </m:r>
                              </m:sup>
                            </m:sSup>
                          </m:num>
                          <m:den>
                            <m:r>
                              <a:rPr lang="zh-CN" altLang="en-US" sz="1800" i="0">
                                <a:latin typeface="Cambria Math" panose="02040503050406030204" pitchFamily="18" charset="0"/>
                              </a:rPr>
                              <m:t>35×</m:t>
                            </m:r>
                            <m:sSup>
                              <m:sSupPr>
                                <m:ctrlPr>
                                  <a:rPr lang="zh-CN" altLang="en-US" sz="1800" i="1">
                                    <a:latin typeface="Cambria Math" panose="02040503050406030204" pitchFamily="18" charset="0"/>
                                  </a:rPr>
                                </m:ctrlPr>
                              </m:sSupPr>
                              <m:e>
                                <m:r>
                                  <a:rPr lang="zh-CN" altLang="en-US" sz="1800" i="0">
                                    <a:latin typeface="Cambria Math" panose="02040503050406030204" pitchFamily="18" charset="0"/>
                                  </a:rPr>
                                  <m:t>10</m:t>
                                </m:r>
                              </m:e>
                              <m:sup>
                                <m:r>
                                  <a:rPr lang="zh-CN" altLang="en-US" sz="1800" i="0">
                                    <a:latin typeface="Cambria Math" panose="02040503050406030204" pitchFamily="18" charset="0"/>
                                  </a:rPr>
                                  <m:t>3</m:t>
                                </m:r>
                              </m:sup>
                            </m:sSup>
                            <m:r>
                              <a:rPr lang="zh-CN" altLang="en-US" sz="1800" i="0">
                                <a:latin typeface="Cambria Math" panose="02040503050406030204" pitchFamily="18" charset="0"/>
                              </a:rPr>
                              <m:t>×80%</m:t>
                            </m:r>
                          </m:den>
                        </m:f>
                        <m:r>
                          <a:rPr lang="zh-CN" altLang="en-US" sz="1800" i="0">
                            <a:latin typeface="Cambria Math" panose="02040503050406030204" pitchFamily="18" charset="0"/>
                          </a:rPr>
                          <m:t>=1.51×</m:t>
                        </m:r>
                        <m:sSup>
                          <m:sSupPr>
                            <m:ctrlPr>
                              <a:rPr lang="zh-CN" altLang="en-US" sz="1800" i="1">
                                <a:latin typeface="Cambria Math" panose="02040503050406030204" pitchFamily="18" charset="0"/>
                              </a:rPr>
                            </m:ctrlPr>
                          </m:sSupPr>
                          <m:e>
                            <m:r>
                              <a:rPr lang="zh-CN" altLang="en-US" sz="1800" i="0">
                                <a:latin typeface="Cambria Math" panose="02040503050406030204" pitchFamily="18" charset="0"/>
                              </a:rPr>
                              <m:t>10</m:t>
                            </m:r>
                          </m:e>
                          <m:sup>
                            <m:r>
                              <a:rPr lang="zh-CN" altLang="en-US" sz="1800" i="0">
                                <a:latin typeface="Cambria Math" panose="02040503050406030204" pitchFamily="18" charset="0"/>
                              </a:rPr>
                              <m:t>2</m:t>
                            </m:r>
                          </m:sup>
                        </m:sSup>
                        <m:d>
                          <m:dPr>
                            <m:ctrlPr>
                              <a:rPr lang="zh-CN" altLang="en-US" sz="1800" i="1">
                                <a:latin typeface="Cambria Math" panose="02040503050406030204" pitchFamily="18" charset="0"/>
                              </a:rPr>
                            </m:ctrlPr>
                          </m:dPr>
                          <m:e>
                            <m:r>
                              <a:rPr lang="zh-CN" altLang="en-US" sz="1800" i="1">
                                <a:latin typeface="Cambria Math" panose="02040503050406030204" pitchFamily="18" charset="0"/>
                              </a:rPr>
                              <m:t>𝑠</m:t>
                            </m:r>
                          </m:e>
                        </m:d>
                      </m:oMath>
                    </m:oMathPara>
                  </a14:m>
                  <a:endParaRPr lang="zh-CN" altLang="en-US" sz="1800" dirty="0"/>
                </a:p>
              </p:txBody>
            </p:sp>
          </mc:Choice>
          <mc:Fallback xmlns="">
            <p:sp>
              <p:nvSpPr>
                <p:cNvPr id="11" name="矩形 10"/>
                <p:cNvSpPr>
                  <a:spLocks noRot="1" noChangeAspect="1" noMove="1" noResize="1" noEditPoints="1" noAdjustHandles="1" noChangeArrowheads="1" noChangeShapeType="1" noTextEdit="1"/>
                </p:cNvSpPr>
                <p:nvPr/>
              </p:nvSpPr>
              <p:spPr>
                <a:xfrm>
                  <a:off x="2146027" y="5832821"/>
                  <a:ext cx="4818820" cy="694998"/>
                </a:xfrm>
                <a:prstGeom prst="rect">
                  <a:avLst/>
                </a:prstGeom>
                <a:blipFill rotWithShape="0">
                  <a:blip r:embed="rId5"/>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34049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lgn="l">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二、动能和动能定理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矩形 16"/>
              <p:cNvSpPr/>
              <p:nvPr/>
            </p:nvSpPr>
            <p:spPr>
              <a:xfrm>
                <a:off x="99592" y="1046734"/>
                <a:ext cx="8795026" cy="5113708"/>
              </a:xfrm>
              <a:prstGeom prst="rect">
                <a:avLst/>
              </a:prstGeom>
            </p:spPr>
            <p:txBody>
              <a:bodyPr wrap="square">
                <a:spAutoFit/>
              </a:bodyPr>
              <a:lstStyle/>
              <a:p>
                <a:pPr indent="-457200">
                  <a:lnSpc>
                    <a:spcPct val="120000"/>
                  </a:lnSpc>
                  <a:buFontTx/>
                  <a:buAutoNum type="arabicPeriod"/>
                </a:pPr>
                <a:r>
                  <a:rPr kumimoji="1" lang="zh-CN" altLang="en-US" sz="1800" dirty="0" smtClean="0">
                    <a:latin typeface="+mj-ea"/>
                    <a:ea typeface="+mj-ea"/>
                  </a:rPr>
                  <a:t>质点动能定理的数学导出：</a:t>
                </a:r>
                <a:endParaRPr kumimoji="1" lang="en-US" altLang="zh-CN" sz="1800" dirty="0" smtClean="0">
                  <a:latin typeface="+mj-ea"/>
                  <a:ea typeface="+mj-ea"/>
                </a:endParaRPr>
              </a:p>
              <a:p>
                <a:pPr indent="-457200">
                  <a:lnSpc>
                    <a:spcPct val="120000"/>
                  </a:lnSpc>
                  <a:buFontTx/>
                  <a:buAutoNum type="arabicPeriod"/>
                </a:pPr>
                <a:endParaRPr lang="en-US" altLang="zh-CN" sz="1800" dirty="0" smtClean="0">
                  <a:solidFill>
                    <a:srgbClr val="000000"/>
                  </a:solidFill>
                  <a:ea typeface="+mj-ea"/>
                </a:endParaRPr>
              </a:p>
              <a:p>
                <a:pPr indent="-457200">
                  <a:lnSpc>
                    <a:spcPct val="120000"/>
                  </a:lnSpc>
                  <a:buFontTx/>
                  <a:buAutoNum type="arabicPeriod"/>
                </a:pPr>
                <a:endParaRPr lang="en-US" altLang="zh-CN" sz="1800" dirty="0">
                  <a:solidFill>
                    <a:srgbClr val="000000"/>
                  </a:solidFill>
                  <a:ea typeface="+mj-ea"/>
                </a:endParaRPr>
              </a:p>
              <a:p>
                <a:pPr indent="-457200">
                  <a:lnSpc>
                    <a:spcPct val="120000"/>
                  </a:lnSpc>
                  <a:buFontTx/>
                  <a:buAutoNum type="arabicPeriod"/>
                </a:pPr>
                <a:endParaRPr lang="en-US" altLang="zh-CN" sz="1800" dirty="0" smtClean="0">
                  <a:solidFill>
                    <a:srgbClr val="000000"/>
                  </a:solidFill>
                  <a:ea typeface="+mj-ea"/>
                </a:endParaRPr>
              </a:p>
              <a:p>
                <a:pPr indent="-457200">
                  <a:lnSpc>
                    <a:spcPct val="120000"/>
                  </a:lnSpc>
                  <a:buFontTx/>
                  <a:buAutoNum type="arabicPeriod"/>
                </a:pPr>
                <a:endParaRPr lang="en-US" altLang="zh-CN" sz="1800" dirty="0">
                  <a:solidFill>
                    <a:srgbClr val="000000"/>
                  </a:solidFill>
                  <a:ea typeface="+mj-ea"/>
                </a:endParaRPr>
              </a:p>
              <a:p>
                <a:pPr indent="-457200">
                  <a:lnSpc>
                    <a:spcPct val="120000"/>
                  </a:lnSpc>
                  <a:buFontTx/>
                  <a:buAutoNum type="arabicPeriod"/>
                </a:pPr>
                <a:r>
                  <a:rPr lang="zh-CN" altLang="en-US" sz="1800" dirty="0" smtClean="0">
                    <a:solidFill>
                      <a:srgbClr val="ED5A00"/>
                    </a:solidFill>
                    <a:ea typeface="+mj-ea"/>
                  </a:rPr>
                  <a:t>质点的动能</a:t>
                </a:r>
                <a:r>
                  <a:rPr lang="zh-CN" altLang="en-US" sz="1800" dirty="0" smtClean="0">
                    <a:solidFill>
                      <a:srgbClr val="000000"/>
                    </a:solidFill>
                    <a:ea typeface="+mj-ea"/>
                  </a:rPr>
                  <a:t>：运动物体具有的能量。 </a:t>
                </a:r>
                <a:r>
                  <a:rPr lang="zh-CN" altLang="en-US" sz="1800" dirty="0">
                    <a:solidFill>
                      <a:srgbClr val="000000"/>
                    </a:solidFill>
                    <a:ea typeface="+mj-ea"/>
                  </a:rPr>
                  <a:t>用</a:t>
                </a:r>
                <a14:m>
                  <m:oMath xmlns:m="http://schemas.openxmlformats.org/officeDocument/2006/math">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𝐸</m:t>
                        </m:r>
                      </m:e>
                      <m:sub>
                        <m:r>
                          <a:rPr lang="zh-CN" altLang="en-US" sz="1800" i="1">
                            <a:latin typeface="Cambria Math" panose="02040503050406030204" pitchFamily="18" charset="0"/>
                          </a:rPr>
                          <m:t>𝑘</m:t>
                        </m:r>
                      </m:sub>
                    </m:sSub>
                    <m:r>
                      <a:rPr lang="zh-CN" altLang="en-US" sz="1800">
                        <a:latin typeface="Cambria Math" panose="02040503050406030204" pitchFamily="18" charset="0"/>
                      </a:rPr>
                      <m:t>=</m:t>
                    </m:r>
                    <m:f>
                      <m:fPr>
                        <m:ctrlPr>
                          <a:rPr lang="zh-CN" altLang="en-US" sz="1800" i="1">
                            <a:latin typeface="Cambria Math" panose="02040503050406030204" pitchFamily="18" charset="0"/>
                          </a:rPr>
                        </m:ctrlPr>
                      </m:fPr>
                      <m:num>
                        <m:r>
                          <a:rPr lang="zh-CN" altLang="en-US" sz="1800">
                            <a:latin typeface="Cambria Math" panose="02040503050406030204" pitchFamily="18" charset="0"/>
                          </a:rPr>
                          <m:t>1</m:t>
                        </m:r>
                      </m:num>
                      <m:den>
                        <m:r>
                          <a:rPr lang="zh-CN" altLang="en-US" sz="1800">
                            <a:latin typeface="Cambria Math" panose="02040503050406030204" pitchFamily="18" charset="0"/>
                          </a:rPr>
                          <m:t>2</m:t>
                        </m:r>
                      </m:den>
                    </m:f>
                    <m:r>
                      <a:rPr lang="zh-CN" altLang="en-US" sz="1800" i="1">
                        <a:latin typeface="Cambria Math" panose="02040503050406030204" pitchFamily="18" charset="0"/>
                      </a:rPr>
                      <m:t>𝑚</m:t>
                    </m:r>
                    <m:sSup>
                      <m:sSupPr>
                        <m:ctrlPr>
                          <a:rPr lang="zh-CN" altLang="en-US" sz="1800" i="1">
                            <a:latin typeface="Cambria Math" panose="02040503050406030204" pitchFamily="18" charset="0"/>
                          </a:rPr>
                        </m:ctrlPr>
                      </m:sSupPr>
                      <m:e>
                        <m:r>
                          <a:rPr lang="zh-CN" altLang="en-US" sz="1800" i="1">
                            <a:latin typeface="Cambria Math" panose="02040503050406030204" pitchFamily="18" charset="0"/>
                          </a:rPr>
                          <m:t>𝑣</m:t>
                        </m:r>
                      </m:e>
                      <m:sup>
                        <m:r>
                          <a:rPr lang="zh-CN" altLang="en-US" sz="1800">
                            <a:latin typeface="Cambria Math" panose="02040503050406030204" pitchFamily="18" charset="0"/>
                          </a:rPr>
                          <m:t>2</m:t>
                        </m:r>
                      </m:sup>
                    </m:sSup>
                  </m:oMath>
                </a14:m>
                <a:r>
                  <a:rPr lang="zh-CN" altLang="en-US" sz="1800" dirty="0" smtClean="0">
                    <a:solidFill>
                      <a:srgbClr val="000000"/>
                    </a:solidFill>
                    <a:ea typeface="+mj-ea"/>
                  </a:rPr>
                  <a:t>表示。是物体运动状态的单值函数。具有相对性，与参考系有关。</a:t>
                </a:r>
                <a:endParaRPr lang="en-US" altLang="zh-CN" sz="1800" dirty="0" smtClean="0">
                  <a:solidFill>
                    <a:srgbClr val="000000"/>
                  </a:solidFill>
                  <a:ea typeface="+mj-ea"/>
                </a:endParaRPr>
              </a:p>
              <a:p>
                <a:pPr indent="-457200">
                  <a:lnSpc>
                    <a:spcPct val="120000"/>
                  </a:lnSpc>
                  <a:spcAft>
                    <a:spcPts val="600"/>
                  </a:spcAft>
                  <a:buFontTx/>
                  <a:buAutoNum type="arabicPeriod"/>
                </a:pPr>
                <a:endParaRPr lang="en-US" altLang="zh-CN" sz="1800" dirty="0" smtClean="0">
                  <a:solidFill>
                    <a:srgbClr val="000000"/>
                  </a:solidFill>
                  <a:ea typeface="+mj-ea"/>
                </a:endParaRPr>
              </a:p>
              <a:p>
                <a:pPr indent="-457200">
                  <a:lnSpc>
                    <a:spcPct val="120000"/>
                  </a:lnSpc>
                  <a:buFontTx/>
                  <a:buAutoNum type="arabicPeriod"/>
                </a:pPr>
                <a:endParaRPr lang="en-US" altLang="zh-CN" sz="1800" dirty="0" smtClean="0">
                  <a:solidFill>
                    <a:srgbClr val="000000"/>
                  </a:solidFill>
                  <a:ea typeface="+mj-ea"/>
                </a:endParaRPr>
              </a:p>
              <a:p>
                <a:pPr indent="-457200">
                  <a:lnSpc>
                    <a:spcPct val="120000"/>
                  </a:lnSpc>
                  <a:buFontTx/>
                  <a:buAutoNum type="arabicPeriod"/>
                </a:pPr>
                <a:r>
                  <a:rPr lang="zh-CN" altLang="en-US" sz="1800" dirty="0" smtClean="0">
                    <a:solidFill>
                      <a:srgbClr val="000000"/>
                    </a:solidFill>
                    <a:ea typeface="+mj-ea"/>
                  </a:rPr>
                  <a:t>单质点</a:t>
                </a:r>
                <a:r>
                  <a:rPr lang="zh-CN" altLang="en-US" sz="1800" dirty="0" smtClean="0">
                    <a:solidFill>
                      <a:srgbClr val="ED5A00"/>
                    </a:solidFill>
                    <a:ea typeface="+mj-ea"/>
                  </a:rPr>
                  <a:t>动能定理</a:t>
                </a:r>
                <a:r>
                  <a:rPr lang="zh-CN" altLang="en-US" sz="1800" dirty="0" smtClean="0">
                    <a:solidFill>
                      <a:srgbClr val="000000"/>
                    </a:solidFill>
                    <a:ea typeface="+mj-ea"/>
                  </a:rPr>
                  <a:t>：</a:t>
                </a:r>
                <a:r>
                  <a:rPr lang="zh-CN" altLang="en-US" sz="1800" dirty="0" smtClean="0">
                    <a:solidFill>
                      <a:srgbClr val="ED5A00"/>
                    </a:solidFill>
                    <a:ea typeface="+mj-ea"/>
                  </a:rPr>
                  <a:t>外力</a:t>
                </a:r>
                <a:r>
                  <a:rPr lang="zh-CN" altLang="en-US" sz="1800" dirty="0">
                    <a:solidFill>
                      <a:schemeClr val="accent1"/>
                    </a:solidFill>
                    <a:ea typeface="+mj-ea"/>
                  </a:rPr>
                  <a:t>对物体所作的</a:t>
                </a:r>
                <a:r>
                  <a:rPr lang="zh-CN" altLang="en-US" sz="1800" dirty="0">
                    <a:solidFill>
                      <a:srgbClr val="ED5A00"/>
                    </a:solidFill>
                    <a:ea typeface="+mj-ea"/>
                  </a:rPr>
                  <a:t>功</a:t>
                </a:r>
                <a:r>
                  <a:rPr lang="zh-CN" altLang="en-US" sz="1800" dirty="0">
                    <a:solidFill>
                      <a:schemeClr val="accent1"/>
                    </a:solidFill>
                    <a:ea typeface="+mj-ea"/>
                  </a:rPr>
                  <a:t>等于物体</a:t>
                </a:r>
                <a:r>
                  <a:rPr lang="zh-CN" altLang="en-US" sz="1800" dirty="0">
                    <a:solidFill>
                      <a:srgbClr val="ED5A00"/>
                    </a:solidFill>
                    <a:ea typeface="+mj-ea"/>
                  </a:rPr>
                  <a:t>动能的</a:t>
                </a:r>
                <a:r>
                  <a:rPr lang="zh-CN" altLang="en-US" sz="1800" dirty="0" smtClean="0">
                    <a:solidFill>
                      <a:srgbClr val="ED5A00"/>
                    </a:solidFill>
                    <a:ea typeface="+mj-ea"/>
                  </a:rPr>
                  <a:t>增量</a:t>
                </a:r>
                <a:r>
                  <a:rPr lang="zh-CN" altLang="en-US" sz="1800" dirty="0" smtClean="0">
                    <a:solidFill>
                      <a:srgbClr val="000000"/>
                    </a:solidFill>
                    <a:ea typeface="+mj-ea"/>
                  </a:rPr>
                  <a:t>。</a:t>
                </a:r>
                <a:r>
                  <a:rPr lang="zh-CN" altLang="en-US" sz="1400" dirty="0" smtClean="0">
                    <a:solidFill>
                      <a:srgbClr val="000000"/>
                    </a:solidFill>
                    <a:latin typeface="楷体" panose="02010609060101010101" pitchFamily="49" charset="-122"/>
                    <a:ea typeface="楷体" panose="02010609060101010101" pitchFamily="49" charset="-122"/>
                  </a:rPr>
                  <a:t>（时间先后</a:t>
                </a:r>
                <a:r>
                  <a:rPr lang="en-US" altLang="zh-CN" sz="1400" dirty="0" smtClean="0">
                    <a:solidFill>
                      <a:srgbClr val="000000"/>
                    </a:solidFill>
                    <a:latin typeface="楷体" panose="02010609060101010101" pitchFamily="49" charset="-122"/>
                    <a:ea typeface="楷体" panose="02010609060101010101" pitchFamily="49" charset="-122"/>
                  </a:rPr>
                  <a:t>A</a:t>
                </a:r>
                <a:r>
                  <a:rPr lang="zh-CN" altLang="en-US" sz="1400" dirty="0" smtClean="0">
                    <a:solidFill>
                      <a:srgbClr val="000000"/>
                    </a:solidFill>
                    <a:latin typeface="楷体" panose="02010609060101010101" pitchFamily="49" charset="-122"/>
                    <a:ea typeface="楷体" panose="02010609060101010101" pitchFamily="49" charset="-122"/>
                  </a:rPr>
                  <a:t>、</a:t>
                </a:r>
                <a:r>
                  <a:rPr lang="en-US" altLang="zh-CN" sz="1400" dirty="0" smtClean="0">
                    <a:solidFill>
                      <a:srgbClr val="000000"/>
                    </a:solidFill>
                    <a:latin typeface="楷体" panose="02010609060101010101" pitchFamily="49" charset="-122"/>
                    <a:ea typeface="楷体" panose="02010609060101010101" pitchFamily="49" charset="-122"/>
                  </a:rPr>
                  <a:t>B</a:t>
                </a:r>
                <a:r>
                  <a:rPr lang="zh-CN" altLang="en-US" sz="1400" dirty="0" smtClean="0">
                    <a:solidFill>
                      <a:srgbClr val="000000"/>
                    </a:solidFill>
                    <a:latin typeface="楷体" panose="02010609060101010101" pitchFamily="49" charset="-122"/>
                    <a:ea typeface="楷体" panose="02010609060101010101" pitchFamily="49" charset="-122"/>
                  </a:rPr>
                  <a:t>两个状态）</a:t>
                </a:r>
                <a:endParaRPr lang="en-US" altLang="zh-CN" sz="1400" dirty="0" smtClean="0">
                  <a:solidFill>
                    <a:srgbClr val="000000"/>
                  </a:solidFill>
                  <a:latin typeface="楷体" panose="02010609060101010101" pitchFamily="49" charset="-122"/>
                  <a:ea typeface="楷体" panose="02010609060101010101" pitchFamily="49" charset="-122"/>
                </a:endParaRPr>
              </a:p>
              <a:p>
                <a:pPr indent="-457200">
                  <a:lnSpc>
                    <a:spcPct val="120000"/>
                  </a:lnSpc>
                  <a:spcAft>
                    <a:spcPts val="1200"/>
                  </a:spcAft>
                  <a:buFontTx/>
                  <a:buAutoNum type="arabicPeriod"/>
                </a:pPr>
                <a:endParaRPr lang="en-US" altLang="zh-CN" sz="1800" dirty="0" smtClean="0">
                  <a:solidFill>
                    <a:srgbClr val="000000"/>
                  </a:solidFill>
                  <a:ea typeface="+mj-ea"/>
                </a:endParaRPr>
              </a:p>
              <a:p>
                <a:pPr indent="-457200">
                  <a:lnSpc>
                    <a:spcPct val="120000"/>
                  </a:lnSpc>
                  <a:buFontTx/>
                  <a:buAutoNum type="arabicPeriod"/>
                </a:pPr>
                <a:endParaRPr lang="en-US" altLang="zh-CN" sz="1800" dirty="0" smtClean="0">
                  <a:solidFill>
                    <a:srgbClr val="000000"/>
                  </a:solidFill>
                  <a:ea typeface="+mj-ea"/>
                </a:endParaRPr>
              </a:p>
              <a:p>
                <a:pPr indent="-457200">
                  <a:lnSpc>
                    <a:spcPct val="120000"/>
                  </a:lnSpc>
                  <a:buFontTx/>
                  <a:buAutoNum type="arabicPeriod"/>
                </a:pPr>
                <a:r>
                  <a:rPr lang="zh-CN" altLang="en-US" sz="1800" dirty="0" smtClean="0">
                    <a:solidFill>
                      <a:schemeClr val="accent1"/>
                    </a:solidFill>
                    <a:ea typeface="+mj-ea"/>
                  </a:rPr>
                  <a:t>物体系</a:t>
                </a:r>
                <a:r>
                  <a:rPr lang="zh-CN" altLang="en-US" sz="1800" dirty="0" smtClean="0">
                    <a:solidFill>
                      <a:srgbClr val="000000"/>
                    </a:solidFill>
                    <a:ea typeface="+mj-ea"/>
                  </a:rPr>
                  <a:t>动能定理：</a:t>
                </a:r>
                <a:r>
                  <a:rPr lang="zh-CN" altLang="en-US" sz="1800" dirty="0">
                    <a:solidFill>
                      <a:srgbClr val="000000"/>
                    </a:solidFill>
                    <a:ea typeface="+mj-ea"/>
                  </a:rPr>
                  <a:t>所有外力和所有内力对物体系所作的功之和等于物体系总动能的</a:t>
                </a:r>
                <a:r>
                  <a:rPr lang="zh-CN" altLang="en-US" sz="1800" dirty="0" smtClean="0">
                    <a:solidFill>
                      <a:srgbClr val="000000"/>
                    </a:solidFill>
                    <a:ea typeface="+mj-ea"/>
                  </a:rPr>
                  <a:t>增量。（</a:t>
                </a:r>
                <a:r>
                  <a:rPr lang="zh-CN" altLang="en-US" sz="1800" dirty="0">
                    <a:latin typeface="楷体" panose="02010609060101010101" pitchFamily="49" charset="-122"/>
                    <a:ea typeface="楷体" panose="02010609060101010101" pitchFamily="49" charset="-122"/>
                  </a:rPr>
                  <a:t>内力所做的总功一般不为零，即内力一般要</a:t>
                </a:r>
                <a:r>
                  <a:rPr lang="zh-CN" altLang="en-US" sz="1800" dirty="0" smtClean="0">
                    <a:latin typeface="楷体" panose="02010609060101010101" pitchFamily="49" charset="-122"/>
                    <a:ea typeface="楷体" panose="02010609060101010101" pitchFamily="49" charset="-122"/>
                  </a:rPr>
                  <a:t>改变</a:t>
                </a:r>
                <a:r>
                  <a:rPr lang="zh-CN" altLang="en-US" sz="1800" dirty="0">
                    <a:latin typeface="楷体" panose="02010609060101010101" pitchFamily="49" charset="-122"/>
                    <a:ea typeface="楷体" panose="02010609060101010101" pitchFamily="49" charset="-122"/>
                  </a:rPr>
                  <a:t>系统的总动能</a:t>
                </a:r>
                <a:r>
                  <a:rPr lang="zh-CN" altLang="en-US" sz="1800" dirty="0" smtClean="0">
                    <a:solidFill>
                      <a:srgbClr val="000000"/>
                    </a:solidFill>
                    <a:ea typeface="+mj-ea"/>
                  </a:rPr>
                  <a:t>）</a:t>
                </a:r>
                <a:endParaRPr kumimoji="1" lang="en-US" altLang="zh-CN" sz="1800" dirty="0" smtClean="0">
                  <a:latin typeface="+mn-ea"/>
                </a:endParaRPr>
              </a:p>
            </p:txBody>
          </p:sp>
        </mc:Choice>
        <mc:Fallback xmlns="">
          <p:sp>
            <p:nvSpPr>
              <p:cNvPr id="17" name="矩形 16"/>
              <p:cNvSpPr>
                <a:spLocks noRot="1" noChangeAspect="1" noMove="1" noResize="1" noEditPoints="1" noAdjustHandles="1" noChangeArrowheads="1" noChangeShapeType="1" noTextEdit="1"/>
              </p:cNvSpPr>
              <p:nvPr/>
            </p:nvSpPr>
            <p:spPr>
              <a:xfrm>
                <a:off x="99592" y="1046734"/>
                <a:ext cx="8795026" cy="5113708"/>
              </a:xfrm>
              <a:prstGeom prst="rect">
                <a:avLst/>
              </a:prstGeom>
              <a:blipFill rotWithShape="0">
                <a:blip r:embed="rId3"/>
                <a:stretch>
                  <a:fillRect l="-693" t="-596" r="-1871" b="-358"/>
                </a:stretch>
              </a:blipFill>
            </p:spPr>
            <p:txBody>
              <a:bodyPr/>
              <a:lstStyle/>
              <a:p>
                <a:r>
                  <a:rPr lang="zh-CN" altLang="en-US">
                    <a:noFill/>
                  </a:rPr>
                  <a:t> </a:t>
                </a:r>
              </a:p>
            </p:txBody>
          </p:sp>
        </mc:Fallback>
      </mc:AlternateContent>
      <p:sp>
        <p:nvSpPr>
          <p:cNvPr id="3" name="矩形 2"/>
          <p:cNvSpPr/>
          <p:nvPr/>
        </p:nvSpPr>
        <p:spPr>
          <a:xfrm>
            <a:off x="5567979" y="2895390"/>
            <a:ext cx="184731" cy="300082"/>
          </a:xfrm>
          <a:prstGeom prst="rect">
            <a:avLst/>
          </a:prstGeom>
        </p:spPr>
        <p:txBody>
          <a:bodyPr wrap="none">
            <a:spAutoFit/>
          </a:bodyPr>
          <a:lstStyle/>
          <a:p>
            <a:endParaRPr lang="zh-CN" altLang="en-US" dirty="0"/>
          </a:p>
        </p:txBody>
      </p:sp>
      <p:sp>
        <p:nvSpPr>
          <p:cNvPr id="4" name="灯片编号占位符 3"/>
          <p:cNvSpPr>
            <a:spLocks noGrp="1"/>
          </p:cNvSpPr>
          <p:nvPr>
            <p:ph type="sldNum" sz="quarter" idx="10"/>
          </p:nvPr>
        </p:nvSpPr>
        <p:spPr/>
        <p:txBody>
          <a:bodyPr/>
          <a:lstStyle/>
          <a:p>
            <a:fld id="{720AFD23-7FD8-4D17-A0A1-97F143C0E2EC}" type="slidenum">
              <a:rPr lang="zh-CN" altLang="en-US" smtClean="0"/>
              <a:t>9</a:t>
            </a:fld>
            <a:endParaRPr lang="zh-CN" altLang="en-US"/>
          </a:p>
        </p:txBody>
      </p:sp>
      <p:graphicFrame>
        <p:nvGraphicFramePr>
          <p:cNvPr id="38" name="Object 1061"/>
          <p:cNvGraphicFramePr>
            <a:graphicFrameLocks noChangeAspect="1"/>
          </p:cNvGraphicFramePr>
          <p:nvPr>
            <p:extLst>
              <p:ext uri="{D42A27DB-BD31-4B8C-83A1-F6EECF244321}">
                <p14:modId xmlns:p14="http://schemas.microsoft.com/office/powerpoint/2010/main" val="1661905813"/>
              </p:ext>
            </p:extLst>
          </p:nvPr>
        </p:nvGraphicFramePr>
        <p:xfrm>
          <a:off x="1201738" y="1364259"/>
          <a:ext cx="6196589" cy="1391505"/>
        </p:xfrm>
        <a:graphic>
          <a:graphicData uri="http://schemas.openxmlformats.org/presentationml/2006/ole">
            <mc:AlternateContent xmlns:mc="http://schemas.openxmlformats.org/markup-compatibility/2006">
              <mc:Choice xmlns:v="urn:schemas-microsoft-com:vml" Requires="v">
                <p:oleObj spid="_x0000_s38542" name="Equation" r:id="rId4" imgW="3200400" imgH="711000" progId="Equation.3">
                  <p:embed/>
                </p:oleObj>
              </mc:Choice>
              <mc:Fallback>
                <p:oleObj name="Equation" r:id="rId4" imgW="3200400" imgH="71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1738" y="1364259"/>
                        <a:ext cx="6196589" cy="1391505"/>
                      </a:xfrm>
                      <a:prstGeom prst="rect">
                        <a:avLst/>
                      </a:prstGeom>
                      <a:noFill/>
                      <a:ln>
                        <a:noFill/>
                      </a:ln>
                      <a:effectLst/>
                      <a:extLst/>
                    </p:spPr>
                  </p:pic>
                </p:oleObj>
              </mc:Fallback>
            </mc:AlternateContent>
          </a:graphicData>
        </a:graphic>
      </p:graphicFrame>
      <p:pic>
        <p:nvPicPr>
          <p:cNvPr id="7" name="图片 6"/>
          <p:cNvPicPr>
            <a:picLocks noChangeAspect="1"/>
          </p:cNvPicPr>
          <p:nvPr/>
        </p:nvPicPr>
        <p:blipFill>
          <a:blip r:embed="rId6"/>
          <a:stretch>
            <a:fillRect/>
          </a:stretch>
        </p:blipFill>
        <p:spPr>
          <a:xfrm>
            <a:off x="4061224" y="3265602"/>
            <a:ext cx="1506755" cy="869012"/>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2161594" y="4644452"/>
                <a:ext cx="5534208" cy="610936"/>
              </a:xfrm>
              <a:prstGeom prst="rect">
                <a:avLst/>
              </a:prstGeom>
              <a:solidFill>
                <a:srgbClr val="FFCC99"/>
              </a:solidFill>
              <a:ln>
                <a:solidFill>
                  <a:srgbClr val="ED5A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800" i="1" smtClean="0">
                          <a:latin typeface="Cambria Math" panose="02040503050406030204" pitchFamily="18" charset="0"/>
                        </a:rPr>
                        <m:t>单质点</m:t>
                      </m:r>
                      <m:r>
                        <a:rPr lang="en-US" altLang="zh-CN" sz="1800" b="0" i="1" smtClean="0">
                          <a:latin typeface="Cambria Math" panose="02040503050406030204" pitchFamily="18" charset="0"/>
                        </a:rPr>
                        <m:t>  </m:t>
                      </m:r>
                      <m:sSub>
                        <m:sSubPr>
                          <m:ctrlPr>
                            <a:rPr lang="zh-CN" altLang="en-US" sz="1800" i="1" smtClean="0">
                              <a:latin typeface="Cambria Math" panose="02040503050406030204" pitchFamily="18" charset="0"/>
                            </a:rPr>
                          </m:ctrlPr>
                        </m:sSubPr>
                        <m:e>
                          <m:r>
                            <a:rPr lang="zh-CN" altLang="en-US" sz="1800" i="1">
                              <a:latin typeface="Cambria Math" panose="02040503050406030204" pitchFamily="18" charset="0"/>
                            </a:rPr>
                            <m:t>𝐴</m:t>
                          </m:r>
                        </m:e>
                        <m:sub>
                          <m:r>
                            <m:rPr>
                              <m:sty m:val="p"/>
                            </m:rPr>
                            <a:rPr lang="en-US" altLang="zh-CN" sz="1800" i="1" smtClean="0">
                              <a:latin typeface="Cambria Math" panose="02040503050406030204" pitchFamily="18" charset="0"/>
                            </a:rPr>
                            <m:t>AB</m:t>
                          </m:r>
                        </m:sub>
                      </m:sSub>
                      <m:r>
                        <a:rPr lang="zh-CN" altLang="en-US" sz="1800" i="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𝐸</m:t>
                          </m:r>
                        </m:e>
                        <m:sub>
                          <m:r>
                            <m:rPr>
                              <m:sty m:val="p"/>
                            </m:rPr>
                            <a:rPr lang="en-US" altLang="zh-CN" sz="1800" i="1" smtClean="0">
                              <a:latin typeface="Cambria Math" panose="02040503050406030204" pitchFamily="18" charset="0"/>
                            </a:rPr>
                            <m:t>k</m:t>
                          </m:r>
                          <m:r>
                            <m:rPr>
                              <m:sty m:val="p"/>
                            </m:rPr>
                            <a:rPr lang="en-US" altLang="zh-CN" sz="1800" i="1">
                              <a:latin typeface="Cambria Math" panose="02040503050406030204" pitchFamily="18" charset="0"/>
                            </a:rPr>
                            <m:t>B</m:t>
                          </m:r>
                        </m:sub>
                      </m:sSub>
                      <m:r>
                        <a:rPr lang="zh-CN" altLang="en-US" sz="1800" i="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𝐸</m:t>
                          </m:r>
                        </m:e>
                        <m:sub>
                          <m:r>
                            <a:rPr lang="zh-CN" altLang="en-US" sz="1800" i="1">
                              <a:latin typeface="Cambria Math" panose="02040503050406030204" pitchFamily="18" charset="0"/>
                            </a:rPr>
                            <m:t>𝑘</m:t>
                          </m:r>
                          <m:r>
                            <m:rPr>
                              <m:sty m:val="p"/>
                            </m:rPr>
                            <a:rPr lang="en-US" altLang="zh-CN" sz="1800" i="1" smtClean="0">
                              <a:latin typeface="Cambria Math" panose="02040503050406030204" pitchFamily="18" charset="0"/>
                            </a:rPr>
                            <m:t>A</m:t>
                          </m:r>
                        </m:sub>
                      </m:sSub>
                      <m:r>
                        <a:rPr lang="zh-CN" altLang="en-US" sz="1800" i="0">
                          <a:latin typeface="Cambria Math" panose="02040503050406030204" pitchFamily="18" charset="0"/>
                        </a:rPr>
                        <m:t>=</m:t>
                      </m:r>
                      <m:f>
                        <m:fPr>
                          <m:ctrlPr>
                            <a:rPr lang="zh-CN" altLang="en-US" sz="1800" i="1">
                              <a:latin typeface="Cambria Math" panose="02040503050406030204" pitchFamily="18" charset="0"/>
                            </a:rPr>
                          </m:ctrlPr>
                        </m:fPr>
                        <m:num>
                          <m:r>
                            <a:rPr lang="zh-CN" altLang="en-US" sz="1800">
                              <a:latin typeface="Cambria Math" panose="02040503050406030204" pitchFamily="18" charset="0"/>
                            </a:rPr>
                            <m:t>1</m:t>
                          </m:r>
                        </m:num>
                        <m:den>
                          <m:r>
                            <a:rPr lang="zh-CN" altLang="en-US" sz="1800">
                              <a:latin typeface="Cambria Math" panose="02040503050406030204" pitchFamily="18" charset="0"/>
                            </a:rPr>
                            <m:t>2</m:t>
                          </m:r>
                        </m:den>
                      </m:f>
                      <m:r>
                        <a:rPr lang="zh-CN" altLang="en-US" sz="1800" i="1">
                          <a:latin typeface="Cambria Math" panose="02040503050406030204" pitchFamily="18" charset="0"/>
                        </a:rPr>
                        <m:t>𝑚</m:t>
                      </m:r>
                      <m:sSubSup>
                        <m:sSubSupPr>
                          <m:ctrlPr>
                            <a:rPr lang="zh-CN" altLang="en-US" sz="1800" i="1">
                              <a:latin typeface="Cambria Math" panose="02040503050406030204" pitchFamily="18" charset="0"/>
                            </a:rPr>
                          </m:ctrlPr>
                        </m:sSubSupPr>
                        <m:e>
                          <m:r>
                            <a:rPr lang="zh-CN" altLang="en-US" sz="1800" i="1">
                              <a:latin typeface="Cambria Math" panose="02040503050406030204" pitchFamily="18" charset="0"/>
                            </a:rPr>
                            <m:t>𝑣</m:t>
                          </m:r>
                        </m:e>
                        <m:sub>
                          <m:r>
                            <a:rPr lang="zh-CN" altLang="en-US" sz="1800" i="1">
                              <a:latin typeface="Cambria Math" panose="02040503050406030204" pitchFamily="18" charset="0"/>
                            </a:rPr>
                            <m:t>𝐵</m:t>
                          </m:r>
                        </m:sub>
                        <m:sup>
                          <m:r>
                            <a:rPr lang="zh-CN" altLang="en-US" sz="1800">
                              <a:latin typeface="Cambria Math" panose="02040503050406030204" pitchFamily="18" charset="0"/>
                            </a:rPr>
                            <m:t>2</m:t>
                          </m:r>
                        </m:sup>
                      </m:sSubSup>
                      <m:r>
                        <a:rPr lang="en-US" altLang="zh-CN" sz="1800" b="0" i="1" smtClean="0">
                          <a:latin typeface="Cambria Math" panose="02040503050406030204" pitchFamily="18" charset="0"/>
                        </a:rPr>
                        <m:t>−</m:t>
                      </m:r>
                      <m:f>
                        <m:fPr>
                          <m:ctrlPr>
                            <a:rPr lang="zh-CN" altLang="en-US" sz="1800" i="1">
                              <a:latin typeface="Cambria Math" panose="02040503050406030204" pitchFamily="18" charset="0"/>
                            </a:rPr>
                          </m:ctrlPr>
                        </m:fPr>
                        <m:num>
                          <m:r>
                            <a:rPr lang="zh-CN" altLang="en-US" sz="1800">
                              <a:latin typeface="Cambria Math" panose="02040503050406030204" pitchFamily="18" charset="0"/>
                            </a:rPr>
                            <m:t>1</m:t>
                          </m:r>
                        </m:num>
                        <m:den>
                          <m:r>
                            <a:rPr lang="zh-CN" altLang="en-US" sz="1800">
                              <a:latin typeface="Cambria Math" panose="02040503050406030204" pitchFamily="18" charset="0"/>
                            </a:rPr>
                            <m:t>2</m:t>
                          </m:r>
                        </m:den>
                      </m:f>
                      <m:r>
                        <a:rPr lang="zh-CN" altLang="en-US" sz="1800" i="1">
                          <a:latin typeface="Cambria Math" panose="02040503050406030204" pitchFamily="18" charset="0"/>
                        </a:rPr>
                        <m:t>𝑚</m:t>
                      </m:r>
                      <m:sSubSup>
                        <m:sSubSupPr>
                          <m:ctrlPr>
                            <a:rPr lang="zh-CN" altLang="en-US" sz="1800" i="1">
                              <a:latin typeface="Cambria Math" panose="02040503050406030204" pitchFamily="18" charset="0"/>
                            </a:rPr>
                          </m:ctrlPr>
                        </m:sSubSupPr>
                        <m:e>
                          <m:r>
                            <a:rPr lang="zh-CN" altLang="en-US" sz="1800" i="1">
                              <a:latin typeface="Cambria Math" panose="02040503050406030204" pitchFamily="18" charset="0"/>
                            </a:rPr>
                            <m:t>𝑣</m:t>
                          </m:r>
                        </m:e>
                        <m:sub>
                          <m:r>
                            <m:rPr>
                              <m:sty m:val="p"/>
                            </m:rPr>
                            <a:rPr lang="en-US" altLang="zh-CN" sz="1800" i="1" smtClean="0">
                              <a:latin typeface="Cambria Math" panose="02040503050406030204" pitchFamily="18" charset="0"/>
                            </a:rPr>
                            <m:t>A</m:t>
                          </m:r>
                        </m:sub>
                        <m:sup>
                          <m:r>
                            <a:rPr lang="zh-CN" altLang="en-US" sz="1800">
                              <a:latin typeface="Cambria Math" panose="02040503050406030204" pitchFamily="18" charset="0"/>
                            </a:rPr>
                            <m:t>2</m:t>
                          </m:r>
                        </m:sup>
                      </m:sSubSup>
                      <m:r>
                        <a:rPr lang="en-US" altLang="zh-CN" sz="1800" i="1" smtClean="0">
                          <a:latin typeface="Cambria Math" panose="02040503050406030204" pitchFamily="18" charset="0"/>
                        </a:rPr>
                        <m:t>=</m:t>
                      </m:r>
                      <m:r>
                        <m:rPr>
                          <m:sty m:val="p"/>
                        </m:rPr>
                        <a:rPr lang="zh-CN" altLang="en-US" sz="1800" i="0">
                          <a:latin typeface="Cambria Math" panose="02040503050406030204" pitchFamily="18" charset="0"/>
                        </a:rPr>
                        <m:t>Δ</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𝐸</m:t>
                          </m:r>
                        </m:e>
                        <m:sub>
                          <m:r>
                            <a:rPr lang="zh-CN" altLang="en-US" sz="1800" i="1">
                              <a:latin typeface="Cambria Math" panose="02040503050406030204" pitchFamily="18" charset="0"/>
                            </a:rPr>
                            <m:t>𝑘</m:t>
                          </m:r>
                        </m:sub>
                      </m:sSub>
                    </m:oMath>
                  </m:oMathPara>
                </a14:m>
                <a:endParaRPr lang="zh-CN" altLang="en-US" sz="1800" dirty="0"/>
              </a:p>
            </p:txBody>
          </p:sp>
        </mc:Choice>
        <mc:Fallback xmlns="">
          <p:sp>
            <p:nvSpPr>
              <p:cNvPr id="9" name="矩形 8"/>
              <p:cNvSpPr>
                <a:spLocks noRot="1" noChangeAspect="1" noMove="1" noResize="1" noEditPoints="1" noAdjustHandles="1" noChangeArrowheads="1" noChangeShapeType="1" noTextEdit="1"/>
              </p:cNvSpPr>
              <p:nvPr/>
            </p:nvSpPr>
            <p:spPr>
              <a:xfrm>
                <a:off x="2161594" y="4644452"/>
                <a:ext cx="5534208" cy="610936"/>
              </a:xfrm>
              <a:prstGeom prst="rect">
                <a:avLst/>
              </a:prstGeom>
              <a:blipFill rotWithShape="0">
                <a:blip r:embed="rId7"/>
                <a:stretch>
                  <a:fillRect/>
                </a:stretch>
              </a:blipFill>
              <a:ln>
                <a:solidFill>
                  <a:srgbClr val="ED5A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p:cNvSpPr/>
              <p:nvPr/>
            </p:nvSpPr>
            <p:spPr>
              <a:xfrm>
                <a:off x="553174" y="6163345"/>
                <a:ext cx="7500886" cy="636585"/>
              </a:xfrm>
              <a:prstGeom prst="rect">
                <a:avLst/>
              </a:prstGeom>
              <a:solidFill>
                <a:srgbClr val="FFCC99"/>
              </a:solidFill>
              <a:ln>
                <a:solidFill>
                  <a:srgbClr val="ED5A00"/>
                </a:solidFill>
              </a:ln>
            </p:spPr>
            <p:txBody>
              <a:bodyPr wrap="square">
                <a:spAutoFit/>
              </a:bodyPr>
              <a:lstStyle/>
              <a:p>
                <a:pPr algn="ctr"/>
                <a:r>
                  <a:rPr lang="zh-CN" altLang="en-US" sz="1800" dirty="0" smtClean="0"/>
                  <a:t>质点系</a:t>
                </a:r>
                <a14:m>
                  <m:oMath xmlns:m="http://schemas.openxmlformats.org/officeDocument/2006/math">
                    <m:r>
                      <a:rPr lang="zh-CN" altLang="en-US" sz="1800" i="1" smtClean="0">
                        <a:latin typeface="Cambria Math" panose="02040503050406030204" pitchFamily="18" charset="0"/>
                      </a:rPr>
                      <m:t>：</m:t>
                    </m:r>
                    <m:r>
                      <a:rPr lang="en-US" altLang="zh-CN" sz="1800" b="0" i="1" smtClean="0">
                        <a:latin typeface="Cambria Math" panose="02040503050406030204" pitchFamily="18" charset="0"/>
                      </a:rPr>
                      <m:t>     </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𝐴</m:t>
                        </m:r>
                      </m:e>
                      <m:sub>
                        <m:r>
                          <m:rPr>
                            <m:sty m:val="p"/>
                          </m:rPr>
                          <a:rPr lang="en-US" altLang="zh-CN" sz="1800" i="1">
                            <a:latin typeface="Cambria Math" panose="02040503050406030204" pitchFamily="18" charset="0"/>
                          </a:rPr>
                          <m:t>AB</m:t>
                        </m:r>
                      </m:sub>
                    </m:sSub>
                    <m:r>
                      <a:rPr lang="zh-CN" altLang="en-US" sz="1800">
                        <a:latin typeface="Cambria Math" panose="02040503050406030204" pitchFamily="18" charset="0"/>
                      </a:rPr>
                      <m:t>=</m:t>
                    </m:r>
                    <m:sSub>
                      <m:sSubPr>
                        <m:ctrlPr>
                          <a:rPr lang="zh-CN" altLang="en-US" sz="1800" i="1" smtClean="0">
                            <a:latin typeface="Cambria Math" panose="02040503050406030204" pitchFamily="18" charset="0"/>
                          </a:rPr>
                        </m:ctrlPr>
                      </m:sSubPr>
                      <m:e>
                        <m:r>
                          <a:rPr lang="zh-CN" altLang="en-US" sz="1800" i="1">
                            <a:latin typeface="Cambria Math" panose="02040503050406030204" pitchFamily="18" charset="0"/>
                          </a:rPr>
                          <m:t>𝐴</m:t>
                        </m:r>
                      </m:e>
                      <m:sub>
                        <m:r>
                          <m:rPr>
                            <m:sty m:val="p"/>
                          </m:rPr>
                          <a:rPr lang="en-US" altLang="zh-CN" sz="1800" i="1" smtClean="0">
                            <a:latin typeface="Cambria Math" panose="02040503050406030204" pitchFamily="18" charset="0"/>
                          </a:rPr>
                          <m:t>AB</m:t>
                        </m:r>
                        <m:r>
                          <a:rPr lang="zh-CN" altLang="en-US" sz="1800" i="1">
                            <a:latin typeface="Cambria Math" panose="02040503050406030204" pitchFamily="18" charset="0"/>
                          </a:rPr>
                          <m:t>内</m:t>
                        </m:r>
                      </m:sub>
                    </m:sSub>
                    <m:r>
                      <a:rPr lang="en-US" altLang="zh-CN" sz="1800" i="1" smtClean="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𝐴</m:t>
                        </m:r>
                      </m:e>
                      <m:sub>
                        <m:r>
                          <m:rPr>
                            <m:sty m:val="p"/>
                          </m:rPr>
                          <a:rPr lang="en-US" altLang="zh-CN" sz="1800" i="1">
                            <a:latin typeface="Cambria Math" panose="02040503050406030204" pitchFamily="18" charset="0"/>
                          </a:rPr>
                          <m:t>AB</m:t>
                        </m:r>
                        <m:r>
                          <a:rPr lang="zh-CN" altLang="en-US" sz="1800" i="1" smtClean="0">
                            <a:latin typeface="Cambria Math" panose="02040503050406030204" pitchFamily="18" charset="0"/>
                          </a:rPr>
                          <m:t>外</m:t>
                        </m:r>
                      </m:sub>
                    </m:sSub>
                    <m:r>
                      <a:rPr lang="zh-CN" altLang="en-US" sz="1800" i="0">
                        <a:latin typeface="Cambria Math" panose="02040503050406030204" pitchFamily="18" charset="0"/>
                      </a:rPr>
                      <m:t>=</m:t>
                    </m:r>
                    <m:nary>
                      <m:naryPr>
                        <m:chr m:val="∑"/>
                        <m:limLoc m:val="undOvr"/>
                        <m:grow m:val="on"/>
                        <m:ctrlPr>
                          <a:rPr lang="zh-CN" altLang="en-US" sz="1800" i="1">
                            <a:latin typeface="Cambria Math" panose="02040503050406030204" pitchFamily="18" charset="0"/>
                          </a:rPr>
                        </m:ctrlPr>
                      </m:naryPr>
                      <m:sub>
                        <m:r>
                          <a:rPr lang="zh-CN" altLang="en-US" sz="1800" i="1">
                            <a:latin typeface="Cambria Math" panose="02040503050406030204" pitchFamily="18" charset="0"/>
                          </a:rPr>
                          <m:t>𝑖</m:t>
                        </m:r>
                        <m:r>
                          <a:rPr lang="zh-CN" altLang="en-US" sz="1800">
                            <a:latin typeface="Cambria Math" panose="02040503050406030204" pitchFamily="18" charset="0"/>
                          </a:rPr>
                          <m:t>=1</m:t>
                        </m:r>
                      </m:sub>
                      <m:sup>
                        <m:r>
                          <a:rPr lang="zh-CN" altLang="en-US" sz="1800" i="1">
                            <a:latin typeface="Cambria Math" panose="02040503050406030204" pitchFamily="18" charset="0"/>
                          </a:rPr>
                          <m:t>𝑛</m:t>
                        </m:r>
                      </m:sup>
                      <m:e>
                        <m:f>
                          <m:fPr>
                            <m:ctrlPr>
                              <a:rPr lang="zh-CN" altLang="en-US" sz="1800" i="1">
                                <a:latin typeface="Cambria Math" panose="02040503050406030204" pitchFamily="18" charset="0"/>
                              </a:rPr>
                            </m:ctrlPr>
                          </m:fPr>
                          <m:num>
                            <m:r>
                              <a:rPr lang="zh-CN" altLang="en-US" sz="1800">
                                <a:latin typeface="Cambria Math" panose="02040503050406030204" pitchFamily="18" charset="0"/>
                              </a:rPr>
                              <m:t>1</m:t>
                            </m:r>
                          </m:num>
                          <m:den>
                            <m:r>
                              <a:rPr lang="zh-CN" altLang="en-US" sz="1800">
                                <a:latin typeface="Cambria Math" panose="02040503050406030204" pitchFamily="18" charset="0"/>
                              </a:rPr>
                              <m:t>2</m:t>
                            </m:r>
                          </m:den>
                        </m:f>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𝑚</m:t>
                            </m:r>
                          </m:e>
                          <m:sub>
                            <m:r>
                              <a:rPr lang="zh-CN" altLang="en-US" sz="1800" i="1">
                                <a:latin typeface="Cambria Math" panose="02040503050406030204" pitchFamily="18" charset="0"/>
                              </a:rPr>
                              <m:t>𝑖</m:t>
                            </m:r>
                          </m:sub>
                        </m:sSub>
                        <m:sSubSup>
                          <m:sSubSupPr>
                            <m:ctrlPr>
                              <a:rPr lang="zh-CN" altLang="en-US" sz="1800" i="1">
                                <a:latin typeface="Cambria Math" panose="02040503050406030204" pitchFamily="18" charset="0"/>
                              </a:rPr>
                            </m:ctrlPr>
                          </m:sSubSupPr>
                          <m:e>
                            <m:r>
                              <a:rPr lang="zh-CN" altLang="en-US" sz="1800" i="1">
                                <a:latin typeface="Cambria Math" panose="02040503050406030204" pitchFamily="18" charset="0"/>
                              </a:rPr>
                              <m:t>𝑣</m:t>
                            </m:r>
                          </m:e>
                          <m:sub>
                            <m:r>
                              <a:rPr lang="zh-CN" altLang="en-US" sz="1800" i="1">
                                <a:latin typeface="Cambria Math" panose="02040503050406030204" pitchFamily="18" charset="0"/>
                              </a:rPr>
                              <m:t>𝑖𝐵</m:t>
                            </m:r>
                          </m:sub>
                          <m:sup>
                            <m:r>
                              <a:rPr lang="zh-CN" altLang="en-US" sz="1800">
                                <a:latin typeface="Cambria Math" panose="02040503050406030204" pitchFamily="18" charset="0"/>
                              </a:rPr>
                              <m:t>2</m:t>
                            </m:r>
                          </m:sup>
                        </m:sSubSup>
                      </m:e>
                    </m:nary>
                    <m:r>
                      <a:rPr lang="zh-CN" altLang="en-US" sz="1800">
                        <a:latin typeface="Cambria Math" panose="02040503050406030204" pitchFamily="18" charset="0"/>
                      </a:rPr>
                      <m:t>−</m:t>
                    </m:r>
                    <m:nary>
                      <m:naryPr>
                        <m:chr m:val="∑"/>
                        <m:limLoc m:val="undOvr"/>
                        <m:grow m:val="on"/>
                        <m:ctrlPr>
                          <a:rPr lang="zh-CN" altLang="en-US" sz="1800" i="1">
                            <a:latin typeface="Cambria Math" panose="02040503050406030204" pitchFamily="18" charset="0"/>
                          </a:rPr>
                        </m:ctrlPr>
                      </m:naryPr>
                      <m:sub>
                        <m:r>
                          <a:rPr lang="zh-CN" altLang="en-US" sz="1800" i="1">
                            <a:latin typeface="Cambria Math" panose="02040503050406030204" pitchFamily="18" charset="0"/>
                          </a:rPr>
                          <m:t>𝑖</m:t>
                        </m:r>
                        <m:r>
                          <a:rPr lang="zh-CN" altLang="en-US" sz="1800">
                            <a:latin typeface="Cambria Math" panose="02040503050406030204" pitchFamily="18" charset="0"/>
                          </a:rPr>
                          <m:t>=1</m:t>
                        </m:r>
                      </m:sub>
                      <m:sup>
                        <m:r>
                          <a:rPr lang="zh-CN" altLang="en-US" sz="1800" i="1">
                            <a:latin typeface="Cambria Math" panose="02040503050406030204" pitchFamily="18" charset="0"/>
                          </a:rPr>
                          <m:t>𝑛</m:t>
                        </m:r>
                      </m:sup>
                      <m:e>
                        <m:f>
                          <m:fPr>
                            <m:ctrlPr>
                              <a:rPr lang="zh-CN" altLang="en-US" sz="1800" i="1">
                                <a:latin typeface="Cambria Math" panose="02040503050406030204" pitchFamily="18" charset="0"/>
                              </a:rPr>
                            </m:ctrlPr>
                          </m:fPr>
                          <m:num>
                            <m:r>
                              <a:rPr lang="zh-CN" altLang="en-US" sz="1800">
                                <a:latin typeface="Cambria Math" panose="02040503050406030204" pitchFamily="18" charset="0"/>
                              </a:rPr>
                              <m:t>1</m:t>
                            </m:r>
                          </m:num>
                          <m:den>
                            <m:r>
                              <a:rPr lang="zh-CN" altLang="en-US" sz="1800">
                                <a:latin typeface="Cambria Math" panose="02040503050406030204" pitchFamily="18" charset="0"/>
                              </a:rPr>
                              <m:t>2</m:t>
                            </m:r>
                          </m:den>
                        </m:f>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𝑚</m:t>
                            </m:r>
                          </m:e>
                          <m:sub>
                            <m:r>
                              <a:rPr lang="zh-CN" altLang="en-US" sz="1800" i="1">
                                <a:latin typeface="Cambria Math" panose="02040503050406030204" pitchFamily="18" charset="0"/>
                              </a:rPr>
                              <m:t>𝑖</m:t>
                            </m:r>
                          </m:sub>
                        </m:sSub>
                        <m:sSubSup>
                          <m:sSubSupPr>
                            <m:ctrlPr>
                              <a:rPr lang="zh-CN" altLang="en-US" sz="1800" i="1">
                                <a:latin typeface="Cambria Math" panose="02040503050406030204" pitchFamily="18" charset="0"/>
                              </a:rPr>
                            </m:ctrlPr>
                          </m:sSubSupPr>
                          <m:e>
                            <m:r>
                              <a:rPr lang="zh-CN" altLang="en-US" sz="1800" i="1">
                                <a:latin typeface="Cambria Math" panose="02040503050406030204" pitchFamily="18" charset="0"/>
                              </a:rPr>
                              <m:t>𝑣</m:t>
                            </m:r>
                          </m:e>
                          <m:sub>
                            <m:r>
                              <a:rPr lang="zh-CN" altLang="en-US" sz="1800" i="1">
                                <a:latin typeface="Cambria Math" panose="02040503050406030204" pitchFamily="18" charset="0"/>
                              </a:rPr>
                              <m:t>𝑖𝐴</m:t>
                            </m:r>
                          </m:sub>
                          <m:sup>
                            <m:r>
                              <a:rPr lang="zh-CN" altLang="en-US" sz="1800">
                                <a:latin typeface="Cambria Math" panose="02040503050406030204" pitchFamily="18" charset="0"/>
                              </a:rPr>
                              <m:t>2</m:t>
                            </m:r>
                          </m:sup>
                        </m:sSubSup>
                      </m:e>
                    </m:nary>
                  </m:oMath>
                </a14:m>
                <a:endParaRPr lang="zh-CN" altLang="en-US" sz="1800" dirty="0"/>
              </a:p>
            </p:txBody>
          </p:sp>
        </mc:Choice>
        <mc:Fallback xmlns="">
          <p:sp>
            <p:nvSpPr>
              <p:cNvPr id="42" name="矩形 41"/>
              <p:cNvSpPr>
                <a:spLocks noRot="1" noChangeAspect="1" noMove="1" noResize="1" noEditPoints="1" noAdjustHandles="1" noChangeArrowheads="1" noChangeShapeType="1" noTextEdit="1"/>
              </p:cNvSpPr>
              <p:nvPr/>
            </p:nvSpPr>
            <p:spPr>
              <a:xfrm>
                <a:off x="553174" y="6163345"/>
                <a:ext cx="7500886" cy="636585"/>
              </a:xfrm>
              <a:prstGeom prst="rect">
                <a:avLst/>
              </a:prstGeom>
              <a:blipFill rotWithShape="0">
                <a:blip r:embed="rId8"/>
                <a:stretch>
                  <a:fillRect/>
                </a:stretch>
              </a:blipFill>
              <a:ln>
                <a:solidFill>
                  <a:srgbClr val="ED5A00"/>
                </a:solidFill>
              </a:ln>
            </p:spPr>
            <p:txBody>
              <a:bodyPr/>
              <a:lstStyle/>
              <a:p>
                <a:r>
                  <a:rPr lang="zh-CN" altLang="en-US">
                    <a:noFill/>
                  </a:rPr>
                  <a:t> </a:t>
                </a:r>
              </a:p>
            </p:txBody>
          </p:sp>
        </mc:Fallback>
      </mc:AlternateContent>
      <p:sp>
        <p:nvSpPr>
          <p:cNvPr id="15" name="AutoShape 30"/>
          <p:cNvSpPr>
            <a:spLocks noChangeArrowheads="1"/>
          </p:cNvSpPr>
          <p:nvPr/>
        </p:nvSpPr>
        <p:spPr bwMode="auto">
          <a:xfrm>
            <a:off x="0" y="4781728"/>
            <a:ext cx="2062002" cy="632110"/>
          </a:xfrm>
          <a:prstGeom prst="wedgeRoundRectCallout">
            <a:avLst>
              <a:gd name="adj1" fmla="val -30078"/>
              <a:gd name="adj2" fmla="val 64136"/>
              <a:gd name="adj3" fmla="val 16667"/>
            </a:avLst>
          </a:prstGeom>
          <a:ln>
            <a:headEnd/>
            <a:tailEnd/>
          </a:ln>
        </p:spPr>
        <p:style>
          <a:lnRef idx="2">
            <a:schemeClr val="accent4"/>
          </a:lnRef>
          <a:fillRef idx="1">
            <a:schemeClr val="lt1"/>
          </a:fillRef>
          <a:effectRef idx="0">
            <a:schemeClr val="accent4"/>
          </a:effectRef>
          <a:fontRef idx="minor">
            <a:schemeClr val="dk1"/>
          </a:fontRef>
        </p:style>
        <p:txBody>
          <a:bodyPr/>
          <a:lstStyle/>
          <a:p>
            <a:r>
              <a:rPr lang="zh-CN" altLang="en-US" sz="1100" dirty="0" smtClean="0">
                <a:solidFill>
                  <a:srgbClr val="000000"/>
                </a:solidFill>
                <a:ea typeface="楷体" panose="02010609060101010101" pitchFamily="49" charset="-122"/>
              </a:rPr>
              <a:t>注意：</a:t>
            </a:r>
            <a:r>
              <a:rPr lang="zh-CN" altLang="en-US" sz="1100" dirty="0" smtClean="0"/>
              <a:t>多个质点构成质点系统（物体系），一个系统也可以只有一个质点（物体）。</a:t>
            </a:r>
            <a:endParaRPr lang="zh-CN" altLang="en-US" sz="1100" dirty="0"/>
          </a:p>
        </p:txBody>
      </p:sp>
    </p:spTree>
    <p:extLst>
      <p:ext uri="{BB962C8B-B14F-4D97-AF65-F5344CB8AC3E}">
        <p14:creationId xmlns:p14="http://schemas.microsoft.com/office/powerpoint/2010/main" val="22372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xEl>
                                              <p:pRg st="5" end="5"/>
                                            </p:txEl>
                                          </p:spTgt>
                                        </p:tgtEl>
                                        <p:attrNameLst>
                                          <p:attrName>style.visibility</p:attrName>
                                        </p:attrNameLst>
                                      </p:cBhvr>
                                      <p:to>
                                        <p:strVal val="visible"/>
                                      </p:to>
                                    </p:set>
                                    <p:animEffect transition="in" filter="wipe(down)">
                                      <p:cBhvr>
                                        <p:cTn id="7" dur="500"/>
                                        <p:tgtEl>
                                          <p:spTgt spid="1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xEl>
                                              <p:pRg st="8" end="8"/>
                                            </p:txEl>
                                          </p:spTgt>
                                        </p:tgtEl>
                                        <p:attrNameLst>
                                          <p:attrName>style.visibility</p:attrName>
                                        </p:attrNameLst>
                                      </p:cBhvr>
                                      <p:to>
                                        <p:strVal val="visible"/>
                                      </p:to>
                                    </p:set>
                                    <p:animEffect transition="in" filter="wipe(down)">
                                      <p:cBhvr>
                                        <p:cTn id="17" dur="500"/>
                                        <p:tgtEl>
                                          <p:spTgt spid="1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xEl>
                                              <p:pRg st="11" end="11"/>
                                            </p:txEl>
                                          </p:spTgt>
                                        </p:tgtEl>
                                        <p:attrNameLst>
                                          <p:attrName>style.visibility</p:attrName>
                                        </p:attrNameLst>
                                      </p:cBhvr>
                                      <p:to>
                                        <p:strVal val="visible"/>
                                      </p:to>
                                    </p:set>
                                    <p:animEffect transition="in" filter="wipe(down)">
                                      <p:cBhvr>
                                        <p:cTn id="27" dur="500"/>
                                        <p:tgtEl>
                                          <p:spTgt spid="17">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down)">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2" grpId="0" animBg="1"/>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6381574187e997b2c9de1ec6f89284451fdd7c2"/>
  <p:tag name="ISPRING_PRESENTATION_TITLE" val="PowerPoint 演示文稿"/>
</p:tagLst>
</file>

<file path=ppt/theme/theme1.xml><?xml version="1.0" encoding="utf-8"?>
<a:theme xmlns:a="http://schemas.openxmlformats.org/drawingml/2006/main" name="Office 主题">
  <a:themeElements>
    <a:clrScheme name="自定义 23-新闻联播">
      <a:dk1>
        <a:srgbClr val="000000"/>
      </a:dk1>
      <a:lt1>
        <a:sysClr val="window" lastClr="FFFFFF"/>
      </a:lt1>
      <a:dk2>
        <a:srgbClr val="3F3F3F"/>
      </a:dk2>
      <a:lt2>
        <a:srgbClr val="FCFCFC"/>
      </a:lt2>
      <a:accent1>
        <a:srgbClr val="165799"/>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自定义 1">
      <a:majorFont>
        <a:latin typeface="Arial"/>
        <a:ea typeface="微软雅黑"/>
        <a:cs typeface=""/>
      </a:majorFont>
      <a:minorFont>
        <a:latin typeface="Arial"/>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lgn="just">
          <a:spcAft>
            <a:spcPts val="1200"/>
          </a:spcAft>
          <a:buClr>
            <a:schemeClr val="folHlink"/>
          </a:buClr>
          <a:buSzPct val="60000"/>
          <a:buFont typeface="Wingdings" panose="05000000000000000000" pitchFamily="2" charset="2"/>
          <a:buNone/>
          <a:defRPr kumimoji="1" sz="1800" dirty="0" smtClean="0">
            <a:solidFill>
              <a:srgbClr val="000000"/>
            </a:solidFill>
            <a:latin typeface="+mn-ea"/>
          </a:defRPr>
        </a:defPPr>
      </a:lstStyle>
    </a:spDef>
    <a:txDef>
      <a:spPr>
        <a:noFill/>
      </a:spPr>
      <a:bodyPr wrap="square" rtlCol="0">
        <a:spAutoFit/>
      </a:bodyPr>
      <a:lstStyle>
        <a:defPPr>
          <a:defRPr sz="18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13500</TotalTime>
  <Words>7238</Words>
  <Application>Microsoft Office PowerPoint</Application>
  <PresentationFormat>全屏显示(4:3)</PresentationFormat>
  <Paragraphs>606</Paragraphs>
  <Slides>49</Slides>
  <Notes>18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49</vt:i4>
      </vt:variant>
    </vt:vector>
  </HeadingPairs>
  <TitlesOfParts>
    <vt:vector size="66" baseType="lpstr">
      <vt:lpstr>方正姚体</vt:lpstr>
      <vt:lpstr>华文新魏</vt:lpstr>
      <vt:lpstr>楷体</vt:lpstr>
      <vt:lpstr>宋体</vt:lpstr>
      <vt:lpstr>微软雅黑</vt:lpstr>
      <vt:lpstr>微软雅黑 Light</vt:lpstr>
      <vt:lpstr>Arial</vt:lpstr>
      <vt:lpstr>Calibri</vt:lpstr>
      <vt:lpstr>Cambria Math</vt:lpstr>
      <vt:lpstr>Segoe UI Black</vt:lpstr>
      <vt:lpstr>Symbol</vt:lpstr>
      <vt:lpstr>Times New Roman</vt:lpstr>
      <vt:lpstr>Wingdings</vt:lpstr>
      <vt:lpstr>Office 主题</vt:lpstr>
      <vt:lpstr>Equation</vt:lpstr>
      <vt:lpstr>Equation.3</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小鹿PPT；http://pptx.taobao.com</dc:title>
  <dc:creator>小鹿PPT;http://pptx.taobao.com</dc:creator>
  <dc:description>小鹿PPT；http://pptx.taobao.com</dc:description>
  <cp:lastModifiedBy>PanPan</cp:lastModifiedBy>
  <cp:revision>763</cp:revision>
  <dcterms:created xsi:type="dcterms:W3CDTF">2015-03-31T05:49:04Z</dcterms:created>
  <dcterms:modified xsi:type="dcterms:W3CDTF">2019-10-11T15:11:12Z</dcterms:modified>
</cp:coreProperties>
</file>