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67" r:id="rId11"/>
    <p:sldId id="268" r:id="rId12"/>
    <p:sldId id="275" r:id="rId13"/>
    <p:sldId id="274" r:id="rId14"/>
    <p:sldId id="276" r:id="rId15"/>
    <p:sldId id="269" r:id="rId16"/>
    <p:sldId id="278" r:id="rId17"/>
    <p:sldId id="277" r:id="rId18"/>
    <p:sldId id="273" r:id="rId19"/>
    <p:sldId id="279" r:id="rId20"/>
    <p:sldId id="280"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FF"/>
    <a:srgbClr val="130A36"/>
    <a:srgbClr val="79710F"/>
    <a:srgbClr val="EEE67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32" autoAdjust="0"/>
    <p:restoredTop sz="86525" autoAdjust="0"/>
  </p:normalViewPr>
  <p:slideViewPr>
    <p:cSldViewPr>
      <p:cViewPr varScale="1">
        <p:scale>
          <a:sx n="106" d="100"/>
          <a:sy n="106" d="100"/>
        </p:scale>
        <p:origin x="-94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1358"/>
    </p:cViewPr>
  </p:sorterViewPr>
  <p:notesViewPr>
    <p:cSldViewPr>
      <p:cViewPr varScale="1">
        <p:scale>
          <a:sx n="35" d="100"/>
          <a:sy n="35" d="100"/>
        </p:scale>
        <p:origin x="-151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2355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D71A3B0B-F195-4B76-B0E8-A7EF4F3D0B2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ndParaRPr>
              </a:p>
            </p:txBody>
          </p:sp>
        </p:grpSp>
      </p:grpSp>
      <p:sp>
        <p:nvSpPr>
          <p:cNvPr id="5417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417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smtClean="0"/>
            </a:lvl1pPr>
          </a:lstStyle>
          <a:p>
            <a:pPr>
              <a:defRPr/>
            </a:pPr>
            <a:r>
              <a:rPr lang="en-US" altLang="zh-CN"/>
              <a:t>第4章 关系数据库的规范化理论</a:t>
            </a:r>
          </a:p>
        </p:txBody>
      </p:sp>
      <p:sp>
        <p:nvSpPr>
          <p:cNvPr id="20" name="Rectangle 18"/>
          <p:cNvSpPr>
            <a:spLocks noGrp="1" noChangeArrowheads="1"/>
          </p:cNvSpPr>
          <p:nvPr>
            <p:ph type="sldNum" sz="quarter" idx="12"/>
          </p:nvPr>
        </p:nvSpPr>
        <p:spPr/>
        <p:txBody>
          <a:bodyPr/>
          <a:lstStyle>
            <a:lvl1pPr>
              <a:defRPr smtClean="0"/>
            </a:lvl1pPr>
          </a:lstStyle>
          <a:p>
            <a:pPr>
              <a:defRPr/>
            </a:pPr>
            <a:fld id="{220D5304-50E7-455C-B6DC-9D544121E29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5" name="Rectangle 3"/>
          <p:cNvSpPr>
            <a:spLocks noGrp="1" noChangeArrowheads="1"/>
          </p:cNvSpPr>
          <p:nvPr>
            <p:ph type="sldNum" sz="quarter" idx="11"/>
          </p:nvPr>
        </p:nvSpPr>
        <p:spPr>
          <a:ln/>
        </p:spPr>
        <p:txBody>
          <a:bodyPr/>
          <a:lstStyle>
            <a:lvl1pPr>
              <a:defRPr/>
            </a:lvl1pPr>
          </a:lstStyle>
          <a:p>
            <a:pPr>
              <a:defRPr/>
            </a:pPr>
            <a:fld id="{4C1CC3C7-CDB3-46D0-AA6B-9A4058AD5EE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5" name="Rectangle 3"/>
          <p:cNvSpPr>
            <a:spLocks noGrp="1" noChangeArrowheads="1"/>
          </p:cNvSpPr>
          <p:nvPr>
            <p:ph type="sldNum" sz="quarter" idx="11"/>
          </p:nvPr>
        </p:nvSpPr>
        <p:spPr>
          <a:ln/>
        </p:spPr>
        <p:txBody>
          <a:bodyPr/>
          <a:lstStyle>
            <a:lvl1pPr>
              <a:defRPr/>
            </a:lvl1pPr>
          </a:lstStyle>
          <a:p>
            <a:pPr>
              <a:defRPr/>
            </a:pPr>
            <a:fld id="{28F55B53-0091-43C3-8C43-177E72C2636C}"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6" name="Rectangle 3"/>
          <p:cNvSpPr>
            <a:spLocks noGrp="1" noChangeArrowheads="1"/>
          </p:cNvSpPr>
          <p:nvPr>
            <p:ph type="sldNum" sz="quarter" idx="11"/>
          </p:nvPr>
        </p:nvSpPr>
        <p:spPr>
          <a:ln/>
        </p:spPr>
        <p:txBody>
          <a:bodyPr/>
          <a:lstStyle>
            <a:lvl1pPr>
              <a:defRPr/>
            </a:lvl1pPr>
          </a:lstStyle>
          <a:p>
            <a:pPr>
              <a:defRPr/>
            </a:pPr>
            <a:fld id="{3A769CA0-DC2E-4418-8D12-B3A7987E2D4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5" name="Rectangle 3"/>
          <p:cNvSpPr>
            <a:spLocks noGrp="1" noChangeArrowheads="1"/>
          </p:cNvSpPr>
          <p:nvPr>
            <p:ph type="sldNum" sz="quarter" idx="11"/>
          </p:nvPr>
        </p:nvSpPr>
        <p:spPr>
          <a:ln/>
        </p:spPr>
        <p:txBody>
          <a:bodyPr/>
          <a:lstStyle>
            <a:lvl1pPr>
              <a:defRPr/>
            </a:lvl1pPr>
          </a:lstStyle>
          <a:p>
            <a:pPr>
              <a:defRPr/>
            </a:pPr>
            <a:fld id="{B5C959C0-2AF4-4249-BFF1-9064CC6FDDF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5" name="Rectangle 3"/>
          <p:cNvSpPr>
            <a:spLocks noGrp="1" noChangeArrowheads="1"/>
          </p:cNvSpPr>
          <p:nvPr>
            <p:ph type="sldNum" sz="quarter" idx="11"/>
          </p:nvPr>
        </p:nvSpPr>
        <p:spPr>
          <a:ln/>
        </p:spPr>
        <p:txBody>
          <a:bodyPr/>
          <a:lstStyle>
            <a:lvl1pPr>
              <a:defRPr/>
            </a:lvl1pPr>
          </a:lstStyle>
          <a:p>
            <a:pPr>
              <a:defRPr/>
            </a:pPr>
            <a:fld id="{E157ADCB-E2CE-4004-A97B-4971A3F53B48}"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6" name="Rectangle 3"/>
          <p:cNvSpPr>
            <a:spLocks noGrp="1" noChangeArrowheads="1"/>
          </p:cNvSpPr>
          <p:nvPr>
            <p:ph type="sldNum" sz="quarter" idx="11"/>
          </p:nvPr>
        </p:nvSpPr>
        <p:spPr>
          <a:ln/>
        </p:spPr>
        <p:txBody>
          <a:bodyPr/>
          <a:lstStyle>
            <a:lvl1pPr>
              <a:defRPr/>
            </a:lvl1pPr>
          </a:lstStyle>
          <a:p>
            <a:pPr>
              <a:defRPr/>
            </a:pPr>
            <a:fld id="{C1A9BF9D-5ADD-47B3-956A-FC72BD0727A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8" name="Rectangle 3"/>
          <p:cNvSpPr>
            <a:spLocks noGrp="1" noChangeArrowheads="1"/>
          </p:cNvSpPr>
          <p:nvPr>
            <p:ph type="sldNum" sz="quarter" idx="11"/>
          </p:nvPr>
        </p:nvSpPr>
        <p:spPr>
          <a:ln/>
        </p:spPr>
        <p:txBody>
          <a:bodyPr/>
          <a:lstStyle>
            <a:lvl1pPr>
              <a:defRPr/>
            </a:lvl1pPr>
          </a:lstStyle>
          <a:p>
            <a:pPr>
              <a:defRPr/>
            </a:pPr>
            <a:fld id="{E65C6F73-6106-43B5-AA4A-D7C858FCC4F2}"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4" name="Rectangle 3"/>
          <p:cNvSpPr>
            <a:spLocks noGrp="1" noChangeArrowheads="1"/>
          </p:cNvSpPr>
          <p:nvPr>
            <p:ph type="sldNum" sz="quarter" idx="11"/>
          </p:nvPr>
        </p:nvSpPr>
        <p:spPr>
          <a:ln/>
        </p:spPr>
        <p:txBody>
          <a:bodyPr/>
          <a:lstStyle>
            <a:lvl1pPr>
              <a:defRPr/>
            </a:lvl1pPr>
          </a:lstStyle>
          <a:p>
            <a:pPr>
              <a:defRPr/>
            </a:pPr>
            <a:fld id="{D5244F03-D06E-417D-8075-3BE154F92808}"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3" name="Rectangle 3"/>
          <p:cNvSpPr>
            <a:spLocks noGrp="1" noChangeArrowheads="1"/>
          </p:cNvSpPr>
          <p:nvPr>
            <p:ph type="sldNum" sz="quarter" idx="11"/>
          </p:nvPr>
        </p:nvSpPr>
        <p:spPr>
          <a:ln/>
        </p:spPr>
        <p:txBody>
          <a:bodyPr/>
          <a:lstStyle>
            <a:lvl1pPr>
              <a:defRPr/>
            </a:lvl1pPr>
          </a:lstStyle>
          <a:p>
            <a:pPr>
              <a:defRPr/>
            </a:pPr>
            <a:fld id="{EE7DDB4F-77B2-4A8C-8E22-E3D41F7D2914}"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6" name="Rectangle 3"/>
          <p:cNvSpPr>
            <a:spLocks noGrp="1" noChangeArrowheads="1"/>
          </p:cNvSpPr>
          <p:nvPr>
            <p:ph type="sldNum" sz="quarter" idx="11"/>
          </p:nvPr>
        </p:nvSpPr>
        <p:spPr>
          <a:ln/>
        </p:spPr>
        <p:txBody>
          <a:bodyPr/>
          <a:lstStyle>
            <a:lvl1pPr>
              <a:defRPr/>
            </a:lvl1pPr>
          </a:lstStyle>
          <a:p>
            <a:pPr>
              <a:defRPr/>
            </a:pPr>
            <a:fld id="{D513F29B-A180-4614-950E-D86E7D386F0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r>
              <a:rPr lang="en-US" altLang="zh-CN"/>
              <a:t>第4章 关系数据库的规范化理论</a:t>
            </a:r>
          </a:p>
        </p:txBody>
      </p:sp>
      <p:sp>
        <p:nvSpPr>
          <p:cNvPr id="6" name="Rectangle 3"/>
          <p:cNvSpPr>
            <a:spLocks noGrp="1" noChangeArrowheads="1"/>
          </p:cNvSpPr>
          <p:nvPr>
            <p:ph type="sldNum" sz="quarter" idx="11"/>
          </p:nvPr>
        </p:nvSpPr>
        <p:spPr>
          <a:ln/>
        </p:spPr>
        <p:txBody>
          <a:bodyPr/>
          <a:lstStyle>
            <a:lvl1pPr>
              <a:defRPr/>
            </a:lvl1pPr>
          </a:lstStyle>
          <a:p>
            <a:pPr>
              <a:defRPr/>
            </a:pPr>
            <a:fld id="{3E3F1381-1A73-4173-B342-9BF5709BBDF5}"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06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r>
              <a:rPr lang="en-US" altLang="zh-CN"/>
              <a:t>第4章 关系数据库的规范化理论</a:t>
            </a:r>
          </a:p>
        </p:txBody>
      </p:sp>
      <p:sp>
        <p:nvSpPr>
          <p:cNvPr id="5406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pitchFamily="34" charset="0"/>
              </a:defRPr>
            </a:lvl1pPr>
          </a:lstStyle>
          <a:p>
            <a:pPr>
              <a:defRPr/>
            </a:pPr>
            <a:fld id="{480240EE-BB2E-4CED-A51F-E0F90A5FB754}"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54067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54067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ndParaRPr>
            </a:p>
          </p:txBody>
        </p:sp>
        <p:sp>
          <p:nvSpPr>
            <p:cNvPr id="54067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54068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5406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sp>
          <p:nvSpPr>
            <p:cNvPr id="54068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endParaRPr>
            </a:p>
          </p:txBody>
        </p:sp>
        <p:sp>
          <p:nvSpPr>
            <p:cNvPr id="54068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ndParaRPr>
            </a:p>
          </p:txBody>
        </p:sp>
        <p:sp>
          <p:nvSpPr>
            <p:cNvPr id="5406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sp>
          <p:nvSpPr>
            <p:cNvPr id="5406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406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sldNum" sz="quarter" idx="12"/>
          </p:nvPr>
        </p:nvSpPr>
        <p:spPr>
          <a:noFill/>
        </p:spPr>
        <p:txBody>
          <a:bodyPr/>
          <a:lstStyle/>
          <a:p>
            <a:fld id="{03CEDA96-A277-4382-AE89-80DB46E059CF}" type="slidenum">
              <a:rPr lang="en-US" altLang="zh-CN"/>
              <a:pPr/>
              <a:t>1</a:t>
            </a:fld>
            <a:endParaRPr lang="en-US" altLang="zh-CN"/>
          </a:p>
        </p:txBody>
      </p:sp>
      <p:sp>
        <p:nvSpPr>
          <p:cNvPr id="3075" name="Rectangle 2"/>
          <p:cNvSpPr>
            <a:spLocks noGrp="1" noChangeArrowheads="1"/>
          </p:cNvSpPr>
          <p:nvPr>
            <p:ph type="ctrTitle"/>
          </p:nvPr>
        </p:nvSpPr>
        <p:spPr/>
        <p:txBody>
          <a:bodyPr/>
          <a:lstStyle/>
          <a:p>
            <a:pPr eaLnBrk="1" hangingPunct="1"/>
            <a:r>
              <a:rPr lang="zh-CN" altLang="en-US" smtClean="0"/>
              <a:t>关系范式习题</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p>
            <a:fld id="{B2FE98CE-9C78-45BB-BB24-6245BE00A2BA}" type="slidenum">
              <a:rPr lang="en-US" altLang="zh-CN"/>
              <a:pPr/>
              <a:t>10</a:t>
            </a:fld>
            <a:endParaRPr lang="en-US" altLang="zh-CN"/>
          </a:p>
        </p:txBody>
      </p:sp>
      <p:sp>
        <p:nvSpPr>
          <p:cNvPr id="12291" name="Rectangle 3"/>
          <p:cNvSpPr>
            <a:spLocks noGrp="1" noChangeArrowheads="1"/>
          </p:cNvSpPr>
          <p:nvPr>
            <p:ph type="body" idx="1"/>
          </p:nvPr>
        </p:nvSpPr>
        <p:spPr>
          <a:xfrm>
            <a:off x="457200" y="908050"/>
            <a:ext cx="8229600" cy="4959350"/>
          </a:xfrm>
        </p:spPr>
        <p:txBody>
          <a:bodyPr/>
          <a:lstStyle/>
          <a:p>
            <a:pPr eaLnBrk="1" hangingPunct="1">
              <a:buFont typeface="Wingdings" pitchFamily="2" charset="2"/>
              <a:buNone/>
            </a:pPr>
            <a:r>
              <a:rPr lang="zh-CN" altLang="en-US" sz="2800" smtClean="0"/>
              <a:t>（</a:t>
            </a:r>
            <a:r>
              <a:rPr lang="en-US" altLang="zh-CN" sz="2800" smtClean="0"/>
              <a:t>3</a:t>
            </a:r>
            <a:r>
              <a:rPr lang="zh-CN" altLang="en-US" sz="2800" smtClean="0"/>
              <a:t>）分解为两个关系，使之达到</a:t>
            </a:r>
            <a:r>
              <a:rPr lang="en-US" altLang="zh-CN" sz="2800" smtClean="0"/>
              <a:t>3NF</a:t>
            </a:r>
            <a:r>
              <a:rPr lang="zh-CN" altLang="en-US" sz="2800" smtClean="0"/>
              <a:t>；</a:t>
            </a:r>
          </a:p>
          <a:p>
            <a:pPr eaLnBrk="1" hangingPunct="1">
              <a:buFont typeface="Wingdings" pitchFamily="2" charset="2"/>
              <a:buNone/>
            </a:pPr>
            <a:r>
              <a:rPr lang="zh-CN" altLang="en-US" sz="2800" smtClean="0"/>
              <a:t>职工（职工号，职工名，年龄，性别，部门号）</a:t>
            </a:r>
          </a:p>
          <a:p>
            <a:pPr eaLnBrk="1" hangingPunct="1">
              <a:buFont typeface="Wingdings" pitchFamily="2" charset="2"/>
              <a:buNone/>
            </a:pPr>
            <a:r>
              <a:rPr lang="zh-CN" altLang="en-US" sz="2800" smtClean="0"/>
              <a:t>部门（部门号，部门名称）</a:t>
            </a:r>
          </a:p>
          <a:p>
            <a:pPr eaLnBrk="1" hangingPunct="1">
              <a:buFont typeface="Wingdings" pitchFamily="2" charset="2"/>
              <a:buNone/>
            </a:pPr>
            <a:r>
              <a:rPr lang="zh-CN" altLang="en-US" sz="2800" smtClean="0"/>
              <a:t>（</a:t>
            </a:r>
            <a:r>
              <a:rPr lang="en-US" altLang="zh-CN" sz="2800" smtClean="0"/>
              <a:t>4</a:t>
            </a:r>
            <a:r>
              <a:rPr lang="zh-CN" altLang="en-US" sz="2800" smtClean="0"/>
              <a:t>）分解后的关系可以避免上述操作异常问题。</a:t>
            </a:r>
          </a:p>
          <a:p>
            <a:pPr eaLnBrk="1" hangingPunct="1">
              <a:buFont typeface="Wingdings" pitchFamily="2" charset="2"/>
              <a:buNone/>
            </a:pPr>
            <a:r>
              <a:rPr lang="zh-CN" altLang="en-US" sz="2800" smtClean="0"/>
              <a:t>当增加一个新部门，而该部门还没有员工时，仍然可以向部门关系中加入该部门信息，从而解决了插入异常问题。</a:t>
            </a:r>
          </a:p>
          <a:p>
            <a:pPr eaLnBrk="1" hangingPunct="1">
              <a:buFont typeface="Wingdings" pitchFamily="2" charset="2"/>
              <a:buNone/>
            </a:pPr>
            <a:r>
              <a:rPr lang="zh-CN" altLang="en-US" sz="2800" smtClean="0"/>
              <a:t>当某部门只有一名员工，删除该员工时，直接删除职工关系中的该行信息即可。 不再会把该部门的信息也删除，从而解决了删除异常的问题。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457200" y="762000"/>
            <a:ext cx="8153400" cy="2738438"/>
          </a:xfrm>
          <a:prstGeom prst="rect">
            <a:avLst/>
          </a:prstGeom>
          <a:noFill/>
          <a:ln w="9525">
            <a:noFill/>
            <a:miter lim="800000"/>
            <a:headEnd/>
            <a:tailEnd/>
          </a:ln>
        </p:spPr>
        <p:txBody>
          <a:bodyPr>
            <a:spAutoFit/>
          </a:bodyPr>
          <a:lstStyle/>
          <a:p>
            <a:r>
              <a:rPr lang="en-US" altLang="zh-CN" sz="2400"/>
              <a:t>[</a:t>
            </a:r>
            <a:r>
              <a:rPr lang="zh-CN" altLang="en-US" sz="2400"/>
              <a:t>例</a:t>
            </a:r>
            <a:r>
              <a:rPr lang="en-US" altLang="zh-CN" sz="2400"/>
              <a:t>3]</a:t>
            </a:r>
            <a:r>
              <a:rPr lang="zh-CN" altLang="en-US" sz="2400" b="1"/>
              <a:t>设有关系模式 </a:t>
            </a:r>
            <a:r>
              <a:rPr lang="en-US" altLang="zh-CN" sz="2400" b="1"/>
              <a:t>R</a:t>
            </a:r>
            <a:r>
              <a:rPr lang="zh-CN" altLang="en-US" sz="2400" b="1"/>
              <a:t>（职工名，项目名，工资，部门名，部门经理）</a:t>
            </a:r>
          </a:p>
          <a:p>
            <a:r>
              <a:rPr lang="zh-CN" altLang="en-US" sz="2400" b="1"/>
              <a:t>如果规定，每个职工可参加多个项目，各领一份工资；每个项目只属于一个部门管理；每个部门只有一个经理。</a:t>
            </a:r>
          </a:p>
          <a:p>
            <a:r>
              <a:rPr lang="zh-CN" altLang="en-US" sz="2400" b="1"/>
              <a:t>（</a:t>
            </a:r>
            <a:r>
              <a:rPr lang="en-US" altLang="zh-CN" sz="2400" b="1"/>
              <a:t>1</a:t>
            </a:r>
            <a:r>
              <a:rPr lang="zh-CN" altLang="en-US" sz="2400" b="1"/>
              <a:t>）试写出关系模式</a:t>
            </a:r>
            <a:r>
              <a:rPr lang="en-US" altLang="zh-CN" sz="2400" b="1"/>
              <a:t>R</a:t>
            </a:r>
            <a:r>
              <a:rPr lang="zh-CN" altLang="en-US" sz="2400" b="1"/>
              <a:t>的基本函数依赖和主码。</a:t>
            </a:r>
          </a:p>
          <a:p>
            <a:r>
              <a:rPr lang="zh-CN" altLang="en-US" sz="2400" b="1"/>
              <a:t>（</a:t>
            </a:r>
            <a:r>
              <a:rPr lang="en-US" altLang="zh-CN" sz="2400" b="1"/>
              <a:t>2</a:t>
            </a:r>
            <a:r>
              <a:rPr lang="zh-CN" altLang="en-US" sz="2400" b="1"/>
              <a:t>）说明</a:t>
            </a:r>
            <a:r>
              <a:rPr lang="en-US" altLang="zh-CN" sz="2400" b="1"/>
              <a:t>R</a:t>
            </a:r>
            <a:r>
              <a:rPr lang="zh-CN" altLang="en-US" sz="2400" b="1"/>
              <a:t>不是</a:t>
            </a:r>
            <a:r>
              <a:rPr lang="en-US" altLang="zh-CN" sz="2400" b="1"/>
              <a:t>2NF</a:t>
            </a:r>
            <a:r>
              <a:rPr lang="zh-CN" altLang="en-US" sz="2400" b="1"/>
              <a:t>模式的理由，并把</a:t>
            </a:r>
            <a:r>
              <a:rPr lang="en-US" altLang="zh-CN" sz="2400" b="1"/>
              <a:t>R</a:t>
            </a:r>
            <a:r>
              <a:rPr lang="zh-CN" altLang="en-US" sz="2400" b="1"/>
              <a:t>分解成</a:t>
            </a:r>
            <a:r>
              <a:rPr lang="en-US" altLang="zh-CN" sz="2400" b="1"/>
              <a:t>2NF</a:t>
            </a:r>
            <a:r>
              <a:rPr lang="zh-CN" altLang="en-US" sz="2400" b="1"/>
              <a:t>。</a:t>
            </a:r>
          </a:p>
          <a:p>
            <a:r>
              <a:rPr lang="zh-CN" altLang="en-US" sz="2400" b="1"/>
              <a:t>（</a:t>
            </a:r>
            <a:r>
              <a:rPr lang="en-US" altLang="zh-CN" sz="2400" b="1"/>
              <a:t>3</a:t>
            </a:r>
            <a:r>
              <a:rPr lang="zh-CN" altLang="en-US" sz="2400" b="1"/>
              <a:t>）进而将</a:t>
            </a:r>
            <a:r>
              <a:rPr lang="en-US" altLang="zh-CN" sz="2400" b="1"/>
              <a:t>R</a:t>
            </a:r>
            <a:r>
              <a:rPr lang="zh-CN" altLang="en-US" sz="2400" b="1"/>
              <a:t>分解成</a:t>
            </a:r>
            <a:r>
              <a:rPr lang="en-US" altLang="zh-CN" sz="2400" b="1"/>
              <a:t>3NF</a:t>
            </a:r>
            <a:r>
              <a:rPr lang="zh-CN" altLang="en-US" sz="2400" b="1"/>
              <a:t>，并说明理由。</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304800" y="609600"/>
            <a:ext cx="8305800" cy="6002338"/>
          </a:xfrm>
          <a:prstGeom prst="rect">
            <a:avLst/>
          </a:prstGeom>
          <a:noFill/>
          <a:ln w="9525">
            <a:noFill/>
            <a:miter lim="800000"/>
            <a:headEnd/>
            <a:tailEnd/>
          </a:ln>
        </p:spPr>
        <p:txBody>
          <a:bodyPr>
            <a:spAutoFit/>
          </a:bodyPr>
          <a:lstStyle/>
          <a:p>
            <a:r>
              <a:rPr lang="en-US" altLang="zh-CN" sz="2400"/>
              <a:t>3</a:t>
            </a:r>
            <a:r>
              <a:rPr lang="zh-CN" altLang="en-US" sz="2400"/>
              <a:t>、解：</a:t>
            </a:r>
          </a:p>
          <a:p>
            <a:r>
              <a:rPr lang="zh-CN" altLang="en-US" sz="2400"/>
              <a:t>（</a:t>
            </a:r>
            <a:r>
              <a:rPr lang="en-US" altLang="zh-CN" sz="2400"/>
              <a:t>1</a:t>
            </a:r>
            <a:r>
              <a:rPr lang="zh-CN" altLang="en-US" sz="2400"/>
              <a:t>）根据题意，可知有如下的函数依赖关系：</a:t>
            </a:r>
          </a:p>
          <a:p>
            <a:r>
              <a:rPr lang="en-US" altLang="zh-CN" sz="2400"/>
              <a:t>            (</a:t>
            </a:r>
            <a:r>
              <a:rPr lang="zh-CN" altLang="en-US" sz="2400"/>
              <a:t>职工名，项目名</a:t>
            </a:r>
            <a:r>
              <a:rPr lang="en-US" altLang="zh-CN" sz="2400"/>
              <a:t>)→</a:t>
            </a:r>
            <a:r>
              <a:rPr lang="zh-CN" altLang="en-US" sz="2400"/>
              <a:t>工资</a:t>
            </a:r>
          </a:p>
          <a:p>
            <a:r>
              <a:rPr lang="zh-CN" altLang="en-US" sz="2400"/>
              <a:t>            项目名→部门名</a:t>
            </a:r>
          </a:p>
          <a:p>
            <a:r>
              <a:rPr lang="zh-CN" altLang="en-US" sz="2400"/>
              <a:t>           部门名→部门经理</a:t>
            </a:r>
          </a:p>
          <a:p>
            <a:r>
              <a:rPr lang="zh-CN" altLang="en-US" sz="2400"/>
              <a:t>          所以，主键为</a:t>
            </a:r>
            <a:r>
              <a:rPr lang="en-US" altLang="zh-CN" sz="2400"/>
              <a:t>(</a:t>
            </a:r>
            <a:r>
              <a:rPr lang="zh-CN" altLang="en-US" sz="2400"/>
              <a:t>职工名，项目名</a:t>
            </a:r>
            <a:r>
              <a:rPr lang="en-US" altLang="zh-CN" sz="2400"/>
              <a:t>)</a:t>
            </a:r>
            <a:r>
              <a:rPr lang="zh-CN" altLang="en-US" sz="2400"/>
              <a:t>。</a:t>
            </a:r>
          </a:p>
          <a:p>
            <a:r>
              <a:rPr lang="zh-CN" altLang="en-US" sz="2400"/>
              <a:t>（</a:t>
            </a:r>
            <a:r>
              <a:rPr lang="en-US" altLang="zh-CN" sz="2400"/>
              <a:t>2</a:t>
            </a:r>
            <a:r>
              <a:rPr lang="zh-CN" altLang="en-US" sz="2400"/>
              <a:t>）根据（</a:t>
            </a:r>
            <a:r>
              <a:rPr lang="en-US" altLang="zh-CN" sz="2400"/>
              <a:t>1</a:t>
            </a:r>
            <a:r>
              <a:rPr lang="zh-CN" altLang="en-US" sz="2400"/>
              <a:t>），由于部门名、部门经理只是部分依赖于主键，所以该关系模式不是</a:t>
            </a:r>
            <a:r>
              <a:rPr lang="en-US" altLang="zh-CN" sz="2400"/>
              <a:t>2NF</a:t>
            </a:r>
            <a:r>
              <a:rPr lang="zh-CN" altLang="en-US" sz="2400"/>
              <a:t>。应该做如下分解：</a:t>
            </a:r>
          </a:p>
          <a:p>
            <a:r>
              <a:rPr lang="en-US" altLang="zh-CN" sz="2400"/>
              <a:t>R1</a:t>
            </a:r>
            <a:r>
              <a:rPr lang="zh-CN" altLang="en-US" sz="2400"/>
              <a:t>（项目名，部门名，部门经理）</a:t>
            </a:r>
          </a:p>
          <a:p>
            <a:r>
              <a:rPr lang="en-US" altLang="zh-CN" sz="2400"/>
              <a:t>R2</a:t>
            </a:r>
            <a:r>
              <a:rPr lang="zh-CN" altLang="en-US" sz="2400"/>
              <a:t>（职工名，项目名，工资）</a:t>
            </a:r>
          </a:p>
          <a:p>
            <a:r>
              <a:rPr lang="zh-CN" altLang="en-US" sz="2400"/>
              <a:t>以上两个关系模式都是</a:t>
            </a:r>
            <a:r>
              <a:rPr lang="en-US" altLang="zh-CN" sz="2400"/>
              <a:t>2NF</a:t>
            </a:r>
            <a:r>
              <a:rPr lang="zh-CN" altLang="en-US" sz="2400"/>
              <a:t>模式</a:t>
            </a:r>
          </a:p>
          <a:p>
            <a:r>
              <a:rPr lang="zh-CN" altLang="en-US" sz="2400"/>
              <a:t>（</a:t>
            </a:r>
            <a:r>
              <a:rPr lang="en-US" altLang="zh-CN" sz="2400"/>
              <a:t>3</a:t>
            </a:r>
            <a:r>
              <a:rPr lang="zh-CN" altLang="en-US" sz="2400"/>
              <a:t>）</a:t>
            </a:r>
            <a:r>
              <a:rPr lang="en-US" altLang="zh-CN" sz="2400"/>
              <a:t>R2</a:t>
            </a:r>
            <a:r>
              <a:rPr lang="zh-CN" altLang="en-US" sz="2400"/>
              <a:t>已经是</a:t>
            </a:r>
            <a:r>
              <a:rPr lang="en-US" altLang="zh-CN" sz="2400"/>
              <a:t>3NF</a:t>
            </a:r>
            <a:r>
              <a:rPr lang="zh-CN" altLang="en-US" sz="2400"/>
              <a:t>，但</a:t>
            </a:r>
            <a:r>
              <a:rPr lang="en-US" altLang="zh-CN" sz="2400"/>
              <a:t>R1</a:t>
            </a:r>
            <a:r>
              <a:rPr lang="zh-CN" altLang="en-US" sz="2400"/>
              <a:t>不是，因为部门经理传递依赖于项目名，故应该做如下分解：</a:t>
            </a:r>
          </a:p>
          <a:p>
            <a:r>
              <a:rPr lang="en-US" altLang="zh-CN" sz="2400"/>
              <a:t>R11</a:t>
            </a:r>
            <a:r>
              <a:rPr lang="zh-CN" altLang="en-US" sz="2400"/>
              <a:t>（项目名，部门名）</a:t>
            </a:r>
          </a:p>
          <a:p>
            <a:r>
              <a:rPr lang="en-US" altLang="zh-CN" sz="2400"/>
              <a:t>R12</a:t>
            </a:r>
            <a:r>
              <a:rPr lang="zh-CN" altLang="en-US" sz="2400"/>
              <a:t>（部门名，部门经理）</a:t>
            </a:r>
          </a:p>
          <a:p>
            <a:r>
              <a:rPr lang="zh-CN" altLang="en-US" sz="2400"/>
              <a:t>分解后形成的三个关系模式</a:t>
            </a:r>
            <a:r>
              <a:rPr lang="en-US" altLang="zh-CN" sz="2400"/>
              <a:t>R11</a:t>
            </a:r>
            <a:r>
              <a:rPr lang="zh-CN" altLang="en-US" sz="2400"/>
              <a:t>、</a:t>
            </a:r>
            <a:r>
              <a:rPr lang="en-US" altLang="zh-CN" sz="2400"/>
              <a:t>R12</a:t>
            </a:r>
            <a:r>
              <a:rPr lang="zh-CN" altLang="en-US" sz="2400"/>
              <a:t>、</a:t>
            </a:r>
            <a:r>
              <a:rPr lang="en-US" altLang="zh-CN" sz="2400"/>
              <a:t>R2</a:t>
            </a:r>
            <a:r>
              <a:rPr lang="zh-CN" altLang="en-US" sz="2400"/>
              <a:t>均是</a:t>
            </a:r>
            <a:r>
              <a:rPr lang="en-US" altLang="zh-CN" sz="2400"/>
              <a:t>3NF</a:t>
            </a:r>
            <a:r>
              <a:rPr lang="zh-CN" altLang="en-US" sz="2400"/>
              <a:t>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 calcmode="lin" valueType="num">
                                      <p:cBhvr additive="base">
                                        <p:cTn id="7" dur="500" fill="hold"/>
                                        <p:tgtEl>
                                          <p:spTgt spid="6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anim calcmode="lin" valueType="num">
                                      <p:cBhvr additive="base">
                                        <p:cTn id="11" dur="500" fill="hold"/>
                                        <p:tgtEl>
                                          <p:spTgt spid="61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 calcmode="lin" valueType="num">
                                      <p:cBhvr additive="base">
                                        <p:cTn id="17" dur="500" fill="hold"/>
                                        <p:tgtEl>
                                          <p:spTgt spid="61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6">
                                            <p:txEl>
                                              <p:pRg st="3" end="3"/>
                                            </p:txEl>
                                          </p:spTgt>
                                        </p:tgtEl>
                                        <p:attrNameLst>
                                          <p:attrName>style.visibility</p:attrName>
                                        </p:attrNameLst>
                                      </p:cBhvr>
                                      <p:to>
                                        <p:strVal val="visible"/>
                                      </p:to>
                                    </p:set>
                                    <p:anim calcmode="lin" valueType="num">
                                      <p:cBhvr additive="base">
                                        <p:cTn id="21" dur="500" fill="hold"/>
                                        <p:tgtEl>
                                          <p:spTgt spid="614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6">
                                            <p:txEl>
                                              <p:pRg st="4" end="4"/>
                                            </p:txEl>
                                          </p:spTgt>
                                        </p:tgtEl>
                                        <p:attrNameLst>
                                          <p:attrName>style.visibility</p:attrName>
                                        </p:attrNameLst>
                                      </p:cBhvr>
                                      <p:to>
                                        <p:strVal val="visible"/>
                                      </p:to>
                                    </p:set>
                                    <p:anim calcmode="lin" valueType="num">
                                      <p:cBhvr additive="base">
                                        <p:cTn id="25" dur="500" fill="hold"/>
                                        <p:tgtEl>
                                          <p:spTgt spid="61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6">
                                            <p:txEl>
                                              <p:pRg st="5" end="5"/>
                                            </p:txEl>
                                          </p:spTgt>
                                        </p:tgtEl>
                                        <p:attrNameLst>
                                          <p:attrName>style.visibility</p:attrName>
                                        </p:attrNameLst>
                                      </p:cBhvr>
                                      <p:to>
                                        <p:strVal val="visible"/>
                                      </p:to>
                                    </p:set>
                                    <p:anim calcmode="lin" valueType="num">
                                      <p:cBhvr additive="base">
                                        <p:cTn id="29" dur="500" fill="hold"/>
                                        <p:tgtEl>
                                          <p:spTgt spid="614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146">
                                            <p:txEl>
                                              <p:pRg st="6" end="6"/>
                                            </p:txEl>
                                          </p:spTgt>
                                        </p:tgtEl>
                                        <p:attrNameLst>
                                          <p:attrName>style.visibility</p:attrName>
                                        </p:attrNameLst>
                                      </p:cBhvr>
                                      <p:to>
                                        <p:strVal val="visible"/>
                                      </p:to>
                                    </p:set>
                                    <p:anim calcmode="lin" valueType="num">
                                      <p:cBhvr additive="base">
                                        <p:cTn id="35" dur="500" fill="hold"/>
                                        <p:tgtEl>
                                          <p:spTgt spid="614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1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146">
                                            <p:txEl>
                                              <p:pRg st="6" end="6"/>
                                            </p:txEl>
                                          </p:spTgt>
                                        </p:tgtEl>
                                        <p:attrNameLst>
                                          <p:attrName>style.visibility</p:attrName>
                                        </p:attrNameLst>
                                      </p:cBhvr>
                                      <p:to>
                                        <p:strVal val="visible"/>
                                      </p:to>
                                    </p:set>
                                    <p:anim calcmode="lin" valueType="num">
                                      <p:cBhvr additive="base">
                                        <p:cTn id="41" dur="500" fill="hold"/>
                                        <p:tgtEl>
                                          <p:spTgt spid="614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4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146">
                                            <p:txEl>
                                              <p:pRg st="7" end="7"/>
                                            </p:txEl>
                                          </p:spTgt>
                                        </p:tgtEl>
                                        <p:attrNameLst>
                                          <p:attrName>style.visibility</p:attrName>
                                        </p:attrNameLst>
                                      </p:cBhvr>
                                      <p:to>
                                        <p:strVal val="visible"/>
                                      </p:to>
                                    </p:set>
                                    <p:anim calcmode="lin" valueType="num">
                                      <p:cBhvr additive="base">
                                        <p:cTn id="45" dur="500" fill="hold"/>
                                        <p:tgtEl>
                                          <p:spTgt spid="614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4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146">
                                            <p:txEl>
                                              <p:pRg st="8" end="8"/>
                                            </p:txEl>
                                          </p:spTgt>
                                        </p:tgtEl>
                                        <p:attrNameLst>
                                          <p:attrName>style.visibility</p:attrName>
                                        </p:attrNameLst>
                                      </p:cBhvr>
                                      <p:to>
                                        <p:strVal val="visible"/>
                                      </p:to>
                                    </p:set>
                                    <p:anim calcmode="lin" valueType="num">
                                      <p:cBhvr additive="base">
                                        <p:cTn id="49" dur="500" fill="hold"/>
                                        <p:tgtEl>
                                          <p:spTgt spid="614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146">
                                            <p:txEl>
                                              <p:pRg st="9" end="9"/>
                                            </p:txEl>
                                          </p:spTgt>
                                        </p:tgtEl>
                                        <p:attrNameLst>
                                          <p:attrName>style.visibility</p:attrName>
                                        </p:attrNameLst>
                                      </p:cBhvr>
                                      <p:to>
                                        <p:strVal val="visible"/>
                                      </p:to>
                                    </p:set>
                                    <p:anim calcmode="lin" valueType="num">
                                      <p:cBhvr additive="base">
                                        <p:cTn id="53" dur="500" fill="hold"/>
                                        <p:tgtEl>
                                          <p:spTgt spid="614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14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146">
                                            <p:txEl>
                                              <p:pRg st="10" end="10"/>
                                            </p:txEl>
                                          </p:spTgt>
                                        </p:tgtEl>
                                        <p:attrNameLst>
                                          <p:attrName>style.visibility</p:attrName>
                                        </p:attrNameLst>
                                      </p:cBhvr>
                                      <p:to>
                                        <p:strVal val="visible"/>
                                      </p:to>
                                    </p:set>
                                    <p:anim calcmode="lin" valueType="num">
                                      <p:cBhvr additive="base">
                                        <p:cTn id="59" dur="500" fill="hold"/>
                                        <p:tgtEl>
                                          <p:spTgt spid="6146">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14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146">
                                            <p:txEl>
                                              <p:pRg st="11" end="11"/>
                                            </p:txEl>
                                          </p:spTgt>
                                        </p:tgtEl>
                                        <p:attrNameLst>
                                          <p:attrName>style.visibility</p:attrName>
                                        </p:attrNameLst>
                                      </p:cBhvr>
                                      <p:to>
                                        <p:strVal val="visible"/>
                                      </p:to>
                                    </p:set>
                                    <p:anim calcmode="lin" valueType="num">
                                      <p:cBhvr additive="base">
                                        <p:cTn id="65" dur="500" fill="hold"/>
                                        <p:tgtEl>
                                          <p:spTgt spid="6146">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146">
                                            <p:txEl>
                                              <p:pRg st="11" end="11"/>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146">
                                            <p:txEl>
                                              <p:pRg st="12" end="12"/>
                                            </p:txEl>
                                          </p:spTgt>
                                        </p:tgtEl>
                                        <p:attrNameLst>
                                          <p:attrName>style.visibility</p:attrName>
                                        </p:attrNameLst>
                                      </p:cBhvr>
                                      <p:to>
                                        <p:strVal val="visible"/>
                                      </p:to>
                                    </p:set>
                                    <p:anim calcmode="lin" valueType="num">
                                      <p:cBhvr additive="base">
                                        <p:cTn id="69" dur="500" fill="hold"/>
                                        <p:tgtEl>
                                          <p:spTgt spid="6146">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14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146">
                                            <p:txEl>
                                              <p:pRg st="13" end="13"/>
                                            </p:txEl>
                                          </p:spTgt>
                                        </p:tgtEl>
                                        <p:attrNameLst>
                                          <p:attrName>style.visibility</p:attrName>
                                        </p:attrNameLst>
                                      </p:cBhvr>
                                      <p:to>
                                        <p:strVal val="visible"/>
                                      </p:to>
                                    </p:set>
                                    <p:anim calcmode="lin" valueType="num">
                                      <p:cBhvr additive="base">
                                        <p:cTn id="75" dur="500" fill="hold"/>
                                        <p:tgtEl>
                                          <p:spTgt spid="6146">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14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395288" y="981075"/>
            <a:ext cx="8618537" cy="2370138"/>
          </a:xfrm>
          <a:prstGeom prst="rect">
            <a:avLst/>
          </a:prstGeom>
          <a:noFill/>
          <a:ln w="9525">
            <a:noFill/>
            <a:miter lim="800000"/>
            <a:headEnd/>
            <a:tailEnd/>
          </a:ln>
        </p:spPr>
        <p:txBody>
          <a:bodyPr wrap="none">
            <a:spAutoFit/>
          </a:bodyPr>
          <a:lstStyle/>
          <a:p>
            <a:r>
              <a:rPr lang="en-US" altLang="zh-CN" sz="2400"/>
              <a:t>[</a:t>
            </a:r>
            <a:r>
              <a:rPr lang="zh-CN" altLang="en-US" sz="2400"/>
              <a:t>例</a:t>
            </a:r>
            <a:r>
              <a:rPr lang="en-US" altLang="zh-CN" sz="2400"/>
              <a:t>4]</a:t>
            </a:r>
            <a:r>
              <a:rPr lang="zh-CN" altLang="en-US" sz="2400" b="1"/>
              <a:t>设有关系模式</a:t>
            </a:r>
            <a:r>
              <a:rPr lang="en-US" altLang="zh-CN" sz="2400" b="1"/>
              <a:t>R(A</a:t>
            </a:r>
            <a:r>
              <a:rPr lang="zh-CN" altLang="en-US" sz="2400" b="1"/>
              <a:t>，</a:t>
            </a:r>
            <a:r>
              <a:rPr lang="en-US" altLang="zh-CN" sz="2400" b="1"/>
              <a:t>B</a:t>
            </a:r>
            <a:r>
              <a:rPr lang="zh-CN" altLang="en-US" sz="2400" b="1"/>
              <a:t>，</a:t>
            </a:r>
            <a:r>
              <a:rPr lang="en-US" altLang="zh-CN" sz="2400" b="1"/>
              <a:t>C</a:t>
            </a:r>
            <a:r>
              <a:rPr lang="zh-CN" altLang="en-US" sz="2400" b="1"/>
              <a:t>，</a:t>
            </a:r>
            <a:r>
              <a:rPr lang="en-US" altLang="zh-CN" sz="2400" b="1"/>
              <a:t>D</a:t>
            </a:r>
            <a:r>
              <a:rPr lang="zh-CN" altLang="en-US" sz="2400" b="1"/>
              <a:t>，</a:t>
            </a:r>
            <a:r>
              <a:rPr lang="en-US" altLang="zh-CN" sz="2400" b="1"/>
              <a:t>E</a:t>
            </a:r>
            <a:r>
              <a:rPr lang="zh-CN" altLang="en-US" sz="2400" b="1"/>
              <a:t>，</a:t>
            </a:r>
            <a:r>
              <a:rPr lang="en-US" altLang="zh-CN" sz="2400" b="1"/>
              <a:t>F),</a:t>
            </a:r>
            <a:r>
              <a:rPr lang="zh-CN" altLang="en-US" sz="2400" b="1"/>
              <a:t>其函数依赖集为：</a:t>
            </a:r>
          </a:p>
          <a:p>
            <a:r>
              <a:rPr lang="en-US" altLang="zh-CN" sz="2400" b="1"/>
              <a:t>F={E→D</a:t>
            </a:r>
            <a:r>
              <a:rPr lang="zh-CN" altLang="en-US" sz="2400" b="1"/>
              <a:t>，</a:t>
            </a:r>
            <a:r>
              <a:rPr lang="en-US" altLang="zh-CN" sz="2400" b="1"/>
              <a:t>C→B</a:t>
            </a:r>
            <a:r>
              <a:rPr lang="zh-CN" altLang="en-US" sz="2400" b="1"/>
              <a:t>，</a:t>
            </a:r>
            <a:r>
              <a:rPr lang="en-US" altLang="zh-CN" sz="2400" b="1"/>
              <a:t>CE→F</a:t>
            </a:r>
            <a:r>
              <a:rPr lang="zh-CN" altLang="en-US" sz="2400" b="1"/>
              <a:t>，</a:t>
            </a:r>
            <a:r>
              <a:rPr lang="en-US" altLang="zh-CN" sz="2400" b="1"/>
              <a:t>B→A}</a:t>
            </a:r>
            <a:r>
              <a:rPr lang="zh-CN" altLang="en-US" sz="2400" b="1"/>
              <a:t>。</a:t>
            </a:r>
          </a:p>
          <a:p>
            <a:r>
              <a:rPr lang="zh-CN" altLang="en-US" sz="2400" b="1"/>
              <a:t>    请回答如下问题：</a:t>
            </a:r>
          </a:p>
          <a:p>
            <a:r>
              <a:rPr lang="zh-CN" altLang="en-US" sz="2400" b="1"/>
              <a:t>    </a:t>
            </a:r>
            <a:r>
              <a:rPr lang="en-US" altLang="zh-CN" sz="2400" b="1"/>
              <a:t>(1)</a:t>
            </a:r>
            <a:r>
              <a:rPr lang="zh-CN" altLang="en-US" sz="2400" b="1"/>
              <a:t>指出</a:t>
            </a:r>
            <a:r>
              <a:rPr lang="en-US" altLang="zh-CN" sz="2400" b="1"/>
              <a:t>R</a:t>
            </a:r>
            <a:r>
              <a:rPr lang="zh-CN" altLang="en-US" sz="2400" b="1"/>
              <a:t>的所有候选码并说明原因；</a:t>
            </a:r>
          </a:p>
          <a:p>
            <a:r>
              <a:rPr lang="zh-CN" altLang="en-US" sz="2400" b="1"/>
              <a:t>    </a:t>
            </a:r>
            <a:r>
              <a:rPr lang="en-US" altLang="zh-CN" sz="2400" b="1"/>
              <a:t>(2)R</a:t>
            </a:r>
            <a:r>
              <a:rPr lang="zh-CN" altLang="en-US" sz="2400" b="1"/>
              <a:t>最高属于第几范式，为什么</a:t>
            </a:r>
            <a:r>
              <a:rPr lang="en-US" altLang="zh-CN" sz="2400" b="1"/>
              <a:t>?</a:t>
            </a:r>
          </a:p>
          <a:p>
            <a:r>
              <a:rPr lang="en-US" sz="2400" b="1"/>
              <a:t>    </a:t>
            </a:r>
            <a:r>
              <a:rPr lang="en-US" altLang="zh-CN" sz="2400" b="1"/>
              <a:t>(3)</a:t>
            </a:r>
            <a:r>
              <a:rPr lang="zh-CN" altLang="en-US" sz="2400" b="1"/>
              <a:t>分解</a:t>
            </a:r>
            <a:r>
              <a:rPr lang="en-US" altLang="zh-CN" sz="2400" b="1"/>
              <a:t>R</a:t>
            </a:r>
            <a:r>
              <a:rPr lang="zh-CN" altLang="en-US" sz="2400" b="1"/>
              <a:t>为</a:t>
            </a:r>
            <a:r>
              <a:rPr lang="en-US" altLang="zh-CN" sz="2400" b="1"/>
              <a:t>3NF</a:t>
            </a:r>
            <a:r>
              <a:rPr lang="zh-CN" altLang="en-US" sz="2400" b="1"/>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81000" y="609600"/>
            <a:ext cx="8382000" cy="6002338"/>
          </a:xfrm>
          <a:prstGeom prst="rect">
            <a:avLst/>
          </a:prstGeom>
          <a:noFill/>
          <a:ln w="9525">
            <a:noFill/>
            <a:miter lim="800000"/>
            <a:headEnd/>
            <a:tailEnd/>
          </a:ln>
        </p:spPr>
        <p:txBody>
          <a:bodyPr>
            <a:spAutoFit/>
          </a:bodyPr>
          <a:lstStyle/>
          <a:p>
            <a:r>
              <a:rPr lang="en-US" altLang="zh-CN" sz="2400"/>
              <a:t>4</a:t>
            </a:r>
            <a:r>
              <a:rPr lang="zh-CN" altLang="en-US" sz="2400"/>
              <a:t>、解：</a:t>
            </a:r>
          </a:p>
          <a:p>
            <a:r>
              <a:rPr lang="en-US" altLang="zh-CN" sz="2400"/>
              <a:t>(1) </a:t>
            </a:r>
            <a:r>
              <a:rPr lang="zh-CN" altLang="en-US" sz="2400"/>
              <a:t>可知</a:t>
            </a:r>
            <a:r>
              <a:rPr lang="en-US" altLang="zh-CN" sz="2400"/>
              <a:t>A</a:t>
            </a:r>
            <a:r>
              <a:rPr lang="zh-CN" altLang="en-US" sz="2400"/>
              <a:t>、</a:t>
            </a:r>
            <a:r>
              <a:rPr lang="en-US" altLang="zh-CN" sz="2400"/>
              <a:t>B</a:t>
            </a:r>
            <a:r>
              <a:rPr lang="zh-CN" altLang="en-US" sz="2400"/>
              <a:t>、</a:t>
            </a:r>
            <a:r>
              <a:rPr lang="en-US" altLang="zh-CN" sz="2400"/>
              <a:t>D</a:t>
            </a:r>
            <a:r>
              <a:rPr lang="zh-CN" altLang="en-US" sz="2400"/>
              <a:t>、</a:t>
            </a:r>
            <a:r>
              <a:rPr lang="en-US" altLang="zh-CN" sz="2400"/>
              <a:t>F</a:t>
            </a:r>
            <a:r>
              <a:rPr lang="zh-CN" altLang="en-US" sz="2400"/>
              <a:t>四个属性均不是决定因素，所以只有</a:t>
            </a:r>
            <a:r>
              <a:rPr lang="en-US" altLang="zh-CN" sz="2400"/>
              <a:t>C</a:t>
            </a:r>
            <a:r>
              <a:rPr lang="zh-CN" altLang="en-US" sz="2400"/>
              <a:t>和</a:t>
            </a:r>
            <a:r>
              <a:rPr lang="en-US" altLang="zh-CN" sz="2400"/>
              <a:t>E</a:t>
            </a:r>
            <a:r>
              <a:rPr lang="zh-CN" altLang="en-US" sz="2400"/>
              <a:t>有可能构成该关系模式的主键，而</a:t>
            </a:r>
            <a:r>
              <a:rPr lang="en-US" altLang="zh-CN" sz="2400"/>
              <a:t>C</a:t>
            </a:r>
            <a:r>
              <a:rPr lang="zh-CN" altLang="en-US" sz="2400"/>
              <a:t>、</a:t>
            </a:r>
            <a:r>
              <a:rPr lang="en-US" altLang="zh-CN" sz="2400"/>
              <a:t>E</a:t>
            </a:r>
            <a:r>
              <a:rPr lang="zh-CN" altLang="en-US" sz="2400"/>
              <a:t>之间没有函数依赖关系，且根据已知的函数依赖可知，</a:t>
            </a:r>
            <a:r>
              <a:rPr lang="en-US" altLang="zh-CN" sz="2400"/>
              <a:t>CE→ABCDEF</a:t>
            </a:r>
            <a:r>
              <a:rPr lang="zh-CN" altLang="en-US" sz="2400"/>
              <a:t>，所以</a:t>
            </a:r>
            <a:r>
              <a:rPr lang="en-US" altLang="zh-CN" sz="2400"/>
              <a:t>R</a:t>
            </a:r>
            <a:r>
              <a:rPr lang="zh-CN" altLang="en-US" sz="2400"/>
              <a:t>的主键是</a:t>
            </a:r>
            <a:r>
              <a:rPr lang="en-US" altLang="zh-CN" sz="2400"/>
              <a:t>CE</a:t>
            </a:r>
            <a:r>
              <a:rPr lang="zh-CN" altLang="en-US" sz="2400"/>
              <a:t>。</a:t>
            </a:r>
          </a:p>
          <a:p>
            <a:r>
              <a:rPr lang="en-US" altLang="zh-CN" sz="2400"/>
              <a:t>(2)</a:t>
            </a:r>
            <a:r>
              <a:rPr lang="zh-CN" altLang="en-US" sz="2400"/>
              <a:t>由于</a:t>
            </a:r>
            <a:r>
              <a:rPr lang="en-US" altLang="zh-CN" sz="2400"/>
              <a:t>D</a:t>
            </a:r>
            <a:r>
              <a:rPr lang="zh-CN" altLang="en-US" sz="2400"/>
              <a:t>部分依赖于主键</a:t>
            </a:r>
            <a:r>
              <a:rPr lang="en-US" altLang="zh-CN" sz="2400"/>
              <a:t>CE </a:t>
            </a:r>
            <a:r>
              <a:rPr lang="zh-CN" altLang="en-US" sz="2400"/>
              <a:t>，</a:t>
            </a:r>
            <a:r>
              <a:rPr lang="en-US" altLang="zh-CN" sz="2400"/>
              <a:t>A</a:t>
            </a:r>
            <a:r>
              <a:rPr lang="zh-CN" altLang="en-US" sz="2400"/>
              <a:t>、</a:t>
            </a:r>
            <a:r>
              <a:rPr lang="en-US" altLang="zh-CN" sz="2400"/>
              <a:t>B</a:t>
            </a:r>
            <a:r>
              <a:rPr lang="zh-CN" altLang="en-US" sz="2400"/>
              <a:t>部分依赖于主键</a:t>
            </a:r>
            <a:r>
              <a:rPr lang="en-US" altLang="zh-CN" sz="2400"/>
              <a:t>CE </a:t>
            </a:r>
            <a:r>
              <a:rPr lang="zh-CN" altLang="en-US" sz="2400"/>
              <a:t>，所以</a:t>
            </a:r>
            <a:r>
              <a:rPr lang="en-US" altLang="zh-CN" sz="2400"/>
              <a:t>R</a:t>
            </a:r>
            <a:r>
              <a:rPr lang="zh-CN" altLang="en-US" sz="2400"/>
              <a:t>最高属于</a:t>
            </a:r>
            <a:r>
              <a:rPr lang="en-US" altLang="zh-CN" sz="2400"/>
              <a:t>1NF</a:t>
            </a:r>
            <a:r>
              <a:rPr lang="zh-CN" altLang="en-US" sz="2400"/>
              <a:t>。</a:t>
            </a:r>
          </a:p>
          <a:p>
            <a:r>
              <a:rPr lang="en-US" altLang="zh-CN" sz="2400"/>
              <a:t>(3) </a:t>
            </a:r>
            <a:r>
              <a:rPr lang="zh-CN" altLang="en-US" sz="2400"/>
              <a:t>将一个不满足</a:t>
            </a:r>
            <a:r>
              <a:rPr lang="en-US" altLang="zh-CN" sz="2400"/>
              <a:t>2NF</a:t>
            </a:r>
            <a:r>
              <a:rPr lang="zh-CN" altLang="en-US" sz="2400"/>
              <a:t>的关系模式分解成</a:t>
            </a:r>
            <a:r>
              <a:rPr lang="en-US" altLang="zh-CN" sz="2400"/>
              <a:t>3NF</a:t>
            </a:r>
            <a:r>
              <a:rPr lang="zh-CN" altLang="en-US" sz="2400"/>
              <a:t>，总的原则是将满足范式要求的函数依赖中包含的属性分解为一个关系模式，将不满足范式要求的函数依赖中所包含的属性分别分解为多个关系模式。首先将</a:t>
            </a:r>
            <a:r>
              <a:rPr lang="en-US" altLang="zh-CN" sz="2400"/>
              <a:t>R</a:t>
            </a:r>
            <a:r>
              <a:rPr lang="zh-CN" altLang="en-US" sz="2400"/>
              <a:t>分解为</a:t>
            </a:r>
            <a:r>
              <a:rPr lang="en-US" altLang="zh-CN" sz="2400"/>
              <a:t>2NF</a:t>
            </a:r>
            <a:r>
              <a:rPr lang="zh-CN" altLang="en-US" sz="2400"/>
              <a:t>，分解如下：</a:t>
            </a:r>
          </a:p>
          <a:p>
            <a:r>
              <a:rPr lang="en-US" altLang="zh-CN" sz="2400"/>
              <a:t>R1</a:t>
            </a:r>
            <a:r>
              <a:rPr lang="zh-CN" altLang="en-US" sz="2400"/>
              <a:t>（</a:t>
            </a:r>
            <a:r>
              <a:rPr lang="en-US" altLang="zh-CN" sz="2400"/>
              <a:t>E</a:t>
            </a:r>
            <a:r>
              <a:rPr lang="zh-CN" altLang="en-US" sz="2400"/>
              <a:t>，</a:t>
            </a:r>
            <a:r>
              <a:rPr lang="en-US" altLang="zh-CN" sz="2400"/>
              <a:t>D</a:t>
            </a:r>
            <a:r>
              <a:rPr lang="zh-CN" altLang="en-US" sz="2400"/>
              <a:t>）</a:t>
            </a:r>
            <a:r>
              <a:rPr lang="en-US" altLang="zh-CN" sz="2400"/>
              <a:t>R2</a:t>
            </a:r>
            <a:r>
              <a:rPr lang="zh-CN" altLang="en-US" sz="2400"/>
              <a:t>（</a:t>
            </a:r>
            <a:r>
              <a:rPr lang="en-US" altLang="zh-CN" sz="2400"/>
              <a:t>C</a:t>
            </a:r>
            <a:r>
              <a:rPr lang="zh-CN" altLang="en-US" sz="2400"/>
              <a:t>，</a:t>
            </a:r>
            <a:r>
              <a:rPr lang="en-US" altLang="zh-CN" sz="2400"/>
              <a:t>B</a:t>
            </a:r>
            <a:r>
              <a:rPr lang="zh-CN" altLang="en-US" sz="2400"/>
              <a:t>，</a:t>
            </a:r>
            <a:r>
              <a:rPr lang="en-US" altLang="zh-CN" sz="2400"/>
              <a:t>A</a:t>
            </a:r>
            <a:r>
              <a:rPr lang="zh-CN" altLang="en-US" sz="2400"/>
              <a:t>）</a:t>
            </a:r>
            <a:r>
              <a:rPr lang="en-US" altLang="zh-CN" sz="2400"/>
              <a:t>R3</a:t>
            </a:r>
            <a:r>
              <a:rPr lang="zh-CN" altLang="en-US" sz="2400"/>
              <a:t>（</a:t>
            </a:r>
            <a:r>
              <a:rPr lang="en-US" altLang="zh-CN" sz="2400"/>
              <a:t>C</a:t>
            </a:r>
            <a:r>
              <a:rPr lang="zh-CN" altLang="en-US" sz="2400"/>
              <a:t>，</a:t>
            </a:r>
            <a:r>
              <a:rPr lang="en-US" altLang="zh-CN" sz="2400"/>
              <a:t>E</a:t>
            </a:r>
            <a:r>
              <a:rPr lang="zh-CN" altLang="en-US" sz="2400"/>
              <a:t>，</a:t>
            </a:r>
            <a:r>
              <a:rPr lang="en-US" altLang="zh-CN" sz="2400"/>
              <a:t>F</a:t>
            </a:r>
            <a:r>
              <a:rPr lang="zh-CN" altLang="en-US" sz="2400"/>
              <a:t>）</a:t>
            </a:r>
          </a:p>
          <a:p>
            <a:r>
              <a:rPr lang="zh-CN" altLang="en-US" sz="2400"/>
              <a:t>上述三个模式中，</a:t>
            </a:r>
            <a:r>
              <a:rPr lang="en-US" altLang="zh-CN" sz="2400"/>
              <a:t>R1</a:t>
            </a:r>
            <a:r>
              <a:rPr lang="zh-CN" altLang="en-US" sz="2400"/>
              <a:t>，</a:t>
            </a:r>
            <a:r>
              <a:rPr lang="en-US" altLang="zh-CN" sz="2400"/>
              <a:t>R3</a:t>
            </a:r>
            <a:r>
              <a:rPr lang="zh-CN" altLang="en-US" sz="2400"/>
              <a:t>都已经属于</a:t>
            </a:r>
            <a:r>
              <a:rPr lang="en-US" altLang="zh-CN" sz="2400"/>
              <a:t>3NF</a:t>
            </a:r>
            <a:r>
              <a:rPr lang="zh-CN" altLang="en-US" sz="2400"/>
              <a:t>，但在</a:t>
            </a:r>
            <a:r>
              <a:rPr lang="en-US" altLang="zh-CN" sz="2400"/>
              <a:t>R2</a:t>
            </a:r>
            <a:r>
              <a:rPr lang="zh-CN" altLang="en-US" sz="2400"/>
              <a:t>中，</a:t>
            </a:r>
            <a:r>
              <a:rPr lang="en-US" altLang="zh-CN" sz="2400"/>
              <a:t>A</a:t>
            </a:r>
            <a:r>
              <a:rPr lang="zh-CN" altLang="en-US" sz="2400"/>
              <a:t>传递依赖于</a:t>
            </a:r>
            <a:r>
              <a:rPr lang="en-US" altLang="zh-CN" sz="2400"/>
              <a:t>C</a:t>
            </a:r>
            <a:r>
              <a:rPr lang="zh-CN" altLang="en-US" sz="2400"/>
              <a:t>，故应该继续分解为</a:t>
            </a:r>
            <a:r>
              <a:rPr lang="en-US" altLang="zh-CN" sz="2400"/>
              <a:t>3NF</a:t>
            </a:r>
            <a:r>
              <a:rPr lang="zh-CN" altLang="en-US" sz="2400"/>
              <a:t>，分解如下：</a:t>
            </a:r>
          </a:p>
          <a:p>
            <a:r>
              <a:rPr lang="en-US" altLang="zh-CN" sz="2400"/>
              <a:t>R21</a:t>
            </a:r>
            <a:r>
              <a:rPr lang="zh-CN" altLang="en-US" sz="2400"/>
              <a:t>（</a:t>
            </a:r>
            <a:r>
              <a:rPr lang="en-US" altLang="zh-CN" sz="2400"/>
              <a:t>C</a:t>
            </a:r>
            <a:r>
              <a:rPr lang="zh-CN" altLang="en-US" sz="2400"/>
              <a:t>，</a:t>
            </a:r>
            <a:r>
              <a:rPr lang="en-US" altLang="zh-CN" sz="2400"/>
              <a:t>B</a:t>
            </a:r>
            <a:r>
              <a:rPr lang="zh-CN" altLang="en-US" sz="2400"/>
              <a:t>）</a:t>
            </a:r>
            <a:r>
              <a:rPr lang="en-US" altLang="zh-CN" sz="2400"/>
              <a:t>R22</a:t>
            </a:r>
            <a:r>
              <a:rPr lang="zh-CN" altLang="en-US" sz="2400"/>
              <a:t>（</a:t>
            </a:r>
            <a:r>
              <a:rPr lang="en-US" altLang="zh-CN" sz="2400"/>
              <a:t>B</a:t>
            </a:r>
            <a:r>
              <a:rPr lang="zh-CN" altLang="en-US" sz="2400"/>
              <a:t>，</a:t>
            </a:r>
            <a:r>
              <a:rPr lang="en-US" altLang="zh-CN" sz="2400"/>
              <a:t>A</a:t>
            </a:r>
            <a:r>
              <a:rPr lang="zh-CN" altLang="en-US" sz="2400"/>
              <a:t>）</a:t>
            </a:r>
          </a:p>
          <a:p>
            <a:r>
              <a:rPr lang="zh-CN" altLang="en-US" sz="2400"/>
              <a:t>将</a:t>
            </a:r>
            <a:r>
              <a:rPr lang="en-US" altLang="zh-CN" sz="2400"/>
              <a:t>R</a:t>
            </a:r>
            <a:r>
              <a:rPr lang="zh-CN" altLang="en-US" sz="2400"/>
              <a:t>分解为</a:t>
            </a:r>
            <a:r>
              <a:rPr lang="en-US" altLang="zh-CN" sz="2400"/>
              <a:t>R1</a:t>
            </a:r>
            <a:r>
              <a:rPr lang="zh-CN" altLang="en-US" sz="2400"/>
              <a:t>，</a:t>
            </a:r>
            <a:r>
              <a:rPr lang="en-US" altLang="zh-CN" sz="2400"/>
              <a:t>R21</a:t>
            </a:r>
            <a:r>
              <a:rPr lang="zh-CN" altLang="en-US" sz="2400"/>
              <a:t>，</a:t>
            </a:r>
            <a:r>
              <a:rPr lang="en-US" altLang="zh-CN" sz="2400"/>
              <a:t>R22</a:t>
            </a:r>
            <a:r>
              <a:rPr lang="zh-CN" altLang="en-US" sz="2400"/>
              <a:t>，</a:t>
            </a:r>
            <a:r>
              <a:rPr lang="en-US" altLang="zh-CN" sz="2400"/>
              <a:t>R3</a:t>
            </a:r>
            <a:r>
              <a:rPr lang="zh-CN" altLang="en-US" sz="2400"/>
              <a:t>四个模式后，都属于</a:t>
            </a:r>
            <a:r>
              <a:rPr lang="en-US" altLang="zh-CN" sz="2400"/>
              <a:t>3NF</a:t>
            </a:r>
            <a:r>
              <a:rPr lang="zh-CN" altLang="en-US" sz="240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533400" y="838200"/>
            <a:ext cx="7848600" cy="2678113"/>
          </a:xfrm>
          <a:prstGeom prst="rect">
            <a:avLst/>
          </a:prstGeom>
          <a:noFill/>
          <a:ln w="9525">
            <a:noFill/>
            <a:miter lim="800000"/>
            <a:headEnd/>
            <a:tailEnd/>
          </a:ln>
        </p:spPr>
        <p:txBody>
          <a:bodyPr>
            <a:spAutoFit/>
          </a:bodyPr>
          <a:lstStyle/>
          <a:p>
            <a:r>
              <a:rPr lang="en-US" altLang="zh-CN" sz="2400"/>
              <a:t>[</a:t>
            </a:r>
            <a:r>
              <a:rPr lang="zh-CN" altLang="en-US" sz="2400"/>
              <a:t>例</a:t>
            </a:r>
            <a:r>
              <a:rPr lang="en-US" altLang="zh-CN" sz="2400"/>
              <a:t>5]</a:t>
            </a:r>
            <a:r>
              <a:rPr lang="zh-CN" altLang="en-US" sz="2400" b="1"/>
              <a:t>设有关系模式</a:t>
            </a:r>
            <a:r>
              <a:rPr lang="en-US" altLang="zh-CN" sz="2400" b="1"/>
              <a:t>R(A</a:t>
            </a:r>
            <a:r>
              <a:rPr lang="zh-CN" altLang="en-US" sz="2400" b="1"/>
              <a:t>，</a:t>
            </a:r>
            <a:r>
              <a:rPr lang="en-US" altLang="zh-CN" sz="2400" b="1"/>
              <a:t>B</a:t>
            </a:r>
            <a:r>
              <a:rPr lang="zh-CN" altLang="en-US" sz="2400" b="1"/>
              <a:t>，</a:t>
            </a:r>
            <a:r>
              <a:rPr lang="en-US" altLang="zh-CN" sz="2400" b="1"/>
              <a:t>C</a:t>
            </a:r>
            <a:r>
              <a:rPr lang="zh-CN" altLang="en-US" sz="2400" b="1"/>
              <a:t>，</a:t>
            </a:r>
            <a:r>
              <a:rPr lang="en-US" altLang="zh-CN" sz="2400" b="1"/>
              <a:t>D</a:t>
            </a:r>
            <a:r>
              <a:rPr lang="zh-CN" altLang="en-US" sz="2400" b="1"/>
              <a:t>，</a:t>
            </a:r>
            <a:r>
              <a:rPr lang="en-US" altLang="zh-CN" sz="2400" b="1"/>
              <a:t>E)</a:t>
            </a:r>
            <a:r>
              <a:rPr lang="zh-CN" altLang="en-US" sz="2400" b="1"/>
              <a:t>，其函数依赖集为</a:t>
            </a:r>
            <a:r>
              <a:rPr lang="en-US" altLang="zh-CN" sz="2400" b="1"/>
              <a:t>F={A→B</a:t>
            </a:r>
            <a:r>
              <a:rPr lang="zh-CN" altLang="en-US" sz="2400" b="1"/>
              <a:t>，</a:t>
            </a:r>
            <a:r>
              <a:rPr lang="en-US" altLang="zh-CN" sz="2400" b="1"/>
              <a:t>CE→A</a:t>
            </a:r>
            <a:r>
              <a:rPr lang="zh-CN" altLang="en-US" sz="2400" b="1"/>
              <a:t>，</a:t>
            </a:r>
            <a:r>
              <a:rPr lang="en-US" altLang="zh-CN" sz="2400" b="1"/>
              <a:t>E→D}</a:t>
            </a:r>
          </a:p>
          <a:p>
            <a:r>
              <a:rPr lang="en-US" sz="2400" b="1"/>
              <a:t>   </a:t>
            </a:r>
            <a:r>
              <a:rPr lang="zh-CN" altLang="en-US" sz="2400" b="1"/>
              <a:t>请回答如下问题：</a:t>
            </a:r>
          </a:p>
          <a:p>
            <a:r>
              <a:rPr lang="zh-CN" altLang="en-US" sz="2400" b="1"/>
              <a:t>（</a:t>
            </a:r>
            <a:r>
              <a:rPr lang="en-US" altLang="zh-CN" sz="2400" b="1"/>
              <a:t>1</a:t>
            </a:r>
            <a:r>
              <a:rPr lang="zh-CN" altLang="en-US" sz="2400" b="1"/>
              <a:t>）指出</a:t>
            </a:r>
            <a:r>
              <a:rPr lang="en-US" altLang="zh-CN" sz="2400" b="1"/>
              <a:t>R</a:t>
            </a:r>
            <a:r>
              <a:rPr lang="zh-CN" altLang="en-US" sz="2400" b="1"/>
              <a:t>的所有候选码，并说明理由；</a:t>
            </a:r>
          </a:p>
          <a:p>
            <a:r>
              <a:rPr lang="zh-CN" altLang="en-US" sz="2400" b="1"/>
              <a:t>（</a:t>
            </a:r>
            <a:r>
              <a:rPr lang="en-US" altLang="zh-CN" sz="2400" b="1"/>
              <a:t>2</a:t>
            </a:r>
            <a:r>
              <a:rPr lang="zh-CN" altLang="en-US" sz="2400" b="1"/>
              <a:t>）</a:t>
            </a:r>
            <a:r>
              <a:rPr lang="en-US" altLang="zh-CN" sz="2400" b="1"/>
              <a:t>R</a:t>
            </a:r>
            <a:r>
              <a:rPr lang="zh-CN" altLang="en-US" sz="2400" b="1"/>
              <a:t>最高属于第几范式</a:t>
            </a:r>
            <a:r>
              <a:rPr lang="en-US" altLang="zh-CN" sz="2400" b="1"/>
              <a:t>(</a:t>
            </a:r>
            <a:r>
              <a:rPr lang="zh-CN" altLang="en-US" sz="2400" b="1"/>
              <a:t>在</a:t>
            </a:r>
            <a:r>
              <a:rPr lang="en-US" altLang="zh-CN" sz="2400" b="1"/>
              <a:t>1NF</a:t>
            </a:r>
            <a:r>
              <a:rPr lang="zh-CN" altLang="en-US" sz="2400" b="1"/>
              <a:t>～</a:t>
            </a:r>
            <a:r>
              <a:rPr lang="en-US" altLang="zh-CN" sz="2400" b="1"/>
              <a:t>3NF</a:t>
            </a:r>
            <a:r>
              <a:rPr lang="zh-CN" altLang="en-US" sz="2400" b="1"/>
              <a:t>范围内</a:t>
            </a:r>
            <a:r>
              <a:rPr lang="en-US" altLang="zh-CN" sz="2400" b="1"/>
              <a:t>)</a:t>
            </a:r>
            <a:r>
              <a:rPr lang="zh-CN" altLang="en-US" sz="2400" b="1"/>
              <a:t>，为什么</a:t>
            </a:r>
            <a:r>
              <a:rPr lang="en-US" altLang="zh-CN" sz="2400" b="1"/>
              <a:t>?</a:t>
            </a:r>
          </a:p>
          <a:p>
            <a:r>
              <a:rPr lang="zh-CN" altLang="en-US" sz="2400" b="1"/>
              <a:t>（</a:t>
            </a:r>
            <a:r>
              <a:rPr lang="en-US" altLang="zh-CN" sz="2400" b="1"/>
              <a:t>3</a:t>
            </a:r>
            <a:r>
              <a:rPr lang="zh-CN" altLang="en-US" sz="2400" b="1"/>
              <a:t>）将</a:t>
            </a:r>
            <a:r>
              <a:rPr lang="en-US" altLang="zh-CN" sz="2400" b="1"/>
              <a:t>R</a:t>
            </a:r>
            <a:r>
              <a:rPr lang="zh-CN" altLang="en-US" sz="2400" b="1"/>
              <a:t>分解到</a:t>
            </a:r>
            <a:r>
              <a:rPr lang="en-US" altLang="zh-CN" sz="2400" b="1"/>
              <a:t>3NF</a:t>
            </a:r>
            <a:r>
              <a:rPr lang="zh-CN" altLang="en-US" sz="2400" b="1"/>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304800" y="762000"/>
            <a:ext cx="8305800" cy="3046413"/>
          </a:xfrm>
          <a:prstGeom prst="rect">
            <a:avLst/>
          </a:prstGeom>
          <a:noFill/>
          <a:ln w="9525">
            <a:noFill/>
            <a:miter lim="800000"/>
            <a:headEnd/>
            <a:tailEnd/>
          </a:ln>
        </p:spPr>
        <p:txBody>
          <a:bodyPr>
            <a:spAutoFit/>
          </a:bodyPr>
          <a:lstStyle/>
          <a:p>
            <a:r>
              <a:rPr lang="en-US" altLang="zh-CN" sz="2400"/>
              <a:t>5</a:t>
            </a:r>
            <a:r>
              <a:rPr lang="zh-CN" altLang="en-US" sz="2400"/>
              <a:t>、解：</a:t>
            </a:r>
          </a:p>
          <a:p>
            <a:r>
              <a:rPr lang="zh-CN" altLang="en-US" sz="2400"/>
              <a:t>（</a:t>
            </a:r>
            <a:r>
              <a:rPr lang="en-US" altLang="zh-CN" sz="2400"/>
              <a:t>1</a:t>
            </a:r>
            <a:r>
              <a:rPr lang="zh-CN" altLang="en-US" sz="2400"/>
              <a:t>）</a:t>
            </a:r>
            <a:r>
              <a:rPr lang="en-US" altLang="zh-CN" sz="2400"/>
              <a:t>R</a:t>
            </a:r>
            <a:r>
              <a:rPr lang="zh-CN" altLang="en-US" sz="2400"/>
              <a:t>的候选码为（</a:t>
            </a:r>
            <a:r>
              <a:rPr lang="en-US" altLang="zh-CN" sz="2400"/>
              <a:t>C</a:t>
            </a:r>
            <a:r>
              <a:rPr lang="zh-CN" altLang="en-US" sz="2400"/>
              <a:t>，</a:t>
            </a:r>
            <a:r>
              <a:rPr lang="en-US" altLang="zh-CN" sz="2400"/>
              <a:t>E</a:t>
            </a:r>
            <a:r>
              <a:rPr lang="zh-CN" altLang="en-US" sz="2400"/>
              <a:t>），根据已知的函数依赖可知，</a:t>
            </a:r>
            <a:r>
              <a:rPr lang="en-US" altLang="zh-CN" sz="2400"/>
              <a:t>CE→ABCDE</a:t>
            </a:r>
            <a:r>
              <a:rPr lang="zh-CN" altLang="en-US" sz="2400"/>
              <a:t>，而</a:t>
            </a:r>
            <a:r>
              <a:rPr lang="en-US" altLang="zh-CN" sz="2400"/>
              <a:t>C</a:t>
            </a:r>
            <a:r>
              <a:rPr lang="zh-CN" altLang="en-US" sz="2400"/>
              <a:t>和</a:t>
            </a:r>
            <a:r>
              <a:rPr lang="en-US" altLang="zh-CN" sz="2400"/>
              <a:t>E</a:t>
            </a:r>
            <a:r>
              <a:rPr lang="zh-CN" altLang="en-US" sz="2400"/>
              <a:t>之间不存在函数依赖关系，所以</a:t>
            </a:r>
            <a:r>
              <a:rPr lang="en-US" altLang="zh-CN" sz="2400"/>
              <a:t>R</a:t>
            </a:r>
            <a:r>
              <a:rPr lang="zh-CN" altLang="en-US" sz="2400"/>
              <a:t>的主键是</a:t>
            </a:r>
            <a:r>
              <a:rPr lang="en-US" altLang="zh-CN" sz="2400"/>
              <a:t>CE</a:t>
            </a:r>
            <a:r>
              <a:rPr lang="zh-CN" altLang="en-US" sz="2400"/>
              <a:t>。</a:t>
            </a:r>
          </a:p>
          <a:p>
            <a:r>
              <a:rPr lang="zh-CN" altLang="en-US" sz="2400"/>
              <a:t>（</a:t>
            </a:r>
            <a:r>
              <a:rPr lang="en-US" altLang="zh-CN" sz="2400"/>
              <a:t>2</a:t>
            </a:r>
            <a:r>
              <a:rPr lang="zh-CN" altLang="en-US" sz="2400"/>
              <a:t>）</a:t>
            </a:r>
            <a:r>
              <a:rPr lang="en-US" altLang="zh-CN" sz="2400"/>
              <a:t>R</a:t>
            </a:r>
            <a:r>
              <a:rPr lang="zh-CN" altLang="en-US" sz="2400"/>
              <a:t>最高属于</a:t>
            </a:r>
            <a:r>
              <a:rPr lang="en-US" altLang="zh-CN" sz="2400"/>
              <a:t>1NF</a:t>
            </a:r>
            <a:r>
              <a:rPr lang="zh-CN" altLang="en-US" sz="2400"/>
              <a:t>，因为</a:t>
            </a:r>
            <a:r>
              <a:rPr lang="en-US" altLang="zh-CN" sz="2400"/>
              <a:t>CE→D</a:t>
            </a:r>
            <a:r>
              <a:rPr lang="zh-CN" altLang="en-US" sz="2400"/>
              <a:t>是部分依赖关系。</a:t>
            </a:r>
          </a:p>
          <a:p>
            <a:r>
              <a:rPr lang="zh-CN" altLang="en-US" sz="2400"/>
              <a:t>（</a:t>
            </a:r>
            <a:r>
              <a:rPr lang="en-US" altLang="zh-CN" sz="2400"/>
              <a:t>3</a:t>
            </a:r>
            <a:r>
              <a:rPr lang="zh-CN" altLang="en-US" sz="2400"/>
              <a:t>）</a:t>
            </a:r>
            <a:r>
              <a:rPr lang="en-US" altLang="zh-CN" sz="2400"/>
              <a:t>R</a:t>
            </a:r>
            <a:r>
              <a:rPr lang="zh-CN" altLang="en-US" sz="2400"/>
              <a:t>分解如下：</a:t>
            </a:r>
          </a:p>
          <a:p>
            <a:r>
              <a:rPr lang="en-US" altLang="zh-CN" sz="2400"/>
              <a:t>         R1={C</a:t>
            </a:r>
            <a:r>
              <a:rPr lang="zh-CN" altLang="en-US" sz="2400"/>
              <a:t>，</a:t>
            </a:r>
            <a:r>
              <a:rPr lang="en-US" altLang="zh-CN" sz="2400"/>
              <a:t>E</a:t>
            </a:r>
            <a:r>
              <a:rPr lang="zh-CN" altLang="en-US" sz="2400"/>
              <a:t>，</a:t>
            </a:r>
            <a:r>
              <a:rPr lang="en-US" altLang="zh-CN" sz="2400"/>
              <a:t>A}</a:t>
            </a:r>
            <a:r>
              <a:rPr lang="zh-CN" altLang="en-US" sz="2400"/>
              <a:t>，</a:t>
            </a:r>
            <a:r>
              <a:rPr lang="en-US" altLang="zh-CN" sz="2400"/>
              <a:t>R2={E</a:t>
            </a:r>
            <a:r>
              <a:rPr lang="zh-CN" altLang="en-US" sz="2400"/>
              <a:t>，</a:t>
            </a:r>
            <a:r>
              <a:rPr lang="en-US" altLang="zh-CN" sz="2400"/>
              <a:t>D}</a:t>
            </a:r>
            <a:r>
              <a:rPr lang="zh-CN" altLang="en-US" sz="2400"/>
              <a:t>，</a:t>
            </a:r>
            <a:r>
              <a:rPr lang="en-US" altLang="zh-CN" sz="2400"/>
              <a:t>R3={A</a:t>
            </a:r>
            <a:r>
              <a:rPr lang="zh-CN" altLang="en-US" sz="2400"/>
              <a:t>，</a:t>
            </a:r>
            <a:r>
              <a:rPr lang="en-US" altLang="zh-CN" sz="2400"/>
              <a:t>B}</a:t>
            </a:r>
            <a:r>
              <a:rPr lang="zh-CN" altLang="en-US" sz="2400"/>
              <a:t>，</a:t>
            </a:r>
            <a:endParaRPr lang="en-US" altLang="zh-CN" sz="2400"/>
          </a:p>
          <a:p>
            <a:r>
              <a:rPr lang="zh-CN" altLang="en-US" sz="2400"/>
              <a:t>        则以上三个关系模式均属于</a:t>
            </a:r>
            <a:r>
              <a:rPr lang="en-US" altLang="zh-CN" sz="2400"/>
              <a:t>3NF</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 calcmode="lin" valueType="num">
                                      <p:cBhvr additive="base">
                                        <p:cTn id="7" dur="500" fill="hold"/>
                                        <p:tgtEl>
                                          <p:spTgt spid="8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anim calcmode="lin" valueType="num">
                                      <p:cBhvr additive="base">
                                        <p:cTn id="11" dur="500" fill="hold"/>
                                        <p:tgtEl>
                                          <p:spTgt spid="81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 calcmode="lin" valueType="num">
                                      <p:cBhvr additive="base">
                                        <p:cTn id="17" dur="500" fill="hold"/>
                                        <p:tgtEl>
                                          <p:spTgt spid="819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4">
                                            <p:txEl>
                                              <p:pRg st="3" end="3"/>
                                            </p:txEl>
                                          </p:spTgt>
                                        </p:tgtEl>
                                        <p:attrNameLst>
                                          <p:attrName>style.visibility</p:attrName>
                                        </p:attrNameLst>
                                      </p:cBhvr>
                                      <p:to>
                                        <p:strVal val="visible"/>
                                      </p:to>
                                    </p:set>
                                    <p:anim calcmode="lin" valueType="num">
                                      <p:cBhvr additive="base">
                                        <p:cTn id="23" dur="500" fill="hold"/>
                                        <p:tgtEl>
                                          <p:spTgt spid="819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4">
                                            <p:txEl>
                                              <p:pRg st="4" end="4"/>
                                            </p:txEl>
                                          </p:spTgt>
                                        </p:tgtEl>
                                        <p:attrNameLst>
                                          <p:attrName>style.visibility</p:attrName>
                                        </p:attrNameLst>
                                      </p:cBhvr>
                                      <p:to>
                                        <p:strVal val="visible"/>
                                      </p:to>
                                    </p:set>
                                    <p:anim calcmode="lin" valueType="num">
                                      <p:cBhvr additive="base">
                                        <p:cTn id="27" dur="500" fill="hold"/>
                                        <p:tgtEl>
                                          <p:spTgt spid="819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4">
                                            <p:txEl>
                                              <p:pRg st="5" end="5"/>
                                            </p:txEl>
                                          </p:spTgt>
                                        </p:tgtEl>
                                        <p:attrNameLst>
                                          <p:attrName>style.visibility</p:attrName>
                                        </p:attrNameLst>
                                      </p:cBhvr>
                                      <p:to>
                                        <p:strVal val="visible"/>
                                      </p:to>
                                    </p:set>
                                    <p:anim calcmode="lin" valueType="num">
                                      <p:cBhvr additive="base">
                                        <p:cTn id="31"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539750" y="981075"/>
            <a:ext cx="8229600" cy="2676525"/>
          </a:xfrm>
          <a:prstGeom prst="rect">
            <a:avLst/>
          </a:prstGeom>
          <a:noFill/>
          <a:ln w="9525">
            <a:noFill/>
            <a:miter lim="800000"/>
            <a:headEnd/>
            <a:tailEnd/>
          </a:ln>
        </p:spPr>
        <p:txBody>
          <a:bodyPr>
            <a:spAutoFit/>
          </a:bodyPr>
          <a:lstStyle/>
          <a:p>
            <a:r>
              <a:rPr lang="en-US" altLang="zh-CN" sz="2400"/>
              <a:t>[</a:t>
            </a:r>
            <a:r>
              <a:rPr lang="zh-CN" altLang="en-US" sz="2400"/>
              <a:t>例</a:t>
            </a:r>
            <a:r>
              <a:rPr lang="en-US" altLang="zh-CN" sz="2400"/>
              <a:t>6]</a:t>
            </a:r>
            <a:r>
              <a:rPr lang="zh-CN" altLang="en-US" sz="2400" b="1"/>
              <a:t>设有一个记录各个球队队员每场比赛进球数的关系模式</a:t>
            </a:r>
          </a:p>
          <a:p>
            <a:r>
              <a:rPr lang="en-US" altLang="zh-CN" sz="2400" b="1"/>
              <a:t>R</a:t>
            </a:r>
            <a:r>
              <a:rPr lang="zh-CN" altLang="en-US" sz="2400" b="1"/>
              <a:t>（队员编号，比赛场次，进球数，球队名，队长名）</a:t>
            </a:r>
          </a:p>
          <a:p>
            <a:r>
              <a:rPr lang="zh-CN" altLang="en-US" sz="2400" b="1"/>
              <a:t>如果规定，每个队员只能属于一个球队，每个球队只有一个队长。</a:t>
            </a:r>
          </a:p>
          <a:p>
            <a:r>
              <a:rPr lang="zh-CN" altLang="en-US" sz="2400" b="1"/>
              <a:t>（</a:t>
            </a:r>
            <a:r>
              <a:rPr lang="en-US" altLang="zh-CN" sz="2400" b="1"/>
              <a:t>1</a:t>
            </a:r>
            <a:r>
              <a:rPr lang="zh-CN" altLang="en-US" sz="2400" b="1"/>
              <a:t>）试写出关系模式</a:t>
            </a:r>
            <a:r>
              <a:rPr lang="en-US" altLang="zh-CN" sz="2400" b="1"/>
              <a:t>R</a:t>
            </a:r>
            <a:r>
              <a:rPr lang="zh-CN" altLang="en-US" sz="2400" b="1"/>
              <a:t>的基本函数依赖和主码。</a:t>
            </a:r>
          </a:p>
          <a:p>
            <a:r>
              <a:rPr lang="zh-CN" altLang="en-US" sz="2400" b="1"/>
              <a:t>（</a:t>
            </a:r>
            <a:r>
              <a:rPr lang="en-US" altLang="zh-CN" sz="2400" b="1"/>
              <a:t>2</a:t>
            </a:r>
            <a:r>
              <a:rPr lang="zh-CN" altLang="en-US" sz="2400" b="1"/>
              <a:t>）说明</a:t>
            </a:r>
            <a:r>
              <a:rPr lang="en-US" altLang="zh-CN" sz="2400" b="1"/>
              <a:t>R</a:t>
            </a:r>
            <a:r>
              <a:rPr lang="zh-CN" altLang="en-US" sz="2400" b="1"/>
              <a:t>不是</a:t>
            </a:r>
            <a:r>
              <a:rPr lang="en-US" altLang="zh-CN" sz="2400" b="1"/>
              <a:t>2NF</a:t>
            </a:r>
            <a:r>
              <a:rPr lang="zh-CN" altLang="en-US" sz="2400" b="1"/>
              <a:t>模式的理由，并把</a:t>
            </a:r>
            <a:r>
              <a:rPr lang="en-US" altLang="zh-CN" sz="2400" b="1"/>
              <a:t>R</a:t>
            </a:r>
            <a:r>
              <a:rPr lang="zh-CN" altLang="en-US" sz="2400" b="1"/>
              <a:t>分解成</a:t>
            </a:r>
            <a:r>
              <a:rPr lang="en-US" altLang="zh-CN" sz="2400" b="1"/>
              <a:t>2NF</a:t>
            </a:r>
            <a:r>
              <a:rPr lang="zh-CN" altLang="en-US" sz="2400" b="1"/>
              <a:t>。</a:t>
            </a:r>
          </a:p>
          <a:p>
            <a:r>
              <a:rPr lang="zh-CN" altLang="en-US" sz="2400" b="1"/>
              <a:t>（</a:t>
            </a:r>
            <a:r>
              <a:rPr lang="en-US" altLang="zh-CN" sz="2400" b="1"/>
              <a:t>3</a:t>
            </a:r>
            <a:r>
              <a:rPr lang="zh-CN" altLang="en-US" sz="2400" b="1"/>
              <a:t>）进而将</a:t>
            </a:r>
            <a:r>
              <a:rPr lang="en-US" altLang="zh-CN" sz="2400" b="1"/>
              <a:t>R</a:t>
            </a:r>
            <a:r>
              <a:rPr lang="zh-CN" altLang="en-US" sz="2400" b="1"/>
              <a:t>分解成</a:t>
            </a:r>
            <a:r>
              <a:rPr lang="en-US" altLang="zh-CN" sz="2400" b="1"/>
              <a:t>3NF</a:t>
            </a:r>
            <a:r>
              <a:rPr lang="zh-CN" altLang="en-US" sz="2400" b="1"/>
              <a:t>，并说明理由。</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457200" y="838200"/>
            <a:ext cx="8229600" cy="5262563"/>
          </a:xfrm>
          <a:prstGeom prst="rect">
            <a:avLst/>
          </a:prstGeom>
          <a:noFill/>
          <a:ln w="9525">
            <a:noFill/>
            <a:miter lim="800000"/>
            <a:headEnd/>
            <a:tailEnd/>
          </a:ln>
        </p:spPr>
        <p:txBody>
          <a:bodyPr>
            <a:spAutoFit/>
          </a:bodyPr>
          <a:lstStyle/>
          <a:p>
            <a:r>
              <a:rPr lang="en-US" altLang="zh-CN" sz="2400"/>
              <a:t>6</a:t>
            </a:r>
            <a:r>
              <a:rPr lang="zh-CN" altLang="en-US" sz="2400"/>
              <a:t>、答：</a:t>
            </a:r>
          </a:p>
          <a:p>
            <a:r>
              <a:rPr lang="zh-CN" altLang="en-US" sz="2400"/>
              <a:t>（</a:t>
            </a:r>
            <a:r>
              <a:rPr lang="en-US" altLang="zh-CN" sz="2400"/>
              <a:t>1</a:t>
            </a:r>
            <a:r>
              <a:rPr lang="zh-CN" altLang="en-US" sz="2400"/>
              <a:t>）关系模式</a:t>
            </a:r>
            <a:r>
              <a:rPr lang="en-US" altLang="zh-CN" sz="2400"/>
              <a:t>R</a:t>
            </a:r>
            <a:r>
              <a:rPr lang="zh-CN" altLang="en-US" sz="2400"/>
              <a:t>的基本函数依赖</a:t>
            </a:r>
            <a:r>
              <a:rPr lang="en-US" altLang="zh-CN" sz="2400"/>
              <a:t>F</a:t>
            </a:r>
            <a:r>
              <a:rPr lang="zh-CN" altLang="en-US" sz="2400"/>
              <a:t>如下</a:t>
            </a:r>
          </a:p>
          <a:p>
            <a:r>
              <a:rPr lang="en-US" altLang="zh-CN" sz="2400"/>
              <a:t>F={</a:t>
            </a:r>
            <a:r>
              <a:rPr lang="zh-CN" altLang="en-US" sz="2400"/>
              <a:t>队员编号→球队名，球队名→队长名，</a:t>
            </a:r>
          </a:p>
          <a:p>
            <a:r>
              <a:rPr lang="zh-CN" altLang="en-US" sz="2400"/>
              <a:t>    （队员编号，比赛场次）→进球数</a:t>
            </a:r>
            <a:r>
              <a:rPr lang="en-US" altLang="zh-CN" sz="2400"/>
              <a:t>}</a:t>
            </a:r>
          </a:p>
          <a:p>
            <a:r>
              <a:rPr lang="zh-CN" altLang="en-US" sz="2400"/>
              <a:t>其主键为（队员编号，比赛场次）。</a:t>
            </a:r>
          </a:p>
          <a:p>
            <a:r>
              <a:rPr lang="zh-CN" altLang="en-US" sz="2400"/>
              <a:t>（</a:t>
            </a:r>
            <a:r>
              <a:rPr lang="en-US" altLang="zh-CN" sz="2400"/>
              <a:t>2</a:t>
            </a:r>
            <a:r>
              <a:rPr lang="zh-CN" altLang="en-US" sz="2400"/>
              <a:t>）</a:t>
            </a:r>
            <a:r>
              <a:rPr lang="en-US" altLang="zh-CN" sz="2400"/>
              <a:t>R</a:t>
            </a:r>
            <a:r>
              <a:rPr lang="zh-CN" altLang="en-US" sz="2400"/>
              <a:t>不是</a:t>
            </a:r>
            <a:r>
              <a:rPr lang="en-US" altLang="zh-CN" sz="2400"/>
              <a:t>2NF</a:t>
            </a:r>
            <a:r>
              <a:rPr lang="zh-CN" altLang="en-US" sz="2400"/>
              <a:t>模式的原因是队员编号→球队名，所以（队员编号，比赛场次）→球队名是一个部分函数依赖关系，将</a:t>
            </a:r>
            <a:r>
              <a:rPr lang="en-US" altLang="zh-CN" sz="2400"/>
              <a:t>R</a:t>
            </a:r>
            <a:r>
              <a:rPr lang="zh-CN" altLang="en-US" sz="2400"/>
              <a:t>分解成</a:t>
            </a:r>
            <a:r>
              <a:rPr lang="en-US" altLang="zh-CN" sz="2400"/>
              <a:t>2NF</a:t>
            </a:r>
            <a:r>
              <a:rPr lang="zh-CN" altLang="en-US" sz="2400"/>
              <a:t>如下：</a:t>
            </a:r>
          </a:p>
          <a:p>
            <a:r>
              <a:rPr lang="en-US" altLang="zh-CN" sz="2400"/>
              <a:t>          R1={</a:t>
            </a:r>
            <a:r>
              <a:rPr lang="zh-CN" altLang="en-US" sz="2400"/>
              <a:t>队员编号，球队名，队长名</a:t>
            </a:r>
            <a:r>
              <a:rPr lang="en-US" altLang="zh-CN" sz="2400"/>
              <a:t>}</a:t>
            </a:r>
          </a:p>
          <a:p>
            <a:r>
              <a:rPr lang="en-US" sz="2400"/>
              <a:t>          </a:t>
            </a:r>
            <a:r>
              <a:rPr lang="en-US" altLang="zh-CN" sz="2400"/>
              <a:t>R2={</a:t>
            </a:r>
            <a:r>
              <a:rPr lang="zh-CN" altLang="en-US" sz="2400"/>
              <a:t>球队名，比赛场次，进球数</a:t>
            </a:r>
            <a:r>
              <a:rPr lang="en-US" altLang="zh-CN" sz="2400"/>
              <a:t>}</a:t>
            </a:r>
          </a:p>
          <a:p>
            <a:r>
              <a:rPr lang="zh-CN" altLang="en-US" sz="2400"/>
              <a:t>（</a:t>
            </a:r>
            <a:r>
              <a:rPr lang="en-US" altLang="zh-CN" sz="2400"/>
              <a:t>3</a:t>
            </a:r>
            <a:r>
              <a:rPr lang="zh-CN" altLang="en-US" sz="2400"/>
              <a:t>）由于在</a:t>
            </a:r>
            <a:r>
              <a:rPr lang="en-US" altLang="zh-CN" sz="2400"/>
              <a:t>R1</a:t>
            </a:r>
            <a:r>
              <a:rPr lang="zh-CN" altLang="en-US" sz="2400"/>
              <a:t>中，主键为队员编号，所以队员编号→队长名是一个传递函数依赖，将</a:t>
            </a:r>
            <a:r>
              <a:rPr lang="en-US" altLang="zh-CN" sz="2400"/>
              <a:t>R</a:t>
            </a:r>
            <a:r>
              <a:rPr lang="zh-CN" altLang="en-US" sz="2400"/>
              <a:t>分解成：</a:t>
            </a:r>
          </a:p>
          <a:p>
            <a:r>
              <a:rPr lang="zh-CN" altLang="en-US" sz="2400"/>
              <a:t> </a:t>
            </a:r>
            <a:r>
              <a:rPr lang="en-US" altLang="zh-CN" sz="2400"/>
              <a:t>R11={</a:t>
            </a:r>
            <a:r>
              <a:rPr lang="zh-CN" altLang="en-US" sz="2400"/>
              <a:t>队员编号，球队名</a:t>
            </a:r>
            <a:r>
              <a:rPr lang="en-US" altLang="zh-CN" sz="2400"/>
              <a:t>}</a:t>
            </a:r>
            <a:r>
              <a:rPr lang="zh-CN" altLang="en-US" sz="2400"/>
              <a:t>，</a:t>
            </a:r>
            <a:r>
              <a:rPr lang="en-US" altLang="zh-CN" sz="2400"/>
              <a:t>R12={</a:t>
            </a:r>
            <a:r>
              <a:rPr lang="zh-CN" altLang="en-US" sz="2400"/>
              <a:t>球队名，队长名</a:t>
            </a:r>
            <a:r>
              <a:rPr lang="en-US" altLang="zh-CN" sz="2400"/>
              <a:t>}</a:t>
            </a:r>
          </a:p>
          <a:p>
            <a:r>
              <a:rPr lang="en-US" sz="2400"/>
              <a:t> </a:t>
            </a:r>
            <a:r>
              <a:rPr lang="zh-CN" altLang="en-US" sz="2400"/>
              <a:t>则将</a:t>
            </a:r>
            <a:r>
              <a:rPr lang="en-US" altLang="zh-CN" sz="2400"/>
              <a:t>R</a:t>
            </a:r>
            <a:r>
              <a:rPr lang="zh-CN" altLang="en-US" sz="2400"/>
              <a:t>分解为</a:t>
            </a:r>
            <a:r>
              <a:rPr lang="en-US" altLang="zh-CN" sz="2400"/>
              <a:t>R11</a:t>
            </a:r>
            <a:r>
              <a:rPr lang="zh-CN" altLang="en-US" sz="2400"/>
              <a:t>，</a:t>
            </a:r>
            <a:r>
              <a:rPr lang="en-US" altLang="zh-CN" sz="2400"/>
              <a:t>R12</a:t>
            </a:r>
            <a:r>
              <a:rPr lang="zh-CN" altLang="en-US" sz="2400"/>
              <a:t>，</a:t>
            </a:r>
            <a:r>
              <a:rPr lang="en-US" altLang="zh-CN" sz="2400"/>
              <a:t>R2</a:t>
            </a:r>
            <a:r>
              <a:rPr lang="zh-CN" altLang="en-US" sz="2400"/>
              <a:t>后均为</a:t>
            </a:r>
            <a:r>
              <a:rPr lang="en-US" altLang="zh-CN" sz="2400"/>
              <a:t>3NF</a:t>
            </a:r>
            <a:r>
              <a:rPr lang="zh-CN" altLang="en-US" sz="2400"/>
              <a:t>的关系模式。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anim calcmode="lin" valueType="num">
                                      <p:cBhvr additive="base">
                                        <p:cTn id="11"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anim calcmode="lin" valueType="num">
                                      <p:cBhvr additive="base">
                                        <p:cTn id="15"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18">
                                            <p:txEl>
                                              <p:pRg st="4" end="4"/>
                                            </p:txEl>
                                          </p:spTgt>
                                        </p:tgtEl>
                                        <p:attrNameLst>
                                          <p:attrName>style.visibility</p:attrName>
                                        </p:attrNameLst>
                                      </p:cBhvr>
                                      <p:to>
                                        <p:strVal val="visible"/>
                                      </p:to>
                                    </p:set>
                                    <p:anim calcmode="lin" valueType="num">
                                      <p:cBhvr additive="base">
                                        <p:cTn id="23"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218">
                                            <p:txEl>
                                              <p:pRg st="5" end="5"/>
                                            </p:txEl>
                                          </p:spTgt>
                                        </p:tgtEl>
                                        <p:attrNameLst>
                                          <p:attrName>style.visibility</p:attrName>
                                        </p:attrNameLst>
                                      </p:cBhvr>
                                      <p:to>
                                        <p:strVal val="visible"/>
                                      </p:to>
                                    </p:set>
                                    <p:anim calcmode="lin" valueType="num">
                                      <p:cBhvr additive="base">
                                        <p:cTn id="2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8">
                                            <p:txEl>
                                              <p:pRg st="6" end="6"/>
                                            </p:txEl>
                                          </p:spTgt>
                                        </p:tgtEl>
                                        <p:attrNameLst>
                                          <p:attrName>style.visibility</p:attrName>
                                        </p:attrNameLst>
                                      </p:cBhvr>
                                      <p:to>
                                        <p:strVal val="visible"/>
                                      </p:to>
                                    </p:set>
                                    <p:anim calcmode="lin" valueType="num">
                                      <p:cBhvr additive="base">
                                        <p:cTn id="33"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18">
                                            <p:txEl>
                                              <p:pRg st="7" end="7"/>
                                            </p:txEl>
                                          </p:spTgt>
                                        </p:tgtEl>
                                        <p:attrNameLst>
                                          <p:attrName>style.visibility</p:attrName>
                                        </p:attrNameLst>
                                      </p:cBhvr>
                                      <p:to>
                                        <p:strVal val="visible"/>
                                      </p:to>
                                    </p:set>
                                    <p:anim calcmode="lin" valueType="num">
                                      <p:cBhvr additive="base">
                                        <p:cTn id="37" dur="500" fill="hold"/>
                                        <p:tgtEl>
                                          <p:spTgt spid="921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218">
                                            <p:txEl>
                                              <p:pRg st="8" end="8"/>
                                            </p:txEl>
                                          </p:spTgt>
                                        </p:tgtEl>
                                        <p:attrNameLst>
                                          <p:attrName>style.visibility</p:attrName>
                                        </p:attrNameLst>
                                      </p:cBhvr>
                                      <p:to>
                                        <p:strVal val="visible"/>
                                      </p:to>
                                    </p:set>
                                    <p:anim calcmode="lin" valueType="num">
                                      <p:cBhvr additive="base">
                                        <p:cTn id="43" dur="500" fill="hold"/>
                                        <p:tgtEl>
                                          <p:spTgt spid="921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8">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218">
                                            <p:txEl>
                                              <p:pRg st="9" end="9"/>
                                            </p:txEl>
                                          </p:spTgt>
                                        </p:tgtEl>
                                        <p:attrNameLst>
                                          <p:attrName>style.visibility</p:attrName>
                                        </p:attrNameLst>
                                      </p:cBhvr>
                                      <p:to>
                                        <p:strVal val="visible"/>
                                      </p:to>
                                    </p:set>
                                    <p:anim calcmode="lin" valueType="num">
                                      <p:cBhvr additive="base">
                                        <p:cTn id="47" dur="500" fill="hold"/>
                                        <p:tgtEl>
                                          <p:spTgt spid="9218">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18">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218">
                                            <p:txEl>
                                              <p:pRg st="10" end="10"/>
                                            </p:txEl>
                                          </p:spTgt>
                                        </p:tgtEl>
                                        <p:attrNameLst>
                                          <p:attrName>style.visibility</p:attrName>
                                        </p:attrNameLst>
                                      </p:cBhvr>
                                      <p:to>
                                        <p:strVal val="visible"/>
                                      </p:to>
                                    </p:set>
                                    <p:anim calcmode="lin" valueType="num">
                                      <p:cBhvr additive="base">
                                        <p:cTn id="51" dur="500" fill="hold"/>
                                        <p:tgtEl>
                                          <p:spTgt spid="9218">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2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457200" y="620713"/>
            <a:ext cx="8229600" cy="5246687"/>
          </a:xfrm>
        </p:spPr>
        <p:txBody>
          <a:bodyPr/>
          <a:lstStyle/>
          <a:p>
            <a:pPr eaLnBrk="1" hangingPunct="1">
              <a:buFont typeface="Wingdings" pitchFamily="2" charset="2"/>
              <a:buNone/>
            </a:pPr>
            <a:r>
              <a:rPr lang="en-US" altLang="zh-CN" sz="2000" smtClean="0"/>
              <a:t>[</a:t>
            </a:r>
            <a:r>
              <a:rPr lang="zh-CN" altLang="en-US" sz="2000" smtClean="0"/>
              <a:t>例</a:t>
            </a:r>
            <a:r>
              <a:rPr lang="en-US" altLang="zh-CN" sz="2000" smtClean="0"/>
              <a:t>7]</a:t>
            </a:r>
            <a:r>
              <a:rPr lang="zh-CN" altLang="zh-CN" sz="2000" smtClean="0"/>
              <a:t>假设某公司销售业务中使用的订单格式如下：</a:t>
            </a:r>
          </a:p>
          <a:p>
            <a:pPr eaLnBrk="1" hangingPunct="1">
              <a:buFont typeface="Wingdings" pitchFamily="2" charset="2"/>
              <a:buNone/>
            </a:pPr>
            <a:r>
              <a:rPr lang="zh-CN" altLang="zh-CN" sz="2000" b="1" smtClean="0"/>
              <a:t>订单号</a:t>
            </a:r>
            <a:r>
              <a:rPr lang="zh-CN" altLang="zh-CN" sz="2000" smtClean="0"/>
              <a:t>：</a:t>
            </a:r>
            <a:r>
              <a:rPr lang="en-US" altLang="zh-CN" sz="2000" smtClean="0"/>
              <a:t>1145</a:t>
            </a:r>
            <a:r>
              <a:rPr lang="zh-CN" altLang="zh-CN" sz="2000" b="1" smtClean="0"/>
              <a:t>订货日期</a:t>
            </a:r>
            <a:r>
              <a:rPr lang="zh-CN" altLang="zh-CN" sz="2000" smtClean="0"/>
              <a:t>：</a:t>
            </a:r>
            <a:r>
              <a:rPr lang="en-US" altLang="zh-CN" sz="2000" smtClean="0"/>
              <a:t>09/15/2002 </a:t>
            </a:r>
            <a:r>
              <a:rPr lang="zh-CN" altLang="zh-CN" sz="2000" b="1" smtClean="0"/>
              <a:t>客户编号</a:t>
            </a:r>
            <a:r>
              <a:rPr lang="zh-CN" altLang="zh-CN" sz="2000" smtClean="0"/>
              <a:t>：</a:t>
            </a:r>
            <a:r>
              <a:rPr lang="en-US" altLang="zh-CN" sz="2000" smtClean="0"/>
              <a:t>1001</a:t>
            </a:r>
            <a:r>
              <a:rPr lang="zh-CN" altLang="zh-CN" sz="2000" b="1" smtClean="0"/>
              <a:t>客户名称</a:t>
            </a:r>
            <a:r>
              <a:rPr lang="zh-CN" altLang="zh-CN" sz="2000" smtClean="0"/>
              <a:t>：</a:t>
            </a:r>
            <a:r>
              <a:rPr lang="en-US" altLang="zh-CN" sz="2000" smtClean="0"/>
              <a:t>ABC </a:t>
            </a:r>
            <a:r>
              <a:rPr lang="zh-CN" altLang="zh-CN" sz="2000" b="1" smtClean="0"/>
              <a:t>客户电话</a:t>
            </a:r>
            <a:r>
              <a:rPr lang="zh-CN" altLang="zh-CN" sz="2000" smtClean="0"/>
              <a:t>：</a:t>
            </a:r>
            <a:r>
              <a:rPr lang="en-US" altLang="zh-CN" sz="2000" smtClean="0"/>
              <a:t>8141763</a:t>
            </a:r>
            <a:endParaRPr lang="zh-CN" altLang="zh-CN" sz="2000" smtClean="0"/>
          </a:p>
          <a:p>
            <a:pPr eaLnBrk="1" hangingPunct="1">
              <a:buFont typeface="Wingdings" pitchFamily="2" charset="2"/>
              <a:buNone/>
            </a:pPr>
            <a:r>
              <a:rPr lang="zh-CN" altLang="zh-CN" sz="2000" b="1" smtClean="0"/>
              <a:t>产品编号 品名  价格  数量  金额</a:t>
            </a:r>
            <a:r>
              <a:rPr lang="en-US" altLang="zh-CN" sz="2000" b="1" smtClean="0"/>
              <a:t>    </a:t>
            </a:r>
            <a:endParaRPr lang="zh-CN" altLang="zh-CN" sz="2000" smtClean="0"/>
          </a:p>
          <a:p>
            <a:pPr eaLnBrk="1" hangingPunct="1">
              <a:buFont typeface="Wingdings" pitchFamily="2" charset="2"/>
              <a:buNone/>
            </a:pPr>
            <a:r>
              <a:rPr lang="en-US" altLang="zh-CN" sz="2000" smtClean="0"/>
              <a:t>A      </a:t>
            </a:r>
            <a:r>
              <a:rPr lang="zh-CN" altLang="zh-CN" sz="2000" smtClean="0"/>
              <a:t>电源</a:t>
            </a:r>
            <a:r>
              <a:rPr lang="en-US" altLang="zh-CN" sz="2000" smtClean="0"/>
              <a:t> 100.00  20  2000.00</a:t>
            </a:r>
            <a:endParaRPr lang="zh-CN" altLang="zh-CN" sz="2000" smtClean="0"/>
          </a:p>
          <a:p>
            <a:pPr eaLnBrk="1" hangingPunct="1">
              <a:buFont typeface="Wingdings" pitchFamily="2" charset="2"/>
              <a:buNone/>
            </a:pPr>
            <a:r>
              <a:rPr lang="en-US" altLang="zh-CN" sz="2000" smtClean="0"/>
              <a:t>B      </a:t>
            </a:r>
            <a:r>
              <a:rPr lang="zh-CN" altLang="zh-CN" sz="2000" smtClean="0"/>
              <a:t>电表</a:t>
            </a:r>
            <a:r>
              <a:rPr lang="en-US" altLang="zh-CN" sz="2000" smtClean="0"/>
              <a:t> 200.00  40  8000.00</a:t>
            </a:r>
            <a:endParaRPr lang="zh-CN" altLang="zh-CN" sz="2000" smtClean="0"/>
          </a:p>
          <a:p>
            <a:pPr eaLnBrk="1" hangingPunct="1">
              <a:buFont typeface="Wingdings" pitchFamily="2" charset="2"/>
              <a:buNone/>
            </a:pPr>
            <a:r>
              <a:rPr lang="en-US" altLang="zh-CN" sz="2000" smtClean="0"/>
              <a:t>C      </a:t>
            </a:r>
            <a:r>
              <a:rPr lang="zh-CN" altLang="zh-CN" sz="2000" smtClean="0"/>
              <a:t>卡尺  </a:t>
            </a:r>
            <a:r>
              <a:rPr lang="en-US" altLang="zh-CN" sz="2000" smtClean="0"/>
              <a:t>40.00  50  2000.00</a:t>
            </a:r>
            <a:endParaRPr lang="zh-CN" altLang="zh-CN" sz="2000" smtClean="0"/>
          </a:p>
          <a:p>
            <a:pPr eaLnBrk="1" hangingPunct="1">
              <a:buFont typeface="Wingdings" pitchFamily="2" charset="2"/>
              <a:buNone/>
            </a:pPr>
            <a:r>
              <a:rPr lang="zh-CN" altLang="zh-CN" sz="2000" b="1" smtClean="0"/>
              <a:t>总金额</a:t>
            </a:r>
            <a:r>
              <a:rPr lang="zh-CN" altLang="zh-CN" sz="2000" smtClean="0"/>
              <a:t>：</a:t>
            </a:r>
            <a:r>
              <a:rPr lang="en-US" altLang="zh-CN" sz="2000" smtClean="0"/>
              <a:t>12000.00</a:t>
            </a:r>
            <a:endParaRPr lang="zh-CN" altLang="zh-CN" sz="2000" smtClean="0"/>
          </a:p>
          <a:p>
            <a:pPr eaLnBrk="1" hangingPunct="1">
              <a:buFont typeface="Wingdings" pitchFamily="2" charset="2"/>
              <a:buNone/>
            </a:pPr>
            <a:r>
              <a:rPr lang="zh-CN" altLang="zh-CN" sz="2000" smtClean="0"/>
              <a:t>公司的业务规定：</a:t>
            </a:r>
            <a:r>
              <a:rPr lang="en-US" altLang="zh-CN" sz="2000" smtClean="0"/>
              <a:t>(1)</a:t>
            </a:r>
            <a:r>
              <a:rPr lang="zh-CN" altLang="zh-CN" sz="2000" smtClean="0"/>
              <a:t>订单号是唯一的，每张订单对应一个订单号；</a:t>
            </a:r>
          </a:p>
          <a:p>
            <a:pPr eaLnBrk="1" hangingPunct="1">
              <a:buFont typeface="Wingdings" pitchFamily="2" charset="2"/>
              <a:buNone/>
            </a:pPr>
            <a:r>
              <a:rPr lang="en-US" altLang="zh-CN" sz="2000" smtClean="0"/>
              <a:t>(2)</a:t>
            </a:r>
            <a:r>
              <a:rPr lang="zh-CN" altLang="zh-CN" sz="2000" smtClean="0"/>
              <a:t>一张订单可以订购多种产品，每一种产品可以在多个订单中出现；</a:t>
            </a:r>
          </a:p>
          <a:p>
            <a:pPr eaLnBrk="1" hangingPunct="1">
              <a:buFont typeface="Wingdings" pitchFamily="2" charset="2"/>
              <a:buNone/>
            </a:pPr>
            <a:r>
              <a:rPr lang="en-US" altLang="zh-CN" sz="2000" smtClean="0"/>
              <a:t>(3)</a:t>
            </a:r>
            <a:r>
              <a:rPr lang="zh-CN" altLang="zh-CN" sz="2000" smtClean="0"/>
              <a:t>一张订单有一个客户，且一个客户可以有多张订单；</a:t>
            </a:r>
            <a:r>
              <a:rPr lang="en-US" altLang="zh-CN" sz="2000" smtClean="0"/>
              <a:t>(4)</a:t>
            </a:r>
            <a:r>
              <a:rPr lang="zh-CN" altLang="zh-CN" sz="2000" smtClean="0"/>
              <a:t>每一个产品编号对应一种产品的品名和价格；</a:t>
            </a:r>
            <a:r>
              <a:rPr lang="en-US" altLang="zh-CN" sz="2000" smtClean="0"/>
              <a:t>(5) </a:t>
            </a:r>
            <a:r>
              <a:rPr lang="zh-CN" altLang="zh-CN" sz="2000" smtClean="0"/>
              <a:t>每一个客户有惟一的客户编号。试根据上述表格和业务规则设计关系模式：</a:t>
            </a:r>
          </a:p>
          <a:p>
            <a:pPr eaLnBrk="1" hangingPunct="1">
              <a:buFont typeface="Wingdings" pitchFamily="2" charset="2"/>
              <a:buNone/>
            </a:pPr>
            <a:r>
              <a:rPr lang="en-US" altLang="zh-CN" sz="2000" b="1" smtClean="0">
                <a:solidFill>
                  <a:srgbClr val="008000"/>
                </a:solidFill>
              </a:rPr>
              <a:t>R(</a:t>
            </a:r>
            <a:r>
              <a:rPr lang="zh-CN" altLang="zh-CN" sz="2000" b="1" smtClean="0">
                <a:solidFill>
                  <a:srgbClr val="008000"/>
                </a:solidFill>
              </a:rPr>
              <a:t>订单号，订货日期，客户编号，客户名称，客户电话，产品编号，品名，价格，数量</a:t>
            </a:r>
            <a:r>
              <a:rPr lang="en-US" altLang="zh-CN" sz="2000" b="1" smtClean="0">
                <a:solidFill>
                  <a:srgbClr val="008000"/>
                </a:solidFill>
              </a:rPr>
              <a:t>)</a:t>
            </a:r>
            <a:endParaRPr lang="zh-CN" altLang="zh-CN" sz="2000" b="1" smtClean="0">
              <a:solidFill>
                <a:srgbClr val="008000"/>
              </a:solidFill>
            </a:endParaRPr>
          </a:p>
        </p:txBody>
      </p:sp>
      <p:sp>
        <p:nvSpPr>
          <p:cNvPr id="21507" name="灯片编号占位符 4"/>
          <p:cNvSpPr>
            <a:spLocks noGrp="1"/>
          </p:cNvSpPr>
          <p:nvPr>
            <p:ph type="sldNum" sz="quarter" idx="11"/>
          </p:nvPr>
        </p:nvSpPr>
        <p:spPr>
          <a:noFill/>
        </p:spPr>
        <p:txBody>
          <a:bodyPr/>
          <a:lstStyle/>
          <a:p>
            <a:fld id="{9B0BA6FB-F914-4233-8E62-55F7DB778877}" type="slidenum">
              <a:rPr lang="en-US" altLang="zh-CN"/>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p>
            <a:fld id="{ED1A68C2-3739-43A9-9599-8D5309164971}" type="slidenum">
              <a:rPr lang="en-US" altLang="zh-CN"/>
              <a:pPr/>
              <a:t>2</a:t>
            </a:fld>
            <a:endParaRPr lang="en-US" altLang="zh-CN"/>
          </a:p>
        </p:txBody>
      </p:sp>
      <p:sp>
        <p:nvSpPr>
          <p:cNvPr id="4099" name="Rectangle 3"/>
          <p:cNvSpPr>
            <a:spLocks noGrp="1" noChangeArrowheads="1"/>
          </p:cNvSpPr>
          <p:nvPr>
            <p:ph type="body" idx="1"/>
          </p:nvPr>
        </p:nvSpPr>
        <p:spPr>
          <a:xfrm>
            <a:off x="457200" y="765175"/>
            <a:ext cx="8229600" cy="5102225"/>
          </a:xfrm>
        </p:spPr>
        <p:txBody>
          <a:bodyPr/>
          <a:lstStyle/>
          <a:p>
            <a:pPr marL="609600" indent="-609600" eaLnBrk="1" hangingPunct="1">
              <a:lnSpc>
                <a:spcPct val="90000"/>
              </a:lnSpc>
              <a:buFont typeface="Wingdings" pitchFamily="2" charset="2"/>
              <a:buNone/>
            </a:pPr>
            <a:r>
              <a:rPr lang="en-US" altLang="zh-CN" sz="2400" smtClean="0"/>
              <a:t>[</a:t>
            </a:r>
            <a:r>
              <a:rPr lang="zh-CN" altLang="en-US" sz="2400" smtClean="0"/>
              <a:t>例</a:t>
            </a:r>
            <a:r>
              <a:rPr lang="en-US" altLang="zh-CN" sz="2400" smtClean="0"/>
              <a:t>1]</a:t>
            </a:r>
            <a:r>
              <a:rPr lang="zh-CN" altLang="en-US" sz="2400" smtClean="0"/>
              <a:t>假设某商业集团数据库中有一关系模式</a:t>
            </a:r>
            <a:r>
              <a:rPr lang="en-US" altLang="zh-CN" sz="2400" smtClean="0"/>
              <a:t>R</a:t>
            </a:r>
            <a:r>
              <a:rPr lang="zh-CN" altLang="en-US" sz="2400" smtClean="0"/>
              <a:t>如下：</a:t>
            </a:r>
          </a:p>
          <a:p>
            <a:pPr marL="609600" indent="-609600" eaLnBrk="1" hangingPunct="1">
              <a:lnSpc>
                <a:spcPct val="90000"/>
              </a:lnSpc>
              <a:buFont typeface="Wingdings" pitchFamily="2" charset="2"/>
              <a:buNone/>
            </a:pPr>
            <a:r>
              <a:rPr lang="en-US" altLang="zh-CN" sz="2400" smtClean="0"/>
              <a:t>R(</a:t>
            </a:r>
            <a:r>
              <a:rPr lang="zh-CN" altLang="en-US" sz="2400" smtClean="0"/>
              <a:t>商店编号、商品编号、商品库存数量、部门编号、部门负责人</a:t>
            </a:r>
            <a:r>
              <a:rPr lang="en-US" altLang="zh-CN" sz="2400" smtClean="0"/>
              <a:t>)</a:t>
            </a:r>
          </a:p>
          <a:p>
            <a:pPr marL="609600" indent="-609600" eaLnBrk="1" hangingPunct="1">
              <a:lnSpc>
                <a:spcPct val="90000"/>
              </a:lnSpc>
              <a:buFont typeface="Wingdings" pitchFamily="2" charset="2"/>
              <a:buNone/>
            </a:pPr>
            <a:r>
              <a:rPr lang="zh-CN" altLang="en-US" sz="2400" smtClean="0"/>
              <a:t>如果规定：</a:t>
            </a:r>
          </a:p>
          <a:p>
            <a:pPr marL="609600" indent="-609600" eaLnBrk="1" hangingPunct="1">
              <a:lnSpc>
                <a:spcPct val="90000"/>
              </a:lnSpc>
              <a:buFont typeface="Wingdings" pitchFamily="2" charset="2"/>
              <a:buNone/>
            </a:pPr>
            <a:r>
              <a:rPr lang="zh-CN" altLang="en-US" sz="2400" smtClean="0"/>
              <a:t>每个商店的每种商品只在该商店的一个部门销售。</a:t>
            </a:r>
          </a:p>
          <a:p>
            <a:pPr marL="609600" indent="-609600" eaLnBrk="1" hangingPunct="1">
              <a:lnSpc>
                <a:spcPct val="90000"/>
              </a:lnSpc>
              <a:buFont typeface="Wingdings" pitchFamily="2" charset="2"/>
              <a:buNone/>
            </a:pPr>
            <a:r>
              <a:rPr lang="zh-CN" altLang="en-US" sz="2400" smtClean="0"/>
              <a:t>每个商店的每个部门只有一个部分负责人</a:t>
            </a:r>
          </a:p>
          <a:p>
            <a:pPr marL="609600" indent="-609600" eaLnBrk="1" hangingPunct="1">
              <a:lnSpc>
                <a:spcPct val="90000"/>
              </a:lnSpc>
              <a:buFont typeface="Wingdings" pitchFamily="2" charset="2"/>
              <a:buNone/>
            </a:pPr>
            <a:r>
              <a:rPr lang="zh-CN" altLang="en-US" sz="2400" smtClean="0"/>
              <a:t>每个商店的每种商品只有一个库存数量。</a:t>
            </a:r>
          </a:p>
          <a:p>
            <a:pPr marL="609600" indent="-609600" eaLnBrk="1" hangingPunct="1">
              <a:lnSpc>
                <a:spcPct val="90000"/>
              </a:lnSpc>
              <a:buFont typeface="Wingdings" pitchFamily="2" charset="2"/>
              <a:buNone/>
            </a:pPr>
            <a:r>
              <a:rPr lang="zh-CN" altLang="en-US" sz="2400" smtClean="0"/>
              <a:t>请回答以下问题：</a:t>
            </a:r>
          </a:p>
          <a:p>
            <a:pPr marL="609600" indent="-609600" eaLnBrk="1" hangingPunct="1">
              <a:lnSpc>
                <a:spcPct val="90000"/>
              </a:lnSpc>
              <a:buFont typeface="Wingdings" pitchFamily="2" charset="2"/>
              <a:buAutoNum type="arabicParenBoth"/>
            </a:pPr>
            <a:r>
              <a:rPr lang="zh-CN" altLang="en-US" sz="2400" smtClean="0"/>
              <a:t>根据上述规定，写出关系模式</a:t>
            </a:r>
            <a:r>
              <a:rPr lang="en-US" altLang="zh-CN" sz="2400" smtClean="0"/>
              <a:t>R</a:t>
            </a:r>
            <a:r>
              <a:rPr lang="zh-CN" altLang="en-US" sz="2400" smtClean="0"/>
              <a:t>的基本函数依赖。</a:t>
            </a:r>
          </a:p>
          <a:p>
            <a:pPr marL="609600" indent="-609600" eaLnBrk="1" hangingPunct="1">
              <a:lnSpc>
                <a:spcPct val="90000"/>
              </a:lnSpc>
              <a:buFont typeface="Wingdings" pitchFamily="2" charset="2"/>
              <a:buAutoNum type="arabicParenBoth"/>
            </a:pPr>
            <a:r>
              <a:rPr lang="zh-CN" altLang="en-US" sz="2400" smtClean="0"/>
              <a:t>找出关系模式</a:t>
            </a:r>
            <a:r>
              <a:rPr lang="en-US" altLang="zh-CN" sz="2400" smtClean="0"/>
              <a:t>R</a:t>
            </a:r>
            <a:r>
              <a:rPr lang="zh-CN" altLang="en-US" sz="2400" smtClean="0"/>
              <a:t>的候选码。</a:t>
            </a:r>
          </a:p>
          <a:p>
            <a:pPr marL="609600" indent="-609600" eaLnBrk="1" hangingPunct="1">
              <a:lnSpc>
                <a:spcPct val="90000"/>
              </a:lnSpc>
              <a:buFont typeface="Wingdings" pitchFamily="2" charset="2"/>
              <a:buAutoNum type="arabicParenBoth"/>
            </a:pPr>
            <a:r>
              <a:rPr lang="zh-CN" altLang="en-US" sz="2400" smtClean="0"/>
              <a:t>关系模式</a:t>
            </a:r>
            <a:r>
              <a:rPr lang="en-US" altLang="zh-CN" sz="2400" smtClean="0"/>
              <a:t>R</a:t>
            </a:r>
            <a:r>
              <a:rPr lang="zh-CN" altLang="en-US" sz="2400" smtClean="0"/>
              <a:t>最高已经达到第几范式？为什么？</a:t>
            </a:r>
          </a:p>
          <a:p>
            <a:pPr marL="609600" indent="-609600" eaLnBrk="1" hangingPunct="1">
              <a:lnSpc>
                <a:spcPct val="90000"/>
              </a:lnSpc>
              <a:buFont typeface="Wingdings" pitchFamily="2" charset="2"/>
              <a:buAutoNum type="arabicParenBoth"/>
            </a:pPr>
            <a:r>
              <a:rPr lang="zh-CN" altLang="en-US" sz="2400" smtClean="0"/>
              <a:t>如果</a:t>
            </a:r>
            <a:r>
              <a:rPr lang="en-US" altLang="zh-CN" sz="2400" smtClean="0"/>
              <a:t>R</a:t>
            </a:r>
            <a:r>
              <a:rPr lang="zh-CN" altLang="en-US" sz="2400" smtClean="0"/>
              <a:t>不属于</a:t>
            </a:r>
            <a:r>
              <a:rPr lang="en-US" altLang="zh-CN" sz="2400" smtClean="0"/>
              <a:t>3NF</a:t>
            </a:r>
            <a:r>
              <a:rPr lang="zh-CN" altLang="en-US" sz="2400" smtClean="0"/>
              <a:t>，请将</a:t>
            </a:r>
            <a:r>
              <a:rPr lang="en-US" altLang="zh-CN" sz="2400" smtClean="0"/>
              <a:t>R</a:t>
            </a:r>
            <a:r>
              <a:rPr lang="zh-CN" altLang="en-US" sz="2400" smtClean="0"/>
              <a:t>分解成</a:t>
            </a:r>
            <a:r>
              <a:rPr lang="en-US" altLang="zh-CN" sz="2400" smtClean="0"/>
              <a:t>3NF</a:t>
            </a:r>
            <a:r>
              <a:rPr lang="zh-CN" altLang="en-US" sz="240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457200" y="836613"/>
            <a:ext cx="8229600" cy="5030787"/>
          </a:xfrm>
        </p:spPr>
        <p:txBody>
          <a:bodyPr/>
          <a:lstStyle/>
          <a:p>
            <a:pPr eaLnBrk="1" hangingPunct="1">
              <a:buFont typeface="Wingdings" pitchFamily="2" charset="2"/>
              <a:buNone/>
            </a:pPr>
            <a:r>
              <a:rPr lang="zh-CN" altLang="en-US" sz="2800" smtClean="0"/>
              <a:t>要求：</a:t>
            </a:r>
            <a:endParaRPr lang="en-US" altLang="zh-CN" sz="2800" smtClean="0"/>
          </a:p>
          <a:p>
            <a:pPr eaLnBrk="1" hangingPunct="1">
              <a:buFont typeface="Wingdings" pitchFamily="2" charset="2"/>
              <a:buNone/>
            </a:pPr>
            <a:r>
              <a:rPr lang="zh-CN" altLang="en-US" sz="2800" smtClean="0"/>
              <a:t>（</a:t>
            </a:r>
            <a:r>
              <a:rPr lang="en-US" altLang="zh-CN" sz="2800" smtClean="0"/>
              <a:t>1</a:t>
            </a:r>
            <a:r>
              <a:rPr lang="zh-CN" altLang="en-US" sz="2800" smtClean="0"/>
              <a:t>）</a:t>
            </a:r>
            <a:r>
              <a:rPr lang="zh-CN" altLang="zh-CN" sz="2800" smtClean="0"/>
              <a:t>指出该关系模式中的基本函数依赖</a:t>
            </a:r>
          </a:p>
          <a:p>
            <a:pPr eaLnBrk="1" hangingPunct="1">
              <a:buFont typeface="Wingdings" pitchFamily="2" charset="2"/>
              <a:buNone/>
            </a:pPr>
            <a:r>
              <a:rPr lang="zh-CN" altLang="en-US" sz="2800" smtClean="0"/>
              <a:t>（</a:t>
            </a:r>
            <a:r>
              <a:rPr lang="en-US" altLang="zh-CN" sz="2800" smtClean="0"/>
              <a:t>2</a:t>
            </a:r>
            <a:r>
              <a:rPr lang="zh-CN" altLang="en-US" sz="2800" smtClean="0"/>
              <a:t>）</a:t>
            </a:r>
            <a:r>
              <a:rPr lang="zh-CN" altLang="zh-CN" sz="2800" smtClean="0"/>
              <a:t>指出该关系模式的范式级别（要求按照各范式定义简要分析）</a:t>
            </a:r>
          </a:p>
          <a:p>
            <a:pPr eaLnBrk="1" hangingPunct="1">
              <a:buFont typeface="Wingdings" pitchFamily="2" charset="2"/>
              <a:buNone/>
            </a:pPr>
            <a:r>
              <a:rPr lang="zh-CN" altLang="en-US" sz="2800" smtClean="0"/>
              <a:t>（</a:t>
            </a:r>
            <a:r>
              <a:rPr lang="en-US" altLang="zh-CN" sz="2800" smtClean="0"/>
              <a:t>3</a:t>
            </a:r>
            <a:r>
              <a:rPr lang="zh-CN" altLang="en-US" sz="2800" smtClean="0"/>
              <a:t>）</a:t>
            </a:r>
            <a:r>
              <a:rPr lang="zh-CN" altLang="zh-CN" sz="2800" smtClean="0"/>
              <a:t>按</a:t>
            </a:r>
            <a:r>
              <a:rPr lang="en-US" altLang="zh-CN" sz="2800" smtClean="0"/>
              <a:t>3NF</a:t>
            </a:r>
            <a:r>
              <a:rPr lang="zh-CN" altLang="zh-CN" sz="2800" smtClean="0"/>
              <a:t>的定义将其分解为</a:t>
            </a:r>
            <a:r>
              <a:rPr lang="en-US" altLang="zh-CN" sz="2800" smtClean="0"/>
              <a:t>3NF.</a:t>
            </a:r>
            <a:endParaRPr lang="zh-CN" altLang="zh-CN" sz="2800" smtClean="0"/>
          </a:p>
          <a:p>
            <a:pPr eaLnBrk="1" hangingPunct="1"/>
            <a:endParaRPr lang="zh-CN" altLang="en-US" sz="2800" smtClean="0"/>
          </a:p>
        </p:txBody>
      </p:sp>
      <p:sp>
        <p:nvSpPr>
          <p:cNvPr id="22531" name="灯片编号占位符 4"/>
          <p:cNvSpPr>
            <a:spLocks noGrp="1"/>
          </p:cNvSpPr>
          <p:nvPr>
            <p:ph type="sldNum" sz="quarter" idx="11"/>
          </p:nvPr>
        </p:nvSpPr>
        <p:spPr>
          <a:noFill/>
        </p:spPr>
        <p:txBody>
          <a:bodyPr/>
          <a:lstStyle/>
          <a:p>
            <a:fld id="{2338D783-B817-4C68-B8F3-C6FF49A28F8A}"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p>
            <a:fld id="{6CB35E7E-023F-4E35-964D-8C90FEC588E5}" type="slidenum">
              <a:rPr lang="en-US" altLang="zh-CN"/>
              <a:pPr/>
              <a:t>3</a:t>
            </a:fld>
            <a:endParaRPr lang="en-US" altLang="zh-CN"/>
          </a:p>
        </p:txBody>
      </p:sp>
      <p:sp>
        <p:nvSpPr>
          <p:cNvPr id="5123" name="Rectangle 3"/>
          <p:cNvSpPr>
            <a:spLocks noGrp="1" noChangeArrowheads="1"/>
          </p:cNvSpPr>
          <p:nvPr>
            <p:ph type="body" idx="1"/>
          </p:nvPr>
        </p:nvSpPr>
        <p:spPr>
          <a:xfrm>
            <a:off x="457200" y="908050"/>
            <a:ext cx="8229600" cy="4959350"/>
          </a:xfrm>
        </p:spPr>
        <p:txBody>
          <a:bodyPr/>
          <a:lstStyle/>
          <a:p>
            <a:pPr marL="609600" indent="-609600" eaLnBrk="1" hangingPunct="1">
              <a:buFont typeface="Wingdings" pitchFamily="2" charset="2"/>
              <a:buNone/>
            </a:pPr>
            <a:r>
              <a:rPr lang="en-US" altLang="zh-CN" sz="2800" smtClean="0"/>
              <a:t>[</a:t>
            </a:r>
            <a:r>
              <a:rPr lang="zh-CN" altLang="en-US" sz="2800" smtClean="0"/>
              <a:t>解答</a:t>
            </a:r>
            <a:r>
              <a:rPr lang="en-US" altLang="zh-CN" sz="2800" smtClean="0"/>
              <a:t>]</a:t>
            </a:r>
          </a:p>
          <a:p>
            <a:pPr marL="609600" indent="-609600" eaLnBrk="1" hangingPunct="1">
              <a:buFont typeface="Wingdings" pitchFamily="2" charset="2"/>
              <a:buAutoNum type="arabicParenBoth"/>
            </a:pPr>
            <a:r>
              <a:rPr lang="en-US" altLang="zh-CN" sz="2800" smtClean="0"/>
              <a:t>R(</a:t>
            </a:r>
            <a:r>
              <a:rPr lang="zh-CN" altLang="en-US" sz="2800" smtClean="0"/>
              <a:t>商店编号</a:t>
            </a:r>
            <a:r>
              <a:rPr lang="en-US" altLang="zh-CN" sz="2800" smtClean="0"/>
              <a:t>,</a:t>
            </a:r>
            <a:r>
              <a:rPr lang="zh-CN" altLang="en-US" sz="2800" smtClean="0"/>
              <a:t>商品编号</a:t>
            </a:r>
            <a:r>
              <a:rPr lang="en-US" altLang="zh-CN" sz="2800" smtClean="0"/>
              <a:t>,</a:t>
            </a:r>
            <a:r>
              <a:rPr lang="zh-CN" altLang="en-US" sz="2800" smtClean="0"/>
              <a:t>商品库存数量</a:t>
            </a:r>
            <a:r>
              <a:rPr lang="en-US" altLang="zh-CN" sz="2800" smtClean="0"/>
              <a:t>,</a:t>
            </a:r>
            <a:r>
              <a:rPr lang="zh-CN" altLang="en-US" sz="2800" smtClean="0"/>
              <a:t>部门编号</a:t>
            </a:r>
            <a:r>
              <a:rPr lang="en-US" altLang="zh-CN" sz="2800" smtClean="0"/>
              <a:t>,</a:t>
            </a:r>
            <a:r>
              <a:rPr lang="zh-CN" altLang="en-US" sz="2800" smtClean="0"/>
              <a:t>部门负责人</a:t>
            </a:r>
            <a:r>
              <a:rPr lang="en-US" altLang="zh-CN" sz="2800" smtClean="0"/>
              <a:t>)</a:t>
            </a:r>
          </a:p>
          <a:p>
            <a:pPr marL="609600" indent="-609600" eaLnBrk="1" hangingPunct="1">
              <a:buFont typeface="Wingdings" pitchFamily="2" charset="2"/>
              <a:buNone/>
            </a:pPr>
            <a:r>
              <a:rPr lang="zh-CN" altLang="en-US" sz="2800" smtClean="0"/>
              <a:t>每个商店的每种商品只在该商店的一个部门销售</a:t>
            </a:r>
          </a:p>
          <a:p>
            <a:pPr marL="609600" indent="-609600" eaLnBrk="1" hangingPunct="1">
              <a:buFont typeface="Wingdings" pitchFamily="2" charset="2"/>
              <a:buNone/>
            </a:pPr>
            <a:r>
              <a:rPr lang="en-US" altLang="zh-CN" sz="2800" smtClean="0">
                <a:solidFill>
                  <a:srgbClr val="3333FF"/>
                </a:solidFill>
              </a:rPr>
              <a:t>(</a:t>
            </a:r>
            <a:r>
              <a:rPr lang="zh-CN" altLang="en-US" sz="2800" smtClean="0">
                <a:solidFill>
                  <a:srgbClr val="3333FF"/>
                </a:solidFill>
              </a:rPr>
              <a:t>商店编号</a:t>
            </a:r>
            <a:r>
              <a:rPr lang="en-US" altLang="zh-CN" sz="2800" smtClean="0">
                <a:solidFill>
                  <a:srgbClr val="3333FF"/>
                </a:solidFill>
              </a:rPr>
              <a:t>,</a:t>
            </a:r>
            <a:r>
              <a:rPr lang="zh-CN" altLang="en-US" sz="2800" smtClean="0">
                <a:solidFill>
                  <a:srgbClr val="3333FF"/>
                </a:solidFill>
              </a:rPr>
              <a:t>商品编号</a:t>
            </a:r>
            <a:r>
              <a:rPr lang="en-US" altLang="zh-CN" sz="2800" smtClean="0">
                <a:solidFill>
                  <a:srgbClr val="3333FF"/>
                </a:solidFill>
              </a:rPr>
              <a:t>)</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部门编号</a:t>
            </a:r>
          </a:p>
          <a:p>
            <a:pPr marL="609600" indent="-609600" eaLnBrk="1" hangingPunct="1">
              <a:buFont typeface="Wingdings" pitchFamily="2" charset="2"/>
              <a:buNone/>
            </a:pPr>
            <a:r>
              <a:rPr lang="zh-CN" altLang="en-US" sz="2800" smtClean="0">
                <a:sym typeface="Wingdings" pitchFamily="2" charset="2"/>
              </a:rPr>
              <a:t>每个商店的每个部门只有一个部门负责人</a:t>
            </a:r>
          </a:p>
          <a:p>
            <a:pPr marL="609600" indent="-609600" eaLnBrk="1" hangingPunct="1">
              <a:buFont typeface="Wingdings" pitchFamily="2" charset="2"/>
              <a:buNone/>
            </a:pPr>
            <a:r>
              <a:rPr lang="en-US" altLang="zh-CN" sz="2800" smtClean="0">
                <a:solidFill>
                  <a:srgbClr val="3333FF"/>
                </a:solidFill>
              </a:rPr>
              <a:t>(</a:t>
            </a:r>
            <a:r>
              <a:rPr lang="zh-CN" altLang="en-US" sz="2800" smtClean="0">
                <a:solidFill>
                  <a:srgbClr val="3333FF"/>
                </a:solidFill>
              </a:rPr>
              <a:t>商店编号</a:t>
            </a:r>
            <a:r>
              <a:rPr lang="en-US" altLang="zh-CN" sz="2800" smtClean="0">
                <a:solidFill>
                  <a:srgbClr val="3333FF"/>
                </a:solidFill>
              </a:rPr>
              <a:t>,</a:t>
            </a:r>
            <a:r>
              <a:rPr lang="zh-CN" altLang="en-US" sz="2800" smtClean="0">
                <a:solidFill>
                  <a:srgbClr val="3333FF"/>
                </a:solidFill>
              </a:rPr>
              <a:t>部门编号</a:t>
            </a:r>
            <a:r>
              <a:rPr lang="en-US" altLang="zh-CN" sz="2800" smtClean="0">
                <a:solidFill>
                  <a:srgbClr val="3333FF"/>
                </a:solidFill>
              </a:rPr>
              <a:t>)</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部门负责人</a:t>
            </a:r>
          </a:p>
          <a:p>
            <a:pPr marL="609600" indent="-609600" eaLnBrk="1" hangingPunct="1">
              <a:buFont typeface="Wingdings" pitchFamily="2" charset="2"/>
              <a:buNone/>
            </a:pPr>
            <a:r>
              <a:rPr lang="zh-CN" altLang="en-US" sz="2800" smtClean="0">
                <a:sym typeface="Wingdings" pitchFamily="2" charset="2"/>
              </a:rPr>
              <a:t>每个商店的每种商品只有一个库存数量</a:t>
            </a:r>
          </a:p>
          <a:p>
            <a:pPr marL="609600" indent="-609600" eaLnBrk="1" hangingPunct="1">
              <a:buFont typeface="Wingdings" pitchFamily="2" charset="2"/>
              <a:buNone/>
            </a:pP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商店编号</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商品编号</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商品库存数量</a:t>
            </a:r>
            <a:endParaRPr lang="zh-CN" altLang="en-US" sz="2800" smtClean="0">
              <a:solidFill>
                <a:srgbClr val="3333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p>
            <a:fld id="{739E2F0B-C62E-4305-A6DB-016DDCBF44B3}" type="slidenum">
              <a:rPr lang="en-US" altLang="zh-CN"/>
              <a:pPr/>
              <a:t>4</a:t>
            </a:fld>
            <a:endParaRPr lang="en-US" altLang="zh-CN"/>
          </a:p>
        </p:txBody>
      </p:sp>
      <p:sp>
        <p:nvSpPr>
          <p:cNvPr id="6147" name="Rectangle 2"/>
          <p:cNvSpPr>
            <a:spLocks noGrp="1" noChangeArrowheads="1"/>
          </p:cNvSpPr>
          <p:nvPr>
            <p:ph type="body" idx="1"/>
          </p:nvPr>
        </p:nvSpPr>
        <p:spPr>
          <a:xfrm>
            <a:off x="457200" y="908050"/>
            <a:ext cx="8229600" cy="4959350"/>
          </a:xfrm>
        </p:spPr>
        <p:txBody>
          <a:bodyPr/>
          <a:lstStyle/>
          <a:p>
            <a:pPr marL="609600" indent="-609600" eaLnBrk="1" hangingPunct="1">
              <a:buFont typeface="Wingdings" pitchFamily="2" charset="2"/>
              <a:buNone/>
            </a:pPr>
            <a:r>
              <a:rPr lang="zh-CN" altLang="en-US" sz="2800" smtClean="0"/>
              <a:t>（</a:t>
            </a:r>
            <a:r>
              <a:rPr lang="en-US" altLang="zh-CN" sz="2800" smtClean="0"/>
              <a:t>2</a:t>
            </a:r>
            <a:r>
              <a:rPr lang="zh-CN" altLang="en-US" sz="2800" smtClean="0"/>
              <a:t>）</a:t>
            </a:r>
            <a:r>
              <a:rPr lang="en-US" altLang="zh-CN" sz="2800" smtClean="0"/>
              <a:t>R(</a:t>
            </a:r>
            <a:r>
              <a:rPr lang="zh-CN" altLang="en-US" sz="2800" smtClean="0"/>
              <a:t>商店编号</a:t>
            </a:r>
            <a:r>
              <a:rPr lang="en-US" altLang="zh-CN" sz="2800" smtClean="0"/>
              <a:t>,</a:t>
            </a:r>
            <a:r>
              <a:rPr lang="zh-CN" altLang="en-US" sz="2800" smtClean="0"/>
              <a:t>商品编号</a:t>
            </a:r>
            <a:r>
              <a:rPr lang="en-US" altLang="zh-CN" sz="2800" smtClean="0"/>
              <a:t>,</a:t>
            </a:r>
            <a:r>
              <a:rPr lang="zh-CN" altLang="en-US" sz="2800" smtClean="0"/>
              <a:t>商品库存数量</a:t>
            </a:r>
            <a:r>
              <a:rPr lang="en-US" altLang="zh-CN" sz="2800" smtClean="0"/>
              <a:t>,</a:t>
            </a:r>
            <a:r>
              <a:rPr lang="zh-CN" altLang="en-US" sz="2800" smtClean="0"/>
              <a:t>部门编号</a:t>
            </a:r>
            <a:r>
              <a:rPr lang="en-US" altLang="zh-CN" sz="2800" smtClean="0"/>
              <a:t>,</a:t>
            </a:r>
            <a:r>
              <a:rPr lang="zh-CN" altLang="en-US" sz="2800" smtClean="0"/>
              <a:t>部门负责人</a:t>
            </a:r>
            <a:r>
              <a:rPr lang="en-US" altLang="zh-CN" sz="2800" smtClean="0"/>
              <a:t>)</a:t>
            </a:r>
          </a:p>
          <a:p>
            <a:pPr marL="609600" indent="-609600" eaLnBrk="1" hangingPunct="1">
              <a:buFont typeface="Wingdings" pitchFamily="2" charset="2"/>
              <a:buNone/>
            </a:pPr>
            <a:r>
              <a:rPr lang="zh-CN" altLang="en-US" sz="2800" smtClean="0"/>
              <a:t>每个商店的每种商品只在该商店的一个部门销售</a:t>
            </a:r>
          </a:p>
          <a:p>
            <a:pPr marL="609600" indent="-609600" eaLnBrk="1" hangingPunct="1">
              <a:buFont typeface="Wingdings" pitchFamily="2" charset="2"/>
              <a:buNone/>
            </a:pPr>
            <a:r>
              <a:rPr lang="en-US" altLang="zh-CN" sz="2800" smtClean="0">
                <a:solidFill>
                  <a:srgbClr val="3333FF"/>
                </a:solidFill>
              </a:rPr>
              <a:t>(</a:t>
            </a:r>
            <a:r>
              <a:rPr lang="zh-CN" altLang="en-US" sz="2800" smtClean="0">
                <a:solidFill>
                  <a:srgbClr val="3333FF"/>
                </a:solidFill>
              </a:rPr>
              <a:t>商店编号</a:t>
            </a:r>
            <a:r>
              <a:rPr lang="en-US" altLang="zh-CN" sz="2800" smtClean="0">
                <a:solidFill>
                  <a:srgbClr val="3333FF"/>
                </a:solidFill>
              </a:rPr>
              <a:t>,</a:t>
            </a:r>
            <a:r>
              <a:rPr lang="zh-CN" altLang="en-US" sz="2800" smtClean="0">
                <a:solidFill>
                  <a:srgbClr val="3333FF"/>
                </a:solidFill>
              </a:rPr>
              <a:t>商品编号</a:t>
            </a:r>
            <a:r>
              <a:rPr lang="en-US" altLang="zh-CN" sz="2800" smtClean="0">
                <a:solidFill>
                  <a:srgbClr val="3333FF"/>
                </a:solidFill>
              </a:rPr>
              <a:t>)</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部门编号</a:t>
            </a:r>
          </a:p>
          <a:p>
            <a:pPr marL="609600" indent="-609600" eaLnBrk="1" hangingPunct="1">
              <a:buFont typeface="Wingdings" pitchFamily="2" charset="2"/>
              <a:buNone/>
            </a:pPr>
            <a:r>
              <a:rPr lang="zh-CN" altLang="en-US" sz="2800" smtClean="0">
                <a:sym typeface="Wingdings" pitchFamily="2" charset="2"/>
              </a:rPr>
              <a:t>每个商店的每个部门只有一个部门负责人</a:t>
            </a:r>
          </a:p>
          <a:p>
            <a:pPr marL="609600" indent="-609600" eaLnBrk="1" hangingPunct="1">
              <a:buFont typeface="Wingdings" pitchFamily="2" charset="2"/>
              <a:buNone/>
            </a:pPr>
            <a:r>
              <a:rPr lang="en-US" altLang="zh-CN" sz="2800" smtClean="0">
                <a:solidFill>
                  <a:srgbClr val="3333FF"/>
                </a:solidFill>
              </a:rPr>
              <a:t>(</a:t>
            </a:r>
            <a:r>
              <a:rPr lang="zh-CN" altLang="en-US" sz="2800" smtClean="0">
                <a:solidFill>
                  <a:srgbClr val="3333FF"/>
                </a:solidFill>
              </a:rPr>
              <a:t>商店编号</a:t>
            </a:r>
            <a:r>
              <a:rPr lang="en-US" altLang="zh-CN" sz="2800" smtClean="0">
                <a:solidFill>
                  <a:srgbClr val="3333FF"/>
                </a:solidFill>
              </a:rPr>
              <a:t>,</a:t>
            </a:r>
            <a:r>
              <a:rPr lang="zh-CN" altLang="en-US" sz="2800" smtClean="0">
                <a:solidFill>
                  <a:srgbClr val="3333FF"/>
                </a:solidFill>
              </a:rPr>
              <a:t>部门编号</a:t>
            </a:r>
            <a:r>
              <a:rPr lang="en-US" altLang="zh-CN" sz="2800" smtClean="0">
                <a:solidFill>
                  <a:srgbClr val="3333FF"/>
                </a:solidFill>
              </a:rPr>
              <a:t>)</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部门负责人</a:t>
            </a:r>
          </a:p>
          <a:p>
            <a:pPr marL="609600" indent="-609600" eaLnBrk="1" hangingPunct="1">
              <a:buFont typeface="Wingdings" pitchFamily="2" charset="2"/>
              <a:buNone/>
            </a:pPr>
            <a:r>
              <a:rPr lang="zh-CN" altLang="en-US" sz="2800" smtClean="0">
                <a:sym typeface="Wingdings" pitchFamily="2" charset="2"/>
              </a:rPr>
              <a:t>每个商店的每种商品只有一个库存数量</a:t>
            </a:r>
          </a:p>
          <a:p>
            <a:pPr marL="609600" indent="-609600" eaLnBrk="1" hangingPunct="1">
              <a:buFont typeface="Wingdings" pitchFamily="2" charset="2"/>
              <a:buNone/>
            </a:pP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商店编号</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商品编号</a:t>
            </a:r>
            <a:r>
              <a:rPr lang="en-US" altLang="zh-CN" sz="2800" smtClean="0">
                <a:solidFill>
                  <a:srgbClr val="3333FF"/>
                </a:solidFill>
                <a:sym typeface="Wingdings" pitchFamily="2" charset="2"/>
              </a:rPr>
              <a:t>)</a:t>
            </a:r>
            <a:r>
              <a:rPr lang="zh-CN" altLang="en-US" sz="2800" smtClean="0">
                <a:solidFill>
                  <a:srgbClr val="3333FF"/>
                </a:solidFill>
                <a:sym typeface="Wingdings" pitchFamily="2" charset="2"/>
              </a:rPr>
              <a:t>商品库存数量</a:t>
            </a:r>
          </a:p>
          <a:p>
            <a:pPr marL="609600" indent="-609600" eaLnBrk="1" hangingPunct="1">
              <a:buFont typeface="Wingdings" pitchFamily="2" charset="2"/>
              <a:buNone/>
            </a:pPr>
            <a:r>
              <a:rPr lang="en-US" altLang="zh-CN" sz="2800" smtClean="0">
                <a:sym typeface="Wingdings" pitchFamily="2" charset="2"/>
              </a:rPr>
              <a:t>R</a:t>
            </a:r>
            <a:r>
              <a:rPr lang="zh-CN" altLang="en-US" sz="2800" smtClean="0">
                <a:sym typeface="Wingdings" pitchFamily="2" charset="2"/>
              </a:rPr>
              <a:t>候选码：</a:t>
            </a:r>
            <a:r>
              <a:rPr lang="en-US" altLang="zh-CN" sz="2800" smtClean="0">
                <a:sym typeface="Wingdings" pitchFamily="2" charset="2"/>
              </a:rPr>
              <a:t>(</a:t>
            </a:r>
            <a:r>
              <a:rPr lang="zh-CN" altLang="en-US" sz="2800" smtClean="0">
                <a:sym typeface="Wingdings" pitchFamily="2" charset="2"/>
              </a:rPr>
              <a:t>商店编号，商品编号，部门编号</a:t>
            </a:r>
            <a:r>
              <a:rPr lang="en-US" altLang="zh-CN" sz="2800" smtClean="0">
                <a:sym typeface="Wingdings" pitchFamily="2" charset="2"/>
              </a:rPr>
              <a:t>)</a:t>
            </a:r>
            <a:endParaRPr lang="en-US" altLang="zh-CN" sz="2800" smtClean="0">
              <a:solidFill>
                <a:srgbClr val="3333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p>
            <a:fld id="{F4864E70-0C38-49D7-BC01-E355469397E9}" type="slidenum">
              <a:rPr lang="en-US" altLang="zh-CN"/>
              <a:pPr/>
              <a:t>5</a:t>
            </a:fld>
            <a:endParaRPr lang="en-US" altLang="zh-CN"/>
          </a:p>
        </p:txBody>
      </p:sp>
      <p:sp>
        <p:nvSpPr>
          <p:cNvPr id="7171" name="Rectangle 2"/>
          <p:cNvSpPr>
            <a:spLocks noGrp="1" noChangeArrowheads="1"/>
          </p:cNvSpPr>
          <p:nvPr>
            <p:ph type="body" idx="1"/>
          </p:nvPr>
        </p:nvSpPr>
        <p:spPr>
          <a:xfrm>
            <a:off x="457200" y="908050"/>
            <a:ext cx="8229600" cy="4959350"/>
          </a:xfrm>
        </p:spPr>
        <p:txBody>
          <a:bodyPr/>
          <a:lstStyle/>
          <a:p>
            <a:pPr marL="609600" indent="-609600" eaLnBrk="1" hangingPunct="1">
              <a:lnSpc>
                <a:spcPct val="90000"/>
              </a:lnSpc>
              <a:buFont typeface="Wingdings" pitchFamily="2" charset="2"/>
              <a:buNone/>
            </a:pPr>
            <a:r>
              <a:rPr lang="zh-CN" altLang="en-US" sz="2400" smtClean="0"/>
              <a:t>（</a:t>
            </a:r>
            <a:r>
              <a:rPr lang="en-US" altLang="zh-CN" sz="2400" smtClean="0"/>
              <a:t>3</a:t>
            </a:r>
            <a:r>
              <a:rPr lang="zh-CN" altLang="en-US" sz="2400" smtClean="0"/>
              <a:t>）</a:t>
            </a:r>
            <a:r>
              <a:rPr lang="en-US" altLang="zh-CN" sz="2400" smtClean="0"/>
              <a:t>R</a:t>
            </a:r>
            <a:r>
              <a:rPr lang="zh-CN" altLang="en-US" sz="2400" smtClean="0"/>
              <a:t>最高到达第几范式？</a:t>
            </a:r>
          </a:p>
          <a:p>
            <a:pPr marL="609600" indent="-609600" eaLnBrk="1" hangingPunct="1">
              <a:lnSpc>
                <a:spcPct val="90000"/>
              </a:lnSpc>
              <a:buFont typeface="Wingdings" pitchFamily="2" charset="2"/>
              <a:buNone/>
            </a:pPr>
            <a:r>
              <a:rPr lang="en-US" altLang="zh-CN" sz="2400" smtClean="0"/>
              <a:t>R(</a:t>
            </a:r>
            <a:r>
              <a:rPr lang="zh-CN" altLang="en-US" sz="2400" u="sng" smtClean="0"/>
              <a:t>商店编号</a:t>
            </a:r>
            <a:r>
              <a:rPr lang="en-US" altLang="zh-CN" sz="2400" u="sng" smtClean="0"/>
              <a:t>,</a:t>
            </a:r>
            <a:r>
              <a:rPr lang="zh-CN" altLang="en-US" sz="2400" u="sng" smtClean="0"/>
              <a:t>商品编号</a:t>
            </a:r>
            <a:r>
              <a:rPr lang="en-US" altLang="zh-CN" sz="2400" smtClean="0"/>
              <a:t>,</a:t>
            </a:r>
            <a:r>
              <a:rPr lang="zh-CN" altLang="en-US" sz="2400" smtClean="0"/>
              <a:t>商品库存数量</a:t>
            </a:r>
            <a:r>
              <a:rPr lang="en-US" altLang="zh-CN" sz="2400" smtClean="0"/>
              <a:t>,</a:t>
            </a:r>
            <a:r>
              <a:rPr lang="zh-CN" altLang="en-US" sz="2400" u="sng" smtClean="0"/>
              <a:t>部门编号</a:t>
            </a:r>
            <a:r>
              <a:rPr lang="en-US" altLang="zh-CN" sz="2400" smtClean="0"/>
              <a:t>,</a:t>
            </a:r>
            <a:r>
              <a:rPr lang="zh-CN" altLang="en-US" sz="2400" smtClean="0"/>
              <a:t>部门负责人</a:t>
            </a:r>
            <a:r>
              <a:rPr lang="en-US" altLang="zh-CN" sz="2400" smtClean="0"/>
              <a:t>)</a:t>
            </a:r>
          </a:p>
          <a:p>
            <a:pPr marL="609600" indent="-609600" eaLnBrk="1" hangingPunct="1">
              <a:lnSpc>
                <a:spcPct val="90000"/>
              </a:lnSpc>
              <a:buFont typeface="Wingdings" pitchFamily="2" charset="2"/>
              <a:buNone/>
            </a:pPr>
            <a:r>
              <a:rPr lang="zh-CN" altLang="en-US" sz="2400" smtClean="0"/>
              <a:t>每个商店的每种商品只在该商店的一个部门销售</a:t>
            </a:r>
          </a:p>
          <a:p>
            <a:pPr marL="609600" indent="-609600" eaLnBrk="1" hangingPunct="1">
              <a:lnSpc>
                <a:spcPct val="90000"/>
              </a:lnSpc>
              <a:buFont typeface="Wingdings" pitchFamily="2" charset="2"/>
              <a:buNone/>
            </a:pPr>
            <a:r>
              <a:rPr lang="en-US" altLang="zh-CN" sz="2400" smtClean="0">
                <a:solidFill>
                  <a:srgbClr val="3333FF"/>
                </a:solidFill>
              </a:rPr>
              <a:t>(</a:t>
            </a:r>
            <a:r>
              <a:rPr lang="zh-CN" altLang="en-US" sz="2400" smtClean="0">
                <a:solidFill>
                  <a:srgbClr val="3333FF"/>
                </a:solidFill>
              </a:rPr>
              <a:t>商店编号</a:t>
            </a:r>
            <a:r>
              <a:rPr lang="en-US" altLang="zh-CN" sz="2400" smtClean="0">
                <a:solidFill>
                  <a:srgbClr val="3333FF"/>
                </a:solidFill>
              </a:rPr>
              <a:t>,</a:t>
            </a:r>
            <a:r>
              <a:rPr lang="zh-CN" altLang="en-US" sz="2400" smtClean="0">
                <a:solidFill>
                  <a:srgbClr val="3333FF"/>
                </a:solidFill>
              </a:rPr>
              <a:t>商品编号</a:t>
            </a:r>
            <a:r>
              <a:rPr lang="en-US" altLang="zh-CN" sz="2400" smtClean="0">
                <a:solidFill>
                  <a:srgbClr val="3333FF"/>
                </a:solidFill>
              </a:rPr>
              <a:t>)</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部门编号</a:t>
            </a:r>
          </a:p>
          <a:p>
            <a:pPr marL="609600" indent="-609600" eaLnBrk="1" hangingPunct="1">
              <a:lnSpc>
                <a:spcPct val="90000"/>
              </a:lnSpc>
              <a:buFont typeface="Wingdings" pitchFamily="2" charset="2"/>
              <a:buNone/>
            </a:pPr>
            <a:r>
              <a:rPr lang="zh-CN" altLang="en-US" sz="2400" smtClean="0">
                <a:sym typeface="Wingdings" pitchFamily="2" charset="2"/>
              </a:rPr>
              <a:t>每个商店的每个部门只有一个部门负责人</a:t>
            </a:r>
          </a:p>
          <a:p>
            <a:pPr marL="609600" indent="-609600" eaLnBrk="1" hangingPunct="1">
              <a:lnSpc>
                <a:spcPct val="90000"/>
              </a:lnSpc>
              <a:buFont typeface="Wingdings" pitchFamily="2" charset="2"/>
              <a:buNone/>
            </a:pPr>
            <a:r>
              <a:rPr lang="en-US" altLang="zh-CN" sz="2400" smtClean="0">
                <a:solidFill>
                  <a:srgbClr val="3333FF"/>
                </a:solidFill>
              </a:rPr>
              <a:t>(</a:t>
            </a:r>
            <a:r>
              <a:rPr lang="zh-CN" altLang="en-US" sz="2400" smtClean="0">
                <a:solidFill>
                  <a:srgbClr val="3333FF"/>
                </a:solidFill>
              </a:rPr>
              <a:t>商店编号</a:t>
            </a:r>
            <a:r>
              <a:rPr lang="en-US" altLang="zh-CN" sz="2400" smtClean="0">
                <a:solidFill>
                  <a:srgbClr val="3333FF"/>
                </a:solidFill>
              </a:rPr>
              <a:t>,</a:t>
            </a:r>
            <a:r>
              <a:rPr lang="zh-CN" altLang="en-US" sz="2400" smtClean="0">
                <a:solidFill>
                  <a:srgbClr val="3333FF"/>
                </a:solidFill>
              </a:rPr>
              <a:t>部门编号</a:t>
            </a:r>
            <a:r>
              <a:rPr lang="en-US" altLang="zh-CN" sz="2400" smtClean="0">
                <a:solidFill>
                  <a:srgbClr val="3333FF"/>
                </a:solidFill>
              </a:rPr>
              <a:t>)</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部门负责人</a:t>
            </a:r>
          </a:p>
          <a:p>
            <a:pPr marL="609600" indent="-609600" eaLnBrk="1" hangingPunct="1">
              <a:lnSpc>
                <a:spcPct val="90000"/>
              </a:lnSpc>
              <a:buFont typeface="Wingdings" pitchFamily="2" charset="2"/>
              <a:buNone/>
            </a:pPr>
            <a:r>
              <a:rPr lang="zh-CN" altLang="en-US" sz="2400" smtClean="0">
                <a:sym typeface="Wingdings" pitchFamily="2" charset="2"/>
              </a:rPr>
              <a:t>每个商店的每种商品只有一个库存数量</a:t>
            </a:r>
          </a:p>
          <a:p>
            <a:pPr marL="609600" indent="-609600" eaLnBrk="1" hangingPunct="1">
              <a:lnSpc>
                <a:spcPct val="90000"/>
              </a:lnSpc>
              <a:buFont typeface="Wingdings" pitchFamily="2" charset="2"/>
              <a:buNone/>
            </a:pP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商店编号</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商店编号</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商品库存数量</a:t>
            </a:r>
          </a:p>
          <a:p>
            <a:pPr marL="609600" indent="-609600" eaLnBrk="1" hangingPunct="1">
              <a:lnSpc>
                <a:spcPct val="90000"/>
              </a:lnSpc>
              <a:buFont typeface="Wingdings" pitchFamily="2" charset="2"/>
              <a:buNone/>
            </a:pPr>
            <a:endParaRPr lang="zh-CN" altLang="en-US" sz="2400" smtClean="0">
              <a:sym typeface="Wingdings" pitchFamily="2" charset="2"/>
            </a:endParaRPr>
          </a:p>
          <a:p>
            <a:pPr marL="609600" indent="-609600" eaLnBrk="1" hangingPunct="1">
              <a:lnSpc>
                <a:spcPct val="90000"/>
              </a:lnSpc>
              <a:buFont typeface="Wingdings" pitchFamily="2" charset="2"/>
              <a:buNone/>
            </a:pPr>
            <a:r>
              <a:rPr lang="zh-CN" altLang="en-US" sz="2400" smtClean="0">
                <a:sym typeface="Wingdings" pitchFamily="2" charset="2"/>
              </a:rPr>
              <a:t>存在非主属性对码的部分函数依赖。</a:t>
            </a:r>
          </a:p>
          <a:p>
            <a:pPr marL="609600" indent="-609600" eaLnBrk="1" hangingPunct="1">
              <a:lnSpc>
                <a:spcPct val="90000"/>
              </a:lnSpc>
              <a:buFont typeface="Wingdings" pitchFamily="2" charset="2"/>
              <a:buNone/>
            </a:pPr>
            <a:r>
              <a:rPr lang="zh-CN" altLang="en-US" sz="2400" smtClean="0">
                <a:sym typeface="Wingdings" pitchFamily="2" charset="2"/>
              </a:rPr>
              <a:t>所以</a:t>
            </a:r>
            <a:r>
              <a:rPr lang="en-US" altLang="zh-CN" sz="2400" smtClean="0">
                <a:sym typeface="Wingdings" pitchFamily="2" charset="2"/>
              </a:rPr>
              <a:t>1NF</a:t>
            </a:r>
            <a:r>
              <a:rPr lang="zh-CN" altLang="en-US" sz="2400" smtClean="0">
                <a:sym typeface="Wingdings" pitchFamily="2" charset="2"/>
              </a:rPr>
              <a:t>。</a:t>
            </a:r>
            <a:endParaRPr lang="zh-CN" altLang="en-US" sz="2400" smtClean="0">
              <a:solidFill>
                <a:srgbClr val="3333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p>
            <a:fld id="{3D0EFD5B-F163-4D67-B5A7-90C2D5A30F3E}" type="slidenum">
              <a:rPr lang="en-US" altLang="zh-CN"/>
              <a:pPr/>
              <a:t>6</a:t>
            </a:fld>
            <a:endParaRPr lang="en-US" altLang="zh-CN"/>
          </a:p>
        </p:txBody>
      </p:sp>
      <p:sp>
        <p:nvSpPr>
          <p:cNvPr id="8195" name="Rectangle 2"/>
          <p:cNvSpPr>
            <a:spLocks noGrp="1" noChangeArrowheads="1"/>
          </p:cNvSpPr>
          <p:nvPr>
            <p:ph type="body" idx="1"/>
          </p:nvPr>
        </p:nvSpPr>
        <p:spPr>
          <a:xfrm>
            <a:off x="457200" y="908050"/>
            <a:ext cx="8229600" cy="4959350"/>
          </a:xfrm>
        </p:spPr>
        <p:txBody>
          <a:bodyPr/>
          <a:lstStyle/>
          <a:p>
            <a:pPr marL="609600" indent="-609600" eaLnBrk="1" hangingPunct="1">
              <a:lnSpc>
                <a:spcPct val="90000"/>
              </a:lnSpc>
              <a:buFont typeface="Wingdings" pitchFamily="2" charset="2"/>
              <a:buNone/>
            </a:pPr>
            <a:r>
              <a:rPr lang="zh-CN" altLang="en-US" sz="2400" smtClean="0"/>
              <a:t>（</a:t>
            </a:r>
            <a:r>
              <a:rPr lang="en-US" altLang="zh-CN" sz="2400" smtClean="0"/>
              <a:t>4</a:t>
            </a:r>
            <a:r>
              <a:rPr lang="zh-CN" altLang="en-US" sz="2400" smtClean="0"/>
              <a:t>）如果</a:t>
            </a:r>
            <a:r>
              <a:rPr lang="en-US" altLang="zh-CN" sz="2400" smtClean="0"/>
              <a:t>R</a:t>
            </a:r>
            <a:r>
              <a:rPr lang="zh-CN" altLang="en-US" sz="2400" smtClean="0"/>
              <a:t>不属于</a:t>
            </a:r>
            <a:r>
              <a:rPr lang="en-US" altLang="zh-CN" sz="2400" smtClean="0"/>
              <a:t>3NF</a:t>
            </a:r>
            <a:r>
              <a:rPr lang="zh-CN" altLang="en-US" sz="2400" smtClean="0"/>
              <a:t>，请将</a:t>
            </a:r>
            <a:r>
              <a:rPr lang="en-US" altLang="zh-CN" sz="2400" smtClean="0"/>
              <a:t>R</a:t>
            </a:r>
            <a:r>
              <a:rPr lang="zh-CN" altLang="en-US" sz="2400" smtClean="0"/>
              <a:t>分解成</a:t>
            </a:r>
            <a:r>
              <a:rPr lang="en-US" altLang="zh-CN" sz="2400" smtClean="0"/>
              <a:t>3NF</a:t>
            </a:r>
            <a:r>
              <a:rPr lang="zh-CN" altLang="en-US" sz="2400" smtClean="0"/>
              <a:t>。</a:t>
            </a:r>
          </a:p>
          <a:p>
            <a:pPr marL="609600" indent="-609600" eaLnBrk="1" hangingPunct="1">
              <a:lnSpc>
                <a:spcPct val="90000"/>
              </a:lnSpc>
              <a:buFont typeface="Wingdings" pitchFamily="2" charset="2"/>
              <a:buNone/>
            </a:pPr>
            <a:r>
              <a:rPr lang="en-US" altLang="zh-CN" sz="2400" smtClean="0"/>
              <a:t>R(</a:t>
            </a:r>
            <a:r>
              <a:rPr lang="zh-CN" altLang="en-US" sz="2400" u="sng" smtClean="0"/>
              <a:t>商店编号</a:t>
            </a:r>
            <a:r>
              <a:rPr lang="en-US" altLang="zh-CN" sz="2400" u="sng" smtClean="0"/>
              <a:t>,</a:t>
            </a:r>
            <a:r>
              <a:rPr lang="zh-CN" altLang="en-US" sz="2400" u="sng" smtClean="0"/>
              <a:t>商品编号</a:t>
            </a:r>
            <a:r>
              <a:rPr lang="en-US" altLang="zh-CN" sz="2400" smtClean="0"/>
              <a:t>,</a:t>
            </a:r>
            <a:r>
              <a:rPr lang="zh-CN" altLang="en-US" sz="2400" smtClean="0"/>
              <a:t>商品库存数量</a:t>
            </a:r>
            <a:r>
              <a:rPr lang="en-US" altLang="zh-CN" sz="2400" smtClean="0"/>
              <a:t>,</a:t>
            </a:r>
            <a:r>
              <a:rPr lang="zh-CN" altLang="en-US" sz="2400" u="sng" smtClean="0"/>
              <a:t>部门编号</a:t>
            </a:r>
            <a:r>
              <a:rPr lang="en-US" altLang="zh-CN" sz="2400" smtClean="0"/>
              <a:t>,</a:t>
            </a:r>
            <a:r>
              <a:rPr lang="zh-CN" altLang="en-US" sz="2400" smtClean="0"/>
              <a:t>部门负责人</a:t>
            </a:r>
            <a:r>
              <a:rPr lang="en-US" altLang="zh-CN" sz="2400" smtClean="0"/>
              <a:t>)</a:t>
            </a:r>
          </a:p>
          <a:p>
            <a:pPr marL="609600" indent="-609600" eaLnBrk="1" hangingPunct="1">
              <a:lnSpc>
                <a:spcPct val="90000"/>
              </a:lnSpc>
              <a:buFont typeface="Wingdings" pitchFamily="2" charset="2"/>
              <a:buNone/>
            </a:pPr>
            <a:r>
              <a:rPr lang="zh-CN" altLang="en-US" sz="2400" smtClean="0"/>
              <a:t>每个商店的每种商品只在该商店的一个部门销售</a:t>
            </a:r>
          </a:p>
          <a:p>
            <a:pPr marL="609600" indent="-609600" eaLnBrk="1" hangingPunct="1">
              <a:lnSpc>
                <a:spcPct val="90000"/>
              </a:lnSpc>
              <a:buFont typeface="Wingdings" pitchFamily="2" charset="2"/>
              <a:buNone/>
            </a:pPr>
            <a:r>
              <a:rPr lang="en-US" altLang="zh-CN" sz="2400" smtClean="0">
                <a:solidFill>
                  <a:srgbClr val="3333FF"/>
                </a:solidFill>
              </a:rPr>
              <a:t>(</a:t>
            </a:r>
            <a:r>
              <a:rPr lang="zh-CN" altLang="en-US" sz="2400" smtClean="0">
                <a:solidFill>
                  <a:srgbClr val="3333FF"/>
                </a:solidFill>
              </a:rPr>
              <a:t>商店编号</a:t>
            </a:r>
            <a:r>
              <a:rPr lang="en-US" altLang="zh-CN" sz="2400" smtClean="0">
                <a:solidFill>
                  <a:srgbClr val="3333FF"/>
                </a:solidFill>
              </a:rPr>
              <a:t>,</a:t>
            </a:r>
            <a:r>
              <a:rPr lang="zh-CN" altLang="en-US" sz="2400" smtClean="0">
                <a:solidFill>
                  <a:srgbClr val="3333FF"/>
                </a:solidFill>
              </a:rPr>
              <a:t>商品编号</a:t>
            </a:r>
            <a:r>
              <a:rPr lang="en-US" altLang="zh-CN" sz="2400" smtClean="0">
                <a:solidFill>
                  <a:srgbClr val="3333FF"/>
                </a:solidFill>
              </a:rPr>
              <a:t>)</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部门编号</a:t>
            </a:r>
          </a:p>
          <a:p>
            <a:pPr marL="609600" indent="-609600" eaLnBrk="1" hangingPunct="1">
              <a:lnSpc>
                <a:spcPct val="90000"/>
              </a:lnSpc>
              <a:buFont typeface="Wingdings" pitchFamily="2" charset="2"/>
              <a:buNone/>
            </a:pPr>
            <a:r>
              <a:rPr lang="zh-CN" altLang="en-US" sz="2400" smtClean="0">
                <a:sym typeface="Wingdings" pitchFamily="2" charset="2"/>
              </a:rPr>
              <a:t>每个商店的每个部门只有一个部门负责人</a:t>
            </a:r>
          </a:p>
          <a:p>
            <a:pPr marL="609600" indent="-609600" eaLnBrk="1" hangingPunct="1">
              <a:lnSpc>
                <a:spcPct val="90000"/>
              </a:lnSpc>
              <a:buFont typeface="Wingdings" pitchFamily="2" charset="2"/>
              <a:buNone/>
            </a:pPr>
            <a:r>
              <a:rPr lang="en-US" altLang="zh-CN" sz="2400" smtClean="0">
                <a:solidFill>
                  <a:srgbClr val="3333FF"/>
                </a:solidFill>
              </a:rPr>
              <a:t>(</a:t>
            </a:r>
            <a:r>
              <a:rPr lang="zh-CN" altLang="en-US" sz="2400" smtClean="0">
                <a:solidFill>
                  <a:srgbClr val="3333FF"/>
                </a:solidFill>
              </a:rPr>
              <a:t>商店编号</a:t>
            </a:r>
            <a:r>
              <a:rPr lang="en-US" altLang="zh-CN" sz="2400" smtClean="0">
                <a:solidFill>
                  <a:srgbClr val="3333FF"/>
                </a:solidFill>
              </a:rPr>
              <a:t>,</a:t>
            </a:r>
            <a:r>
              <a:rPr lang="zh-CN" altLang="en-US" sz="2400" smtClean="0">
                <a:solidFill>
                  <a:srgbClr val="3333FF"/>
                </a:solidFill>
              </a:rPr>
              <a:t>部门编号</a:t>
            </a:r>
            <a:r>
              <a:rPr lang="en-US" altLang="zh-CN" sz="2400" smtClean="0">
                <a:solidFill>
                  <a:srgbClr val="3333FF"/>
                </a:solidFill>
              </a:rPr>
              <a:t>)</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部门负责人</a:t>
            </a:r>
          </a:p>
          <a:p>
            <a:pPr marL="609600" indent="-609600" eaLnBrk="1" hangingPunct="1">
              <a:lnSpc>
                <a:spcPct val="90000"/>
              </a:lnSpc>
              <a:buFont typeface="Wingdings" pitchFamily="2" charset="2"/>
              <a:buNone/>
            </a:pPr>
            <a:r>
              <a:rPr lang="zh-CN" altLang="en-US" sz="2400" smtClean="0">
                <a:sym typeface="Wingdings" pitchFamily="2" charset="2"/>
              </a:rPr>
              <a:t>每个商店的每种商品只有一个库存数量</a:t>
            </a:r>
          </a:p>
          <a:p>
            <a:pPr marL="609600" indent="-609600" eaLnBrk="1" hangingPunct="1">
              <a:lnSpc>
                <a:spcPct val="90000"/>
              </a:lnSpc>
              <a:buFont typeface="Wingdings" pitchFamily="2" charset="2"/>
              <a:buNone/>
            </a:pP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商店编号</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商店编号</a:t>
            </a:r>
            <a:r>
              <a:rPr lang="en-US" altLang="zh-CN" sz="2400" smtClean="0">
                <a:solidFill>
                  <a:srgbClr val="3333FF"/>
                </a:solidFill>
                <a:sym typeface="Wingdings" pitchFamily="2" charset="2"/>
              </a:rPr>
              <a:t>)</a:t>
            </a:r>
            <a:r>
              <a:rPr lang="zh-CN" altLang="en-US" sz="2400" smtClean="0">
                <a:solidFill>
                  <a:srgbClr val="3333FF"/>
                </a:solidFill>
                <a:sym typeface="Wingdings" pitchFamily="2" charset="2"/>
              </a:rPr>
              <a:t>商品库存数量</a:t>
            </a:r>
          </a:p>
          <a:p>
            <a:pPr marL="609600" indent="-609600" eaLnBrk="1" hangingPunct="1">
              <a:lnSpc>
                <a:spcPct val="90000"/>
              </a:lnSpc>
              <a:buFont typeface="Wingdings" pitchFamily="2" charset="2"/>
              <a:buNone/>
            </a:pPr>
            <a:endParaRPr lang="zh-CN" altLang="en-US" sz="2400" smtClean="0">
              <a:sym typeface="Wingdings" pitchFamily="2" charset="2"/>
            </a:endParaRPr>
          </a:p>
          <a:p>
            <a:pPr marL="609600" indent="-609600" eaLnBrk="1" hangingPunct="1">
              <a:lnSpc>
                <a:spcPct val="90000"/>
              </a:lnSpc>
              <a:buFont typeface="Wingdings" pitchFamily="2" charset="2"/>
              <a:buNone/>
            </a:pPr>
            <a:r>
              <a:rPr lang="en-US" altLang="zh-CN" sz="2400" smtClean="0">
                <a:solidFill>
                  <a:srgbClr val="3333FF"/>
                </a:solidFill>
              </a:rPr>
              <a:t>R1(</a:t>
            </a:r>
            <a:r>
              <a:rPr lang="zh-CN" altLang="en-US" sz="2400" smtClean="0">
                <a:solidFill>
                  <a:srgbClr val="3333FF"/>
                </a:solidFill>
              </a:rPr>
              <a:t>商店编号，商品编号，部门编号，商品库存数量）</a:t>
            </a:r>
          </a:p>
          <a:p>
            <a:pPr marL="609600" indent="-609600" eaLnBrk="1" hangingPunct="1">
              <a:lnSpc>
                <a:spcPct val="90000"/>
              </a:lnSpc>
              <a:buFont typeface="Wingdings" pitchFamily="2" charset="2"/>
              <a:buNone/>
            </a:pPr>
            <a:r>
              <a:rPr lang="en-US" altLang="zh-CN" sz="2400" smtClean="0">
                <a:solidFill>
                  <a:srgbClr val="3333FF"/>
                </a:solidFill>
              </a:rPr>
              <a:t>R2(</a:t>
            </a:r>
            <a:r>
              <a:rPr lang="zh-CN" altLang="en-US" sz="2400" smtClean="0">
                <a:solidFill>
                  <a:srgbClr val="3333FF"/>
                </a:solidFill>
              </a:rPr>
              <a:t>商店编号，部门编号，部门负责人）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1"/>
          </p:nvPr>
        </p:nvSpPr>
        <p:spPr>
          <a:noFill/>
        </p:spPr>
        <p:txBody>
          <a:bodyPr/>
          <a:lstStyle/>
          <a:p>
            <a:fld id="{3F0613A9-87F9-499A-A7EA-FA8BD08295AA}" type="slidenum">
              <a:rPr lang="en-US" altLang="zh-CN"/>
              <a:pPr/>
              <a:t>7</a:t>
            </a:fld>
            <a:endParaRPr lang="en-US" altLang="zh-CN"/>
          </a:p>
        </p:txBody>
      </p:sp>
      <p:sp>
        <p:nvSpPr>
          <p:cNvPr id="9219" name="Rectangle 3"/>
          <p:cNvSpPr>
            <a:spLocks noGrp="1" noChangeArrowheads="1"/>
          </p:cNvSpPr>
          <p:nvPr>
            <p:ph type="body" sz="half" idx="1"/>
          </p:nvPr>
        </p:nvSpPr>
        <p:spPr>
          <a:xfrm>
            <a:off x="395288" y="908050"/>
            <a:ext cx="8497887" cy="5329238"/>
          </a:xfrm>
        </p:spPr>
        <p:txBody>
          <a:bodyPr/>
          <a:lstStyle/>
          <a:p>
            <a:pPr eaLnBrk="1" hangingPunct="1">
              <a:buFont typeface="Wingdings" pitchFamily="2" charset="2"/>
              <a:buNone/>
            </a:pPr>
            <a:r>
              <a:rPr lang="en-US" altLang="zh-CN" sz="2800" smtClean="0"/>
              <a:t>[</a:t>
            </a:r>
            <a:r>
              <a:rPr lang="zh-CN" altLang="en-US" sz="2800" smtClean="0"/>
              <a:t>例</a:t>
            </a:r>
            <a:r>
              <a:rPr lang="en-US" altLang="zh-CN" sz="2800" smtClean="0"/>
              <a:t>2]</a:t>
            </a:r>
            <a:r>
              <a:rPr lang="zh-CN" altLang="en-US" sz="2800" smtClean="0"/>
              <a:t>设有如下所示的关系</a:t>
            </a:r>
            <a:r>
              <a:rPr lang="en-US" altLang="zh-CN" sz="2800" smtClean="0"/>
              <a:t>R</a:t>
            </a:r>
          </a:p>
          <a:p>
            <a:pPr eaLnBrk="1" hangingPunct="1">
              <a:buFont typeface="Wingdings" pitchFamily="2" charset="2"/>
              <a:buNone/>
            </a:pPr>
            <a:endParaRPr lang="en-US" altLang="zh-CN" sz="2800" smtClean="0"/>
          </a:p>
        </p:txBody>
      </p:sp>
      <p:graphicFrame>
        <p:nvGraphicFramePr>
          <p:cNvPr id="634958" name="Group 78"/>
          <p:cNvGraphicFramePr>
            <a:graphicFrameLocks noGrp="1"/>
          </p:cNvGraphicFramePr>
          <p:nvPr>
            <p:ph sz="half" idx="2"/>
          </p:nvPr>
        </p:nvGraphicFramePr>
        <p:xfrm>
          <a:off x="468313" y="1628775"/>
          <a:ext cx="8070850" cy="3886201"/>
        </p:xfrm>
        <a:graphic>
          <a:graphicData uri="http://schemas.openxmlformats.org/drawingml/2006/table">
            <a:tbl>
              <a:tblPr/>
              <a:tblGrid>
                <a:gridCol w="1465262"/>
                <a:gridCol w="1320800"/>
                <a:gridCol w="1322388"/>
                <a:gridCol w="1320800"/>
                <a:gridCol w="1320800"/>
                <a:gridCol w="1320800"/>
              </a:tblGrid>
              <a:tr h="7778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职工号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职工名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部门号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部门名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万千里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dirty="0" smtClean="0">
                          <a:ln>
                            <a:noFill/>
                          </a:ln>
                          <a:solidFill>
                            <a:schemeClr val="tx1"/>
                          </a:solidFill>
                          <a:effectLst/>
                          <a:latin typeface="Arial" charset="0"/>
                          <a:ea typeface="宋体" pitchFamily="2"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开发部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于得水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财务部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余乐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开发部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E4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高明亮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开发部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p>
            <a:fld id="{DC38B1C1-47D5-4191-AC66-703BD237EF12}" type="slidenum">
              <a:rPr lang="en-US" altLang="zh-CN"/>
              <a:pPr/>
              <a:t>8</a:t>
            </a:fld>
            <a:endParaRPr lang="en-US" altLang="zh-CN"/>
          </a:p>
        </p:txBody>
      </p:sp>
      <p:sp>
        <p:nvSpPr>
          <p:cNvPr id="10243" name="Rectangle 3"/>
          <p:cNvSpPr>
            <a:spLocks noGrp="1" noChangeArrowheads="1"/>
          </p:cNvSpPr>
          <p:nvPr>
            <p:ph type="body" idx="1"/>
          </p:nvPr>
        </p:nvSpPr>
        <p:spPr>
          <a:xfrm>
            <a:off x="457200" y="1125538"/>
            <a:ext cx="8229600" cy="4741862"/>
          </a:xfrm>
        </p:spPr>
        <p:txBody>
          <a:bodyPr/>
          <a:lstStyle/>
          <a:p>
            <a:pPr eaLnBrk="1" hangingPunct="1">
              <a:buFont typeface="Wingdings" pitchFamily="2" charset="2"/>
              <a:buNone/>
            </a:pPr>
            <a:r>
              <a:rPr lang="zh-CN" altLang="en-US" smtClean="0"/>
              <a:t>（</a:t>
            </a:r>
            <a:r>
              <a:rPr lang="en-US" altLang="zh-CN" smtClean="0"/>
              <a:t>1</a:t>
            </a:r>
            <a:r>
              <a:rPr lang="zh-CN" altLang="en-US" smtClean="0"/>
              <a:t>）它为第几范式？为什么？</a:t>
            </a:r>
          </a:p>
          <a:p>
            <a:pPr eaLnBrk="1" hangingPunct="1">
              <a:buFont typeface="Wingdings" pitchFamily="2" charset="2"/>
              <a:buNone/>
            </a:pPr>
            <a:r>
              <a:rPr lang="zh-CN" altLang="en-US" smtClean="0"/>
              <a:t>（</a:t>
            </a:r>
            <a:r>
              <a:rPr lang="en-US" altLang="zh-CN" smtClean="0"/>
              <a:t>2</a:t>
            </a:r>
            <a:r>
              <a:rPr lang="zh-CN" altLang="en-US" smtClean="0"/>
              <a:t>）是否存在插入和删除异常？若存在，请说明在什么情况下发生？</a:t>
            </a:r>
          </a:p>
          <a:p>
            <a:pPr eaLnBrk="1" hangingPunct="1">
              <a:buFont typeface="Wingdings" pitchFamily="2" charset="2"/>
              <a:buNone/>
            </a:pPr>
            <a:r>
              <a:rPr lang="zh-CN" altLang="en-US" smtClean="0"/>
              <a:t>（</a:t>
            </a:r>
            <a:r>
              <a:rPr lang="en-US" altLang="zh-CN" smtClean="0"/>
              <a:t>3</a:t>
            </a:r>
            <a:r>
              <a:rPr lang="zh-CN" altLang="en-US" smtClean="0"/>
              <a:t>）将它分解为高一级范式。</a:t>
            </a:r>
          </a:p>
          <a:p>
            <a:pPr eaLnBrk="1" hangingPunct="1">
              <a:buFont typeface="Wingdings" pitchFamily="2" charset="2"/>
              <a:buNone/>
            </a:pPr>
            <a:r>
              <a:rPr lang="zh-CN" altLang="en-US" smtClean="0"/>
              <a:t>（</a:t>
            </a:r>
            <a:r>
              <a:rPr lang="en-US" altLang="zh-CN" smtClean="0"/>
              <a:t>4</a:t>
            </a:r>
            <a:r>
              <a:rPr lang="zh-CN" altLang="en-US" smtClean="0"/>
              <a:t>）分解后的关系如何解决分解前可能存在的删除操作异常问题？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p>
            <a:fld id="{93F4C6D8-AC62-4A81-B2CC-A5A3C89A6A1A}" type="slidenum">
              <a:rPr lang="en-US" altLang="zh-CN"/>
              <a:pPr/>
              <a:t>9</a:t>
            </a:fld>
            <a:endParaRPr lang="en-US" altLang="zh-CN"/>
          </a:p>
        </p:txBody>
      </p:sp>
      <p:sp>
        <p:nvSpPr>
          <p:cNvPr id="11267" name="Rectangle 3"/>
          <p:cNvSpPr>
            <a:spLocks noGrp="1" noChangeArrowheads="1"/>
          </p:cNvSpPr>
          <p:nvPr>
            <p:ph type="body" idx="1"/>
          </p:nvPr>
        </p:nvSpPr>
        <p:spPr>
          <a:xfrm>
            <a:off x="457200" y="908050"/>
            <a:ext cx="8229600" cy="4959350"/>
          </a:xfrm>
        </p:spPr>
        <p:txBody>
          <a:bodyPr/>
          <a:lstStyle/>
          <a:p>
            <a:pPr eaLnBrk="1" hangingPunct="1">
              <a:lnSpc>
                <a:spcPct val="90000"/>
              </a:lnSpc>
              <a:buFont typeface="Wingdings" pitchFamily="2" charset="2"/>
              <a:buNone/>
            </a:pPr>
            <a:r>
              <a:rPr lang="en-US" altLang="zh-CN" smtClean="0"/>
              <a:t>[</a:t>
            </a:r>
            <a:r>
              <a:rPr lang="zh-CN" altLang="en-US" smtClean="0"/>
              <a:t>解</a:t>
            </a:r>
            <a:r>
              <a:rPr lang="en-US" altLang="zh-CN" smtClean="0"/>
              <a:t>]</a:t>
            </a:r>
          </a:p>
          <a:p>
            <a:pPr eaLnBrk="1" hangingPunct="1">
              <a:lnSpc>
                <a:spcPct val="90000"/>
              </a:lnSpc>
              <a:buFont typeface="Wingdings" pitchFamily="2" charset="2"/>
              <a:buNone/>
            </a:pPr>
            <a:r>
              <a:rPr lang="zh-CN" altLang="en-US" smtClean="0"/>
              <a:t>（</a:t>
            </a:r>
            <a:r>
              <a:rPr lang="en-US" altLang="zh-CN" smtClean="0"/>
              <a:t>1</a:t>
            </a:r>
            <a:r>
              <a:rPr lang="zh-CN" altLang="en-US" smtClean="0"/>
              <a:t>）关系</a:t>
            </a:r>
            <a:r>
              <a:rPr lang="en-US" altLang="zh-CN" smtClean="0"/>
              <a:t>R</a:t>
            </a:r>
            <a:r>
              <a:rPr lang="zh-CN" altLang="en-US" smtClean="0"/>
              <a:t>是</a:t>
            </a:r>
            <a:r>
              <a:rPr lang="en-US" altLang="zh-CN" smtClean="0"/>
              <a:t>2NF</a:t>
            </a:r>
          </a:p>
          <a:p>
            <a:pPr eaLnBrk="1" hangingPunct="1">
              <a:lnSpc>
                <a:spcPct val="90000"/>
              </a:lnSpc>
              <a:buFont typeface="Wingdings" pitchFamily="2" charset="2"/>
              <a:buNone/>
            </a:pPr>
            <a:r>
              <a:rPr lang="zh-CN" altLang="en-US" smtClean="0"/>
              <a:t>（</a:t>
            </a:r>
            <a:r>
              <a:rPr lang="en-US" altLang="zh-CN" smtClean="0"/>
              <a:t>2</a:t>
            </a:r>
            <a:r>
              <a:rPr lang="zh-CN" altLang="en-US" smtClean="0"/>
              <a:t>）存在插入，删除异常：</a:t>
            </a:r>
          </a:p>
          <a:p>
            <a:pPr eaLnBrk="1" hangingPunct="1">
              <a:lnSpc>
                <a:spcPct val="90000"/>
              </a:lnSpc>
              <a:buFont typeface="Wingdings" pitchFamily="2" charset="2"/>
              <a:buNone/>
            </a:pPr>
            <a:r>
              <a:rPr lang="zh-CN" altLang="en-US" smtClean="0"/>
              <a:t>当插入一个新部门，而该部门还没有员工时，不能加入，从而发生插入异常；</a:t>
            </a:r>
          </a:p>
          <a:p>
            <a:pPr eaLnBrk="1" hangingPunct="1">
              <a:lnSpc>
                <a:spcPct val="90000"/>
              </a:lnSpc>
              <a:buFont typeface="Wingdings" pitchFamily="2" charset="2"/>
              <a:buNone/>
            </a:pPr>
            <a:r>
              <a:rPr lang="zh-CN" altLang="en-US" smtClean="0"/>
              <a:t>当某部门只有一名员工，删除该员工时会把该部门的信息也删除，从而发生删除异常。</a:t>
            </a:r>
          </a:p>
          <a:p>
            <a:pPr eaLnBrk="1" hangingPunct="1">
              <a:lnSpc>
                <a:spcPct val="90000"/>
              </a:lnSpc>
              <a:buFont typeface="Wingdings" pitchFamily="2" charset="2"/>
              <a:buNone/>
            </a:pPr>
            <a:r>
              <a:rPr lang="zh-CN" altLang="en-US" smtClean="0"/>
              <a:t>原因在于非主属性“部门名称”对码“职工号”存在传递函数依赖。</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4601</TotalTime>
  <Words>2198</Words>
  <Application>Microsoft Office PowerPoint</Application>
  <PresentationFormat>全屏显示(4:3)</PresentationFormat>
  <Paragraphs>185</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宋体</vt:lpstr>
      <vt:lpstr>Wingdings</vt:lpstr>
      <vt:lpstr>Times New Roman</vt:lpstr>
      <vt:lpstr>Arial Black</vt:lpstr>
      <vt:lpstr>Pixel</vt:lpstr>
      <vt:lpstr>关系范式习题</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idke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China</cp:lastModifiedBy>
  <cp:revision>577</cp:revision>
  <dcterms:created xsi:type="dcterms:W3CDTF">2000-08-09T08:19:19Z</dcterms:created>
  <dcterms:modified xsi:type="dcterms:W3CDTF">2018-06-21T02:22:19Z</dcterms:modified>
</cp:coreProperties>
</file>