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90" r:id="rId10"/>
    <p:sldId id="262" r:id="rId11"/>
    <p:sldId id="263" r:id="rId12"/>
    <p:sldId id="289" r:id="rId13"/>
    <p:sldId id="288" r:id="rId14"/>
    <p:sldId id="274" r:id="rId15"/>
    <p:sldId id="273" r:id="rId16"/>
    <p:sldId id="278" r:id="rId17"/>
    <p:sldId id="280" r:id="rId18"/>
    <p:sldId id="284" r:id="rId19"/>
    <p:sldId id="283" r:id="rId20"/>
    <p:sldId id="28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2C5568"/>
    <a:srgbClr val="EF8943"/>
    <a:srgbClr val="F2A16A"/>
    <a:srgbClr val="34627C"/>
    <a:srgbClr val="1D323E"/>
    <a:srgbClr val="297FB8"/>
    <a:srgbClr val="121618"/>
    <a:srgbClr val="57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7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EDD7C-C227-43C6-834B-3B46827446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 txBox="1"/>
          <p:nvPr userDrawn="1"/>
        </p:nvSpPr>
        <p:spPr>
          <a:xfrm>
            <a:off x="1305719" y="1154277"/>
            <a:ext cx="3095800" cy="1170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版权声明</a:t>
            </a:r>
            <a:b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感谢您下载平台上提供的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作品，为了您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和网络科技以及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原创作者的利益，请勿复制、传播、销售，否则将承担法律责任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！网络科技将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对作品进行维权，按照传播下载次数进行十倍的索取赔偿！</a:t>
            </a:r>
            <a:b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在网络科技出售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模板是免版税类（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Royalty-Free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）正版受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中国人民共和国著作法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世界版权公约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的保护，作品的所有权、版权和著作权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归网络科技所有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，您下载的是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模板素材的使用权。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将网络科技的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" spc="12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2800" y="3036406"/>
            <a:ext cx="3095800" cy="1170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版权声明</a:t>
            </a:r>
            <a:b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感谢您下载平台上提供的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作品，为了您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和网络科技以及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原创作者的利益，请勿复制、传播、销售，否则将承担法律责任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！网络科技将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对作品进行维权，按照传播下载次数进行十倍的索取赔偿！</a:t>
            </a:r>
            <a:b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在网络科技出售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模板是免版税类（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Royalty-Free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）正版受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中国人民共和国著作法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世界版权公约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的保护，作品的所有权、版权和著作权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归网络科技所有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，您下载的是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模板素材的使用权。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将网络科技的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" spc="12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1258006" y="2792725"/>
            <a:ext cx="3095800" cy="1170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版权声明</a:t>
            </a:r>
            <a:b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感谢您下载平台上提供的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作品，为了您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和网络科技以及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原创作者的利益，请勿复制、传播、销售，否则将承担法律责任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！网络科技将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对作品进行维权，按照传播下载次数进行十倍的索取赔偿！</a:t>
            </a:r>
            <a:b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在网络科技出售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模板是免版税类（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Royalty-Free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）正版受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中国人民共和国著作法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世界版权公约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的保护，作品的所有权、版权和著作权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归网络科技所有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，您下载的是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模板素材的使用权。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将网络科技的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" spc="12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 txBox="1"/>
          <p:nvPr userDrawn="1"/>
        </p:nvSpPr>
        <p:spPr>
          <a:xfrm>
            <a:off x="1305719" y="1154277"/>
            <a:ext cx="3095800" cy="1170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版权声明</a:t>
            </a:r>
            <a:b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感谢您下载平台上提供的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作品，为了您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和网络科技以及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原创作者的利益，请勿复制、传播、销售，否则将承担法律责任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！网络科技将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对作品进行维权，按照传播下载次数进行十倍的索取赔偿！</a:t>
            </a:r>
            <a:b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在网络科技出售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模板是免版税类（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Royalty-Free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）正版受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中国人民共和国著作法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世界版权公约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的保护，作品的所有权、版权和著作权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归网络科技所有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，您下载的是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模板素材的使用权。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将网络科技的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" spc="12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2800" y="3036406"/>
            <a:ext cx="3095800" cy="1170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版权声明</a:t>
            </a:r>
            <a:b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感谢您下载平台上提供的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作品，为了您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和网络科技以及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原创作者的利益，请勿复制、传播、销售，否则将承担法律责任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！网络科技将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对作品进行维权，按照传播下载次数进行十倍的索取赔偿！</a:t>
            </a:r>
            <a:b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在网络科技出售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模板是免版税类（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Royalty-Free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）正版受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中国人民共和国著作法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世界版权公约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的保护，作品的所有权、版权和著作权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归网络科技所有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，您下载的是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模板素材的使用权。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将网络科技的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" spc="12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1258006" y="2792725"/>
            <a:ext cx="3095800" cy="1170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版权声明</a:t>
            </a:r>
            <a:b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感谢您下载平台上提供的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作品，为了您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和网络科技以及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原创作者的利益，请勿复制、传播、销售，否则将承担法律责任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！网络科技将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对作品进行维权，按照传播下载次数进行十倍的索取赔偿！</a:t>
            </a:r>
            <a:b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在网络科技出售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模板是免版税类（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Royalty-Free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）正版受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中国人民共和国著作法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世界版权公约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的保护，作品的所有权、版权和著作权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归网络科技所有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，您下载的是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模板素材的使用权。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</a:t>
            </a:r>
            <a:r>
              <a:rPr lang="zh-CN" altLang="en-US" sz="100" spc="12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将网络科技的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" spc="12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0598-BDA3-4A66-B123-9D6CCED23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878C-12E4-4D21-BE17-3578AC5DF0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3.jpeg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直角三角形 28"/>
          <p:cNvSpPr/>
          <p:nvPr/>
        </p:nvSpPr>
        <p:spPr>
          <a:xfrm rot="5400000" flipH="1" flipV="1">
            <a:off x="7263947" y="1929946"/>
            <a:ext cx="5798457" cy="4057650"/>
          </a:xfrm>
          <a:prstGeom prst="rtTriangle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589796" flipH="1">
            <a:off x="1804099" y="-2508992"/>
            <a:ext cx="7372562" cy="3833643"/>
          </a:xfrm>
          <a:prstGeom prst="rtTriangle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69143" y="3106221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企业简介</a:t>
            </a:r>
            <a:endParaRPr lang="zh-CN" altLang="en-US" sz="66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39552" y="3562455"/>
            <a:ext cx="19196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宣讲</a:t>
            </a:r>
            <a:r>
              <a:rPr lang="en-US" altLang="zh-CN" sz="36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3600" dirty="0">
              <a:solidFill>
                <a:srgbClr val="3462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12686" y="4208786"/>
            <a:ext cx="6153906" cy="0"/>
          </a:xfrm>
          <a:prstGeom prst="line">
            <a:avLst/>
          </a:prstGeom>
          <a:ln w="22225">
            <a:solidFill>
              <a:srgbClr val="3462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69143" y="4295127"/>
            <a:ext cx="447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profile presentation ppt</a:t>
            </a:r>
            <a:endParaRPr lang="zh-CN" altLang="en-US" dirty="0">
              <a:solidFill>
                <a:srgbClr val="3462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69143" y="4658285"/>
            <a:ext cx="447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关于公司 </a:t>
            </a:r>
            <a:r>
              <a:rPr lang="en-US" altLang="zh-CN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公司产品 </a:t>
            </a:r>
            <a:r>
              <a:rPr lang="en-US" altLang="zh-CN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企业优势 </a:t>
            </a:r>
            <a:r>
              <a:rPr lang="en-US" altLang="zh-CN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企业未来</a:t>
            </a:r>
            <a:endParaRPr lang="zh-CN" altLang="en-US" dirty="0">
              <a:solidFill>
                <a:srgbClr val="3462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69143" y="1656638"/>
            <a:ext cx="50596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 smtClean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zh-CN" altLang="en-US" sz="9600" b="1" dirty="0" smtClean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</a:t>
            </a:r>
            <a:endParaRPr lang="zh-CN" altLang="en-US" sz="9600" b="1" dirty="0" smtClean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9265" y="5404485"/>
            <a:ext cx="49460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演讲人</a:t>
            </a:r>
            <a:r>
              <a:rPr lang="zh-CN" altLang="en-US" sz="2000" dirty="0" smtClean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杜鹏菲</a:t>
            </a:r>
            <a:r>
              <a:rPr lang="en-US" altLang="zh-CN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魏蓓蓓</a:t>
            </a:r>
            <a:r>
              <a:rPr lang="en-US" altLang="zh-CN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刘新新</a:t>
            </a:r>
            <a:r>
              <a:rPr lang="en-US" altLang="zh-CN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王婧</a:t>
            </a:r>
            <a:r>
              <a:rPr lang="en-US" altLang="zh-CN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屈柳</a:t>
            </a:r>
            <a:endParaRPr lang="zh-CN" altLang="en-US" sz="2000" dirty="0">
              <a:solidFill>
                <a:srgbClr val="3462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59546" y="5390449"/>
            <a:ext cx="21113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 smtClean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2021.9.28</a:t>
            </a:r>
            <a:endParaRPr lang="zh-CN" altLang="en-US" sz="2000" dirty="0">
              <a:solidFill>
                <a:srgbClr val="3462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0" b="26681"/>
          <a:stretch>
            <a:fillRect/>
          </a:stretch>
        </p:blipFill>
        <p:spPr>
          <a:xfrm>
            <a:off x="6666592" y="0"/>
            <a:ext cx="5525408" cy="50276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4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99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699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199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699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199"/>
                            </p:stCondLst>
                            <p:childTnLst>
                              <p:par>
                                <p:cTn id="5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7" dur="37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58" dur="37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59" dur="37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37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174"/>
                            </p:stCondLst>
                            <p:childTnLst>
                              <p:par>
                                <p:cTn id="6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824"/>
                            </p:stCondLst>
                            <p:childTnLst>
                              <p:par>
                                <p:cTn id="6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30" grpId="0"/>
      <p:bldP spid="30" grpId="1"/>
      <p:bldP spid="31" grpId="0"/>
      <p:bldP spid="31" grpId="1"/>
      <p:bldP spid="34" grpId="0"/>
      <p:bldP spid="35" grpId="0"/>
      <p:bldP spid="36" grpId="0"/>
      <p:bldP spid="36" grpId="1"/>
      <p:bldP spid="37" grpId="0"/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81600" y="92446"/>
            <a:ext cx="7010400" cy="480164"/>
            <a:chOff x="5167600" y="113199"/>
            <a:chExt cx="7010400" cy="480164"/>
          </a:xfrm>
        </p:grpSpPr>
        <p:sp>
          <p:nvSpPr>
            <p:cNvPr id="2" name="矩形 1"/>
            <p:cNvSpPr/>
            <p:nvPr/>
          </p:nvSpPr>
          <p:spPr>
            <a:xfrm>
              <a:off x="5167600" y="113199"/>
              <a:ext cx="7010400" cy="480164"/>
            </a:xfrm>
            <a:prstGeom prst="rect">
              <a:avLst/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9001372" y="233831"/>
              <a:ext cx="1518920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sym typeface="+mn-ea"/>
                </a:rPr>
                <a:t>Baidu Office Co., Ltd</a:t>
              </a:r>
              <a:endPara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0" y="-9466"/>
            <a:ext cx="5486401" cy="619066"/>
            <a:chOff x="0" y="-9466"/>
            <a:chExt cx="5486401" cy="619066"/>
          </a:xfrm>
        </p:grpSpPr>
        <p:sp>
          <p:nvSpPr>
            <p:cNvPr id="8" name="文本框 7"/>
            <p:cNvSpPr txBox="1"/>
            <p:nvPr/>
          </p:nvSpPr>
          <p:spPr>
            <a:xfrm>
              <a:off x="1412305" y="101696"/>
              <a:ext cx="407409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公司介绍</a:t>
              </a:r>
              <a:endParaRPr lang="zh-CN" altLang="en-US" dirty="0"/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28" name="iṣľíḋe"/>
          <p:cNvSpPr/>
          <p:nvPr/>
        </p:nvSpPr>
        <p:spPr bwMode="auto">
          <a:xfrm>
            <a:off x="4907280" y="1327785"/>
            <a:ext cx="6376035" cy="477012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  <a:effectLst/>
        </p:spPr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buSzPct val="25000"/>
            </a:pP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2" name="TextBox 30"/>
          <p:cNvSpPr txBox="1"/>
          <p:nvPr/>
        </p:nvSpPr>
        <p:spPr>
          <a:xfrm>
            <a:off x="5067300" y="1878965"/>
            <a:ext cx="6055995" cy="4935855"/>
          </a:xfrm>
          <a:prstGeom prst="rect">
            <a:avLst/>
          </a:prstGeom>
          <a:noFill/>
        </p:spPr>
        <p:txBody>
          <a:bodyPr wrap="square" lIns="135399" tIns="67706" rIns="135399" bIns="6770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3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时代，百度用10年左右的时间，站上了互联网行业的顶峰，以当时形势来看，百度的发展前途无限。但2012年前后，智能手机的快速普及，昭示着移动互联网时代的到来。移动互联网带给了社会巨大变革，其中的巨大机遇不言而喻，众多厂商投入这片巨大的蓝海之中，开始了新一轮的较量。这一时期成就了无数企业，百度的伙伴阿里、腾讯也都因此迅速崛起。</a:t>
            </a:r>
            <a:r>
              <a:rPr lang="zh-CN" altLang="en-US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但这一次百度的反应慢了太多，当百度意识到时代的变化后，市场已然被瓜分殆尽。</a:t>
            </a:r>
            <a:endParaRPr lang="zh-CN" altLang="en-US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没有开拓新的市场是百度衰落的开始，而移动互联网时代流量入口的改变更加剧了这一状况。PC时代，搜索是互联网的唯一入口，百度凭借着在搜索上的巨大优势，牢牢掌握了这一入口，这成就了它独一无二的地位，但移动互联网时代众多垂直APP打破了这一现状。</a:t>
            </a:r>
            <a:endParaRPr lang="zh-CN" altLang="en-US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面临的是日渐变少的流量和越来越封闭的互联网世界，今天我们会选择去淘宝、京东等电商平台购物，用飞猪、携程去订机票、车票。同时越来越多的平台、企业选择将信息封闭，拒绝百度的抓取，百度的内容也变得越来越单一。“百度一下”被越来越少的提及，“网络测试器”这个戏称并非无中生有。</a:t>
            </a:r>
            <a:endParaRPr lang="zh-CN" altLang="en-US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33"/>
          <p:cNvSpPr txBox="1"/>
          <p:nvPr/>
        </p:nvSpPr>
        <p:spPr>
          <a:xfrm>
            <a:off x="4907280" y="1546860"/>
            <a:ext cx="4726305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  <a:buClr>
                <a:srgbClr val="C00000"/>
              </a:buClr>
            </a:pPr>
            <a:r>
              <a:rPr lang="en-US" altLang="zh-CN" sz="18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2012</a:t>
            </a:r>
            <a:r>
              <a:rPr lang="zh-CN" altLang="en-US" sz="18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年前后</a:t>
            </a:r>
            <a:r>
              <a:rPr lang="en-US" altLang="zh-CN" sz="18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-落伍于移动互联网时代</a:t>
            </a:r>
            <a:endParaRPr lang="en-US" altLang="zh-CN" sz="1800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9030" y="1466850"/>
            <a:ext cx="3478530" cy="46310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12" grpId="0"/>
      <p:bldP spid="13" grpId="0"/>
      <p:bldP spid="3" grpId="0" bldLvl="0" animBg="1"/>
      <p:bldP spid="3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7165835" y="1727666"/>
            <a:ext cx="264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40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76320" y="2552788"/>
            <a:ext cx="2797316" cy="815648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 algn="dist">
              <a:defRPr/>
            </a:pPr>
            <a:r>
              <a:rPr lang="zh-CN" altLang="en-US" sz="4500" b="1" kern="1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企业荣誉</a:t>
            </a:r>
            <a:endParaRPr lang="zh-CN" altLang="zh-CN" sz="4500" b="1" kern="100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72200" y="3752850"/>
            <a:ext cx="4591050" cy="0"/>
          </a:xfrm>
          <a:prstGeom prst="line">
            <a:avLst/>
          </a:prstGeom>
          <a:ln w="38100">
            <a:solidFill>
              <a:srgbClr val="2C5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046527" y="3264379"/>
            <a:ext cx="26118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2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Corporate Honor</a:t>
            </a:r>
            <a:endParaRPr lang="zh-CN" altLang="en-US" sz="2200" dirty="0">
              <a:solidFill>
                <a:srgbClr val="2C5568"/>
              </a:solidFill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7850" y="0"/>
            <a:ext cx="4297449" cy="6858000"/>
          </a:xfrm>
          <a:prstGeom prst="parallelogram">
            <a:avLst>
              <a:gd name="adj" fmla="val 71550"/>
            </a:avLst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2" b="10018"/>
          <a:stretch>
            <a:fillRect/>
          </a:stretch>
        </p:blipFill>
        <p:spPr>
          <a:xfrm flipH="1">
            <a:off x="990601" y="0"/>
            <a:ext cx="6448381" cy="6858000"/>
          </a:xfrm>
          <a:custGeom>
            <a:avLst/>
            <a:gdLst>
              <a:gd name="connsiteX0" fmla="*/ 5226511 w 5226511"/>
              <a:gd name="connsiteY0" fmla="*/ 0 h 4673166"/>
              <a:gd name="connsiteX1" fmla="*/ 0 w 5226511"/>
              <a:gd name="connsiteY1" fmla="*/ 0 h 4673166"/>
              <a:gd name="connsiteX2" fmla="*/ 0 w 5226511"/>
              <a:gd name="connsiteY2" fmla="*/ 40165 h 4673166"/>
              <a:gd name="connsiteX3" fmla="*/ 2510564 w 5226511"/>
              <a:gd name="connsiteY3" fmla="*/ 4673166 h 4673166"/>
              <a:gd name="connsiteX4" fmla="*/ 4946182 w 5226511"/>
              <a:gd name="connsiteY4" fmla="*/ 4673166 h 4673166"/>
              <a:gd name="connsiteX5" fmla="*/ 2428192 w 5226511"/>
              <a:gd name="connsiteY5" fmla="*/ 1 h 4673166"/>
              <a:gd name="connsiteX6" fmla="*/ 5226511 w 5226511"/>
              <a:gd name="connsiteY6" fmla="*/ 1 h 467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26511" h="4673166">
                <a:moveTo>
                  <a:pt x="5226511" y="0"/>
                </a:moveTo>
                <a:lnTo>
                  <a:pt x="0" y="0"/>
                </a:lnTo>
                <a:lnTo>
                  <a:pt x="0" y="40165"/>
                </a:lnTo>
                <a:lnTo>
                  <a:pt x="2510564" y="4673166"/>
                </a:lnTo>
                <a:lnTo>
                  <a:pt x="4946182" y="4673166"/>
                </a:lnTo>
                <a:lnTo>
                  <a:pt x="2428192" y="1"/>
                </a:lnTo>
                <a:lnTo>
                  <a:pt x="5226511" y="1"/>
                </a:lnTo>
                <a:close/>
              </a:path>
            </a:pathLst>
          </a:custGeom>
        </p:spPr>
      </p:pic>
      <p:sp>
        <p:nvSpPr>
          <p:cNvPr id="8" name="isḻîḑê"/>
          <p:cNvSpPr/>
          <p:nvPr/>
        </p:nvSpPr>
        <p:spPr bwMode="auto">
          <a:xfrm>
            <a:off x="7192347" y="4163218"/>
            <a:ext cx="2320182" cy="1175709"/>
          </a:xfrm>
          <a:custGeom>
            <a:avLst/>
            <a:gdLst>
              <a:gd name="T0" fmla="*/ 570 w 570"/>
              <a:gd name="T1" fmla="*/ 162 h 490"/>
              <a:gd name="T2" fmla="*/ 570 w 570"/>
              <a:gd name="T3" fmla="*/ 155 h 490"/>
              <a:gd name="T4" fmla="*/ 568 w 570"/>
              <a:gd name="T5" fmla="*/ 149 h 490"/>
              <a:gd name="T6" fmla="*/ 568 w 570"/>
              <a:gd name="T7" fmla="*/ 148 h 490"/>
              <a:gd name="T8" fmla="*/ 504 w 570"/>
              <a:gd name="T9" fmla="*/ 14 h 490"/>
              <a:gd name="T10" fmla="*/ 502 w 570"/>
              <a:gd name="T11" fmla="*/ 10 h 490"/>
              <a:gd name="T12" fmla="*/ 497 w 570"/>
              <a:gd name="T13" fmla="*/ 5 h 490"/>
              <a:gd name="T14" fmla="*/ 491 w 570"/>
              <a:gd name="T15" fmla="*/ 2 h 490"/>
              <a:gd name="T16" fmla="*/ 482 w 570"/>
              <a:gd name="T17" fmla="*/ 0 h 490"/>
              <a:gd name="T18" fmla="*/ 110 w 570"/>
              <a:gd name="T19" fmla="*/ 0 h 490"/>
              <a:gd name="T20" fmla="*/ 102 w 570"/>
              <a:gd name="T21" fmla="*/ 2 h 490"/>
              <a:gd name="T22" fmla="*/ 96 w 570"/>
              <a:gd name="T23" fmla="*/ 5 h 490"/>
              <a:gd name="T24" fmla="*/ 91 w 570"/>
              <a:gd name="T25" fmla="*/ 9 h 490"/>
              <a:gd name="T26" fmla="*/ 4 w 570"/>
              <a:gd name="T27" fmla="*/ 146 h 490"/>
              <a:gd name="T28" fmla="*/ 2 w 570"/>
              <a:gd name="T29" fmla="*/ 149 h 490"/>
              <a:gd name="T30" fmla="*/ 1 w 570"/>
              <a:gd name="T31" fmla="*/ 154 h 490"/>
              <a:gd name="T32" fmla="*/ 0 w 570"/>
              <a:gd name="T33" fmla="*/ 160 h 490"/>
              <a:gd name="T34" fmla="*/ 1 w 570"/>
              <a:gd name="T35" fmla="*/ 167 h 490"/>
              <a:gd name="T36" fmla="*/ 3 w 570"/>
              <a:gd name="T37" fmla="*/ 171 h 490"/>
              <a:gd name="T38" fmla="*/ 6 w 570"/>
              <a:gd name="T39" fmla="*/ 175 h 490"/>
              <a:gd name="T40" fmla="*/ 282 w 570"/>
              <a:gd name="T41" fmla="*/ 490 h 490"/>
              <a:gd name="T42" fmla="*/ 284 w 570"/>
              <a:gd name="T43" fmla="*/ 490 h 490"/>
              <a:gd name="T44" fmla="*/ 284 w 570"/>
              <a:gd name="T45" fmla="*/ 490 h 490"/>
              <a:gd name="T46" fmla="*/ 284 w 570"/>
              <a:gd name="T47" fmla="*/ 490 h 490"/>
              <a:gd name="T48" fmla="*/ 292 w 570"/>
              <a:gd name="T49" fmla="*/ 488 h 490"/>
              <a:gd name="T50" fmla="*/ 298 w 570"/>
              <a:gd name="T51" fmla="*/ 485 h 490"/>
              <a:gd name="T52" fmla="*/ 564 w 570"/>
              <a:gd name="T53" fmla="*/ 175 h 490"/>
              <a:gd name="T54" fmla="*/ 566 w 570"/>
              <a:gd name="T55" fmla="*/ 173 h 490"/>
              <a:gd name="T56" fmla="*/ 568 w 570"/>
              <a:gd name="T57" fmla="*/ 168 h 490"/>
              <a:gd name="T58" fmla="*/ 223 w 570"/>
              <a:gd name="T59" fmla="*/ 184 h 490"/>
              <a:gd name="T60" fmla="*/ 287 w 570"/>
              <a:gd name="T61" fmla="*/ 390 h 490"/>
              <a:gd name="T62" fmla="*/ 237 w 570"/>
              <a:gd name="T63" fmla="*/ 134 h 490"/>
              <a:gd name="T64" fmla="*/ 351 w 570"/>
              <a:gd name="T65" fmla="*/ 134 h 490"/>
              <a:gd name="T66" fmla="*/ 505 w 570"/>
              <a:gd name="T67" fmla="*/ 134 h 490"/>
              <a:gd name="T68" fmla="*/ 480 w 570"/>
              <a:gd name="T69" fmla="*/ 81 h 490"/>
              <a:gd name="T70" fmla="*/ 440 w 570"/>
              <a:gd name="T71" fmla="*/ 50 h 490"/>
              <a:gd name="T72" fmla="*/ 341 w 570"/>
              <a:gd name="T73" fmla="*/ 50 h 490"/>
              <a:gd name="T74" fmla="*/ 235 w 570"/>
              <a:gd name="T75" fmla="*/ 50 h 490"/>
              <a:gd name="T76" fmla="*/ 154 w 570"/>
              <a:gd name="T77" fmla="*/ 50 h 490"/>
              <a:gd name="T78" fmla="*/ 110 w 570"/>
              <a:gd name="T79" fmla="*/ 73 h 490"/>
              <a:gd name="T80" fmla="*/ 71 w 570"/>
              <a:gd name="T81" fmla="*/ 134 h 490"/>
              <a:gd name="T82" fmla="*/ 170 w 570"/>
              <a:gd name="T83" fmla="*/ 184 h 490"/>
              <a:gd name="T84" fmla="*/ 79 w 570"/>
              <a:gd name="T85" fmla="*/ 184 h 490"/>
              <a:gd name="T86" fmla="*/ 366 w 570"/>
              <a:gd name="T87" fmla="*/ 330 h 490"/>
              <a:gd name="T88" fmla="*/ 490 w 570"/>
              <a:gd name="T89" fmla="*/ 184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70" h="490">
                <a:moveTo>
                  <a:pt x="569" y="164"/>
                </a:moveTo>
                <a:cubicBezTo>
                  <a:pt x="569" y="163"/>
                  <a:pt x="570" y="162"/>
                  <a:pt x="570" y="162"/>
                </a:cubicBezTo>
                <a:cubicBezTo>
                  <a:pt x="570" y="160"/>
                  <a:pt x="570" y="159"/>
                  <a:pt x="570" y="157"/>
                </a:cubicBezTo>
                <a:cubicBezTo>
                  <a:pt x="570" y="157"/>
                  <a:pt x="570" y="156"/>
                  <a:pt x="570" y="155"/>
                </a:cubicBezTo>
                <a:cubicBezTo>
                  <a:pt x="569" y="153"/>
                  <a:pt x="569" y="151"/>
                  <a:pt x="568" y="150"/>
                </a:cubicBezTo>
                <a:cubicBezTo>
                  <a:pt x="568" y="149"/>
                  <a:pt x="568" y="149"/>
                  <a:pt x="568" y="149"/>
                </a:cubicBezTo>
                <a:cubicBezTo>
                  <a:pt x="568" y="149"/>
                  <a:pt x="568" y="148"/>
                  <a:pt x="568" y="148"/>
                </a:cubicBezTo>
                <a:cubicBezTo>
                  <a:pt x="568" y="148"/>
                  <a:pt x="568" y="148"/>
                  <a:pt x="568" y="148"/>
                </a:cubicBezTo>
                <a:lnTo>
                  <a:pt x="505" y="15"/>
                </a:lnTo>
                <a:cubicBezTo>
                  <a:pt x="504" y="14"/>
                  <a:pt x="504" y="14"/>
                  <a:pt x="504" y="14"/>
                </a:cubicBezTo>
                <a:cubicBezTo>
                  <a:pt x="504" y="13"/>
                  <a:pt x="504" y="13"/>
                  <a:pt x="504" y="12"/>
                </a:cubicBezTo>
                <a:cubicBezTo>
                  <a:pt x="503" y="12"/>
                  <a:pt x="502" y="11"/>
                  <a:pt x="502" y="10"/>
                </a:cubicBezTo>
                <a:cubicBezTo>
                  <a:pt x="501" y="9"/>
                  <a:pt x="501" y="9"/>
                  <a:pt x="500" y="8"/>
                </a:cubicBezTo>
                <a:cubicBezTo>
                  <a:pt x="499" y="7"/>
                  <a:pt x="498" y="6"/>
                  <a:pt x="497" y="5"/>
                </a:cubicBezTo>
                <a:cubicBezTo>
                  <a:pt x="496" y="5"/>
                  <a:pt x="496" y="4"/>
                  <a:pt x="495" y="4"/>
                </a:cubicBezTo>
                <a:cubicBezTo>
                  <a:pt x="494" y="3"/>
                  <a:pt x="492" y="3"/>
                  <a:pt x="491" y="2"/>
                </a:cubicBezTo>
                <a:cubicBezTo>
                  <a:pt x="490" y="2"/>
                  <a:pt x="489" y="1"/>
                  <a:pt x="489" y="1"/>
                </a:cubicBezTo>
                <a:cubicBezTo>
                  <a:pt x="487" y="1"/>
                  <a:pt x="484" y="0"/>
                  <a:pt x="482" y="0"/>
                </a:cubicBezTo>
                <a:lnTo>
                  <a:pt x="284" y="0"/>
                </a:lnTo>
                <a:lnTo>
                  <a:pt x="110" y="0"/>
                </a:lnTo>
                <a:cubicBezTo>
                  <a:pt x="108" y="0"/>
                  <a:pt x="106" y="0"/>
                  <a:pt x="104" y="1"/>
                </a:cubicBezTo>
                <a:cubicBezTo>
                  <a:pt x="103" y="1"/>
                  <a:pt x="103" y="2"/>
                  <a:pt x="102" y="2"/>
                </a:cubicBezTo>
                <a:cubicBezTo>
                  <a:pt x="101" y="2"/>
                  <a:pt x="99" y="3"/>
                  <a:pt x="98" y="3"/>
                </a:cubicBezTo>
                <a:cubicBezTo>
                  <a:pt x="97" y="4"/>
                  <a:pt x="97" y="4"/>
                  <a:pt x="96" y="5"/>
                </a:cubicBezTo>
                <a:cubicBezTo>
                  <a:pt x="95" y="6"/>
                  <a:pt x="94" y="6"/>
                  <a:pt x="93" y="7"/>
                </a:cubicBezTo>
                <a:cubicBezTo>
                  <a:pt x="92" y="8"/>
                  <a:pt x="92" y="9"/>
                  <a:pt x="91" y="9"/>
                </a:cubicBezTo>
                <a:cubicBezTo>
                  <a:pt x="91" y="10"/>
                  <a:pt x="90" y="11"/>
                  <a:pt x="89" y="12"/>
                </a:cubicBezTo>
                <a:lnTo>
                  <a:pt x="4" y="146"/>
                </a:lnTo>
                <a:cubicBezTo>
                  <a:pt x="3" y="146"/>
                  <a:pt x="3" y="147"/>
                  <a:pt x="3" y="147"/>
                </a:cubicBezTo>
                <a:cubicBezTo>
                  <a:pt x="3" y="148"/>
                  <a:pt x="2" y="148"/>
                  <a:pt x="2" y="149"/>
                </a:cubicBezTo>
                <a:cubicBezTo>
                  <a:pt x="2" y="149"/>
                  <a:pt x="2" y="150"/>
                  <a:pt x="2" y="150"/>
                </a:cubicBezTo>
                <a:cubicBezTo>
                  <a:pt x="1" y="151"/>
                  <a:pt x="1" y="152"/>
                  <a:pt x="1" y="154"/>
                </a:cubicBezTo>
                <a:cubicBezTo>
                  <a:pt x="0" y="155"/>
                  <a:pt x="0" y="156"/>
                  <a:pt x="0" y="157"/>
                </a:cubicBezTo>
                <a:cubicBezTo>
                  <a:pt x="0" y="158"/>
                  <a:pt x="0" y="159"/>
                  <a:pt x="0" y="160"/>
                </a:cubicBezTo>
                <a:cubicBezTo>
                  <a:pt x="0" y="162"/>
                  <a:pt x="0" y="163"/>
                  <a:pt x="0" y="164"/>
                </a:cubicBezTo>
                <a:cubicBezTo>
                  <a:pt x="1" y="165"/>
                  <a:pt x="1" y="166"/>
                  <a:pt x="1" y="167"/>
                </a:cubicBezTo>
                <a:cubicBezTo>
                  <a:pt x="2" y="168"/>
                  <a:pt x="2" y="169"/>
                  <a:pt x="2" y="170"/>
                </a:cubicBezTo>
                <a:cubicBezTo>
                  <a:pt x="3" y="170"/>
                  <a:pt x="3" y="171"/>
                  <a:pt x="3" y="171"/>
                </a:cubicBezTo>
                <a:cubicBezTo>
                  <a:pt x="3" y="172"/>
                  <a:pt x="4" y="173"/>
                  <a:pt x="5" y="173"/>
                </a:cubicBezTo>
                <a:cubicBezTo>
                  <a:pt x="5" y="174"/>
                  <a:pt x="5" y="175"/>
                  <a:pt x="6" y="175"/>
                </a:cubicBezTo>
                <a:lnTo>
                  <a:pt x="264" y="481"/>
                </a:lnTo>
                <a:cubicBezTo>
                  <a:pt x="269" y="486"/>
                  <a:pt x="276" y="490"/>
                  <a:pt x="282" y="490"/>
                </a:cubicBezTo>
                <a:cubicBezTo>
                  <a:pt x="282" y="490"/>
                  <a:pt x="282" y="490"/>
                  <a:pt x="283" y="490"/>
                </a:cubicBezTo>
                <a:lnTo>
                  <a:pt x="284" y="490"/>
                </a:lnTo>
                <a:lnTo>
                  <a:pt x="284" y="490"/>
                </a:lnTo>
                <a:lnTo>
                  <a:pt x="284" y="490"/>
                </a:lnTo>
                <a:lnTo>
                  <a:pt x="284" y="490"/>
                </a:lnTo>
                <a:lnTo>
                  <a:pt x="284" y="490"/>
                </a:lnTo>
                <a:cubicBezTo>
                  <a:pt x="286" y="490"/>
                  <a:pt x="288" y="489"/>
                  <a:pt x="290" y="489"/>
                </a:cubicBezTo>
                <a:cubicBezTo>
                  <a:pt x="291" y="489"/>
                  <a:pt x="291" y="488"/>
                  <a:pt x="292" y="488"/>
                </a:cubicBezTo>
                <a:cubicBezTo>
                  <a:pt x="294" y="488"/>
                  <a:pt x="295" y="487"/>
                  <a:pt x="297" y="486"/>
                </a:cubicBezTo>
                <a:cubicBezTo>
                  <a:pt x="297" y="486"/>
                  <a:pt x="298" y="485"/>
                  <a:pt x="298" y="485"/>
                </a:cubicBezTo>
                <a:cubicBezTo>
                  <a:pt x="300" y="484"/>
                  <a:pt x="301" y="483"/>
                  <a:pt x="303" y="481"/>
                </a:cubicBezTo>
                <a:lnTo>
                  <a:pt x="564" y="175"/>
                </a:lnTo>
                <a:cubicBezTo>
                  <a:pt x="564" y="175"/>
                  <a:pt x="565" y="175"/>
                  <a:pt x="565" y="174"/>
                </a:cubicBezTo>
                <a:cubicBezTo>
                  <a:pt x="565" y="174"/>
                  <a:pt x="566" y="173"/>
                  <a:pt x="566" y="173"/>
                </a:cubicBezTo>
                <a:cubicBezTo>
                  <a:pt x="567" y="172"/>
                  <a:pt x="567" y="171"/>
                  <a:pt x="567" y="171"/>
                </a:cubicBezTo>
                <a:cubicBezTo>
                  <a:pt x="567" y="170"/>
                  <a:pt x="568" y="169"/>
                  <a:pt x="568" y="168"/>
                </a:cubicBezTo>
                <a:cubicBezTo>
                  <a:pt x="569" y="167"/>
                  <a:pt x="569" y="166"/>
                  <a:pt x="569" y="164"/>
                </a:cubicBezTo>
                <a:close/>
                <a:moveTo>
                  <a:pt x="223" y="184"/>
                </a:moveTo>
                <a:lnTo>
                  <a:pt x="371" y="184"/>
                </a:lnTo>
                <a:lnTo>
                  <a:pt x="287" y="390"/>
                </a:lnTo>
                <a:lnTo>
                  <a:pt x="223" y="184"/>
                </a:lnTo>
                <a:close/>
                <a:moveTo>
                  <a:pt x="237" y="134"/>
                </a:moveTo>
                <a:lnTo>
                  <a:pt x="286" y="65"/>
                </a:lnTo>
                <a:lnTo>
                  <a:pt x="351" y="134"/>
                </a:lnTo>
                <a:lnTo>
                  <a:pt x="237" y="134"/>
                </a:lnTo>
                <a:close/>
                <a:moveTo>
                  <a:pt x="505" y="134"/>
                </a:moveTo>
                <a:lnTo>
                  <a:pt x="451" y="134"/>
                </a:lnTo>
                <a:lnTo>
                  <a:pt x="480" y="81"/>
                </a:lnTo>
                <a:lnTo>
                  <a:pt x="505" y="134"/>
                </a:lnTo>
                <a:close/>
                <a:moveTo>
                  <a:pt x="440" y="50"/>
                </a:moveTo>
                <a:lnTo>
                  <a:pt x="403" y="117"/>
                </a:lnTo>
                <a:lnTo>
                  <a:pt x="341" y="50"/>
                </a:lnTo>
                <a:lnTo>
                  <a:pt x="440" y="50"/>
                </a:lnTo>
                <a:close/>
                <a:moveTo>
                  <a:pt x="235" y="50"/>
                </a:moveTo>
                <a:lnTo>
                  <a:pt x="191" y="113"/>
                </a:lnTo>
                <a:lnTo>
                  <a:pt x="154" y="50"/>
                </a:lnTo>
                <a:lnTo>
                  <a:pt x="235" y="50"/>
                </a:lnTo>
                <a:close/>
                <a:moveTo>
                  <a:pt x="110" y="73"/>
                </a:moveTo>
                <a:lnTo>
                  <a:pt x="145" y="134"/>
                </a:lnTo>
                <a:lnTo>
                  <a:pt x="71" y="134"/>
                </a:lnTo>
                <a:lnTo>
                  <a:pt x="110" y="73"/>
                </a:lnTo>
                <a:close/>
                <a:moveTo>
                  <a:pt x="170" y="184"/>
                </a:moveTo>
                <a:lnTo>
                  <a:pt x="223" y="354"/>
                </a:lnTo>
                <a:lnTo>
                  <a:pt x="79" y="184"/>
                </a:lnTo>
                <a:lnTo>
                  <a:pt x="170" y="184"/>
                </a:lnTo>
                <a:close/>
                <a:moveTo>
                  <a:pt x="366" y="330"/>
                </a:moveTo>
                <a:lnTo>
                  <a:pt x="425" y="184"/>
                </a:lnTo>
                <a:lnTo>
                  <a:pt x="490" y="184"/>
                </a:lnTo>
                <a:lnTo>
                  <a:pt x="366" y="3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荣誉时刻</a:t>
            </a:r>
            <a:endParaRPr lang="en-US" altLang="zh-CN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57350" lvl="3" indent="-285750" algn="dist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29" grpId="0"/>
          <p:bldP spid="2" grpId="0"/>
          <p:bldP spid="9" grpId="0" animBg="1"/>
          <p:bldP spid="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29" grpId="0"/>
          <p:bldP spid="2" grpId="0"/>
          <p:bldP spid="9" grpId="0" animBg="1"/>
          <p:bldP spid="8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îŝļîḍè"/>
          <p:cNvSpPr/>
          <p:nvPr/>
        </p:nvSpPr>
        <p:spPr>
          <a:xfrm>
            <a:off x="3542454" y="4847025"/>
            <a:ext cx="2544426" cy="48577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US" altLang="zh-CN" b="1" i="1" dirty="0">
                <a:solidFill>
                  <a:schemeClr val="bg1"/>
                </a:solidFill>
              </a:rPr>
              <a:t>2021</a:t>
            </a:r>
            <a:r>
              <a:rPr lang="zh-CN" altLang="en-US" b="1" i="1" dirty="0">
                <a:solidFill>
                  <a:schemeClr val="bg1"/>
                </a:solidFill>
              </a:rPr>
              <a:t>年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  <p:sp>
        <p:nvSpPr>
          <p:cNvPr id="28" name="ïṩľîḑê"/>
          <p:cNvSpPr/>
          <p:nvPr/>
        </p:nvSpPr>
        <p:spPr>
          <a:xfrm>
            <a:off x="3542454" y="4273144"/>
            <a:ext cx="3195549" cy="485775"/>
          </a:xfrm>
          <a:prstGeom prst="homePlat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US" altLang="zh-CN" b="1" i="1" dirty="0">
                <a:solidFill>
                  <a:schemeClr val="bg1"/>
                </a:solidFill>
              </a:rPr>
              <a:t>2020</a:t>
            </a:r>
            <a:r>
              <a:rPr lang="zh-CN" altLang="en-US" b="1" i="1" dirty="0">
                <a:solidFill>
                  <a:schemeClr val="bg1"/>
                </a:solidFill>
              </a:rPr>
              <a:t>年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  <p:sp>
        <p:nvSpPr>
          <p:cNvPr id="27" name="ïṥľídê"/>
          <p:cNvSpPr/>
          <p:nvPr/>
        </p:nvSpPr>
        <p:spPr>
          <a:xfrm>
            <a:off x="3542454" y="3699263"/>
            <a:ext cx="3506046" cy="485775"/>
          </a:xfrm>
          <a:prstGeom prst="homePlate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lvl="0" algn="r"/>
            <a:r>
              <a:rPr lang="en-US" altLang="zh-CN" b="1" i="1" dirty="0">
                <a:solidFill>
                  <a:schemeClr val="bg1"/>
                </a:solidFill>
              </a:rPr>
              <a:t>2018</a:t>
            </a:r>
            <a:r>
              <a:rPr lang="zh-CN" altLang="en-US" b="1" i="1" dirty="0">
                <a:solidFill>
                  <a:schemeClr val="bg1"/>
                </a:solidFill>
              </a:rPr>
              <a:t>年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  <p:sp>
        <p:nvSpPr>
          <p:cNvPr id="26" name="ïṩḷîḍe"/>
          <p:cNvSpPr/>
          <p:nvPr/>
        </p:nvSpPr>
        <p:spPr>
          <a:xfrm>
            <a:off x="3542454" y="3124385"/>
            <a:ext cx="2654615" cy="48577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lvl="0" algn="r"/>
            <a:r>
              <a:rPr lang="en-US" altLang="zh-CN" b="1" i="1" dirty="0">
                <a:solidFill>
                  <a:schemeClr val="bg1"/>
                </a:solidFill>
              </a:rPr>
              <a:t>2015</a:t>
            </a:r>
            <a:r>
              <a:rPr lang="zh-CN" altLang="en-US" b="1" i="1" dirty="0">
                <a:solidFill>
                  <a:schemeClr val="bg1"/>
                </a:solidFill>
              </a:rPr>
              <a:t>年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  <p:sp>
        <p:nvSpPr>
          <p:cNvPr id="30" name="iśļiďe"/>
          <p:cNvSpPr/>
          <p:nvPr/>
        </p:nvSpPr>
        <p:spPr>
          <a:xfrm>
            <a:off x="0" y="3123389"/>
            <a:ext cx="3000374" cy="2211405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miter lim="400000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îṣḷíḋê"/>
          <p:cNvSpPr/>
          <p:nvPr/>
        </p:nvSpPr>
        <p:spPr>
          <a:xfrm>
            <a:off x="1206499" y="2759066"/>
            <a:ext cx="2940050" cy="2940050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 w="762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400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181600" y="92446"/>
            <a:ext cx="7010400" cy="480164"/>
            <a:chOff x="5167600" y="113199"/>
            <a:chExt cx="7010400" cy="480164"/>
          </a:xfrm>
        </p:grpSpPr>
        <p:sp>
          <p:nvSpPr>
            <p:cNvPr id="2" name="矩形 1"/>
            <p:cNvSpPr/>
            <p:nvPr/>
          </p:nvSpPr>
          <p:spPr>
            <a:xfrm>
              <a:off x="5167600" y="113199"/>
              <a:ext cx="7010400" cy="480164"/>
            </a:xfrm>
            <a:prstGeom prst="rect">
              <a:avLst/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9001372" y="233831"/>
              <a:ext cx="1518920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sym typeface="+mn-ea"/>
                </a:rPr>
                <a:t>Baidu Office Co., Ltd</a:t>
              </a:r>
              <a:endPara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0" y="-9466"/>
            <a:ext cx="5486401" cy="619066"/>
            <a:chOff x="0" y="-9466"/>
            <a:chExt cx="5486401" cy="619066"/>
          </a:xfrm>
        </p:grpSpPr>
        <p:sp>
          <p:nvSpPr>
            <p:cNvPr id="8" name="文本框 7"/>
            <p:cNvSpPr txBox="1"/>
            <p:nvPr/>
          </p:nvSpPr>
          <p:spPr>
            <a:xfrm>
              <a:off x="1412305" y="101696"/>
              <a:ext cx="407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企业荣誉</a:t>
              </a:r>
              <a:r>
                <a:rPr lang="en-US" altLang="zh-CN" dirty="0"/>
                <a:t>-</a:t>
              </a:r>
              <a:r>
                <a:rPr lang="zh-CN" altLang="en-US" dirty="0"/>
                <a:t>荣誉时刻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51" name="矩形 50"/>
          <p:cNvSpPr/>
          <p:nvPr/>
        </p:nvSpPr>
        <p:spPr>
          <a:xfrm>
            <a:off x="6258028" y="3124588"/>
            <a:ext cx="4547131" cy="54800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人民网研究院今日发布2015中国媒体移动传播指数报告，百度位列中国网站移动传播百强榜第8名。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048499" y="3797496"/>
            <a:ext cx="4547131" cy="54800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2018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年中国互联网100强企业发明专利排行榜公布，百度排名第3位。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14255" y="4354515"/>
            <a:ext cx="4547131" cy="54800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2020年度软件和信息技术服务竞争力百强榜单公布，北京百度网讯科技有限公司位列第4名。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52622" y="4955384"/>
            <a:ext cx="4547131" cy="3079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2021年《财富》中国500强排行榜发布，百度位列第102名。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953124" y="3610160"/>
            <a:ext cx="556577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800849" y="4185038"/>
            <a:ext cx="471805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86524" y="4758919"/>
            <a:ext cx="503237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829299" y="5332800"/>
            <a:ext cx="56896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59111" y="1700318"/>
            <a:ext cx="4162527" cy="928592"/>
            <a:chOff x="859111" y="1700318"/>
            <a:chExt cx="4162527" cy="928592"/>
          </a:xfrm>
        </p:grpSpPr>
        <p:sp>
          <p:nvSpPr>
            <p:cNvPr id="32" name="îšļíḑé"/>
            <p:cNvSpPr txBox="1"/>
            <p:nvPr/>
          </p:nvSpPr>
          <p:spPr>
            <a:xfrm>
              <a:off x="859111" y="1700318"/>
              <a:ext cx="4162527" cy="928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400" b="1" kern="0" dirty="0">
                  <a:solidFill>
                    <a:srgbClr val="2C55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荣誉时刻</a:t>
              </a:r>
              <a:endParaRPr lang="zh-CN" altLang="en-US" sz="2400" b="1" kern="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262260" y="2017205"/>
              <a:ext cx="2074927" cy="4078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HONOR TIME</a:t>
              </a:r>
              <a:endPara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26" grpId="0" animBg="1"/>
      <p:bldP spid="30" grpId="0" animBg="1"/>
      <p:bldP spid="31" grpId="0" animBg="1"/>
      <p:bldP spid="51" grpId="0"/>
      <p:bldP spid="53" grpId="0"/>
      <p:bldP spid="55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7165835" y="1727666"/>
            <a:ext cx="264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40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76320" y="2552788"/>
            <a:ext cx="2797316" cy="81407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 algn="dist">
              <a:defRPr/>
            </a:pPr>
            <a:r>
              <a:rPr lang="zh-CN" altLang="en-US" sz="45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盈利模式</a:t>
            </a:r>
            <a:endParaRPr lang="zh-CN" altLang="zh-CN" sz="4500" b="1" kern="100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53150" y="3714750"/>
            <a:ext cx="4591050" cy="0"/>
          </a:xfrm>
          <a:prstGeom prst="line">
            <a:avLst/>
          </a:prstGeom>
          <a:ln w="38100">
            <a:solidFill>
              <a:srgbClr val="2C5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560077" y="3285617"/>
            <a:ext cx="16865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20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Profit model</a:t>
            </a:r>
            <a:endParaRPr lang="zh-CN" altLang="en-US" sz="2000" dirty="0">
              <a:solidFill>
                <a:srgbClr val="2C5568"/>
              </a:solidFill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7850" y="0"/>
            <a:ext cx="4297449" cy="6858000"/>
          </a:xfrm>
          <a:prstGeom prst="parallelogram">
            <a:avLst>
              <a:gd name="adj" fmla="val 71550"/>
            </a:avLst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2" b="10018"/>
          <a:stretch>
            <a:fillRect/>
          </a:stretch>
        </p:blipFill>
        <p:spPr>
          <a:xfrm flipH="1">
            <a:off x="990601" y="0"/>
            <a:ext cx="6448381" cy="6858000"/>
          </a:xfrm>
          <a:custGeom>
            <a:avLst/>
            <a:gdLst>
              <a:gd name="connsiteX0" fmla="*/ 5226511 w 5226511"/>
              <a:gd name="connsiteY0" fmla="*/ 0 h 4673166"/>
              <a:gd name="connsiteX1" fmla="*/ 0 w 5226511"/>
              <a:gd name="connsiteY1" fmla="*/ 0 h 4673166"/>
              <a:gd name="connsiteX2" fmla="*/ 0 w 5226511"/>
              <a:gd name="connsiteY2" fmla="*/ 40165 h 4673166"/>
              <a:gd name="connsiteX3" fmla="*/ 2510564 w 5226511"/>
              <a:gd name="connsiteY3" fmla="*/ 4673166 h 4673166"/>
              <a:gd name="connsiteX4" fmla="*/ 4946182 w 5226511"/>
              <a:gd name="connsiteY4" fmla="*/ 4673166 h 4673166"/>
              <a:gd name="connsiteX5" fmla="*/ 2428192 w 5226511"/>
              <a:gd name="connsiteY5" fmla="*/ 1 h 4673166"/>
              <a:gd name="connsiteX6" fmla="*/ 5226511 w 5226511"/>
              <a:gd name="connsiteY6" fmla="*/ 1 h 467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26511" h="4673166">
                <a:moveTo>
                  <a:pt x="5226511" y="0"/>
                </a:moveTo>
                <a:lnTo>
                  <a:pt x="0" y="0"/>
                </a:lnTo>
                <a:lnTo>
                  <a:pt x="0" y="40165"/>
                </a:lnTo>
                <a:lnTo>
                  <a:pt x="2510564" y="4673166"/>
                </a:lnTo>
                <a:lnTo>
                  <a:pt x="4946182" y="4673166"/>
                </a:lnTo>
                <a:lnTo>
                  <a:pt x="2428192" y="1"/>
                </a:lnTo>
                <a:lnTo>
                  <a:pt x="5226511" y="1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 dir="vert"/>
      </p:transition>
    </mc:Choice>
    <mc:Fallback>
      <p:transition spd="slow" advTm="0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9" grpId="0"/>
      <p:bldP spid="2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flipH="1">
            <a:off x="847929" y="2665766"/>
            <a:ext cx="596465" cy="2505326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10" y="2665766"/>
            <a:ext cx="10289509" cy="25053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05601" y="2046852"/>
            <a:ext cx="4829503" cy="38310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1000"/>
                  <a:lumOff val="99000"/>
                  <a:alpha val="8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181600" y="92446"/>
            <a:ext cx="7010400" cy="480164"/>
            <a:chOff x="5167600" y="113199"/>
            <a:chExt cx="7010400" cy="480164"/>
          </a:xfrm>
        </p:grpSpPr>
        <p:sp>
          <p:nvSpPr>
            <p:cNvPr id="2" name="矩形 1"/>
            <p:cNvSpPr/>
            <p:nvPr/>
          </p:nvSpPr>
          <p:spPr>
            <a:xfrm>
              <a:off x="5167600" y="113199"/>
              <a:ext cx="7010400" cy="480164"/>
            </a:xfrm>
            <a:prstGeom prst="rect">
              <a:avLst/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9001372" y="233831"/>
              <a:ext cx="1518920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sym typeface="+mn-ea"/>
                </a:rPr>
                <a:t>Baidu Office Co., Ltd</a:t>
              </a:r>
              <a:endPara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0" y="-9466"/>
            <a:ext cx="5486401" cy="619066"/>
            <a:chOff x="0" y="-9466"/>
            <a:chExt cx="5486401" cy="619066"/>
          </a:xfrm>
        </p:grpSpPr>
        <p:sp>
          <p:nvSpPr>
            <p:cNvPr id="8" name="文本框 7"/>
            <p:cNvSpPr txBox="1"/>
            <p:nvPr/>
          </p:nvSpPr>
          <p:spPr>
            <a:xfrm>
              <a:off x="1412305" y="101696"/>
              <a:ext cx="407409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盈利模式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grpSp>
        <p:nvGrpSpPr>
          <p:cNvPr id="19" name="组合 18"/>
          <p:cNvGrpSpPr/>
          <p:nvPr/>
        </p:nvGrpSpPr>
        <p:grpSpPr>
          <a:xfrm>
            <a:off x="7010454" y="2152526"/>
            <a:ext cx="3816424" cy="1208695"/>
            <a:chOff x="6512613" y="2268833"/>
            <a:chExt cx="3816424" cy="1208695"/>
          </a:xfrm>
        </p:grpSpPr>
        <p:sp>
          <p:nvSpPr>
            <p:cNvPr id="11" name="MH_Text_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512613" y="2555406"/>
              <a:ext cx="3816424" cy="92212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百度绝大部分盈利来自于搜索竞价排名!比如说你用百度搜索一个东西出来的前几个基本都是有广告标示的，就是别的客户投了竞价的你点一次他们就收一次钱!按关键词竞价，谁也看不到谁出价，价高然后广告又设计的好，就排前面。有的竞价出到几十块点一次，比如医疗。竞价排名是百度最最核心的盈利模式，也是百度营收的主要来源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  <a:p>
              <a:pPr>
                <a:lnSpc>
                  <a:spcPct val="110000"/>
                </a:lnSpc>
                <a:defRPr/>
              </a:pPr>
              <a:endPara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2" name="MH_SubTitle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512613" y="2268833"/>
              <a:ext cx="2646826" cy="288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bg1">
                      <a:lumMod val="50000"/>
                    </a:schemeClr>
                  </a:solidFill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通过搜索竞价</a:t>
              </a:r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122214" y="4103227"/>
            <a:ext cx="3816424" cy="1999459"/>
            <a:chOff x="6512613" y="3653749"/>
            <a:chExt cx="3816424" cy="1999459"/>
          </a:xfrm>
        </p:grpSpPr>
        <p:sp>
          <p:nvSpPr>
            <p:cNvPr id="17" name="MH_Text_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512613" y="3940321"/>
              <a:ext cx="3816424" cy="171288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百度联盟简单点说，就是联合上亿个网站，提供广告位，客户通过百度联盟就能把商品推到自己适合的网站上去。百度联盟是国内最大的广告联盟百度做一个中间商，把这些广告商的广告投放到那些有访问量的网站上去，百度从中赚取一部分佣金或者差价。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  <a:p>
              <a:pPr>
                <a:lnSpc>
                  <a:spcPct val="110000"/>
                </a:lnSpc>
                <a:defRPr/>
              </a:pPr>
              <a:endPara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8" name="MH_SubTitle_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512613" y="3653749"/>
              <a:ext cx="2646826" cy="288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bg1">
                      <a:lumMod val="50000"/>
                    </a:schemeClr>
                  </a:solidFill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广告联盟</a:t>
              </a:r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 dir="vert"/>
      </p:transition>
    </mc:Choice>
    <mc:Fallback>
      <p:transition spd="slow" advTm="0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7165835" y="1727666"/>
            <a:ext cx="264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40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76320" y="2552788"/>
            <a:ext cx="2797316" cy="81407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 algn="dist">
              <a:defRPr/>
            </a:pPr>
            <a:r>
              <a:rPr lang="zh-CN" altLang="en-US" sz="45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未来发展</a:t>
            </a:r>
            <a:endParaRPr lang="zh-CN" altLang="zh-CN" sz="4500" b="1" kern="100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53150" y="3676650"/>
            <a:ext cx="4591050" cy="0"/>
          </a:xfrm>
          <a:prstGeom prst="line">
            <a:avLst/>
          </a:prstGeom>
          <a:ln w="38100">
            <a:solidFill>
              <a:srgbClr val="2C5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014419" y="3244334"/>
            <a:ext cx="2797317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en-US" altLang="zh-CN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Future development</a:t>
            </a:r>
            <a:endParaRPr lang="zh-CN" altLang="en-US" dirty="0">
              <a:solidFill>
                <a:srgbClr val="2C5568"/>
              </a:solidFill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7850" y="0"/>
            <a:ext cx="4297449" cy="6858000"/>
          </a:xfrm>
          <a:prstGeom prst="parallelogram">
            <a:avLst>
              <a:gd name="adj" fmla="val 71550"/>
            </a:avLst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2" b="10018"/>
          <a:stretch>
            <a:fillRect/>
          </a:stretch>
        </p:blipFill>
        <p:spPr>
          <a:xfrm flipH="1">
            <a:off x="990601" y="0"/>
            <a:ext cx="6448381" cy="6858000"/>
          </a:xfrm>
          <a:custGeom>
            <a:avLst/>
            <a:gdLst>
              <a:gd name="connsiteX0" fmla="*/ 5226511 w 5226511"/>
              <a:gd name="connsiteY0" fmla="*/ 0 h 4673166"/>
              <a:gd name="connsiteX1" fmla="*/ 0 w 5226511"/>
              <a:gd name="connsiteY1" fmla="*/ 0 h 4673166"/>
              <a:gd name="connsiteX2" fmla="*/ 0 w 5226511"/>
              <a:gd name="connsiteY2" fmla="*/ 40165 h 4673166"/>
              <a:gd name="connsiteX3" fmla="*/ 2510564 w 5226511"/>
              <a:gd name="connsiteY3" fmla="*/ 4673166 h 4673166"/>
              <a:gd name="connsiteX4" fmla="*/ 4946182 w 5226511"/>
              <a:gd name="connsiteY4" fmla="*/ 4673166 h 4673166"/>
              <a:gd name="connsiteX5" fmla="*/ 2428192 w 5226511"/>
              <a:gd name="connsiteY5" fmla="*/ 1 h 4673166"/>
              <a:gd name="connsiteX6" fmla="*/ 5226511 w 5226511"/>
              <a:gd name="connsiteY6" fmla="*/ 1 h 467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26511" h="4673166">
                <a:moveTo>
                  <a:pt x="5226511" y="0"/>
                </a:moveTo>
                <a:lnTo>
                  <a:pt x="0" y="0"/>
                </a:lnTo>
                <a:lnTo>
                  <a:pt x="0" y="40165"/>
                </a:lnTo>
                <a:lnTo>
                  <a:pt x="2510564" y="4673166"/>
                </a:lnTo>
                <a:lnTo>
                  <a:pt x="4946182" y="4673166"/>
                </a:lnTo>
                <a:lnTo>
                  <a:pt x="2428192" y="1"/>
                </a:lnTo>
                <a:lnTo>
                  <a:pt x="5226511" y="1"/>
                </a:lnTo>
                <a:close/>
              </a:path>
            </a:pathLst>
          </a:custGeom>
        </p:spPr>
      </p:pic>
      <p:sp>
        <p:nvSpPr>
          <p:cNvPr id="8" name="isḻîḑê"/>
          <p:cNvSpPr/>
          <p:nvPr/>
        </p:nvSpPr>
        <p:spPr bwMode="auto">
          <a:xfrm>
            <a:off x="7514094" y="3984865"/>
            <a:ext cx="1721768" cy="484411"/>
          </a:xfrm>
          <a:custGeom>
            <a:avLst/>
            <a:gdLst>
              <a:gd name="T0" fmla="*/ 570 w 570"/>
              <a:gd name="T1" fmla="*/ 162 h 490"/>
              <a:gd name="T2" fmla="*/ 570 w 570"/>
              <a:gd name="T3" fmla="*/ 155 h 490"/>
              <a:gd name="T4" fmla="*/ 568 w 570"/>
              <a:gd name="T5" fmla="*/ 149 h 490"/>
              <a:gd name="T6" fmla="*/ 568 w 570"/>
              <a:gd name="T7" fmla="*/ 148 h 490"/>
              <a:gd name="T8" fmla="*/ 504 w 570"/>
              <a:gd name="T9" fmla="*/ 14 h 490"/>
              <a:gd name="T10" fmla="*/ 502 w 570"/>
              <a:gd name="T11" fmla="*/ 10 h 490"/>
              <a:gd name="T12" fmla="*/ 497 w 570"/>
              <a:gd name="T13" fmla="*/ 5 h 490"/>
              <a:gd name="T14" fmla="*/ 491 w 570"/>
              <a:gd name="T15" fmla="*/ 2 h 490"/>
              <a:gd name="T16" fmla="*/ 482 w 570"/>
              <a:gd name="T17" fmla="*/ 0 h 490"/>
              <a:gd name="T18" fmla="*/ 110 w 570"/>
              <a:gd name="T19" fmla="*/ 0 h 490"/>
              <a:gd name="T20" fmla="*/ 102 w 570"/>
              <a:gd name="T21" fmla="*/ 2 h 490"/>
              <a:gd name="T22" fmla="*/ 96 w 570"/>
              <a:gd name="T23" fmla="*/ 5 h 490"/>
              <a:gd name="T24" fmla="*/ 91 w 570"/>
              <a:gd name="T25" fmla="*/ 9 h 490"/>
              <a:gd name="T26" fmla="*/ 4 w 570"/>
              <a:gd name="T27" fmla="*/ 146 h 490"/>
              <a:gd name="T28" fmla="*/ 2 w 570"/>
              <a:gd name="T29" fmla="*/ 149 h 490"/>
              <a:gd name="T30" fmla="*/ 1 w 570"/>
              <a:gd name="T31" fmla="*/ 154 h 490"/>
              <a:gd name="T32" fmla="*/ 0 w 570"/>
              <a:gd name="T33" fmla="*/ 160 h 490"/>
              <a:gd name="T34" fmla="*/ 1 w 570"/>
              <a:gd name="T35" fmla="*/ 167 h 490"/>
              <a:gd name="T36" fmla="*/ 3 w 570"/>
              <a:gd name="T37" fmla="*/ 171 h 490"/>
              <a:gd name="T38" fmla="*/ 6 w 570"/>
              <a:gd name="T39" fmla="*/ 175 h 490"/>
              <a:gd name="T40" fmla="*/ 282 w 570"/>
              <a:gd name="T41" fmla="*/ 490 h 490"/>
              <a:gd name="T42" fmla="*/ 284 w 570"/>
              <a:gd name="T43" fmla="*/ 490 h 490"/>
              <a:gd name="T44" fmla="*/ 284 w 570"/>
              <a:gd name="T45" fmla="*/ 490 h 490"/>
              <a:gd name="T46" fmla="*/ 284 w 570"/>
              <a:gd name="T47" fmla="*/ 490 h 490"/>
              <a:gd name="T48" fmla="*/ 292 w 570"/>
              <a:gd name="T49" fmla="*/ 488 h 490"/>
              <a:gd name="T50" fmla="*/ 298 w 570"/>
              <a:gd name="T51" fmla="*/ 485 h 490"/>
              <a:gd name="T52" fmla="*/ 564 w 570"/>
              <a:gd name="T53" fmla="*/ 175 h 490"/>
              <a:gd name="T54" fmla="*/ 566 w 570"/>
              <a:gd name="T55" fmla="*/ 173 h 490"/>
              <a:gd name="T56" fmla="*/ 568 w 570"/>
              <a:gd name="T57" fmla="*/ 168 h 490"/>
              <a:gd name="T58" fmla="*/ 223 w 570"/>
              <a:gd name="T59" fmla="*/ 184 h 490"/>
              <a:gd name="T60" fmla="*/ 287 w 570"/>
              <a:gd name="T61" fmla="*/ 390 h 490"/>
              <a:gd name="T62" fmla="*/ 237 w 570"/>
              <a:gd name="T63" fmla="*/ 134 h 490"/>
              <a:gd name="T64" fmla="*/ 351 w 570"/>
              <a:gd name="T65" fmla="*/ 134 h 490"/>
              <a:gd name="T66" fmla="*/ 505 w 570"/>
              <a:gd name="T67" fmla="*/ 134 h 490"/>
              <a:gd name="T68" fmla="*/ 480 w 570"/>
              <a:gd name="T69" fmla="*/ 81 h 490"/>
              <a:gd name="T70" fmla="*/ 440 w 570"/>
              <a:gd name="T71" fmla="*/ 50 h 490"/>
              <a:gd name="T72" fmla="*/ 341 w 570"/>
              <a:gd name="T73" fmla="*/ 50 h 490"/>
              <a:gd name="T74" fmla="*/ 235 w 570"/>
              <a:gd name="T75" fmla="*/ 50 h 490"/>
              <a:gd name="T76" fmla="*/ 154 w 570"/>
              <a:gd name="T77" fmla="*/ 50 h 490"/>
              <a:gd name="T78" fmla="*/ 110 w 570"/>
              <a:gd name="T79" fmla="*/ 73 h 490"/>
              <a:gd name="T80" fmla="*/ 71 w 570"/>
              <a:gd name="T81" fmla="*/ 134 h 490"/>
              <a:gd name="T82" fmla="*/ 170 w 570"/>
              <a:gd name="T83" fmla="*/ 184 h 490"/>
              <a:gd name="T84" fmla="*/ 79 w 570"/>
              <a:gd name="T85" fmla="*/ 184 h 490"/>
              <a:gd name="T86" fmla="*/ 366 w 570"/>
              <a:gd name="T87" fmla="*/ 330 h 490"/>
              <a:gd name="T88" fmla="*/ 490 w 570"/>
              <a:gd name="T89" fmla="*/ 184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70" h="490">
                <a:moveTo>
                  <a:pt x="569" y="164"/>
                </a:moveTo>
                <a:cubicBezTo>
                  <a:pt x="569" y="163"/>
                  <a:pt x="570" y="162"/>
                  <a:pt x="570" y="162"/>
                </a:cubicBezTo>
                <a:cubicBezTo>
                  <a:pt x="570" y="160"/>
                  <a:pt x="570" y="159"/>
                  <a:pt x="570" y="157"/>
                </a:cubicBezTo>
                <a:cubicBezTo>
                  <a:pt x="570" y="157"/>
                  <a:pt x="570" y="156"/>
                  <a:pt x="570" y="155"/>
                </a:cubicBezTo>
                <a:cubicBezTo>
                  <a:pt x="569" y="153"/>
                  <a:pt x="569" y="151"/>
                  <a:pt x="568" y="150"/>
                </a:cubicBezTo>
                <a:cubicBezTo>
                  <a:pt x="568" y="149"/>
                  <a:pt x="568" y="149"/>
                  <a:pt x="568" y="149"/>
                </a:cubicBezTo>
                <a:cubicBezTo>
                  <a:pt x="568" y="149"/>
                  <a:pt x="568" y="148"/>
                  <a:pt x="568" y="148"/>
                </a:cubicBezTo>
                <a:cubicBezTo>
                  <a:pt x="568" y="148"/>
                  <a:pt x="568" y="148"/>
                  <a:pt x="568" y="148"/>
                </a:cubicBezTo>
                <a:lnTo>
                  <a:pt x="505" y="15"/>
                </a:lnTo>
                <a:cubicBezTo>
                  <a:pt x="504" y="14"/>
                  <a:pt x="504" y="14"/>
                  <a:pt x="504" y="14"/>
                </a:cubicBezTo>
                <a:cubicBezTo>
                  <a:pt x="504" y="13"/>
                  <a:pt x="504" y="13"/>
                  <a:pt x="504" y="12"/>
                </a:cubicBezTo>
                <a:cubicBezTo>
                  <a:pt x="503" y="12"/>
                  <a:pt x="502" y="11"/>
                  <a:pt x="502" y="10"/>
                </a:cubicBezTo>
                <a:cubicBezTo>
                  <a:pt x="501" y="9"/>
                  <a:pt x="501" y="9"/>
                  <a:pt x="500" y="8"/>
                </a:cubicBezTo>
                <a:cubicBezTo>
                  <a:pt x="499" y="7"/>
                  <a:pt x="498" y="6"/>
                  <a:pt x="497" y="5"/>
                </a:cubicBezTo>
                <a:cubicBezTo>
                  <a:pt x="496" y="5"/>
                  <a:pt x="496" y="4"/>
                  <a:pt x="495" y="4"/>
                </a:cubicBezTo>
                <a:cubicBezTo>
                  <a:pt x="494" y="3"/>
                  <a:pt x="492" y="3"/>
                  <a:pt x="491" y="2"/>
                </a:cubicBezTo>
                <a:cubicBezTo>
                  <a:pt x="490" y="2"/>
                  <a:pt x="489" y="1"/>
                  <a:pt x="489" y="1"/>
                </a:cubicBezTo>
                <a:cubicBezTo>
                  <a:pt x="487" y="1"/>
                  <a:pt x="484" y="0"/>
                  <a:pt x="482" y="0"/>
                </a:cubicBezTo>
                <a:lnTo>
                  <a:pt x="284" y="0"/>
                </a:lnTo>
                <a:lnTo>
                  <a:pt x="110" y="0"/>
                </a:lnTo>
                <a:cubicBezTo>
                  <a:pt x="108" y="0"/>
                  <a:pt x="106" y="0"/>
                  <a:pt x="104" y="1"/>
                </a:cubicBezTo>
                <a:cubicBezTo>
                  <a:pt x="103" y="1"/>
                  <a:pt x="103" y="2"/>
                  <a:pt x="102" y="2"/>
                </a:cubicBezTo>
                <a:cubicBezTo>
                  <a:pt x="101" y="2"/>
                  <a:pt x="99" y="3"/>
                  <a:pt x="98" y="3"/>
                </a:cubicBezTo>
                <a:cubicBezTo>
                  <a:pt x="97" y="4"/>
                  <a:pt x="97" y="4"/>
                  <a:pt x="96" y="5"/>
                </a:cubicBezTo>
                <a:cubicBezTo>
                  <a:pt x="95" y="6"/>
                  <a:pt x="94" y="6"/>
                  <a:pt x="93" y="7"/>
                </a:cubicBezTo>
                <a:cubicBezTo>
                  <a:pt x="92" y="8"/>
                  <a:pt x="92" y="9"/>
                  <a:pt x="91" y="9"/>
                </a:cubicBezTo>
                <a:cubicBezTo>
                  <a:pt x="91" y="10"/>
                  <a:pt x="90" y="11"/>
                  <a:pt x="89" y="12"/>
                </a:cubicBezTo>
                <a:lnTo>
                  <a:pt x="4" y="146"/>
                </a:lnTo>
                <a:cubicBezTo>
                  <a:pt x="3" y="146"/>
                  <a:pt x="3" y="147"/>
                  <a:pt x="3" y="147"/>
                </a:cubicBezTo>
                <a:cubicBezTo>
                  <a:pt x="3" y="148"/>
                  <a:pt x="2" y="148"/>
                  <a:pt x="2" y="149"/>
                </a:cubicBezTo>
                <a:cubicBezTo>
                  <a:pt x="2" y="149"/>
                  <a:pt x="2" y="150"/>
                  <a:pt x="2" y="150"/>
                </a:cubicBezTo>
                <a:cubicBezTo>
                  <a:pt x="1" y="151"/>
                  <a:pt x="1" y="152"/>
                  <a:pt x="1" y="154"/>
                </a:cubicBezTo>
                <a:cubicBezTo>
                  <a:pt x="0" y="155"/>
                  <a:pt x="0" y="156"/>
                  <a:pt x="0" y="157"/>
                </a:cubicBezTo>
                <a:cubicBezTo>
                  <a:pt x="0" y="158"/>
                  <a:pt x="0" y="159"/>
                  <a:pt x="0" y="160"/>
                </a:cubicBezTo>
                <a:cubicBezTo>
                  <a:pt x="0" y="162"/>
                  <a:pt x="0" y="163"/>
                  <a:pt x="0" y="164"/>
                </a:cubicBezTo>
                <a:cubicBezTo>
                  <a:pt x="1" y="165"/>
                  <a:pt x="1" y="166"/>
                  <a:pt x="1" y="167"/>
                </a:cubicBezTo>
                <a:cubicBezTo>
                  <a:pt x="2" y="168"/>
                  <a:pt x="2" y="169"/>
                  <a:pt x="2" y="170"/>
                </a:cubicBezTo>
                <a:cubicBezTo>
                  <a:pt x="3" y="170"/>
                  <a:pt x="3" y="171"/>
                  <a:pt x="3" y="171"/>
                </a:cubicBezTo>
                <a:cubicBezTo>
                  <a:pt x="3" y="172"/>
                  <a:pt x="4" y="173"/>
                  <a:pt x="5" y="173"/>
                </a:cubicBezTo>
                <a:cubicBezTo>
                  <a:pt x="5" y="174"/>
                  <a:pt x="5" y="175"/>
                  <a:pt x="6" y="175"/>
                </a:cubicBezTo>
                <a:lnTo>
                  <a:pt x="264" y="481"/>
                </a:lnTo>
                <a:cubicBezTo>
                  <a:pt x="269" y="486"/>
                  <a:pt x="276" y="490"/>
                  <a:pt x="282" y="490"/>
                </a:cubicBezTo>
                <a:cubicBezTo>
                  <a:pt x="282" y="490"/>
                  <a:pt x="282" y="490"/>
                  <a:pt x="283" y="490"/>
                </a:cubicBezTo>
                <a:lnTo>
                  <a:pt x="284" y="490"/>
                </a:lnTo>
                <a:lnTo>
                  <a:pt x="284" y="490"/>
                </a:lnTo>
                <a:lnTo>
                  <a:pt x="284" y="490"/>
                </a:lnTo>
                <a:lnTo>
                  <a:pt x="284" y="490"/>
                </a:lnTo>
                <a:lnTo>
                  <a:pt x="284" y="490"/>
                </a:lnTo>
                <a:cubicBezTo>
                  <a:pt x="286" y="490"/>
                  <a:pt x="288" y="489"/>
                  <a:pt x="290" y="489"/>
                </a:cubicBezTo>
                <a:cubicBezTo>
                  <a:pt x="291" y="489"/>
                  <a:pt x="291" y="488"/>
                  <a:pt x="292" y="488"/>
                </a:cubicBezTo>
                <a:cubicBezTo>
                  <a:pt x="294" y="488"/>
                  <a:pt x="295" y="487"/>
                  <a:pt x="297" y="486"/>
                </a:cubicBezTo>
                <a:cubicBezTo>
                  <a:pt x="297" y="486"/>
                  <a:pt x="298" y="485"/>
                  <a:pt x="298" y="485"/>
                </a:cubicBezTo>
                <a:cubicBezTo>
                  <a:pt x="300" y="484"/>
                  <a:pt x="301" y="483"/>
                  <a:pt x="303" y="481"/>
                </a:cubicBezTo>
                <a:lnTo>
                  <a:pt x="564" y="175"/>
                </a:lnTo>
                <a:cubicBezTo>
                  <a:pt x="564" y="175"/>
                  <a:pt x="565" y="175"/>
                  <a:pt x="565" y="174"/>
                </a:cubicBezTo>
                <a:cubicBezTo>
                  <a:pt x="565" y="174"/>
                  <a:pt x="566" y="173"/>
                  <a:pt x="566" y="173"/>
                </a:cubicBezTo>
                <a:cubicBezTo>
                  <a:pt x="567" y="172"/>
                  <a:pt x="567" y="171"/>
                  <a:pt x="567" y="171"/>
                </a:cubicBezTo>
                <a:cubicBezTo>
                  <a:pt x="567" y="170"/>
                  <a:pt x="568" y="169"/>
                  <a:pt x="568" y="168"/>
                </a:cubicBezTo>
                <a:cubicBezTo>
                  <a:pt x="569" y="167"/>
                  <a:pt x="569" y="166"/>
                  <a:pt x="569" y="164"/>
                </a:cubicBezTo>
                <a:close/>
                <a:moveTo>
                  <a:pt x="223" y="184"/>
                </a:moveTo>
                <a:lnTo>
                  <a:pt x="371" y="184"/>
                </a:lnTo>
                <a:lnTo>
                  <a:pt x="287" y="390"/>
                </a:lnTo>
                <a:lnTo>
                  <a:pt x="223" y="184"/>
                </a:lnTo>
                <a:close/>
                <a:moveTo>
                  <a:pt x="237" y="134"/>
                </a:moveTo>
                <a:lnTo>
                  <a:pt x="286" y="65"/>
                </a:lnTo>
                <a:lnTo>
                  <a:pt x="351" y="134"/>
                </a:lnTo>
                <a:lnTo>
                  <a:pt x="237" y="134"/>
                </a:lnTo>
                <a:close/>
                <a:moveTo>
                  <a:pt x="505" y="134"/>
                </a:moveTo>
                <a:lnTo>
                  <a:pt x="451" y="134"/>
                </a:lnTo>
                <a:lnTo>
                  <a:pt x="480" y="81"/>
                </a:lnTo>
                <a:lnTo>
                  <a:pt x="505" y="134"/>
                </a:lnTo>
                <a:close/>
                <a:moveTo>
                  <a:pt x="440" y="50"/>
                </a:moveTo>
                <a:lnTo>
                  <a:pt x="403" y="117"/>
                </a:lnTo>
                <a:lnTo>
                  <a:pt x="341" y="50"/>
                </a:lnTo>
                <a:lnTo>
                  <a:pt x="440" y="50"/>
                </a:lnTo>
                <a:close/>
                <a:moveTo>
                  <a:pt x="235" y="50"/>
                </a:moveTo>
                <a:lnTo>
                  <a:pt x="191" y="113"/>
                </a:lnTo>
                <a:lnTo>
                  <a:pt x="154" y="50"/>
                </a:lnTo>
                <a:lnTo>
                  <a:pt x="235" y="50"/>
                </a:lnTo>
                <a:close/>
                <a:moveTo>
                  <a:pt x="110" y="73"/>
                </a:moveTo>
                <a:lnTo>
                  <a:pt x="145" y="134"/>
                </a:lnTo>
                <a:lnTo>
                  <a:pt x="71" y="134"/>
                </a:lnTo>
                <a:lnTo>
                  <a:pt x="110" y="73"/>
                </a:lnTo>
                <a:close/>
                <a:moveTo>
                  <a:pt x="170" y="184"/>
                </a:moveTo>
                <a:lnTo>
                  <a:pt x="223" y="354"/>
                </a:lnTo>
                <a:lnTo>
                  <a:pt x="79" y="184"/>
                </a:lnTo>
                <a:lnTo>
                  <a:pt x="170" y="184"/>
                </a:lnTo>
                <a:close/>
                <a:moveTo>
                  <a:pt x="366" y="330"/>
                </a:moveTo>
                <a:lnTo>
                  <a:pt x="425" y="184"/>
                </a:lnTo>
                <a:lnTo>
                  <a:pt x="490" y="184"/>
                </a:lnTo>
                <a:lnTo>
                  <a:pt x="366" y="3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</a:t>
            </a:r>
            <a:r>
              <a:rPr lang="zh-CN" altLang="en-US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zh-CN" altLang="en-US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9" grpId="0"/>
      <p:bldP spid="2" grpId="0"/>
      <p:bldP spid="9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81600" y="92446"/>
            <a:ext cx="7010400" cy="480164"/>
            <a:chOff x="5167600" y="113199"/>
            <a:chExt cx="7010400" cy="480164"/>
          </a:xfrm>
        </p:grpSpPr>
        <p:sp>
          <p:nvSpPr>
            <p:cNvPr id="2" name="矩形 1"/>
            <p:cNvSpPr/>
            <p:nvPr/>
          </p:nvSpPr>
          <p:spPr>
            <a:xfrm>
              <a:off x="5167600" y="113199"/>
              <a:ext cx="7010400" cy="480164"/>
            </a:xfrm>
            <a:prstGeom prst="rect">
              <a:avLst/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9001372" y="233831"/>
              <a:ext cx="1518920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Baidu Office Co., Ltd</a:t>
              </a:r>
              <a:endPara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0" y="-9466"/>
            <a:ext cx="5486401" cy="619066"/>
            <a:chOff x="0" y="-9466"/>
            <a:chExt cx="5486401" cy="619066"/>
          </a:xfrm>
        </p:grpSpPr>
        <p:sp>
          <p:nvSpPr>
            <p:cNvPr id="8" name="文本框 7"/>
            <p:cNvSpPr txBox="1"/>
            <p:nvPr/>
          </p:nvSpPr>
          <p:spPr>
            <a:xfrm>
              <a:off x="1412305" y="101696"/>
              <a:ext cx="407409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未来发展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13" name="iś1iḓè"/>
          <p:cNvSpPr/>
          <p:nvPr/>
        </p:nvSpPr>
        <p:spPr bwMode="auto">
          <a:xfrm>
            <a:off x="0" y="1640313"/>
            <a:ext cx="2351584" cy="4703168"/>
          </a:xfrm>
          <a:custGeom>
            <a:avLst/>
            <a:gdLst>
              <a:gd name="connsiteX0" fmla="*/ 0 w 2351584"/>
              <a:gd name="connsiteY0" fmla="*/ 0 h 4703168"/>
              <a:gd name="connsiteX1" fmla="*/ 2351584 w 2351584"/>
              <a:gd name="connsiteY1" fmla="*/ 2351584 h 4703168"/>
              <a:gd name="connsiteX2" fmla="*/ 0 w 2351584"/>
              <a:gd name="connsiteY2" fmla="*/ 4703168 h 4703168"/>
              <a:gd name="connsiteX3" fmla="*/ 0 w 2351584"/>
              <a:gd name="connsiteY3" fmla="*/ 3773472 h 4703168"/>
              <a:gd name="connsiteX4" fmla="*/ 1421888 w 2351584"/>
              <a:gd name="connsiteY4" fmla="*/ 2351584 h 4703168"/>
              <a:gd name="connsiteX5" fmla="*/ 0 w 2351584"/>
              <a:gd name="connsiteY5" fmla="*/ 929696 h 470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1584" h="4703168">
                <a:moveTo>
                  <a:pt x="0" y="0"/>
                </a:moveTo>
                <a:cubicBezTo>
                  <a:pt x="1298744" y="0"/>
                  <a:pt x="2351584" y="1052840"/>
                  <a:pt x="2351584" y="2351584"/>
                </a:cubicBezTo>
                <a:cubicBezTo>
                  <a:pt x="2351584" y="3650328"/>
                  <a:pt x="1298744" y="4703168"/>
                  <a:pt x="0" y="4703168"/>
                </a:cubicBezTo>
                <a:lnTo>
                  <a:pt x="0" y="3773472"/>
                </a:lnTo>
                <a:cubicBezTo>
                  <a:pt x="785287" y="3773472"/>
                  <a:pt x="1421888" y="3136871"/>
                  <a:pt x="1421888" y="2351584"/>
                </a:cubicBezTo>
                <a:cubicBezTo>
                  <a:pt x="1421888" y="1566297"/>
                  <a:pt x="785287" y="929696"/>
                  <a:pt x="0" y="929696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9525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işliďé"/>
          <p:cNvSpPr/>
          <p:nvPr/>
        </p:nvSpPr>
        <p:spPr>
          <a:xfrm rot="5400000">
            <a:off x="-1159527" y="2510322"/>
            <a:ext cx="5145569" cy="2826516"/>
          </a:xfrm>
          <a:custGeom>
            <a:avLst/>
            <a:gdLst>
              <a:gd name="connsiteX0" fmla="*/ 0 w 5145569"/>
              <a:gd name="connsiteY0" fmla="*/ 2572763 h 2826516"/>
              <a:gd name="connsiteX1" fmla="*/ 1401101 w 5145569"/>
              <a:gd name="connsiteY1" fmla="*/ 282285 h 2826516"/>
              <a:gd name="connsiteX2" fmla="*/ 4078347 w 5145569"/>
              <a:gd name="connsiteY2" fmla="*/ 486561 h 2826516"/>
              <a:gd name="connsiteX3" fmla="*/ 5136829 w 5145569"/>
              <a:gd name="connsiteY3" fmla="*/ 2784148 h 2826516"/>
              <a:gd name="connsiteX4" fmla="*/ 5131832 w 5145569"/>
              <a:gd name="connsiteY4" fmla="*/ 2826516 h 2826516"/>
              <a:gd name="connsiteX5" fmla="*/ 4225921 w 5145569"/>
              <a:gd name="connsiteY5" fmla="*/ 2826516 h 2826516"/>
              <a:gd name="connsiteX6" fmla="*/ 3945955 w 5145569"/>
              <a:gd name="connsiteY6" fmla="*/ 2783542 h 2826516"/>
              <a:gd name="connsiteX7" fmla="*/ 3385773 w 5145569"/>
              <a:gd name="connsiteY7" fmla="*/ 1446213 h 2826516"/>
              <a:gd name="connsiteX8" fmla="*/ 1940060 w 5145569"/>
              <a:gd name="connsiteY8" fmla="*/ 1335904 h 2826516"/>
              <a:gd name="connsiteX9" fmla="*/ 1183466 w 5145569"/>
              <a:gd name="connsiteY9" fmla="*/ 2572762 h 282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45569" h="2826516">
                <a:moveTo>
                  <a:pt x="0" y="2572763"/>
                </a:moveTo>
                <a:cubicBezTo>
                  <a:pt x="0" y="1606781"/>
                  <a:pt x="541104" y="722201"/>
                  <a:pt x="1401101" y="282285"/>
                </a:cubicBezTo>
                <a:cubicBezTo>
                  <a:pt x="2261098" y="-157631"/>
                  <a:pt x="3295048" y="-78740"/>
                  <a:pt x="4078347" y="486561"/>
                </a:cubicBezTo>
                <a:cubicBezTo>
                  <a:pt x="4812689" y="1016530"/>
                  <a:pt x="5210704" y="1890270"/>
                  <a:pt x="5136829" y="2784148"/>
                </a:cubicBezTo>
                <a:lnTo>
                  <a:pt x="5131832" y="2826516"/>
                </a:lnTo>
                <a:lnTo>
                  <a:pt x="4225921" y="2826516"/>
                </a:lnTo>
                <a:lnTo>
                  <a:pt x="3945955" y="2783542"/>
                </a:lnTo>
                <a:cubicBezTo>
                  <a:pt x="4025096" y="2267950"/>
                  <a:pt x="3808754" y="1751475"/>
                  <a:pt x="3385773" y="1446213"/>
                </a:cubicBezTo>
                <a:cubicBezTo>
                  <a:pt x="2962792" y="1140950"/>
                  <a:pt x="2404459" y="1098349"/>
                  <a:pt x="1940060" y="1335904"/>
                </a:cubicBezTo>
                <a:cubicBezTo>
                  <a:pt x="1475662" y="1573459"/>
                  <a:pt x="1183466" y="2051132"/>
                  <a:pt x="1183466" y="257276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7000">
                <a:schemeClr val="accent1">
                  <a:alpha val="2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</a:p>
        </p:txBody>
      </p:sp>
      <p:sp>
        <p:nvSpPr>
          <p:cNvPr id="15" name="îšḷîde"/>
          <p:cNvSpPr/>
          <p:nvPr/>
        </p:nvSpPr>
        <p:spPr>
          <a:xfrm>
            <a:off x="1948502" y="1966685"/>
            <a:ext cx="197787" cy="197787"/>
          </a:xfrm>
          <a:prstGeom prst="ellipse">
            <a:avLst/>
          </a:prstGeom>
          <a:solidFill>
            <a:srgbClr val="ED7D3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6" name="î$ļïḋé"/>
          <p:cNvSpPr/>
          <p:nvPr/>
        </p:nvSpPr>
        <p:spPr>
          <a:xfrm>
            <a:off x="2728255" y="3541280"/>
            <a:ext cx="197787" cy="197787"/>
          </a:xfrm>
          <a:prstGeom prst="ellipse">
            <a:avLst/>
          </a:prstGeom>
          <a:solidFill>
            <a:srgbClr val="ED7D3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i$1îḓe"/>
          <p:cNvSpPr/>
          <p:nvPr/>
        </p:nvSpPr>
        <p:spPr>
          <a:xfrm>
            <a:off x="2345611" y="5078272"/>
            <a:ext cx="197787" cy="197787"/>
          </a:xfrm>
          <a:prstGeom prst="ellipse">
            <a:avLst/>
          </a:prstGeom>
          <a:solidFill>
            <a:srgbClr val="ED7D3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cxnSp>
        <p:nvCxnSpPr>
          <p:cNvPr id="18" name="直接连接符 17"/>
          <p:cNvCxnSpPr/>
          <p:nvPr/>
        </p:nvCxnSpPr>
        <p:spPr>
          <a:xfrm>
            <a:off x="3126000" y="3180121"/>
            <a:ext cx="839448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26000" y="4754074"/>
            <a:ext cx="839448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034868" y="1908359"/>
            <a:ext cx="2128506" cy="1247140"/>
            <a:chOff x="3034868" y="1908359"/>
            <a:chExt cx="2128506" cy="1247140"/>
          </a:xfrm>
        </p:grpSpPr>
        <p:sp>
          <p:nvSpPr>
            <p:cNvPr id="20" name="ïṡ1îḓe"/>
            <p:cNvSpPr txBox="1"/>
            <p:nvPr/>
          </p:nvSpPr>
          <p:spPr>
            <a:xfrm>
              <a:off x="3139008" y="1908359"/>
              <a:ext cx="2024366" cy="429517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b="1" dirty="0">
                  <a:solidFill>
                    <a:srgbClr val="2C55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技术体系</a:t>
              </a:r>
              <a:endParaRPr lang="zh-CN" altLang="en-US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ïŝḷiḑê"/>
            <p:cNvSpPr txBox="1"/>
            <p:nvPr/>
          </p:nvSpPr>
          <p:spPr>
            <a:xfrm>
              <a:off x="3034868" y="2078539"/>
              <a:ext cx="1732280" cy="1076960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芯片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企业智能平台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量子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339060" y="3482312"/>
            <a:ext cx="2306306" cy="1272540"/>
            <a:chOff x="3339060" y="3482312"/>
            <a:chExt cx="2306306" cy="1272540"/>
          </a:xfrm>
        </p:grpSpPr>
        <p:sp>
          <p:nvSpPr>
            <p:cNvPr id="22" name="iṣľíḋé"/>
            <p:cNvSpPr txBox="1"/>
            <p:nvPr/>
          </p:nvSpPr>
          <p:spPr>
            <a:xfrm>
              <a:off x="3621000" y="3482312"/>
              <a:ext cx="2024366" cy="429517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sz="1700" b="1" dirty="0">
                  <a:solidFill>
                    <a:srgbClr val="2C55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智能驾驶</a:t>
              </a:r>
              <a:endParaRPr lang="zh-CN" altLang="en-US" sz="17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îslídê"/>
            <p:cNvSpPr txBox="1"/>
            <p:nvPr/>
          </p:nvSpPr>
          <p:spPr>
            <a:xfrm>
              <a:off x="3339060" y="3777587"/>
              <a:ext cx="1746250" cy="977265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自动驾驶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车联网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智能汽车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926283" y="5056264"/>
            <a:ext cx="2237091" cy="1214120"/>
            <a:chOff x="2926283" y="5056264"/>
            <a:chExt cx="2237091" cy="1214120"/>
          </a:xfrm>
        </p:grpSpPr>
        <p:sp>
          <p:nvSpPr>
            <p:cNvPr id="24" name="í$1ídé"/>
            <p:cNvSpPr txBox="1"/>
            <p:nvPr/>
          </p:nvSpPr>
          <p:spPr>
            <a:xfrm>
              <a:off x="3139008" y="5056264"/>
              <a:ext cx="2024366" cy="429517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en-US" altLang="zh-CN" sz="1700" b="1" dirty="0">
                  <a:solidFill>
                    <a:srgbClr val="2C55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r>
                <a:rPr lang="zh-CN" altLang="en-US" sz="1700" b="1" dirty="0">
                  <a:solidFill>
                    <a:srgbClr val="2C55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技术平台体系</a:t>
              </a:r>
              <a:endParaRPr lang="zh-CN" altLang="en-US" sz="17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íṩliḋè"/>
            <p:cNvSpPr txBox="1"/>
            <p:nvPr/>
          </p:nvSpPr>
          <p:spPr>
            <a:xfrm>
              <a:off x="2926283" y="5352174"/>
              <a:ext cx="1732280" cy="918210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百度研究院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计算机视觉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百度地图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550664" y="1912804"/>
            <a:ext cx="2148205" cy="1220470"/>
            <a:chOff x="6080004" y="1908359"/>
            <a:chExt cx="2148205" cy="1220470"/>
          </a:xfrm>
        </p:grpSpPr>
        <p:sp>
          <p:nvSpPr>
            <p:cNvPr id="26" name="îş1íḓè"/>
            <p:cNvSpPr txBox="1"/>
            <p:nvPr/>
          </p:nvSpPr>
          <p:spPr>
            <a:xfrm>
              <a:off x="6080004" y="1908359"/>
              <a:ext cx="2024366" cy="429517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sz="1700" b="1" dirty="0">
                  <a:solidFill>
                    <a:srgbClr val="2C55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  <a:r>
                <a:rPr lang="zh-CN" altLang="en-US" sz="1700" b="1" dirty="0">
                  <a:solidFill>
                    <a:srgbClr val="2C55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</a:t>
              </a:r>
              <a:endParaRPr lang="zh-CN" altLang="en-US" sz="17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íṣļîďé"/>
            <p:cNvSpPr txBox="1"/>
            <p:nvPr/>
          </p:nvSpPr>
          <p:spPr>
            <a:xfrm>
              <a:off x="6203194" y="2190299"/>
              <a:ext cx="2025015" cy="938530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百度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信息流业务体系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大商业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大搜索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689756" y="3486757"/>
            <a:ext cx="2367266" cy="1128395"/>
            <a:chOff x="6219096" y="3482312"/>
            <a:chExt cx="2367266" cy="1128395"/>
          </a:xfrm>
        </p:grpSpPr>
        <p:sp>
          <p:nvSpPr>
            <p:cNvPr id="28" name="iŝ1îdé"/>
            <p:cNvSpPr txBox="1"/>
            <p:nvPr/>
          </p:nvSpPr>
          <p:spPr>
            <a:xfrm>
              <a:off x="6561996" y="3482312"/>
              <a:ext cx="2024366" cy="429517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sz="1700" b="1" dirty="0">
                  <a:solidFill>
                    <a:srgbClr val="2C55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智能生活</a:t>
              </a:r>
              <a:endParaRPr lang="zh-CN" altLang="en-US" sz="17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ïṥliḍé"/>
            <p:cNvSpPr txBox="1"/>
            <p:nvPr/>
          </p:nvSpPr>
          <p:spPr>
            <a:xfrm>
              <a:off x="6219096" y="3779492"/>
              <a:ext cx="1746250" cy="831215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硬件生态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度秘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87139" y="5060709"/>
            <a:ext cx="2287891" cy="1305560"/>
            <a:chOff x="5816479" y="5056264"/>
            <a:chExt cx="2287891" cy="1305560"/>
          </a:xfrm>
        </p:grpSpPr>
        <p:sp>
          <p:nvSpPr>
            <p:cNvPr id="30" name="iṥḷiḓe"/>
            <p:cNvSpPr txBox="1"/>
            <p:nvPr/>
          </p:nvSpPr>
          <p:spPr>
            <a:xfrm>
              <a:off x="6080004" y="5056264"/>
              <a:ext cx="2024366" cy="429517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sz="1700" b="1" dirty="0">
                  <a:solidFill>
                    <a:srgbClr val="2C55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新兴业务</a:t>
              </a:r>
              <a:endParaRPr lang="zh-CN" altLang="en-US" sz="17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îsľïḓè"/>
            <p:cNvSpPr txBox="1"/>
            <p:nvPr/>
          </p:nvSpPr>
          <p:spPr>
            <a:xfrm>
              <a:off x="5816479" y="5274704"/>
              <a:ext cx="1732280" cy="1087120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rmAutofit/>
            </a:bodyPr>
            <a:lstStyle/>
            <a:p>
              <a:pPr lvl="1">
                <a:lnSpc>
                  <a:spcPct val="12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百度云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2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>
                <a:lnSpc>
                  <a:spcPct val="12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国际化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直角三角形 28"/>
          <p:cNvSpPr/>
          <p:nvPr/>
        </p:nvSpPr>
        <p:spPr>
          <a:xfrm rot="5400000" flipH="1" flipV="1">
            <a:off x="7263947" y="1929946"/>
            <a:ext cx="5798457" cy="4057650"/>
          </a:xfrm>
          <a:prstGeom prst="rtTriangle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589796" flipH="1">
            <a:off x="1804099" y="-2508992"/>
            <a:ext cx="7372562" cy="3833643"/>
          </a:xfrm>
          <a:prstGeom prst="rtTriangle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69143" y="3106221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您的观看和聆听</a:t>
            </a:r>
            <a:endParaRPr lang="zh-CN" altLang="en-US" sz="66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12686" y="4208786"/>
            <a:ext cx="6153906" cy="0"/>
          </a:xfrm>
          <a:prstGeom prst="line">
            <a:avLst/>
          </a:prstGeom>
          <a:ln w="22225">
            <a:solidFill>
              <a:srgbClr val="3462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69143" y="4658285"/>
            <a:ext cx="447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关于公司 </a:t>
            </a:r>
            <a:r>
              <a:rPr lang="en-US" altLang="zh-CN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公司产品 </a:t>
            </a:r>
            <a:r>
              <a:rPr lang="en-US" altLang="zh-CN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企业优势 </a:t>
            </a:r>
            <a:r>
              <a:rPr lang="en-US" altLang="zh-CN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企业未来</a:t>
            </a:r>
            <a:endParaRPr lang="zh-CN" altLang="en-US" dirty="0">
              <a:solidFill>
                <a:srgbClr val="3462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69143" y="170393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endParaRPr lang="zh-CN" altLang="en-US" sz="96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0" b="26681"/>
          <a:stretch>
            <a:fillRect/>
          </a:stretch>
        </p:blipFill>
        <p:spPr>
          <a:xfrm>
            <a:off x="6666592" y="0"/>
            <a:ext cx="5525408" cy="50276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2" name="文本框 11"/>
          <p:cNvSpPr txBox="1"/>
          <p:nvPr/>
        </p:nvSpPr>
        <p:spPr>
          <a:xfrm>
            <a:off x="469143" y="4295127"/>
            <a:ext cx="447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profile presentation ppt</a:t>
            </a:r>
            <a:endParaRPr lang="zh-CN" altLang="en-US" dirty="0">
              <a:solidFill>
                <a:srgbClr val="3462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9143" y="5390775"/>
            <a:ext cx="48006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演讲人</a:t>
            </a:r>
            <a:r>
              <a:rPr lang="zh-CN" altLang="en-US" sz="2000" dirty="0" smtClean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杜鹏菲</a:t>
            </a:r>
            <a:r>
              <a:rPr lang="en-US" altLang="zh-CN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魏蓓蓓</a:t>
            </a:r>
            <a:r>
              <a:rPr lang="en-US" altLang="zh-CN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刘新新</a:t>
            </a:r>
            <a:r>
              <a:rPr lang="en-US" altLang="zh-CN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王婧</a:t>
            </a:r>
            <a:r>
              <a:rPr lang="en-US" altLang="zh-CN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屈柳</a:t>
            </a:r>
            <a:endParaRPr lang="zh-CN" altLang="en-US" sz="2000" dirty="0">
              <a:solidFill>
                <a:srgbClr val="3462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1736" y="5390449"/>
            <a:ext cx="21113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 smtClean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2021.9.28</a:t>
            </a:r>
            <a:endParaRPr lang="zh-CN" altLang="en-US" sz="2000" dirty="0">
              <a:solidFill>
                <a:srgbClr val="3462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9000">
        <p14:warp dir="in"/>
      </p:transition>
    </mc:Choice>
    <mc:Fallback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37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39" dur="37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0" dur="37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37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24"/>
                            </p:stCondLst>
                            <p:childTnLst>
                              <p:par>
                                <p:cTn id="43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" dur="37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45" dur="37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6" dur="37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37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25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25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30" grpId="0"/>
      <p:bldP spid="30" grpId="1"/>
      <p:bldP spid="35" grpId="0"/>
      <p:bldP spid="36" grpId="0"/>
      <p:bldP spid="36" grpId="1"/>
      <p:bldP spid="12" grpId="0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0374645" y="620777"/>
            <a:ext cx="12508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5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5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379299" y="230735"/>
            <a:ext cx="492443" cy="25545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COMTENTS</a:t>
            </a:r>
            <a:endParaRPr lang="en-US" altLang="zh-CN" sz="20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91630" y="4175760"/>
            <a:ext cx="3024505" cy="109093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盈利模式</a:t>
            </a:r>
            <a:r>
              <a:rPr lang="en-US" altLang="zh-CN" sz="16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Profit model</a:t>
            </a:r>
            <a:endParaRPr lang="en-US" altLang="zh-CN" sz="1600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endParaRPr lang="zh-CN" altLang="en-US" sz="1500" dirty="0">
              <a:solidFill>
                <a:srgbClr val="2C5568"/>
              </a:solidFill>
            </a:endParaRPr>
          </a:p>
          <a:p>
            <a:pPr lvl="0" algn="dist"/>
            <a:endParaRPr lang="zh-CN" altLang="en-US" sz="24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0" name="直角三角形 59"/>
          <p:cNvSpPr/>
          <p:nvPr/>
        </p:nvSpPr>
        <p:spPr>
          <a:xfrm rot="16200000" flipV="1">
            <a:off x="-1561446" y="1592978"/>
            <a:ext cx="6819168" cy="3696276"/>
          </a:xfrm>
          <a:prstGeom prst="rtTriangle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2" b="2672"/>
          <a:stretch>
            <a:fillRect/>
          </a:stretch>
        </p:blipFill>
        <p:spPr>
          <a:xfrm>
            <a:off x="320258" y="0"/>
            <a:ext cx="6901683" cy="6858000"/>
          </a:xfrm>
          <a:custGeom>
            <a:avLst/>
            <a:gdLst>
              <a:gd name="connsiteX0" fmla="*/ 0 w 6901683"/>
              <a:gd name="connsiteY0" fmla="*/ 0 h 6674773"/>
              <a:gd name="connsiteX1" fmla="*/ 6901683 w 6901683"/>
              <a:gd name="connsiteY1" fmla="*/ 0 h 6674773"/>
              <a:gd name="connsiteX2" fmla="*/ 6901683 w 6901683"/>
              <a:gd name="connsiteY2" fmla="*/ 1 h 6674773"/>
              <a:gd name="connsiteX3" fmla="*/ 3206463 w 6901683"/>
              <a:gd name="connsiteY3" fmla="*/ 1 h 6674773"/>
              <a:gd name="connsiteX4" fmla="*/ 6802957 w 6901683"/>
              <a:gd name="connsiteY4" fmla="*/ 6674773 h 6674773"/>
              <a:gd name="connsiteX5" fmla="*/ 3588234 w 6901683"/>
              <a:gd name="connsiteY5" fmla="*/ 6674773 h 6674773"/>
              <a:gd name="connsiteX6" fmla="*/ 0 w 6901683"/>
              <a:gd name="connsiteY6" fmla="*/ 53038 h 667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1683" h="6674773">
                <a:moveTo>
                  <a:pt x="0" y="0"/>
                </a:moveTo>
                <a:lnTo>
                  <a:pt x="6901683" y="0"/>
                </a:lnTo>
                <a:lnTo>
                  <a:pt x="6901683" y="1"/>
                </a:lnTo>
                <a:lnTo>
                  <a:pt x="3206463" y="1"/>
                </a:lnTo>
                <a:lnTo>
                  <a:pt x="6802957" y="6674773"/>
                </a:lnTo>
                <a:lnTo>
                  <a:pt x="3588234" y="6674773"/>
                </a:lnTo>
                <a:lnTo>
                  <a:pt x="0" y="53038"/>
                </a:lnTo>
                <a:close/>
              </a:path>
            </a:pathLst>
          </a:custGeom>
        </p:spPr>
      </p:pic>
      <p:sp>
        <p:nvSpPr>
          <p:cNvPr id="18" name="矩形 17"/>
          <p:cNvSpPr/>
          <p:nvPr/>
        </p:nvSpPr>
        <p:spPr>
          <a:xfrm>
            <a:off x="4823347" y="925493"/>
            <a:ext cx="4307385" cy="860425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 algn="dist">
              <a:defRPr/>
            </a:pPr>
            <a:r>
              <a:rPr lang="zh-CN" altLang="en-US" sz="2400" b="1" kern="1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企业介绍</a:t>
            </a:r>
            <a:r>
              <a:rPr lang="en-US" altLang="zh-CN" sz="15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introduction</a:t>
            </a:r>
            <a:endParaRPr lang="zh-CN" altLang="en-US" sz="1500" dirty="0">
              <a:solidFill>
                <a:srgbClr val="2C5568"/>
              </a:solidFill>
            </a:endParaRPr>
          </a:p>
          <a:p>
            <a:pPr algn="dist">
              <a:defRPr/>
            </a:pPr>
            <a:endParaRPr lang="zh-CN" altLang="zh-CN" sz="2400" b="1" kern="100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67680" y="1856105"/>
            <a:ext cx="4147820" cy="860425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企业发展</a:t>
            </a:r>
            <a:r>
              <a:rPr lang="en-US" altLang="zh-CN" sz="15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development</a:t>
            </a:r>
            <a:endParaRPr lang="zh-CN" altLang="en-US" sz="1500" dirty="0">
              <a:solidFill>
                <a:srgbClr val="2C5568"/>
              </a:solidFill>
            </a:endParaRPr>
          </a:p>
          <a:p>
            <a:pPr lvl="0" algn="dist"/>
            <a:endParaRPr lang="zh-CN" altLang="en-US" sz="24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54597" y="3067712"/>
            <a:ext cx="3369893" cy="861815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企业荣誉</a:t>
            </a:r>
            <a:r>
              <a:rPr lang="en-US" altLang="zh-CN" sz="15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Corporate Honor</a:t>
            </a:r>
            <a:endParaRPr lang="zh-CN" altLang="en-US" sz="1500" dirty="0">
              <a:solidFill>
                <a:srgbClr val="2C5568"/>
              </a:solidFill>
            </a:endParaRPr>
          </a:p>
          <a:p>
            <a:pPr lvl="0" algn="dist"/>
            <a:endParaRPr lang="zh-CN" altLang="en-US" sz="24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28046" y="5300349"/>
            <a:ext cx="3696277" cy="490855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 lvl="0" algn="dist"/>
            <a:r>
              <a:rPr lang="zh-CN" altLang="en-US" sz="24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未来发展</a:t>
            </a:r>
            <a:r>
              <a:rPr lang="en-US" altLang="zh-CN" sz="15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development</a:t>
            </a:r>
            <a:endParaRPr lang="en-US" altLang="zh-CN" sz="1500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35028" y="821462"/>
            <a:ext cx="916950" cy="684000"/>
            <a:chOff x="5020530" y="687762"/>
            <a:chExt cx="1017724" cy="756000"/>
          </a:xfrm>
        </p:grpSpPr>
        <p:sp>
          <p:nvSpPr>
            <p:cNvPr id="5" name="椭圆 4"/>
            <p:cNvSpPr/>
            <p:nvPr/>
          </p:nvSpPr>
          <p:spPr>
            <a:xfrm>
              <a:off x="5020530" y="687762"/>
              <a:ext cx="792000" cy="756000"/>
            </a:xfrm>
            <a:prstGeom prst="ellipse">
              <a:avLst/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126014" y="837977"/>
              <a:ext cx="912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17353" y="1852275"/>
            <a:ext cx="916950" cy="684000"/>
            <a:chOff x="5020530" y="687762"/>
            <a:chExt cx="1017724" cy="756000"/>
          </a:xfrm>
        </p:grpSpPr>
        <p:sp>
          <p:nvSpPr>
            <p:cNvPr id="27" name="椭圆 26"/>
            <p:cNvSpPr/>
            <p:nvPr/>
          </p:nvSpPr>
          <p:spPr>
            <a:xfrm>
              <a:off x="5020530" y="687762"/>
              <a:ext cx="792000" cy="756000"/>
            </a:xfrm>
            <a:prstGeom prst="ellipse">
              <a:avLst/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126014" y="837977"/>
              <a:ext cx="912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19535" y="3012856"/>
            <a:ext cx="916950" cy="684000"/>
            <a:chOff x="5020530" y="687762"/>
            <a:chExt cx="1017724" cy="756000"/>
          </a:xfrm>
        </p:grpSpPr>
        <p:sp>
          <p:nvSpPr>
            <p:cNvPr id="38" name="椭圆 37"/>
            <p:cNvSpPr/>
            <p:nvPr/>
          </p:nvSpPr>
          <p:spPr>
            <a:xfrm>
              <a:off x="5020530" y="687762"/>
              <a:ext cx="792000" cy="756000"/>
            </a:xfrm>
            <a:prstGeom prst="ellipse">
              <a:avLst/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126014" y="859032"/>
              <a:ext cx="912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567653" y="4143567"/>
            <a:ext cx="897900" cy="684000"/>
            <a:chOff x="5020530" y="687762"/>
            <a:chExt cx="996580" cy="756000"/>
          </a:xfrm>
        </p:grpSpPr>
        <p:sp>
          <p:nvSpPr>
            <p:cNvPr id="42" name="椭圆 41"/>
            <p:cNvSpPr/>
            <p:nvPr/>
          </p:nvSpPr>
          <p:spPr>
            <a:xfrm>
              <a:off x="5020530" y="687762"/>
              <a:ext cx="792000" cy="756000"/>
            </a:xfrm>
            <a:prstGeom prst="ellipse">
              <a:avLst/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104870" y="837977"/>
              <a:ext cx="912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230146" y="5220838"/>
            <a:ext cx="897900" cy="684000"/>
            <a:chOff x="5020530" y="687762"/>
            <a:chExt cx="996580" cy="756000"/>
          </a:xfrm>
        </p:grpSpPr>
        <p:sp>
          <p:nvSpPr>
            <p:cNvPr id="45" name="椭圆 44"/>
            <p:cNvSpPr/>
            <p:nvPr/>
          </p:nvSpPr>
          <p:spPr>
            <a:xfrm>
              <a:off x="5020530" y="687762"/>
              <a:ext cx="792000" cy="756000"/>
            </a:xfrm>
            <a:prstGeom prst="ellipse">
              <a:avLst/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104870" y="816922"/>
              <a:ext cx="912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7" grpId="0"/>
      <p:bldP spid="21" grpId="0"/>
      <p:bldP spid="18" grpId="0"/>
      <p:bldP spid="19" grpId="0"/>
      <p:bldP spid="20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>
            <a:off x="7850" y="0"/>
            <a:ext cx="4297449" cy="6858000"/>
          </a:xfrm>
          <a:prstGeom prst="parallelogram">
            <a:avLst>
              <a:gd name="adj" fmla="val 71550"/>
            </a:avLst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258581" y="1819969"/>
            <a:ext cx="264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40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2" b="10018"/>
          <a:stretch>
            <a:fillRect/>
          </a:stretch>
        </p:blipFill>
        <p:spPr>
          <a:xfrm flipH="1">
            <a:off x="990601" y="0"/>
            <a:ext cx="6448381" cy="6858000"/>
          </a:xfrm>
          <a:custGeom>
            <a:avLst/>
            <a:gdLst>
              <a:gd name="connsiteX0" fmla="*/ 5226511 w 5226511"/>
              <a:gd name="connsiteY0" fmla="*/ 0 h 4673166"/>
              <a:gd name="connsiteX1" fmla="*/ 0 w 5226511"/>
              <a:gd name="connsiteY1" fmla="*/ 0 h 4673166"/>
              <a:gd name="connsiteX2" fmla="*/ 0 w 5226511"/>
              <a:gd name="connsiteY2" fmla="*/ 40165 h 4673166"/>
              <a:gd name="connsiteX3" fmla="*/ 2510564 w 5226511"/>
              <a:gd name="connsiteY3" fmla="*/ 4673166 h 4673166"/>
              <a:gd name="connsiteX4" fmla="*/ 4946182 w 5226511"/>
              <a:gd name="connsiteY4" fmla="*/ 4673166 h 4673166"/>
              <a:gd name="connsiteX5" fmla="*/ 2428192 w 5226511"/>
              <a:gd name="connsiteY5" fmla="*/ 1 h 4673166"/>
              <a:gd name="connsiteX6" fmla="*/ 5226511 w 5226511"/>
              <a:gd name="connsiteY6" fmla="*/ 1 h 467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26511" h="4673166">
                <a:moveTo>
                  <a:pt x="5226511" y="0"/>
                </a:moveTo>
                <a:lnTo>
                  <a:pt x="0" y="0"/>
                </a:lnTo>
                <a:lnTo>
                  <a:pt x="0" y="40165"/>
                </a:lnTo>
                <a:lnTo>
                  <a:pt x="2510564" y="4673166"/>
                </a:lnTo>
                <a:lnTo>
                  <a:pt x="4946182" y="4673166"/>
                </a:lnTo>
                <a:lnTo>
                  <a:pt x="2428192" y="1"/>
                </a:lnTo>
                <a:lnTo>
                  <a:pt x="5226511" y="1"/>
                </a:lnTo>
                <a:close/>
              </a:path>
            </a:pathLst>
          </a:custGeom>
        </p:spPr>
      </p:pic>
      <p:sp>
        <p:nvSpPr>
          <p:cNvPr id="29" name="矩形 28"/>
          <p:cNvSpPr/>
          <p:nvPr/>
        </p:nvSpPr>
        <p:spPr>
          <a:xfrm>
            <a:off x="6976320" y="2552788"/>
            <a:ext cx="2797316" cy="81407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 algn="dist">
              <a:defRPr/>
            </a:pPr>
            <a:r>
              <a:rPr lang="zh-CN" altLang="en-US" sz="4500" b="1" kern="1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企业介绍</a:t>
            </a:r>
            <a:endParaRPr lang="zh-CN" altLang="zh-CN" sz="4500" b="1" kern="100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53150" y="3619500"/>
            <a:ext cx="4591050" cy="0"/>
          </a:xfrm>
          <a:prstGeom prst="line">
            <a:avLst/>
          </a:prstGeom>
          <a:ln w="38100">
            <a:solidFill>
              <a:srgbClr val="2C5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051609" y="3199861"/>
            <a:ext cx="262579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7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introduction</a:t>
            </a:r>
            <a:endParaRPr lang="zh-CN" altLang="en-US" sz="1700" dirty="0">
              <a:solidFill>
                <a:srgbClr val="2C5568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94855" y="3870565"/>
            <a:ext cx="2339297" cy="614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公司简介</a:t>
            </a:r>
            <a:endParaRPr lang="en-US" altLang="zh-CN" sz="1700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dist">
              <a:buFont typeface="Arial" panose="020B0604020202020204" pitchFamily="34" charset="0"/>
              <a:buNone/>
            </a:pPr>
            <a:endParaRPr lang="zh-CN" altLang="en-US" sz="1700" dirty="0">
              <a:solidFill>
                <a:srgbClr val="2C556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6" grpId="0"/>
      <p:bldP spid="29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81600" y="92446"/>
            <a:ext cx="7010400" cy="480164"/>
            <a:chOff x="5167600" y="113199"/>
            <a:chExt cx="7010400" cy="480164"/>
          </a:xfrm>
        </p:grpSpPr>
        <p:sp>
          <p:nvSpPr>
            <p:cNvPr id="2" name="矩形 1"/>
            <p:cNvSpPr/>
            <p:nvPr/>
          </p:nvSpPr>
          <p:spPr>
            <a:xfrm>
              <a:off x="5167600" y="113199"/>
              <a:ext cx="7010400" cy="480164"/>
            </a:xfrm>
            <a:prstGeom prst="rect">
              <a:avLst/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9001372" y="233831"/>
              <a:ext cx="1518920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Bai</a:t>
              </a:r>
              <a:r>
                <a:rPr lang="en-US" altLang="zh-CN" sz="1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du Office Co., Ltd</a:t>
              </a:r>
              <a:endPara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0" y="-9466"/>
            <a:ext cx="5486401" cy="619066"/>
            <a:chOff x="0" y="-9466"/>
            <a:chExt cx="5486401" cy="619066"/>
          </a:xfrm>
        </p:grpSpPr>
        <p:sp>
          <p:nvSpPr>
            <p:cNvPr id="8" name="文本框 7"/>
            <p:cNvSpPr txBox="1"/>
            <p:nvPr/>
          </p:nvSpPr>
          <p:spPr>
            <a:xfrm>
              <a:off x="1412305" y="101696"/>
              <a:ext cx="407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公司介绍</a:t>
              </a:r>
              <a:r>
                <a:rPr lang="en-US" altLang="zh-CN" dirty="0"/>
                <a:t>-</a:t>
              </a:r>
              <a:r>
                <a:rPr lang="zh-CN" altLang="en-US" dirty="0"/>
                <a:t>公司简介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5738648" y="1925993"/>
            <a:ext cx="6096001" cy="393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sz="1600" b="0" i="0" u="none" strike="noStrike" cap="none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是一家主要经营搜索引擎服务的互联网公司，于2000年1月1日由李彦宏、徐勇两人在北京中关村创立。“百度”源自中国南宋词人辛弃疾的词：众里寻他千百度，描述了词人对理想的执着追求。公司业务范围覆盖了搜索、人工智能、云计算、大数据等方面，是中国互联网公司三巨头之一。</a:t>
            </a:r>
            <a:endParaRPr kumimoji="0" sz="1600" b="0" i="0" u="none" strike="noStrike" cap="none" normalizeH="0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600" b="0" i="0" u="none" strike="noStrike" cap="none" normalizeH="0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sz="1600" b="0" i="0" u="none" strike="noStrike" cap="none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2005年8月5日，在美国纳斯达克成功上市，并成为首家进入纳斯达克成分股的中国公司。</a:t>
            </a:r>
            <a:endParaRPr kumimoji="0" sz="1600" b="0" i="0" u="none" strike="noStrike" cap="none" normalizeH="0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sz="1600" b="0" i="0" u="none" strike="noStrike" cap="none" normalizeH="0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sz="1600" b="0" i="0" u="none" strike="noStrike" cap="none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2021年8月20日，2021胡润世界500强发布，百度以4,218亿元企业估值位列第253名。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8" y="1821680"/>
            <a:ext cx="5461679" cy="390729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6941" y="1820431"/>
            <a:ext cx="357351" cy="3909793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649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649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81600" y="92446"/>
            <a:ext cx="7010400" cy="480164"/>
            <a:chOff x="5167600" y="113199"/>
            <a:chExt cx="7010400" cy="480164"/>
          </a:xfrm>
        </p:grpSpPr>
        <p:sp>
          <p:nvSpPr>
            <p:cNvPr id="2" name="矩形 1"/>
            <p:cNvSpPr/>
            <p:nvPr/>
          </p:nvSpPr>
          <p:spPr>
            <a:xfrm>
              <a:off x="5167600" y="113199"/>
              <a:ext cx="7010400" cy="480164"/>
            </a:xfrm>
            <a:prstGeom prst="rect">
              <a:avLst/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9001372" y="233831"/>
              <a:ext cx="1518920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sym typeface="+mn-ea"/>
                </a:rPr>
                <a:t>Baidu Office Co., Ltd</a:t>
              </a:r>
              <a:endPara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0" y="-9466"/>
            <a:ext cx="5486401" cy="619066"/>
            <a:chOff x="0" y="-9466"/>
            <a:chExt cx="5486401" cy="619066"/>
          </a:xfrm>
        </p:grpSpPr>
        <p:sp>
          <p:nvSpPr>
            <p:cNvPr id="8" name="文本框 7"/>
            <p:cNvSpPr txBox="1"/>
            <p:nvPr/>
          </p:nvSpPr>
          <p:spPr>
            <a:xfrm>
              <a:off x="1412305" y="101696"/>
              <a:ext cx="407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公司介绍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dirty="0"/>
                <a:t>企业文化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13" name="TextBox 72"/>
          <p:cNvSpPr txBox="1"/>
          <p:nvPr/>
        </p:nvSpPr>
        <p:spPr bwMode="auto">
          <a:xfrm>
            <a:off x="9397437" y="2420347"/>
            <a:ext cx="1512168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成为最懂用户，并能帮助人们成长的全球顶级高科技公司</a:t>
            </a:r>
            <a:endParaRPr lang="zh-CN" altLang="en-US" sz="16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4" name="TextBox 72"/>
          <p:cNvSpPr txBox="1"/>
          <p:nvPr/>
        </p:nvSpPr>
        <p:spPr bwMode="auto">
          <a:xfrm>
            <a:off x="678509" y="3439102"/>
            <a:ext cx="187409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16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简单可依赖</a:t>
            </a:r>
            <a:r>
              <a:rPr lang="en-US" altLang="zh-CN" sz="16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 </a:t>
            </a:r>
            <a:endParaRPr lang="en-US" altLang="zh-CN" sz="16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5" name="TextBox 72"/>
          <p:cNvSpPr txBox="1"/>
          <p:nvPr/>
        </p:nvSpPr>
        <p:spPr bwMode="auto">
          <a:xfrm>
            <a:off x="9521926" y="4823746"/>
            <a:ext cx="2201009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用科技让复杂的世界更简单</a:t>
            </a:r>
            <a:endParaRPr lang="zh-CN" altLang="en-US" sz="16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1" name="MH_Title_1"/>
          <p:cNvSpPr/>
          <p:nvPr>
            <p:custDataLst>
              <p:tags r:id="rId2"/>
            </p:custDataLst>
          </p:nvPr>
        </p:nvSpPr>
        <p:spPr>
          <a:xfrm>
            <a:off x="8512966" y="2411153"/>
            <a:ext cx="727955" cy="61363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22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愿景</a:t>
            </a:r>
            <a:endParaRPr lang="zh-CN" altLang="en-US" sz="22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MH_Title_1"/>
          <p:cNvSpPr/>
          <p:nvPr>
            <p:custDataLst>
              <p:tags r:id="rId3"/>
            </p:custDataLst>
          </p:nvPr>
        </p:nvSpPr>
        <p:spPr>
          <a:xfrm>
            <a:off x="2769870" y="3272155"/>
            <a:ext cx="918210" cy="6134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22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核心价值观</a:t>
            </a:r>
            <a:endParaRPr lang="zh-CN" altLang="en-US" sz="22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MH_Title_1"/>
          <p:cNvSpPr/>
          <p:nvPr>
            <p:custDataLst>
              <p:tags r:id="rId4"/>
            </p:custDataLst>
          </p:nvPr>
        </p:nvSpPr>
        <p:spPr>
          <a:xfrm>
            <a:off x="8621931" y="4832786"/>
            <a:ext cx="727955" cy="61363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22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使命</a:t>
            </a:r>
            <a:endParaRPr lang="zh-CN" altLang="en-US" sz="22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6" name="îşļiḓe"/>
          <p:cNvGrpSpPr/>
          <p:nvPr/>
        </p:nvGrpSpPr>
        <p:grpSpPr>
          <a:xfrm>
            <a:off x="7979242" y="2424685"/>
            <a:ext cx="2328408" cy="3122777"/>
            <a:chOff x="7979242" y="2077162"/>
            <a:chExt cx="2328408" cy="3122777"/>
          </a:xfrm>
        </p:grpSpPr>
        <p:sp>
          <p:nvSpPr>
            <p:cNvPr id="112" name="iṥlîḍê"/>
            <p:cNvSpPr/>
            <p:nvPr/>
          </p:nvSpPr>
          <p:spPr>
            <a:xfrm flipH="1">
              <a:off x="8033429" y="2077162"/>
              <a:ext cx="2274221" cy="3122777"/>
            </a:xfrm>
            <a:prstGeom prst="arc">
              <a:avLst>
                <a:gd name="adj1" fmla="val 17752484"/>
                <a:gd name="adj2" fmla="val 3682540"/>
              </a:avLst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3" name="iṣḷide"/>
            <p:cNvGrpSpPr/>
            <p:nvPr/>
          </p:nvGrpSpPr>
          <p:grpSpPr>
            <a:xfrm>
              <a:off x="7979242" y="2498515"/>
              <a:ext cx="504720" cy="504720"/>
              <a:chOff x="3691328" y="3225046"/>
              <a:chExt cx="504720" cy="504720"/>
            </a:xfrm>
          </p:grpSpPr>
          <p:sp>
            <p:nvSpPr>
              <p:cNvPr id="123" name="îṡḻïḍe"/>
              <p:cNvSpPr/>
              <p:nvPr/>
            </p:nvSpPr>
            <p:spPr>
              <a:xfrm>
                <a:off x="3691328" y="3225046"/>
                <a:ext cx="504720" cy="504720"/>
              </a:xfrm>
              <a:prstGeom prst="ellipse">
                <a:avLst/>
              </a:prstGeom>
              <a:solidFill>
                <a:srgbClr val="2C556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id="124" name="ïşḷïḓe"/>
              <p:cNvSpPr/>
              <p:nvPr/>
            </p:nvSpPr>
            <p:spPr bwMode="auto">
              <a:xfrm>
                <a:off x="3795602" y="3338695"/>
                <a:ext cx="296173" cy="277421"/>
              </a:xfrm>
              <a:custGeom>
                <a:avLst/>
                <a:gdLst>
                  <a:gd name="T0" fmla="*/ 4791 w 8427"/>
                  <a:gd name="T1" fmla="*/ 0 h 7905"/>
                  <a:gd name="T2" fmla="*/ 1815 w 8427"/>
                  <a:gd name="T3" fmla="*/ 1550 h 7905"/>
                  <a:gd name="T4" fmla="*/ 2213 w 8427"/>
                  <a:gd name="T5" fmla="*/ 1918 h 7905"/>
                  <a:gd name="T6" fmla="*/ 4418 w 8427"/>
                  <a:gd name="T7" fmla="*/ 557 h 7905"/>
                  <a:gd name="T8" fmla="*/ 4791 w 8427"/>
                  <a:gd name="T9" fmla="*/ 1189 h 7905"/>
                  <a:gd name="T10" fmla="*/ 5164 w 8427"/>
                  <a:gd name="T11" fmla="*/ 557 h 7905"/>
                  <a:gd name="T12" fmla="*/ 7870 w 8427"/>
                  <a:gd name="T13" fmla="*/ 3263 h 7905"/>
                  <a:gd name="T14" fmla="*/ 7238 w 8427"/>
                  <a:gd name="T15" fmla="*/ 3636 h 7905"/>
                  <a:gd name="T16" fmla="*/ 7870 w 8427"/>
                  <a:gd name="T17" fmla="*/ 4009 h 7905"/>
                  <a:gd name="T18" fmla="*/ 6448 w 8427"/>
                  <a:gd name="T19" fmla="*/ 6254 h 7905"/>
                  <a:gd name="T20" fmla="*/ 6529 w 8427"/>
                  <a:gd name="T21" fmla="*/ 6597 h 7905"/>
                  <a:gd name="T22" fmla="*/ 6506 w 8427"/>
                  <a:gd name="T23" fmla="*/ 6841 h 7905"/>
                  <a:gd name="T24" fmla="*/ 8427 w 8427"/>
                  <a:gd name="T25" fmla="*/ 3636 h 7905"/>
                  <a:gd name="T26" fmla="*/ 4791 w 8427"/>
                  <a:gd name="T27" fmla="*/ 0 h 7905"/>
                  <a:gd name="T28" fmla="*/ 5719 w 8427"/>
                  <a:gd name="T29" fmla="*/ 5988 h 7905"/>
                  <a:gd name="T30" fmla="*/ 4266 w 8427"/>
                  <a:gd name="T31" fmla="*/ 6026 h 7905"/>
                  <a:gd name="T32" fmla="*/ 2748 w 8427"/>
                  <a:gd name="T33" fmla="*/ 5157 h 7905"/>
                  <a:gd name="T34" fmla="*/ 1879 w 8427"/>
                  <a:gd name="T35" fmla="*/ 3639 h 7905"/>
                  <a:gd name="T36" fmla="*/ 1917 w 8427"/>
                  <a:gd name="T37" fmla="*/ 2186 h 7905"/>
                  <a:gd name="T38" fmla="*/ 426 w 8427"/>
                  <a:gd name="T39" fmla="*/ 2360 h 7905"/>
                  <a:gd name="T40" fmla="*/ 1969 w 8427"/>
                  <a:gd name="T41" fmla="*/ 5936 h 7905"/>
                  <a:gd name="T42" fmla="*/ 5545 w 8427"/>
                  <a:gd name="T43" fmla="*/ 7480 h 7905"/>
                  <a:gd name="T44" fmla="*/ 5719 w 8427"/>
                  <a:gd name="T45" fmla="*/ 5988 h 7905"/>
                  <a:gd name="T46" fmla="*/ 3166 w 8427"/>
                  <a:gd name="T47" fmla="*/ 4205 h 7905"/>
                  <a:gd name="T48" fmla="*/ 4038 w 8427"/>
                  <a:gd name="T49" fmla="*/ 3037 h 7905"/>
                  <a:gd name="T50" fmla="*/ 3821 w 8427"/>
                  <a:gd name="T51" fmla="*/ 2836 h 7905"/>
                  <a:gd name="T52" fmla="*/ 3522 w 8427"/>
                  <a:gd name="T53" fmla="*/ 3051 h 7905"/>
                  <a:gd name="T54" fmla="*/ 3155 w 8427"/>
                  <a:gd name="T55" fmla="*/ 2805 h 7905"/>
                  <a:gd name="T56" fmla="*/ 3866 w 8427"/>
                  <a:gd name="T57" fmla="*/ 2370 h 7905"/>
                  <a:gd name="T58" fmla="*/ 4555 w 8427"/>
                  <a:gd name="T59" fmla="*/ 2989 h 7905"/>
                  <a:gd name="T60" fmla="*/ 3728 w 8427"/>
                  <a:gd name="T61" fmla="*/ 3999 h 7905"/>
                  <a:gd name="T62" fmla="*/ 4586 w 8427"/>
                  <a:gd name="T63" fmla="*/ 3999 h 7905"/>
                  <a:gd name="T64" fmla="*/ 4586 w 8427"/>
                  <a:gd name="T65" fmla="*/ 4422 h 7905"/>
                  <a:gd name="T66" fmla="*/ 3189 w 8427"/>
                  <a:gd name="T67" fmla="*/ 4422 h 7905"/>
                  <a:gd name="T68" fmla="*/ 3166 w 8427"/>
                  <a:gd name="T69" fmla="*/ 4205 h 7905"/>
                  <a:gd name="T70" fmla="*/ 4792 w 8427"/>
                  <a:gd name="T71" fmla="*/ 3635 h 7905"/>
                  <a:gd name="T72" fmla="*/ 5571 w 8427"/>
                  <a:gd name="T73" fmla="*/ 2404 h 7905"/>
                  <a:gd name="T74" fmla="*/ 6175 w 8427"/>
                  <a:gd name="T75" fmla="*/ 2404 h 7905"/>
                  <a:gd name="T76" fmla="*/ 6175 w 8427"/>
                  <a:gd name="T77" fmla="*/ 3525 h 7905"/>
                  <a:gd name="T78" fmla="*/ 6415 w 8427"/>
                  <a:gd name="T79" fmla="*/ 3525 h 7905"/>
                  <a:gd name="T80" fmla="*/ 6415 w 8427"/>
                  <a:gd name="T81" fmla="*/ 3934 h 7905"/>
                  <a:gd name="T82" fmla="*/ 6175 w 8427"/>
                  <a:gd name="T83" fmla="*/ 3934 h 7905"/>
                  <a:gd name="T84" fmla="*/ 6175 w 8427"/>
                  <a:gd name="T85" fmla="*/ 4422 h 7905"/>
                  <a:gd name="T86" fmla="*/ 5687 w 8427"/>
                  <a:gd name="T87" fmla="*/ 4422 h 7905"/>
                  <a:gd name="T88" fmla="*/ 5687 w 8427"/>
                  <a:gd name="T89" fmla="*/ 3934 h 7905"/>
                  <a:gd name="T90" fmla="*/ 4792 w 8427"/>
                  <a:gd name="T91" fmla="*/ 3934 h 7905"/>
                  <a:gd name="T92" fmla="*/ 4792 w 8427"/>
                  <a:gd name="T93" fmla="*/ 3635 h 7905"/>
                  <a:gd name="T94" fmla="*/ 4792 w 8427"/>
                  <a:gd name="T95" fmla="*/ 3635 h 7905"/>
                  <a:gd name="T96" fmla="*/ 5687 w 8427"/>
                  <a:gd name="T97" fmla="*/ 3525 h 7905"/>
                  <a:gd name="T98" fmla="*/ 5687 w 8427"/>
                  <a:gd name="T99" fmla="*/ 3073 h 7905"/>
                  <a:gd name="T100" fmla="*/ 5704 w 8427"/>
                  <a:gd name="T101" fmla="*/ 2847 h 7905"/>
                  <a:gd name="T102" fmla="*/ 5698 w 8427"/>
                  <a:gd name="T103" fmla="*/ 2847 h 7905"/>
                  <a:gd name="T104" fmla="*/ 5599 w 8427"/>
                  <a:gd name="T105" fmla="*/ 3056 h 7905"/>
                  <a:gd name="T106" fmla="*/ 5295 w 8427"/>
                  <a:gd name="T107" fmla="*/ 3519 h 7905"/>
                  <a:gd name="T108" fmla="*/ 5295 w 8427"/>
                  <a:gd name="T109" fmla="*/ 3525 h 7905"/>
                  <a:gd name="T110" fmla="*/ 5687 w 8427"/>
                  <a:gd name="T111" fmla="*/ 3525 h 7905"/>
                  <a:gd name="T112" fmla="*/ 5687 w 8427"/>
                  <a:gd name="T113" fmla="*/ 3525 h 7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427" h="7905">
                    <a:moveTo>
                      <a:pt x="4791" y="0"/>
                    </a:moveTo>
                    <a:cubicBezTo>
                      <a:pt x="3562" y="0"/>
                      <a:pt x="2474" y="614"/>
                      <a:pt x="1815" y="1550"/>
                    </a:cubicBezTo>
                    <a:cubicBezTo>
                      <a:pt x="1952" y="1639"/>
                      <a:pt x="2085" y="1761"/>
                      <a:pt x="2213" y="1918"/>
                    </a:cubicBezTo>
                    <a:cubicBezTo>
                      <a:pt x="2704" y="1183"/>
                      <a:pt x="3499" y="668"/>
                      <a:pt x="4418" y="557"/>
                    </a:cubicBezTo>
                    <a:lnTo>
                      <a:pt x="4791" y="1189"/>
                    </a:lnTo>
                    <a:lnTo>
                      <a:pt x="5164" y="557"/>
                    </a:lnTo>
                    <a:cubicBezTo>
                      <a:pt x="6577" y="727"/>
                      <a:pt x="7700" y="1850"/>
                      <a:pt x="7870" y="3263"/>
                    </a:cubicBezTo>
                    <a:lnTo>
                      <a:pt x="7238" y="3636"/>
                    </a:lnTo>
                    <a:lnTo>
                      <a:pt x="7870" y="4009"/>
                    </a:lnTo>
                    <a:cubicBezTo>
                      <a:pt x="7756" y="4954"/>
                      <a:pt x="7215" y="5767"/>
                      <a:pt x="6448" y="6254"/>
                    </a:cubicBezTo>
                    <a:cubicBezTo>
                      <a:pt x="6497" y="6366"/>
                      <a:pt x="6524" y="6480"/>
                      <a:pt x="6529" y="6597"/>
                    </a:cubicBezTo>
                    <a:cubicBezTo>
                      <a:pt x="6533" y="6683"/>
                      <a:pt x="6524" y="6764"/>
                      <a:pt x="6506" y="6841"/>
                    </a:cubicBezTo>
                    <a:cubicBezTo>
                      <a:pt x="7648" y="6227"/>
                      <a:pt x="8427" y="5021"/>
                      <a:pt x="8427" y="3636"/>
                    </a:cubicBezTo>
                    <a:cubicBezTo>
                      <a:pt x="8427" y="1631"/>
                      <a:pt x="6796" y="0"/>
                      <a:pt x="4791" y="0"/>
                    </a:cubicBezTo>
                    <a:close/>
                    <a:moveTo>
                      <a:pt x="5719" y="5988"/>
                    </a:moveTo>
                    <a:cubicBezTo>
                      <a:pt x="4881" y="5315"/>
                      <a:pt x="4646" y="5646"/>
                      <a:pt x="4266" y="6026"/>
                    </a:cubicBezTo>
                    <a:cubicBezTo>
                      <a:pt x="4000" y="6292"/>
                      <a:pt x="3328" y="5737"/>
                      <a:pt x="2748" y="5157"/>
                    </a:cubicBezTo>
                    <a:cubicBezTo>
                      <a:pt x="2168" y="4576"/>
                      <a:pt x="1614" y="3905"/>
                      <a:pt x="1879" y="3639"/>
                    </a:cubicBezTo>
                    <a:cubicBezTo>
                      <a:pt x="2259" y="3259"/>
                      <a:pt x="2590" y="3024"/>
                      <a:pt x="1917" y="2186"/>
                    </a:cubicBezTo>
                    <a:cubicBezTo>
                      <a:pt x="1243" y="1348"/>
                      <a:pt x="794" y="1992"/>
                      <a:pt x="426" y="2360"/>
                    </a:cubicBezTo>
                    <a:cubicBezTo>
                      <a:pt x="0" y="2785"/>
                      <a:pt x="403" y="4370"/>
                      <a:pt x="1969" y="5936"/>
                    </a:cubicBezTo>
                    <a:cubicBezTo>
                      <a:pt x="3535" y="7502"/>
                      <a:pt x="5120" y="7905"/>
                      <a:pt x="5545" y="7480"/>
                    </a:cubicBezTo>
                    <a:cubicBezTo>
                      <a:pt x="5913" y="7111"/>
                      <a:pt x="6557" y="6662"/>
                      <a:pt x="5719" y="5988"/>
                    </a:cubicBezTo>
                    <a:close/>
                    <a:moveTo>
                      <a:pt x="3166" y="4205"/>
                    </a:moveTo>
                    <a:cubicBezTo>
                      <a:pt x="3166" y="3460"/>
                      <a:pt x="4038" y="3327"/>
                      <a:pt x="4038" y="3037"/>
                    </a:cubicBezTo>
                    <a:cubicBezTo>
                      <a:pt x="4038" y="2895"/>
                      <a:pt x="3925" y="2836"/>
                      <a:pt x="3821" y="2836"/>
                    </a:cubicBezTo>
                    <a:cubicBezTo>
                      <a:pt x="3629" y="2836"/>
                      <a:pt x="3522" y="3051"/>
                      <a:pt x="3522" y="3051"/>
                    </a:cubicBezTo>
                    <a:lnTo>
                      <a:pt x="3155" y="2805"/>
                    </a:lnTo>
                    <a:cubicBezTo>
                      <a:pt x="3155" y="2805"/>
                      <a:pt x="3341" y="2370"/>
                      <a:pt x="3866" y="2370"/>
                    </a:cubicBezTo>
                    <a:cubicBezTo>
                      <a:pt x="4196" y="2370"/>
                      <a:pt x="4555" y="2560"/>
                      <a:pt x="4555" y="2989"/>
                    </a:cubicBezTo>
                    <a:cubicBezTo>
                      <a:pt x="4555" y="3618"/>
                      <a:pt x="3742" y="3739"/>
                      <a:pt x="3728" y="3999"/>
                    </a:cubicBezTo>
                    <a:lnTo>
                      <a:pt x="4586" y="3999"/>
                    </a:lnTo>
                    <a:lnTo>
                      <a:pt x="4586" y="4422"/>
                    </a:lnTo>
                    <a:lnTo>
                      <a:pt x="3189" y="4422"/>
                    </a:lnTo>
                    <a:cubicBezTo>
                      <a:pt x="3174" y="4343"/>
                      <a:pt x="3166" y="4273"/>
                      <a:pt x="3166" y="4205"/>
                    </a:cubicBezTo>
                    <a:close/>
                    <a:moveTo>
                      <a:pt x="4792" y="3635"/>
                    </a:moveTo>
                    <a:lnTo>
                      <a:pt x="5571" y="2404"/>
                    </a:lnTo>
                    <a:lnTo>
                      <a:pt x="6175" y="2404"/>
                    </a:lnTo>
                    <a:lnTo>
                      <a:pt x="6175" y="3525"/>
                    </a:lnTo>
                    <a:lnTo>
                      <a:pt x="6415" y="3525"/>
                    </a:lnTo>
                    <a:lnTo>
                      <a:pt x="6415" y="3934"/>
                    </a:lnTo>
                    <a:lnTo>
                      <a:pt x="6175" y="3934"/>
                    </a:lnTo>
                    <a:lnTo>
                      <a:pt x="6175" y="4422"/>
                    </a:lnTo>
                    <a:lnTo>
                      <a:pt x="5687" y="4422"/>
                    </a:lnTo>
                    <a:lnTo>
                      <a:pt x="5687" y="3934"/>
                    </a:lnTo>
                    <a:lnTo>
                      <a:pt x="4792" y="3934"/>
                    </a:lnTo>
                    <a:lnTo>
                      <a:pt x="4792" y="3635"/>
                    </a:lnTo>
                    <a:lnTo>
                      <a:pt x="4792" y="3635"/>
                    </a:lnTo>
                    <a:close/>
                    <a:moveTo>
                      <a:pt x="5687" y="3525"/>
                    </a:moveTo>
                    <a:lnTo>
                      <a:pt x="5687" y="3073"/>
                    </a:lnTo>
                    <a:cubicBezTo>
                      <a:pt x="5687" y="2963"/>
                      <a:pt x="5704" y="2847"/>
                      <a:pt x="5704" y="2847"/>
                    </a:cubicBezTo>
                    <a:lnTo>
                      <a:pt x="5698" y="2847"/>
                    </a:lnTo>
                    <a:cubicBezTo>
                      <a:pt x="5698" y="2847"/>
                      <a:pt x="5656" y="2972"/>
                      <a:pt x="5599" y="3056"/>
                    </a:cubicBezTo>
                    <a:lnTo>
                      <a:pt x="5295" y="3519"/>
                    </a:lnTo>
                    <a:lnTo>
                      <a:pt x="5295" y="3525"/>
                    </a:lnTo>
                    <a:lnTo>
                      <a:pt x="5687" y="3525"/>
                    </a:lnTo>
                    <a:lnTo>
                      <a:pt x="5687" y="3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115" name="ïṧľiďé"/>
            <p:cNvGrpSpPr/>
            <p:nvPr/>
          </p:nvGrpSpPr>
          <p:grpSpPr>
            <a:xfrm>
              <a:off x="7979242" y="4132507"/>
              <a:ext cx="504720" cy="504720"/>
              <a:chOff x="3691328" y="4755365"/>
              <a:chExt cx="504720" cy="504720"/>
            </a:xfrm>
          </p:grpSpPr>
          <p:sp>
            <p:nvSpPr>
              <p:cNvPr id="119" name="îṡľidê"/>
              <p:cNvSpPr/>
              <p:nvPr/>
            </p:nvSpPr>
            <p:spPr>
              <a:xfrm>
                <a:off x="3691328" y="4755365"/>
                <a:ext cx="504720" cy="504720"/>
              </a:xfrm>
              <a:prstGeom prst="ellipse">
                <a:avLst/>
              </a:prstGeom>
              <a:solidFill>
                <a:srgbClr val="2C556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 defTabSz="913765"/>
              </a:p>
            </p:txBody>
          </p:sp>
          <p:sp>
            <p:nvSpPr>
              <p:cNvPr id="120" name="ïSļiḍe"/>
              <p:cNvSpPr/>
              <p:nvPr/>
            </p:nvSpPr>
            <p:spPr bwMode="auto">
              <a:xfrm>
                <a:off x="3795602" y="4859880"/>
                <a:ext cx="296173" cy="295690"/>
              </a:xfrm>
              <a:custGeom>
                <a:avLst/>
                <a:gdLst>
                  <a:gd name="connsiteX0" fmla="*/ 298661 w 606862"/>
                  <a:gd name="connsiteY0" fmla="*/ 216068 h 605874"/>
                  <a:gd name="connsiteX1" fmla="*/ 292627 w 606862"/>
                  <a:gd name="connsiteY1" fmla="*/ 222186 h 605874"/>
                  <a:gd name="connsiteX2" fmla="*/ 292627 w 606862"/>
                  <a:gd name="connsiteY2" fmla="*/ 229140 h 605874"/>
                  <a:gd name="connsiteX3" fmla="*/ 286035 w 606862"/>
                  <a:gd name="connsiteY3" fmla="*/ 238133 h 605874"/>
                  <a:gd name="connsiteX4" fmla="*/ 259483 w 606862"/>
                  <a:gd name="connsiteY4" fmla="*/ 271879 h 605874"/>
                  <a:gd name="connsiteX5" fmla="*/ 278979 w 606862"/>
                  <a:gd name="connsiteY5" fmla="*/ 304884 h 605874"/>
                  <a:gd name="connsiteX6" fmla="*/ 303396 w 606862"/>
                  <a:gd name="connsiteY6" fmla="*/ 315917 h 605874"/>
                  <a:gd name="connsiteX7" fmla="*/ 312309 w 606862"/>
                  <a:gd name="connsiteY7" fmla="*/ 321109 h 605874"/>
                  <a:gd name="connsiteX8" fmla="*/ 309431 w 606862"/>
                  <a:gd name="connsiteY8" fmla="*/ 342525 h 605874"/>
                  <a:gd name="connsiteX9" fmla="*/ 293741 w 606862"/>
                  <a:gd name="connsiteY9" fmla="*/ 344565 h 605874"/>
                  <a:gd name="connsiteX10" fmla="*/ 269881 w 606862"/>
                  <a:gd name="connsiteY10" fmla="*/ 337426 h 605874"/>
                  <a:gd name="connsiteX11" fmla="*/ 262639 w 606862"/>
                  <a:gd name="connsiteY11" fmla="*/ 340485 h 605874"/>
                  <a:gd name="connsiteX12" fmla="*/ 259111 w 606862"/>
                  <a:gd name="connsiteY12" fmla="*/ 353001 h 605874"/>
                  <a:gd name="connsiteX13" fmla="*/ 263382 w 606862"/>
                  <a:gd name="connsiteY13" fmla="*/ 362550 h 605874"/>
                  <a:gd name="connsiteX14" fmla="*/ 284921 w 606862"/>
                  <a:gd name="connsiteY14" fmla="*/ 368669 h 605874"/>
                  <a:gd name="connsiteX15" fmla="*/ 291048 w 606862"/>
                  <a:gd name="connsiteY15" fmla="*/ 375901 h 605874"/>
                  <a:gd name="connsiteX16" fmla="*/ 291141 w 606862"/>
                  <a:gd name="connsiteY16" fmla="*/ 384059 h 605874"/>
                  <a:gd name="connsiteX17" fmla="*/ 296340 w 606862"/>
                  <a:gd name="connsiteY17" fmla="*/ 389622 h 605874"/>
                  <a:gd name="connsiteX18" fmla="*/ 308502 w 606862"/>
                  <a:gd name="connsiteY18" fmla="*/ 389622 h 605874"/>
                  <a:gd name="connsiteX19" fmla="*/ 313423 w 606862"/>
                  <a:gd name="connsiteY19" fmla="*/ 384430 h 605874"/>
                  <a:gd name="connsiteX20" fmla="*/ 313423 w 606862"/>
                  <a:gd name="connsiteY20" fmla="*/ 373119 h 605874"/>
                  <a:gd name="connsiteX21" fmla="*/ 318622 w 606862"/>
                  <a:gd name="connsiteY21" fmla="*/ 366444 h 605874"/>
                  <a:gd name="connsiteX22" fmla="*/ 339789 w 606862"/>
                  <a:gd name="connsiteY22" fmla="*/ 352909 h 605874"/>
                  <a:gd name="connsiteX23" fmla="*/ 327256 w 606862"/>
                  <a:gd name="connsiteY23" fmla="*/ 294872 h 605874"/>
                  <a:gd name="connsiteX24" fmla="*/ 305996 w 606862"/>
                  <a:gd name="connsiteY24" fmla="*/ 285230 h 605874"/>
                  <a:gd name="connsiteX25" fmla="*/ 294391 w 606862"/>
                  <a:gd name="connsiteY25" fmla="*/ 278740 h 605874"/>
                  <a:gd name="connsiteX26" fmla="*/ 296804 w 606862"/>
                  <a:gd name="connsiteY26" fmla="*/ 260661 h 605874"/>
                  <a:gd name="connsiteX27" fmla="*/ 304046 w 606862"/>
                  <a:gd name="connsiteY27" fmla="*/ 259178 h 605874"/>
                  <a:gd name="connsiteX28" fmla="*/ 330877 w 606862"/>
                  <a:gd name="connsiteY28" fmla="*/ 264463 h 605874"/>
                  <a:gd name="connsiteX29" fmla="*/ 337932 w 606862"/>
                  <a:gd name="connsiteY29" fmla="*/ 261496 h 605874"/>
                  <a:gd name="connsiteX30" fmla="*/ 342110 w 606862"/>
                  <a:gd name="connsiteY30" fmla="*/ 247404 h 605874"/>
                  <a:gd name="connsiteX31" fmla="*/ 338954 w 606862"/>
                  <a:gd name="connsiteY31" fmla="*/ 240914 h 605874"/>
                  <a:gd name="connsiteX32" fmla="*/ 321964 w 606862"/>
                  <a:gd name="connsiteY32" fmla="*/ 235815 h 605874"/>
                  <a:gd name="connsiteX33" fmla="*/ 314258 w 606862"/>
                  <a:gd name="connsiteY33" fmla="*/ 226915 h 605874"/>
                  <a:gd name="connsiteX34" fmla="*/ 303396 w 606862"/>
                  <a:gd name="connsiteY34" fmla="*/ 216068 h 605874"/>
                  <a:gd name="connsiteX35" fmla="*/ 303396 w 606862"/>
                  <a:gd name="connsiteY35" fmla="*/ 176202 h 605874"/>
                  <a:gd name="connsiteX36" fmla="*/ 430308 w 606862"/>
                  <a:gd name="connsiteY36" fmla="*/ 302937 h 605874"/>
                  <a:gd name="connsiteX37" fmla="*/ 303396 w 606862"/>
                  <a:gd name="connsiteY37" fmla="*/ 429673 h 605874"/>
                  <a:gd name="connsiteX38" fmla="*/ 176484 w 606862"/>
                  <a:gd name="connsiteY38" fmla="*/ 302937 h 605874"/>
                  <a:gd name="connsiteX39" fmla="*/ 303396 w 606862"/>
                  <a:gd name="connsiteY39" fmla="*/ 176202 h 605874"/>
                  <a:gd name="connsiteX40" fmla="*/ 281240 w 606862"/>
                  <a:gd name="connsiteY40" fmla="*/ 91493 h 605874"/>
                  <a:gd name="connsiteX41" fmla="*/ 91642 w 606862"/>
                  <a:gd name="connsiteY41" fmla="*/ 280782 h 605874"/>
                  <a:gd name="connsiteX42" fmla="*/ 118104 w 606862"/>
                  <a:gd name="connsiteY42" fmla="*/ 280782 h 605874"/>
                  <a:gd name="connsiteX43" fmla="*/ 140295 w 606862"/>
                  <a:gd name="connsiteY43" fmla="*/ 302937 h 605874"/>
                  <a:gd name="connsiteX44" fmla="*/ 118104 w 606862"/>
                  <a:gd name="connsiteY44" fmla="*/ 325092 h 605874"/>
                  <a:gd name="connsiteX45" fmla="*/ 91642 w 606862"/>
                  <a:gd name="connsiteY45" fmla="*/ 325092 h 605874"/>
                  <a:gd name="connsiteX46" fmla="*/ 281240 w 606862"/>
                  <a:gd name="connsiteY46" fmla="*/ 514381 h 605874"/>
                  <a:gd name="connsiteX47" fmla="*/ 281240 w 606862"/>
                  <a:gd name="connsiteY47" fmla="*/ 487962 h 605874"/>
                  <a:gd name="connsiteX48" fmla="*/ 303431 w 606862"/>
                  <a:gd name="connsiteY48" fmla="*/ 465807 h 605874"/>
                  <a:gd name="connsiteX49" fmla="*/ 325622 w 606862"/>
                  <a:gd name="connsiteY49" fmla="*/ 487962 h 605874"/>
                  <a:gd name="connsiteX50" fmla="*/ 325622 w 606862"/>
                  <a:gd name="connsiteY50" fmla="*/ 514381 h 605874"/>
                  <a:gd name="connsiteX51" fmla="*/ 515220 w 606862"/>
                  <a:gd name="connsiteY51" fmla="*/ 325092 h 605874"/>
                  <a:gd name="connsiteX52" fmla="*/ 488758 w 606862"/>
                  <a:gd name="connsiteY52" fmla="*/ 325092 h 605874"/>
                  <a:gd name="connsiteX53" fmla="*/ 466567 w 606862"/>
                  <a:gd name="connsiteY53" fmla="*/ 302937 h 605874"/>
                  <a:gd name="connsiteX54" fmla="*/ 488758 w 606862"/>
                  <a:gd name="connsiteY54" fmla="*/ 280782 h 605874"/>
                  <a:gd name="connsiteX55" fmla="*/ 515220 w 606862"/>
                  <a:gd name="connsiteY55" fmla="*/ 280782 h 605874"/>
                  <a:gd name="connsiteX56" fmla="*/ 325622 w 606862"/>
                  <a:gd name="connsiteY56" fmla="*/ 91493 h 605874"/>
                  <a:gd name="connsiteX57" fmla="*/ 325622 w 606862"/>
                  <a:gd name="connsiteY57" fmla="*/ 117912 h 605874"/>
                  <a:gd name="connsiteX58" fmla="*/ 303431 w 606862"/>
                  <a:gd name="connsiteY58" fmla="*/ 140067 h 605874"/>
                  <a:gd name="connsiteX59" fmla="*/ 281240 w 606862"/>
                  <a:gd name="connsiteY59" fmla="*/ 117912 h 605874"/>
                  <a:gd name="connsiteX60" fmla="*/ 303431 w 606862"/>
                  <a:gd name="connsiteY60" fmla="*/ 0 h 605874"/>
                  <a:gd name="connsiteX61" fmla="*/ 325622 w 606862"/>
                  <a:gd name="connsiteY61" fmla="*/ 22155 h 605874"/>
                  <a:gd name="connsiteX62" fmla="*/ 325622 w 606862"/>
                  <a:gd name="connsiteY62" fmla="*/ 48574 h 605874"/>
                  <a:gd name="connsiteX63" fmla="*/ 558209 w 606862"/>
                  <a:gd name="connsiteY63" fmla="*/ 280782 h 605874"/>
                  <a:gd name="connsiteX64" fmla="*/ 584671 w 606862"/>
                  <a:gd name="connsiteY64" fmla="*/ 280782 h 605874"/>
                  <a:gd name="connsiteX65" fmla="*/ 606862 w 606862"/>
                  <a:gd name="connsiteY65" fmla="*/ 302937 h 605874"/>
                  <a:gd name="connsiteX66" fmla="*/ 584671 w 606862"/>
                  <a:gd name="connsiteY66" fmla="*/ 325092 h 605874"/>
                  <a:gd name="connsiteX67" fmla="*/ 558209 w 606862"/>
                  <a:gd name="connsiteY67" fmla="*/ 325092 h 605874"/>
                  <a:gd name="connsiteX68" fmla="*/ 325622 w 606862"/>
                  <a:gd name="connsiteY68" fmla="*/ 557300 h 605874"/>
                  <a:gd name="connsiteX69" fmla="*/ 325622 w 606862"/>
                  <a:gd name="connsiteY69" fmla="*/ 583719 h 605874"/>
                  <a:gd name="connsiteX70" fmla="*/ 303431 w 606862"/>
                  <a:gd name="connsiteY70" fmla="*/ 605874 h 605874"/>
                  <a:gd name="connsiteX71" fmla="*/ 281240 w 606862"/>
                  <a:gd name="connsiteY71" fmla="*/ 583719 h 605874"/>
                  <a:gd name="connsiteX72" fmla="*/ 281240 w 606862"/>
                  <a:gd name="connsiteY72" fmla="*/ 557300 h 605874"/>
                  <a:gd name="connsiteX73" fmla="*/ 48653 w 606862"/>
                  <a:gd name="connsiteY73" fmla="*/ 325092 h 605874"/>
                  <a:gd name="connsiteX74" fmla="*/ 22191 w 606862"/>
                  <a:gd name="connsiteY74" fmla="*/ 325092 h 605874"/>
                  <a:gd name="connsiteX75" fmla="*/ 0 w 606862"/>
                  <a:gd name="connsiteY75" fmla="*/ 302937 h 605874"/>
                  <a:gd name="connsiteX76" fmla="*/ 22191 w 606862"/>
                  <a:gd name="connsiteY76" fmla="*/ 280782 h 605874"/>
                  <a:gd name="connsiteX77" fmla="*/ 48653 w 606862"/>
                  <a:gd name="connsiteY77" fmla="*/ 280782 h 605874"/>
                  <a:gd name="connsiteX78" fmla="*/ 281240 w 606862"/>
                  <a:gd name="connsiteY78" fmla="*/ 48574 h 605874"/>
                  <a:gd name="connsiteX79" fmla="*/ 281240 w 606862"/>
                  <a:gd name="connsiteY79" fmla="*/ 22155 h 605874"/>
                  <a:gd name="connsiteX80" fmla="*/ 303431 w 606862"/>
                  <a:gd name="connsiteY80" fmla="*/ 0 h 60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606862" h="605874">
                    <a:moveTo>
                      <a:pt x="298661" y="216068"/>
                    </a:moveTo>
                    <a:cubicBezTo>
                      <a:pt x="293648" y="216160"/>
                      <a:pt x="292719" y="216995"/>
                      <a:pt x="292627" y="222186"/>
                    </a:cubicBezTo>
                    <a:lnTo>
                      <a:pt x="292627" y="229140"/>
                    </a:lnTo>
                    <a:cubicBezTo>
                      <a:pt x="292627" y="235908"/>
                      <a:pt x="292627" y="235815"/>
                      <a:pt x="286035" y="238133"/>
                    </a:cubicBezTo>
                    <a:cubicBezTo>
                      <a:pt x="270252" y="243974"/>
                      <a:pt x="260411" y="254728"/>
                      <a:pt x="259483" y="271879"/>
                    </a:cubicBezTo>
                    <a:cubicBezTo>
                      <a:pt x="258554" y="287084"/>
                      <a:pt x="266539" y="297375"/>
                      <a:pt x="278979" y="304884"/>
                    </a:cubicBezTo>
                    <a:cubicBezTo>
                      <a:pt x="286685" y="309613"/>
                      <a:pt x="295226" y="312301"/>
                      <a:pt x="303396" y="315917"/>
                    </a:cubicBezTo>
                    <a:cubicBezTo>
                      <a:pt x="306645" y="317308"/>
                      <a:pt x="309616" y="318884"/>
                      <a:pt x="312309" y="321109"/>
                    </a:cubicBezTo>
                    <a:cubicBezTo>
                      <a:pt x="320200" y="327691"/>
                      <a:pt x="318715" y="338446"/>
                      <a:pt x="309431" y="342525"/>
                    </a:cubicBezTo>
                    <a:cubicBezTo>
                      <a:pt x="304417" y="344750"/>
                      <a:pt x="299218" y="345214"/>
                      <a:pt x="293741" y="344565"/>
                    </a:cubicBezTo>
                    <a:cubicBezTo>
                      <a:pt x="285292" y="343452"/>
                      <a:pt x="277401" y="341412"/>
                      <a:pt x="269881" y="337426"/>
                    </a:cubicBezTo>
                    <a:cubicBezTo>
                      <a:pt x="265517" y="335108"/>
                      <a:pt x="264125" y="335664"/>
                      <a:pt x="262639" y="340485"/>
                    </a:cubicBezTo>
                    <a:cubicBezTo>
                      <a:pt x="261340" y="344750"/>
                      <a:pt x="260226" y="348829"/>
                      <a:pt x="259111" y="353001"/>
                    </a:cubicBezTo>
                    <a:cubicBezTo>
                      <a:pt x="257440" y="358564"/>
                      <a:pt x="258090" y="359955"/>
                      <a:pt x="263382" y="362550"/>
                    </a:cubicBezTo>
                    <a:cubicBezTo>
                      <a:pt x="270252" y="365888"/>
                      <a:pt x="277494" y="367464"/>
                      <a:pt x="284921" y="368669"/>
                    </a:cubicBezTo>
                    <a:cubicBezTo>
                      <a:pt x="290770" y="369596"/>
                      <a:pt x="291048" y="369782"/>
                      <a:pt x="291048" y="375901"/>
                    </a:cubicBezTo>
                    <a:cubicBezTo>
                      <a:pt x="291141" y="378589"/>
                      <a:pt x="291141" y="381278"/>
                      <a:pt x="291141" y="384059"/>
                    </a:cubicBezTo>
                    <a:cubicBezTo>
                      <a:pt x="291141" y="387490"/>
                      <a:pt x="292719" y="389437"/>
                      <a:pt x="296340" y="389622"/>
                    </a:cubicBezTo>
                    <a:cubicBezTo>
                      <a:pt x="300425" y="389715"/>
                      <a:pt x="304417" y="389715"/>
                      <a:pt x="308502" y="389622"/>
                    </a:cubicBezTo>
                    <a:cubicBezTo>
                      <a:pt x="311659" y="389437"/>
                      <a:pt x="313423" y="387768"/>
                      <a:pt x="313423" y="384430"/>
                    </a:cubicBezTo>
                    <a:cubicBezTo>
                      <a:pt x="313423" y="380722"/>
                      <a:pt x="313516" y="376828"/>
                      <a:pt x="313423" y="373119"/>
                    </a:cubicBezTo>
                    <a:cubicBezTo>
                      <a:pt x="313330" y="369411"/>
                      <a:pt x="314908" y="367464"/>
                      <a:pt x="318622" y="366444"/>
                    </a:cubicBezTo>
                    <a:cubicBezTo>
                      <a:pt x="327070" y="364127"/>
                      <a:pt x="334219" y="359584"/>
                      <a:pt x="339789" y="352909"/>
                    </a:cubicBezTo>
                    <a:cubicBezTo>
                      <a:pt x="355108" y="334366"/>
                      <a:pt x="349352" y="307017"/>
                      <a:pt x="327256" y="294872"/>
                    </a:cubicBezTo>
                    <a:cubicBezTo>
                      <a:pt x="320479" y="291071"/>
                      <a:pt x="313144" y="288197"/>
                      <a:pt x="305996" y="285230"/>
                    </a:cubicBezTo>
                    <a:cubicBezTo>
                      <a:pt x="301911" y="283561"/>
                      <a:pt x="297826" y="281521"/>
                      <a:pt x="294391" y="278740"/>
                    </a:cubicBezTo>
                    <a:cubicBezTo>
                      <a:pt x="287428" y="273177"/>
                      <a:pt x="288635" y="264277"/>
                      <a:pt x="296804" y="260661"/>
                    </a:cubicBezTo>
                    <a:cubicBezTo>
                      <a:pt x="299218" y="259642"/>
                      <a:pt x="301539" y="259271"/>
                      <a:pt x="304046" y="259178"/>
                    </a:cubicBezTo>
                    <a:cubicBezTo>
                      <a:pt x="313423" y="258715"/>
                      <a:pt x="322335" y="260383"/>
                      <a:pt x="330877" y="264463"/>
                    </a:cubicBezTo>
                    <a:cubicBezTo>
                      <a:pt x="335054" y="266595"/>
                      <a:pt x="336447" y="265946"/>
                      <a:pt x="337932" y="261496"/>
                    </a:cubicBezTo>
                    <a:cubicBezTo>
                      <a:pt x="339511" y="256860"/>
                      <a:pt x="340811" y="252132"/>
                      <a:pt x="342110" y="247404"/>
                    </a:cubicBezTo>
                    <a:cubicBezTo>
                      <a:pt x="343039" y="244344"/>
                      <a:pt x="341925" y="242212"/>
                      <a:pt x="338954" y="240914"/>
                    </a:cubicBezTo>
                    <a:cubicBezTo>
                      <a:pt x="333476" y="238411"/>
                      <a:pt x="327813" y="236649"/>
                      <a:pt x="321964" y="235815"/>
                    </a:cubicBezTo>
                    <a:cubicBezTo>
                      <a:pt x="314258" y="234702"/>
                      <a:pt x="314258" y="234610"/>
                      <a:pt x="314258" y="226915"/>
                    </a:cubicBezTo>
                    <a:cubicBezTo>
                      <a:pt x="314258" y="216068"/>
                      <a:pt x="314258" y="216068"/>
                      <a:pt x="303396" y="216068"/>
                    </a:cubicBezTo>
                    <a:close/>
                    <a:moveTo>
                      <a:pt x="303396" y="176202"/>
                    </a:moveTo>
                    <a:cubicBezTo>
                      <a:pt x="373490" y="176202"/>
                      <a:pt x="430308" y="232941"/>
                      <a:pt x="430308" y="302937"/>
                    </a:cubicBezTo>
                    <a:cubicBezTo>
                      <a:pt x="430308" y="372934"/>
                      <a:pt x="373490" y="429673"/>
                      <a:pt x="303396" y="429673"/>
                    </a:cubicBezTo>
                    <a:cubicBezTo>
                      <a:pt x="233302" y="429673"/>
                      <a:pt x="176484" y="372934"/>
                      <a:pt x="176484" y="302937"/>
                    </a:cubicBezTo>
                    <a:cubicBezTo>
                      <a:pt x="176484" y="232941"/>
                      <a:pt x="233302" y="176202"/>
                      <a:pt x="303396" y="176202"/>
                    </a:cubicBezTo>
                    <a:close/>
                    <a:moveTo>
                      <a:pt x="281240" y="91493"/>
                    </a:moveTo>
                    <a:cubicBezTo>
                      <a:pt x="181334" y="101690"/>
                      <a:pt x="101855" y="181039"/>
                      <a:pt x="91642" y="280782"/>
                    </a:cubicBezTo>
                    <a:lnTo>
                      <a:pt x="118104" y="280782"/>
                    </a:lnTo>
                    <a:cubicBezTo>
                      <a:pt x="130360" y="280782"/>
                      <a:pt x="140295" y="290701"/>
                      <a:pt x="140295" y="302937"/>
                    </a:cubicBezTo>
                    <a:cubicBezTo>
                      <a:pt x="140295" y="315173"/>
                      <a:pt x="130360" y="325092"/>
                      <a:pt x="118104" y="325092"/>
                    </a:cubicBezTo>
                    <a:lnTo>
                      <a:pt x="91642" y="325092"/>
                    </a:lnTo>
                    <a:cubicBezTo>
                      <a:pt x="101855" y="424835"/>
                      <a:pt x="181334" y="504184"/>
                      <a:pt x="281240" y="514381"/>
                    </a:cubicBezTo>
                    <a:lnTo>
                      <a:pt x="281240" y="487962"/>
                    </a:lnTo>
                    <a:cubicBezTo>
                      <a:pt x="281240" y="475726"/>
                      <a:pt x="291175" y="465807"/>
                      <a:pt x="303431" y="465807"/>
                    </a:cubicBezTo>
                    <a:cubicBezTo>
                      <a:pt x="315687" y="465807"/>
                      <a:pt x="325622" y="475726"/>
                      <a:pt x="325622" y="487962"/>
                    </a:cubicBezTo>
                    <a:lnTo>
                      <a:pt x="325622" y="514381"/>
                    </a:lnTo>
                    <a:cubicBezTo>
                      <a:pt x="425528" y="504184"/>
                      <a:pt x="505007" y="424835"/>
                      <a:pt x="515220" y="325092"/>
                    </a:cubicBezTo>
                    <a:lnTo>
                      <a:pt x="488758" y="325092"/>
                    </a:lnTo>
                    <a:cubicBezTo>
                      <a:pt x="476502" y="325092"/>
                      <a:pt x="466567" y="315173"/>
                      <a:pt x="466567" y="302937"/>
                    </a:cubicBezTo>
                    <a:cubicBezTo>
                      <a:pt x="466567" y="290701"/>
                      <a:pt x="476502" y="280782"/>
                      <a:pt x="488758" y="280782"/>
                    </a:cubicBezTo>
                    <a:lnTo>
                      <a:pt x="515220" y="280782"/>
                    </a:lnTo>
                    <a:cubicBezTo>
                      <a:pt x="505007" y="181039"/>
                      <a:pt x="425528" y="101690"/>
                      <a:pt x="325622" y="91493"/>
                    </a:cubicBezTo>
                    <a:lnTo>
                      <a:pt x="325622" y="117912"/>
                    </a:lnTo>
                    <a:cubicBezTo>
                      <a:pt x="325622" y="130148"/>
                      <a:pt x="315687" y="140067"/>
                      <a:pt x="303431" y="140067"/>
                    </a:cubicBezTo>
                    <a:cubicBezTo>
                      <a:pt x="291175" y="140067"/>
                      <a:pt x="281240" y="130148"/>
                      <a:pt x="281240" y="117912"/>
                    </a:cubicBezTo>
                    <a:close/>
                    <a:moveTo>
                      <a:pt x="303431" y="0"/>
                    </a:moveTo>
                    <a:cubicBezTo>
                      <a:pt x="315687" y="0"/>
                      <a:pt x="325622" y="9919"/>
                      <a:pt x="325622" y="22155"/>
                    </a:cubicBezTo>
                    <a:lnTo>
                      <a:pt x="325622" y="48574"/>
                    </a:lnTo>
                    <a:cubicBezTo>
                      <a:pt x="449111" y="59234"/>
                      <a:pt x="547531" y="157494"/>
                      <a:pt x="558209" y="280782"/>
                    </a:cubicBezTo>
                    <a:lnTo>
                      <a:pt x="584671" y="280782"/>
                    </a:lnTo>
                    <a:cubicBezTo>
                      <a:pt x="596834" y="280782"/>
                      <a:pt x="606862" y="290701"/>
                      <a:pt x="606862" y="302937"/>
                    </a:cubicBezTo>
                    <a:cubicBezTo>
                      <a:pt x="606862" y="315173"/>
                      <a:pt x="596927" y="325092"/>
                      <a:pt x="584671" y="325092"/>
                    </a:cubicBezTo>
                    <a:lnTo>
                      <a:pt x="558209" y="325092"/>
                    </a:lnTo>
                    <a:cubicBezTo>
                      <a:pt x="547531" y="448380"/>
                      <a:pt x="449111" y="546640"/>
                      <a:pt x="325622" y="557300"/>
                    </a:cubicBezTo>
                    <a:lnTo>
                      <a:pt x="325622" y="583719"/>
                    </a:lnTo>
                    <a:cubicBezTo>
                      <a:pt x="325622" y="595955"/>
                      <a:pt x="315687" y="605874"/>
                      <a:pt x="303431" y="605874"/>
                    </a:cubicBezTo>
                    <a:cubicBezTo>
                      <a:pt x="291175" y="605874"/>
                      <a:pt x="281240" y="595955"/>
                      <a:pt x="281240" y="583719"/>
                    </a:cubicBezTo>
                    <a:lnTo>
                      <a:pt x="281240" y="557300"/>
                    </a:lnTo>
                    <a:cubicBezTo>
                      <a:pt x="157751" y="546640"/>
                      <a:pt x="59331" y="448380"/>
                      <a:pt x="48653" y="325092"/>
                    </a:cubicBezTo>
                    <a:lnTo>
                      <a:pt x="22191" y="325092"/>
                    </a:lnTo>
                    <a:cubicBezTo>
                      <a:pt x="9935" y="325092"/>
                      <a:pt x="0" y="315173"/>
                      <a:pt x="0" y="302937"/>
                    </a:cubicBezTo>
                    <a:cubicBezTo>
                      <a:pt x="0" y="290701"/>
                      <a:pt x="9935" y="280782"/>
                      <a:pt x="22191" y="280782"/>
                    </a:cubicBezTo>
                    <a:lnTo>
                      <a:pt x="48653" y="280782"/>
                    </a:lnTo>
                    <a:cubicBezTo>
                      <a:pt x="59331" y="157494"/>
                      <a:pt x="157751" y="59234"/>
                      <a:pt x="281240" y="48574"/>
                    </a:cubicBezTo>
                    <a:lnTo>
                      <a:pt x="281240" y="22155"/>
                    </a:lnTo>
                    <a:cubicBezTo>
                      <a:pt x="281240" y="9919"/>
                      <a:pt x="291175" y="0"/>
                      <a:pt x="3034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</p:grpSp>
      <p:grpSp>
        <p:nvGrpSpPr>
          <p:cNvPr id="27" name="íṥḷid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4267200" y="2506453"/>
            <a:ext cx="3657600" cy="2959240"/>
            <a:chOff x="3208338" y="1082676"/>
            <a:chExt cx="5778501" cy="4675188"/>
          </a:xfrm>
        </p:grpSpPr>
        <p:sp>
          <p:nvSpPr>
            <p:cNvPr id="28" name="ïṥ1ídê"/>
            <p:cNvSpPr/>
            <p:nvPr/>
          </p:nvSpPr>
          <p:spPr bwMode="auto">
            <a:xfrm>
              <a:off x="5359401" y="2470151"/>
              <a:ext cx="3627438" cy="1822450"/>
            </a:xfrm>
            <a:custGeom>
              <a:avLst/>
              <a:gdLst>
                <a:gd name="T0" fmla="*/ 2285 w 2285"/>
                <a:gd name="T1" fmla="*/ 206 h 1148"/>
                <a:gd name="T2" fmla="*/ 1974 w 2285"/>
                <a:gd name="T3" fmla="*/ 0 h 1148"/>
                <a:gd name="T4" fmla="*/ 2003 w 2285"/>
                <a:gd name="T5" fmla="*/ 104 h 1148"/>
                <a:gd name="T6" fmla="*/ 0 w 2285"/>
                <a:gd name="T7" fmla="*/ 840 h 1148"/>
                <a:gd name="T8" fmla="*/ 0 w 2285"/>
                <a:gd name="T9" fmla="*/ 1148 h 1148"/>
                <a:gd name="T10" fmla="*/ 2098 w 2285"/>
                <a:gd name="T11" fmla="*/ 440 h 1148"/>
                <a:gd name="T12" fmla="*/ 2127 w 2285"/>
                <a:gd name="T13" fmla="*/ 542 h 1148"/>
                <a:gd name="T14" fmla="*/ 2285 w 2285"/>
                <a:gd name="T15" fmla="*/ 206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5" h="1148">
                  <a:moveTo>
                    <a:pt x="2285" y="206"/>
                  </a:moveTo>
                  <a:lnTo>
                    <a:pt x="1974" y="0"/>
                  </a:lnTo>
                  <a:lnTo>
                    <a:pt x="2003" y="104"/>
                  </a:lnTo>
                  <a:lnTo>
                    <a:pt x="0" y="840"/>
                  </a:lnTo>
                  <a:lnTo>
                    <a:pt x="0" y="1148"/>
                  </a:lnTo>
                  <a:lnTo>
                    <a:pt x="2098" y="440"/>
                  </a:lnTo>
                  <a:lnTo>
                    <a:pt x="2127" y="542"/>
                  </a:lnTo>
                  <a:lnTo>
                    <a:pt x="2285" y="206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9" name="ïŝlîḋe"/>
            <p:cNvSpPr/>
            <p:nvPr/>
          </p:nvSpPr>
          <p:spPr bwMode="auto">
            <a:xfrm>
              <a:off x="3208338" y="3803651"/>
              <a:ext cx="3935413" cy="1954213"/>
            </a:xfrm>
            <a:custGeom>
              <a:avLst/>
              <a:gdLst>
                <a:gd name="T0" fmla="*/ 2479 w 2479"/>
                <a:gd name="T1" fmla="*/ 308 h 1231"/>
                <a:gd name="T2" fmla="*/ 0 w 2479"/>
                <a:gd name="T3" fmla="*/ 1231 h 1231"/>
                <a:gd name="T4" fmla="*/ 0 w 2479"/>
                <a:gd name="T5" fmla="*/ 1077 h 1231"/>
                <a:gd name="T6" fmla="*/ 2479 w 2479"/>
                <a:gd name="T7" fmla="*/ 0 h 1231"/>
                <a:gd name="T8" fmla="*/ 2479 w 2479"/>
                <a:gd name="T9" fmla="*/ 30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9" h="1231">
                  <a:moveTo>
                    <a:pt x="2479" y="308"/>
                  </a:moveTo>
                  <a:lnTo>
                    <a:pt x="0" y="1231"/>
                  </a:lnTo>
                  <a:lnTo>
                    <a:pt x="0" y="1077"/>
                  </a:lnTo>
                  <a:lnTo>
                    <a:pt x="2479" y="0"/>
                  </a:lnTo>
                  <a:lnTo>
                    <a:pt x="2479" y="308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0" name="îṣḻïďê"/>
            <p:cNvSpPr/>
            <p:nvPr/>
          </p:nvSpPr>
          <p:spPr bwMode="auto">
            <a:xfrm>
              <a:off x="5548313" y="3803651"/>
              <a:ext cx="1595438" cy="695325"/>
            </a:xfrm>
            <a:custGeom>
              <a:avLst/>
              <a:gdLst>
                <a:gd name="T0" fmla="*/ 0 w 1005"/>
                <a:gd name="T1" fmla="*/ 438 h 438"/>
                <a:gd name="T2" fmla="*/ 659 w 1005"/>
                <a:gd name="T3" fmla="*/ 438 h 438"/>
                <a:gd name="T4" fmla="*/ 1005 w 1005"/>
                <a:gd name="T5" fmla="*/ 308 h 438"/>
                <a:gd name="T6" fmla="*/ 1005 w 1005"/>
                <a:gd name="T7" fmla="*/ 0 h 438"/>
                <a:gd name="T8" fmla="*/ 0 w 1005"/>
                <a:gd name="T9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" h="438">
                  <a:moveTo>
                    <a:pt x="0" y="438"/>
                  </a:moveTo>
                  <a:lnTo>
                    <a:pt x="659" y="438"/>
                  </a:lnTo>
                  <a:lnTo>
                    <a:pt x="1005" y="308"/>
                  </a:lnTo>
                  <a:lnTo>
                    <a:pt x="1005" y="0"/>
                  </a:lnTo>
                  <a:lnTo>
                    <a:pt x="0" y="438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1" name="îś1îḑê"/>
            <p:cNvSpPr/>
            <p:nvPr/>
          </p:nvSpPr>
          <p:spPr bwMode="auto">
            <a:xfrm>
              <a:off x="5359401" y="3803651"/>
              <a:ext cx="1784350" cy="488950"/>
            </a:xfrm>
            <a:prstGeom prst="rect">
              <a:avLst/>
            </a:prstGeom>
            <a:solidFill>
              <a:srgbClr val="F2A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32" name="îşliḋè"/>
            <p:cNvSpPr/>
            <p:nvPr/>
          </p:nvSpPr>
          <p:spPr bwMode="auto">
            <a:xfrm>
              <a:off x="7505701" y="2432051"/>
              <a:ext cx="419100" cy="525463"/>
            </a:xfrm>
            <a:custGeom>
              <a:avLst/>
              <a:gdLst>
                <a:gd name="T0" fmla="*/ 14 w 143"/>
                <a:gd name="T1" fmla="*/ 80 h 179"/>
                <a:gd name="T2" fmla="*/ 75 w 143"/>
                <a:gd name="T3" fmla="*/ 52 h 179"/>
                <a:gd name="T4" fmla="*/ 122 w 143"/>
                <a:gd name="T5" fmla="*/ 2 h 179"/>
                <a:gd name="T6" fmla="*/ 136 w 143"/>
                <a:gd name="T7" fmla="*/ 10 h 179"/>
                <a:gd name="T8" fmla="*/ 112 w 143"/>
                <a:gd name="T9" fmla="*/ 90 h 179"/>
                <a:gd name="T10" fmla="*/ 69 w 143"/>
                <a:gd name="T11" fmla="*/ 174 h 179"/>
                <a:gd name="T12" fmla="*/ 0 w 143"/>
                <a:gd name="T13" fmla="*/ 144 h 179"/>
                <a:gd name="T14" fmla="*/ 14 w 143"/>
                <a:gd name="T15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79">
                  <a:moveTo>
                    <a:pt x="14" y="80"/>
                  </a:moveTo>
                  <a:cubicBezTo>
                    <a:pt x="14" y="80"/>
                    <a:pt x="55" y="64"/>
                    <a:pt x="75" y="52"/>
                  </a:cubicBezTo>
                  <a:cubicBezTo>
                    <a:pt x="95" y="40"/>
                    <a:pt x="107" y="0"/>
                    <a:pt x="122" y="2"/>
                  </a:cubicBezTo>
                  <a:cubicBezTo>
                    <a:pt x="137" y="4"/>
                    <a:pt x="136" y="10"/>
                    <a:pt x="136" y="10"/>
                  </a:cubicBezTo>
                  <a:cubicBezTo>
                    <a:pt x="136" y="10"/>
                    <a:pt x="143" y="36"/>
                    <a:pt x="112" y="90"/>
                  </a:cubicBezTo>
                  <a:cubicBezTo>
                    <a:pt x="81" y="144"/>
                    <a:pt x="84" y="169"/>
                    <a:pt x="69" y="174"/>
                  </a:cubicBezTo>
                  <a:cubicBezTo>
                    <a:pt x="55" y="179"/>
                    <a:pt x="15" y="156"/>
                    <a:pt x="0" y="144"/>
                  </a:cubicBezTo>
                  <a:lnTo>
                    <a:pt x="14" y="8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</a:p>
          </p:txBody>
        </p:sp>
        <p:sp>
          <p:nvSpPr>
            <p:cNvPr id="35" name="ïśliḍè"/>
            <p:cNvSpPr/>
            <p:nvPr/>
          </p:nvSpPr>
          <p:spPr bwMode="auto">
            <a:xfrm>
              <a:off x="7505701" y="2628901"/>
              <a:ext cx="134938" cy="296863"/>
            </a:xfrm>
            <a:custGeom>
              <a:avLst/>
              <a:gdLst>
                <a:gd name="T0" fmla="*/ 46 w 46"/>
                <a:gd name="T1" fmla="*/ 0 h 101"/>
                <a:gd name="T2" fmla="*/ 14 w 46"/>
                <a:gd name="T3" fmla="*/ 13 h 101"/>
                <a:gd name="T4" fmla="*/ 0 w 46"/>
                <a:gd name="T5" fmla="*/ 77 h 101"/>
                <a:gd name="T6" fmla="*/ 40 w 46"/>
                <a:gd name="T7" fmla="*/ 101 h 101"/>
                <a:gd name="T8" fmla="*/ 46 w 46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1">
                  <a:moveTo>
                    <a:pt x="46" y="0"/>
                  </a:moveTo>
                  <a:cubicBezTo>
                    <a:pt x="29" y="7"/>
                    <a:pt x="14" y="13"/>
                    <a:pt x="14" y="1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8" y="84"/>
                    <a:pt x="25" y="94"/>
                    <a:pt x="40" y="101"/>
                  </a:cubicBezTo>
                  <a:cubicBezTo>
                    <a:pt x="37" y="92"/>
                    <a:pt x="32" y="29"/>
                    <a:pt x="46" y="0"/>
                  </a:cubicBezTo>
                  <a:close/>
                </a:path>
              </a:pathLst>
            </a:custGeom>
            <a:solidFill>
              <a:srgbClr val="36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</a:p>
          </p:txBody>
        </p:sp>
        <p:sp>
          <p:nvSpPr>
            <p:cNvPr id="36" name="ïṥḻïḋé"/>
            <p:cNvSpPr/>
            <p:nvPr/>
          </p:nvSpPr>
          <p:spPr bwMode="auto">
            <a:xfrm>
              <a:off x="5965826" y="2365376"/>
              <a:ext cx="1592263" cy="584200"/>
            </a:xfrm>
            <a:custGeom>
              <a:avLst/>
              <a:gdLst>
                <a:gd name="T0" fmla="*/ 23 w 542"/>
                <a:gd name="T1" fmla="*/ 42 h 199"/>
                <a:gd name="T2" fmla="*/ 282 w 542"/>
                <a:gd name="T3" fmla="*/ 3 h 199"/>
                <a:gd name="T4" fmla="*/ 542 w 542"/>
                <a:gd name="T5" fmla="*/ 98 h 199"/>
                <a:gd name="T6" fmla="*/ 527 w 542"/>
                <a:gd name="T7" fmla="*/ 192 h 199"/>
                <a:gd name="T8" fmla="*/ 291 w 542"/>
                <a:gd name="T9" fmla="*/ 112 h 199"/>
                <a:gd name="T10" fmla="*/ 72 w 542"/>
                <a:gd name="T11" fmla="*/ 173 h 199"/>
                <a:gd name="T12" fmla="*/ 0 w 542"/>
                <a:gd name="T13" fmla="*/ 192 h 199"/>
                <a:gd name="T14" fmla="*/ 23 w 542"/>
                <a:gd name="T15" fmla="*/ 4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2" h="199">
                  <a:moveTo>
                    <a:pt x="23" y="42"/>
                  </a:moveTo>
                  <a:cubicBezTo>
                    <a:pt x="52" y="31"/>
                    <a:pt x="234" y="12"/>
                    <a:pt x="282" y="3"/>
                  </a:cubicBezTo>
                  <a:cubicBezTo>
                    <a:pt x="301" y="0"/>
                    <a:pt x="526" y="99"/>
                    <a:pt x="542" y="98"/>
                  </a:cubicBezTo>
                  <a:cubicBezTo>
                    <a:pt x="542" y="98"/>
                    <a:pt x="541" y="165"/>
                    <a:pt x="527" y="192"/>
                  </a:cubicBezTo>
                  <a:cubicBezTo>
                    <a:pt x="484" y="199"/>
                    <a:pt x="325" y="119"/>
                    <a:pt x="291" y="112"/>
                  </a:cubicBezTo>
                  <a:cubicBezTo>
                    <a:pt x="267" y="108"/>
                    <a:pt x="159" y="144"/>
                    <a:pt x="72" y="173"/>
                  </a:cubicBezTo>
                  <a:cubicBezTo>
                    <a:pt x="35" y="186"/>
                    <a:pt x="7" y="195"/>
                    <a:pt x="0" y="192"/>
                  </a:cubicBezTo>
                  <a:lnTo>
                    <a:pt x="23" y="42"/>
                  </a:lnTo>
                  <a:close/>
                </a:path>
              </a:pathLst>
            </a:custGeom>
            <a:solidFill>
              <a:srgbClr val="0A6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7" name="îṡlidê"/>
            <p:cNvSpPr/>
            <p:nvPr/>
          </p:nvSpPr>
          <p:spPr bwMode="auto">
            <a:xfrm>
              <a:off x="5965826" y="2447926"/>
              <a:ext cx="298450" cy="485775"/>
            </a:xfrm>
            <a:custGeom>
              <a:avLst/>
              <a:gdLst>
                <a:gd name="T0" fmla="*/ 102 w 102"/>
                <a:gd name="T1" fmla="*/ 0 h 166"/>
                <a:gd name="T2" fmla="*/ 23 w 102"/>
                <a:gd name="T3" fmla="*/ 14 h 166"/>
                <a:gd name="T4" fmla="*/ 0 w 102"/>
                <a:gd name="T5" fmla="*/ 164 h 166"/>
                <a:gd name="T6" fmla="*/ 48 w 102"/>
                <a:gd name="T7" fmla="*/ 153 h 166"/>
                <a:gd name="T8" fmla="*/ 102 w 102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66">
                  <a:moveTo>
                    <a:pt x="102" y="0"/>
                  </a:moveTo>
                  <a:cubicBezTo>
                    <a:pt x="64" y="5"/>
                    <a:pt x="32" y="10"/>
                    <a:pt x="23" y="1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5" y="166"/>
                    <a:pt x="23" y="161"/>
                    <a:pt x="48" y="153"/>
                  </a:cubicBezTo>
                  <a:cubicBezTo>
                    <a:pt x="52" y="131"/>
                    <a:pt x="69" y="49"/>
                    <a:pt x="102" y="0"/>
                  </a:cubicBezTo>
                  <a:close/>
                </a:path>
              </a:pathLst>
            </a:custGeom>
            <a:solidFill>
              <a:srgbClr val="005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38" name="ïşḷîḓê"/>
            <p:cNvSpPr/>
            <p:nvPr/>
          </p:nvSpPr>
          <p:spPr bwMode="auto">
            <a:xfrm>
              <a:off x="4795838" y="3340101"/>
              <a:ext cx="522288" cy="539750"/>
            </a:xfrm>
            <a:custGeom>
              <a:avLst/>
              <a:gdLst>
                <a:gd name="T0" fmla="*/ 169 w 178"/>
                <a:gd name="T1" fmla="*/ 27 h 184"/>
                <a:gd name="T2" fmla="*/ 122 w 178"/>
                <a:gd name="T3" fmla="*/ 8 h 184"/>
                <a:gd name="T4" fmla="*/ 62 w 178"/>
                <a:gd name="T5" fmla="*/ 48 h 184"/>
                <a:gd name="T6" fmla="*/ 6 w 178"/>
                <a:gd name="T7" fmla="*/ 147 h 184"/>
                <a:gd name="T8" fmla="*/ 103 w 178"/>
                <a:gd name="T9" fmla="*/ 115 h 184"/>
                <a:gd name="T10" fmla="*/ 171 w 178"/>
                <a:gd name="T11" fmla="*/ 73 h 184"/>
                <a:gd name="T12" fmla="*/ 169 w 178"/>
                <a:gd name="T13" fmla="*/ 2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84">
                  <a:moveTo>
                    <a:pt x="169" y="27"/>
                  </a:moveTo>
                  <a:cubicBezTo>
                    <a:pt x="169" y="27"/>
                    <a:pt x="144" y="0"/>
                    <a:pt x="122" y="8"/>
                  </a:cubicBezTo>
                  <a:cubicBezTo>
                    <a:pt x="100" y="17"/>
                    <a:pt x="100" y="36"/>
                    <a:pt x="62" y="48"/>
                  </a:cubicBezTo>
                  <a:cubicBezTo>
                    <a:pt x="24" y="60"/>
                    <a:pt x="0" y="110"/>
                    <a:pt x="6" y="147"/>
                  </a:cubicBezTo>
                  <a:cubicBezTo>
                    <a:pt x="13" y="184"/>
                    <a:pt x="92" y="121"/>
                    <a:pt x="103" y="115"/>
                  </a:cubicBezTo>
                  <a:cubicBezTo>
                    <a:pt x="139" y="94"/>
                    <a:pt x="171" y="73"/>
                    <a:pt x="171" y="73"/>
                  </a:cubicBezTo>
                  <a:cubicBezTo>
                    <a:pt x="171" y="73"/>
                    <a:pt x="178" y="34"/>
                    <a:pt x="169" y="2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</a:p>
          </p:txBody>
        </p:sp>
        <p:sp>
          <p:nvSpPr>
            <p:cNvPr id="39" name="i$1iḑe"/>
            <p:cNvSpPr/>
            <p:nvPr/>
          </p:nvSpPr>
          <p:spPr bwMode="auto">
            <a:xfrm>
              <a:off x="5062538" y="3340101"/>
              <a:ext cx="255588" cy="360363"/>
            </a:xfrm>
            <a:custGeom>
              <a:avLst/>
              <a:gdLst>
                <a:gd name="T0" fmla="*/ 78 w 87"/>
                <a:gd name="T1" fmla="*/ 27 h 123"/>
                <a:gd name="T2" fmla="*/ 31 w 87"/>
                <a:gd name="T3" fmla="*/ 8 h 123"/>
                <a:gd name="T4" fmla="*/ 5 w 87"/>
                <a:gd name="T5" fmla="*/ 29 h 123"/>
                <a:gd name="T6" fmla="*/ 0 w 87"/>
                <a:gd name="T7" fmla="*/ 123 h 123"/>
                <a:gd name="T8" fmla="*/ 12 w 87"/>
                <a:gd name="T9" fmla="*/ 115 h 123"/>
                <a:gd name="T10" fmla="*/ 80 w 87"/>
                <a:gd name="T11" fmla="*/ 73 h 123"/>
                <a:gd name="T12" fmla="*/ 78 w 87"/>
                <a:gd name="T13" fmla="*/ 2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3">
                  <a:moveTo>
                    <a:pt x="78" y="27"/>
                  </a:moveTo>
                  <a:cubicBezTo>
                    <a:pt x="78" y="27"/>
                    <a:pt x="53" y="0"/>
                    <a:pt x="31" y="8"/>
                  </a:cubicBezTo>
                  <a:cubicBezTo>
                    <a:pt x="19" y="13"/>
                    <a:pt x="13" y="21"/>
                    <a:pt x="5" y="29"/>
                  </a:cubicBezTo>
                  <a:cubicBezTo>
                    <a:pt x="22" y="65"/>
                    <a:pt x="2" y="117"/>
                    <a:pt x="0" y="123"/>
                  </a:cubicBezTo>
                  <a:cubicBezTo>
                    <a:pt x="6" y="119"/>
                    <a:pt x="10" y="116"/>
                    <a:pt x="12" y="115"/>
                  </a:cubicBezTo>
                  <a:cubicBezTo>
                    <a:pt x="48" y="94"/>
                    <a:pt x="80" y="73"/>
                    <a:pt x="80" y="73"/>
                  </a:cubicBezTo>
                  <a:cubicBezTo>
                    <a:pt x="80" y="73"/>
                    <a:pt x="87" y="34"/>
                    <a:pt x="78" y="27"/>
                  </a:cubicBezTo>
                  <a:close/>
                </a:path>
              </a:pathLst>
            </a:custGeom>
            <a:solidFill>
              <a:srgbClr val="363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40" name="îṧļïḑe"/>
            <p:cNvSpPr/>
            <p:nvPr/>
          </p:nvSpPr>
          <p:spPr bwMode="auto">
            <a:xfrm>
              <a:off x="5062538" y="2597151"/>
              <a:ext cx="1149350" cy="1047750"/>
            </a:xfrm>
            <a:custGeom>
              <a:avLst/>
              <a:gdLst>
                <a:gd name="T0" fmla="*/ 215 w 391"/>
                <a:gd name="T1" fmla="*/ 58 h 357"/>
                <a:gd name="T2" fmla="*/ 254 w 391"/>
                <a:gd name="T3" fmla="*/ 240 h 357"/>
                <a:gd name="T4" fmla="*/ 73 w 391"/>
                <a:gd name="T5" fmla="*/ 254 h 357"/>
                <a:gd name="T6" fmla="*/ 59 w 391"/>
                <a:gd name="T7" fmla="*/ 344 h 357"/>
                <a:gd name="T8" fmla="*/ 188 w 391"/>
                <a:gd name="T9" fmla="*/ 341 h 357"/>
                <a:gd name="T10" fmla="*/ 368 w 391"/>
                <a:gd name="T11" fmla="*/ 338 h 357"/>
                <a:gd name="T12" fmla="*/ 371 w 391"/>
                <a:gd name="T13" fmla="*/ 23 h 357"/>
                <a:gd name="T14" fmla="*/ 215 w 391"/>
                <a:gd name="T15" fmla="*/ 5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1" h="357">
                  <a:moveTo>
                    <a:pt x="215" y="58"/>
                  </a:moveTo>
                  <a:cubicBezTo>
                    <a:pt x="215" y="58"/>
                    <a:pt x="241" y="171"/>
                    <a:pt x="254" y="240"/>
                  </a:cubicBezTo>
                  <a:cubicBezTo>
                    <a:pt x="254" y="240"/>
                    <a:pt x="157" y="242"/>
                    <a:pt x="73" y="254"/>
                  </a:cubicBezTo>
                  <a:cubicBezTo>
                    <a:pt x="53" y="256"/>
                    <a:pt x="0" y="328"/>
                    <a:pt x="59" y="344"/>
                  </a:cubicBezTo>
                  <a:cubicBezTo>
                    <a:pt x="59" y="344"/>
                    <a:pt x="82" y="335"/>
                    <a:pt x="188" y="341"/>
                  </a:cubicBezTo>
                  <a:cubicBezTo>
                    <a:pt x="283" y="347"/>
                    <a:pt x="353" y="357"/>
                    <a:pt x="368" y="338"/>
                  </a:cubicBezTo>
                  <a:cubicBezTo>
                    <a:pt x="391" y="310"/>
                    <a:pt x="370" y="46"/>
                    <a:pt x="371" y="23"/>
                  </a:cubicBezTo>
                  <a:cubicBezTo>
                    <a:pt x="372" y="0"/>
                    <a:pt x="221" y="34"/>
                    <a:pt x="215" y="58"/>
                  </a:cubicBezTo>
                  <a:close/>
                </a:path>
              </a:pathLst>
            </a:custGeom>
            <a:solidFill>
              <a:srgbClr val="008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1" name="ïṡlídè"/>
            <p:cNvSpPr/>
            <p:nvPr/>
          </p:nvSpPr>
          <p:spPr bwMode="auto">
            <a:xfrm>
              <a:off x="5694363" y="2597151"/>
              <a:ext cx="465138" cy="339725"/>
            </a:xfrm>
            <a:custGeom>
              <a:avLst/>
              <a:gdLst>
                <a:gd name="T0" fmla="*/ 158 w 158"/>
                <a:gd name="T1" fmla="*/ 79 h 116"/>
                <a:gd name="T2" fmla="*/ 156 w 158"/>
                <a:gd name="T3" fmla="*/ 23 h 116"/>
                <a:gd name="T4" fmla="*/ 0 w 158"/>
                <a:gd name="T5" fmla="*/ 58 h 116"/>
                <a:gd name="T6" fmla="*/ 13 w 158"/>
                <a:gd name="T7" fmla="*/ 116 h 116"/>
                <a:gd name="T8" fmla="*/ 158 w 158"/>
                <a:gd name="T9" fmla="*/ 7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16">
                  <a:moveTo>
                    <a:pt x="158" y="79"/>
                  </a:moveTo>
                  <a:cubicBezTo>
                    <a:pt x="157" y="50"/>
                    <a:pt x="156" y="28"/>
                    <a:pt x="156" y="23"/>
                  </a:cubicBezTo>
                  <a:cubicBezTo>
                    <a:pt x="157" y="0"/>
                    <a:pt x="6" y="34"/>
                    <a:pt x="0" y="58"/>
                  </a:cubicBezTo>
                  <a:cubicBezTo>
                    <a:pt x="0" y="58"/>
                    <a:pt x="6" y="83"/>
                    <a:pt x="13" y="116"/>
                  </a:cubicBezTo>
                  <a:cubicBezTo>
                    <a:pt x="17" y="114"/>
                    <a:pt x="103" y="70"/>
                    <a:pt x="158" y="79"/>
                  </a:cubicBezTo>
                  <a:close/>
                </a:path>
              </a:pathLst>
            </a:custGeom>
            <a:solidFill>
              <a:srgbClr val="0A6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</a:p>
          </p:txBody>
        </p:sp>
        <p:sp>
          <p:nvSpPr>
            <p:cNvPr id="42" name="ïṧ1íďe"/>
            <p:cNvSpPr/>
            <p:nvPr/>
          </p:nvSpPr>
          <p:spPr bwMode="auto">
            <a:xfrm>
              <a:off x="6270626" y="1100138"/>
              <a:ext cx="593725" cy="654050"/>
            </a:xfrm>
            <a:custGeom>
              <a:avLst/>
              <a:gdLst>
                <a:gd name="T0" fmla="*/ 0 w 202"/>
                <a:gd name="T1" fmla="*/ 143 h 223"/>
                <a:gd name="T2" fmla="*/ 51 w 202"/>
                <a:gd name="T3" fmla="*/ 123 h 223"/>
                <a:gd name="T4" fmla="*/ 44 w 202"/>
                <a:gd name="T5" fmla="*/ 44 h 223"/>
                <a:gd name="T6" fmla="*/ 100 w 202"/>
                <a:gd name="T7" fmla="*/ 1 h 223"/>
                <a:gd name="T8" fmla="*/ 165 w 202"/>
                <a:gd name="T9" fmla="*/ 25 h 223"/>
                <a:gd name="T10" fmla="*/ 175 w 202"/>
                <a:gd name="T11" fmla="*/ 41 h 223"/>
                <a:gd name="T12" fmla="*/ 184 w 202"/>
                <a:gd name="T13" fmla="*/ 65 h 223"/>
                <a:gd name="T14" fmla="*/ 184 w 202"/>
                <a:gd name="T15" fmla="*/ 99 h 223"/>
                <a:gd name="T16" fmla="*/ 201 w 202"/>
                <a:gd name="T17" fmla="*/ 127 h 223"/>
                <a:gd name="T18" fmla="*/ 186 w 202"/>
                <a:gd name="T19" fmla="*/ 132 h 223"/>
                <a:gd name="T20" fmla="*/ 188 w 202"/>
                <a:gd name="T21" fmla="*/ 142 h 223"/>
                <a:gd name="T22" fmla="*/ 180 w 202"/>
                <a:gd name="T23" fmla="*/ 152 h 223"/>
                <a:gd name="T24" fmla="*/ 183 w 202"/>
                <a:gd name="T25" fmla="*/ 158 h 223"/>
                <a:gd name="T26" fmla="*/ 176 w 202"/>
                <a:gd name="T27" fmla="*/ 167 h 223"/>
                <a:gd name="T28" fmla="*/ 174 w 202"/>
                <a:gd name="T29" fmla="*/ 182 h 223"/>
                <a:gd name="T30" fmla="*/ 154 w 202"/>
                <a:gd name="T31" fmla="*/ 188 h 223"/>
                <a:gd name="T32" fmla="*/ 120 w 202"/>
                <a:gd name="T33" fmla="*/ 180 h 223"/>
                <a:gd name="T34" fmla="*/ 101 w 202"/>
                <a:gd name="T35" fmla="*/ 193 h 223"/>
                <a:gd name="T36" fmla="*/ 93 w 202"/>
                <a:gd name="T37" fmla="*/ 202 h 223"/>
                <a:gd name="T38" fmla="*/ 74 w 202"/>
                <a:gd name="T39" fmla="*/ 223 h 223"/>
                <a:gd name="T40" fmla="*/ 0 w 202"/>
                <a:gd name="T41" fmla="*/ 14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2" h="223">
                  <a:moveTo>
                    <a:pt x="0" y="143"/>
                  </a:moveTo>
                  <a:cubicBezTo>
                    <a:pt x="0" y="143"/>
                    <a:pt x="42" y="145"/>
                    <a:pt x="51" y="123"/>
                  </a:cubicBezTo>
                  <a:cubicBezTo>
                    <a:pt x="60" y="101"/>
                    <a:pt x="32" y="74"/>
                    <a:pt x="44" y="44"/>
                  </a:cubicBezTo>
                  <a:cubicBezTo>
                    <a:pt x="55" y="13"/>
                    <a:pt x="81" y="2"/>
                    <a:pt x="100" y="1"/>
                  </a:cubicBezTo>
                  <a:cubicBezTo>
                    <a:pt x="120" y="0"/>
                    <a:pt x="157" y="15"/>
                    <a:pt x="165" y="25"/>
                  </a:cubicBezTo>
                  <a:cubicBezTo>
                    <a:pt x="172" y="33"/>
                    <a:pt x="175" y="41"/>
                    <a:pt x="175" y="41"/>
                  </a:cubicBezTo>
                  <a:cubicBezTo>
                    <a:pt x="175" y="41"/>
                    <a:pt x="183" y="48"/>
                    <a:pt x="184" y="65"/>
                  </a:cubicBezTo>
                  <a:cubicBezTo>
                    <a:pt x="184" y="77"/>
                    <a:pt x="180" y="89"/>
                    <a:pt x="184" y="99"/>
                  </a:cubicBezTo>
                  <a:cubicBezTo>
                    <a:pt x="189" y="110"/>
                    <a:pt x="202" y="124"/>
                    <a:pt x="201" y="127"/>
                  </a:cubicBezTo>
                  <a:cubicBezTo>
                    <a:pt x="200" y="130"/>
                    <a:pt x="186" y="132"/>
                    <a:pt x="186" y="132"/>
                  </a:cubicBezTo>
                  <a:cubicBezTo>
                    <a:pt x="186" y="132"/>
                    <a:pt x="186" y="138"/>
                    <a:pt x="188" y="142"/>
                  </a:cubicBezTo>
                  <a:cubicBezTo>
                    <a:pt x="190" y="145"/>
                    <a:pt x="179" y="151"/>
                    <a:pt x="180" y="152"/>
                  </a:cubicBezTo>
                  <a:cubicBezTo>
                    <a:pt x="181" y="153"/>
                    <a:pt x="182" y="154"/>
                    <a:pt x="183" y="158"/>
                  </a:cubicBezTo>
                  <a:cubicBezTo>
                    <a:pt x="184" y="162"/>
                    <a:pt x="182" y="165"/>
                    <a:pt x="176" y="167"/>
                  </a:cubicBezTo>
                  <a:cubicBezTo>
                    <a:pt x="171" y="168"/>
                    <a:pt x="176" y="175"/>
                    <a:pt x="174" y="182"/>
                  </a:cubicBezTo>
                  <a:cubicBezTo>
                    <a:pt x="173" y="187"/>
                    <a:pt x="165" y="191"/>
                    <a:pt x="154" y="188"/>
                  </a:cubicBezTo>
                  <a:cubicBezTo>
                    <a:pt x="141" y="184"/>
                    <a:pt x="130" y="181"/>
                    <a:pt x="120" y="180"/>
                  </a:cubicBezTo>
                  <a:cubicBezTo>
                    <a:pt x="113" y="179"/>
                    <a:pt x="105" y="187"/>
                    <a:pt x="101" y="193"/>
                  </a:cubicBezTo>
                  <a:cubicBezTo>
                    <a:pt x="99" y="196"/>
                    <a:pt x="96" y="199"/>
                    <a:pt x="93" y="202"/>
                  </a:cubicBezTo>
                  <a:cubicBezTo>
                    <a:pt x="74" y="223"/>
                    <a:pt x="74" y="223"/>
                    <a:pt x="74" y="223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rgbClr val="FBD2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3" name="îŝḻíḋe"/>
            <p:cNvSpPr/>
            <p:nvPr/>
          </p:nvSpPr>
          <p:spPr bwMode="auto">
            <a:xfrm>
              <a:off x="6270626" y="1169988"/>
              <a:ext cx="385763" cy="584200"/>
            </a:xfrm>
            <a:custGeom>
              <a:avLst/>
              <a:gdLst>
                <a:gd name="T0" fmla="*/ 48 w 131"/>
                <a:gd name="T1" fmla="*/ 90 h 199"/>
                <a:gd name="T2" fmla="*/ 51 w 131"/>
                <a:gd name="T3" fmla="*/ 99 h 199"/>
                <a:gd name="T4" fmla="*/ 0 w 131"/>
                <a:gd name="T5" fmla="*/ 119 h 199"/>
                <a:gd name="T6" fmla="*/ 74 w 131"/>
                <a:gd name="T7" fmla="*/ 199 h 199"/>
                <a:gd name="T8" fmla="*/ 96 w 131"/>
                <a:gd name="T9" fmla="*/ 175 h 199"/>
                <a:gd name="T10" fmla="*/ 100 w 131"/>
                <a:gd name="T11" fmla="*/ 171 h 199"/>
                <a:gd name="T12" fmla="*/ 120 w 131"/>
                <a:gd name="T13" fmla="*/ 155 h 199"/>
                <a:gd name="T14" fmla="*/ 131 w 131"/>
                <a:gd name="T15" fmla="*/ 157 h 199"/>
                <a:gd name="T16" fmla="*/ 105 w 131"/>
                <a:gd name="T17" fmla="*/ 24 h 199"/>
                <a:gd name="T18" fmla="*/ 48 w 131"/>
                <a:gd name="T19" fmla="*/ 9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99">
                  <a:moveTo>
                    <a:pt x="48" y="90"/>
                  </a:moveTo>
                  <a:cubicBezTo>
                    <a:pt x="47" y="92"/>
                    <a:pt x="52" y="97"/>
                    <a:pt x="51" y="99"/>
                  </a:cubicBezTo>
                  <a:cubicBezTo>
                    <a:pt x="42" y="121"/>
                    <a:pt x="0" y="119"/>
                    <a:pt x="0" y="119"/>
                  </a:cubicBezTo>
                  <a:cubicBezTo>
                    <a:pt x="74" y="199"/>
                    <a:pt x="74" y="199"/>
                    <a:pt x="74" y="199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7" y="174"/>
                    <a:pt x="99" y="172"/>
                    <a:pt x="100" y="171"/>
                  </a:cubicBezTo>
                  <a:cubicBezTo>
                    <a:pt x="103" y="166"/>
                    <a:pt x="112" y="155"/>
                    <a:pt x="120" y="155"/>
                  </a:cubicBezTo>
                  <a:cubicBezTo>
                    <a:pt x="123" y="156"/>
                    <a:pt x="127" y="157"/>
                    <a:pt x="131" y="157"/>
                  </a:cubicBezTo>
                  <a:cubicBezTo>
                    <a:pt x="87" y="139"/>
                    <a:pt x="101" y="49"/>
                    <a:pt x="105" y="24"/>
                  </a:cubicBezTo>
                  <a:cubicBezTo>
                    <a:pt x="109" y="0"/>
                    <a:pt x="67" y="35"/>
                    <a:pt x="48" y="90"/>
                  </a:cubicBezTo>
                  <a:close/>
                </a:path>
              </a:pathLst>
            </a:custGeom>
            <a:solidFill>
              <a:srgbClr val="F9C4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4" name="îṩļídè"/>
            <p:cNvSpPr/>
            <p:nvPr/>
          </p:nvSpPr>
          <p:spPr bwMode="auto">
            <a:xfrm>
              <a:off x="6364288" y="1082676"/>
              <a:ext cx="458788" cy="377825"/>
            </a:xfrm>
            <a:custGeom>
              <a:avLst/>
              <a:gdLst>
                <a:gd name="T0" fmla="*/ 50 w 156"/>
                <a:gd name="T1" fmla="*/ 88 h 129"/>
                <a:gd name="T2" fmla="*/ 70 w 156"/>
                <a:gd name="T3" fmla="*/ 123 h 129"/>
                <a:gd name="T4" fmla="*/ 80 w 156"/>
                <a:gd name="T5" fmla="*/ 125 h 129"/>
                <a:gd name="T6" fmla="*/ 79 w 156"/>
                <a:gd name="T7" fmla="*/ 88 h 129"/>
                <a:gd name="T8" fmla="*/ 97 w 156"/>
                <a:gd name="T9" fmla="*/ 67 h 129"/>
                <a:gd name="T10" fmla="*/ 94 w 156"/>
                <a:gd name="T11" fmla="*/ 48 h 129"/>
                <a:gd name="T12" fmla="*/ 132 w 156"/>
                <a:gd name="T13" fmla="*/ 47 h 129"/>
                <a:gd name="T14" fmla="*/ 147 w 156"/>
                <a:gd name="T15" fmla="*/ 53 h 129"/>
                <a:gd name="T16" fmla="*/ 150 w 156"/>
                <a:gd name="T17" fmla="*/ 25 h 129"/>
                <a:gd name="T18" fmla="*/ 68 w 156"/>
                <a:gd name="T19" fmla="*/ 7 h 129"/>
                <a:gd name="T20" fmla="*/ 12 w 156"/>
                <a:gd name="T21" fmla="*/ 50 h 129"/>
                <a:gd name="T22" fmla="*/ 19 w 156"/>
                <a:gd name="T23" fmla="*/ 129 h 129"/>
                <a:gd name="T24" fmla="*/ 50 w 156"/>
                <a:gd name="T25" fmla="*/ 8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" h="129">
                  <a:moveTo>
                    <a:pt x="50" y="88"/>
                  </a:moveTo>
                  <a:cubicBezTo>
                    <a:pt x="68" y="84"/>
                    <a:pt x="69" y="121"/>
                    <a:pt x="70" y="123"/>
                  </a:cubicBezTo>
                  <a:cubicBezTo>
                    <a:pt x="71" y="125"/>
                    <a:pt x="80" y="128"/>
                    <a:pt x="80" y="125"/>
                  </a:cubicBezTo>
                  <a:cubicBezTo>
                    <a:pt x="80" y="113"/>
                    <a:pt x="74" y="94"/>
                    <a:pt x="79" y="88"/>
                  </a:cubicBezTo>
                  <a:cubicBezTo>
                    <a:pt x="80" y="86"/>
                    <a:pt x="95" y="75"/>
                    <a:pt x="97" y="67"/>
                  </a:cubicBezTo>
                  <a:cubicBezTo>
                    <a:pt x="99" y="61"/>
                    <a:pt x="90" y="53"/>
                    <a:pt x="94" y="48"/>
                  </a:cubicBezTo>
                  <a:cubicBezTo>
                    <a:pt x="102" y="38"/>
                    <a:pt x="119" y="43"/>
                    <a:pt x="132" y="47"/>
                  </a:cubicBezTo>
                  <a:cubicBezTo>
                    <a:pt x="137" y="49"/>
                    <a:pt x="147" y="53"/>
                    <a:pt x="147" y="53"/>
                  </a:cubicBezTo>
                  <a:cubicBezTo>
                    <a:pt x="147" y="53"/>
                    <a:pt x="156" y="34"/>
                    <a:pt x="150" y="25"/>
                  </a:cubicBezTo>
                  <a:cubicBezTo>
                    <a:pt x="133" y="0"/>
                    <a:pt x="88" y="6"/>
                    <a:pt x="68" y="7"/>
                  </a:cubicBezTo>
                  <a:cubicBezTo>
                    <a:pt x="49" y="8"/>
                    <a:pt x="23" y="19"/>
                    <a:pt x="12" y="50"/>
                  </a:cubicBezTo>
                  <a:cubicBezTo>
                    <a:pt x="0" y="80"/>
                    <a:pt x="9" y="107"/>
                    <a:pt x="19" y="129"/>
                  </a:cubicBezTo>
                  <a:cubicBezTo>
                    <a:pt x="52" y="128"/>
                    <a:pt x="29" y="92"/>
                    <a:pt x="50" y="8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45" name="íŝḻîḋè"/>
            <p:cNvSpPr/>
            <p:nvPr/>
          </p:nvSpPr>
          <p:spPr bwMode="auto">
            <a:xfrm>
              <a:off x="6470651" y="1346201"/>
              <a:ext cx="100013" cy="141288"/>
            </a:xfrm>
            <a:custGeom>
              <a:avLst/>
              <a:gdLst>
                <a:gd name="T0" fmla="*/ 19 w 34"/>
                <a:gd name="T1" fmla="*/ 0 h 48"/>
                <a:gd name="T2" fmla="*/ 6 w 34"/>
                <a:gd name="T3" fmla="*/ 26 h 48"/>
                <a:gd name="T4" fmla="*/ 31 w 34"/>
                <a:gd name="T5" fmla="*/ 41 h 48"/>
                <a:gd name="T6" fmla="*/ 19 w 34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8">
                  <a:moveTo>
                    <a:pt x="19" y="0"/>
                  </a:moveTo>
                  <a:cubicBezTo>
                    <a:pt x="9" y="0"/>
                    <a:pt x="0" y="11"/>
                    <a:pt x="6" y="26"/>
                  </a:cubicBezTo>
                  <a:cubicBezTo>
                    <a:pt x="13" y="41"/>
                    <a:pt x="28" y="48"/>
                    <a:pt x="31" y="41"/>
                  </a:cubicBezTo>
                  <a:cubicBezTo>
                    <a:pt x="34" y="35"/>
                    <a:pt x="33" y="1"/>
                    <a:pt x="19" y="0"/>
                  </a:cubicBezTo>
                  <a:close/>
                </a:path>
              </a:pathLst>
            </a:custGeom>
            <a:solidFill>
              <a:srgbClr val="FBD2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6" name="işḷiḋé"/>
            <p:cNvSpPr/>
            <p:nvPr/>
          </p:nvSpPr>
          <p:spPr bwMode="auto">
            <a:xfrm>
              <a:off x="6735763" y="1370013"/>
              <a:ext cx="41275" cy="34925"/>
            </a:xfrm>
            <a:custGeom>
              <a:avLst/>
              <a:gdLst>
                <a:gd name="T0" fmla="*/ 0 w 14"/>
                <a:gd name="T1" fmla="*/ 6 h 12"/>
                <a:gd name="T2" fmla="*/ 10 w 14"/>
                <a:gd name="T3" fmla="*/ 0 h 12"/>
                <a:gd name="T4" fmla="*/ 14 w 14"/>
                <a:gd name="T5" fmla="*/ 2 h 12"/>
                <a:gd name="T6" fmla="*/ 12 w 14"/>
                <a:gd name="T7" fmla="*/ 9 h 12"/>
                <a:gd name="T8" fmla="*/ 0 w 14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0" y="6"/>
                  </a:moveTo>
                  <a:cubicBezTo>
                    <a:pt x="0" y="6"/>
                    <a:pt x="6" y="2"/>
                    <a:pt x="10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4"/>
                    <a:pt x="14" y="7"/>
                    <a:pt x="12" y="9"/>
                  </a:cubicBezTo>
                  <a:cubicBezTo>
                    <a:pt x="8" y="12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7" name="îṡḻíḑê"/>
            <p:cNvSpPr/>
            <p:nvPr/>
          </p:nvSpPr>
          <p:spPr bwMode="auto">
            <a:xfrm>
              <a:off x="6681788" y="1325563"/>
              <a:ext cx="106363" cy="30163"/>
            </a:xfrm>
            <a:custGeom>
              <a:avLst/>
              <a:gdLst>
                <a:gd name="T0" fmla="*/ 2 w 36"/>
                <a:gd name="T1" fmla="*/ 7 h 10"/>
                <a:gd name="T2" fmla="*/ 17 w 36"/>
                <a:gd name="T3" fmla="*/ 1 h 10"/>
                <a:gd name="T4" fmla="*/ 35 w 36"/>
                <a:gd name="T5" fmla="*/ 4 h 10"/>
                <a:gd name="T6" fmla="*/ 21 w 36"/>
                <a:gd name="T7" fmla="*/ 7 h 10"/>
                <a:gd name="T8" fmla="*/ 2 w 36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0">
                  <a:moveTo>
                    <a:pt x="2" y="7"/>
                  </a:moveTo>
                  <a:cubicBezTo>
                    <a:pt x="0" y="7"/>
                    <a:pt x="8" y="3"/>
                    <a:pt x="17" y="1"/>
                  </a:cubicBezTo>
                  <a:cubicBezTo>
                    <a:pt x="25" y="0"/>
                    <a:pt x="35" y="1"/>
                    <a:pt x="35" y="4"/>
                  </a:cubicBezTo>
                  <a:cubicBezTo>
                    <a:pt x="36" y="10"/>
                    <a:pt x="33" y="7"/>
                    <a:pt x="21" y="7"/>
                  </a:cubicBezTo>
                  <a:cubicBezTo>
                    <a:pt x="10" y="7"/>
                    <a:pt x="5" y="8"/>
                    <a:pt x="2" y="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8" name="îṧlïḍê"/>
            <p:cNvSpPr/>
            <p:nvPr/>
          </p:nvSpPr>
          <p:spPr bwMode="auto">
            <a:xfrm>
              <a:off x="6746876" y="1363663"/>
              <a:ext cx="31750" cy="38100"/>
            </a:xfrm>
            <a:custGeom>
              <a:avLst/>
              <a:gdLst>
                <a:gd name="T0" fmla="*/ 5 w 11"/>
                <a:gd name="T1" fmla="*/ 3 h 13"/>
                <a:gd name="T2" fmla="*/ 3 w 11"/>
                <a:gd name="T3" fmla="*/ 12 h 13"/>
                <a:gd name="T4" fmla="*/ 10 w 11"/>
                <a:gd name="T5" fmla="*/ 4 h 13"/>
                <a:gd name="T6" fmla="*/ 5 w 11"/>
                <a:gd name="T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5" y="3"/>
                  </a:moveTo>
                  <a:cubicBezTo>
                    <a:pt x="0" y="5"/>
                    <a:pt x="0" y="11"/>
                    <a:pt x="3" y="12"/>
                  </a:cubicBezTo>
                  <a:cubicBezTo>
                    <a:pt x="7" y="13"/>
                    <a:pt x="11" y="9"/>
                    <a:pt x="10" y="4"/>
                  </a:cubicBezTo>
                  <a:cubicBezTo>
                    <a:pt x="9" y="0"/>
                    <a:pt x="6" y="2"/>
                    <a:pt x="5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9" name="ísļíde"/>
            <p:cNvSpPr/>
            <p:nvPr/>
          </p:nvSpPr>
          <p:spPr bwMode="auto">
            <a:xfrm>
              <a:off x="6732588" y="1363663"/>
              <a:ext cx="46038" cy="30163"/>
            </a:xfrm>
            <a:custGeom>
              <a:avLst/>
              <a:gdLst>
                <a:gd name="T0" fmla="*/ 1 w 16"/>
                <a:gd name="T1" fmla="*/ 8 h 10"/>
                <a:gd name="T2" fmla="*/ 13 w 16"/>
                <a:gd name="T3" fmla="*/ 1 h 10"/>
                <a:gd name="T4" fmla="*/ 16 w 16"/>
                <a:gd name="T5" fmla="*/ 3 h 10"/>
                <a:gd name="T6" fmla="*/ 1 w 16"/>
                <a:gd name="T7" fmla="*/ 8 h 10"/>
                <a:gd name="T8" fmla="*/ 1 w 16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1" y="8"/>
                  </a:moveTo>
                  <a:cubicBezTo>
                    <a:pt x="1" y="8"/>
                    <a:pt x="10" y="0"/>
                    <a:pt x="13" y="1"/>
                  </a:cubicBezTo>
                  <a:cubicBezTo>
                    <a:pt x="16" y="1"/>
                    <a:pt x="16" y="3"/>
                    <a:pt x="16" y="3"/>
                  </a:cubicBezTo>
                  <a:cubicBezTo>
                    <a:pt x="16" y="3"/>
                    <a:pt x="3" y="6"/>
                    <a:pt x="1" y="8"/>
                  </a:cubicBezTo>
                  <a:cubicBezTo>
                    <a:pt x="0" y="10"/>
                    <a:pt x="1" y="8"/>
                    <a:pt x="1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0" name="íṡľïdè"/>
            <p:cNvSpPr/>
            <p:nvPr/>
          </p:nvSpPr>
          <p:spPr bwMode="auto">
            <a:xfrm>
              <a:off x="4938713" y="2182813"/>
              <a:ext cx="282575" cy="325438"/>
            </a:xfrm>
            <a:custGeom>
              <a:avLst/>
              <a:gdLst>
                <a:gd name="T0" fmla="*/ 4 w 96"/>
                <a:gd name="T1" fmla="*/ 50 h 111"/>
                <a:gd name="T2" fmla="*/ 1 w 96"/>
                <a:gd name="T3" fmla="*/ 58 h 111"/>
                <a:gd name="T4" fmla="*/ 10 w 96"/>
                <a:gd name="T5" fmla="*/ 81 h 111"/>
                <a:gd name="T6" fmla="*/ 38 w 96"/>
                <a:gd name="T7" fmla="*/ 107 h 111"/>
                <a:gd name="T8" fmla="*/ 49 w 96"/>
                <a:gd name="T9" fmla="*/ 106 h 111"/>
                <a:gd name="T10" fmla="*/ 53 w 96"/>
                <a:gd name="T11" fmla="*/ 108 h 111"/>
                <a:gd name="T12" fmla="*/ 65 w 96"/>
                <a:gd name="T13" fmla="*/ 105 h 111"/>
                <a:gd name="T14" fmla="*/ 82 w 96"/>
                <a:gd name="T15" fmla="*/ 80 h 111"/>
                <a:gd name="T16" fmla="*/ 84 w 96"/>
                <a:gd name="T17" fmla="*/ 46 h 111"/>
                <a:gd name="T18" fmla="*/ 95 w 96"/>
                <a:gd name="T19" fmla="*/ 34 h 111"/>
                <a:gd name="T20" fmla="*/ 94 w 96"/>
                <a:gd name="T21" fmla="*/ 28 h 111"/>
                <a:gd name="T22" fmla="*/ 93 w 96"/>
                <a:gd name="T23" fmla="*/ 27 h 111"/>
                <a:gd name="T24" fmla="*/ 63 w 96"/>
                <a:gd name="T25" fmla="*/ 1 h 111"/>
                <a:gd name="T26" fmla="*/ 57 w 96"/>
                <a:gd name="T27" fmla="*/ 3 h 111"/>
                <a:gd name="T28" fmla="*/ 46 w 96"/>
                <a:gd name="T29" fmla="*/ 17 h 111"/>
                <a:gd name="T30" fmla="*/ 45 w 96"/>
                <a:gd name="T31" fmla="*/ 17 h 111"/>
                <a:gd name="T32" fmla="*/ 29 w 96"/>
                <a:gd name="T33" fmla="*/ 21 h 111"/>
                <a:gd name="T34" fmla="*/ 4 w 96"/>
                <a:gd name="T35" fmla="*/ 5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111">
                  <a:moveTo>
                    <a:pt x="4" y="50"/>
                  </a:moveTo>
                  <a:cubicBezTo>
                    <a:pt x="2" y="52"/>
                    <a:pt x="1" y="55"/>
                    <a:pt x="1" y="58"/>
                  </a:cubicBezTo>
                  <a:cubicBezTo>
                    <a:pt x="0" y="66"/>
                    <a:pt x="3" y="75"/>
                    <a:pt x="10" y="81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41" y="110"/>
                    <a:pt x="46" y="109"/>
                    <a:pt x="49" y="106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7" y="111"/>
                    <a:pt x="63" y="109"/>
                    <a:pt x="65" y="105"/>
                  </a:cubicBezTo>
                  <a:cubicBezTo>
                    <a:pt x="65" y="105"/>
                    <a:pt x="81" y="80"/>
                    <a:pt x="82" y="80"/>
                  </a:cubicBezTo>
                  <a:cubicBezTo>
                    <a:pt x="93" y="62"/>
                    <a:pt x="86" y="49"/>
                    <a:pt x="84" y="46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6" y="33"/>
                    <a:pt x="96" y="30"/>
                    <a:pt x="94" y="28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84" y="17"/>
                    <a:pt x="74" y="9"/>
                    <a:pt x="63" y="1"/>
                  </a:cubicBezTo>
                  <a:cubicBezTo>
                    <a:pt x="61" y="0"/>
                    <a:pt x="58" y="1"/>
                    <a:pt x="57" y="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6" y="17"/>
                    <a:pt x="34" y="16"/>
                    <a:pt x="29" y="21"/>
                  </a:cubicBezTo>
                  <a:cubicBezTo>
                    <a:pt x="22" y="27"/>
                    <a:pt x="4" y="50"/>
                    <a:pt x="4" y="50"/>
                  </a:cubicBezTo>
                </a:path>
              </a:pathLst>
            </a:custGeom>
            <a:solidFill>
              <a:srgbClr val="FBC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</a:p>
          </p:txBody>
        </p:sp>
        <p:sp>
          <p:nvSpPr>
            <p:cNvPr id="51" name="íśļîdê"/>
            <p:cNvSpPr/>
            <p:nvPr/>
          </p:nvSpPr>
          <p:spPr bwMode="auto">
            <a:xfrm>
              <a:off x="4938713" y="2312988"/>
              <a:ext cx="206375" cy="166688"/>
            </a:xfrm>
            <a:custGeom>
              <a:avLst/>
              <a:gdLst>
                <a:gd name="T0" fmla="*/ 4 w 70"/>
                <a:gd name="T1" fmla="*/ 6 h 57"/>
                <a:gd name="T2" fmla="*/ 1 w 70"/>
                <a:gd name="T3" fmla="*/ 14 h 57"/>
                <a:gd name="T4" fmla="*/ 10 w 70"/>
                <a:gd name="T5" fmla="*/ 37 h 57"/>
                <a:gd name="T6" fmla="*/ 32 w 70"/>
                <a:gd name="T7" fmla="*/ 57 h 57"/>
                <a:gd name="T8" fmla="*/ 66 w 70"/>
                <a:gd name="T9" fmla="*/ 43 h 57"/>
                <a:gd name="T10" fmla="*/ 39 w 70"/>
                <a:gd name="T11" fmla="*/ 0 h 57"/>
                <a:gd name="T12" fmla="*/ 23 w 70"/>
                <a:gd name="T13" fmla="*/ 2 h 57"/>
                <a:gd name="T14" fmla="*/ 17 w 70"/>
                <a:gd name="T15" fmla="*/ 3 h 57"/>
                <a:gd name="T16" fmla="*/ 8 w 70"/>
                <a:gd name="T17" fmla="*/ 1 h 57"/>
                <a:gd name="T18" fmla="*/ 4 w 70"/>
                <a:gd name="T1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7">
                  <a:moveTo>
                    <a:pt x="4" y="6"/>
                  </a:moveTo>
                  <a:cubicBezTo>
                    <a:pt x="2" y="8"/>
                    <a:pt x="1" y="11"/>
                    <a:pt x="1" y="14"/>
                  </a:cubicBezTo>
                  <a:cubicBezTo>
                    <a:pt x="0" y="22"/>
                    <a:pt x="3" y="31"/>
                    <a:pt x="10" y="3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1" y="55"/>
                    <a:pt x="70" y="45"/>
                    <a:pt x="66" y="43"/>
                  </a:cubicBezTo>
                  <a:cubicBezTo>
                    <a:pt x="65" y="43"/>
                    <a:pt x="41" y="7"/>
                    <a:pt x="39" y="0"/>
                  </a:cubicBezTo>
                  <a:cubicBezTo>
                    <a:pt x="35" y="6"/>
                    <a:pt x="31" y="5"/>
                    <a:pt x="23" y="2"/>
                  </a:cubicBezTo>
                  <a:cubicBezTo>
                    <a:pt x="21" y="1"/>
                    <a:pt x="19" y="2"/>
                    <a:pt x="17" y="3"/>
                  </a:cubicBezTo>
                  <a:cubicBezTo>
                    <a:pt x="13" y="3"/>
                    <a:pt x="10" y="4"/>
                    <a:pt x="8" y="1"/>
                  </a:cubicBezTo>
                  <a:cubicBezTo>
                    <a:pt x="4" y="6"/>
                    <a:pt x="4" y="6"/>
                    <a:pt x="4" y="6"/>
                  </a:cubicBezTo>
                </a:path>
              </a:pathLst>
            </a:custGeom>
            <a:solidFill>
              <a:srgbClr val="F9C4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2" name="íṩľíďê"/>
            <p:cNvSpPr/>
            <p:nvPr/>
          </p:nvSpPr>
          <p:spPr bwMode="auto">
            <a:xfrm>
              <a:off x="5154613" y="2289176"/>
              <a:ext cx="55563" cy="28575"/>
            </a:xfrm>
            <a:custGeom>
              <a:avLst/>
              <a:gdLst>
                <a:gd name="T0" fmla="*/ 19 w 19"/>
                <a:gd name="T1" fmla="*/ 1 h 10"/>
                <a:gd name="T2" fmla="*/ 2 w 19"/>
                <a:gd name="T3" fmla="*/ 1 h 10"/>
                <a:gd name="T4" fmla="*/ 11 w 19"/>
                <a:gd name="T5" fmla="*/ 10 h 10"/>
                <a:gd name="T6" fmla="*/ 19 w 19"/>
                <a:gd name="T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0">
                  <a:moveTo>
                    <a:pt x="19" y="1"/>
                  </a:moveTo>
                  <a:cubicBezTo>
                    <a:pt x="16" y="4"/>
                    <a:pt x="11" y="5"/>
                    <a:pt x="2" y="1"/>
                  </a:cubicBezTo>
                  <a:cubicBezTo>
                    <a:pt x="0" y="0"/>
                    <a:pt x="11" y="10"/>
                    <a:pt x="11" y="10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F9C4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3" name="íśḷîḓè"/>
            <p:cNvSpPr/>
            <p:nvPr/>
          </p:nvSpPr>
          <p:spPr bwMode="auto">
            <a:xfrm>
              <a:off x="5075238" y="2206626"/>
              <a:ext cx="41275" cy="47625"/>
            </a:xfrm>
            <a:custGeom>
              <a:avLst/>
              <a:gdLst>
                <a:gd name="T0" fmla="*/ 14 w 14"/>
                <a:gd name="T1" fmla="*/ 16 h 16"/>
                <a:gd name="T2" fmla="*/ 7 w 14"/>
                <a:gd name="T3" fmla="*/ 0 h 16"/>
                <a:gd name="T4" fmla="*/ 0 w 14"/>
                <a:gd name="T5" fmla="*/ 9 h 16"/>
                <a:gd name="T6" fmla="*/ 14 w 14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14" y="16"/>
                  </a:moveTo>
                  <a:cubicBezTo>
                    <a:pt x="8" y="10"/>
                    <a:pt x="6" y="2"/>
                    <a:pt x="7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9"/>
                    <a:pt x="14" y="16"/>
                  </a:cubicBezTo>
                  <a:close/>
                </a:path>
              </a:pathLst>
            </a:custGeom>
            <a:solidFill>
              <a:srgbClr val="F9C4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4" name="ïṥlïḋe"/>
            <p:cNvSpPr/>
            <p:nvPr/>
          </p:nvSpPr>
          <p:spPr bwMode="auto">
            <a:xfrm>
              <a:off x="5059363" y="2432051"/>
              <a:ext cx="41275" cy="20638"/>
            </a:xfrm>
            <a:custGeom>
              <a:avLst/>
              <a:gdLst>
                <a:gd name="T0" fmla="*/ 9 w 14"/>
                <a:gd name="T1" fmla="*/ 0 h 7"/>
                <a:gd name="T2" fmla="*/ 5 w 14"/>
                <a:gd name="T3" fmla="*/ 3 h 7"/>
                <a:gd name="T4" fmla="*/ 0 w 14"/>
                <a:gd name="T5" fmla="*/ 7 h 7"/>
                <a:gd name="T6" fmla="*/ 2 w 14"/>
                <a:gd name="T7" fmla="*/ 7 h 7"/>
                <a:gd name="T8" fmla="*/ 4 w 14"/>
                <a:gd name="T9" fmla="*/ 7 h 7"/>
                <a:gd name="T10" fmla="*/ 9 w 14"/>
                <a:gd name="T11" fmla="*/ 7 h 7"/>
                <a:gd name="T12" fmla="*/ 14 w 14"/>
                <a:gd name="T13" fmla="*/ 7 h 7"/>
                <a:gd name="T14" fmla="*/ 13 w 14"/>
                <a:gd name="T15" fmla="*/ 5 h 7"/>
                <a:gd name="T16" fmla="*/ 9 w 14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cubicBezTo>
                    <a:pt x="8" y="1"/>
                    <a:pt x="6" y="2"/>
                    <a:pt x="5" y="3"/>
                  </a:cubicBezTo>
                  <a:cubicBezTo>
                    <a:pt x="3" y="4"/>
                    <a:pt x="1" y="5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3" y="7"/>
                    <a:pt x="4" y="7"/>
                  </a:cubicBezTo>
                  <a:cubicBezTo>
                    <a:pt x="5" y="7"/>
                    <a:pt x="7" y="7"/>
                    <a:pt x="9" y="7"/>
                  </a:cubicBezTo>
                  <a:cubicBezTo>
                    <a:pt x="11" y="7"/>
                    <a:pt x="12" y="7"/>
                    <a:pt x="14" y="7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3"/>
                    <a:pt x="11" y="1"/>
                    <a:pt x="9" y="0"/>
                  </a:cubicBezTo>
                </a:path>
              </a:pathLst>
            </a:custGeom>
            <a:solidFill>
              <a:srgbClr val="F9C4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5" name="ïşḻîḓê"/>
            <p:cNvSpPr/>
            <p:nvPr/>
          </p:nvSpPr>
          <p:spPr bwMode="auto">
            <a:xfrm>
              <a:off x="5038726" y="2273301"/>
              <a:ext cx="174625" cy="234950"/>
            </a:xfrm>
            <a:custGeom>
              <a:avLst/>
              <a:gdLst>
                <a:gd name="T0" fmla="*/ 26 w 59"/>
                <a:gd name="T1" fmla="*/ 2 h 80"/>
                <a:gd name="T2" fmla="*/ 1 w 59"/>
                <a:gd name="T3" fmla="*/ 28 h 80"/>
                <a:gd name="T4" fmla="*/ 23 w 59"/>
                <a:gd name="T5" fmla="*/ 59 h 80"/>
                <a:gd name="T6" fmla="*/ 17 w 59"/>
                <a:gd name="T7" fmla="*/ 58 h 80"/>
                <a:gd name="T8" fmla="*/ 4 w 59"/>
                <a:gd name="T9" fmla="*/ 62 h 80"/>
                <a:gd name="T10" fmla="*/ 2 w 59"/>
                <a:gd name="T11" fmla="*/ 65 h 80"/>
                <a:gd name="T12" fmla="*/ 2 w 59"/>
                <a:gd name="T13" fmla="*/ 69 h 80"/>
                <a:gd name="T14" fmla="*/ 15 w 59"/>
                <a:gd name="T15" fmla="*/ 75 h 80"/>
                <a:gd name="T16" fmla="*/ 19 w 59"/>
                <a:gd name="T17" fmla="*/ 77 h 80"/>
                <a:gd name="T18" fmla="*/ 31 w 59"/>
                <a:gd name="T19" fmla="*/ 74 h 80"/>
                <a:gd name="T20" fmla="*/ 48 w 59"/>
                <a:gd name="T21" fmla="*/ 49 h 80"/>
                <a:gd name="T22" fmla="*/ 50 w 59"/>
                <a:gd name="T23" fmla="*/ 15 h 80"/>
                <a:gd name="T24" fmla="*/ 26 w 59"/>
                <a:gd name="T25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80">
                  <a:moveTo>
                    <a:pt x="26" y="2"/>
                  </a:moveTo>
                  <a:cubicBezTo>
                    <a:pt x="12" y="5"/>
                    <a:pt x="0" y="15"/>
                    <a:pt x="1" y="28"/>
                  </a:cubicBezTo>
                  <a:cubicBezTo>
                    <a:pt x="3" y="47"/>
                    <a:pt x="23" y="59"/>
                    <a:pt x="23" y="59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2" y="58"/>
                    <a:pt x="7" y="59"/>
                    <a:pt x="4" y="62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1" y="66"/>
                    <a:pt x="1" y="68"/>
                    <a:pt x="2" y="69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3" y="80"/>
                    <a:pt x="29" y="78"/>
                    <a:pt x="31" y="74"/>
                  </a:cubicBezTo>
                  <a:cubicBezTo>
                    <a:pt x="31" y="74"/>
                    <a:pt x="47" y="49"/>
                    <a:pt x="48" y="49"/>
                  </a:cubicBezTo>
                  <a:cubicBezTo>
                    <a:pt x="59" y="31"/>
                    <a:pt x="52" y="18"/>
                    <a:pt x="50" y="15"/>
                  </a:cubicBezTo>
                  <a:cubicBezTo>
                    <a:pt x="50" y="15"/>
                    <a:pt x="39" y="0"/>
                    <a:pt x="26" y="2"/>
                  </a:cubicBezTo>
                  <a:close/>
                </a:path>
              </a:pathLst>
            </a:custGeom>
            <a:solidFill>
              <a:srgbClr val="FBD2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6" name="íṣlíďè"/>
            <p:cNvSpPr/>
            <p:nvPr/>
          </p:nvSpPr>
          <p:spPr bwMode="auto">
            <a:xfrm>
              <a:off x="5045076" y="2465388"/>
              <a:ext cx="44450" cy="28575"/>
            </a:xfrm>
            <a:custGeom>
              <a:avLst/>
              <a:gdLst>
                <a:gd name="T0" fmla="*/ 15 w 15"/>
                <a:gd name="T1" fmla="*/ 6 h 10"/>
                <a:gd name="T2" fmla="*/ 6 w 15"/>
                <a:gd name="T3" fmla="*/ 0 h 10"/>
                <a:gd name="T4" fmla="*/ 0 w 15"/>
                <a:gd name="T5" fmla="*/ 3 h 10"/>
                <a:gd name="T6" fmla="*/ 0 w 15"/>
                <a:gd name="T7" fmla="*/ 4 h 10"/>
                <a:gd name="T8" fmla="*/ 12 w 15"/>
                <a:gd name="T9" fmla="*/ 10 h 10"/>
                <a:gd name="T10" fmla="*/ 15 w 15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5" y="3"/>
                    <a:pt x="8" y="0"/>
                    <a:pt x="6" y="0"/>
                  </a:cubicBezTo>
                  <a:cubicBezTo>
                    <a:pt x="4" y="1"/>
                    <a:pt x="1" y="2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3" y="9"/>
                    <a:pt x="15" y="8"/>
                    <a:pt x="15" y="6"/>
                  </a:cubicBezTo>
                  <a:close/>
                </a:path>
              </a:pathLst>
            </a:custGeom>
            <a:solidFill>
              <a:srgbClr val="FCD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7" name="íSļíḍê"/>
            <p:cNvSpPr/>
            <p:nvPr/>
          </p:nvSpPr>
          <p:spPr bwMode="auto">
            <a:xfrm>
              <a:off x="4068763" y="2309813"/>
              <a:ext cx="1096963" cy="1082675"/>
            </a:xfrm>
            <a:custGeom>
              <a:avLst/>
              <a:gdLst>
                <a:gd name="T0" fmla="*/ 235 w 373"/>
                <a:gd name="T1" fmla="*/ 363 h 369"/>
                <a:gd name="T2" fmla="*/ 7 w 373"/>
                <a:gd name="T3" fmla="*/ 144 h 369"/>
                <a:gd name="T4" fmla="*/ 6 w 373"/>
                <a:gd name="T5" fmla="*/ 120 h 369"/>
                <a:gd name="T6" fmla="*/ 121 w 373"/>
                <a:gd name="T7" fmla="*/ 0 h 369"/>
                <a:gd name="T8" fmla="*/ 373 w 373"/>
                <a:gd name="T9" fmla="*/ 243 h 369"/>
                <a:gd name="T10" fmla="*/ 259 w 373"/>
                <a:gd name="T11" fmla="*/ 362 h 369"/>
                <a:gd name="T12" fmla="*/ 235 w 373"/>
                <a:gd name="T13" fmla="*/ 36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3" h="369">
                  <a:moveTo>
                    <a:pt x="235" y="363"/>
                  </a:moveTo>
                  <a:cubicBezTo>
                    <a:pt x="7" y="144"/>
                    <a:pt x="7" y="144"/>
                    <a:pt x="7" y="144"/>
                  </a:cubicBezTo>
                  <a:cubicBezTo>
                    <a:pt x="0" y="137"/>
                    <a:pt x="0" y="126"/>
                    <a:pt x="6" y="12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373" y="243"/>
                    <a:pt x="373" y="243"/>
                    <a:pt x="373" y="243"/>
                  </a:cubicBezTo>
                  <a:cubicBezTo>
                    <a:pt x="259" y="362"/>
                    <a:pt x="259" y="362"/>
                    <a:pt x="259" y="362"/>
                  </a:cubicBezTo>
                  <a:cubicBezTo>
                    <a:pt x="252" y="369"/>
                    <a:pt x="241" y="369"/>
                    <a:pt x="235" y="363"/>
                  </a:cubicBezTo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58" name="îşlîďê"/>
            <p:cNvSpPr/>
            <p:nvPr/>
          </p:nvSpPr>
          <p:spPr bwMode="auto">
            <a:xfrm>
              <a:off x="4760913" y="3368676"/>
              <a:ext cx="73025" cy="17463"/>
            </a:xfrm>
            <a:custGeom>
              <a:avLst/>
              <a:gdLst>
                <a:gd name="T0" fmla="*/ 11 w 25"/>
                <a:gd name="T1" fmla="*/ 6 h 6"/>
                <a:gd name="T2" fmla="*/ 11 w 25"/>
                <a:gd name="T3" fmla="*/ 6 h 6"/>
                <a:gd name="T4" fmla="*/ 11 w 25"/>
                <a:gd name="T5" fmla="*/ 6 h 6"/>
                <a:gd name="T6" fmla="*/ 11 w 25"/>
                <a:gd name="T7" fmla="*/ 6 h 6"/>
                <a:gd name="T8" fmla="*/ 0 w 25"/>
                <a:gd name="T9" fmla="*/ 2 h 6"/>
                <a:gd name="T10" fmla="*/ 0 w 25"/>
                <a:gd name="T11" fmla="*/ 2 h 6"/>
                <a:gd name="T12" fmla="*/ 0 w 25"/>
                <a:gd name="T13" fmla="*/ 2 h 6"/>
                <a:gd name="T14" fmla="*/ 24 w 25"/>
                <a:gd name="T15" fmla="*/ 1 h 6"/>
                <a:gd name="T16" fmla="*/ 12 w 25"/>
                <a:gd name="T17" fmla="*/ 6 h 6"/>
                <a:gd name="T18" fmla="*/ 24 w 25"/>
                <a:gd name="T19" fmla="*/ 1 h 6"/>
                <a:gd name="T20" fmla="*/ 25 w 25"/>
                <a:gd name="T21" fmla="*/ 0 h 6"/>
                <a:gd name="T22" fmla="*/ 24 w 25"/>
                <a:gd name="T23" fmla="*/ 1 h 6"/>
                <a:gd name="T24" fmla="*/ 25 w 25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"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24" y="1"/>
                  </a:moveTo>
                  <a:cubicBezTo>
                    <a:pt x="20" y="5"/>
                    <a:pt x="16" y="6"/>
                    <a:pt x="12" y="6"/>
                  </a:cubicBezTo>
                  <a:cubicBezTo>
                    <a:pt x="16" y="6"/>
                    <a:pt x="20" y="5"/>
                    <a:pt x="24" y="1"/>
                  </a:cubicBezTo>
                  <a:moveTo>
                    <a:pt x="25" y="0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9" name="íšļiďè"/>
            <p:cNvSpPr/>
            <p:nvPr/>
          </p:nvSpPr>
          <p:spPr bwMode="auto">
            <a:xfrm>
              <a:off x="4075113" y="2659063"/>
              <a:ext cx="758825" cy="727075"/>
            </a:xfrm>
            <a:custGeom>
              <a:avLst/>
              <a:gdLst>
                <a:gd name="T0" fmla="*/ 5 w 258"/>
                <a:gd name="T1" fmla="*/ 0 h 248"/>
                <a:gd name="T2" fmla="*/ 4 w 258"/>
                <a:gd name="T3" fmla="*/ 1 h 248"/>
                <a:gd name="T4" fmla="*/ 0 w 258"/>
                <a:gd name="T5" fmla="*/ 12 h 248"/>
                <a:gd name="T6" fmla="*/ 5 w 258"/>
                <a:gd name="T7" fmla="*/ 25 h 248"/>
                <a:gd name="T8" fmla="*/ 233 w 258"/>
                <a:gd name="T9" fmla="*/ 244 h 248"/>
                <a:gd name="T10" fmla="*/ 233 w 258"/>
                <a:gd name="T11" fmla="*/ 244 h 248"/>
                <a:gd name="T12" fmla="*/ 233 w 258"/>
                <a:gd name="T13" fmla="*/ 244 h 248"/>
                <a:gd name="T14" fmla="*/ 244 w 258"/>
                <a:gd name="T15" fmla="*/ 248 h 248"/>
                <a:gd name="T16" fmla="*/ 244 w 258"/>
                <a:gd name="T17" fmla="*/ 248 h 248"/>
                <a:gd name="T18" fmla="*/ 245 w 258"/>
                <a:gd name="T19" fmla="*/ 248 h 248"/>
                <a:gd name="T20" fmla="*/ 257 w 258"/>
                <a:gd name="T21" fmla="*/ 243 h 248"/>
                <a:gd name="T22" fmla="*/ 257 w 258"/>
                <a:gd name="T23" fmla="*/ 243 h 248"/>
                <a:gd name="T24" fmla="*/ 257 w 258"/>
                <a:gd name="T25" fmla="*/ 243 h 248"/>
                <a:gd name="T26" fmla="*/ 258 w 258"/>
                <a:gd name="T27" fmla="*/ 242 h 248"/>
                <a:gd name="T28" fmla="*/ 5 w 258"/>
                <a:gd name="T2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8" h="248">
                  <a:moveTo>
                    <a:pt x="5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1" y="4"/>
                    <a:pt x="0" y="8"/>
                    <a:pt x="0" y="12"/>
                  </a:cubicBezTo>
                  <a:cubicBezTo>
                    <a:pt x="0" y="17"/>
                    <a:pt x="1" y="21"/>
                    <a:pt x="5" y="25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6" y="247"/>
                    <a:pt x="240" y="248"/>
                    <a:pt x="244" y="248"/>
                  </a:cubicBezTo>
                  <a:cubicBezTo>
                    <a:pt x="244" y="248"/>
                    <a:pt x="244" y="248"/>
                    <a:pt x="244" y="248"/>
                  </a:cubicBezTo>
                  <a:cubicBezTo>
                    <a:pt x="244" y="248"/>
                    <a:pt x="245" y="248"/>
                    <a:pt x="245" y="248"/>
                  </a:cubicBezTo>
                  <a:cubicBezTo>
                    <a:pt x="249" y="248"/>
                    <a:pt x="253" y="247"/>
                    <a:pt x="257" y="243"/>
                  </a:cubicBezTo>
                  <a:cubicBezTo>
                    <a:pt x="257" y="243"/>
                    <a:pt x="257" y="243"/>
                    <a:pt x="257" y="243"/>
                  </a:cubicBezTo>
                  <a:cubicBezTo>
                    <a:pt x="257" y="243"/>
                    <a:pt x="257" y="243"/>
                    <a:pt x="257" y="243"/>
                  </a:cubicBezTo>
                  <a:cubicBezTo>
                    <a:pt x="258" y="242"/>
                    <a:pt x="258" y="242"/>
                    <a:pt x="258" y="242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34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60" name="iṥḻíḓe"/>
            <p:cNvSpPr/>
            <p:nvPr/>
          </p:nvSpPr>
          <p:spPr bwMode="auto">
            <a:xfrm>
              <a:off x="4365626" y="2355851"/>
              <a:ext cx="15875" cy="15875"/>
            </a:xfrm>
            <a:custGeom>
              <a:avLst/>
              <a:gdLst>
                <a:gd name="T0" fmla="*/ 10 w 10"/>
                <a:gd name="T1" fmla="*/ 0 h 10"/>
                <a:gd name="T2" fmla="*/ 0 w 10"/>
                <a:gd name="T3" fmla="*/ 10 h 10"/>
                <a:gd name="T4" fmla="*/ 0 w 10"/>
                <a:gd name="T5" fmla="*/ 10 h 10"/>
                <a:gd name="T6" fmla="*/ 10 w 10"/>
                <a:gd name="T7" fmla="*/ 0 h 10"/>
                <a:gd name="T8" fmla="*/ 10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1" name="išļídè"/>
            <p:cNvSpPr/>
            <p:nvPr/>
          </p:nvSpPr>
          <p:spPr bwMode="auto">
            <a:xfrm>
              <a:off x="4365626" y="2355851"/>
              <a:ext cx="15875" cy="15875"/>
            </a:xfrm>
            <a:custGeom>
              <a:avLst/>
              <a:gdLst>
                <a:gd name="T0" fmla="*/ 10 w 10"/>
                <a:gd name="T1" fmla="*/ 0 h 10"/>
                <a:gd name="T2" fmla="*/ 0 w 10"/>
                <a:gd name="T3" fmla="*/ 10 h 10"/>
                <a:gd name="T4" fmla="*/ 0 w 10"/>
                <a:gd name="T5" fmla="*/ 10 h 10"/>
                <a:gd name="T6" fmla="*/ 10 w 10"/>
                <a:gd name="T7" fmla="*/ 0 h 10"/>
                <a:gd name="T8" fmla="*/ 10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2" name="îşľídé"/>
            <p:cNvSpPr/>
            <p:nvPr/>
          </p:nvSpPr>
          <p:spPr bwMode="auto">
            <a:xfrm>
              <a:off x="4313238" y="2355851"/>
              <a:ext cx="808038" cy="763588"/>
            </a:xfrm>
            <a:custGeom>
              <a:avLst/>
              <a:gdLst>
                <a:gd name="T0" fmla="*/ 147 w 275"/>
                <a:gd name="T1" fmla="*/ 231 h 260"/>
                <a:gd name="T2" fmla="*/ 142 w 275"/>
                <a:gd name="T3" fmla="*/ 236 h 260"/>
                <a:gd name="T4" fmla="*/ 216 w 275"/>
                <a:gd name="T5" fmla="*/ 260 h 260"/>
                <a:gd name="T6" fmla="*/ 270 w 275"/>
                <a:gd name="T7" fmla="*/ 248 h 260"/>
                <a:gd name="T8" fmla="*/ 275 w 275"/>
                <a:gd name="T9" fmla="*/ 243 h 260"/>
                <a:gd name="T10" fmla="*/ 221 w 275"/>
                <a:gd name="T11" fmla="*/ 255 h 260"/>
                <a:gd name="T12" fmla="*/ 147 w 275"/>
                <a:gd name="T13" fmla="*/ 231 h 260"/>
                <a:gd name="T14" fmla="*/ 60 w 275"/>
                <a:gd name="T15" fmla="*/ 149 h 260"/>
                <a:gd name="T16" fmla="*/ 60 w 275"/>
                <a:gd name="T17" fmla="*/ 149 h 260"/>
                <a:gd name="T18" fmla="*/ 55 w 275"/>
                <a:gd name="T19" fmla="*/ 154 h 260"/>
                <a:gd name="T20" fmla="*/ 120 w 275"/>
                <a:gd name="T21" fmla="*/ 217 h 260"/>
                <a:gd name="T22" fmla="*/ 122 w 275"/>
                <a:gd name="T23" fmla="*/ 214 h 260"/>
                <a:gd name="T24" fmla="*/ 125 w 275"/>
                <a:gd name="T25" fmla="*/ 212 h 260"/>
                <a:gd name="T26" fmla="*/ 60 w 275"/>
                <a:gd name="T27" fmla="*/ 149 h 260"/>
                <a:gd name="T28" fmla="*/ 23 w 275"/>
                <a:gd name="T29" fmla="*/ 0 h 260"/>
                <a:gd name="T30" fmla="*/ 18 w 275"/>
                <a:gd name="T31" fmla="*/ 5 h 260"/>
                <a:gd name="T32" fmla="*/ 34 w 275"/>
                <a:gd name="T33" fmla="*/ 133 h 260"/>
                <a:gd name="T34" fmla="*/ 37 w 275"/>
                <a:gd name="T35" fmla="*/ 130 h 260"/>
                <a:gd name="T36" fmla="*/ 39 w 275"/>
                <a:gd name="T37" fmla="*/ 128 h 260"/>
                <a:gd name="T38" fmla="*/ 23 w 275"/>
                <a:gd name="T3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5" h="260">
                  <a:moveTo>
                    <a:pt x="147" y="231"/>
                  </a:moveTo>
                  <a:cubicBezTo>
                    <a:pt x="142" y="236"/>
                    <a:pt x="142" y="236"/>
                    <a:pt x="142" y="236"/>
                  </a:cubicBezTo>
                  <a:cubicBezTo>
                    <a:pt x="164" y="252"/>
                    <a:pt x="190" y="260"/>
                    <a:pt x="216" y="260"/>
                  </a:cubicBezTo>
                  <a:cubicBezTo>
                    <a:pt x="235" y="260"/>
                    <a:pt x="253" y="256"/>
                    <a:pt x="270" y="248"/>
                  </a:cubicBezTo>
                  <a:cubicBezTo>
                    <a:pt x="275" y="243"/>
                    <a:pt x="275" y="243"/>
                    <a:pt x="275" y="243"/>
                  </a:cubicBezTo>
                  <a:cubicBezTo>
                    <a:pt x="258" y="251"/>
                    <a:pt x="239" y="255"/>
                    <a:pt x="221" y="255"/>
                  </a:cubicBezTo>
                  <a:cubicBezTo>
                    <a:pt x="195" y="255"/>
                    <a:pt x="169" y="247"/>
                    <a:pt x="147" y="231"/>
                  </a:cubicBezTo>
                  <a:moveTo>
                    <a:pt x="60" y="149"/>
                  </a:moveTo>
                  <a:cubicBezTo>
                    <a:pt x="60" y="149"/>
                    <a:pt x="60" y="149"/>
                    <a:pt x="60" y="149"/>
                  </a:cubicBezTo>
                  <a:cubicBezTo>
                    <a:pt x="55" y="154"/>
                    <a:pt x="55" y="154"/>
                    <a:pt x="55" y="154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122" y="214"/>
                    <a:pt x="122" y="214"/>
                    <a:pt x="122" y="21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60" y="149"/>
                    <a:pt x="60" y="149"/>
                    <a:pt x="60" y="149"/>
                  </a:cubicBezTo>
                  <a:moveTo>
                    <a:pt x="23" y="0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0" y="47"/>
                    <a:pt x="6" y="96"/>
                    <a:pt x="34" y="133"/>
                  </a:cubicBezTo>
                  <a:cubicBezTo>
                    <a:pt x="37" y="130"/>
                    <a:pt x="37" y="130"/>
                    <a:pt x="37" y="130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11" y="91"/>
                    <a:pt x="5" y="42"/>
                    <a:pt x="23" y="0"/>
                  </a:cubicBezTo>
                </a:path>
              </a:pathLst>
            </a:custGeom>
            <a:solidFill>
              <a:srgbClr val="34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63" name="îŝ1iḋè"/>
            <p:cNvSpPr/>
            <p:nvPr/>
          </p:nvSpPr>
          <p:spPr bwMode="auto">
            <a:xfrm>
              <a:off x="4310063" y="2174876"/>
              <a:ext cx="987425" cy="968375"/>
            </a:xfrm>
            <a:custGeom>
              <a:avLst/>
              <a:gdLst>
                <a:gd name="T0" fmla="*/ 134 w 336"/>
                <a:gd name="T1" fmla="*/ 282 h 330"/>
                <a:gd name="T2" fmla="*/ 52 w 336"/>
                <a:gd name="T3" fmla="*/ 203 h 330"/>
                <a:gd name="T4" fmla="*/ 49 w 336"/>
                <a:gd name="T5" fmla="*/ 24 h 330"/>
                <a:gd name="T6" fmla="*/ 67 w 336"/>
                <a:gd name="T7" fmla="*/ 5 h 330"/>
                <a:gd name="T8" fmla="*/ 84 w 336"/>
                <a:gd name="T9" fmla="*/ 5 h 330"/>
                <a:gd name="T10" fmla="*/ 331 w 336"/>
                <a:gd name="T11" fmla="*/ 242 h 330"/>
                <a:gd name="T12" fmla="*/ 331 w 336"/>
                <a:gd name="T13" fmla="*/ 259 h 330"/>
                <a:gd name="T14" fmla="*/ 313 w 336"/>
                <a:gd name="T15" fmla="*/ 278 h 330"/>
                <a:gd name="T16" fmla="*/ 134 w 336"/>
                <a:gd name="T17" fmla="*/ 28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0">
                  <a:moveTo>
                    <a:pt x="134" y="282"/>
                  </a:moveTo>
                  <a:cubicBezTo>
                    <a:pt x="52" y="203"/>
                    <a:pt x="52" y="203"/>
                    <a:pt x="52" y="203"/>
                  </a:cubicBezTo>
                  <a:cubicBezTo>
                    <a:pt x="2" y="155"/>
                    <a:pt x="0" y="75"/>
                    <a:pt x="49" y="24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72" y="1"/>
                    <a:pt x="79" y="0"/>
                    <a:pt x="84" y="5"/>
                  </a:cubicBezTo>
                  <a:cubicBezTo>
                    <a:pt x="331" y="242"/>
                    <a:pt x="331" y="242"/>
                    <a:pt x="331" y="242"/>
                  </a:cubicBezTo>
                  <a:cubicBezTo>
                    <a:pt x="336" y="247"/>
                    <a:pt x="336" y="254"/>
                    <a:pt x="331" y="259"/>
                  </a:cubicBezTo>
                  <a:cubicBezTo>
                    <a:pt x="313" y="278"/>
                    <a:pt x="313" y="278"/>
                    <a:pt x="313" y="278"/>
                  </a:cubicBezTo>
                  <a:cubicBezTo>
                    <a:pt x="265" y="328"/>
                    <a:pt x="185" y="330"/>
                    <a:pt x="134" y="282"/>
                  </a:cubicBezTo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64" name="ïś1idê"/>
            <p:cNvSpPr/>
            <p:nvPr/>
          </p:nvSpPr>
          <p:spPr bwMode="auto">
            <a:xfrm>
              <a:off x="4513263" y="2176463"/>
              <a:ext cx="784225" cy="752475"/>
            </a:xfrm>
            <a:custGeom>
              <a:avLst/>
              <a:gdLst>
                <a:gd name="T0" fmla="*/ 264 w 267"/>
                <a:gd name="T1" fmla="*/ 256 h 256"/>
                <a:gd name="T2" fmla="*/ 262 w 267"/>
                <a:gd name="T3" fmla="*/ 241 h 256"/>
                <a:gd name="T4" fmla="*/ 15 w 267"/>
                <a:gd name="T5" fmla="*/ 4 h 256"/>
                <a:gd name="T6" fmla="*/ 0 w 267"/>
                <a:gd name="T7" fmla="*/ 3 h 256"/>
                <a:gd name="T8" fmla="*/ 264 w 267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56">
                  <a:moveTo>
                    <a:pt x="264" y="256"/>
                  </a:moveTo>
                  <a:cubicBezTo>
                    <a:pt x="267" y="252"/>
                    <a:pt x="266" y="245"/>
                    <a:pt x="262" y="241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1" y="0"/>
                    <a:pt x="4" y="0"/>
                    <a:pt x="0" y="3"/>
                  </a:cubicBezTo>
                  <a:lnTo>
                    <a:pt x="264" y="256"/>
                  </a:lnTo>
                  <a:close/>
                </a:path>
              </a:pathLst>
            </a:custGeom>
            <a:solidFill>
              <a:srgbClr val="50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65" name="í$ḷïḋè"/>
            <p:cNvSpPr/>
            <p:nvPr/>
          </p:nvSpPr>
          <p:spPr bwMode="auto">
            <a:xfrm>
              <a:off x="4827588" y="2338388"/>
              <a:ext cx="109538" cy="111125"/>
            </a:xfrm>
            <a:custGeom>
              <a:avLst/>
              <a:gdLst>
                <a:gd name="T0" fmla="*/ 36 w 37"/>
                <a:gd name="T1" fmla="*/ 1 h 38"/>
                <a:gd name="T2" fmla="*/ 30 w 37"/>
                <a:gd name="T3" fmla="*/ 1 h 38"/>
                <a:gd name="T4" fmla="*/ 2 w 37"/>
                <a:gd name="T5" fmla="*/ 31 h 38"/>
                <a:gd name="T6" fmla="*/ 2 w 37"/>
                <a:gd name="T7" fmla="*/ 36 h 38"/>
                <a:gd name="T8" fmla="*/ 7 w 37"/>
                <a:gd name="T9" fmla="*/ 36 h 38"/>
                <a:gd name="T10" fmla="*/ 36 w 37"/>
                <a:gd name="T11" fmla="*/ 6 h 38"/>
                <a:gd name="T12" fmla="*/ 36 w 37"/>
                <a:gd name="T1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8">
                  <a:moveTo>
                    <a:pt x="36" y="1"/>
                  </a:moveTo>
                  <a:cubicBezTo>
                    <a:pt x="34" y="0"/>
                    <a:pt x="32" y="0"/>
                    <a:pt x="30" y="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1" y="35"/>
                    <a:pt x="2" y="36"/>
                  </a:cubicBezTo>
                  <a:cubicBezTo>
                    <a:pt x="3" y="38"/>
                    <a:pt x="6" y="38"/>
                    <a:pt x="7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7" y="5"/>
                    <a:pt x="37" y="3"/>
                    <a:pt x="36" y="1"/>
                  </a:cubicBezTo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6" name="íslíḋé"/>
            <p:cNvSpPr/>
            <p:nvPr/>
          </p:nvSpPr>
          <p:spPr bwMode="auto">
            <a:xfrm>
              <a:off x="4895851" y="2338388"/>
              <a:ext cx="41275" cy="41275"/>
            </a:xfrm>
            <a:custGeom>
              <a:avLst/>
              <a:gdLst>
                <a:gd name="T0" fmla="*/ 13 w 14"/>
                <a:gd name="T1" fmla="*/ 6 h 14"/>
                <a:gd name="T2" fmla="*/ 6 w 14"/>
                <a:gd name="T3" fmla="*/ 14 h 14"/>
                <a:gd name="T4" fmla="*/ 6 w 14"/>
                <a:gd name="T5" fmla="*/ 14 h 14"/>
                <a:gd name="T6" fmla="*/ 13 w 14"/>
                <a:gd name="T7" fmla="*/ 6 h 14"/>
                <a:gd name="T8" fmla="*/ 10 w 14"/>
                <a:gd name="T9" fmla="*/ 0 h 14"/>
                <a:gd name="T10" fmla="*/ 7 w 14"/>
                <a:gd name="T11" fmla="*/ 1 h 14"/>
                <a:gd name="T12" fmla="*/ 0 w 14"/>
                <a:gd name="T13" fmla="*/ 10 h 14"/>
                <a:gd name="T14" fmla="*/ 0 w 14"/>
                <a:gd name="T15" fmla="*/ 10 h 14"/>
                <a:gd name="T16" fmla="*/ 7 w 14"/>
                <a:gd name="T17" fmla="*/ 1 h 14"/>
                <a:gd name="T18" fmla="*/ 10 w 14"/>
                <a:gd name="T19" fmla="*/ 0 h 14"/>
                <a:gd name="T20" fmla="*/ 13 w 14"/>
                <a:gd name="T21" fmla="*/ 1 h 14"/>
                <a:gd name="T22" fmla="*/ 14 w 14"/>
                <a:gd name="T23" fmla="*/ 4 h 14"/>
                <a:gd name="T24" fmla="*/ 13 w 14"/>
                <a:gd name="T25" fmla="*/ 1 h 14"/>
                <a:gd name="T26" fmla="*/ 10 w 14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4">
                  <a:moveTo>
                    <a:pt x="13" y="6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10" y="0"/>
                  </a:moveTo>
                  <a:cubicBezTo>
                    <a:pt x="9" y="0"/>
                    <a:pt x="8" y="1"/>
                    <a:pt x="7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1" y="0"/>
                    <a:pt x="12" y="1"/>
                    <a:pt x="13" y="1"/>
                  </a:cubicBezTo>
                  <a:cubicBezTo>
                    <a:pt x="13" y="2"/>
                    <a:pt x="14" y="3"/>
                    <a:pt x="14" y="4"/>
                  </a:cubicBezTo>
                  <a:cubicBezTo>
                    <a:pt x="14" y="3"/>
                    <a:pt x="13" y="2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7" name="ísḻïďê"/>
            <p:cNvSpPr/>
            <p:nvPr/>
          </p:nvSpPr>
          <p:spPr bwMode="auto">
            <a:xfrm>
              <a:off x="4895851" y="2338388"/>
              <a:ext cx="41275" cy="41275"/>
            </a:xfrm>
            <a:custGeom>
              <a:avLst/>
              <a:gdLst>
                <a:gd name="T0" fmla="*/ 10 w 14"/>
                <a:gd name="T1" fmla="*/ 0 h 14"/>
                <a:gd name="T2" fmla="*/ 7 w 14"/>
                <a:gd name="T3" fmla="*/ 1 h 14"/>
                <a:gd name="T4" fmla="*/ 0 w 14"/>
                <a:gd name="T5" fmla="*/ 10 h 14"/>
                <a:gd name="T6" fmla="*/ 0 w 14"/>
                <a:gd name="T7" fmla="*/ 10 h 14"/>
                <a:gd name="T8" fmla="*/ 6 w 14"/>
                <a:gd name="T9" fmla="*/ 14 h 14"/>
                <a:gd name="T10" fmla="*/ 13 w 14"/>
                <a:gd name="T11" fmla="*/ 6 h 14"/>
                <a:gd name="T12" fmla="*/ 14 w 14"/>
                <a:gd name="T13" fmla="*/ 4 h 14"/>
                <a:gd name="T14" fmla="*/ 13 w 14"/>
                <a:gd name="T15" fmla="*/ 1 h 14"/>
                <a:gd name="T16" fmla="*/ 10 w 1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10" y="0"/>
                  </a:moveTo>
                  <a:cubicBezTo>
                    <a:pt x="9" y="0"/>
                    <a:pt x="8" y="1"/>
                    <a:pt x="7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1"/>
                    <a:pt x="4" y="12"/>
                    <a:pt x="6" y="14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4" y="5"/>
                    <a:pt x="14" y="4"/>
                  </a:cubicBezTo>
                  <a:cubicBezTo>
                    <a:pt x="14" y="3"/>
                    <a:pt x="13" y="2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</a:path>
              </a:pathLst>
            </a:custGeom>
            <a:solidFill>
              <a:srgbClr val="34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8" name="íşḷïḍè"/>
            <p:cNvSpPr/>
            <p:nvPr/>
          </p:nvSpPr>
          <p:spPr bwMode="auto">
            <a:xfrm>
              <a:off x="4741863" y="2341563"/>
              <a:ext cx="138113" cy="134938"/>
            </a:xfrm>
            <a:custGeom>
              <a:avLst/>
              <a:gdLst>
                <a:gd name="T0" fmla="*/ 45 w 47"/>
                <a:gd name="T1" fmla="*/ 37 h 46"/>
                <a:gd name="T2" fmla="*/ 9 w 47"/>
                <a:gd name="T3" fmla="*/ 2 h 46"/>
                <a:gd name="T4" fmla="*/ 2 w 47"/>
                <a:gd name="T5" fmla="*/ 3 h 46"/>
                <a:gd name="T6" fmla="*/ 2 w 47"/>
                <a:gd name="T7" fmla="*/ 10 h 46"/>
                <a:gd name="T8" fmla="*/ 37 w 47"/>
                <a:gd name="T9" fmla="*/ 44 h 46"/>
                <a:gd name="T10" fmla="*/ 45 w 47"/>
                <a:gd name="T11" fmla="*/ 44 h 46"/>
                <a:gd name="T12" fmla="*/ 45 w 47"/>
                <a:gd name="T13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37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3"/>
                  </a:cubicBezTo>
                  <a:cubicBezTo>
                    <a:pt x="0" y="5"/>
                    <a:pt x="0" y="8"/>
                    <a:pt x="2" y="10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9" y="46"/>
                    <a:pt x="43" y="46"/>
                    <a:pt x="45" y="44"/>
                  </a:cubicBezTo>
                  <a:cubicBezTo>
                    <a:pt x="47" y="42"/>
                    <a:pt x="47" y="39"/>
                    <a:pt x="45" y="37"/>
                  </a:cubicBezTo>
                  <a:close/>
                </a:path>
              </a:pathLst>
            </a:custGeom>
            <a:solidFill>
              <a:srgbClr val="646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9" name="íšlîḍè"/>
            <p:cNvSpPr/>
            <p:nvPr/>
          </p:nvSpPr>
          <p:spPr bwMode="auto">
            <a:xfrm>
              <a:off x="5010151" y="2511426"/>
              <a:ext cx="107950" cy="111125"/>
            </a:xfrm>
            <a:custGeom>
              <a:avLst/>
              <a:gdLst>
                <a:gd name="T0" fmla="*/ 35 w 37"/>
                <a:gd name="T1" fmla="*/ 1 h 38"/>
                <a:gd name="T2" fmla="*/ 35 w 37"/>
                <a:gd name="T3" fmla="*/ 6 h 38"/>
                <a:gd name="T4" fmla="*/ 6 w 37"/>
                <a:gd name="T5" fmla="*/ 36 h 38"/>
                <a:gd name="T6" fmla="*/ 1 w 37"/>
                <a:gd name="T7" fmla="*/ 36 h 38"/>
                <a:gd name="T8" fmla="*/ 1 w 37"/>
                <a:gd name="T9" fmla="*/ 31 h 38"/>
                <a:gd name="T10" fmla="*/ 30 w 37"/>
                <a:gd name="T11" fmla="*/ 1 h 38"/>
                <a:gd name="T12" fmla="*/ 35 w 37"/>
                <a:gd name="T1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8">
                  <a:moveTo>
                    <a:pt x="35" y="1"/>
                  </a:moveTo>
                  <a:cubicBezTo>
                    <a:pt x="36" y="3"/>
                    <a:pt x="37" y="5"/>
                    <a:pt x="35" y="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8"/>
                    <a:pt x="3" y="38"/>
                    <a:pt x="1" y="36"/>
                  </a:cubicBezTo>
                  <a:cubicBezTo>
                    <a:pt x="0" y="35"/>
                    <a:pt x="0" y="33"/>
                    <a:pt x="1" y="3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4" y="0"/>
                    <a:pt x="35" y="1"/>
                  </a:cubicBezTo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0" name="işḷîdê"/>
            <p:cNvSpPr/>
            <p:nvPr/>
          </p:nvSpPr>
          <p:spPr bwMode="auto">
            <a:xfrm>
              <a:off x="5076826" y="2511426"/>
              <a:ext cx="39688" cy="44450"/>
            </a:xfrm>
            <a:custGeom>
              <a:avLst/>
              <a:gdLst>
                <a:gd name="T0" fmla="*/ 12 w 13"/>
                <a:gd name="T1" fmla="*/ 6 h 15"/>
                <a:gd name="T2" fmla="*/ 4 w 13"/>
                <a:gd name="T3" fmla="*/ 15 h 15"/>
                <a:gd name="T4" fmla="*/ 4 w 13"/>
                <a:gd name="T5" fmla="*/ 15 h 15"/>
                <a:gd name="T6" fmla="*/ 12 w 13"/>
                <a:gd name="T7" fmla="*/ 6 h 15"/>
                <a:gd name="T8" fmla="*/ 10 w 13"/>
                <a:gd name="T9" fmla="*/ 0 h 15"/>
                <a:gd name="T10" fmla="*/ 7 w 13"/>
                <a:gd name="T11" fmla="*/ 1 h 15"/>
                <a:gd name="T12" fmla="*/ 0 w 13"/>
                <a:gd name="T13" fmla="*/ 9 h 15"/>
                <a:gd name="T14" fmla="*/ 0 w 13"/>
                <a:gd name="T15" fmla="*/ 9 h 15"/>
                <a:gd name="T16" fmla="*/ 7 w 13"/>
                <a:gd name="T17" fmla="*/ 1 h 15"/>
                <a:gd name="T18" fmla="*/ 10 w 13"/>
                <a:gd name="T19" fmla="*/ 0 h 15"/>
                <a:gd name="T20" fmla="*/ 12 w 13"/>
                <a:gd name="T21" fmla="*/ 1 h 15"/>
                <a:gd name="T22" fmla="*/ 13 w 13"/>
                <a:gd name="T23" fmla="*/ 4 h 15"/>
                <a:gd name="T24" fmla="*/ 12 w 13"/>
                <a:gd name="T25" fmla="*/ 1 h 15"/>
                <a:gd name="T26" fmla="*/ 10 w 13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5">
                  <a:moveTo>
                    <a:pt x="12" y="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0" y="0"/>
                  </a:moveTo>
                  <a:cubicBezTo>
                    <a:pt x="9" y="0"/>
                    <a:pt x="8" y="1"/>
                    <a:pt x="7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0" y="0"/>
                    <a:pt x="11" y="1"/>
                    <a:pt x="12" y="1"/>
                  </a:cubicBezTo>
                  <a:cubicBezTo>
                    <a:pt x="13" y="2"/>
                    <a:pt x="13" y="3"/>
                    <a:pt x="13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1" y="1"/>
                    <a:pt x="10" y="0"/>
                    <a:pt x="10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1" name="îṧļïde"/>
            <p:cNvSpPr/>
            <p:nvPr/>
          </p:nvSpPr>
          <p:spPr bwMode="auto">
            <a:xfrm>
              <a:off x="5076826" y="2511426"/>
              <a:ext cx="39688" cy="44450"/>
            </a:xfrm>
            <a:custGeom>
              <a:avLst/>
              <a:gdLst>
                <a:gd name="T0" fmla="*/ 10 w 13"/>
                <a:gd name="T1" fmla="*/ 0 h 15"/>
                <a:gd name="T2" fmla="*/ 7 w 13"/>
                <a:gd name="T3" fmla="*/ 1 h 15"/>
                <a:gd name="T4" fmla="*/ 0 w 13"/>
                <a:gd name="T5" fmla="*/ 9 h 15"/>
                <a:gd name="T6" fmla="*/ 4 w 13"/>
                <a:gd name="T7" fmla="*/ 14 h 15"/>
                <a:gd name="T8" fmla="*/ 4 w 13"/>
                <a:gd name="T9" fmla="*/ 15 h 15"/>
                <a:gd name="T10" fmla="*/ 12 w 13"/>
                <a:gd name="T11" fmla="*/ 6 h 15"/>
                <a:gd name="T12" fmla="*/ 13 w 13"/>
                <a:gd name="T13" fmla="*/ 4 h 15"/>
                <a:gd name="T14" fmla="*/ 12 w 13"/>
                <a:gd name="T15" fmla="*/ 1 h 15"/>
                <a:gd name="T16" fmla="*/ 10 w 13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5">
                  <a:moveTo>
                    <a:pt x="10" y="0"/>
                  </a:moveTo>
                  <a:cubicBezTo>
                    <a:pt x="9" y="0"/>
                    <a:pt x="8" y="1"/>
                    <a:pt x="7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0"/>
                    <a:pt x="3" y="12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5"/>
                    <a:pt x="13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1" y="1"/>
                    <a:pt x="10" y="0"/>
                    <a:pt x="10" y="0"/>
                  </a:cubicBezTo>
                </a:path>
              </a:pathLst>
            </a:custGeom>
            <a:solidFill>
              <a:srgbClr val="34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2" name="íśľîďe"/>
            <p:cNvSpPr/>
            <p:nvPr/>
          </p:nvSpPr>
          <p:spPr bwMode="auto">
            <a:xfrm>
              <a:off x="4983163" y="2573338"/>
              <a:ext cx="138113" cy="134938"/>
            </a:xfrm>
            <a:custGeom>
              <a:avLst/>
              <a:gdLst>
                <a:gd name="T0" fmla="*/ 9 w 47"/>
                <a:gd name="T1" fmla="*/ 2 h 46"/>
                <a:gd name="T2" fmla="*/ 45 w 47"/>
                <a:gd name="T3" fmla="*/ 36 h 46"/>
                <a:gd name="T4" fmla="*/ 45 w 47"/>
                <a:gd name="T5" fmla="*/ 44 h 46"/>
                <a:gd name="T6" fmla="*/ 37 w 47"/>
                <a:gd name="T7" fmla="*/ 44 h 46"/>
                <a:gd name="T8" fmla="*/ 2 w 47"/>
                <a:gd name="T9" fmla="*/ 10 h 46"/>
                <a:gd name="T10" fmla="*/ 2 w 47"/>
                <a:gd name="T11" fmla="*/ 2 h 46"/>
                <a:gd name="T12" fmla="*/ 9 w 47"/>
                <a:gd name="T1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9" y="2"/>
                  </a:moveTo>
                  <a:cubicBezTo>
                    <a:pt x="45" y="36"/>
                    <a:pt x="45" y="36"/>
                    <a:pt x="45" y="36"/>
                  </a:cubicBezTo>
                  <a:cubicBezTo>
                    <a:pt x="47" y="38"/>
                    <a:pt x="47" y="42"/>
                    <a:pt x="45" y="44"/>
                  </a:cubicBezTo>
                  <a:cubicBezTo>
                    <a:pt x="43" y="46"/>
                    <a:pt x="39" y="46"/>
                    <a:pt x="37" y="4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646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3" name="íSľiḓe"/>
            <p:cNvSpPr/>
            <p:nvPr/>
          </p:nvSpPr>
          <p:spPr bwMode="auto">
            <a:xfrm>
              <a:off x="4899026" y="2314576"/>
              <a:ext cx="239713" cy="234950"/>
            </a:xfrm>
            <a:custGeom>
              <a:avLst/>
              <a:gdLst>
                <a:gd name="T0" fmla="*/ 80 w 82"/>
                <a:gd name="T1" fmla="*/ 68 h 80"/>
                <a:gd name="T2" fmla="*/ 12 w 82"/>
                <a:gd name="T3" fmla="*/ 2 h 80"/>
                <a:gd name="T4" fmla="*/ 2 w 82"/>
                <a:gd name="T5" fmla="*/ 4 h 80"/>
                <a:gd name="T6" fmla="*/ 3 w 82"/>
                <a:gd name="T7" fmla="*/ 14 h 80"/>
                <a:gd name="T8" fmla="*/ 69 w 82"/>
                <a:gd name="T9" fmla="*/ 77 h 80"/>
                <a:gd name="T10" fmla="*/ 79 w 82"/>
                <a:gd name="T11" fmla="*/ 78 h 80"/>
                <a:gd name="T12" fmla="*/ 80 w 82"/>
                <a:gd name="T13" fmla="*/ 6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0">
                  <a:moveTo>
                    <a:pt x="80" y="68"/>
                  </a:moveTo>
                  <a:cubicBezTo>
                    <a:pt x="64" y="40"/>
                    <a:pt x="40" y="17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7"/>
                    <a:pt x="0" y="11"/>
                    <a:pt x="3" y="14"/>
                  </a:cubicBezTo>
                  <a:cubicBezTo>
                    <a:pt x="28" y="32"/>
                    <a:pt x="50" y="53"/>
                    <a:pt x="69" y="77"/>
                  </a:cubicBezTo>
                  <a:cubicBezTo>
                    <a:pt x="71" y="80"/>
                    <a:pt x="76" y="80"/>
                    <a:pt x="79" y="78"/>
                  </a:cubicBezTo>
                  <a:cubicBezTo>
                    <a:pt x="81" y="76"/>
                    <a:pt x="82" y="71"/>
                    <a:pt x="80" y="68"/>
                  </a:cubicBezTo>
                  <a:close/>
                </a:path>
              </a:pathLst>
            </a:custGeom>
            <a:solidFill>
              <a:srgbClr val="50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4" name="íṡḷíḍè"/>
            <p:cNvSpPr/>
            <p:nvPr/>
          </p:nvSpPr>
          <p:spPr bwMode="auto">
            <a:xfrm>
              <a:off x="4322763" y="2746376"/>
              <a:ext cx="134938" cy="155575"/>
            </a:xfrm>
            <a:custGeom>
              <a:avLst/>
              <a:gdLst>
                <a:gd name="T0" fmla="*/ 31 w 46"/>
                <a:gd name="T1" fmla="*/ 0 h 53"/>
                <a:gd name="T2" fmla="*/ 23 w 46"/>
                <a:gd name="T3" fmla="*/ 9 h 53"/>
                <a:gd name="T4" fmla="*/ 21 w 46"/>
                <a:gd name="T5" fmla="*/ 7 h 53"/>
                <a:gd name="T6" fmla="*/ 14 w 46"/>
                <a:gd name="T7" fmla="*/ 14 h 53"/>
                <a:gd name="T8" fmla="*/ 16 w 46"/>
                <a:gd name="T9" fmla="*/ 16 h 53"/>
                <a:gd name="T10" fmla="*/ 14 w 46"/>
                <a:gd name="T11" fmla="*/ 18 h 53"/>
                <a:gd name="T12" fmla="*/ 11 w 46"/>
                <a:gd name="T13" fmla="*/ 16 h 53"/>
                <a:gd name="T14" fmla="*/ 2 w 46"/>
                <a:gd name="T15" fmla="*/ 27 h 53"/>
                <a:gd name="T16" fmla="*/ 1 w 46"/>
                <a:gd name="T17" fmla="*/ 27 h 53"/>
                <a:gd name="T18" fmla="*/ 1 w 46"/>
                <a:gd name="T19" fmla="*/ 32 h 53"/>
                <a:gd name="T20" fmla="*/ 22 w 46"/>
                <a:gd name="T21" fmla="*/ 52 h 53"/>
                <a:gd name="T22" fmla="*/ 24 w 46"/>
                <a:gd name="T23" fmla="*/ 53 h 53"/>
                <a:gd name="T24" fmla="*/ 27 w 46"/>
                <a:gd name="T25" fmla="*/ 52 h 53"/>
                <a:gd name="T26" fmla="*/ 27 w 46"/>
                <a:gd name="T27" fmla="*/ 51 h 53"/>
                <a:gd name="T28" fmla="*/ 37 w 46"/>
                <a:gd name="T29" fmla="*/ 41 h 53"/>
                <a:gd name="T30" fmla="*/ 35 w 46"/>
                <a:gd name="T31" fmla="*/ 39 h 53"/>
                <a:gd name="T32" fmla="*/ 37 w 46"/>
                <a:gd name="T33" fmla="*/ 37 h 53"/>
                <a:gd name="T34" fmla="*/ 39 w 46"/>
                <a:gd name="T35" fmla="*/ 39 h 53"/>
                <a:gd name="T36" fmla="*/ 46 w 46"/>
                <a:gd name="T37" fmla="*/ 31 h 53"/>
                <a:gd name="T38" fmla="*/ 44 w 46"/>
                <a:gd name="T39" fmla="*/ 29 h 53"/>
                <a:gd name="T40" fmla="*/ 46 w 46"/>
                <a:gd name="T41" fmla="*/ 28 h 53"/>
                <a:gd name="T42" fmla="*/ 24 w 46"/>
                <a:gd name="T43" fmla="*/ 7 h 53"/>
                <a:gd name="T44" fmla="*/ 28 w 46"/>
                <a:gd name="T45" fmla="*/ 3 h 53"/>
                <a:gd name="T46" fmla="*/ 28 w 46"/>
                <a:gd name="T47" fmla="*/ 3 h 53"/>
                <a:gd name="T48" fmla="*/ 31 w 46"/>
                <a:gd name="T49" fmla="*/ 0 h 53"/>
                <a:gd name="T50" fmla="*/ 31 w 46"/>
                <a:gd name="T5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53">
                  <a:moveTo>
                    <a:pt x="31" y="0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9"/>
                    <a:pt x="0" y="31"/>
                    <a:pt x="1" y="3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3"/>
                    <a:pt x="23" y="53"/>
                    <a:pt x="24" y="53"/>
                  </a:cubicBezTo>
                  <a:cubicBezTo>
                    <a:pt x="25" y="53"/>
                    <a:pt x="26" y="53"/>
                    <a:pt x="27" y="52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34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5" name="iŝḷïde"/>
            <p:cNvSpPr/>
            <p:nvPr/>
          </p:nvSpPr>
          <p:spPr bwMode="auto">
            <a:xfrm>
              <a:off x="4413251" y="2738438"/>
              <a:ext cx="76200" cy="55563"/>
            </a:xfrm>
            <a:custGeom>
              <a:avLst/>
              <a:gdLst>
                <a:gd name="T0" fmla="*/ 48 w 48"/>
                <a:gd name="T1" fmla="*/ 35 h 35"/>
                <a:gd name="T2" fmla="*/ 48 w 48"/>
                <a:gd name="T3" fmla="*/ 35 h 35"/>
                <a:gd name="T4" fmla="*/ 48 w 48"/>
                <a:gd name="T5" fmla="*/ 35 h 35"/>
                <a:gd name="T6" fmla="*/ 6 w 48"/>
                <a:gd name="T7" fmla="*/ 0 h 35"/>
                <a:gd name="T8" fmla="*/ 0 w 48"/>
                <a:gd name="T9" fmla="*/ 5 h 35"/>
                <a:gd name="T10" fmla="*/ 0 w 48"/>
                <a:gd name="T11" fmla="*/ 5 h 35"/>
                <a:gd name="T12" fmla="*/ 6 w 48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5">
                  <a:moveTo>
                    <a:pt x="48" y="35"/>
                  </a:moveTo>
                  <a:lnTo>
                    <a:pt x="48" y="35"/>
                  </a:lnTo>
                  <a:lnTo>
                    <a:pt x="48" y="35"/>
                  </a:lnTo>
                  <a:close/>
                  <a:moveTo>
                    <a:pt x="6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6" name="ïŝ1iḋe"/>
            <p:cNvSpPr/>
            <p:nvPr/>
          </p:nvSpPr>
          <p:spPr bwMode="auto">
            <a:xfrm>
              <a:off x="4413251" y="2738438"/>
              <a:ext cx="76200" cy="55563"/>
            </a:xfrm>
            <a:custGeom>
              <a:avLst/>
              <a:gdLst>
                <a:gd name="T0" fmla="*/ 48 w 48"/>
                <a:gd name="T1" fmla="*/ 35 h 35"/>
                <a:gd name="T2" fmla="*/ 48 w 48"/>
                <a:gd name="T3" fmla="*/ 35 h 35"/>
                <a:gd name="T4" fmla="*/ 48 w 48"/>
                <a:gd name="T5" fmla="*/ 35 h 35"/>
                <a:gd name="T6" fmla="*/ 6 w 48"/>
                <a:gd name="T7" fmla="*/ 0 h 35"/>
                <a:gd name="T8" fmla="*/ 0 w 48"/>
                <a:gd name="T9" fmla="*/ 5 h 35"/>
                <a:gd name="T10" fmla="*/ 0 w 48"/>
                <a:gd name="T11" fmla="*/ 5 h 35"/>
                <a:gd name="T12" fmla="*/ 6 w 48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5">
                  <a:moveTo>
                    <a:pt x="48" y="35"/>
                  </a:moveTo>
                  <a:lnTo>
                    <a:pt x="48" y="35"/>
                  </a:lnTo>
                  <a:lnTo>
                    <a:pt x="48" y="35"/>
                  </a:lnTo>
                  <a:moveTo>
                    <a:pt x="6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7" name="íṩḷîḑe"/>
            <p:cNvSpPr/>
            <p:nvPr/>
          </p:nvSpPr>
          <p:spPr bwMode="auto">
            <a:xfrm>
              <a:off x="4489451" y="2787651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4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8" name="ïṧ1iḋè"/>
            <p:cNvSpPr/>
            <p:nvPr/>
          </p:nvSpPr>
          <p:spPr bwMode="auto">
            <a:xfrm>
              <a:off x="4392613" y="2714626"/>
              <a:ext cx="114300" cy="114300"/>
            </a:xfrm>
            <a:custGeom>
              <a:avLst/>
              <a:gdLst>
                <a:gd name="T0" fmla="*/ 35 w 39"/>
                <a:gd name="T1" fmla="*/ 10 h 39"/>
                <a:gd name="T2" fmla="*/ 29 w 39"/>
                <a:gd name="T3" fmla="*/ 4 h 39"/>
                <a:gd name="T4" fmla="*/ 14 w 39"/>
                <a:gd name="T5" fmla="*/ 4 h 39"/>
                <a:gd name="T6" fmla="*/ 0 w 39"/>
                <a:gd name="T7" fmla="*/ 18 h 39"/>
                <a:gd name="T8" fmla="*/ 22 w 39"/>
                <a:gd name="T9" fmla="*/ 39 h 39"/>
                <a:gd name="T10" fmla="*/ 35 w 39"/>
                <a:gd name="T11" fmla="*/ 25 h 39"/>
                <a:gd name="T12" fmla="*/ 35 w 3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9">
                  <a:moveTo>
                    <a:pt x="35" y="10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5" y="0"/>
                    <a:pt x="18" y="0"/>
                    <a:pt x="14" y="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9" y="21"/>
                    <a:pt x="39" y="14"/>
                    <a:pt x="35" y="10"/>
                  </a:cubicBezTo>
                </a:path>
              </a:pathLst>
            </a:custGeom>
            <a:solidFill>
              <a:srgbClr val="50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9" name="islîḍê"/>
            <p:cNvSpPr/>
            <p:nvPr/>
          </p:nvSpPr>
          <p:spPr bwMode="auto">
            <a:xfrm>
              <a:off x="4392613" y="2755901"/>
              <a:ext cx="76200" cy="73025"/>
            </a:xfrm>
            <a:custGeom>
              <a:avLst/>
              <a:gdLst>
                <a:gd name="T0" fmla="*/ 4 w 26"/>
                <a:gd name="T1" fmla="*/ 0 h 25"/>
                <a:gd name="T2" fmla="*/ 0 w 26"/>
                <a:gd name="T3" fmla="*/ 4 h 25"/>
                <a:gd name="T4" fmla="*/ 22 w 26"/>
                <a:gd name="T5" fmla="*/ 25 h 25"/>
                <a:gd name="T6" fmla="*/ 26 w 26"/>
                <a:gd name="T7" fmla="*/ 21 h 25"/>
                <a:gd name="T8" fmla="*/ 4 w 26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7" y="16"/>
                    <a:pt x="9" y="9"/>
                    <a:pt x="4" y="0"/>
                  </a:cubicBezTo>
                </a:path>
              </a:pathLst>
            </a:custGeom>
            <a:solidFill>
              <a:srgbClr val="46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0" name="i$ľiḓè"/>
            <p:cNvSpPr/>
            <p:nvPr/>
          </p:nvSpPr>
          <p:spPr bwMode="auto">
            <a:xfrm>
              <a:off x="4368801" y="2760663"/>
              <a:ext cx="95250" cy="95250"/>
            </a:xfrm>
            <a:custGeom>
              <a:avLst/>
              <a:gdLst>
                <a:gd name="T0" fmla="*/ 60 w 60"/>
                <a:gd name="T1" fmla="*/ 47 h 60"/>
                <a:gd name="T2" fmla="*/ 11 w 60"/>
                <a:gd name="T3" fmla="*/ 0 h 60"/>
                <a:gd name="T4" fmla="*/ 0 w 60"/>
                <a:gd name="T5" fmla="*/ 13 h 60"/>
                <a:gd name="T6" fmla="*/ 47 w 60"/>
                <a:gd name="T7" fmla="*/ 60 h 60"/>
                <a:gd name="T8" fmla="*/ 60 w 60"/>
                <a:gd name="T9" fmla="*/ 4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60" y="47"/>
                  </a:moveTo>
                  <a:lnTo>
                    <a:pt x="11" y="0"/>
                  </a:lnTo>
                  <a:lnTo>
                    <a:pt x="0" y="13"/>
                  </a:lnTo>
                  <a:lnTo>
                    <a:pt x="47" y="60"/>
                  </a:lnTo>
                  <a:lnTo>
                    <a:pt x="60" y="47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1" name="íṣ1iḓe"/>
            <p:cNvSpPr/>
            <p:nvPr/>
          </p:nvSpPr>
          <p:spPr bwMode="auto">
            <a:xfrm>
              <a:off x="4333876" y="2787651"/>
              <a:ext cx="103188" cy="100013"/>
            </a:xfrm>
            <a:custGeom>
              <a:avLst/>
              <a:gdLst>
                <a:gd name="T0" fmla="*/ 65 w 65"/>
                <a:gd name="T1" fmla="*/ 46 h 63"/>
                <a:gd name="T2" fmla="*/ 19 w 65"/>
                <a:gd name="T3" fmla="*/ 0 h 63"/>
                <a:gd name="T4" fmla="*/ 0 w 65"/>
                <a:gd name="T5" fmla="*/ 19 h 63"/>
                <a:gd name="T6" fmla="*/ 48 w 65"/>
                <a:gd name="T7" fmla="*/ 63 h 63"/>
                <a:gd name="T8" fmla="*/ 65 w 65"/>
                <a:gd name="T9" fmla="*/ 4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3">
                  <a:moveTo>
                    <a:pt x="65" y="46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48" y="63"/>
                  </a:lnTo>
                  <a:lnTo>
                    <a:pt x="65" y="46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2" name="iṡḷiḓe"/>
            <p:cNvSpPr/>
            <p:nvPr/>
          </p:nvSpPr>
          <p:spPr bwMode="auto">
            <a:xfrm>
              <a:off x="4330701" y="2817813"/>
              <a:ext cx="79375" cy="76200"/>
            </a:xfrm>
            <a:custGeom>
              <a:avLst/>
              <a:gdLst>
                <a:gd name="T0" fmla="*/ 27 w 27"/>
                <a:gd name="T1" fmla="*/ 24 h 26"/>
                <a:gd name="T2" fmla="*/ 1 w 27"/>
                <a:gd name="T3" fmla="*/ 0 h 26"/>
                <a:gd name="T4" fmla="*/ 1 w 27"/>
                <a:gd name="T5" fmla="*/ 0 h 26"/>
                <a:gd name="T6" fmla="*/ 1 w 27"/>
                <a:gd name="T7" fmla="*/ 5 h 26"/>
                <a:gd name="T8" fmla="*/ 22 w 27"/>
                <a:gd name="T9" fmla="*/ 25 h 26"/>
                <a:gd name="T10" fmla="*/ 26 w 27"/>
                <a:gd name="T11" fmla="*/ 25 h 26"/>
                <a:gd name="T12" fmla="*/ 27 w 27"/>
                <a:gd name="T13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27" y="24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3" y="26"/>
                    <a:pt x="25" y="26"/>
                    <a:pt x="26" y="25"/>
                  </a:cubicBezTo>
                  <a:lnTo>
                    <a:pt x="27" y="24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3" name="íṣḷïḑé"/>
            <p:cNvSpPr/>
            <p:nvPr/>
          </p:nvSpPr>
          <p:spPr bwMode="auto">
            <a:xfrm>
              <a:off x="4368801" y="2787651"/>
              <a:ext cx="68263" cy="68263"/>
            </a:xfrm>
            <a:custGeom>
              <a:avLst/>
              <a:gdLst>
                <a:gd name="T0" fmla="*/ 43 w 43"/>
                <a:gd name="T1" fmla="*/ 39 h 43"/>
                <a:gd name="T2" fmla="*/ 4 w 43"/>
                <a:gd name="T3" fmla="*/ 0 h 43"/>
                <a:gd name="T4" fmla="*/ 0 w 43"/>
                <a:gd name="T5" fmla="*/ 4 h 43"/>
                <a:gd name="T6" fmla="*/ 39 w 43"/>
                <a:gd name="T7" fmla="*/ 43 h 43"/>
                <a:gd name="T8" fmla="*/ 43 w 43"/>
                <a:gd name="T9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3" y="39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39" y="43"/>
                  </a:lnTo>
                  <a:lnTo>
                    <a:pt x="43" y="39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4" name="íşľíḑe"/>
            <p:cNvSpPr/>
            <p:nvPr/>
          </p:nvSpPr>
          <p:spPr bwMode="auto">
            <a:xfrm>
              <a:off x="4575176" y="3011488"/>
              <a:ext cx="155575" cy="134938"/>
            </a:xfrm>
            <a:custGeom>
              <a:avLst/>
              <a:gdLst>
                <a:gd name="T0" fmla="*/ 21 w 53"/>
                <a:gd name="T1" fmla="*/ 0 h 46"/>
                <a:gd name="T2" fmla="*/ 14 w 53"/>
                <a:gd name="T3" fmla="*/ 7 h 46"/>
                <a:gd name="T4" fmla="*/ 16 w 53"/>
                <a:gd name="T5" fmla="*/ 9 h 46"/>
                <a:gd name="T6" fmla="*/ 14 w 53"/>
                <a:gd name="T7" fmla="*/ 11 h 46"/>
                <a:gd name="T8" fmla="*/ 12 w 53"/>
                <a:gd name="T9" fmla="*/ 9 h 46"/>
                <a:gd name="T10" fmla="*/ 2 w 53"/>
                <a:gd name="T11" fmla="*/ 19 h 46"/>
                <a:gd name="T12" fmla="*/ 1 w 53"/>
                <a:gd name="T13" fmla="*/ 20 h 46"/>
                <a:gd name="T14" fmla="*/ 1 w 53"/>
                <a:gd name="T15" fmla="*/ 25 h 46"/>
                <a:gd name="T16" fmla="*/ 22 w 53"/>
                <a:gd name="T17" fmla="*/ 45 h 46"/>
                <a:gd name="T18" fmla="*/ 24 w 53"/>
                <a:gd name="T19" fmla="*/ 46 h 46"/>
                <a:gd name="T20" fmla="*/ 27 w 53"/>
                <a:gd name="T21" fmla="*/ 45 h 46"/>
                <a:gd name="T22" fmla="*/ 28 w 53"/>
                <a:gd name="T23" fmla="*/ 44 h 46"/>
                <a:gd name="T24" fmla="*/ 37 w 53"/>
                <a:gd name="T25" fmla="*/ 34 h 46"/>
                <a:gd name="T26" fmla="*/ 35 w 53"/>
                <a:gd name="T27" fmla="*/ 32 h 46"/>
                <a:gd name="T28" fmla="*/ 37 w 53"/>
                <a:gd name="T29" fmla="*/ 30 h 46"/>
                <a:gd name="T30" fmla="*/ 40 w 53"/>
                <a:gd name="T31" fmla="*/ 32 h 46"/>
                <a:gd name="T32" fmla="*/ 47 w 53"/>
                <a:gd name="T33" fmla="*/ 24 h 46"/>
                <a:gd name="T34" fmla="*/ 45 w 53"/>
                <a:gd name="T35" fmla="*/ 22 h 46"/>
                <a:gd name="T36" fmla="*/ 53 w 53"/>
                <a:gd name="T37" fmla="*/ 13 h 46"/>
                <a:gd name="T38" fmla="*/ 53 w 53"/>
                <a:gd name="T39" fmla="*/ 13 h 46"/>
                <a:gd name="T40" fmla="*/ 46 w 53"/>
                <a:gd name="T41" fmla="*/ 21 h 46"/>
                <a:gd name="T42" fmla="*/ 25 w 53"/>
                <a:gd name="T43" fmla="*/ 0 h 46"/>
                <a:gd name="T44" fmla="*/ 23 w 53"/>
                <a:gd name="T45" fmla="*/ 2 h 46"/>
                <a:gd name="T46" fmla="*/ 21 w 53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" h="46">
                  <a:moveTo>
                    <a:pt x="21" y="0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2"/>
                    <a:pt x="0" y="24"/>
                    <a:pt x="1" y="2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6"/>
                    <a:pt x="24" y="46"/>
                    <a:pt x="24" y="46"/>
                  </a:cubicBezTo>
                  <a:cubicBezTo>
                    <a:pt x="25" y="46"/>
                    <a:pt x="26" y="46"/>
                    <a:pt x="27" y="45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4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5" name="ïślide"/>
            <p:cNvSpPr/>
            <p:nvPr/>
          </p:nvSpPr>
          <p:spPr bwMode="auto">
            <a:xfrm>
              <a:off x="4672013" y="2978151"/>
              <a:ext cx="73025" cy="71438"/>
            </a:xfrm>
            <a:custGeom>
              <a:avLst/>
              <a:gdLst>
                <a:gd name="T0" fmla="*/ 46 w 46"/>
                <a:gd name="T1" fmla="*/ 35 h 45"/>
                <a:gd name="T2" fmla="*/ 37 w 46"/>
                <a:gd name="T3" fmla="*/ 45 h 45"/>
                <a:gd name="T4" fmla="*/ 37 w 46"/>
                <a:gd name="T5" fmla="*/ 45 h 45"/>
                <a:gd name="T6" fmla="*/ 46 w 46"/>
                <a:gd name="T7" fmla="*/ 35 h 45"/>
                <a:gd name="T8" fmla="*/ 46 w 46"/>
                <a:gd name="T9" fmla="*/ 35 h 45"/>
                <a:gd name="T10" fmla="*/ 6 w 46"/>
                <a:gd name="T11" fmla="*/ 0 h 45"/>
                <a:gd name="T12" fmla="*/ 0 w 46"/>
                <a:gd name="T13" fmla="*/ 4 h 45"/>
                <a:gd name="T14" fmla="*/ 6 w 46"/>
                <a:gd name="T15" fmla="*/ 0 h 45"/>
                <a:gd name="T16" fmla="*/ 6 w 46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5">
                  <a:moveTo>
                    <a:pt x="46" y="35"/>
                  </a:moveTo>
                  <a:lnTo>
                    <a:pt x="37" y="45"/>
                  </a:lnTo>
                  <a:lnTo>
                    <a:pt x="37" y="45"/>
                  </a:lnTo>
                  <a:lnTo>
                    <a:pt x="46" y="35"/>
                  </a:lnTo>
                  <a:lnTo>
                    <a:pt x="46" y="35"/>
                  </a:lnTo>
                  <a:close/>
                  <a:moveTo>
                    <a:pt x="6" y="0"/>
                  </a:move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6" name="îsḷíḍê"/>
            <p:cNvSpPr/>
            <p:nvPr/>
          </p:nvSpPr>
          <p:spPr bwMode="auto">
            <a:xfrm>
              <a:off x="4672013" y="2978151"/>
              <a:ext cx="73025" cy="71438"/>
            </a:xfrm>
            <a:custGeom>
              <a:avLst/>
              <a:gdLst>
                <a:gd name="T0" fmla="*/ 46 w 46"/>
                <a:gd name="T1" fmla="*/ 35 h 45"/>
                <a:gd name="T2" fmla="*/ 37 w 46"/>
                <a:gd name="T3" fmla="*/ 45 h 45"/>
                <a:gd name="T4" fmla="*/ 37 w 46"/>
                <a:gd name="T5" fmla="*/ 45 h 45"/>
                <a:gd name="T6" fmla="*/ 46 w 46"/>
                <a:gd name="T7" fmla="*/ 35 h 45"/>
                <a:gd name="T8" fmla="*/ 46 w 46"/>
                <a:gd name="T9" fmla="*/ 35 h 45"/>
                <a:gd name="T10" fmla="*/ 6 w 46"/>
                <a:gd name="T11" fmla="*/ 0 h 45"/>
                <a:gd name="T12" fmla="*/ 0 w 46"/>
                <a:gd name="T13" fmla="*/ 4 h 45"/>
                <a:gd name="T14" fmla="*/ 6 w 46"/>
                <a:gd name="T15" fmla="*/ 0 h 45"/>
                <a:gd name="T16" fmla="*/ 6 w 46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5">
                  <a:moveTo>
                    <a:pt x="46" y="35"/>
                  </a:moveTo>
                  <a:lnTo>
                    <a:pt x="37" y="45"/>
                  </a:lnTo>
                  <a:lnTo>
                    <a:pt x="37" y="45"/>
                  </a:lnTo>
                  <a:lnTo>
                    <a:pt x="46" y="35"/>
                  </a:lnTo>
                  <a:lnTo>
                    <a:pt x="46" y="35"/>
                  </a:lnTo>
                  <a:moveTo>
                    <a:pt x="6" y="0"/>
                  </a:move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7" name="ïṥ1ïdê"/>
            <p:cNvSpPr/>
            <p:nvPr/>
          </p:nvSpPr>
          <p:spPr bwMode="auto">
            <a:xfrm>
              <a:off x="4681538" y="2971801"/>
              <a:ext cx="66675" cy="61913"/>
            </a:xfrm>
            <a:custGeom>
              <a:avLst/>
              <a:gdLst>
                <a:gd name="T0" fmla="*/ 23 w 23"/>
                <a:gd name="T1" fmla="*/ 20 h 21"/>
                <a:gd name="T2" fmla="*/ 22 w 23"/>
                <a:gd name="T3" fmla="*/ 21 h 21"/>
                <a:gd name="T4" fmla="*/ 22 w 23"/>
                <a:gd name="T5" fmla="*/ 21 h 21"/>
                <a:gd name="T6" fmla="*/ 23 w 23"/>
                <a:gd name="T7" fmla="*/ 20 h 21"/>
                <a:gd name="T8" fmla="*/ 23 w 23"/>
                <a:gd name="T9" fmla="*/ 20 h 21"/>
                <a:gd name="T10" fmla="*/ 2 w 23"/>
                <a:gd name="T11" fmla="*/ 0 h 21"/>
                <a:gd name="T12" fmla="*/ 2 w 23"/>
                <a:gd name="T13" fmla="*/ 0 h 21"/>
                <a:gd name="T14" fmla="*/ 0 w 23"/>
                <a:gd name="T15" fmla="*/ 2 h 21"/>
                <a:gd name="T16" fmla="*/ 0 w 23"/>
                <a:gd name="T17" fmla="*/ 2 h 21"/>
                <a:gd name="T18" fmla="*/ 2 w 23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1">
                  <a:moveTo>
                    <a:pt x="23" y="20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4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8" name="îşľidê"/>
            <p:cNvSpPr/>
            <p:nvPr/>
          </p:nvSpPr>
          <p:spPr bwMode="auto">
            <a:xfrm>
              <a:off x="4648201" y="2957513"/>
              <a:ext cx="112713" cy="114300"/>
            </a:xfrm>
            <a:custGeom>
              <a:avLst/>
              <a:gdLst>
                <a:gd name="T0" fmla="*/ 34 w 38"/>
                <a:gd name="T1" fmla="*/ 10 h 39"/>
                <a:gd name="T2" fmla="*/ 28 w 38"/>
                <a:gd name="T3" fmla="*/ 4 h 39"/>
                <a:gd name="T4" fmla="*/ 13 w 38"/>
                <a:gd name="T5" fmla="*/ 4 h 39"/>
                <a:gd name="T6" fmla="*/ 0 w 38"/>
                <a:gd name="T7" fmla="*/ 18 h 39"/>
                <a:gd name="T8" fmla="*/ 21 w 38"/>
                <a:gd name="T9" fmla="*/ 39 h 39"/>
                <a:gd name="T10" fmla="*/ 34 w 38"/>
                <a:gd name="T11" fmla="*/ 25 h 39"/>
                <a:gd name="T12" fmla="*/ 34 w 38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34" y="10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4" y="0"/>
                    <a:pt x="17" y="0"/>
                    <a:pt x="13" y="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20"/>
                    <a:pt x="38" y="14"/>
                    <a:pt x="34" y="10"/>
                  </a:cubicBezTo>
                </a:path>
              </a:pathLst>
            </a:custGeom>
            <a:solidFill>
              <a:srgbClr val="50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9" name="iśļîḓê"/>
            <p:cNvSpPr/>
            <p:nvPr/>
          </p:nvSpPr>
          <p:spPr bwMode="auto">
            <a:xfrm>
              <a:off x="4648201" y="2998788"/>
              <a:ext cx="73025" cy="73025"/>
            </a:xfrm>
            <a:custGeom>
              <a:avLst/>
              <a:gdLst>
                <a:gd name="T0" fmla="*/ 4 w 25"/>
                <a:gd name="T1" fmla="*/ 0 h 25"/>
                <a:gd name="T2" fmla="*/ 0 w 25"/>
                <a:gd name="T3" fmla="*/ 4 h 25"/>
                <a:gd name="T4" fmla="*/ 21 w 25"/>
                <a:gd name="T5" fmla="*/ 25 h 25"/>
                <a:gd name="T6" fmla="*/ 25 w 25"/>
                <a:gd name="T7" fmla="*/ 21 h 25"/>
                <a:gd name="T8" fmla="*/ 4 w 2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16" y="16"/>
                    <a:pt x="9" y="9"/>
                    <a:pt x="4" y="0"/>
                  </a:cubicBezTo>
                </a:path>
              </a:pathLst>
            </a:custGeom>
            <a:solidFill>
              <a:srgbClr val="46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0" name="ïṧ1iḋè"/>
            <p:cNvSpPr/>
            <p:nvPr/>
          </p:nvSpPr>
          <p:spPr bwMode="auto">
            <a:xfrm>
              <a:off x="4622801" y="3005138"/>
              <a:ext cx="93663" cy="93663"/>
            </a:xfrm>
            <a:custGeom>
              <a:avLst/>
              <a:gdLst>
                <a:gd name="T0" fmla="*/ 59 w 59"/>
                <a:gd name="T1" fmla="*/ 46 h 59"/>
                <a:gd name="T2" fmla="*/ 12 w 59"/>
                <a:gd name="T3" fmla="*/ 0 h 59"/>
                <a:gd name="T4" fmla="*/ 0 w 59"/>
                <a:gd name="T5" fmla="*/ 13 h 59"/>
                <a:gd name="T6" fmla="*/ 48 w 59"/>
                <a:gd name="T7" fmla="*/ 59 h 59"/>
                <a:gd name="T8" fmla="*/ 59 w 59"/>
                <a:gd name="T9" fmla="*/ 4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9" y="46"/>
                  </a:moveTo>
                  <a:lnTo>
                    <a:pt x="12" y="0"/>
                  </a:lnTo>
                  <a:lnTo>
                    <a:pt x="0" y="13"/>
                  </a:lnTo>
                  <a:lnTo>
                    <a:pt x="48" y="59"/>
                  </a:lnTo>
                  <a:lnTo>
                    <a:pt x="59" y="46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1" name="ïšlîḍé"/>
            <p:cNvSpPr/>
            <p:nvPr/>
          </p:nvSpPr>
          <p:spPr bwMode="auto">
            <a:xfrm>
              <a:off x="4589463" y="3030538"/>
              <a:ext cx="100013" cy="100013"/>
            </a:xfrm>
            <a:custGeom>
              <a:avLst/>
              <a:gdLst>
                <a:gd name="T0" fmla="*/ 63 w 63"/>
                <a:gd name="T1" fmla="*/ 47 h 63"/>
                <a:gd name="T2" fmla="*/ 17 w 63"/>
                <a:gd name="T3" fmla="*/ 0 h 63"/>
                <a:gd name="T4" fmla="*/ 0 w 63"/>
                <a:gd name="T5" fmla="*/ 19 h 63"/>
                <a:gd name="T6" fmla="*/ 46 w 63"/>
                <a:gd name="T7" fmla="*/ 63 h 63"/>
                <a:gd name="T8" fmla="*/ 63 w 63"/>
                <a:gd name="T9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63" y="47"/>
                  </a:moveTo>
                  <a:lnTo>
                    <a:pt x="17" y="0"/>
                  </a:lnTo>
                  <a:lnTo>
                    <a:pt x="0" y="19"/>
                  </a:lnTo>
                  <a:lnTo>
                    <a:pt x="46" y="63"/>
                  </a:lnTo>
                  <a:lnTo>
                    <a:pt x="63" y="47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2" name="îslïďe"/>
            <p:cNvSpPr/>
            <p:nvPr/>
          </p:nvSpPr>
          <p:spPr bwMode="auto">
            <a:xfrm>
              <a:off x="4583113" y="3060701"/>
              <a:ext cx="79375" cy="76200"/>
            </a:xfrm>
            <a:custGeom>
              <a:avLst/>
              <a:gdLst>
                <a:gd name="T0" fmla="*/ 27 w 27"/>
                <a:gd name="T1" fmla="*/ 24 h 26"/>
                <a:gd name="T2" fmla="*/ 2 w 27"/>
                <a:gd name="T3" fmla="*/ 0 h 26"/>
                <a:gd name="T4" fmla="*/ 1 w 27"/>
                <a:gd name="T5" fmla="*/ 0 h 26"/>
                <a:gd name="T6" fmla="*/ 1 w 27"/>
                <a:gd name="T7" fmla="*/ 5 h 26"/>
                <a:gd name="T8" fmla="*/ 22 w 27"/>
                <a:gd name="T9" fmla="*/ 25 h 26"/>
                <a:gd name="T10" fmla="*/ 27 w 27"/>
                <a:gd name="T11" fmla="*/ 25 h 26"/>
                <a:gd name="T12" fmla="*/ 27 w 27"/>
                <a:gd name="T13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27" y="24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3" y="26"/>
                    <a:pt x="25" y="26"/>
                    <a:pt x="27" y="25"/>
                  </a:cubicBezTo>
                  <a:lnTo>
                    <a:pt x="27" y="24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3" name="îṣḻîďé"/>
            <p:cNvSpPr/>
            <p:nvPr/>
          </p:nvSpPr>
          <p:spPr bwMode="auto">
            <a:xfrm>
              <a:off x="4622801" y="3030538"/>
              <a:ext cx="66675" cy="68263"/>
            </a:xfrm>
            <a:custGeom>
              <a:avLst/>
              <a:gdLst>
                <a:gd name="T0" fmla="*/ 42 w 42"/>
                <a:gd name="T1" fmla="*/ 39 h 43"/>
                <a:gd name="T2" fmla="*/ 3 w 42"/>
                <a:gd name="T3" fmla="*/ 0 h 43"/>
                <a:gd name="T4" fmla="*/ 0 w 42"/>
                <a:gd name="T5" fmla="*/ 4 h 43"/>
                <a:gd name="T6" fmla="*/ 38 w 42"/>
                <a:gd name="T7" fmla="*/ 43 h 43"/>
                <a:gd name="T8" fmla="*/ 42 w 42"/>
                <a:gd name="T9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42" y="39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38" y="43"/>
                  </a:lnTo>
                  <a:lnTo>
                    <a:pt x="42" y="39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4" name="îšlíḋê"/>
            <p:cNvSpPr/>
            <p:nvPr/>
          </p:nvSpPr>
          <p:spPr bwMode="auto">
            <a:xfrm>
              <a:off x="5013326" y="2428876"/>
              <a:ext cx="90488" cy="112713"/>
            </a:xfrm>
            <a:custGeom>
              <a:avLst/>
              <a:gdLst>
                <a:gd name="T0" fmla="*/ 6 w 31"/>
                <a:gd name="T1" fmla="*/ 35 h 38"/>
                <a:gd name="T2" fmla="*/ 17 w 31"/>
                <a:gd name="T3" fmla="*/ 33 h 38"/>
                <a:gd name="T4" fmla="*/ 29 w 31"/>
                <a:gd name="T5" fmla="*/ 13 h 38"/>
                <a:gd name="T6" fmla="*/ 29 w 31"/>
                <a:gd name="T7" fmla="*/ 6 h 38"/>
                <a:gd name="T8" fmla="*/ 24 w 31"/>
                <a:gd name="T9" fmla="*/ 1 h 38"/>
                <a:gd name="T10" fmla="*/ 16 w 31"/>
                <a:gd name="T11" fmla="*/ 5 h 38"/>
                <a:gd name="T12" fmla="*/ 2 w 31"/>
                <a:gd name="T13" fmla="*/ 23 h 38"/>
                <a:gd name="T14" fmla="*/ 4 w 31"/>
                <a:gd name="T15" fmla="*/ 34 h 38"/>
                <a:gd name="T16" fmla="*/ 6 w 31"/>
                <a:gd name="T17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8">
                  <a:moveTo>
                    <a:pt x="6" y="35"/>
                  </a:moveTo>
                  <a:cubicBezTo>
                    <a:pt x="10" y="38"/>
                    <a:pt x="15" y="37"/>
                    <a:pt x="17" y="3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1"/>
                    <a:pt x="31" y="8"/>
                    <a:pt x="29" y="6"/>
                  </a:cubicBezTo>
                  <a:cubicBezTo>
                    <a:pt x="28" y="3"/>
                    <a:pt x="26" y="2"/>
                    <a:pt x="24" y="1"/>
                  </a:cubicBezTo>
                  <a:cubicBezTo>
                    <a:pt x="21" y="0"/>
                    <a:pt x="17" y="2"/>
                    <a:pt x="16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6"/>
                    <a:pt x="0" y="31"/>
                    <a:pt x="4" y="34"/>
                  </a:cubicBezTo>
                  <a:lnTo>
                    <a:pt x="6" y="35"/>
                  </a:lnTo>
                  <a:close/>
                </a:path>
              </a:pathLst>
            </a:custGeom>
            <a:solidFill>
              <a:srgbClr val="FBC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5" name="îşlïḍé"/>
            <p:cNvSpPr/>
            <p:nvPr/>
          </p:nvSpPr>
          <p:spPr bwMode="auto">
            <a:xfrm>
              <a:off x="4965701" y="2397126"/>
              <a:ext cx="103188" cy="114300"/>
            </a:xfrm>
            <a:custGeom>
              <a:avLst/>
              <a:gdLst>
                <a:gd name="T0" fmla="*/ 6 w 35"/>
                <a:gd name="T1" fmla="*/ 36 h 39"/>
                <a:gd name="T2" fmla="*/ 18 w 35"/>
                <a:gd name="T3" fmla="*/ 35 h 39"/>
                <a:gd name="T4" fmla="*/ 33 w 35"/>
                <a:gd name="T5" fmla="*/ 14 h 39"/>
                <a:gd name="T6" fmla="*/ 34 w 35"/>
                <a:gd name="T7" fmla="*/ 6 h 39"/>
                <a:gd name="T8" fmla="*/ 29 w 35"/>
                <a:gd name="T9" fmla="*/ 1 h 39"/>
                <a:gd name="T10" fmla="*/ 20 w 35"/>
                <a:gd name="T11" fmla="*/ 4 h 39"/>
                <a:gd name="T12" fmla="*/ 3 w 35"/>
                <a:gd name="T13" fmla="*/ 22 h 39"/>
                <a:gd name="T14" fmla="*/ 4 w 35"/>
                <a:gd name="T15" fmla="*/ 34 h 39"/>
                <a:gd name="T16" fmla="*/ 6 w 35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9">
                  <a:moveTo>
                    <a:pt x="6" y="36"/>
                  </a:moveTo>
                  <a:cubicBezTo>
                    <a:pt x="10" y="39"/>
                    <a:pt x="15" y="38"/>
                    <a:pt x="18" y="3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5" y="12"/>
                    <a:pt x="35" y="9"/>
                    <a:pt x="34" y="6"/>
                  </a:cubicBezTo>
                  <a:cubicBezTo>
                    <a:pt x="33" y="4"/>
                    <a:pt x="31" y="2"/>
                    <a:pt x="29" y="1"/>
                  </a:cubicBezTo>
                  <a:cubicBezTo>
                    <a:pt x="26" y="0"/>
                    <a:pt x="22" y="2"/>
                    <a:pt x="20" y="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6"/>
                    <a:pt x="0" y="31"/>
                    <a:pt x="4" y="34"/>
                  </a:cubicBezTo>
                  <a:lnTo>
                    <a:pt x="6" y="36"/>
                  </a:lnTo>
                  <a:close/>
                </a:path>
              </a:pathLst>
            </a:custGeom>
            <a:solidFill>
              <a:srgbClr val="FBC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6" name="ïṧlîḓe"/>
            <p:cNvSpPr/>
            <p:nvPr/>
          </p:nvSpPr>
          <p:spPr bwMode="auto">
            <a:xfrm>
              <a:off x="4930776" y="2359026"/>
              <a:ext cx="111125" cy="109538"/>
            </a:xfrm>
            <a:custGeom>
              <a:avLst/>
              <a:gdLst>
                <a:gd name="T0" fmla="*/ 6 w 38"/>
                <a:gd name="T1" fmla="*/ 33 h 37"/>
                <a:gd name="T2" fmla="*/ 18 w 38"/>
                <a:gd name="T3" fmla="*/ 33 h 37"/>
                <a:gd name="T4" fmla="*/ 36 w 38"/>
                <a:gd name="T5" fmla="*/ 14 h 37"/>
                <a:gd name="T6" fmla="*/ 38 w 38"/>
                <a:gd name="T7" fmla="*/ 7 h 37"/>
                <a:gd name="T8" fmla="*/ 33 w 38"/>
                <a:gd name="T9" fmla="*/ 1 h 37"/>
                <a:gd name="T10" fmla="*/ 24 w 38"/>
                <a:gd name="T11" fmla="*/ 3 h 37"/>
                <a:gd name="T12" fmla="*/ 4 w 38"/>
                <a:gd name="T13" fmla="*/ 20 h 37"/>
                <a:gd name="T14" fmla="*/ 4 w 38"/>
                <a:gd name="T15" fmla="*/ 31 h 37"/>
                <a:gd name="T16" fmla="*/ 6 w 38"/>
                <a:gd name="T1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7">
                  <a:moveTo>
                    <a:pt x="6" y="33"/>
                  </a:moveTo>
                  <a:cubicBezTo>
                    <a:pt x="9" y="36"/>
                    <a:pt x="14" y="37"/>
                    <a:pt x="18" y="3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8" y="12"/>
                    <a:pt x="38" y="10"/>
                    <a:pt x="38" y="7"/>
                  </a:cubicBezTo>
                  <a:cubicBezTo>
                    <a:pt x="37" y="4"/>
                    <a:pt x="35" y="2"/>
                    <a:pt x="33" y="1"/>
                  </a:cubicBezTo>
                  <a:cubicBezTo>
                    <a:pt x="30" y="0"/>
                    <a:pt x="26" y="1"/>
                    <a:pt x="24" y="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3"/>
                    <a:pt x="1" y="27"/>
                    <a:pt x="4" y="31"/>
                  </a:cubicBezTo>
                  <a:lnTo>
                    <a:pt x="6" y="33"/>
                  </a:lnTo>
                  <a:close/>
                </a:path>
              </a:pathLst>
            </a:custGeom>
            <a:solidFill>
              <a:srgbClr val="FBC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7" name="îşľïḑê"/>
            <p:cNvSpPr/>
            <p:nvPr/>
          </p:nvSpPr>
          <p:spPr bwMode="auto">
            <a:xfrm>
              <a:off x="4913313" y="2317751"/>
              <a:ext cx="103188" cy="100013"/>
            </a:xfrm>
            <a:custGeom>
              <a:avLst/>
              <a:gdLst>
                <a:gd name="T0" fmla="*/ 4 w 35"/>
                <a:gd name="T1" fmla="*/ 30 h 34"/>
                <a:gd name="T2" fmla="*/ 14 w 35"/>
                <a:gd name="T3" fmla="*/ 30 h 34"/>
                <a:gd name="T4" fmla="*/ 33 w 35"/>
                <a:gd name="T5" fmla="*/ 13 h 34"/>
                <a:gd name="T6" fmla="*/ 35 w 35"/>
                <a:gd name="T7" fmla="*/ 6 h 34"/>
                <a:gd name="T8" fmla="*/ 31 w 35"/>
                <a:gd name="T9" fmla="*/ 1 h 34"/>
                <a:gd name="T10" fmla="*/ 22 w 35"/>
                <a:gd name="T11" fmla="*/ 3 h 34"/>
                <a:gd name="T12" fmla="*/ 4 w 35"/>
                <a:gd name="T13" fmla="*/ 18 h 34"/>
                <a:gd name="T14" fmla="*/ 3 w 35"/>
                <a:gd name="T15" fmla="*/ 29 h 34"/>
                <a:gd name="T16" fmla="*/ 4 w 35"/>
                <a:gd name="T17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4" y="30"/>
                  </a:moveTo>
                  <a:cubicBezTo>
                    <a:pt x="7" y="34"/>
                    <a:pt x="11" y="33"/>
                    <a:pt x="14" y="30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5" y="11"/>
                    <a:pt x="35" y="9"/>
                    <a:pt x="35" y="6"/>
                  </a:cubicBezTo>
                  <a:cubicBezTo>
                    <a:pt x="34" y="4"/>
                    <a:pt x="33" y="2"/>
                    <a:pt x="31" y="1"/>
                  </a:cubicBezTo>
                  <a:cubicBezTo>
                    <a:pt x="28" y="0"/>
                    <a:pt x="25" y="1"/>
                    <a:pt x="22" y="3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21"/>
                    <a:pt x="0" y="25"/>
                    <a:pt x="3" y="29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rgbClr val="FBC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8" name="î$ľíde"/>
            <p:cNvSpPr/>
            <p:nvPr/>
          </p:nvSpPr>
          <p:spPr bwMode="auto">
            <a:xfrm>
              <a:off x="5057776" y="2438401"/>
              <a:ext cx="38100" cy="38100"/>
            </a:xfrm>
            <a:custGeom>
              <a:avLst/>
              <a:gdLst>
                <a:gd name="T0" fmla="*/ 6 w 13"/>
                <a:gd name="T1" fmla="*/ 13 h 13"/>
                <a:gd name="T2" fmla="*/ 10 w 13"/>
                <a:gd name="T3" fmla="*/ 12 h 13"/>
                <a:gd name="T4" fmla="*/ 12 w 13"/>
                <a:gd name="T5" fmla="*/ 9 h 13"/>
                <a:gd name="T6" fmla="*/ 13 w 13"/>
                <a:gd name="T7" fmla="*/ 4 h 13"/>
                <a:gd name="T8" fmla="*/ 12 w 13"/>
                <a:gd name="T9" fmla="*/ 4 h 13"/>
                <a:gd name="T10" fmla="*/ 11 w 13"/>
                <a:gd name="T11" fmla="*/ 1 h 13"/>
                <a:gd name="T12" fmla="*/ 8 w 13"/>
                <a:gd name="T13" fmla="*/ 0 h 13"/>
                <a:gd name="T14" fmla="*/ 3 w 13"/>
                <a:gd name="T15" fmla="*/ 2 h 13"/>
                <a:gd name="T16" fmla="*/ 1 w 13"/>
                <a:gd name="T17" fmla="*/ 4 h 13"/>
                <a:gd name="T18" fmla="*/ 1 w 13"/>
                <a:gd name="T19" fmla="*/ 9 h 13"/>
                <a:gd name="T20" fmla="*/ 6 w 13"/>
                <a:gd name="T2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cubicBezTo>
                    <a:pt x="8" y="13"/>
                    <a:pt x="9" y="13"/>
                    <a:pt x="10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7"/>
                    <a:pt x="13" y="6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2" y="2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5" y="0"/>
                    <a:pt x="3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6"/>
                    <a:pt x="0" y="7"/>
                    <a:pt x="1" y="9"/>
                  </a:cubicBezTo>
                  <a:cubicBezTo>
                    <a:pt x="2" y="10"/>
                    <a:pt x="4" y="12"/>
                    <a:pt x="6" y="13"/>
                  </a:cubicBezTo>
                  <a:close/>
                </a:path>
              </a:pathLst>
            </a:custGeom>
            <a:solidFill>
              <a:srgbClr val="FBD2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9" name="ïṡḻíḑè"/>
            <p:cNvSpPr/>
            <p:nvPr/>
          </p:nvSpPr>
          <p:spPr bwMode="auto">
            <a:xfrm>
              <a:off x="5021263" y="2406651"/>
              <a:ext cx="41275" cy="41275"/>
            </a:xfrm>
            <a:custGeom>
              <a:avLst/>
              <a:gdLst>
                <a:gd name="T0" fmla="*/ 6 w 14"/>
                <a:gd name="T1" fmla="*/ 13 h 14"/>
                <a:gd name="T2" fmla="*/ 10 w 14"/>
                <a:gd name="T3" fmla="*/ 13 h 14"/>
                <a:gd name="T4" fmla="*/ 12 w 14"/>
                <a:gd name="T5" fmla="*/ 10 h 14"/>
                <a:gd name="T6" fmla="*/ 13 w 14"/>
                <a:gd name="T7" fmla="*/ 5 h 14"/>
                <a:gd name="T8" fmla="*/ 13 w 14"/>
                <a:gd name="T9" fmla="*/ 4 h 14"/>
                <a:gd name="T10" fmla="*/ 12 w 14"/>
                <a:gd name="T11" fmla="*/ 2 h 14"/>
                <a:gd name="T12" fmla="*/ 9 w 14"/>
                <a:gd name="T13" fmla="*/ 0 h 14"/>
                <a:gd name="T14" fmla="*/ 4 w 14"/>
                <a:gd name="T15" fmla="*/ 1 h 14"/>
                <a:gd name="T16" fmla="*/ 1 w 14"/>
                <a:gd name="T17" fmla="*/ 4 h 14"/>
                <a:gd name="T18" fmla="*/ 1 w 14"/>
                <a:gd name="T19" fmla="*/ 9 h 14"/>
                <a:gd name="T20" fmla="*/ 6 w 14"/>
                <a:gd name="T2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4">
                  <a:moveTo>
                    <a:pt x="6" y="13"/>
                  </a:moveTo>
                  <a:cubicBezTo>
                    <a:pt x="7" y="14"/>
                    <a:pt x="9" y="14"/>
                    <a:pt x="10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3" y="8"/>
                    <a:pt x="14" y="6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2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6"/>
                    <a:pt x="0" y="7"/>
                    <a:pt x="1" y="9"/>
                  </a:cubicBezTo>
                  <a:cubicBezTo>
                    <a:pt x="2" y="11"/>
                    <a:pt x="4" y="12"/>
                    <a:pt x="6" y="13"/>
                  </a:cubicBezTo>
                  <a:close/>
                </a:path>
              </a:pathLst>
            </a:custGeom>
            <a:solidFill>
              <a:srgbClr val="FBD2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00" name="iṥḷîdè"/>
            <p:cNvSpPr/>
            <p:nvPr/>
          </p:nvSpPr>
          <p:spPr bwMode="auto">
            <a:xfrm>
              <a:off x="4995863" y="2365376"/>
              <a:ext cx="41275" cy="44450"/>
            </a:xfrm>
            <a:custGeom>
              <a:avLst/>
              <a:gdLst>
                <a:gd name="T0" fmla="*/ 5 w 14"/>
                <a:gd name="T1" fmla="*/ 14 h 15"/>
                <a:gd name="T2" fmla="*/ 9 w 14"/>
                <a:gd name="T3" fmla="*/ 13 h 15"/>
                <a:gd name="T4" fmla="*/ 12 w 14"/>
                <a:gd name="T5" fmla="*/ 11 h 15"/>
                <a:gd name="T6" fmla="*/ 14 w 14"/>
                <a:gd name="T7" fmla="*/ 6 h 15"/>
                <a:gd name="T8" fmla="*/ 13 w 14"/>
                <a:gd name="T9" fmla="*/ 6 h 15"/>
                <a:gd name="T10" fmla="*/ 12 w 14"/>
                <a:gd name="T11" fmla="*/ 3 h 15"/>
                <a:gd name="T12" fmla="*/ 10 w 14"/>
                <a:gd name="T13" fmla="*/ 1 h 15"/>
                <a:gd name="T14" fmla="*/ 4 w 14"/>
                <a:gd name="T15" fmla="*/ 2 h 15"/>
                <a:gd name="T16" fmla="*/ 1 w 14"/>
                <a:gd name="T17" fmla="*/ 4 h 15"/>
                <a:gd name="T18" fmla="*/ 0 w 14"/>
                <a:gd name="T19" fmla="*/ 8 h 15"/>
                <a:gd name="T20" fmla="*/ 5 w 14"/>
                <a:gd name="T21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5">
                  <a:moveTo>
                    <a:pt x="5" y="14"/>
                  </a:moveTo>
                  <a:cubicBezTo>
                    <a:pt x="7" y="15"/>
                    <a:pt x="8" y="14"/>
                    <a:pt x="9" y="1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4" y="8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3"/>
                    <a:pt x="12" y="3"/>
                  </a:cubicBezTo>
                  <a:cubicBezTo>
                    <a:pt x="12" y="2"/>
                    <a:pt x="11" y="1"/>
                    <a:pt x="10" y="1"/>
                  </a:cubicBezTo>
                  <a:cubicBezTo>
                    <a:pt x="8" y="0"/>
                    <a:pt x="6" y="1"/>
                    <a:pt x="4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2" y="10"/>
                    <a:pt x="3" y="12"/>
                    <a:pt x="5" y="14"/>
                  </a:cubicBezTo>
                  <a:close/>
                </a:path>
              </a:pathLst>
            </a:custGeom>
            <a:solidFill>
              <a:srgbClr val="FBD2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01" name="iṣḷîďe"/>
            <p:cNvSpPr/>
            <p:nvPr/>
          </p:nvSpPr>
          <p:spPr bwMode="auto">
            <a:xfrm>
              <a:off x="4975226" y="2324101"/>
              <a:ext cx="34925" cy="34925"/>
            </a:xfrm>
            <a:custGeom>
              <a:avLst/>
              <a:gdLst>
                <a:gd name="T0" fmla="*/ 5 w 12"/>
                <a:gd name="T1" fmla="*/ 12 h 12"/>
                <a:gd name="T2" fmla="*/ 9 w 12"/>
                <a:gd name="T3" fmla="*/ 11 h 12"/>
                <a:gd name="T4" fmla="*/ 11 w 12"/>
                <a:gd name="T5" fmla="*/ 10 h 12"/>
                <a:gd name="T6" fmla="*/ 12 w 12"/>
                <a:gd name="T7" fmla="*/ 5 h 12"/>
                <a:gd name="T8" fmla="*/ 12 w 12"/>
                <a:gd name="T9" fmla="*/ 5 h 12"/>
                <a:gd name="T10" fmla="*/ 11 w 12"/>
                <a:gd name="T11" fmla="*/ 2 h 12"/>
                <a:gd name="T12" fmla="*/ 9 w 12"/>
                <a:gd name="T13" fmla="*/ 1 h 12"/>
                <a:gd name="T14" fmla="*/ 4 w 12"/>
                <a:gd name="T15" fmla="*/ 1 h 12"/>
                <a:gd name="T16" fmla="*/ 1 w 12"/>
                <a:gd name="T17" fmla="*/ 3 h 12"/>
                <a:gd name="T18" fmla="*/ 1 w 12"/>
                <a:gd name="T19" fmla="*/ 7 h 12"/>
                <a:gd name="T20" fmla="*/ 5 w 12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2">
                  <a:moveTo>
                    <a:pt x="5" y="12"/>
                  </a:moveTo>
                  <a:cubicBezTo>
                    <a:pt x="6" y="12"/>
                    <a:pt x="7" y="12"/>
                    <a:pt x="9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9"/>
                    <a:pt x="12" y="7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1" y="3"/>
                    <a:pt x="11" y="2"/>
                  </a:cubicBezTo>
                  <a:cubicBezTo>
                    <a:pt x="10" y="2"/>
                    <a:pt x="10" y="1"/>
                    <a:pt x="9" y="1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2" y="9"/>
                    <a:pt x="3" y="11"/>
                    <a:pt x="5" y="12"/>
                  </a:cubicBezTo>
                  <a:close/>
                </a:path>
              </a:pathLst>
            </a:custGeom>
            <a:solidFill>
              <a:srgbClr val="FBD2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02" name="ïşḷïdê"/>
            <p:cNvSpPr/>
            <p:nvPr/>
          </p:nvSpPr>
          <p:spPr bwMode="auto">
            <a:xfrm>
              <a:off x="5089526" y="1535113"/>
              <a:ext cx="1125538" cy="782638"/>
            </a:xfrm>
            <a:custGeom>
              <a:avLst/>
              <a:gdLst>
                <a:gd name="T0" fmla="*/ 383 w 383"/>
                <a:gd name="T1" fmla="*/ 0 h 267"/>
                <a:gd name="T2" fmla="*/ 158 w 383"/>
                <a:gd name="T3" fmla="*/ 74 h 267"/>
                <a:gd name="T4" fmla="*/ 0 w 383"/>
                <a:gd name="T5" fmla="*/ 224 h 267"/>
                <a:gd name="T6" fmla="*/ 55 w 383"/>
                <a:gd name="T7" fmla="*/ 267 h 267"/>
                <a:gd name="T8" fmla="*/ 178 w 383"/>
                <a:gd name="T9" fmla="*/ 148 h 267"/>
                <a:gd name="T10" fmla="*/ 337 w 383"/>
                <a:gd name="T11" fmla="*/ 105 h 267"/>
                <a:gd name="T12" fmla="*/ 383 w 383"/>
                <a:gd name="T1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67">
                  <a:moveTo>
                    <a:pt x="383" y="0"/>
                  </a:moveTo>
                  <a:cubicBezTo>
                    <a:pt x="383" y="0"/>
                    <a:pt x="210" y="53"/>
                    <a:pt x="158" y="74"/>
                  </a:cubicBezTo>
                  <a:cubicBezTo>
                    <a:pt x="106" y="95"/>
                    <a:pt x="11" y="211"/>
                    <a:pt x="0" y="224"/>
                  </a:cubicBezTo>
                  <a:cubicBezTo>
                    <a:pt x="55" y="267"/>
                    <a:pt x="55" y="267"/>
                    <a:pt x="55" y="267"/>
                  </a:cubicBezTo>
                  <a:cubicBezTo>
                    <a:pt x="55" y="267"/>
                    <a:pt x="155" y="159"/>
                    <a:pt x="178" y="148"/>
                  </a:cubicBezTo>
                  <a:cubicBezTo>
                    <a:pt x="202" y="136"/>
                    <a:pt x="337" y="105"/>
                    <a:pt x="337" y="105"/>
                  </a:cubicBezTo>
                  <a:lnTo>
                    <a:pt x="383" y="0"/>
                  </a:lnTo>
                  <a:close/>
                </a:path>
              </a:pathLst>
            </a:custGeom>
            <a:solidFill>
              <a:srgbClr val="0A6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03" name="iṣlíḓê"/>
            <p:cNvSpPr/>
            <p:nvPr/>
          </p:nvSpPr>
          <p:spPr bwMode="auto">
            <a:xfrm>
              <a:off x="5824538" y="1535113"/>
              <a:ext cx="390525" cy="369888"/>
            </a:xfrm>
            <a:custGeom>
              <a:avLst/>
              <a:gdLst>
                <a:gd name="T0" fmla="*/ 17 w 133"/>
                <a:gd name="T1" fmla="*/ 37 h 126"/>
                <a:gd name="T2" fmla="*/ 0 w 133"/>
                <a:gd name="T3" fmla="*/ 126 h 126"/>
                <a:gd name="T4" fmla="*/ 87 w 133"/>
                <a:gd name="T5" fmla="*/ 105 h 126"/>
                <a:gd name="T6" fmla="*/ 133 w 133"/>
                <a:gd name="T7" fmla="*/ 0 h 126"/>
                <a:gd name="T8" fmla="*/ 17 w 133"/>
                <a:gd name="T9" fmla="*/ 3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26">
                  <a:moveTo>
                    <a:pt x="17" y="37"/>
                  </a:moveTo>
                  <a:cubicBezTo>
                    <a:pt x="32" y="48"/>
                    <a:pt x="19" y="108"/>
                    <a:pt x="0" y="126"/>
                  </a:cubicBezTo>
                  <a:cubicBezTo>
                    <a:pt x="42" y="115"/>
                    <a:pt x="87" y="105"/>
                    <a:pt x="87" y="105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76" y="18"/>
                    <a:pt x="17" y="37"/>
                  </a:cubicBezTo>
                  <a:close/>
                </a:path>
              </a:pathLst>
            </a:custGeom>
            <a:solidFill>
              <a:srgbClr val="005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104" name="ísḻidê"/>
            <p:cNvSpPr/>
            <p:nvPr/>
          </p:nvSpPr>
          <p:spPr bwMode="auto">
            <a:xfrm>
              <a:off x="5465763" y="1493838"/>
              <a:ext cx="1098550" cy="1317625"/>
            </a:xfrm>
            <a:custGeom>
              <a:avLst/>
              <a:gdLst>
                <a:gd name="T0" fmla="*/ 347 w 374"/>
                <a:gd name="T1" fmla="*/ 52 h 449"/>
                <a:gd name="T2" fmla="*/ 263 w 374"/>
                <a:gd name="T3" fmla="*/ 11 h 449"/>
                <a:gd name="T4" fmla="*/ 98 w 374"/>
                <a:gd name="T5" fmla="*/ 218 h 449"/>
                <a:gd name="T6" fmla="*/ 0 w 374"/>
                <a:gd name="T7" fmla="*/ 435 h 449"/>
                <a:gd name="T8" fmla="*/ 250 w 374"/>
                <a:gd name="T9" fmla="*/ 398 h 449"/>
                <a:gd name="T10" fmla="*/ 285 w 374"/>
                <a:gd name="T11" fmla="*/ 248 h 449"/>
                <a:gd name="T12" fmla="*/ 347 w 374"/>
                <a:gd name="T13" fmla="*/ 52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449">
                  <a:moveTo>
                    <a:pt x="347" y="52"/>
                  </a:moveTo>
                  <a:cubicBezTo>
                    <a:pt x="338" y="33"/>
                    <a:pt x="300" y="0"/>
                    <a:pt x="263" y="11"/>
                  </a:cubicBezTo>
                  <a:cubicBezTo>
                    <a:pt x="204" y="30"/>
                    <a:pt x="129" y="117"/>
                    <a:pt x="98" y="218"/>
                  </a:cubicBezTo>
                  <a:cubicBezTo>
                    <a:pt x="80" y="276"/>
                    <a:pt x="39" y="405"/>
                    <a:pt x="0" y="435"/>
                  </a:cubicBezTo>
                  <a:cubicBezTo>
                    <a:pt x="0" y="435"/>
                    <a:pt x="163" y="449"/>
                    <a:pt x="250" y="398"/>
                  </a:cubicBezTo>
                  <a:cubicBezTo>
                    <a:pt x="250" y="398"/>
                    <a:pt x="242" y="373"/>
                    <a:pt x="285" y="248"/>
                  </a:cubicBezTo>
                  <a:cubicBezTo>
                    <a:pt x="324" y="162"/>
                    <a:pt x="374" y="109"/>
                    <a:pt x="347" y="52"/>
                  </a:cubicBezTo>
                  <a:close/>
                </a:path>
              </a:pathLst>
            </a:custGeom>
            <a:solidFill>
              <a:srgbClr val="008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05" name="ïṥ1ïḍè"/>
            <p:cNvSpPr/>
            <p:nvPr/>
          </p:nvSpPr>
          <p:spPr bwMode="auto">
            <a:xfrm>
              <a:off x="6188076" y="1660526"/>
              <a:ext cx="368300" cy="628650"/>
            </a:xfrm>
            <a:custGeom>
              <a:avLst/>
              <a:gdLst>
                <a:gd name="T0" fmla="*/ 67 w 125"/>
                <a:gd name="T1" fmla="*/ 13 h 214"/>
                <a:gd name="T2" fmla="*/ 26 w 125"/>
                <a:gd name="T3" fmla="*/ 17 h 214"/>
                <a:gd name="T4" fmla="*/ 32 w 125"/>
                <a:gd name="T5" fmla="*/ 214 h 214"/>
                <a:gd name="T6" fmla="*/ 39 w 125"/>
                <a:gd name="T7" fmla="*/ 191 h 214"/>
                <a:gd name="T8" fmla="*/ 103 w 125"/>
                <a:gd name="T9" fmla="*/ 0 h 214"/>
                <a:gd name="T10" fmla="*/ 67 w 125"/>
                <a:gd name="T11" fmla="*/ 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214">
                  <a:moveTo>
                    <a:pt x="67" y="13"/>
                  </a:moveTo>
                  <a:cubicBezTo>
                    <a:pt x="55" y="18"/>
                    <a:pt x="30" y="5"/>
                    <a:pt x="26" y="17"/>
                  </a:cubicBezTo>
                  <a:cubicBezTo>
                    <a:pt x="0" y="94"/>
                    <a:pt x="32" y="169"/>
                    <a:pt x="32" y="214"/>
                  </a:cubicBezTo>
                  <a:cubicBezTo>
                    <a:pt x="34" y="207"/>
                    <a:pt x="37" y="199"/>
                    <a:pt x="39" y="191"/>
                  </a:cubicBezTo>
                  <a:cubicBezTo>
                    <a:pt x="77" y="107"/>
                    <a:pt x="125" y="55"/>
                    <a:pt x="103" y="0"/>
                  </a:cubicBezTo>
                  <a:cubicBezTo>
                    <a:pt x="91" y="5"/>
                    <a:pt x="79" y="9"/>
                    <a:pt x="67" y="13"/>
                  </a:cubicBezTo>
                  <a:close/>
                </a:path>
              </a:pathLst>
            </a:custGeom>
            <a:solidFill>
              <a:srgbClr val="0A6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06" name="íşḻiḓê"/>
            <p:cNvSpPr/>
            <p:nvPr/>
          </p:nvSpPr>
          <p:spPr bwMode="auto">
            <a:xfrm>
              <a:off x="7232651" y="2130426"/>
              <a:ext cx="373063" cy="279400"/>
            </a:xfrm>
            <a:custGeom>
              <a:avLst/>
              <a:gdLst>
                <a:gd name="T0" fmla="*/ 20 w 127"/>
                <a:gd name="T1" fmla="*/ 11 h 95"/>
                <a:gd name="T2" fmla="*/ 44 w 127"/>
                <a:gd name="T3" fmla="*/ 15 h 95"/>
                <a:gd name="T4" fmla="*/ 53 w 127"/>
                <a:gd name="T5" fmla="*/ 12 h 95"/>
                <a:gd name="T6" fmla="*/ 55 w 127"/>
                <a:gd name="T7" fmla="*/ 10 h 95"/>
                <a:gd name="T8" fmla="*/ 75 w 127"/>
                <a:gd name="T9" fmla="*/ 1 h 95"/>
                <a:gd name="T10" fmla="*/ 96 w 127"/>
                <a:gd name="T11" fmla="*/ 2 h 95"/>
                <a:gd name="T12" fmla="*/ 107 w 127"/>
                <a:gd name="T13" fmla="*/ 10 h 95"/>
                <a:gd name="T14" fmla="*/ 108 w 127"/>
                <a:gd name="T15" fmla="*/ 14 h 95"/>
                <a:gd name="T16" fmla="*/ 119 w 127"/>
                <a:gd name="T17" fmla="*/ 18 h 95"/>
                <a:gd name="T18" fmla="*/ 126 w 127"/>
                <a:gd name="T19" fmla="*/ 27 h 95"/>
                <a:gd name="T20" fmla="*/ 124 w 127"/>
                <a:gd name="T21" fmla="*/ 36 h 95"/>
                <a:gd name="T22" fmla="*/ 125 w 127"/>
                <a:gd name="T23" fmla="*/ 43 h 95"/>
                <a:gd name="T24" fmla="*/ 125 w 127"/>
                <a:gd name="T25" fmla="*/ 44 h 95"/>
                <a:gd name="T26" fmla="*/ 123 w 127"/>
                <a:gd name="T27" fmla="*/ 56 h 95"/>
                <a:gd name="T28" fmla="*/ 122 w 127"/>
                <a:gd name="T29" fmla="*/ 58 h 95"/>
                <a:gd name="T30" fmla="*/ 120 w 127"/>
                <a:gd name="T31" fmla="*/ 64 h 95"/>
                <a:gd name="T32" fmla="*/ 119 w 127"/>
                <a:gd name="T33" fmla="*/ 68 h 95"/>
                <a:gd name="T34" fmla="*/ 117 w 127"/>
                <a:gd name="T35" fmla="*/ 74 h 95"/>
                <a:gd name="T36" fmla="*/ 115 w 127"/>
                <a:gd name="T37" fmla="*/ 77 h 95"/>
                <a:gd name="T38" fmla="*/ 113 w 127"/>
                <a:gd name="T39" fmla="*/ 80 h 95"/>
                <a:gd name="T40" fmla="*/ 111 w 127"/>
                <a:gd name="T41" fmla="*/ 85 h 95"/>
                <a:gd name="T42" fmla="*/ 95 w 127"/>
                <a:gd name="T43" fmla="*/ 95 h 95"/>
                <a:gd name="T44" fmla="*/ 54 w 127"/>
                <a:gd name="T45" fmla="*/ 86 h 95"/>
                <a:gd name="T46" fmla="*/ 43 w 127"/>
                <a:gd name="T47" fmla="*/ 81 h 95"/>
                <a:gd name="T48" fmla="*/ 39 w 127"/>
                <a:gd name="T49" fmla="*/ 77 h 95"/>
                <a:gd name="T50" fmla="*/ 30 w 127"/>
                <a:gd name="T51" fmla="*/ 73 h 95"/>
                <a:gd name="T52" fmla="*/ 9 w 127"/>
                <a:gd name="T53" fmla="*/ 72 h 95"/>
                <a:gd name="T54" fmla="*/ 2 w 127"/>
                <a:gd name="T55" fmla="*/ 65 h 95"/>
                <a:gd name="T56" fmla="*/ 2 w 127"/>
                <a:gd name="T57" fmla="*/ 59 h 95"/>
                <a:gd name="T58" fmla="*/ 11 w 127"/>
                <a:gd name="T59" fmla="*/ 15 h 95"/>
                <a:gd name="T60" fmla="*/ 20 w 127"/>
                <a:gd name="T61" fmla="*/ 1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95">
                  <a:moveTo>
                    <a:pt x="20" y="11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7" y="16"/>
                    <a:pt x="51" y="15"/>
                    <a:pt x="53" y="12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60" y="4"/>
                    <a:pt x="67" y="0"/>
                    <a:pt x="75" y="1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101" y="2"/>
                    <a:pt x="105" y="6"/>
                    <a:pt x="107" y="10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3" y="15"/>
                    <a:pt x="117" y="17"/>
                    <a:pt x="119" y="18"/>
                  </a:cubicBezTo>
                  <a:cubicBezTo>
                    <a:pt x="122" y="19"/>
                    <a:pt x="125" y="22"/>
                    <a:pt x="126" y="27"/>
                  </a:cubicBezTo>
                  <a:cubicBezTo>
                    <a:pt x="127" y="30"/>
                    <a:pt x="125" y="34"/>
                    <a:pt x="124" y="36"/>
                  </a:cubicBezTo>
                  <a:cubicBezTo>
                    <a:pt x="122" y="38"/>
                    <a:pt x="125" y="41"/>
                    <a:pt x="125" y="43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7" y="48"/>
                    <a:pt x="126" y="52"/>
                    <a:pt x="123" y="56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0" y="60"/>
                    <a:pt x="120" y="62"/>
                    <a:pt x="120" y="64"/>
                  </a:cubicBezTo>
                  <a:cubicBezTo>
                    <a:pt x="119" y="68"/>
                    <a:pt x="119" y="68"/>
                    <a:pt x="119" y="68"/>
                  </a:cubicBezTo>
                  <a:cubicBezTo>
                    <a:pt x="119" y="70"/>
                    <a:pt x="119" y="72"/>
                    <a:pt x="117" y="74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3" y="79"/>
                    <a:pt x="113" y="80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08" y="91"/>
                    <a:pt x="102" y="95"/>
                    <a:pt x="95" y="95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0" y="86"/>
                    <a:pt x="46" y="84"/>
                    <a:pt x="43" y="81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7" y="75"/>
                    <a:pt x="34" y="73"/>
                    <a:pt x="30" y="73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5" y="71"/>
                    <a:pt x="3" y="68"/>
                    <a:pt x="2" y="65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44"/>
                    <a:pt x="4" y="29"/>
                    <a:pt x="11" y="15"/>
                  </a:cubicBezTo>
                  <a:cubicBezTo>
                    <a:pt x="13" y="12"/>
                    <a:pt x="16" y="11"/>
                    <a:pt x="20" y="11"/>
                  </a:cubicBezTo>
                  <a:close/>
                </a:path>
              </a:pathLst>
            </a:custGeom>
            <a:solidFill>
              <a:srgbClr val="FBD2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</a:p>
          </p:txBody>
        </p:sp>
        <p:sp>
          <p:nvSpPr>
            <p:cNvPr id="107" name="isľíḑe"/>
            <p:cNvSpPr/>
            <p:nvPr/>
          </p:nvSpPr>
          <p:spPr bwMode="auto">
            <a:xfrm>
              <a:off x="7461251" y="2147888"/>
              <a:ext cx="87313" cy="23813"/>
            </a:xfrm>
            <a:custGeom>
              <a:avLst/>
              <a:gdLst>
                <a:gd name="T0" fmla="*/ 0 w 30"/>
                <a:gd name="T1" fmla="*/ 4 h 8"/>
                <a:gd name="T2" fmla="*/ 26 w 30"/>
                <a:gd name="T3" fmla="*/ 0 h 8"/>
                <a:gd name="T4" fmla="*/ 29 w 30"/>
                <a:gd name="T5" fmla="*/ 4 h 8"/>
                <a:gd name="T6" fmla="*/ 30 w 30"/>
                <a:gd name="T7" fmla="*/ 8 h 8"/>
                <a:gd name="T8" fmla="*/ 0 w 30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8">
                  <a:moveTo>
                    <a:pt x="0" y="4"/>
                  </a:moveTo>
                  <a:cubicBezTo>
                    <a:pt x="7" y="4"/>
                    <a:pt x="25" y="3"/>
                    <a:pt x="26" y="0"/>
                  </a:cubicBezTo>
                  <a:cubicBezTo>
                    <a:pt x="27" y="1"/>
                    <a:pt x="28" y="2"/>
                    <a:pt x="29" y="4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7" y="8"/>
                    <a:pt x="3" y="4"/>
                    <a:pt x="0" y="4"/>
                  </a:cubicBezTo>
                  <a:close/>
                </a:path>
              </a:pathLst>
            </a:custGeom>
            <a:solidFill>
              <a:srgbClr val="F8C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08" name="íşlïḋê"/>
            <p:cNvSpPr/>
            <p:nvPr/>
          </p:nvSpPr>
          <p:spPr bwMode="auto">
            <a:xfrm>
              <a:off x="7319963" y="2165351"/>
              <a:ext cx="68263" cy="103188"/>
            </a:xfrm>
            <a:custGeom>
              <a:avLst/>
              <a:gdLst>
                <a:gd name="T0" fmla="*/ 12 w 23"/>
                <a:gd name="T1" fmla="*/ 31 h 35"/>
                <a:gd name="T2" fmla="*/ 16 w 23"/>
                <a:gd name="T3" fmla="*/ 13 h 35"/>
                <a:gd name="T4" fmla="*/ 23 w 23"/>
                <a:gd name="T5" fmla="*/ 0 h 35"/>
                <a:gd name="T6" fmla="*/ 14 w 23"/>
                <a:gd name="T7" fmla="*/ 3 h 35"/>
                <a:gd name="T8" fmla="*/ 0 w 23"/>
                <a:gd name="T9" fmla="*/ 1 h 35"/>
                <a:gd name="T10" fmla="*/ 12 w 23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5">
                  <a:moveTo>
                    <a:pt x="12" y="31"/>
                  </a:moveTo>
                  <a:cubicBezTo>
                    <a:pt x="14" y="35"/>
                    <a:pt x="13" y="27"/>
                    <a:pt x="16" y="13"/>
                  </a:cubicBezTo>
                  <a:cubicBezTo>
                    <a:pt x="18" y="6"/>
                    <a:pt x="23" y="0"/>
                    <a:pt x="23" y="0"/>
                  </a:cubicBezTo>
                  <a:cubicBezTo>
                    <a:pt x="21" y="3"/>
                    <a:pt x="17" y="4"/>
                    <a:pt x="14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4"/>
                    <a:pt x="11" y="27"/>
                    <a:pt x="12" y="31"/>
                  </a:cubicBezTo>
                  <a:close/>
                </a:path>
              </a:pathLst>
            </a:custGeom>
            <a:solidFill>
              <a:srgbClr val="F8C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09" name="işḷîḋê"/>
            <p:cNvSpPr/>
            <p:nvPr/>
          </p:nvSpPr>
          <p:spPr bwMode="auto">
            <a:xfrm>
              <a:off x="7537451" y="2185988"/>
              <a:ext cx="68263" cy="214313"/>
            </a:xfrm>
            <a:custGeom>
              <a:avLst/>
              <a:gdLst>
                <a:gd name="T0" fmla="*/ 22 w 23"/>
                <a:gd name="T1" fmla="*/ 8 h 73"/>
                <a:gd name="T2" fmla="*/ 20 w 23"/>
                <a:gd name="T3" fmla="*/ 17 h 73"/>
                <a:gd name="T4" fmla="*/ 21 w 23"/>
                <a:gd name="T5" fmla="*/ 24 h 73"/>
                <a:gd name="T6" fmla="*/ 21 w 23"/>
                <a:gd name="T7" fmla="*/ 25 h 73"/>
                <a:gd name="T8" fmla="*/ 22 w 23"/>
                <a:gd name="T9" fmla="*/ 27 h 73"/>
                <a:gd name="T10" fmla="*/ 22 w 23"/>
                <a:gd name="T11" fmla="*/ 30 h 73"/>
                <a:gd name="T12" fmla="*/ 19 w 23"/>
                <a:gd name="T13" fmla="*/ 37 h 73"/>
                <a:gd name="T14" fmla="*/ 18 w 23"/>
                <a:gd name="T15" fmla="*/ 39 h 73"/>
                <a:gd name="T16" fmla="*/ 16 w 23"/>
                <a:gd name="T17" fmla="*/ 45 h 73"/>
                <a:gd name="T18" fmla="*/ 15 w 23"/>
                <a:gd name="T19" fmla="*/ 49 h 73"/>
                <a:gd name="T20" fmla="*/ 13 w 23"/>
                <a:gd name="T21" fmla="*/ 55 h 73"/>
                <a:gd name="T22" fmla="*/ 11 w 23"/>
                <a:gd name="T23" fmla="*/ 58 h 73"/>
                <a:gd name="T24" fmla="*/ 9 w 23"/>
                <a:gd name="T25" fmla="*/ 61 h 73"/>
                <a:gd name="T26" fmla="*/ 7 w 23"/>
                <a:gd name="T27" fmla="*/ 66 h 73"/>
                <a:gd name="T28" fmla="*/ 0 w 23"/>
                <a:gd name="T29" fmla="*/ 73 h 73"/>
                <a:gd name="T30" fmla="*/ 5 w 23"/>
                <a:gd name="T31" fmla="*/ 60 h 73"/>
                <a:gd name="T32" fmla="*/ 9 w 23"/>
                <a:gd name="T33" fmla="*/ 53 h 73"/>
                <a:gd name="T34" fmla="*/ 10 w 23"/>
                <a:gd name="T35" fmla="*/ 48 h 73"/>
                <a:gd name="T36" fmla="*/ 10 w 23"/>
                <a:gd name="T37" fmla="*/ 42 h 73"/>
                <a:gd name="T38" fmla="*/ 16 w 23"/>
                <a:gd name="T39" fmla="*/ 27 h 73"/>
                <a:gd name="T40" fmla="*/ 17 w 23"/>
                <a:gd name="T41" fmla="*/ 13 h 73"/>
                <a:gd name="T42" fmla="*/ 17 w 23"/>
                <a:gd name="T43" fmla="*/ 0 h 73"/>
                <a:gd name="T44" fmla="*/ 22 w 23"/>
                <a:gd name="T45" fmla="*/ 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73">
                  <a:moveTo>
                    <a:pt x="22" y="8"/>
                  </a:moveTo>
                  <a:cubicBezTo>
                    <a:pt x="23" y="11"/>
                    <a:pt x="21" y="15"/>
                    <a:pt x="20" y="17"/>
                  </a:cubicBezTo>
                  <a:cubicBezTo>
                    <a:pt x="18" y="19"/>
                    <a:pt x="21" y="22"/>
                    <a:pt x="21" y="24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2" y="25"/>
                    <a:pt x="22" y="26"/>
                    <a:pt x="22" y="27"/>
                  </a:cubicBezTo>
                  <a:cubicBezTo>
                    <a:pt x="22" y="28"/>
                    <a:pt x="22" y="29"/>
                    <a:pt x="22" y="30"/>
                  </a:cubicBezTo>
                  <a:cubicBezTo>
                    <a:pt x="21" y="33"/>
                    <a:pt x="21" y="35"/>
                    <a:pt x="19" y="37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6" y="41"/>
                    <a:pt x="16" y="43"/>
                    <a:pt x="16" y="45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1"/>
                    <a:pt x="15" y="53"/>
                    <a:pt x="13" y="55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9"/>
                    <a:pt x="9" y="60"/>
                    <a:pt x="9" y="61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5" y="69"/>
                    <a:pt x="3" y="72"/>
                    <a:pt x="0" y="73"/>
                  </a:cubicBezTo>
                  <a:cubicBezTo>
                    <a:pt x="2" y="72"/>
                    <a:pt x="5" y="68"/>
                    <a:pt x="5" y="60"/>
                  </a:cubicBezTo>
                  <a:cubicBezTo>
                    <a:pt x="5" y="57"/>
                    <a:pt x="8" y="55"/>
                    <a:pt x="9" y="53"/>
                  </a:cubicBezTo>
                  <a:cubicBezTo>
                    <a:pt x="10" y="51"/>
                    <a:pt x="10" y="50"/>
                    <a:pt x="10" y="48"/>
                  </a:cubicBezTo>
                  <a:cubicBezTo>
                    <a:pt x="11" y="46"/>
                    <a:pt x="10" y="44"/>
                    <a:pt x="10" y="42"/>
                  </a:cubicBezTo>
                  <a:cubicBezTo>
                    <a:pt x="10" y="37"/>
                    <a:pt x="16" y="36"/>
                    <a:pt x="16" y="27"/>
                  </a:cubicBezTo>
                  <a:cubicBezTo>
                    <a:pt x="16" y="19"/>
                    <a:pt x="13" y="19"/>
                    <a:pt x="17" y="13"/>
                  </a:cubicBezTo>
                  <a:cubicBezTo>
                    <a:pt x="19" y="9"/>
                    <a:pt x="19" y="5"/>
                    <a:pt x="17" y="0"/>
                  </a:cubicBezTo>
                  <a:cubicBezTo>
                    <a:pt x="20" y="1"/>
                    <a:pt x="22" y="4"/>
                    <a:pt x="22" y="8"/>
                  </a:cubicBezTo>
                  <a:close/>
                </a:path>
              </a:pathLst>
            </a:custGeom>
            <a:solidFill>
              <a:srgbClr val="F8C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10" name="îsļïḓè"/>
            <p:cNvSpPr/>
            <p:nvPr/>
          </p:nvSpPr>
          <p:spPr bwMode="auto">
            <a:xfrm>
              <a:off x="7302501" y="2286001"/>
              <a:ext cx="65088" cy="87313"/>
            </a:xfrm>
            <a:custGeom>
              <a:avLst/>
              <a:gdLst>
                <a:gd name="T0" fmla="*/ 17 w 22"/>
                <a:gd name="T1" fmla="*/ 3 h 30"/>
                <a:gd name="T2" fmla="*/ 0 w 22"/>
                <a:gd name="T3" fmla="*/ 20 h 30"/>
                <a:gd name="T4" fmla="*/ 6 w 22"/>
                <a:gd name="T5" fmla="*/ 20 h 30"/>
                <a:gd name="T6" fmla="*/ 15 w 22"/>
                <a:gd name="T7" fmla="*/ 24 h 30"/>
                <a:gd name="T8" fmla="*/ 19 w 22"/>
                <a:gd name="T9" fmla="*/ 28 h 30"/>
                <a:gd name="T10" fmla="*/ 22 w 22"/>
                <a:gd name="T11" fmla="*/ 30 h 30"/>
                <a:gd name="T12" fmla="*/ 16 w 22"/>
                <a:gd name="T13" fmla="*/ 19 h 30"/>
                <a:gd name="T14" fmla="*/ 17 w 22"/>
                <a:gd name="T1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0">
                  <a:moveTo>
                    <a:pt x="17" y="3"/>
                  </a:moveTo>
                  <a:cubicBezTo>
                    <a:pt x="16" y="0"/>
                    <a:pt x="10" y="20"/>
                    <a:pt x="0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0"/>
                    <a:pt x="13" y="22"/>
                    <a:pt x="15" y="2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0" y="29"/>
                    <a:pt x="21" y="30"/>
                    <a:pt x="22" y="30"/>
                  </a:cubicBezTo>
                  <a:cubicBezTo>
                    <a:pt x="19" y="28"/>
                    <a:pt x="17" y="25"/>
                    <a:pt x="16" y="19"/>
                  </a:cubicBezTo>
                  <a:cubicBezTo>
                    <a:pt x="15" y="13"/>
                    <a:pt x="17" y="4"/>
                    <a:pt x="17" y="3"/>
                  </a:cubicBezTo>
                  <a:close/>
                </a:path>
              </a:pathLst>
            </a:custGeom>
            <a:solidFill>
              <a:srgbClr val="F8C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11" name="ïsļíḍe"/>
            <p:cNvSpPr/>
            <p:nvPr/>
          </p:nvSpPr>
          <p:spPr bwMode="auto">
            <a:xfrm>
              <a:off x="6218238" y="1498601"/>
              <a:ext cx="1116013" cy="901700"/>
            </a:xfrm>
            <a:custGeom>
              <a:avLst/>
              <a:gdLst>
                <a:gd name="T0" fmla="*/ 85 w 380"/>
                <a:gd name="T1" fmla="*/ 41 h 307"/>
                <a:gd name="T2" fmla="*/ 188 w 380"/>
                <a:gd name="T3" fmla="*/ 186 h 307"/>
                <a:gd name="T4" fmla="*/ 380 w 380"/>
                <a:gd name="T5" fmla="*/ 226 h 307"/>
                <a:gd name="T6" fmla="*/ 363 w 380"/>
                <a:gd name="T7" fmla="*/ 307 h 307"/>
                <a:gd name="T8" fmla="*/ 160 w 380"/>
                <a:gd name="T9" fmla="*/ 271 h 307"/>
                <a:gd name="T10" fmla="*/ 14 w 380"/>
                <a:gd name="T11" fmla="*/ 113 h 307"/>
                <a:gd name="T12" fmla="*/ 85 w 380"/>
                <a:gd name="T13" fmla="*/ 4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307">
                  <a:moveTo>
                    <a:pt x="85" y="41"/>
                  </a:moveTo>
                  <a:cubicBezTo>
                    <a:pt x="85" y="41"/>
                    <a:pt x="173" y="174"/>
                    <a:pt x="188" y="186"/>
                  </a:cubicBezTo>
                  <a:cubicBezTo>
                    <a:pt x="203" y="199"/>
                    <a:pt x="362" y="222"/>
                    <a:pt x="380" y="226"/>
                  </a:cubicBezTo>
                  <a:cubicBezTo>
                    <a:pt x="363" y="307"/>
                    <a:pt x="363" y="307"/>
                    <a:pt x="363" y="307"/>
                  </a:cubicBezTo>
                  <a:cubicBezTo>
                    <a:pt x="363" y="307"/>
                    <a:pt x="174" y="282"/>
                    <a:pt x="160" y="271"/>
                  </a:cubicBezTo>
                  <a:cubicBezTo>
                    <a:pt x="147" y="259"/>
                    <a:pt x="34" y="178"/>
                    <a:pt x="14" y="113"/>
                  </a:cubicBezTo>
                  <a:cubicBezTo>
                    <a:pt x="0" y="71"/>
                    <a:pt x="46" y="0"/>
                    <a:pt x="85" y="41"/>
                  </a:cubicBezTo>
                  <a:close/>
                </a:path>
              </a:pathLst>
            </a:custGeom>
            <a:solidFill>
              <a:srgbClr val="328B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3875405" y="3542030"/>
            <a:ext cx="774065" cy="8191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1" grpId="0"/>
      <p:bldP spid="22" grpId="0" bldLvl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7165835" y="1727666"/>
            <a:ext cx="264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40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76320" y="2552788"/>
            <a:ext cx="2797316" cy="81407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 algn="dist">
              <a:defRPr/>
            </a:pPr>
            <a:r>
              <a:rPr lang="zh-CN" altLang="en-US" sz="45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企业发展</a:t>
            </a:r>
            <a:endParaRPr lang="zh-CN" altLang="zh-CN" sz="4500" b="1" kern="100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96000" y="3771900"/>
            <a:ext cx="4591050" cy="0"/>
          </a:xfrm>
          <a:prstGeom prst="line">
            <a:avLst/>
          </a:prstGeom>
          <a:ln w="38100">
            <a:solidFill>
              <a:srgbClr val="2C5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027545" y="3277870"/>
            <a:ext cx="378333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Company development</a:t>
            </a:r>
            <a:endParaRPr lang="zh-CN" altLang="en-US" sz="2400" dirty="0">
              <a:solidFill>
                <a:srgbClr val="2C5568"/>
              </a:solidFill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7850" y="0"/>
            <a:ext cx="4297449" cy="6858000"/>
          </a:xfrm>
          <a:prstGeom prst="parallelogram">
            <a:avLst>
              <a:gd name="adj" fmla="val 71550"/>
            </a:avLst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2" b="10018"/>
          <a:stretch>
            <a:fillRect/>
          </a:stretch>
        </p:blipFill>
        <p:spPr>
          <a:xfrm flipH="1">
            <a:off x="990601" y="0"/>
            <a:ext cx="6448381" cy="6858000"/>
          </a:xfrm>
          <a:custGeom>
            <a:avLst/>
            <a:gdLst>
              <a:gd name="connsiteX0" fmla="*/ 5226511 w 5226511"/>
              <a:gd name="connsiteY0" fmla="*/ 0 h 4673166"/>
              <a:gd name="connsiteX1" fmla="*/ 0 w 5226511"/>
              <a:gd name="connsiteY1" fmla="*/ 0 h 4673166"/>
              <a:gd name="connsiteX2" fmla="*/ 0 w 5226511"/>
              <a:gd name="connsiteY2" fmla="*/ 40165 h 4673166"/>
              <a:gd name="connsiteX3" fmla="*/ 2510564 w 5226511"/>
              <a:gd name="connsiteY3" fmla="*/ 4673166 h 4673166"/>
              <a:gd name="connsiteX4" fmla="*/ 4946182 w 5226511"/>
              <a:gd name="connsiteY4" fmla="*/ 4673166 h 4673166"/>
              <a:gd name="connsiteX5" fmla="*/ 2428192 w 5226511"/>
              <a:gd name="connsiteY5" fmla="*/ 1 h 4673166"/>
              <a:gd name="connsiteX6" fmla="*/ 5226511 w 5226511"/>
              <a:gd name="connsiteY6" fmla="*/ 1 h 467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26511" h="4673166">
                <a:moveTo>
                  <a:pt x="5226511" y="0"/>
                </a:moveTo>
                <a:lnTo>
                  <a:pt x="0" y="0"/>
                </a:lnTo>
                <a:lnTo>
                  <a:pt x="0" y="40165"/>
                </a:lnTo>
                <a:lnTo>
                  <a:pt x="2510564" y="4673166"/>
                </a:lnTo>
                <a:lnTo>
                  <a:pt x="4946182" y="4673166"/>
                </a:lnTo>
                <a:lnTo>
                  <a:pt x="2428192" y="1"/>
                </a:lnTo>
                <a:lnTo>
                  <a:pt x="5226511" y="1"/>
                </a:lnTo>
                <a:close/>
              </a:path>
            </a:pathLst>
          </a:custGeom>
        </p:spPr>
      </p:pic>
      <p:sp>
        <p:nvSpPr>
          <p:cNvPr id="8" name="isḻîḑê"/>
          <p:cNvSpPr/>
          <p:nvPr/>
        </p:nvSpPr>
        <p:spPr bwMode="auto">
          <a:xfrm>
            <a:off x="7192347" y="4163218"/>
            <a:ext cx="2320182" cy="1175709"/>
          </a:xfrm>
          <a:custGeom>
            <a:avLst/>
            <a:gdLst>
              <a:gd name="T0" fmla="*/ 570 w 570"/>
              <a:gd name="T1" fmla="*/ 162 h 490"/>
              <a:gd name="T2" fmla="*/ 570 w 570"/>
              <a:gd name="T3" fmla="*/ 155 h 490"/>
              <a:gd name="T4" fmla="*/ 568 w 570"/>
              <a:gd name="T5" fmla="*/ 149 h 490"/>
              <a:gd name="T6" fmla="*/ 568 w 570"/>
              <a:gd name="T7" fmla="*/ 148 h 490"/>
              <a:gd name="T8" fmla="*/ 504 w 570"/>
              <a:gd name="T9" fmla="*/ 14 h 490"/>
              <a:gd name="T10" fmla="*/ 502 w 570"/>
              <a:gd name="T11" fmla="*/ 10 h 490"/>
              <a:gd name="T12" fmla="*/ 497 w 570"/>
              <a:gd name="T13" fmla="*/ 5 h 490"/>
              <a:gd name="T14" fmla="*/ 491 w 570"/>
              <a:gd name="T15" fmla="*/ 2 h 490"/>
              <a:gd name="T16" fmla="*/ 482 w 570"/>
              <a:gd name="T17" fmla="*/ 0 h 490"/>
              <a:gd name="T18" fmla="*/ 110 w 570"/>
              <a:gd name="T19" fmla="*/ 0 h 490"/>
              <a:gd name="T20" fmla="*/ 102 w 570"/>
              <a:gd name="T21" fmla="*/ 2 h 490"/>
              <a:gd name="T22" fmla="*/ 96 w 570"/>
              <a:gd name="T23" fmla="*/ 5 h 490"/>
              <a:gd name="T24" fmla="*/ 91 w 570"/>
              <a:gd name="T25" fmla="*/ 9 h 490"/>
              <a:gd name="T26" fmla="*/ 4 w 570"/>
              <a:gd name="T27" fmla="*/ 146 h 490"/>
              <a:gd name="T28" fmla="*/ 2 w 570"/>
              <a:gd name="T29" fmla="*/ 149 h 490"/>
              <a:gd name="T30" fmla="*/ 1 w 570"/>
              <a:gd name="T31" fmla="*/ 154 h 490"/>
              <a:gd name="T32" fmla="*/ 0 w 570"/>
              <a:gd name="T33" fmla="*/ 160 h 490"/>
              <a:gd name="T34" fmla="*/ 1 w 570"/>
              <a:gd name="T35" fmla="*/ 167 h 490"/>
              <a:gd name="T36" fmla="*/ 3 w 570"/>
              <a:gd name="T37" fmla="*/ 171 h 490"/>
              <a:gd name="T38" fmla="*/ 6 w 570"/>
              <a:gd name="T39" fmla="*/ 175 h 490"/>
              <a:gd name="T40" fmla="*/ 282 w 570"/>
              <a:gd name="T41" fmla="*/ 490 h 490"/>
              <a:gd name="T42" fmla="*/ 284 w 570"/>
              <a:gd name="T43" fmla="*/ 490 h 490"/>
              <a:gd name="T44" fmla="*/ 284 w 570"/>
              <a:gd name="T45" fmla="*/ 490 h 490"/>
              <a:gd name="T46" fmla="*/ 284 w 570"/>
              <a:gd name="T47" fmla="*/ 490 h 490"/>
              <a:gd name="T48" fmla="*/ 292 w 570"/>
              <a:gd name="T49" fmla="*/ 488 h 490"/>
              <a:gd name="T50" fmla="*/ 298 w 570"/>
              <a:gd name="T51" fmla="*/ 485 h 490"/>
              <a:gd name="T52" fmla="*/ 564 w 570"/>
              <a:gd name="T53" fmla="*/ 175 h 490"/>
              <a:gd name="T54" fmla="*/ 566 w 570"/>
              <a:gd name="T55" fmla="*/ 173 h 490"/>
              <a:gd name="T56" fmla="*/ 568 w 570"/>
              <a:gd name="T57" fmla="*/ 168 h 490"/>
              <a:gd name="T58" fmla="*/ 223 w 570"/>
              <a:gd name="T59" fmla="*/ 184 h 490"/>
              <a:gd name="T60" fmla="*/ 287 w 570"/>
              <a:gd name="T61" fmla="*/ 390 h 490"/>
              <a:gd name="T62" fmla="*/ 237 w 570"/>
              <a:gd name="T63" fmla="*/ 134 h 490"/>
              <a:gd name="T64" fmla="*/ 351 w 570"/>
              <a:gd name="T65" fmla="*/ 134 h 490"/>
              <a:gd name="T66" fmla="*/ 505 w 570"/>
              <a:gd name="T67" fmla="*/ 134 h 490"/>
              <a:gd name="T68" fmla="*/ 480 w 570"/>
              <a:gd name="T69" fmla="*/ 81 h 490"/>
              <a:gd name="T70" fmla="*/ 440 w 570"/>
              <a:gd name="T71" fmla="*/ 50 h 490"/>
              <a:gd name="T72" fmla="*/ 341 w 570"/>
              <a:gd name="T73" fmla="*/ 50 h 490"/>
              <a:gd name="T74" fmla="*/ 235 w 570"/>
              <a:gd name="T75" fmla="*/ 50 h 490"/>
              <a:gd name="T76" fmla="*/ 154 w 570"/>
              <a:gd name="T77" fmla="*/ 50 h 490"/>
              <a:gd name="T78" fmla="*/ 110 w 570"/>
              <a:gd name="T79" fmla="*/ 73 h 490"/>
              <a:gd name="T80" fmla="*/ 71 w 570"/>
              <a:gd name="T81" fmla="*/ 134 h 490"/>
              <a:gd name="T82" fmla="*/ 170 w 570"/>
              <a:gd name="T83" fmla="*/ 184 h 490"/>
              <a:gd name="T84" fmla="*/ 79 w 570"/>
              <a:gd name="T85" fmla="*/ 184 h 490"/>
              <a:gd name="T86" fmla="*/ 366 w 570"/>
              <a:gd name="T87" fmla="*/ 330 h 490"/>
              <a:gd name="T88" fmla="*/ 490 w 570"/>
              <a:gd name="T89" fmla="*/ 184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70" h="490">
                <a:moveTo>
                  <a:pt x="569" y="164"/>
                </a:moveTo>
                <a:cubicBezTo>
                  <a:pt x="569" y="163"/>
                  <a:pt x="570" y="162"/>
                  <a:pt x="570" y="162"/>
                </a:cubicBezTo>
                <a:cubicBezTo>
                  <a:pt x="570" y="160"/>
                  <a:pt x="570" y="159"/>
                  <a:pt x="570" y="157"/>
                </a:cubicBezTo>
                <a:cubicBezTo>
                  <a:pt x="570" y="157"/>
                  <a:pt x="570" y="156"/>
                  <a:pt x="570" y="155"/>
                </a:cubicBezTo>
                <a:cubicBezTo>
                  <a:pt x="569" y="153"/>
                  <a:pt x="569" y="151"/>
                  <a:pt x="568" y="150"/>
                </a:cubicBezTo>
                <a:cubicBezTo>
                  <a:pt x="568" y="149"/>
                  <a:pt x="568" y="149"/>
                  <a:pt x="568" y="149"/>
                </a:cubicBezTo>
                <a:cubicBezTo>
                  <a:pt x="568" y="149"/>
                  <a:pt x="568" y="148"/>
                  <a:pt x="568" y="148"/>
                </a:cubicBezTo>
                <a:cubicBezTo>
                  <a:pt x="568" y="148"/>
                  <a:pt x="568" y="148"/>
                  <a:pt x="568" y="148"/>
                </a:cubicBezTo>
                <a:lnTo>
                  <a:pt x="505" y="15"/>
                </a:lnTo>
                <a:cubicBezTo>
                  <a:pt x="504" y="14"/>
                  <a:pt x="504" y="14"/>
                  <a:pt x="504" y="14"/>
                </a:cubicBezTo>
                <a:cubicBezTo>
                  <a:pt x="504" y="13"/>
                  <a:pt x="504" y="13"/>
                  <a:pt x="504" y="12"/>
                </a:cubicBezTo>
                <a:cubicBezTo>
                  <a:pt x="503" y="12"/>
                  <a:pt x="502" y="11"/>
                  <a:pt x="502" y="10"/>
                </a:cubicBezTo>
                <a:cubicBezTo>
                  <a:pt x="501" y="9"/>
                  <a:pt x="501" y="9"/>
                  <a:pt x="500" y="8"/>
                </a:cubicBezTo>
                <a:cubicBezTo>
                  <a:pt x="499" y="7"/>
                  <a:pt x="498" y="6"/>
                  <a:pt x="497" y="5"/>
                </a:cubicBezTo>
                <a:cubicBezTo>
                  <a:pt x="496" y="5"/>
                  <a:pt x="496" y="4"/>
                  <a:pt x="495" y="4"/>
                </a:cubicBezTo>
                <a:cubicBezTo>
                  <a:pt x="494" y="3"/>
                  <a:pt x="492" y="3"/>
                  <a:pt x="491" y="2"/>
                </a:cubicBezTo>
                <a:cubicBezTo>
                  <a:pt x="490" y="2"/>
                  <a:pt x="489" y="1"/>
                  <a:pt x="489" y="1"/>
                </a:cubicBezTo>
                <a:cubicBezTo>
                  <a:pt x="487" y="1"/>
                  <a:pt x="484" y="0"/>
                  <a:pt x="482" y="0"/>
                </a:cubicBezTo>
                <a:lnTo>
                  <a:pt x="284" y="0"/>
                </a:lnTo>
                <a:lnTo>
                  <a:pt x="110" y="0"/>
                </a:lnTo>
                <a:cubicBezTo>
                  <a:pt x="108" y="0"/>
                  <a:pt x="106" y="0"/>
                  <a:pt x="104" y="1"/>
                </a:cubicBezTo>
                <a:cubicBezTo>
                  <a:pt x="103" y="1"/>
                  <a:pt x="103" y="2"/>
                  <a:pt x="102" y="2"/>
                </a:cubicBezTo>
                <a:cubicBezTo>
                  <a:pt x="101" y="2"/>
                  <a:pt x="99" y="3"/>
                  <a:pt x="98" y="3"/>
                </a:cubicBezTo>
                <a:cubicBezTo>
                  <a:pt x="97" y="4"/>
                  <a:pt x="97" y="4"/>
                  <a:pt x="96" y="5"/>
                </a:cubicBezTo>
                <a:cubicBezTo>
                  <a:pt x="95" y="6"/>
                  <a:pt x="94" y="6"/>
                  <a:pt x="93" y="7"/>
                </a:cubicBezTo>
                <a:cubicBezTo>
                  <a:pt x="92" y="8"/>
                  <a:pt x="92" y="9"/>
                  <a:pt x="91" y="9"/>
                </a:cubicBezTo>
                <a:cubicBezTo>
                  <a:pt x="91" y="10"/>
                  <a:pt x="90" y="11"/>
                  <a:pt x="89" y="12"/>
                </a:cubicBezTo>
                <a:lnTo>
                  <a:pt x="4" y="146"/>
                </a:lnTo>
                <a:cubicBezTo>
                  <a:pt x="3" y="146"/>
                  <a:pt x="3" y="147"/>
                  <a:pt x="3" y="147"/>
                </a:cubicBezTo>
                <a:cubicBezTo>
                  <a:pt x="3" y="148"/>
                  <a:pt x="2" y="148"/>
                  <a:pt x="2" y="149"/>
                </a:cubicBezTo>
                <a:cubicBezTo>
                  <a:pt x="2" y="149"/>
                  <a:pt x="2" y="150"/>
                  <a:pt x="2" y="150"/>
                </a:cubicBezTo>
                <a:cubicBezTo>
                  <a:pt x="1" y="151"/>
                  <a:pt x="1" y="152"/>
                  <a:pt x="1" y="154"/>
                </a:cubicBezTo>
                <a:cubicBezTo>
                  <a:pt x="0" y="155"/>
                  <a:pt x="0" y="156"/>
                  <a:pt x="0" y="157"/>
                </a:cubicBezTo>
                <a:cubicBezTo>
                  <a:pt x="0" y="158"/>
                  <a:pt x="0" y="159"/>
                  <a:pt x="0" y="160"/>
                </a:cubicBezTo>
                <a:cubicBezTo>
                  <a:pt x="0" y="162"/>
                  <a:pt x="0" y="163"/>
                  <a:pt x="0" y="164"/>
                </a:cubicBezTo>
                <a:cubicBezTo>
                  <a:pt x="1" y="165"/>
                  <a:pt x="1" y="166"/>
                  <a:pt x="1" y="167"/>
                </a:cubicBezTo>
                <a:cubicBezTo>
                  <a:pt x="2" y="168"/>
                  <a:pt x="2" y="169"/>
                  <a:pt x="2" y="170"/>
                </a:cubicBezTo>
                <a:cubicBezTo>
                  <a:pt x="3" y="170"/>
                  <a:pt x="3" y="171"/>
                  <a:pt x="3" y="171"/>
                </a:cubicBezTo>
                <a:cubicBezTo>
                  <a:pt x="3" y="172"/>
                  <a:pt x="4" y="173"/>
                  <a:pt x="5" y="173"/>
                </a:cubicBezTo>
                <a:cubicBezTo>
                  <a:pt x="5" y="174"/>
                  <a:pt x="5" y="175"/>
                  <a:pt x="6" y="175"/>
                </a:cubicBezTo>
                <a:lnTo>
                  <a:pt x="264" y="481"/>
                </a:lnTo>
                <a:cubicBezTo>
                  <a:pt x="269" y="486"/>
                  <a:pt x="276" y="490"/>
                  <a:pt x="282" y="490"/>
                </a:cubicBezTo>
                <a:cubicBezTo>
                  <a:pt x="282" y="490"/>
                  <a:pt x="282" y="490"/>
                  <a:pt x="283" y="490"/>
                </a:cubicBezTo>
                <a:lnTo>
                  <a:pt x="284" y="490"/>
                </a:lnTo>
                <a:lnTo>
                  <a:pt x="284" y="490"/>
                </a:lnTo>
                <a:lnTo>
                  <a:pt x="284" y="490"/>
                </a:lnTo>
                <a:lnTo>
                  <a:pt x="284" y="490"/>
                </a:lnTo>
                <a:lnTo>
                  <a:pt x="284" y="490"/>
                </a:lnTo>
                <a:cubicBezTo>
                  <a:pt x="286" y="490"/>
                  <a:pt x="288" y="489"/>
                  <a:pt x="290" y="489"/>
                </a:cubicBezTo>
                <a:cubicBezTo>
                  <a:pt x="291" y="489"/>
                  <a:pt x="291" y="488"/>
                  <a:pt x="292" y="488"/>
                </a:cubicBezTo>
                <a:cubicBezTo>
                  <a:pt x="294" y="488"/>
                  <a:pt x="295" y="487"/>
                  <a:pt x="297" y="486"/>
                </a:cubicBezTo>
                <a:cubicBezTo>
                  <a:pt x="297" y="486"/>
                  <a:pt x="298" y="485"/>
                  <a:pt x="298" y="485"/>
                </a:cubicBezTo>
                <a:cubicBezTo>
                  <a:pt x="300" y="484"/>
                  <a:pt x="301" y="483"/>
                  <a:pt x="303" y="481"/>
                </a:cubicBezTo>
                <a:lnTo>
                  <a:pt x="564" y="175"/>
                </a:lnTo>
                <a:cubicBezTo>
                  <a:pt x="564" y="175"/>
                  <a:pt x="565" y="175"/>
                  <a:pt x="565" y="174"/>
                </a:cubicBezTo>
                <a:cubicBezTo>
                  <a:pt x="565" y="174"/>
                  <a:pt x="566" y="173"/>
                  <a:pt x="566" y="173"/>
                </a:cubicBezTo>
                <a:cubicBezTo>
                  <a:pt x="567" y="172"/>
                  <a:pt x="567" y="171"/>
                  <a:pt x="567" y="171"/>
                </a:cubicBezTo>
                <a:cubicBezTo>
                  <a:pt x="567" y="170"/>
                  <a:pt x="568" y="169"/>
                  <a:pt x="568" y="168"/>
                </a:cubicBezTo>
                <a:cubicBezTo>
                  <a:pt x="569" y="167"/>
                  <a:pt x="569" y="166"/>
                  <a:pt x="569" y="164"/>
                </a:cubicBezTo>
                <a:close/>
                <a:moveTo>
                  <a:pt x="223" y="184"/>
                </a:moveTo>
                <a:lnTo>
                  <a:pt x="371" y="184"/>
                </a:lnTo>
                <a:lnTo>
                  <a:pt x="287" y="390"/>
                </a:lnTo>
                <a:lnTo>
                  <a:pt x="223" y="184"/>
                </a:lnTo>
                <a:close/>
                <a:moveTo>
                  <a:pt x="237" y="134"/>
                </a:moveTo>
                <a:lnTo>
                  <a:pt x="286" y="65"/>
                </a:lnTo>
                <a:lnTo>
                  <a:pt x="351" y="134"/>
                </a:lnTo>
                <a:lnTo>
                  <a:pt x="237" y="134"/>
                </a:lnTo>
                <a:close/>
                <a:moveTo>
                  <a:pt x="505" y="134"/>
                </a:moveTo>
                <a:lnTo>
                  <a:pt x="451" y="134"/>
                </a:lnTo>
                <a:lnTo>
                  <a:pt x="480" y="81"/>
                </a:lnTo>
                <a:lnTo>
                  <a:pt x="505" y="134"/>
                </a:lnTo>
                <a:close/>
                <a:moveTo>
                  <a:pt x="440" y="50"/>
                </a:moveTo>
                <a:lnTo>
                  <a:pt x="403" y="117"/>
                </a:lnTo>
                <a:lnTo>
                  <a:pt x="341" y="50"/>
                </a:lnTo>
                <a:lnTo>
                  <a:pt x="440" y="50"/>
                </a:lnTo>
                <a:close/>
                <a:moveTo>
                  <a:pt x="235" y="50"/>
                </a:moveTo>
                <a:lnTo>
                  <a:pt x="191" y="113"/>
                </a:lnTo>
                <a:lnTo>
                  <a:pt x="154" y="50"/>
                </a:lnTo>
                <a:lnTo>
                  <a:pt x="235" y="50"/>
                </a:lnTo>
                <a:close/>
                <a:moveTo>
                  <a:pt x="110" y="73"/>
                </a:moveTo>
                <a:lnTo>
                  <a:pt x="145" y="134"/>
                </a:lnTo>
                <a:lnTo>
                  <a:pt x="71" y="134"/>
                </a:lnTo>
                <a:lnTo>
                  <a:pt x="110" y="73"/>
                </a:lnTo>
                <a:close/>
                <a:moveTo>
                  <a:pt x="170" y="184"/>
                </a:moveTo>
                <a:lnTo>
                  <a:pt x="223" y="354"/>
                </a:lnTo>
                <a:lnTo>
                  <a:pt x="79" y="184"/>
                </a:lnTo>
                <a:lnTo>
                  <a:pt x="170" y="184"/>
                </a:lnTo>
                <a:close/>
                <a:moveTo>
                  <a:pt x="366" y="330"/>
                </a:moveTo>
                <a:lnTo>
                  <a:pt x="425" y="184"/>
                </a:lnTo>
                <a:lnTo>
                  <a:pt x="490" y="184"/>
                </a:lnTo>
                <a:lnTo>
                  <a:pt x="366" y="3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发展历程</a:t>
            </a:r>
            <a:endParaRPr lang="zh-CN" altLang="en-US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9" grpId="0"/>
      <p:bldP spid="2" grpId="0"/>
      <p:bldP spid="9" grpId="0" bldLvl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81600" y="92446"/>
            <a:ext cx="7010400" cy="480164"/>
            <a:chOff x="5167600" y="113199"/>
            <a:chExt cx="7010400" cy="480164"/>
          </a:xfrm>
        </p:grpSpPr>
        <p:sp>
          <p:nvSpPr>
            <p:cNvPr id="2" name="矩形 1"/>
            <p:cNvSpPr/>
            <p:nvPr/>
          </p:nvSpPr>
          <p:spPr>
            <a:xfrm>
              <a:off x="5167600" y="113199"/>
              <a:ext cx="7010400" cy="480164"/>
            </a:xfrm>
            <a:prstGeom prst="rect">
              <a:avLst/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9001372" y="233831"/>
              <a:ext cx="1518920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sym typeface="+mn-ea"/>
                </a:rPr>
                <a:t>Baidu Office Co., Ltd</a:t>
              </a:r>
              <a:endPara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0" y="-9466"/>
            <a:ext cx="5486401" cy="619066"/>
            <a:chOff x="0" y="-9466"/>
            <a:chExt cx="5486401" cy="619066"/>
          </a:xfrm>
        </p:grpSpPr>
        <p:sp>
          <p:nvSpPr>
            <p:cNvPr id="8" name="文本框 7"/>
            <p:cNvSpPr txBox="1"/>
            <p:nvPr/>
          </p:nvSpPr>
          <p:spPr>
            <a:xfrm>
              <a:off x="1412305" y="101696"/>
              <a:ext cx="407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公司介绍</a:t>
              </a:r>
              <a:r>
                <a:rPr lang="en-US" altLang="zh-CN" dirty="0"/>
                <a:t>-</a:t>
              </a:r>
              <a:r>
                <a:rPr lang="zh-CN" altLang="en-US" dirty="0"/>
                <a:t>发展历程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18" name="矩形 17"/>
          <p:cNvSpPr/>
          <p:nvPr/>
        </p:nvSpPr>
        <p:spPr>
          <a:xfrm>
            <a:off x="11566895" y="3222215"/>
            <a:ext cx="366074" cy="1915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百度集团有限公司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88416" y="4425962"/>
            <a:ext cx="1665358" cy="108140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百度在纳斯达克上市，首日股价涨幅达到354%，创造了中国概念股的美国神话。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7000" y="4535805"/>
            <a:ext cx="1976755" cy="108140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李彦宏带着超链分析技术回国创建了百度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成立之初的百度并非是面向终端用户的独立搜索引擎，而是为门户网站提供搜索技术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86915" y="2677160"/>
            <a:ext cx="1774190" cy="108140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百度中文搜索引擎正式诞生，开启了它称霸国内搜索市场的历程。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一年后，百度在中国的市场份额就已经超越了谷歌。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94875" y="4410710"/>
            <a:ext cx="1483360" cy="12839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IDC《深度学习框架和平台市场份额》报告中，百度EasyDL位列机器学习平台市场份额第一，连续两年市场第一。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44481" y="2097088"/>
            <a:ext cx="1665358" cy="16891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百度网页搜索的中国市场份额达到了83.6%，百度成了搜索的代名词，同一年，百度的市值超越了腾讯，成为国内互联网企业中市值最高的公司，百度站在了时代的巅峰之上。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31173" y="4350165"/>
            <a:ext cx="1665358" cy="12839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智能手机的快速普及，昭示着移动互联网时代的到来。百度没有抓住时代的机会，市场已被瓜分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殆尽。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6" name="ïŝlïḑe"/>
          <p:cNvSpPr/>
          <p:nvPr/>
        </p:nvSpPr>
        <p:spPr>
          <a:xfrm>
            <a:off x="307814" y="3865314"/>
            <a:ext cx="1758833" cy="355904"/>
          </a:xfrm>
          <a:prstGeom prst="chevron">
            <a:avLst/>
          </a:prstGeom>
          <a:solidFill>
            <a:srgbClr val="2C55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endParaRPr lang="en-US" sz="11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30185" y="1939603"/>
            <a:ext cx="1044000" cy="1044000"/>
            <a:chOff x="963560" y="1921823"/>
            <a:chExt cx="1044000" cy="1044000"/>
          </a:xfrm>
        </p:grpSpPr>
        <p:sp>
          <p:nvSpPr>
            <p:cNvPr id="137" name="îṥḻiḑê"/>
            <p:cNvSpPr/>
            <p:nvPr/>
          </p:nvSpPr>
          <p:spPr>
            <a:xfrm>
              <a:off x="963560" y="1921823"/>
              <a:ext cx="1044000" cy="1044000"/>
            </a:xfrm>
            <a:prstGeom prst="ellipse">
              <a:avLst/>
            </a:prstGeom>
            <a:solidFill>
              <a:srgbClr val="2C5568"/>
            </a:solidFill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138" name="islîḓe"/>
            <p:cNvSpPr/>
            <p:nvPr/>
          </p:nvSpPr>
          <p:spPr bwMode="auto">
            <a:xfrm>
              <a:off x="1317866" y="2318243"/>
              <a:ext cx="405478" cy="340820"/>
            </a:xfrm>
            <a:custGeom>
              <a:avLst/>
              <a:gdLst>
                <a:gd name="connsiteX0" fmla="*/ 536415 w 607227"/>
                <a:gd name="connsiteY0" fmla="*/ 12631 h 510399"/>
                <a:gd name="connsiteX1" fmla="*/ 557192 w 607227"/>
                <a:gd name="connsiteY1" fmla="*/ 21221 h 510399"/>
                <a:gd name="connsiteX2" fmla="*/ 598584 w 607227"/>
                <a:gd name="connsiteY2" fmla="*/ 62633 h 510399"/>
                <a:gd name="connsiteX3" fmla="*/ 598584 w 607227"/>
                <a:gd name="connsiteY3" fmla="*/ 104044 h 510399"/>
                <a:gd name="connsiteX4" fmla="*/ 511175 w 607227"/>
                <a:gd name="connsiteY4" fmla="*/ 191324 h 510399"/>
                <a:gd name="connsiteX5" fmla="*/ 444948 w 607227"/>
                <a:gd name="connsiteY5" fmla="*/ 257453 h 510399"/>
                <a:gd name="connsiteX6" fmla="*/ 339441 w 607227"/>
                <a:gd name="connsiteY6" fmla="*/ 362805 h 510399"/>
                <a:gd name="connsiteX7" fmla="*/ 297968 w 607227"/>
                <a:gd name="connsiteY7" fmla="*/ 404217 h 510399"/>
                <a:gd name="connsiteX8" fmla="*/ 277191 w 607227"/>
                <a:gd name="connsiteY8" fmla="*/ 412807 h 510399"/>
                <a:gd name="connsiteX9" fmla="*/ 256495 w 607227"/>
                <a:gd name="connsiteY9" fmla="*/ 404217 h 510399"/>
                <a:gd name="connsiteX10" fmla="*/ 215023 w 607227"/>
                <a:gd name="connsiteY10" fmla="*/ 362805 h 510399"/>
                <a:gd name="connsiteX11" fmla="*/ 138814 w 607227"/>
                <a:gd name="connsiteY11" fmla="*/ 286790 h 510399"/>
                <a:gd name="connsiteX12" fmla="*/ 138814 w 607227"/>
                <a:gd name="connsiteY12" fmla="*/ 245378 h 510399"/>
                <a:gd name="connsiteX13" fmla="*/ 180286 w 607227"/>
                <a:gd name="connsiteY13" fmla="*/ 203967 h 510399"/>
                <a:gd name="connsiteX14" fmla="*/ 201063 w 607227"/>
                <a:gd name="connsiteY14" fmla="*/ 195376 h 510399"/>
                <a:gd name="connsiteX15" fmla="*/ 221759 w 607227"/>
                <a:gd name="connsiteY15" fmla="*/ 203967 h 510399"/>
                <a:gd name="connsiteX16" fmla="*/ 277191 w 607227"/>
                <a:gd name="connsiteY16" fmla="*/ 259317 h 510399"/>
                <a:gd name="connsiteX17" fmla="*/ 444948 w 607227"/>
                <a:gd name="connsiteY17" fmla="*/ 91807 h 510399"/>
                <a:gd name="connsiteX18" fmla="*/ 503951 w 607227"/>
                <a:gd name="connsiteY18" fmla="*/ 32891 h 510399"/>
                <a:gd name="connsiteX19" fmla="*/ 515719 w 607227"/>
                <a:gd name="connsiteY19" fmla="*/ 21221 h 510399"/>
                <a:gd name="connsiteX20" fmla="*/ 536415 w 607227"/>
                <a:gd name="connsiteY20" fmla="*/ 12631 h 510399"/>
                <a:gd name="connsiteX21" fmla="*/ 61847 w 607227"/>
                <a:gd name="connsiteY21" fmla="*/ 0 h 510399"/>
                <a:gd name="connsiteX22" fmla="*/ 449328 w 607227"/>
                <a:gd name="connsiteY22" fmla="*/ 0 h 510399"/>
                <a:gd name="connsiteX23" fmla="*/ 491858 w 607227"/>
                <a:gd name="connsiteY23" fmla="*/ 17019 h 510399"/>
                <a:gd name="connsiteX24" fmla="*/ 442591 w 607227"/>
                <a:gd name="connsiteY24" fmla="*/ 66130 h 510399"/>
                <a:gd name="connsiteX25" fmla="*/ 66230 w 607227"/>
                <a:gd name="connsiteY25" fmla="*/ 66130 h 510399"/>
                <a:gd name="connsiteX26" fmla="*/ 66230 w 607227"/>
                <a:gd name="connsiteY26" fmla="*/ 444269 h 510399"/>
                <a:gd name="connsiteX27" fmla="*/ 444945 w 607227"/>
                <a:gd name="connsiteY27" fmla="*/ 444269 h 510399"/>
                <a:gd name="connsiteX28" fmla="*/ 444945 w 607227"/>
                <a:gd name="connsiteY28" fmla="*/ 285590 h 510399"/>
                <a:gd name="connsiteX29" fmla="*/ 511175 w 607227"/>
                <a:gd name="connsiteY29" fmla="*/ 219460 h 510399"/>
                <a:gd name="connsiteX30" fmla="*/ 511175 w 607227"/>
                <a:gd name="connsiteY30" fmla="*/ 448645 h 510399"/>
                <a:gd name="connsiteX31" fmla="*/ 449328 w 607227"/>
                <a:gd name="connsiteY31" fmla="*/ 510399 h 510399"/>
                <a:gd name="connsiteX32" fmla="*/ 61847 w 607227"/>
                <a:gd name="connsiteY32" fmla="*/ 510399 h 510399"/>
                <a:gd name="connsiteX33" fmla="*/ 0 w 607227"/>
                <a:gd name="connsiteY33" fmla="*/ 448645 h 510399"/>
                <a:gd name="connsiteX34" fmla="*/ 0 w 607227"/>
                <a:gd name="connsiteY34" fmla="*/ 61673 h 510399"/>
                <a:gd name="connsiteX35" fmla="*/ 61847 w 607227"/>
                <a:gd name="connsiteY35" fmla="*/ 0 h 51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7227" h="510399">
                  <a:moveTo>
                    <a:pt x="536415" y="12631"/>
                  </a:moveTo>
                  <a:cubicBezTo>
                    <a:pt x="543882" y="12631"/>
                    <a:pt x="551430" y="15467"/>
                    <a:pt x="557192" y="21221"/>
                  </a:cubicBezTo>
                  <a:lnTo>
                    <a:pt x="598584" y="62633"/>
                  </a:lnTo>
                  <a:cubicBezTo>
                    <a:pt x="610108" y="74059"/>
                    <a:pt x="610108" y="92618"/>
                    <a:pt x="598584" y="104044"/>
                  </a:cubicBezTo>
                  <a:lnTo>
                    <a:pt x="511175" y="191324"/>
                  </a:lnTo>
                  <a:lnTo>
                    <a:pt x="444948" y="257453"/>
                  </a:lnTo>
                  <a:lnTo>
                    <a:pt x="339441" y="362805"/>
                  </a:lnTo>
                  <a:lnTo>
                    <a:pt x="297968" y="404217"/>
                  </a:lnTo>
                  <a:cubicBezTo>
                    <a:pt x="292206" y="409971"/>
                    <a:pt x="284739" y="412807"/>
                    <a:pt x="277191" y="412807"/>
                  </a:cubicBezTo>
                  <a:cubicBezTo>
                    <a:pt x="269724" y="412807"/>
                    <a:pt x="262177" y="409971"/>
                    <a:pt x="256495" y="404217"/>
                  </a:cubicBezTo>
                  <a:lnTo>
                    <a:pt x="215023" y="362805"/>
                  </a:lnTo>
                  <a:lnTo>
                    <a:pt x="138814" y="286790"/>
                  </a:lnTo>
                  <a:cubicBezTo>
                    <a:pt x="127370" y="275363"/>
                    <a:pt x="127370" y="256805"/>
                    <a:pt x="138814" y="245378"/>
                  </a:cubicBezTo>
                  <a:lnTo>
                    <a:pt x="180286" y="203967"/>
                  </a:lnTo>
                  <a:cubicBezTo>
                    <a:pt x="186049" y="198213"/>
                    <a:pt x="193515" y="195376"/>
                    <a:pt x="201063" y="195376"/>
                  </a:cubicBezTo>
                  <a:cubicBezTo>
                    <a:pt x="208530" y="195376"/>
                    <a:pt x="215997" y="198213"/>
                    <a:pt x="221759" y="203967"/>
                  </a:cubicBezTo>
                  <a:lnTo>
                    <a:pt x="277191" y="259317"/>
                  </a:lnTo>
                  <a:lnTo>
                    <a:pt x="444948" y="91807"/>
                  </a:lnTo>
                  <a:lnTo>
                    <a:pt x="503951" y="32891"/>
                  </a:lnTo>
                  <a:lnTo>
                    <a:pt x="515719" y="21221"/>
                  </a:lnTo>
                  <a:cubicBezTo>
                    <a:pt x="521401" y="15467"/>
                    <a:pt x="528949" y="12631"/>
                    <a:pt x="536415" y="12631"/>
                  </a:cubicBezTo>
                  <a:close/>
                  <a:moveTo>
                    <a:pt x="61847" y="0"/>
                  </a:moveTo>
                  <a:lnTo>
                    <a:pt x="449328" y="0"/>
                  </a:lnTo>
                  <a:cubicBezTo>
                    <a:pt x="465804" y="0"/>
                    <a:pt x="480738" y="6483"/>
                    <a:pt x="491858" y="17019"/>
                  </a:cubicBezTo>
                  <a:lnTo>
                    <a:pt x="442591" y="66130"/>
                  </a:lnTo>
                  <a:lnTo>
                    <a:pt x="66230" y="66130"/>
                  </a:lnTo>
                  <a:lnTo>
                    <a:pt x="66230" y="444269"/>
                  </a:lnTo>
                  <a:lnTo>
                    <a:pt x="444945" y="444269"/>
                  </a:lnTo>
                  <a:lnTo>
                    <a:pt x="444945" y="285590"/>
                  </a:lnTo>
                  <a:lnTo>
                    <a:pt x="511175" y="219460"/>
                  </a:lnTo>
                  <a:lnTo>
                    <a:pt x="511175" y="448645"/>
                  </a:lnTo>
                  <a:cubicBezTo>
                    <a:pt x="511175" y="482683"/>
                    <a:pt x="483417" y="510399"/>
                    <a:pt x="449328" y="510399"/>
                  </a:cubicBezTo>
                  <a:lnTo>
                    <a:pt x="61847" y="510399"/>
                  </a:lnTo>
                  <a:cubicBezTo>
                    <a:pt x="27758" y="510399"/>
                    <a:pt x="0" y="482683"/>
                    <a:pt x="0" y="448645"/>
                  </a:cubicBezTo>
                  <a:lnTo>
                    <a:pt x="0" y="61673"/>
                  </a:lnTo>
                  <a:cubicBezTo>
                    <a:pt x="0" y="27635"/>
                    <a:pt x="27758" y="0"/>
                    <a:pt x="618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</p:grpSp>
      <p:cxnSp>
        <p:nvCxnSpPr>
          <p:cNvPr id="139" name="直接连接符 138"/>
          <p:cNvCxnSpPr/>
          <p:nvPr/>
        </p:nvCxnSpPr>
        <p:spPr>
          <a:xfrm flipV="1">
            <a:off x="1187230" y="3073266"/>
            <a:ext cx="0" cy="72719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ïṡļíḑe"/>
          <p:cNvSpPr/>
          <p:nvPr/>
        </p:nvSpPr>
        <p:spPr>
          <a:xfrm>
            <a:off x="3750993" y="3865314"/>
            <a:ext cx="1758833" cy="355904"/>
          </a:xfrm>
          <a:prstGeom prst="chevron">
            <a:avLst/>
          </a:prstGeom>
          <a:solidFill>
            <a:srgbClr val="2C55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en-US" sz="11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2" name="直接连接符 141"/>
          <p:cNvCxnSpPr/>
          <p:nvPr/>
        </p:nvCxnSpPr>
        <p:spPr>
          <a:xfrm flipV="1">
            <a:off x="4630409" y="3073265"/>
            <a:ext cx="1" cy="72719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073364" y="1939603"/>
            <a:ext cx="1044000" cy="1044000"/>
            <a:chOff x="4406739" y="1921823"/>
            <a:chExt cx="1044000" cy="1044000"/>
          </a:xfrm>
        </p:grpSpPr>
        <p:sp>
          <p:nvSpPr>
            <p:cNvPr id="141" name="îṩlîde"/>
            <p:cNvSpPr/>
            <p:nvPr/>
          </p:nvSpPr>
          <p:spPr>
            <a:xfrm>
              <a:off x="4406739" y="1921823"/>
              <a:ext cx="1044000" cy="1044000"/>
            </a:xfrm>
            <a:prstGeom prst="ellipse">
              <a:avLst/>
            </a:prstGeom>
            <a:solidFill>
              <a:srgbClr val="2C5568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143" name="íṧľîḋê"/>
            <p:cNvSpPr/>
            <p:nvPr/>
          </p:nvSpPr>
          <p:spPr bwMode="auto">
            <a:xfrm>
              <a:off x="4701944" y="2241302"/>
              <a:ext cx="429084" cy="400108"/>
            </a:xfrm>
            <a:custGeom>
              <a:avLst/>
              <a:gdLst>
                <a:gd name="T0" fmla="*/ 3958 w 4630"/>
                <a:gd name="T1" fmla="*/ 1193 h 4324"/>
                <a:gd name="T2" fmla="*/ 3772 w 4630"/>
                <a:gd name="T3" fmla="*/ 1223 h 4324"/>
                <a:gd name="T4" fmla="*/ 3358 w 4630"/>
                <a:gd name="T5" fmla="*/ 1778 h 4324"/>
                <a:gd name="T6" fmla="*/ 3055 w 4630"/>
                <a:gd name="T7" fmla="*/ 1876 h 4324"/>
                <a:gd name="T8" fmla="*/ 2515 w 4630"/>
                <a:gd name="T9" fmla="*/ 1484 h 4324"/>
                <a:gd name="T10" fmla="*/ 2515 w 4630"/>
                <a:gd name="T11" fmla="*/ 1166 h 4324"/>
                <a:gd name="T12" fmla="*/ 2915 w 4630"/>
                <a:gd name="T13" fmla="*/ 600 h 4324"/>
                <a:gd name="T14" fmla="*/ 2315 w 4630"/>
                <a:gd name="T15" fmla="*/ 0 h 4324"/>
                <a:gd name="T16" fmla="*/ 1715 w 4630"/>
                <a:gd name="T17" fmla="*/ 600 h 4324"/>
                <a:gd name="T18" fmla="*/ 2115 w 4630"/>
                <a:gd name="T19" fmla="*/ 1166 h 4324"/>
                <a:gd name="T20" fmla="*/ 2115 w 4630"/>
                <a:gd name="T21" fmla="*/ 1484 h 4324"/>
                <a:gd name="T22" fmla="*/ 1575 w 4630"/>
                <a:gd name="T23" fmla="*/ 1877 h 4324"/>
                <a:gd name="T24" fmla="*/ 1273 w 4630"/>
                <a:gd name="T25" fmla="*/ 1778 h 4324"/>
                <a:gd name="T26" fmla="*/ 858 w 4630"/>
                <a:gd name="T27" fmla="*/ 1223 h 4324"/>
                <a:gd name="T28" fmla="*/ 673 w 4630"/>
                <a:gd name="T29" fmla="*/ 1193 h 4324"/>
                <a:gd name="T30" fmla="*/ 102 w 4630"/>
                <a:gd name="T31" fmla="*/ 1608 h 4324"/>
                <a:gd name="T32" fmla="*/ 488 w 4630"/>
                <a:gd name="T33" fmla="*/ 2364 h 4324"/>
                <a:gd name="T34" fmla="*/ 673 w 4630"/>
                <a:gd name="T35" fmla="*/ 2394 h 4324"/>
                <a:gd name="T36" fmla="*/ 1149 w 4630"/>
                <a:gd name="T37" fmla="*/ 2159 h 4324"/>
                <a:gd name="T38" fmla="*/ 1452 w 4630"/>
                <a:gd name="T39" fmla="*/ 2258 h 4324"/>
                <a:gd name="T40" fmla="*/ 1449 w 4630"/>
                <a:gd name="T41" fmla="*/ 2327 h 4324"/>
                <a:gd name="T42" fmla="*/ 1658 w 4630"/>
                <a:gd name="T43" fmla="*/ 2891 h 4324"/>
                <a:gd name="T44" fmla="*/ 1471 w 4630"/>
                <a:gd name="T45" fmla="*/ 3149 h 4324"/>
                <a:gd name="T46" fmla="*/ 1301 w 4630"/>
                <a:gd name="T47" fmla="*/ 3124 h 4324"/>
                <a:gd name="T48" fmla="*/ 815 w 4630"/>
                <a:gd name="T49" fmla="*/ 3371 h 4324"/>
                <a:gd name="T50" fmla="*/ 948 w 4630"/>
                <a:gd name="T51" fmla="*/ 4209 h 4324"/>
                <a:gd name="T52" fmla="*/ 1300 w 4630"/>
                <a:gd name="T53" fmla="*/ 4324 h 4324"/>
                <a:gd name="T54" fmla="*/ 1786 w 4630"/>
                <a:gd name="T55" fmla="*/ 4077 h 4324"/>
                <a:gd name="T56" fmla="*/ 1795 w 4630"/>
                <a:gd name="T57" fmla="*/ 3384 h 4324"/>
                <a:gd name="T58" fmla="*/ 1981 w 4630"/>
                <a:gd name="T59" fmla="*/ 3127 h 4324"/>
                <a:gd name="T60" fmla="*/ 2315 w 4630"/>
                <a:gd name="T61" fmla="*/ 3194 h 4324"/>
                <a:gd name="T62" fmla="*/ 2647 w 4630"/>
                <a:gd name="T63" fmla="*/ 3127 h 4324"/>
                <a:gd name="T64" fmla="*/ 2836 w 4630"/>
                <a:gd name="T65" fmla="*/ 3385 h 4324"/>
                <a:gd name="T66" fmla="*/ 2845 w 4630"/>
                <a:gd name="T67" fmla="*/ 4077 h 4324"/>
                <a:gd name="T68" fmla="*/ 3331 w 4630"/>
                <a:gd name="T69" fmla="*/ 4324 h 4324"/>
                <a:gd name="T70" fmla="*/ 3331 w 4630"/>
                <a:gd name="T71" fmla="*/ 4324 h 4324"/>
                <a:gd name="T72" fmla="*/ 3683 w 4630"/>
                <a:gd name="T73" fmla="*/ 4209 h 4324"/>
                <a:gd name="T74" fmla="*/ 3816 w 4630"/>
                <a:gd name="T75" fmla="*/ 3371 h 4324"/>
                <a:gd name="T76" fmla="*/ 3330 w 4630"/>
                <a:gd name="T77" fmla="*/ 3124 h 4324"/>
                <a:gd name="T78" fmla="*/ 3159 w 4630"/>
                <a:gd name="T79" fmla="*/ 3149 h 4324"/>
                <a:gd name="T80" fmla="*/ 2971 w 4630"/>
                <a:gd name="T81" fmla="*/ 2893 h 4324"/>
                <a:gd name="T82" fmla="*/ 3182 w 4630"/>
                <a:gd name="T83" fmla="*/ 2327 h 4324"/>
                <a:gd name="T84" fmla="*/ 3179 w 4630"/>
                <a:gd name="T85" fmla="*/ 2257 h 4324"/>
                <a:gd name="T86" fmla="*/ 3481 w 4630"/>
                <a:gd name="T87" fmla="*/ 2159 h 4324"/>
                <a:gd name="T88" fmla="*/ 3957 w 4630"/>
                <a:gd name="T89" fmla="*/ 2394 h 4324"/>
                <a:gd name="T90" fmla="*/ 3957 w 4630"/>
                <a:gd name="T91" fmla="*/ 2394 h 4324"/>
                <a:gd name="T92" fmla="*/ 4143 w 4630"/>
                <a:gd name="T93" fmla="*/ 2364 h 4324"/>
                <a:gd name="T94" fmla="*/ 4528 w 4630"/>
                <a:gd name="T95" fmla="*/ 1608 h 4324"/>
                <a:gd name="T96" fmla="*/ 3958 w 4630"/>
                <a:gd name="T97" fmla="*/ 1193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30" h="4324">
                  <a:moveTo>
                    <a:pt x="3958" y="1193"/>
                  </a:moveTo>
                  <a:cubicBezTo>
                    <a:pt x="3895" y="1193"/>
                    <a:pt x="3832" y="1203"/>
                    <a:pt x="3772" y="1223"/>
                  </a:cubicBezTo>
                  <a:cubicBezTo>
                    <a:pt x="3524" y="1304"/>
                    <a:pt x="3364" y="1531"/>
                    <a:pt x="3358" y="1778"/>
                  </a:cubicBezTo>
                  <a:lnTo>
                    <a:pt x="3055" y="1876"/>
                  </a:lnTo>
                  <a:cubicBezTo>
                    <a:pt x="2936" y="1682"/>
                    <a:pt x="2743" y="1538"/>
                    <a:pt x="2515" y="1484"/>
                  </a:cubicBezTo>
                  <a:lnTo>
                    <a:pt x="2515" y="1166"/>
                  </a:lnTo>
                  <a:cubicBezTo>
                    <a:pt x="2748" y="1083"/>
                    <a:pt x="2915" y="861"/>
                    <a:pt x="2915" y="600"/>
                  </a:cubicBezTo>
                  <a:cubicBezTo>
                    <a:pt x="2915" y="270"/>
                    <a:pt x="2646" y="0"/>
                    <a:pt x="2315" y="0"/>
                  </a:cubicBezTo>
                  <a:cubicBezTo>
                    <a:pt x="1984" y="0"/>
                    <a:pt x="1715" y="270"/>
                    <a:pt x="1715" y="600"/>
                  </a:cubicBezTo>
                  <a:cubicBezTo>
                    <a:pt x="1715" y="861"/>
                    <a:pt x="1882" y="1083"/>
                    <a:pt x="2115" y="1166"/>
                  </a:cubicBezTo>
                  <a:lnTo>
                    <a:pt x="2115" y="1484"/>
                  </a:lnTo>
                  <a:cubicBezTo>
                    <a:pt x="1887" y="1538"/>
                    <a:pt x="1694" y="1682"/>
                    <a:pt x="1575" y="1877"/>
                  </a:cubicBezTo>
                  <a:lnTo>
                    <a:pt x="1273" y="1778"/>
                  </a:lnTo>
                  <a:cubicBezTo>
                    <a:pt x="1266" y="1531"/>
                    <a:pt x="1107" y="1304"/>
                    <a:pt x="858" y="1223"/>
                  </a:cubicBezTo>
                  <a:cubicBezTo>
                    <a:pt x="798" y="1203"/>
                    <a:pt x="736" y="1193"/>
                    <a:pt x="673" y="1193"/>
                  </a:cubicBezTo>
                  <a:cubicBezTo>
                    <a:pt x="412" y="1193"/>
                    <a:pt x="183" y="1360"/>
                    <a:pt x="102" y="1608"/>
                  </a:cubicBezTo>
                  <a:cubicBezTo>
                    <a:pt x="0" y="1923"/>
                    <a:pt x="173" y="2262"/>
                    <a:pt x="488" y="2364"/>
                  </a:cubicBezTo>
                  <a:cubicBezTo>
                    <a:pt x="548" y="2384"/>
                    <a:pt x="610" y="2394"/>
                    <a:pt x="673" y="2394"/>
                  </a:cubicBezTo>
                  <a:cubicBezTo>
                    <a:pt x="864" y="2394"/>
                    <a:pt x="1038" y="2304"/>
                    <a:pt x="1149" y="2159"/>
                  </a:cubicBezTo>
                  <a:lnTo>
                    <a:pt x="1452" y="2258"/>
                  </a:lnTo>
                  <a:cubicBezTo>
                    <a:pt x="1450" y="2281"/>
                    <a:pt x="1449" y="2304"/>
                    <a:pt x="1449" y="2327"/>
                  </a:cubicBezTo>
                  <a:cubicBezTo>
                    <a:pt x="1449" y="2542"/>
                    <a:pt x="1528" y="2740"/>
                    <a:pt x="1658" y="2891"/>
                  </a:cubicBezTo>
                  <a:lnTo>
                    <a:pt x="1471" y="3149"/>
                  </a:lnTo>
                  <a:cubicBezTo>
                    <a:pt x="1416" y="3132"/>
                    <a:pt x="1359" y="3124"/>
                    <a:pt x="1301" y="3124"/>
                  </a:cubicBezTo>
                  <a:cubicBezTo>
                    <a:pt x="1109" y="3124"/>
                    <a:pt x="927" y="3216"/>
                    <a:pt x="815" y="3371"/>
                  </a:cubicBezTo>
                  <a:cubicBezTo>
                    <a:pt x="620" y="3639"/>
                    <a:pt x="680" y="4015"/>
                    <a:pt x="948" y="4209"/>
                  </a:cubicBezTo>
                  <a:cubicBezTo>
                    <a:pt x="1051" y="4284"/>
                    <a:pt x="1173" y="4324"/>
                    <a:pt x="1300" y="4324"/>
                  </a:cubicBezTo>
                  <a:cubicBezTo>
                    <a:pt x="1492" y="4324"/>
                    <a:pt x="1673" y="4232"/>
                    <a:pt x="1786" y="4077"/>
                  </a:cubicBezTo>
                  <a:cubicBezTo>
                    <a:pt x="1939" y="3866"/>
                    <a:pt x="1934" y="3588"/>
                    <a:pt x="1795" y="3384"/>
                  </a:cubicBezTo>
                  <a:lnTo>
                    <a:pt x="1981" y="3127"/>
                  </a:lnTo>
                  <a:cubicBezTo>
                    <a:pt x="2084" y="3170"/>
                    <a:pt x="2197" y="3194"/>
                    <a:pt x="2315" y="3194"/>
                  </a:cubicBezTo>
                  <a:cubicBezTo>
                    <a:pt x="2433" y="3194"/>
                    <a:pt x="2545" y="3170"/>
                    <a:pt x="2647" y="3127"/>
                  </a:cubicBezTo>
                  <a:lnTo>
                    <a:pt x="2836" y="3385"/>
                  </a:lnTo>
                  <a:cubicBezTo>
                    <a:pt x="2696" y="3588"/>
                    <a:pt x="2692" y="3866"/>
                    <a:pt x="2845" y="4077"/>
                  </a:cubicBezTo>
                  <a:cubicBezTo>
                    <a:pt x="2957" y="4232"/>
                    <a:pt x="3139" y="4324"/>
                    <a:pt x="3331" y="4324"/>
                  </a:cubicBezTo>
                  <a:lnTo>
                    <a:pt x="3331" y="4324"/>
                  </a:lnTo>
                  <a:cubicBezTo>
                    <a:pt x="3458" y="4324"/>
                    <a:pt x="3580" y="4284"/>
                    <a:pt x="3683" y="4209"/>
                  </a:cubicBezTo>
                  <a:cubicBezTo>
                    <a:pt x="3951" y="4015"/>
                    <a:pt x="4010" y="3639"/>
                    <a:pt x="3816" y="3371"/>
                  </a:cubicBezTo>
                  <a:cubicBezTo>
                    <a:pt x="3703" y="3216"/>
                    <a:pt x="3522" y="3124"/>
                    <a:pt x="3330" y="3124"/>
                  </a:cubicBezTo>
                  <a:cubicBezTo>
                    <a:pt x="3271" y="3124"/>
                    <a:pt x="3214" y="3133"/>
                    <a:pt x="3159" y="3149"/>
                  </a:cubicBezTo>
                  <a:lnTo>
                    <a:pt x="2971" y="2893"/>
                  </a:lnTo>
                  <a:cubicBezTo>
                    <a:pt x="3102" y="2741"/>
                    <a:pt x="3182" y="2543"/>
                    <a:pt x="3182" y="2327"/>
                  </a:cubicBezTo>
                  <a:cubicBezTo>
                    <a:pt x="3182" y="2303"/>
                    <a:pt x="3181" y="2280"/>
                    <a:pt x="3179" y="2257"/>
                  </a:cubicBezTo>
                  <a:lnTo>
                    <a:pt x="3481" y="2159"/>
                  </a:lnTo>
                  <a:cubicBezTo>
                    <a:pt x="3592" y="2304"/>
                    <a:pt x="3766" y="2394"/>
                    <a:pt x="3957" y="2394"/>
                  </a:cubicBezTo>
                  <a:lnTo>
                    <a:pt x="3957" y="2394"/>
                  </a:lnTo>
                  <a:cubicBezTo>
                    <a:pt x="4020" y="2394"/>
                    <a:pt x="4083" y="2384"/>
                    <a:pt x="4143" y="2364"/>
                  </a:cubicBezTo>
                  <a:cubicBezTo>
                    <a:pt x="4458" y="2262"/>
                    <a:pt x="4630" y="1923"/>
                    <a:pt x="4528" y="1608"/>
                  </a:cubicBezTo>
                  <a:cubicBezTo>
                    <a:pt x="4447" y="1360"/>
                    <a:pt x="4218" y="1193"/>
                    <a:pt x="3958" y="11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</p:grpSp>
      <p:cxnSp>
        <p:nvCxnSpPr>
          <p:cNvPr id="144" name="直接连接符 143"/>
          <p:cNvCxnSpPr/>
          <p:nvPr/>
        </p:nvCxnSpPr>
        <p:spPr>
          <a:xfrm>
            <a:off x="2908819" y="4238607"/>
            <a:ext cx="0" cy="6890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ísḷïḋé"/>
          <p:cNvSpPr/>
          <p:nvPr/>
        </p:nvSpPr>
        <p:spPr>
          <a:xfrm>
            <a:off x="2029403" y="3865314"/>
            <a:ext cx="1758833" cy="355904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2001</a:t>
            </a:r>
            <a:endParaRPr lang="en-US" sz="11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51774" y="4927699"/>
            <a:ext cx="1044000" cy="1044000"/>
            <a:chOff x="2685149" y="4909919"/>
            <a:chExt cx="1044000" cy="1044000"/>
          </a:xfrm>
        </p:grpSpPr>
        <p:sp>
          <p:nvSpPr>
            <p:cNvPr id="146" name="íşḻiḓe"/>
            <p:cNvSpPr/>
            <p:nvPr/>
          </p:nvSpPr>
          <p:spPr>
            <a:xfrm>
              <a:off x="2685149" y="4909919"/>
              <a:ext cx="1044000" cy="1044000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147" name="îṣ1iḓé"/>
            <p:cNvSpPr/>
            <p:nvPr/>
          </p:nvSpPr>
          <p:spPr bwMode="auto">
            <a:xfrm>
              <a:off x="3029550" y="5248637"/>
              <a:ext cx="393756" cy="393161"/>
            </a:xfrm>
            <a:custGeom>
              <a:avLst/>
              <a:gdLst>
                <a:gd name="T0" fmla="*/ 1422 w 6827"/>
                <a:gd name="T1" fmla="*/ 0 h 6827"/>
                <a:gd name="T2" fmla="*/ 569 w 6827"/>
                <a:gd name="T3" fmla="*/ 5120 h 6827"/>
                <a:gd name="T4" fmla="*/ 0 w 6827"/>
                <a:gd name="T5" fmla="*/ 5404 h 6827"/>
                <a:gd name="T6" fmla="*/ 1138 w 6827"/>
                <a:gd name="T7" fmla="*/ 6827 h 6827"/>
                <a:gd name="T8" fmla="*/ 5120 w 6827"/>
                <a:gd name="T9" fmla="*/ 5689 h 6827"/>
                <a:gd name="T10" fmla="*/ 5120 w 6827"/>
                <a:gd name="T11" fmla="*/ 2844 h 6827"/>
                <a:gd name="T12" fmla="*/ 6827 w 6827"/>
                <a:gd name="T13" fmla="*/ 2560 h 6827"/>
                <a:gd name="T14" fmla="*/ 5689 w 6827"/>
                <a:gd name="T15" fmla="*/ 0 h 6827"/>
                <a:gd name="T16" fmla="*/ 2560 w 6827"/>
                <a:gd name="T17" fmla="*/ 1422 h 6827"/>
                <a:gd name="T18" fmla="*/ 2560 w 6827"/>
                <a:gd name="T19" fmla="*/ 1991 h 6827"/>
                <a:gd name="T20" fmla="*/ 1707 w 6827"/>
                <a:gd name="T21" fmla="*/ 1707 h 6827"/>
                <a:gd name="T22" fmla="*/ 1991 w 6827"/>
                <a:gd name="T23" fmla="*/ 2560 h 6827"/>
                <a:gd name="T24" fmla="*/ 1991 w 6827"/>
                <a:gd name="T25" fmla="*/ 3129 h 6827"/>
                <a:gd name="T26" fmla="*/ 1991 w 6827"/>
                <a:gd name="T27" fmla="*/ 2560 h 6827"/>
                <a:gd name="T28" fmla="*/ 2560 w 6827"/>
                <a:gd name="T29" fmla="*/ 3698 h 6827"/>
                <a:gd name="T30" fmla="*/ 2560 w 6827"/>
                <a:gd name="T31" fmla="*/ 4267 h 6827"/>
                <a:gd name="T32" fmla="*/ 1707 w 6827"/>
                <a:gd name="T33" fmla="*/ 3982 h 6827"/>
                <a:gd name="T34" fmla="*/ 1138 w 6827"/>
                <a:gd name="T35" fmla="*/ 6258 h 6827"/>
                <a:gd name="T36" fmla="*/ 2844 w 6827"/>
                <a:gd name="T37" fmla="*/ 5689 h 6827"/>
                <a:gd name="T38" fmla="*/ 2875 w 6827"/>
                <a:gd name="T39" fmla="*/ 5941 h 6827"/>
                <a:gd name="T40" fmla="*/ 2938 w 6827"/>
                <a:gd name="T41" fmla="*/ 6139 h 6827"/>
                <a:gd name="T42" fmla="*/ 1138 w 6827"/>
                <a:gd name="T43" fmla="*/ 6258 h 6827"/>
                <a:gd name="T44" fmla="*/ 3413 w 6827"/>
                <a:gd name="T45" fmla="*/ 4267 h 6827"/>
                <a:gd name="T46" fmla="*/ 3413 w 6827"/>
                <a:gd name="T47" fmla="*/ 3698 h 6827"/>
                <a:gd name="T48" fmla="*/ 3982 w 6827"/>
                <a:gd name="T49" fmla="*/ 3982 h 6827"/>
                <a:gd name="T50" fmla="*/ 3698 w 6827"/>
                <a:gd name="T51" fmla="*/ 3129 h 6827"/>
                <a:gd name="T52" fmla="*/ 2844 w 6827"/>
                <a:gd name="T53" fmla="*/ 2844 h 6827"/>
                <a:gd name="T54" fmla="*/ 3698 w 6827"/>
                <a:gd name="T55" fmla="*/ 2560 h 6827"/>
                <a:gd name="T56" fmla="*/ 3698 w 6827"/>
                <a:gd name="T57" fmla="*/ 3129 h 6827"/>
                <a:gd name="T58" fmla="*/ 3413 w 6827"/>
                <a:gd name="T59" fmla="*/ 1991 h 6827"/>
                <a:gd name="T60" fmla="*/ 3413 w 6827"/>
                <a:gd name="T61" fmla="*/ 1422 h 6827"/>
                <a:gd name="T62" fmla="*/ 3982 w 6827"/>
                <a:gd name="T63" fmla="*/ 1707 h 6827"/>
                <a:gd name="T64" fmla="*/ 6258 w 6827"/>
                <a:gd name="T65" fmla="*/ 2276 h 6827"/>
                <a:gd name="T66" fmla="*/ 5120 w 6827"/>
                <a:gd name="T67" fmla="*/ 1138 h 6827"/>
                <a:gd name="T68" fmla="*/ 6258 w 6827"/>
                <a:gd name="T69" fmla="*/ 113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27" h="6827">
                  <a:moveTo>
                    <a:pt x="5689" y="0"/>
                  </a:moveTo>
                  <a:lnTo>
                    <a:pt x="1422" y="0"/>
                  </a:lnTo>
                  <a:cubicBezTo>
                    <a:pt x="952" y="0"/>
                    <a:pt x="569" y="383"/>
                    <a:pt x="569" y="853"/>
                  </a:cubicBezTo>
                  <a:lnTo>
                    <a:pt x="569" y="5120"/>
                  </a:lnTo>
                  <a:lnTo>
                    <a:pt x="284" y="5120"/>
                  </a:lnTo>
                  <a:cubicBezTo>
                    <a:pt x="127" y="5120"/>
                    <a:pt x="0" y="5247"/>
                    <a:pt x="0" y="5404"/>
                  </a:cubicBezTo>
                  <a:lnTo>
                    <a:pt x="0" y="5689"/>
                  </a:lnTo>
                  <a:cubicBezTo>
                    <a:pt x="0" y="6316"/>
                    <a:pt x="510" y="6827"/>
                    <a:pt x="1138" y="6827"/>
                  </a:cubicBezTo>
                  <a:lnTo>
                    <a:pt x="3982" y="6827"/>
                  </a:lnTo>
                  <a:cubicBezTo>
                    <a:pt x="4610" y="6827"/>
                    <a:pt x="5120" y="6316"/>
                    <a:pt x="5120" y="5689"/>
                  </a:cubicBezTo>
                  <a:lnTo>
                    <a:pt x="5120" y="5404"/>
                  </a:lnTo>
                  <a:lnTo>
                    <a:pt x="5120" y="2844"/>
                  </a:lnTo>
                  <a:lnTo>
                    <a:pt x="6542" y="2844"/>
                  </a:lnTo>
                  <a:cubicBezTo>
                    <a:pt x="6700" y="2844"/>
                    <a:pt x="6827" y="2717"/>
                    <a:pt x="6827" y="2560"/>
                  </a:cubicBezTo>
                  <a:lnTo>
                    <a:pt x="6827" y="1138"/>
                  </a:lnTo>
                  <a:cubicBezTo>
                    <a:pt x="6827" y="510"/>
                    <a:pt x="6316" y="0"/>
                    <a:pt x="5689" y="0"/>
                  </a:cubicBezTo>
                  <a:close/>
                  <a:moveTo>
                    <a:pt x="1991" y="1422"/>
                  </a:moveTo>
                  <a:lnTo>
                    <a:pt x="2560" y="1422"/>
                  </a:lnTo>
                  <a:cubicBezTo>
                    <a:pt x="2717" y="1422"/>
                    <a:pt x="2844" y="1550"/>
                    <a:pt x="2844" y="1707"/>
                  </a:cubicBezTo>
                  <a:cubicBezTo>
                    <a:pt x="2844" y="1864"/>
                    <a:pt x="2717" y="1991"/>
                    <a:pt x="2560" y="1991"/>
                  </a:cubicBezTo>
                  <a:lnTo>
                    <a:pt x="1991" y="1991"/>
                  </a:lnTo>
                  <a:cubicBezTo>
                    <a:pt x="1834" y="1991"/>
                    <a:pt x="1707" y="1864"/>
                    <a:pt x="1707" y="1707"/>
                  </a:cubicBezTo>
                  <a:cubicBezTo>
                    <a:pt x="1707" y="1550"/>
                    <a:pt x="1834" y="1422"/>
                    <a:pt x="1991" y="1422"/>
                  </a:cubicBezTo>
                  <a:close/>
                  <a:moveTo>
                    <a:pt x="1991" y="2560"/>
                  </a:moveTo>
                  <a:cubicBezTo>
                    <a:pt x="2148" y="2560"/>
                    <a:pt x="2276" y="2687"/>
                    <a:pt x="2276" y="2844"/>
                  </a:cubicBezTo>
                  <a:cubicBezTo>
                    <a:pt x="2276" y="3001"/>
                    <a:pt x="2148" y="3129"/>
                    <a:pt x="1991" y="3129"/>
                  </a:cubicBezTo>
                  <a:cubicBezTo>
                    <a:pt x="1834" y="3129"/>
                    <a:pt x="1707" y="3001"/>
                    <a:pt x="1707" y="2844"/>
                  </a:cubicBezTo>
                  <a:cubicBezTo>
                    <a:pt x="1707" y="2687"/>
                    <a:pt x="1834" y="2560"/>
                    <a:pt x="1991" y="2560"/>
                  </a:cubicBezTo>
                  <a:close/>
                  <a:moveTo>
                    <a:pt x="1991" y="3698"/>
                  </a:moveTo>
                  <a:lnTo>
                    <a:pt x="2560" y="3698"/>
                  </a:lnTo>
                  <a:cubicBezTo>
                    <a:pt x="2717" y="3698"/>
                    <a:pt x="2844" y="3825"/>
                    <a:pt x="2844" y="3982"/>
                  </a:cubicBezTo>
                  <a:cubicBezTo>
                    <a:pt x="2844" y="4139"/>
                    <a:pt x="2717" y="4267"/>
                    <a:pt x="2560" y="4267"/>
                  </a:cubicBezTo>
                  <a:lnTo>
                    <a:pt x="1991" y="4267"/>
                  </a:lnTo>
                  <a:cubicBezTo>
                    <a:pt x="1834" y="4267"/>
                    <a:pt x="1707" y="4139"/>
                    <a:pt x="1707" y="3982"/>
                  </a:cubicBezTo>
                  <a:cubicBezTo>
                    <a:pt x="1707" y="3825"/>
                    <a:pt x="1834" y="3698"/>
                    <a:pt x="1991" y="3698"/>
                  </a:cubicBezTo>
                  <a:close/>
                  <a:moveTo>
                    <a:pt x="1138" y="6258"/>
                  </a:moveTo>
                  <a:cubicBezTo>
                    <a:pt x="824" y="6258"/>
                    <a:pt x="569" y="6003"/>
                    <a:pt x="569" y="5689"/>
                  </a:cubicBezTo>
                  <a:lnTo>
                    <a:pt x="2844" y="5689"/>
                  </a:lnTo>
                  <a:cubicBezTo>
                    <a:pt x="2844" y="5759"/>
                    <a:pt x="2853" y="5827"/>
                    <a:pt x="2865" y="5893"/>
                  </a:cubicBezTo>
                  <a:cubicBezTo>
                    <a:pt x="2868" y="5909"/>
                    <a:pt x="2871" y="5925"/>
                    <a:pt x="2875" y="5941"/>
                  </a:cubicBezTo>
                  <a:cubicBezTo>
                    <a:pt x="2890" y="6006"/>
                    <a:pt x="2908" y="6069"/>
                    <a:pt x="2933" y="6129"/>
                  </a:cubicBezTo>
                  <a:cubicBezTo>
                    <a:pt x="2935" y="6133"/>
                    <a:pt x="2937" y="6136"/>
                    <a:pt x="2938" y="6139"/>
                  </a:cubicBezTo>
                  <a:cubicBezTo>
                    <a:pt x="2956" y="6180"/>
                    <a:pt x="2975" y="6220"/>
                    <a:pt x="2997" y="6258"/>
                  </a:cubicBezTo>
                  <a:lnTo>
                    <a:pt x="1138" y="6258"/>
                  </a:lnTo>
                  <a:close/>
                  <a:moveTo>
                    <a:pt x="3698" y="4267"/>
                  </a:moveTo>
                  <a:lnTo>
                    <a:pt x="3413" y="4267"/>
                  </a:lnTo>
                  <a:cubicBezTo>
                    <a:pt x="3256" y="4267"/>
                    <a:pt x="3129" y="4139"/>
                    <a:pt x="3129" y="3982"/>
                  </a:cubicBezTo>
                  <a:cubicBezTo>
                    <a:pt x="3129" y="3825"/>
                    <a:pt x="3256" y="3698"/>
                    <a:pt x="3413" y="3698"/>
                  </a:cubicBezTo>
                  <a:lnTo>
                    <a:pt x="3698" y="3698"/>
                  </a:lnTo>
                  <a:cubicBezTo>
                    <a:pt x="3855" y="3698"/>
                    <a:pt x="3982" y="3825"/>
                    <a:pt x="3982" y="3982"/>
                  </a:cubicBezTo>
                  <a:cubicBezTo>
                    <a:pt x="3982" y="4139"/>
                    <a:pt x="3855" y="4267"/>
                    <a:pt x="3698" y="4267"/>
                  </a:cubicBezTo>
                  <a:close/>
                  <a:moveTo>
                    <a:pt x="3698" y="3129"/>
                  </a:moveTo>
                  <a:lnTo>
                    <a:pt x="3129" y="3129"/>
                  </a:lnTo>
                  <a:cubicBezTo>
                    <a:pt x="2972" y="3129"/>
                    <a:pt x="2844" y="3001"/>
                    <a:pt x="2844" y="2844"/>
                  </a:cubicBezTo>
                  <a:cubicBezTo>
                    <a:pt x="2844" y="2687"/>
                    <a:pt x="2972" y="2560"/>
                    <a:pt x="3129" y="2560"/>
                  </a:cubicBezTo>
                  <a:lnTo>
                    <a:pt x="3698" y="2560"/>
                  </a:lnTo>
                  <a:cubicBezTo>
                    <a:pt x="3855" y="2560"/>
                    <a:pt x="3982" y="2687"/>
                    <a:pt x="3982" y="2844"/>
                  </a:cubicBezTo>
                  <a:cubicBezTo>
                    <a:pt x="3982" y="3001"/>
                    <a:pt x="3855" y="3129"/>
                    <a:pt x="3698" y="3129"/>
                  </a:cubicBezTo>
                  <a:close/>
                  <a:moveTo>
                    <a:pt x="3698" y="1991"/>
                  </a:moveTo>
                  <a:lnTo>
                    <a:pt x="3413" y="1991"/>
                  </a:lnTo>
                  <a:cubicBezTo>
                    <a:pt x="3256" y="1991"/>
                    <a:pt x="3129" y="1864"/>
                    <a:pt x="3129" y="1707"/>
                  </a:cubicBezTo>
                  <a:cubicBezTo>
                    <a:pt x="3129" y="1550"/>
                    <a:pt x="3256" y="1422"/>
                    <a:pt x="3413" y="1422"/>
                  </a:cubicBezTo>
                  <a:lnTo>
                    <a:pt x="3698" y="1422"/>
                  </a:lnTo>
                  <a:cubicBezTo>
                    <a:pt x="3855" y="1422"/>
                    <a:pt x="3982" y="1550"/>
                    <a:pt x="3982" y="1707"/>
                  </a:cubicBezTo>
                  <a:cubicBezTo>
                    <a:pt x="3982" y="1864"/>
                    <a:pt x="3855" y="1991"/>
                    <a:pt x="3698" y="1991"/>
                  </a:cubicBezTo>
                  <a:close/>
                  <a:moveTo>
                    <a:pt x="6258" y="2276"/>
                  </a:moveTo>
                  <a:lnTo>
                    <a:pt x="5120" y="2276"/>
                  </a:lnTo>
                  <a:lnTo>
                    <a:pt x="5120" y="1138"/>
                  </a:lnTo>
                  <a:cubicBezTo>
                    <a:pt x="5120" y="824"/>
                    <a:pt x="5375" y="569"/>
                    <a:pt x="5689" y="569"/>
                  </a:cubicBezTo>
                  <a:cubicBezTo>
                    <a:pt x="6003" y="569"/>
                    <a:pt x="6258" y="824"/>
                    <a:pt x="6258" y="1138"/>
                  </a:cubicBezTo>
                  <a:lnTo>
                    <a:pt x="6258" y="2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</p:grpSp>
      <p:sp>
        <p:nvSpPr>
          <p:cNvPr id="148" name="ïsḷîḑê"/>
          <p:cNvSpPr/>
          <p:nvPr/>
        </p:nvSpPr>
        <p:spPr>
          <a:xfrm>
            <a:off x="7194172" y="3865314"/>
            <a:ext cx="1758833" cy="355904"/>
          </a:xfrm>
          <a:prstGeom prst="chevron">
            <a:avLst/>
          </a:prstGeom>
          <a:solidFill>
            <a:srgbClr val="ED7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endParaRPr lang="en-US" sz="11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0" name="直接连接符 149"/>
          <p:cNvCxnSpPr/>
          <p:nvPr/>
        </p:nvCxnSpPr>
        <p:spPr>
          <a:xfrm flipV="1">
            <a:off x="8073588" y="3073265"/>
            <a:ext cx="1" cy="72719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516543" y="1939603"/>
            <a:ext cx="1044000" cy="1044000"/>
            <a:chOff x="7849918" y="1921823"/>
            <a:chExt cx="1044000" cy="1044000"/>
          </a:xfrm>
        </p:grpSpPr>
        <p:sp>
          <p:nvSpPr>
            <p:cNvPr id="149" name="îś1ïďé"/>
            <p:cNvSpPr/>
            <p:nvPr/>
          </p:nvSpPr>
          <p:spPr>
            <a:xfrm>
              <a:off x="7849918" y="1921823"/>
              <a:ext cx="1044000" cy="1044000"/>
            </a:xfrm>
            <a:prstGeom prst="ellipse">
              <a:avLst/>
            </a:prstGeom>
            <a:solidFill>
              <a:srgbClr val="ED7D3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151" name="iṧlíḑê"/>
            <p:cNvSpPr/>
            <p:nvPr/>
          </p:nvSpPr>
          <p:spPr bwMode="auto">
            <a:xfrm>
              <a:off x="8178583" y="2294774"/>
              <a:ext cx="393696" cy="293163"/>
            </a:xfrm>
            <a:custGeom>
              <a:avLst/>
              <a:gdLst>
                <a:gd name="T0" fmla="*/ 209 w 464"/>
                <a:gd name="T1" fmla="*/ 291 h 346"/>
                <a:gd name="T2" fmla="*/ 281 w 464"/>
                <a:gd name="T3" fmla="*/ 291 h 346"/>
                <a:gd name="T4" fmla="*/ 209 w 464"/>
                <a:gd name="T5" fmla="*/ 346 h 346"/>
                <a:gd name="T6" fmla="*/ 209 w 464"/>
                <a:gd name="T7" fmla="*/ 304 h 346"/>
                <a:gd name="T8" fmla="*/ 0 w 464"/>
                <a:gd name="T9" fmla="*/ 304 h 346"/>
                <a:gd name="T10" fmla="*/ 0 w 464"/>
                <a:gd name="T11" fmla="*/ 175 h 346"/>
                <a:gd name="T12" fmla="*/ 13 w 464"/>
                <a:gd name="T13" fmla="*/ 175 h 346"/>
                <a:gd name="T14" fmla="*/ 13 w 464"/>
                <a:gd name="T15" fmla="*/ 291 h 346"/>
                <a:gd name="T16" fmla="*/ 209 w 464"/>
                <a:gd name="T17" fmla="*/ 291 h 346"/>
                <a:gd name="T18" fmla="*/ 209 w 464"/>
                <a:gd name="T19" fmla="*/ 291 h 346"/>
                <a:gd name="T20" fmla="*/ 464 w 464"/>
                <a:gd name="T21" fmla="*/ 42 h 346"/>
                <a:gd name="T22" fmla="*/ 281 w 464"/>
                <a:gd name="T23" fmla="*/ 42 h 346"/>
                <a:gd name="T24" fmla="*/ 281 w 464"/>
                <a:gd name="T25" fmla="*/ 0 h 346"/>
                <a:gd name="T26" fmla="*/ 209 w 464"/>
                <a:gd name="T27" fmla="*/ 55 h 346"/>
                <a:gd name="T28" fmla="*/ 232 w 464"/>
                <a:gd name="T29" fmla="*/ 55 h 346"/>
                <a:gd name="T30" fmla="*/ 232 w 464"/>
                <a:gd name="T31" fmla="*/ 55 h 346"/>
                <a:gd name="T32" fmla="*/ 263 w 464"/>
                <a:gd name="T33" fmla="*/ 55 h 346"/>
                <a:gd name="T34" fmla="*/ 280 w 464"/>
                <a:gd name="T35" fmla="*/ 55 h 346"/>
                <a:gd name="T36" fmla="*/ 280 w 464"/>
                <a:gd name="T37" fmla="*/ 55 h 346"/>
                <a:gd name="T38" fmla="*/ 451 w 464"/>
                <a:gd name="T39" fmla="*/ 55 h 346"/>
                <a:gd name="T40" fmla="*/ 451 w 464"/>
                <a:gd name="T41" fmla="*/ 167 h 346"/>
                <a:gd name="T42" fmla="*/ 464 w 464"/>
                <a:gd name="T43" fmla="*/ 167 h 346"/>
                <a:gd name="T44" fmla="*/ 464 w 464"/>
                <a:gd name="T45" fmla="*/ 42 h 346"/>
                <a:gd name="T46" fmla="*/ 431 w 464"/>
                <a:gd name="T47" fmla="*/ 75 h 346"/>
                <a:gd name="T48" fmla="*/ 431 w 464"/>
                <a:gd name="T49" fmla="*/ 271 h 346"/>
                <a:gd name="T50" fmla="*/ 33 w 464"/>
                <a:gd name="T51" fmla="*/ 271 h 346"/>
                <a:gd name="T52" fmla="*/ 33 w 464"/>
                <a:gd name="T53" fmla="*/ 75 h 346"/>
                <a:gd name="T54" fmla="*/ 431 w 464"/>
                <a:gd name="T55" fmla="*/ 75 h 346"/>
                <a:gd name="T56" fmla="*/ 299 w 464"/>
                <a:gd name="T57" fmla="*/ 173 h 346"/>
                <a:gd name="T58" fmla="*/ 232 w 464"/>
                <a:gd name="T59" fmla="*/ 106 h 346"/>
                <a:gd name="T60" fmla="*/ 165 w 464"/>
                <a:gd name="T61" fmla="*/ 173 h 346"/>
                <a:gd name="T62" fmla="*/ 232 w 464"/>
                <a:gd name="T63" fmla="*/ 240 h 346"/>
                <a:gd name="T64" fmla="*/ 299 w 464"/>
                <a:gd name="T65" fmla="*/ 173 h 346"/>
                <a:gd name="T66" fmla="*/ 268 w 464"/>
                <a:gd name="T67" fmla="*/ 135 h 346"/>
                <a:gd name="T68" fmla="*/ 249 w 464"/>
                <a:gd name="T69" fmla="*/ 135 h 346"/>
                <a:gd name="T70" fmla="*/ 229 w 464"/>
                <a:gd name="T71" fmla="*/ 172 h 346"/>
                <a:gd name="T72" fmla="*/ 229 w 464"/>
                <a:gd name="T73" fmla="*/ 172 h 346"/>
                <a:gd name="T74" fmla="*/ 210 w 464"/>
                <a:gd name="T75" fmla="*/ 135 h 346"/>
                <a:gd name="T76" fmla="*/ 191 w 464"/>
                <a:gd name="T77" fmla="*/ 135 h 346"/>
                <a:gd name="T78" fmla="*/ 205 w 464"/>
                <a:gd name="T79" fmla="*/ 160 h 346"/>
                <a:gd name="T80" fmla="*/ 194 w 464"/>
                <a:gd name="T81" fmla="*/ 160 h 346"/>
                <a:gd name="T82" fmla="*/ 194 w 464"/>
                <a:gd name="T83" fmla="*/ 172 h 346"/>
                <a:gd name="T84" fmla="*/ 212 w 464"/>
                <a:gd name="T85" fmla="*/ 172 h 346"/>
                <a:gd name="T86" fmla="*/ 218 w 464"/>
                <a:gd name="T87" fmla="*/ 183 h 346"/>
                <a:gd name="T88" fmla="*/ 194 w 464"/>
                <a:gd name="T89" fmla="*/ 183 h 346"/>
                <a:gd name="T90" fmla="*/ 194 w 464"/>
                <a:gd name="T91" fmla="*/ 195 h 346"/>
                <a:gd name="T92" fmla="*/ 221 w 464"/>
                <a:gd name="T93" fmla="*/ 195 h 346"/>
                <a:gd name="T94" fmla="*/ 221 w 464"/>
                <a:gd name="T95" fmla="*/ 223 h 346"/>
                <a:gd name="T96" fmla="*/ 237 w 464"/>
                <a:gd name="T97" fmla="*/ 223 h 346"/>
                <a:gd name="T98" fmla="*/ 237 w 464"/>
                <a:gd name="T99" fmla="*/ 195 h 346"/>
                <a:gd name="T100" fmla="*/ 265 w 464"/>
                <a:gd name="T101" fmla="*/ 195 h 346"/>
                <a:gd name="T102" fmla="*/ 265 w 464"/>
                <a:gd name="T103" fmla="*/ 183 h 346"/>
                <a:gd name="T104" fmla="*/ 240 w 464"/>
                <a:gd name="T105" fmla="*/ 183 h 346"/>
                <a:gd name="T106" fmla="*/ 247 w 464"/>
                <a:gd name="T107" fmla="*/ 172 h 346"/>
                <a:gd name="T108" fmla="*/ 265 w 464"/>
                <a:gd name="T109" fmla="*/ 172 h 346"/>
                <a:gd name="T110" fmla="*/ 265 w 464"/>
                <a:gd name="T111" fmla="*/ 160 h 346"/>
                <a:gd name="T112" fmla="*/ 254 w 464"/>
                <a:gd name="T113" fmla="*/ 160 h 346"/>
                <a:gd name="T114" fmla="*/ 268 w 464"/>
                <a:gd name="T115" fmla="*/ 13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4" h="346">
                  <a:moveTo>
                    <a:pt x="209" y="291"/>
                  </a:moveTo>
                  <a:lnTo>
                    <a:pt x="281" y="291"/>
                  </a:lnTo>
                  <a:lnTo>
                    <a:pt x="209" y="346"/>
                  </a:lnTo>
                  <a:lnTo>
                    <a:pt x="209" y="304"/>
                  </a:lnTo>
                  <a:lnTo>
                    <a:pt x="0" y="304"/>
                  </a:lnTo>
                  <a:lnTo>
                    <a:pt x="0" y="175"/>
                  </a:lnTo>
                  <a:lnTo>
                    <a:pt x="13" y="175"/>
                  </a:lnTo>
                  <a:lnTo>
                    <a:pt x="13" y="291"/>
                  </a:lnTo>
                  <a:lnTo>
                    <a:pt x="209" y="291"/>
                  </a:lnTo>
                  <a:lnTo>
                    <a:pt x="209" y="291"/>
                  </a:lnTo>
                  <a:close/>
                  <a:moveTo>
                    <a:pt x="464" y="42"/>
                  </a:moveTo>
                  <a:lnTo>
                    <a:pt x="281" y="42"/>
                  </a:lnTo>
                  <a:lnTo>
                    <a:pt x="281" y="0"/>
                  </a:lnTo>
                  <a:lnTo>
                    <a:pt x="209" y="55"/>
                  </a:lnTo>
                  <a:lnTo>
                    <a:pt x="232" y="55"/>
                  </a:lnTo>
                  <a:lnTo>
                    <a:pt x="232" y="55"/>
                  </a:lnTo>
                  <a:lnTo>
                    <a:pt x="263" y="55"/>
                  </a:lnTo>
                  <a:lnTo>
                    <a:pt x="280" y="55"/>
                  </a:lnTo>
                  <a:lnTo>
                    <a:pt x="280" y="55"/>
                  </a:lnTo>
                  <a:lnTo>
                    <a:pt x="451" y="55"/>
                  </a:lnTo>
                  <a:lnTo>
                    <a:pt x="451" y="167"/>
                  </a:lnTo>
                  <a:lnTo>
                    <a:pt x="464" y="167"/>
                  </a:lnTo>
                  <a:lnTo>
                    <a:pt x="464" y="42"/>
                  </a:lnTo>
                  <a:close/>
                  <a:moveTo>
                    <a:pt x="431" y="75"/>
                  </a:moveTo>
                  <a:lnTo>
                    <a:pt x="431" y="271"/>
                  </a:lnTo>
                  <a:lnTo>
                    <a:pt x="33" y="271"/>
                  </a:lnTo>
                  <a:lnTo>
                    <a:pt x="33" y="75"/>
                  </a:lnTo>
                  <a:lnTo>
                    <a:pt x="431" y="75"/>
                  </a:lnTo>
                  <a:close/>
                  <a:moveTo>
                    <a:pt x="299" y="173"/>
                  </a:moveTo>
                  <a:cubicBezTo>
                    <a:pt x="299" y="136"/>
                    <a:pt x="269" y="106"/>
                    <a:pt x="232" y="106"/>
                  </a:cubicBezTo>
                  <a:cubicBezTo>
                    <a:pt x="195" y="106"/>
                    <a:pt x="165" y="136"/>
                    <a:pt x="165" y="173"/>
                  </a:cubicBezTo>
                  <a:cubicBezTo>
                    <a:pt x="165" y="210"/>
                    <a:pt x="195" y="240"/>
                    <a:pt x="232" y="240"/>
                  </a:cubicBezTo>
                  <a:cubicBezTo>
                    <a:pt x="269" y="240"/>
                    <a:pt x="299" y="210"/>
                    <a:pt x="299" y="173"/>
                  </a:cubicBezTo>
                  <a:close/>
                  <a:moveTo>
                    <a:pt x="268" y="135"/>
                  </a:moveTo>
                  <a:lnTo>
                    <a:pt x="249" y="135"/>
                  </a:lnTo>
                  <a:lnTo>
                    <a:pt x="229" y="172"/>
                  </a:lnTo>
                  <a:lnTo>
                    <a:pt x="229" y="172"/>
                  </a:lnTo>
                  <a:lnTo>
                    <a:pt x="210" y="135"/>
                  </a:lnTo>
                  <a:lnTo>
                    <a:pt x="191" y="135"/>
                  </a:lnTo>
                  <a:lnTo>
                    <a:pt x="205" y="160"/>
                  </a:lnTo>
                  <a:lnTo>
                    <a:pt x="194" y="160"/>
                  </a:lnTo>
                  <a:lnTo>
                    <a:pt x="194" y="172"/>
                  </a:lnTo>
                  <a:lnTo>
                    <a:pt x="212" y="172"/>
                  </a:lnTo>
                  <a:lnTo>
                    <a:pt x="218" y="183"/>
                  </a:lnTo>
                  <a:lnTo>
                    <a:pt x="194" y="183"/>
                  </a:lnTo>
                  <a:lnTo>
                    <a:pt x="194" y="195"/>
                  </a:lnTo>
                  <a:lnTo>
                    <a:pt x="221" y="195"/>
                  </a:lnTo>
                  <a:lnTo>
                    <a:pt x="221" y="223"/>
                  </a:lnTo>
                  <a:lnTo>
                    <a:pt x="237" y="223"/>
                  </a:lnTo>
                  <a:lnTo>
                    <a:pt x="237" y="195"/>
                  </a:lnTo>
                  <a:lnTo>
                    <a:pt x="265" y="195"/>
                  </a:lnTo>
                  <a:lnTo>
                    <a:pt x="265" y="183"/>
                  </a:lnTo>
                  <a:lnTo>
                    <a:pt x="240" y="183"/>
                  </a:lnTo>
                  <a:lnTo>
                    <a:pt x="247" y="172"/>
                  </a:lnTo>
                  <a:lnTo>
                    <a:pt x="265" y="172"/>
                  </a:lnTo>
                  <a:lnTo>
                    <a:pt x="265" y="160"/>
                  </a:lnTo>
                  <a:lnTo>
                    <a:pt x="254" y="160"/>
                  </a:lnTo>
                  <a:lnTo>
                    <a:pt x="268" y="1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</p:grpSp>
      <p:sp>
        <p:nvSpPr>
          <p:cNvPr id="152" name="îṩľíďé"/>
          <p:cNvSpPr/>
          <p:nvPr/>
        </p:nvSpPr>
        <p:spPr>
          <a:xfrm>
            <a:off x="5472582" y="3865314"/>
            <a:ext cx="1758833" cy="355904"/>
          </a:xfrm>
          <a:prstGeom prst="chevron">
            <a:avLst/>
          </a:prstGeom>
          <a:solidFill>
            <a:srgbClr val="2C55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en-US" sz="11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6351998" y="4238607"/>
            <a:ext cx="1" cy="6890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5794953" y="4927699"/>
            <a:ext cx="1044000" cy="1044000"/>
            <a:chOff x="6128328" y="4909919"/>
            <a:chExt cx="1044000" cy="1044000"/>
          </a:xfrm>
        </p:grpSpPr>
        <p:sp>
          <p:nvSpPr>
            <p:cNvPr id="153" name="îṡlide"/>
            <p:cNvSpPr/>
            <p:nvPr/>
          </p:nvSpPr>
          <p:spPr>
            <a:xfrm>
              <a:off x="6128328" y="4909919"/>
              <a:ext cx="1044000" cy="1044000"/>
            </a:xfrm>
            <a:prstGeom prst="ellipse">
              <a:avLst/>
            </a:prstGeom>
            <a:solidFill>
              <a:srgbClr val="2C5568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155" name="išļíḍé"/>
            <p:cNvSpPr/>
            <p:nvPr/>
          </p:nvSpPr>
          <p:spPr bwMode="auto">
            <a:xfrm>
              <a:off x="6490811" y="5276281"/>
              <a:ext cx="294527" cy="369406"/>
            </a:xfrm>
            <a:custGeom>
              <a:avLst/>
              <a:gdLst>
                <a:gd name="connsiteX0" fmla="*/ 253338 w 483514"/>
                <a:gd name="connsiteY0" fmla="*/ 416124 h 606439"/>
                <a:gd name="connsiteX1" fmla="*/ 396788 w 483514"/>
                <a:gd name="connsiteY1" fmla="*/ 416124 h 606439"/>
                <a:gd name="connsiteX2" fmla="*/ 436657 w 483514"/>
                <a:gd name="connsiteY2" fmla="*/ 455944 h 606439"/>
                <a:gd name="connsiteX3" fmla="*/ 436657 w 483514"/>
                <a:gd name="connsiteY3" fmla="*/ 529284 h 606439"/>
                <a:gd name="connsiteX4" fmla="*/ 462697 w 483514"/>
                <a:gd name="connsiteY4" fmla="*/ 566619 h 606439"/>
                <a:gd name="connsiteX5" fmla="*/ 422769 w 483514"/>
                <a:gd name="connsiteY5" fmla="*/ 606439 h 606439"/>
                <a:gd name="connsiteX6" fmla="*/ 161736 w 483514"/>
                <a:gd name="connsiteY6" fmla="*/ 606439 h 606439"/>
                <a:gd name="connsiteX7" fmla="*/ 121866 w 483514"/>
                <a:gd name="connsiteY7" fmla="*/ 566619 h 606439"/>
                <a:gd name="connsiteX8" fmla="*/ 161736 w 483514"/>
                <a:gd name="connsiteY8" fmla="*/ 526799 h 606439"/>
                <a:gd name="connsiteX9" fmla="*/ 213468 w 483514"/>
                <a:gd name="connsiteY9" fmla="*/ 526799 h 606439"/>
                <a:gd name="connsiteX10" fmla="*/ 213468 w 483514"/>
                <a:gd name="connsiteY10" fmla="*/ 455944 h 606439"/>
                <a:gd name="connsiteX11" fmla="*/ 253338 w 483514"/>
                <a:gd name="connsiteY11" fmla="*/ 416124 h 606439"/>
                <a:gd name="connsiteX12" fmla="*/ 10995 w 483514"/>
                <a:gd name="connsiteY12" fmla="*/ 381265 h 606439"/>
                <a:gd name="connsiteX13" fmla="*/ 170134 w 483514"/>
                <a:gd name="connsiteY13" fmla="*/ 381265 h 606439"/>
                <a:gd name="connsiteX14" fmla="*/ 181071 w 483514"/>
                <a:gd name="connsiteY14" fmla="*/ 392188 h 606439"/>
                <a:gd name="connsiteX15" fmla="*/ 181071 w 483514"/>
                <a:gd name="connsiteY15" fmla="*/ 513502 h 606439"/>
                <a:gd name="connsiteX16" fmla="*/ 161743 w 483514"/>
                <a:gd name="connsiteY16" fmla="*/ 513502 h 606439"/>
                <a:gd name="connsiteX17" fmla="*/ 160354 w 483514"/>
                <a:gd name="connsiteY17" fmla="*/ 513560 h 606439"/>
                <a:gd name="connsiteX18" fmla="*/ 160354 w 483514"/>
                <a:gd name="connsiteY18" fmla="*/ 405308 h 606439"/>
                <a:gd name="connsiteX19" fmla="*/ 20775 w 483514"/>
                <a:gd name="connsiteY19" fmla="*/ 405308 h 606439"/>
                <a:gd name="connsiteX20" fmla="*/ 20775 w 483514"/>
                <a:gd name="connsiteY20" fmla="*/ 548064 h 606439"/>
                <a:gd name="connsiteX21" fmla="*/ 111976 w 483514"/>
                <a:gd name="connsiteY21" fmla="*/ 548064 h 606439"/>
                <a:gd name="connsiteX22" fmla="*/ 108619 w 483514"/>
                <a:gd name="connsiteY22" fmla="*/ 566616 h 606439"/>
                <a:gd name="connsiteX23" fmla="*/ 111339 w 483514"/>
                <a:gd name="connsiteY23" fmla="*/ 583435 h 606439"/>
                <a:gd name="connsiteX24" fmla="*/ 10995 w 483514"/>
                <a:gd name="connsiteY24" fmla="*/ 583435 h 606439"/>
                <a:gd name="connsiteX25" fmla="*/ 0 w 483514"/>
                <a:gd name="connsiteY25" fmla="*/ 572512 h 606439"/>
                <a:gd name="connsiteX26" fmla="*/ 0 w 483514"/>
                <a:gd name="connsiteY26" fmla="*/ 392188 h 606439"/>
                <a:gd name="connsiteX27" fmla="*/ 10995 w 483514"/>
                <a:gd name="connsiteY27" fmla="*/ 381265 h 606439"/>
                <a:gd name="connsiteX28" fmla="*/ 325060 w 483514"/>
                <a:gd name="connsiteY28" fmla="*/ 224892 h 606439"/>
                <a:gd name="connsiteX29" fmla="*/ 416831 w 483514"/>
                <a:gd name="connsiteY29" fmla="*/ 316521 h 606439"/>
                <a:gd name="connsiteX30" fmla="*/ 325060 w 483514"/>
                <a:gd name="connsiteY30" fmla="*/ 408150 h 606439"/>
                <a:gd name="connsiteX31" fmla="*/ 233289 w 483514"/>
                <a:gd name="connsiteY31" fmla="*/ 316521 h 606439"/>
                <a:gd name="connsiteX32" fmla="*/ 325060 w 483514"/>
                <a:gd name="connsiteY32" fmla="*/ 224892 h 606439"/>
                <a:gd name="connsiteX33" fmla="*/ 196031 w 483514"/>
                <a:gd name="connsiteY33" fmla="*/ 170204 h 606439"/>
                <a:gd name="connsiteX34" fmla="*/ 244015 w 483514"/>
                <a:gd name="connsiteY34" fmla="*/ 170204 h 606439"/>
                <a:gd name="connsiteX35" fmla="*/ 244015 w 483514"/>
                <a:gd name="connsiteY35" fmla="*/ 249703 h 606439"/>
                <a:gd name="connsiteX36" fmla="*/ 234812 w 483514"/>
                <a:gd name="connsiteY36" fmla="*/ 262645 h 606439"/>
                <a:gd name="connsiteX37" fmla="*/ 196031 w 483514"/>
                <a:gd name="connsiteY37" fmla="*/ 262645 h 606439"/>
                <a:gd name="connsiteX38" fmla="*/ 352897 w 483514"/>
                <a:gd name="connsiteY38" fmla="*/ 149316 h 606439"/>
                <a:gd name="connsiteX39" fmla="*/ 400881 w 483514"/>
                <a:gd name="connsiteY39" fmla="*/ 149316 h 606439"/>
                <a:gd name="connsiteX40" fmla="*/ 400881 w 483514"/>
                <a:gd name="connsiteY40" fmla="*/ 243944 h 606439"/>
                <a:gd name="connsiteX41" fmla="*/ 352897 w 483514"/>
                <a:gd name="connsiteY41" fmla="*/ 215348 h 606439"/>
                <a:gd name="connsiteX42" fmla="*/ 274429 w 483514"/>
                <a:gd name="connsiteY42" fmla="*/ 113469 h 606439"/>
                <a:gd name="connsiteX43" fmla="*/ 322413 w 483514"/>
                <a:gd name="connsiteY43" fmla="*/ 113469 h 606439"/>
                <a:gd name="connsiteX44" fmla="*/ 322413 w 483514"/>
                <a:gd name="connsiteY44" fmla="*/ 211675 h 606439"/>
                <a:gd name="connsiteX45" fmla="*/ 274429 w 483514"/>
                <a:gd name="connsiteY45" fmla="*/ 224680 h 606439"/>
                <a:gd name="connsiteX46" fmla="*/ 117632 w 483514"/>
                <a:gd name="connsiteY46" fmla="*/ 77692 h 606439"/>
                <a:gd name="connsiteX47" fmla="*/ 165616 w 483514"/>
                <a:gd name="connsiteY47" fmla="*/ 77692 h 606439"/>
                <a:gd name="connsiteX48" fmla="*/ 165616 w 483514"/>
                <a:gd name="connsiteY48" fmla="*/ 262644 h 606439"/>
                <a:gd name="connsiteX49" fmla="*/ 117632 w 483514"/>
                <a:gd name="connsiteY49" fmla="*/ 262644 h 606439"/>
                <a:gd name="connsiteX50" fmla="*/ 68875 w 483514"/>
                <a:gd name="connsiteY50" fmla="*/ 0 h 606439"/>
                <a:gd name="connsiteX51" fmla="*/ 443641 w 483514"/>
                <a:gd name="connsiteY51" fmla="*/ 0 h 606439"/>
                <a:gd name="connsiteX52" fmla="*/ 483514 w 483514"/>
                <a:gd name="connsiteY52" fmla="*/ 39813 h 606439"/>
                <a:gd name="connsiteX53" fmla="*/ 483514 w 483514"/>
                <a:gd name="connsiteY53" fmla="*/ 300594 h 606439"/>
                <a:gd name="connsiteX54" fmla="*/ 443641 w 483514"/>
                <a:gd name="connsiteY54" fmla="*/ 340407 h 606439"/>
                <a:gd name="connsiteX55" fmla="*/ 427322 w 483514"/>
                <a:gd name="connsiteY55" fmla="*/ 340407 h 606439"/>
                <a:gd name="connsiteX56" fmla="*/ 430100 w 483514"/>
                <a:gd name="connsiteY56" fmla="*/ 316542 h 606439"/>
                <a:gd name="connsiteX57" fmla="*/ 429405 w 483514"/>
                <a:gd name="connsiteY57" fmla="*/ 304581 h 606439"/>
                <a:gd name="connsiteX58" fmla="*/ 439706 w 483514"/>
                <a:gd name="connsiteY58" fmla="*/ 304581 h 606439"/>
                <a:gd name="connsiteX59" fmla="*/ 439706 w 483514"/>
                <a:gd name="connsiteY59" fmla="*/ 35826 h 606439"/>
                <a:gd name="connsiteX60" fmla="*/ 72810 w 483514"/>
                <a:gd name="connsiteY60" fmla="*/ 35826 h 606439"/>
                <a:gd name="connsiteX61" fmla="*/ 72810 w 483514"/>
                <a:gd name="connsiteY61" fmla="*/ 304581 h 606439"/>
                <a:gd name="connsiteX62" fmla="*/ 220668 w 483514"/>
                <a:gd name="connsiteY62" fmla="*/ 304581 h 606439"/>
                <a:gd name="connsiteX63" fmla="*/ 220031 w 483514"/>
                <a:gd name="connsiteY63" fmla="*/ 316542 h 606439"/>
                <a:gd name="connsiteX64" fmla="*/ 222751 w 483514"/>
                <a:gd name="connsiteY64" fmla="*/ 340407 h 606439"/>
                <a:gd name="connsiteX65" fmla="*/ 68875 w 483514"/>
                <a:gd name="connsiteY65" fmla="*/ 340407 h 606439"/>
                <a:gd name="connsiteX66" fmla="*/ 29002 w 483514"/>
                <a:gd name="connsiteY66" fmla="*/ 300594 h 606439"/>
                <a:gd name="connsiteX67" fmla="*/ 29002 w 483514"/>
                <a:gd name="connsiteY67" fmla="*/ 39813 h 606439"/>
                <a:gd name="connsiteX68" fmla="*/ 68875 w 483514"/>
                <a:gd name="connsiteY68" fmla="*/ 0 h 6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83514" h="606439">
                  <a:moveTo>
                    <a:pt x="253338" y="416124"/>
                  </a:moveTo>
                  <a:lnTo>
                    <a:pt x="396788" y="416124"/>
                  </a:lnTo>
                  <a:cubicBezTo>
                    <a:pt x="418835" y="416124"/>
                    <a:pt x="436657" y="433982"/>
                    <a:pt x="436657" y="455944"/>
                  </a:cubicBezTo>
                  <a:lnTo>
                    <a:pt x="436657" y="529284"/>
                  </a:lnTo>
                  <a:cubicBezTo>
                    <a:pt x="451876" y="534890"/>
                    <a:pt x="462697" y="549512"/>
                    <a:pt x="462697" y="566619"/>
                  </a:cubicBezTo>
                  <a:cubicBezTo>
                    <a:pt x="462697" y="588639"/>
                    <a:pt x="444816" y="606439"/>
                    <a:pt x="422769" y="606439"/>
                  </a:cubicBezTo>
                  <a:lnTo>
                    <a:pt x="161736" y="606439"/>
                  </a:lnTo>
                  <a:cubicBezTo>
                    <a:pt x="139747" y="606439"/>
                    <a:pt x="121866" y="588639"/>
                    <a:pt x="121866" y="566619"/>
                  </a:cubicBezTo>
                  <a:cubicBezTo>
                    <a:pt x="121866" y="544657"/>
                    <a:pt x="139747" y="526799"/>
                    <a:pt x="161736" y="526799"/>
                  </a:cubicBezTo>
                  <a:lnTo>
                    <a:pt x="213468" y="526799"/>
                  </a:lnTo>
                  <a:lnTo>
                    <a:pt x="213468" y="455944"/>
                  </a:lnTo>
                  <a:cubicBezTo>
                    <a:pt x="213468" y="433982"/>
                    <a:pt x="231291" y="416124"/>
                    <a:pt x="253338" y="416124"/>
                  </a:cubicBezTo>
                  <a:close/>
                  <a:moveTo>
                    <a:pt x="10995" y="381265"/>
                  </a:moveTo>
                  <a:lnTo>
                    <a:pt x="170134" y="381265"/>
                  </a:lnTo>
                  <a:cubicBezTo>
                    <a:pt x="176210" y="381265"/>
                    <a:pt x="181071" y="386120"/>
                    <a:pt x="181071" y="392188"/>
                  </a:cubicBezTo>
                  <a:lnTo>
                    <a:pt x="181071" y="513502"/>
                  </a:lnTo>
                  <a:lnTo>
                    <a:pt x="161743" y="513502"/>
                  </a:lnTo>
                  <a:cubicBezTo>
                    <a:pt x="161280" y="513502"/>
                    <a:pt x="160817" y="513560"/>
                    <a:pt x="160354" y="513560"/>
                  </a:cubicBezTo>
                  <a:lnTo>
                    <a:pt x="160354" y="405308"/>
                  </a:lnTo>
                  <a:lnTo>
                    <a:pt x="20775" y="405308"/>
                  </a:lnTo>
                  <a:lnTo>
                    <a:pt x="20775" y="548064"/>
                  </a:lnTo>
                  <a:lnTo>
                    <a:pt x="111976" y="548064"/>
                  </a:lnTo>
                  <a:cubicBezTo>
                    <a:pt x="109777" y="553843"/>
                    <a:pt x="108619" y="560085"/>
                    <a:pt x="108619" y="566616"/>
                  </a:cubicBezTo>
                  <a:cubicBezTo>
                    <a:pt x="108619" y="572512"/>
                    <a:pt x="109545" y="578176"/>
                    <a:pt x="111339" y="583435"/>
                  </a:cubicBezTo>
                  <a:lnTo>
                    <a:pt x="10995" y="583435"/>
                  </a:lnTo>
                  <a:cubicBezTo>
                    <a:pt x="4919" y="583435"/>
                    <a:pt x="0" y="578580"/>
                    <a:pt x="0" y="572512"/>
                  </a:cubicBezTo>
                  <a:lnTo>
                    <a:pt x="0" y="392188"/>
                  </a:lnTo>
                  <a:cubicBezTo>
                    <a:pt x="0" y="386120"/>
                    <a:pt x="4919" y="381265"/>
                    <a:pt x="10995" y="381265"/>
                  </a:cubicBezTo>
                  <a:close/>
                  <a:moveTo>
                    <a:pt x="325060" y="224892"/>
                  </a:moveTo>
                  <a:cubicBezTo>
                    <a:pt x="375744" y="224892"/>
                    <a:pt x="416831" y="265916"/>
                    <a:pt x="416831" y="316521"/>
                  </a:cubicBezTo>
                  <a:cubicBezTo>
                    <a:pt x="416831" y="367126"/>
                    <a:pt x="375744" y="408150"/>
                    <a:pt x="325060" y="408150"/>
                  </a:cubicBezTo>
                  <a:cubicBezTo>
                    <a:pt x="274376" y="408150"/>
                    <a:pt x="233289" y="367126"/>
                    <a:pt x="233289" y="316521"/>
                  </a:cubicBezTo>
                  <a:cubicBezTo>
                    <a:pt x="233289" y="265916"/>
                    <a:pt x="274376" y="224892"/>
                    <a:pt x="325060" y="224892"/>
                  </a:cubicBezTo>
                  <a:close/>
                  <a:moveTo>
                    <a:pt x="196031" y="170204"/>
                  </a:moveTo>
                  <a:lnTo>
                    <a:pt x="244015" y="170204"/>
                  </a:lnTo>
                  <a:lnTo>
                    <a:pt x="244015" y="249703"/>
                  </a:lnTo>
                  <a:cubicBezTo>
                    <a:pt x="240658" y="253748"/>
                    <a:pt x="237590" y="258081"/>
                    <a:pt x="234812" y="262645"/>
                  </a:cubicBezTo>
                  <a:lnTo>
                    <a:pt x="196031" y="262645"/>
                  </a:lnTo>
                  <a:close/>
                  <a:moveTo>
                    <a:pt x="352897" y="149316"/>
                  </a:moveTo>
                  <a:lnTo>
                    <a:pt x="400881" y="149316"/>
                  </a:lnTo>
                  <a:lnTo>
                    <a:pt x="400881" y="243944"/>
                  </a:lnTo>
                  <a:cubicBezTo>
                    <a:pt x="387915" y="230483"/>
                    <a:pt x="371419" y="220431"/>
                    <a:pt x="352897" y="215348"/>
                  </a:cubicBezTo>
                  <a:close/>
                  <a:moveTo>
                    <a:pt x="274429" y="113469"/>
                  </a:moveTo>
                  <a:lnTo>
                    <a:pt x="322413" y="113469"/>
                  </a:lnTo>
                  <a:lnTo>
                    <a:pt x="322413" y="211675"/>
                  </a:lnTo>
                  <a:cubicBezTo>
                    <a:pt x="305048" y="212137"/>
                    <a:pt x="288726" y="216761"/>
                    <a:pt x="274429" y="224680"/>
                  </a:cubicBezTo>
                  <a:close/>
                  <a:moveTo>
                    <a:pt x="117632" y="77692"/>
                  </a:moveTo>
                  <a:lnTo>
                    <a:pt x="165616" y="77692"/>
                  </a:lnTo>
                  <a:lnTo>
                    <a:pt x="165616" y="262644"/>
                  </a:lnTo>
                  <a:lnTo>
                    <a:pt x="117632" y="262644"/>
                  </a:lnTo>
                  <a:close/>
                  <a:moveTo>
                    <a:pt x="68875" y="0"/>
                  </a:moveTo>
                  <a:lnTo>
                    <a:pt x="443641" y="0"/>
                  </a:lnTo>
                  <a:cubicBezTo>
                    <a:pt x="465632" y="0"/>
                    <a:pt x="483514" y="17855"/>
                    <a:pt x="483514" y="39813"/>
                  </a:cubicBezTo>
                  <a:lnTo>
                    <a:pt x="483514" y="300594"/>
                  </a:lnTo>
                  <a:cubicBezTo>
                    <a:pt x="483514" y="322609"/>
                    <a:pt x="465632" y="340407"/>
                    <a:pt x="443641" y="340407"/>
                  </a:cubicBezTo>
                  <a:lnTo>
                    <a:pt x="427322" y="340407"/>
                  </a:lnTo>
                  <a:cubicBezTo>
                    <a:pt x="429116" y="332722"/>
                    <a:pt x="430100" y="324747"/>
                    <a:pt x="430100" y="316542"/>
                  </a:cubicBezTo>
                  <a:cubicBezTo>
                    <a:pt x="430100" y="312497"/>
                    <a:pt x="429868" y="308510"/>
                    <a:pt x="429405" y="304581"/>
                  </a:cubicBezTo>
                  <a:lnTo>
                    <a:pt x="439706" y="304581"/>
                  </a:lnTo>
                  <a:lnTo>
                    <a:pt x="439706" y="35826"/>
                  </a:lnTo>
                  <a:lnTo>
                    <a:pt x="72810" y="35826"/>
                  </a:lnTo>
                  <a:lnTo>
                    <a:pt x="72810" y="304581"/>
                  </a:lnTo>
                  <a:lnTo>
                    <a:pt x="220668" y="304581"/>
                  </a:lnTo>
                  <a:cubicBezTo>
                    <a:pt x="220263" y="308510"/>
                    <a:pt x="220031" y="312497"/>
                    <a:pt x="220031" y="316542"/>
                  </a:cubicBezTo>
                  <a:cubicBezTo>
                    <a:pt x="220031" y="324747"/>
                    <a:pt x="220957" y="332722"/>
                    <a:pt x="222751" y="340407"/>
                  </a:cubicBezTo>
                  <a:lnTo>
                    <a:pt x="68875" y="340407"/>
                  </a:lnTo>
                  <a:cubicBezTo>
                    <a:pt x="46826" y="340407"/>
                    <a:pt x="29002" y="322609"/>
                    <a:pt x="29002" y="300594"/>
                  </a:cubicBezTo>
                  <a:lnTo>
                    <a:pt x="29002" y="39813"/>
                  </a:lnTo>
                  <a:cubicBezTo>
                    <a:pt x="29002" y="17855"/>
                    <a:pt x="46826" y="0"/>
                    <a:pt x="688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</p:grpSp>
      <p:sp>
        <p:nvSpPr>
          <p:cNvPr id="156" name="isļïďe"/>
          <p:cNvSpPr/>
          <p:nvPr/>
        </p:nvSpPr>
        <p:spPr>
          <a:xfrm>
            <a:off x="9644742" y="3865314"/>
            <a:ext cx="1758833" cy="355904"/>
          </a:xfrm>
          <a:prstGeom prst="chevron">
            <a:avLst/>
          </a:prstGeom>
          <a:solidFill>
            <a:srgbClr val="2C55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endParaRPr lang="en-US" sz="11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8" name="直接连接符 157"/>
          <p:cNvCxnSpPr>
            <a:endCxn id="157" idx="4"/>
          </p:cNvCxnSpPr>
          <p:nvPr/>
        </p:nvCxnSpPr>
        <p:spPr>
          <a:xfrm flipH="1" flipV="1">
            <a:off x="10541000" y="3013710"/>
            <a:ext cx="6985" cy="79502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/>
          <p:cNvGrpSpPr/>
          <p:nvPr/>
        </p:nvGrpSpPr>
        <p:grpSpPr>
          <a:xfrm>
            <a:off x="10019183" y="1969869"/>
            <a:ext cx="1044000" cy="1044000"/>
            <a:chOff x="9571508" y="4909919"/>
            <a:chExt cx="1044000" cy="1044000"/>
          </a:xfrm>
        </p:grpSpPr>
        <p:sp>
          <p:nvSpPr>
            <p:cNvPr id="157" name="íṥļïde"/>
            <p:cNvSpPr/>
            <p:nvPr/>
          </p:nvSpPr>
          <p:spPr>
            <a:xfrm>
              <a:off x="9571508" y="4909919"/>
              <a:ext cx="1044000" cy="1044000"/>
            </a:xfrm>
            <a:prstGeom prst="ellipse">
              <a:avLst/>
            </a:prstGeom>
            <a:solidFill>
              <a:srgbClr val="2C5568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159" name="iṩļiḑe"/>
            <p:cNvSpPr/>
            <p:nvPr/>
          </p:nvSpPr>
          <p:spPr bwMode="auto">
            <a:xfrm>
              <a:off x="9894307" y="5227986"/>
              <a:ext cx="342363" cy="371400"/>
            </a:xfrm>
            <a:custGeom>
              <a:avLst/>
              <a:gdLst>
                <a:gd name="T0" fmla="*/ 765 w 869"/>
                <a:gd name="T1" fmla="*/ 794 h 944"/>
                <a:gd name="T2" fmla="*/ 668 w 869"/>
                <a:gd name="T3" fmla="*/ 687 h 944"/>
                <a:gd name="T4" fmla="*/ 681 w 869"/>
                <a:gd name="T5" fmla="*/ 579 h 944"/>
                <a:gd name="T6" fmla="*/ 659 w 869"/>
                <a:gd name="T7" fmla="*/ 472 h 944"/>
                <a:gd name="T8" fmla="*/ 603 w 869"/>
                <a:gd name="T9" fmla="*/ 379 h 944"/>
                <a:gd name="T10" fmla="*/ 520 w 869"/>
                <a:gd name="T11" fmla="*/ 308 h 944"/>
                <a:gd name="T12" fmla="*/ 418 w 869"/>
                <a:gd name="T13" fmla="*/ 269 h 944"/>
                <a:gd name="T14" fmla="*/ 309 w 869"/>
                <a:gd name="T15" fmla="*/ 265 h 944"/>
                <a:gd name="T16" fmla="*/ 205 w 869"/>
                <a:gd name="T17" fmla="*/ 296 h 944"/>
                <a:gd name="T18" fmla="*/ 116 w 869"/>
                <a:gd name="T19" fmla="*/ 359 h 944"/>
                <a:gd name="T20" fmla="*/ 53 w 869"/>
                <a:gd name="T21" fmla="*/ 448 h 944"/>
                <a:gd name="T22" fmla="*/ 22 w 869"/>
                <a:gd name="T23" fmla="*/ 553 h 944"/>
                <a:gd name="T24" fmla="*/ 26 w 869"/>
                <a:gd name="T25" fmla="*/ 662 h 944"/>
                <a:gd name="T26" fmla="*/ 66 w 869"/>
                <a:gd name="T27" fmla="*/ 763 h 944"/>
                <a:gd name="T28" fmla="*/ 137 w 869"/>
                <a:gd name="T29" fmla="*/ 846 h 944"/>
                <a:gd name="T30" fmla="*/ 231 w 869"/>
                <a:gd name="T31" fmla="*/ 902 h 944"/>
                <a:gd name="T32" fmla="*/ 337 w 869"/>
                <a:gd name="T33" fmla="*/ 924 h 944"/>
                <a:gd name="T34" fmla="*/ 446 w 869"/>
                <a:gd name="T35" fmla="*/ 911 h 944"/>
                <a:gd name="T36" fmla="*/ 543 w 869"/>
                <a:gd name="T37" fmla="*/ 863 h 944"/>
                <a:gd name="T38" fmla="*/ 591 w 869"/>
                <a:gd name="T39" fmla="*/ 799 h 944"/>
                <a:gd name="T40" fmla="*/ 752 w 869"/>
                <a:gd name="T41" fmla="*/ 922 h 944"/>
                <a:gd name="T42" fmla="*/ 824 w 869"/>
                <a:gd name="T43" fmla="*/ 800 h 944"/>
                <a:gd name="T44" fmla="*/ 445 w 869"/>
                <a:gd name="T45" fmla="*/ 604 h 944"/>
                <a:gd name="T46" fmla="*/ 309 w 869"/>
                <a:gd name="T47" fmla="*/ 533 h 944"/>
                <a:gd name="T48" fmla="*/ 372 w 869"/>
                <a:gd name="T49" fmla="*/ 615 h 944"/>
                <a:gd name="T50" fmla="*/ 269 w 869"/>
                <a:gd name="T51" fmla="*/ 600 h 944"/>
                <a:gd name="T52" fmla="*/ 398 w 869"/>
                <a:gd name="T53" fmla="*/ 685 h 944"/>
                <a:gd name="T54" fmla="*/ 399 w 869"/>
                <a:gd name="T55" fmla="*/ 786 h 944"/>
                <a:gd name="T56" fmla="*/ 299 w 869"/>
                <a:gd name="T57" fmla="*/ 400 h 944"/>
                <a:gd name="T58" fmla="*/ 537 w 869"/>
                <a:gd name="T59" fmla="*/ 659 h 944"/>
                <a:gd name="T60" fmla="*/ 563 w 869"/>
                <a:gd name="T61" fmla="*/ 674 h 944"/>
                <a:gd name="T62" fmla="*/ 292 w 869"/>
                <a:gd name="T63" fmla="*/ 371 h 944"/>
                <a:gd name="T64" fmla="*/ 406 w 869"/>
                <a:gd name="T65" fmla="*/ 814 h 944"/>
                <a:gd name="T66" fmla="*/ 531 w 869"/>
                <a:gd name="T67" fmla="*/ 763 h 944"/>
                <a:gd name="T68" fmla="*/ 107 w 869"/>
                <a:gd name="T69" fmla="*/ 655 h 944"/>
                <a:gd name="T70" fmla="*/ 591 w 869"/>
                <a:gd name="T71" fmla="*/ 531 h 944"/>
                <a:gd name="T72" fmla="*/ 820 w 869"/>
                <a:gd name="T73" fmla="*/ 880 h 944"/>
                <a:gd name="T74" fmla="*/ 755 w 869"/>
                <a:gd name="T75" fmla="*/ 879 h 944"/>
                <a:gd name="T76" fmla="*/ 788 w 869"/>
                <a:gd name="T77" fmla="*/ 824 h 944"/>
                <a:gd name="T78" fmla="*/ 820 w 869"/>
                <a:gd name="T79" fmla="*/ 880 h 944"/>
                <a:gd name="T80" fmla="*/ 530 w 869"/>
                <a:gd name="T81" fmla="*/ 221 h 944"/>
                <a:gd name="T82" fmla="*/ 557 w 869"/>
                <a:gd name="T83" fmla="*/ 286 h 944"/>
                <a:gd name="T84" fmla="*/ 606 w 869"/>
                <a:gd name="T85" fmla="*/ 305 h 944"/>
                <a:gd name="T86" fmla="*/ 671 w 869"/>
                <a:gd name="T87" fmla="*/ 332 h 944"/>
                <a:gd name="T88" fmla="*/ 719 w 869"/>
                <a:gd name="T89" fmla="*/ 311 h 944"/>
                <a:gd name="T90" fmla="*/ 784 w 869"/>
                <a:gd name="T91" fmla="*/ 284 h 944"/>
                <a:gd name="T92" fmla="*/ 803 w 869"/>
                <a:gd name="T93" fmla="*/ 235 h 944"/>
                <a:gd name="T94" fmla="*/ 830 w 869"/>
                <a:gd name="T95" fmla="*/ 170 h 944"/>
                <a:gd name="T96" fmla="*/ 808 w 869"/>
                <a:gd name="T97" fmla="*/ 122 h 944"/>
                <a:gd name="T98" fmla="*/ 781 w 869"/>
                <a:gd name="T99" fmla="*/ 57 h 944"/>
                <a:gd name="T100" fmla="*/ 732 w 869"/>
                <a:gd name="T101" fmla="*/ 38 h 944"/>
                <a:gd name="T102" fmla="*/ 667 w 869"/>
                <a:gd name="T103" fmla="*/ 11 h 944"/>
                <a:gd name="T104" fmla="*/ 619 w 869"/>
                <a:gd name="T105" fmla="*/ 33 h 944"/>
                <a:gd name="T106" fmla="*/ 554 w 869"/>
                <a:gd name="T107" fmla="*/ 59 h 944"/>
                <a:gd name="T108" fmla="*/ 536 w 869"/>
                <a:gd name="T109" fmla="*/ 108 h 944"/>
                <a:gd name="T110" fmla="*/ 509 w 869"/>
                <a:gd name="T111" fmla="*/ 173 h 944"/>
                <a:gd name="T112" fmla="*/ 669 w 869"/>
                <a:gd name="T113" fmla="*/ 91 h 944"/>
                <a:gd name="T114" fmla="*/ 669 w 869"/>
                <a:gd name="T115" fmla="*/ 252 h 944"/>
                <a:gd name="T116" fmla="*/ 669 w 869"/>
                <a:gd name="T117" fmla="*/ 91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69" h="944">
                  <a:moveTo>
                    <a:pt x="824" y="800"/>
                  </a:moveTo>
                  <a:cubicBezTo>
                    <a:pt x="805" y="789"/>
                    <a:pt x="784" y="787"/>
                    <a:pt x="765" y="794"/>
                  </a:cubicBezTo>
                  <a:lnTo>
                    <a:pt x="642" y="721"/>
                  </a:lnTo>
                  <a:cubicBezTo>
                    <a:pt x="644" y="706"/>
                    <a:pt x="653" y="693"/>
                    <a:pt x="668" y="687"/>
                  </a:cubicBezTo>
                  <a:cubicBezTo>
                    <a:pt x="691" y="678"/>
                    <a:pt x="695" y="657"/>
                    <a:pt x="678" y="639"/>
                  </a:cubicBezTo>
                  <a:cubicBezTo>
                    <a:pt x="662" y="622"/>
                    <a:pt x="663" y="595"/>
                    <a:pt x="681" y="579"/>
                  </a:cubicBezTo>
                  <a:cubicBezTo>
                    <a:pt x="700" y="563"/>
                    <a:pt x="697" y="541"/>
                    <a:pt x="676" y="530"/>
                  </a:cubicBezTo>
                  <a:cubicBezTo>
                    <a:pt x="654" y="519"/>
                    <a:pt x="647" y="493"/>
                    <a:pt x="659" y="472"/>
                  </a:cubicBezTo>
                  <a:cubicBezTo>
                    <a:pt x="671" y="452"/>
                    <a:pt x="661" y="432"/>
                    <a:pt x="638" y="428"/>
                  </a:cubicBezTo>
                  <a:cubicBezTo>
                    <a:pt x="614" y="425"/>
                    <a:pt x="598" y="402"/>
                    <a:pt x="603" y="379"/>
                  </a:cubicBezTo>
                  <a:cubicBezTo>
                    <a:pt x="608" y="355"/>
                    <a:pt x="592" y="339"/>
                    <a:pt x="568" y="344"/>
                  </a:cubicBezTo>
                  <a:cubicBezTo>
                    <a:pt x="545" y="348"/>
                    <a:pt x="523" y="332"/>
                    <a:pt x="520" y="308"/>
                  </a:cubicBezTo>
                  <a:cubicBezTo>
                    <a:pt x="516" y="284"/>
                    <a:pt x="497" y="275"/>
                    <a:pt x="476" y="287"/>
                  </a:cubicBezTo>
                  <a:cubicBezTo>
                    <a:pt x="455" y="298"/>
                    <a:pt x="429" y="291"/>
                    <a:pt x="418" y="269"/>
                  </a:cubicBezTo>
                  <a:cubicBezTo>
                    <a:pt x="407" y="247"/>
                    <a:pt x="385" y="244"/>
                    <a:pt x="369" y="263"/>
                  </a:cubicBezTo>
                  <a:cubicBezTo>
                    <a:pt x="353" y="281"/>
                    <a:pt x="326" y="282"/>
                    <a:pt x="309" y="265"/>
                  </a:cubicBezTo>
                  <a:cubicBezTo>
                    <a:pt x="292" y="248"/>
                    <a:pt x="270" y="252"/>
                    <a:pt x="261" y="274"/>
                  </a:cubicBezTo>
                  <a:cubicBezTo>
                    <a:pt x="252" y="297"/>
                    <a:pt x="226" y="306"/>
                    <a:pt x="205" y="296"/>
                  </a:cubicBezTo>
                  <a:cubicBezTo>
                    <a:pt x="183" y="285"/>
                    <a:pt x="164" y="297"/>
                    <a:pt x="162" y="321"/>
                  </a:cubicBezTo>
                  <a:cubicBezTo>
                    <a:pt x="161" y="345"/>
                    <a:pt x="140" y="362"/>
                    <a:pt x="116" y="359"/>
                  </a:cubicBezTo>
                  <a:cubicBezTo>
                    <a:pt x="92" y="357"/>
                    <a:pt x="78" y="373"/>
                    <a:pt x="84" y="397"/>
                  </a:cubicBezTo>
                  <a:cubicBezTo>
                    <a:pt x="90" y="420"/>
                    <a:pt x="76" y="443"/>
                    <a:pt x="53" y="448"/>
                  </a:cubicBezTo>
                  <a:cubicBezTo>
                    <a:pt x="29" y="453"/>
                    <a:pt x="21" y="474"/>
                    <a:pt x="35" y="494"/>
                  </a:cubicBezTo>
                  <a:cubicBezTo>
                    <a:pt x="48" y="514"/>
                    <a:pt x="42" y="540"/>
                    <a:pt x="22" y="553"/>
                  </a:cubicBezTo>
                  <a:cubicBezTo>
                    <a:pt x="1" y="565"/>
                    <a:pt x="0" y="587"/>
                    <a:pt x="19" y="602"/>
                  </a:cubicBezTo>
                  <a:cubicBezTo>
                    <a:pt x="39" y="616"/>
                    <a:pt x="42" y="643"/>
                    <a:pt x="26" y="662"/>
                  </a:cubicBezTo>
                  <a:cubicBezTo>
                    <a:pt x="11" y="680"/>
                    <a:pt x="17" y="701"/>
                    <a:pt x="40" y="709"/>
                  </a:cubicBezTo>
                  <a:cubicBezTo>
                    <a:pt x="63" y="716"/>
                    <a:pt x="75" y="741"/>
                    <a:pt x="66" y="763"/>
                  </a:cubicBezTo>
                  <a:cubicBezTo>
                    <a:pt x="58" y="786"/>
                    <a:pt x="70" y="804"/>
                    <a:pt x="94" y="803"/>
                  </a:cubicBezTo>
                  <a:cubicBezTo>
                    <a:pt x="119" y="803"/>
                    <a:pt x="138" y="822"/>
                    <a:pt x="137" y="846"/>
                  </a:cubicBezTo>
                  <a:cubicBezTo>
                    <a:pt x="136" y="870"/>
                    <a:pt x="154" y="883"/>
                    <a:pt x="177" y="875"/>
                  </a:cubicBezTo>
                  <a:cubicBezTo>
                    <a:pt x="199" y="867"/>
                    <a:pt x="224" y="879"/>
                    <a:pt x="231" y="902"/>
                  </a:cubicBezTo>
                  <a:cubicBezTo>
                    <a:pt x="238" y="925"/>
                    <a:pt x="259" y="932"/>
                    <a:pt x="278" y="916"/>
                  </a:cubicBezTo>
                  <a:cubicBezTo>
                    <a:pt x="296" y="901"/>
                    <a:pt x="323" y="905"/>
                    <a:pt x="337" y="924"/>
                  </a:cubicBezTo>
                  <a:cubicBezTo>
                    <a:pt x="352" y="944"/>
                    <a:pt x="374" y="943"/>
                    <a:pt x="386" y="923"/>
                  </a:cubicBezTo>
                  <a:cubicBezTo>
                    <a:pt x="399" y="902"/>
                    <a:pt x="426" y="897"/>
                    <a:pt x="446" y="911"/>
                  </a:cubicBezTo>
                  <a:cubicBezTo>
                    <a:pt x="465" y="924"/>
                    <a:pt x="486" y="916"/>
                    <a:pt x="491" y="893"/>
                  </a:cubicBezTo>
                  <a:cubicBezTo>
                    <a:pt x="497" y="869"/>
                    <a:pt x="520" y="856"/>
                    <a:pt x="543" y="863"/>
                  </a:cubicBezTo>
                  <a:cubicBezTo>
                    <a:pt x="567" y="869"/>
                    <a:pt x="584" y="855"/>
                    <a:pt x="581" y="831"/>
                  </a:cubicBezTo>
                  <a:cubicBezTo>
                    <a:pt x="580" y="819"/>
                    <a:pt x="584" y="807"/>
                    <a:pt x="591" y="799"/>
                  </a:cubicBezTo>
                  <a:lnTo>
                    <a:pt x="718" y="874"/>
                  </a:lnTo>
                  <a:cubicBezTo>
                    <a:pt x="722" y="893"/>
                    <a:pt x="733" y="911"/>
                    <a:pt x="752" y="922"/>
                  </a:cubicBezTo>
                  <a:cubicBezTo>
                    <a:pt x="785" y="942"/>
                    <a:pt x="829" y="931"/>
                    <a:pt x="849" y="897"/>
                  </a:cubicBezTo>
                  <a:cubicBezTo>
                    <a:pt x="869" y="863"/>
                    <a:pt x="858" y="820"/>
                    <a:pt x="824" y="800"/>
                  </a:cubicBezTo>
                  <a:close/>
                  <a:moveTo>
                    <a:pt x="537" y="659"/>
                  </a:moveTo>
                  <a:lnTo>
                    <a:pt x="445" y="604"/>
                  </a:lnTo>
                  <a:cubicBezTo>
                    <a:pt x="445" y="575"/>
                    <a:pt x="429" y="547"/>
                    <a:pt x="402" y="530"/>
                  </a:cubicBezTo>
                  <a:cubicBezTo>
                    <a:pt x="372" y="513"/>
                    <a:pt x="337" y="515"/>
                    <a:pt x="309" y="533"/>
                  </a:cubicBezTo>
                  <a:lnTo>
                    <a:pt x="360" y="563"/>
                  </a:lnTo>
                  <a:cubicBezTo>
                    <a:pt x="378" y="573"/>
                    <a:pt x="383" y="597"/>
                    <a:pt x="372" y="615"/>
                  </a:cubicBezTo>
                  <a:cubicBezTo>
                    <a:pt x="361" y="634"/>
                    <a:pt x="338" y="641"/>
                    <a:pt x="320" y="630"/>
                  </a:cubicBezTo>
                  <a:lnTo>
                    <a:pt x="269" y="600"/>
                  </a:lnTo>
                  <a:cubicBezTo>
                    <a:pt x="267" y="632"/>
                    <a:pt x="282" y="665"/>
                    <a:pt x="312" y="682"/>
                  </a:cubicBezTo>
                  <a:cubicBezTo>
                    <a:pt x="339" y="699"/>
                    <a:pt x="372" y="698"/>
                    <a:pt x="398" y="685"/>
                  </a:cubicBezTo>
                  <a:lnTo>
                    <a:pt x="486" y="737"/>
                  </a:lnTo>
                  <a:cubicBezTo>
                    <a:pt x="462" y="760"/>
                    <a:pt x="433" y="777"/>
                    <a:pt x="399" y="786"/>
                  </a:cubicBezTo>
                  <a:cubicBezTo>
                    <a:pt x="292" y="813"/>
                    <a:pt x="183" y="749"/>
                    <a:pt x="156" y="642"/>
                  </a:cubicBezTo>
                  <a:cubicBezTo>
                    <a:pt x="129" y="536"/>
                    <a:pt x="193" y="427"/>
                    <a:pt x="299" y="400"/>
                  </a:cubicBezTo>
                  <a:cubicBezTo>
                    <a:pt x="406" y="373"/>
                    <a:pt x="515" y="437"/>
                    <a:pt x="542" y="543"/>
                  </a:cubicBezTo>
                  <a:cubicBezTo>
                    <a:pt x="552" y="583"/>
                    <a:pt x="550" y="623"/>
                    <a:pt x="537" y="659"/>
                  </a:cubicBezTo>
                  <a:close/>
                  <a:moveTo>
                    <a:pt x="581" y="685"/>
                  </a:moveTo>
                  <a:lnTo>
                    <a:pt x="563" y="674"/>
                  </a:lnTo>
                  <a:cubicBezTo>
                    <a:pt x="579" y="631"/>
                    <a:pt x="583" y="583"/>
                    <a:pt x="571" y="536"/>
                  </a:cubicBezTo>
                  <a:cubicBezTo>
                    <a:pt x="539" y="414"/>
                    <a:pt x="414" y="340"/>
                    <a:pt x="292" y="371"/>
                  </a:cubicBezTo>
                  <a:cubicBezTo>
                    <a:pt x="170" y="402"/>
                    <a:pt x="96" y="527"/>
                    <a:pt x="127" y="650"/>
                  </a:cubicBezTo>
                  <a:cubicBezTo>
                    <a:pt x="159" y="772"/>
                    <a:pt x="284" y="846"/>
                    <a:pt x="406" y="814"/>
                  </a:cubicBezTo>
                  <a:cubicBezTo>
                    <a:pt x="448" y="803"/>
                    <a:pt x="484" y="781"/>
                    <a:pt x="512" y="752"/>
                  </a:cubicBezTo>
                  <a:lnTo>
                    <a:pt x="531" y="763"/>
                  </a:lnTo>
                  <a:cubicBezTo>
                    <a:pt x="500" y="797"/>
                    <a:pt x="459" y="822"/>
                    <a:pt x="411" y="835"/>
                  </a:cubicBezTo>
                  <a:cubicBezTo>
                    <a:pt x="277" y="869"/>
                    <a:pt x="141" y="789"/>
                    <a:pt x="107" y="655"/>
                  </a:cubicBezTo>
                  <a:cubicBezTo>
                    <a:pt x="72" y="521"/>
                    <a:pt x="153" y="385"/>
                    <a:pt x="287" y="351"/>
                  </a:cubicBezTo>
                  <a:cubicBezTo>
                    <a:pt x="420" y="316"/>
                    <a:pt x="557" y="397"/>
                    <a:pt x="591" y="531"/>
                  </a:cubicBezTo>
                  <a:cubicBezTo>
                    <a:pt x="605" y="584"/>
                    <a:pt x="600" y="637"/>
                    <a:pt x="581" y="685"/>
                  </a:cubicBezTo>
                  <a:close/>
                  <a:moveTo>
                    <a:pt x="820" y="880"/>
                  </a:moveTo>
                  <a:lnTo>
                    <a:pt x="787" y="898"/>
                  </a:lnTo>
                  <a:lnTo>
                    <a:pt x="755" y="879"/>
                  </a:lnTo>
                  <a:lnTo>
                    <a:pt x="755" y="842"/>
                  </a:lnTo>
                  <a:lnTo>
                    <a:pt x="788" y="824"/>
                  </a:lnTo>
                  <a:lnTo>
                    <a:pt x="820" y="842"/>
                  </a:lnTo>
                  <a:lnTo>
                    <a:pt x="820" y="880"/>
                  </a:lnTo>
                  <a:close/>
                  <a:moveTo>
                    <a:pt x="514" y="211"/>
                  </a:moveTo>
                  <a:lnTo>
                    <a:pt x="530" y="221"/>
                  </a:lnTo>
                  <a:cubicBezTo>
                    <a:pt x="544" y="230"/>
                    <a:pt x="556" y="251"/>
                    <a:pt x="556" y="267"/>
                  </a:cubicBezTo>
                  <a:lnTo>
                    <a:pt x="557" y="286"/>
                  </a:lnTo>
                  <a:cubicBezTo>
                    <a:pt x="558" y="303"/>
                    <a:pt x="571" y="313"/>
                    <a:pt x="587" y="309"/>
                  </a:cubicBezTo>
                  <a:lnTo>
                    <a:pt x="606" y="305"/>
                  </a:lnTo>
                  <a:cubicBezTo>
                    <a:pt x="622" y="302"/>
                    <a:pt x="645" y="308"/>
                    <a:pt x="657" y="319"/>
                  </a:cubicBezTo>
                  <a:lnTo>
                    <a:pt x="671" y="332"/>
                  </a:lnTo>
                  <a:cubicBezTo>
                    <a:pt x="683" y="343"/>
                    <a:pt x="700" y="341"/>
                    <a:pt x="709" y="327"/>
                  </a:cubicBezTo>
                  <a:lnTo>
                    <a:pt x="719" y="311"/>
                  </a:lnTo>
                  <a:cubicBezTo>
                    <a:pt x="728" y="297"/>
                    <a:pt x="748" y="285"/>
                    <a:pt x="764" y="284"/>
                  </a:cubicBezTo>
                  <a:lnTo>
                    <a:pt x="784" y="284"/>
                  </a:lnTo>
                  <a:cubicBezTo>
                    <a:pt x="800" y="283"/>
                    <a:pt x="811" y="270"/>
                    <a:pt x="807" y="254"/>
                  </a:cubicBezTo>
                  <a:lnTo>
                    <a:pt x="803" y="235"/>
                  </a:lnTo>
                  <a:cubicBezTo>
                    <a:pt x="799" y="219"/>
                    <a:pt x="805" y="196"/>
                    <a:pt x="816" y="184"/>
                  </a:cubicBezTo>
                  <a:lnTo>
                    <a:pt x="830" y="170"/>
                  </a:lnTo>
                  <a:cubicBezTo>
                    <a:pt x="841" y="158"/>
                    <a:pt x="839" y="141"/>
                    <a:pt x="825" y="132"/>
                  </a:cubicBezTo>
                  <a:lnTo>
                    <a:pt x="808" y="122"/>
                  </a:lnTo>
                  <a:cubicBezTo>
                    <a:pt x="794" y="113"/>
                    <a:pt x="783" y="93"/>
                    <a:pt x="782" y="76"/>
                  </a:cubicBezTo>
                  <a:lnTo>
                    <a:pt x="781" y="57"/>
                  </a:lnTo>
                  <a:cubicBezTo>
                    <a:pt x="781" y="40"/>
                    <a:pt x="767" y="30"/>
                    <a:pt x="751" y="34"/>
                  </a:cubicBezTo>
                  <a:lnTo>
                    <a:pt x="732" y="38"/>
                  </a:lnTo>
                  <a:cubicBezTo>
                    <a:pt x="716" y="42"/>
                    <a:pt x="694" y="36"/>
                    <a:pt x="682" y="24"/>
                  </a:cubicBezTo>
                  <a:lnTo>
                    <a:pt x="667" y="11"/>
                  </a:lnTo>
                  <a:cubicBezTo>
                    <a:pt x="655" y="0"/>
                    <a:pt x="638" y="2"/>
                    <a:pt x="630" y="16"/>
                  </a:cubicBezTo>
                  <a:lnTo>
                    <a:pt x="619" y="33"/>
                  </a:lnTo>
                  <a:cubicBezTo>
                    <a:pt x="611" y="46"/>
                    <a:pt x="590" y="58"/>
                    <a:pt x="574" y="59"/>
                  </a:cubicBezTo>
                  <a:lnTo>
                    <a:pt x="554" y="59"/>
                  </a:lnTo>
                  <a:cubicBezTo>
                    <a:pt x="538" y="60"/>
                    <a:pt x="528" y="73"/>
                    <a:pt x="531" y="89"/>
                  </a:cubicBezTo>
                  <a:lnTo>
                    <a:pt x="536" y="108"/>
                  </a:lnTo>
                  <a:cubicBezTo>
                    <a:pt x="539" y="124"/>
                    <a:pt x="533" y="147"/>
                    <a:pt x="522" y="159"/>
                  </a:cubicBezTo>
                  <a:lnTo>
                    <a:pt x="509" y="173"/>
                  </a:lnTo>
                  <a:cubicBezTo>
                    <a:pt x="498" y="185"/>
                    <a:pt x="500" y="202"/>
                    <a:pt x="514" y="211"/>
                  </a:cubicBezTo>
                  <a:close/>
                  <a:moveTo>
                    <a:pt x="669" y="91"/>
                  </a:moveTo>
                  <a:cubicBezTo>
                    <a:pt x="714" y="91"/>
                    <a:pt x="750" y="127"/>
                    <a:pt x="750" y="172"/>
                  </a:cubicBezTo>
                  <a:cubicBezTo>
                    <a:pt x="750" y="216"/>
                    <a:pt x="714" y="252"/>
                    <a:pt x="669" y="252"/>
                  </a:cubicBezTo>
                  <a:cubicBezTo>
                    <a:pt x="625" y="252"/>
                    <a:pt x="589" y="216"/>
                    <a:pt x="589" y="172"/>
                  </a:cubicBezTo>
                  <a:cubicBezTo>
                    <a:pt x="589" y="127"/>
                    <a:pt x="625" y="91"/>
                    <a:pt x="669" y="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9057005" y="4032250"/>
            <a:ext cx="568325" cy="0"/>
          </a:xfrm>
          <a:prstGeom prst="straightConnector1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798560" y="2452370"/>
            <a:ext cx="984250" cy="12839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逆势而上，扭转乾坤。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移动生态发展向好。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AI发展成果显著。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1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4000">
                                          <p:cBhvr additive="base">
                                            <p:cTn id="1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4000">
                                          <p:cBhvr additive="base">
                                            <p:cTn id="15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 p14:presetBounceEnd="1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4000">
                                          <p:cBhvr additive="base">
                                            <p:cTn id="24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4000">
                                          <p:cBhvr additive="base">
                                            <p:cTn id="2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8" fill="hold" grpId="0" nodeType="afterEffect" p14:presetBounceEnd="1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4000">
                                          <p:cBhvr additive="base">
                                            <p:cTn id="2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4000">
                                          <p:cBhvr additive="base">
                                            <p:cTn id="30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8" fill="hold" grpId="0" nodeType="afterEffect" p14:presetBounceEnd="1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4000">
                                          <p:cBhvr additive="base">
                                            <p:cTn id="3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4000">
                                          <p:cBhvr additive="base">
                                            <p:cTn id="35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" presetClass="entr" presetSubtype="8" fill="hold" grpId="0" nodeType="afterEffect" p14:presetBounceEnd="1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4000">
                                          <p:cBhvr additive="base">
                                            <p:cTn id="39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4000">
                                          <p:cBhvr additive="base">
                                            <p:cTn id="40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2" presetID="2" presetClass="entr" presetSubtype="8" fill="hold" grpId="0" nodeType="afterEffect" p14:presetBounceEnd="1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4000">
                                          <p:cBhvr additive="base">
                                            <p:cTn id="4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4000">
                                          <p:cBhvr additive="base">
                                            <p:cTn id="45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1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6" presetID="2" presetClass="entr" presetSubtype="1" fill="hold" nodeType="after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7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7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5" presetID="2" presetClass="entr" presetSubtype="1" fill="hold" nodeType="after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7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7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8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82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4" presetID="2" presetClass="entr" presetSubtype="1" fill="hold" nodeType="after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8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8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9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91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9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9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0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0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1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2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2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21" grpId="0"/>
          <p:bldP spid="23" grpId="0"/>
          <p:bldP spid="25" grpId="0"/>
          <p:bldP spid="27" grpId="0"/>
          <p:bldP spid="29" grpId="0"/>
          <p:bldP spid="31" grpId="0"/>
          <p:bldP spid="136" grpId="0" bldLvl="0" animBg="1"/>
          <p:bldP spid="140" grpId="0" bldLvl="0" animBg="1"/>
          <p:bldP spid="145" grpId="0" bldLvl="0" animBg="1"/>
          <p:bldP spid="148" grpId="0" bldLvl="0" animBg="1"/>
          <p:bldP spid="152" grpId="0" bldLvl="0" animBg="1"/>
          <p:bldP spid="156" grpId="0" bldLvl="0" animBg="1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1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9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9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0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0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1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2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2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21" grpId="0"/>
          <p:bldP spid="23" grpId="0"/>
          <p:bldP spid="25" grpId="0"/>
          <p:bldP spid="27" grpId="0"/>
          <p:bldP spid="29" grpId="0"/>
          <p:bldP spid="31" grpId="0"/>
          <p:bldP spid="136" grpId="0" bldLvl="0" animBg="1"/>
          <p:bldP spid="140" grpId="0" bldLvl="0" animBg="1"/>
          <p:bldP spid="145" grpId="0" bldLvl="0" animBg="1"/>
          <p:bldP spid="148" grpId="0" bldLvl="0" animBg="1"/>
          <p:bldP spid="152" grpId="0" bldLvl="0" animBg="1"/>
          <p:bldP spid="156" grpId="0" bldLvl="0" animBg="1"/>
          <p:bldP spid="13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81600" y="92446"/>
            <a:ext cx="7010400" cy="480164"/>
            <a:chOff x="5167600" y="113199"/>
            <a:chExt cx="7010400" cy="480164"/>
          </a:xfrm>
        </p:grpSpPr>
        <p:sp>
          <p:nvSpPr>
            <p:cNvPr id="2" name="矩形 1"/>
            <p:cNvSpPr/>
            <p:nvPr/>
          </p:nvSpPr>
          <p:spPr>
            <a:xfrm>
              <a:off x="5167600" y="113199"/>
              <a:ext cx="7010400" cy="480164"/>
            </a:xfrm>
            <a:prstGeom prst="rect">
              <a:avLst/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9001372" y="233831"/>
              <a:ext cx="1518920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sym typeface="+mn-ea"/>
                </a:rPr>
                <a:t>Baidu Office Co., Ltd</a:t>
              </a:r>
              <a:endPara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0" y="-9466"/>
            <a:ext cx="5486401" cy="619066"/>
            <a:chOff x="0" y="-9466"/>
            <a:chExt cx="5486401" cy="619066"/>
          </a:xfrm>
        </p:grpSpPr>
        <p:sp>
          <p:nvSpPr>
            <p:cNvPr id="8" name="文本框 7"/>
            <p:cNvSpPr txBox="1"/>
            <p:nvPr/>
          </p:nvSpPr>
          <p:spPr>
            <a:xfrm>
              <a:off x="1412305" y="101696"/>
              <a:ext cx="407409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公司介绍</a:t>
              </a:r>
              <a:endParaRPr lang="zh-CN" altLang="en-US" dirty="0"/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27" name="iŝḷidê"/>
          <p:cNvSpPr/>
          <p:nvPr/>
        </p:nvSpPr>
        <p:spPr bwMode="auto">
          <a:xfrm>
            <a:off x="1236713" y="1467263"/>
            <a:ext cx="3481017" cy="462986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  <a:prstDash val="sysDash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8" name="iṣľíḋe"/>
          <p:cNvSpPr/>
          <p:nvPr/>
        </p:nvSpPr>
        <p:spPr bwMode="auto">
          <a:xfrm>
            <a:off x="4907280" y="1631315"/>
            <a:ext cx="6376035" cy="446659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  <a:effectLst/>
        </p:spPr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buSzPct val="25000"/>
            </a:pP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2" name="TextBox 30"/>
          <p:cNvSpPr txBox="1"/>
          <p:nvPr/>
        </p:nvSpPr>
        <p:spPr>
          <a:xfrm>
            <a:off x="5012055" y="2062480"/>
            <a:ext cx="6055995" cy="4035425"/>
          </a:xfrm>
          <a:prstGeom prst="rect">
            <a:avLst/>
          </a:prstGeom>
          <a:noFill/>
        </p:spPr>
        <p:txBody>
          <a:bodyPr wrap="square" lIns="135399" tIns="67706" rIns="135399" bIns="6770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3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2000年，李彦宏带着超链分析技术回国创建了百度，在北大资源宾馆开始了他的创业之路，接下来百度一路高歌猛进，创造着一个个PC时代的神话。</a:t>
            </a:r>
            <a:endParaRPr lang="zh-CN" altLang="en-US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立之初的百度并非是面向终端用户的独立搜索引擎，而是为门户网站提供搜索技术，到2001年，百度就与国内绝大多数的门户网站达成了合作。在发展如日中天之时，李彦宏突然提出了要转型做面向终端用户的独立搜索引擎，这样不合常理的建议被董事会极力否决。之后李彦宏表现出了与他形象极其不符的决断和坚定，在发怒之后，提议通过，百度迎来了新生。</a:t>
            </a:r>
            <a:endParaRPr lang="zh-CN" altLang="en-US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李彦宏的选择是对的，他的前瞻性和战略眼光被时间证明了，而在此后百度发展的多年里，这样正确及时的战略决策也极少。</a:t>
            </a:r>
            <a:endParaRPr lang="zh-CN" altLang="en-US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2001年9月，百度中文搜索引擎正式诞生，开启了它称霸国内搜索市场的历程。2002年，面对谷歌强敌，百度提出“闪电计划”以极短的时间完成了搜索引擎发展需要四年才能完成的技术积累，一年后，百度在中国的市场份额就已经超越了谷歌。</a:t>
            </a:r>
            <a:endParaRPr lang="zh-CN" altLang="en-US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33"/>
          <p:cNvSpPr txBox="1"/>
          <p:nvPr/>
        </p:nvSpPr>
        <p:spPr>
          <a:xfrm>
            <a:off x="4924565" y="1699001"/>
            <a:ext cx="2343238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  <a:buClr>
                <a:srgbClr val="C00000"/>
              </a:buClr>
            </a:pPr>
            <a:r>
              <a:rPr lang="en-US" altLang="zh-CN" sz="18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2000-2002</a:t>
            </a:r>
            <a:endParaRPr lang="en-US" altLang="zh-CN" sz="1800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bldLvl="0" animBg="1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81600" y="92446"/>
            <a:ext cx="7010400" cy="480164"/>
            <a:chOff x="5167600" y="113199"/>
            <a:chExt cx="7010400" cy="480164"/>
          </a:xfrm>
        </p:grpSpPr>
        <p:sp>
          <p:nvSpPr>
            <p:cNvPr id="2" name="矩形 1"/>
            <p:cNvSpPr/>
            <p:nvPr/>
          </p:nvSpPr>
          <p:spPr>
            <a:xfrm>
              <a:off x="5167600" y="113199"/>
              <a:ext cx="7010400" cy="480164"/>
            </a:xfrm>
            <a:prstGeom prst="rect">
              <a:avLst/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9001372" y="233831"/>
              <a:ext cx="1518920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sym typeface="+mn-ea"/>
                </a:rPr>
                <a:t>Baidu Office Co., Ltd</a:t>
              </a:r>
              <a:endParaRPr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0" y="-9466"/>
            <a:ext cx="5486401" cy="619066"/>
            <a:chOff x="0" y="-9466"/>
            <a:chExt cx="5486401" cy="619066"/>
          </a:xfrm>
        </p:grpSpPr>
        <p:sp>
          <p:nvSpPr>
            <p:cNvPr id="8" name="文本框 7"/>
            <p:cNvSpPr txBox="1"/>
            <p:nvPr/>
          </p:nvSpPr>
          <p:spPr>
            <a:xfrm>
              <a:off x="1412305" y="101696"/>
              <a:ext cx="407409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公司介绍</a:t>
              </a:r>
              <a:endParaRPr lang="zh-CN" altLang="en-US" dirty="0"/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28" name="iṣľíḋe"/>
          <p:cNvSpPr/>
          <p:nvPr/>
        </p:nvSpPr>
        <p:spPr bwMode="auto">
          <a:xfrm>
            <a:off x="4907280" y="1631315"/>
            <a:ext cx="6376035" cy="446659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  <a:effectLst/>
        </p:spPr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buSzPct val="25000"/>
            </a:pP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2" name="TextBox 30"/>
          <p:cNvSpPr txBox="1"/>
          <p:nvPr/>
        </p:nvSpPr>
        <p:spPr>
          <a:xfrm>
            <a:off x="5012055" y="2062480"/>
            <a:ext cx="6055995" cy="3735705"/>
          </a:xfrm>
          <a:prstGeom prst="rect">
            <a:avLst/>
          </a:prstGeom>
          <a:noFill/>
        </p:spPr>
        <p:txBody>
          <a:bodyPr wrap="square" lIns="135399" tIns="67706" rIns="135399" bIns="6770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3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百度在纳斯达克上市，首日股价涨幅达到354%，创造了中国概念股的美国神话。 上市之后百度的发展更加迅猛，在搜索业务不断发展的同时，百度连续推出百度贴吧、百度知道、百度文库、百度百科等明星产品，一幅百度帝国的恢宏图景展现在了世人面前。</a:t>
            </a:r>
            <a:endParaRPr lang="zh-CN" altLang="en-US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2011年，百度网页搜索的中国市场份额达到了83.6%，百度成了搜索的代名词，同一年，百度的市值超越了腾讯，成为国内互联网企业中市值最高的公司，百度站在了时代的巅峰之上。</a:t>
            </a:r>
            <a:endParaRPr lang="zh-CN" altLang="en-US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彦宏绝佳的技术能力和时代机遇成就了百度。“百度一下，你就知道”的宣传语是大多数人的口头禅，遇到问题，通常会用“问度娘”或者“你去百度一下”来代替搜索。近20年来，无数挑战者想分百度一口羹，但无不铩羽而归，虽有受众不断诟病，但仍占据搜索市场份额多达70%，百度站在PC时代，以搜索成就了一段传奇。</a:t>
            </a:r>
            <a:endParaRPr lang="zh-CN" altLang="en-US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33"/>
          <p:cNvSpPr txBox="1"/>
          <p:nvPr/>
        </p:nvSpPr>
        <p:spPr>
          <a:xfrm>
            <a:off x="4924565" y="1699001"/>
            <a:ext cx="2343238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  <a:buClr>
                <a:srgbClr val="C00000"/>
              </a:buClr>
            </a:pPr>
            <a:r>
              <a:rPr lang="en-US" altLang="zh-CN" sz="18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2005-2011</a:t>
            </a:r>
            <a:endParaRPr lang="en-US" altLang="zh-CN" sz="1800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40"/>
          <a:stretch>
            <a:fillRect/>
          </a:stretch>
        </p:blipFill>
        <p:spPr>
          <a:xfrm>
            <a:off x="1235710" y="1468120"/>
            <a:ext cx="3458845" cy="4629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12" grpId="0"/>
      <p:bldP spid="13" grpId="0"/>
    </p:bldLst>
  </p:timing>
</p:sld>
</file>

<file path=ppt/tags/tag1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2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3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4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</p:tagLst>
</file>

<file path=ppt/tags/tag5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</p:tagLst>
</file>

<file path=ppt/tags/tag7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3239</Words>
  <Application>WPS 演示</Application>
  <PresentationFormat>宽屏</PresentationFormat>
  <Paragraphs>269</Paragraphs>
  <Slides>17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Times New Roman</vt:lpstr>
      <vt:lpstr>Calibri</vt:lpstr>
      <vt:lpstr>等线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过错？错过？</cp:lastModifiedBy>
  <cp:revision>91</cp:revision>
  <dcterms:created xsi:type="dcterms:W3CDTF">2019-02-26T07:34:00Z</dcterms:created>
  <dcterms:modified xsi:type="dcterms:W3CDTF">2021-09-28T14:16:13Z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38D6C91C7EF04083937EB99209BC920E</vt:lpwstr>
  </property>
  <property fmtid="{D5CDD505-2E9C-101B-9397-08002B2CF9AE}" pid="3" name="KSOProductBuildVer">
    <vt:lpwstr>2052-11.1.0.10938</vt:lpwstr>
  </property>
</Properties>
</file>