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9"/>
  </p:notesMasterIdLst>
  <p:sldIdLst>
    <p:sldId id="256" r:id="rId2"/>
    <p:sldId id="257" r:id="rId3"/>
    <p:sldId id="258" r:id="rId4"/>
    <p:sldId id="264" r:id="rId5"/>
    <p:sldId id="262" r:id="rId6"/>
    <p:sldId id="265" r:id="rId7"/>
    <p:sldId id="296" r:id="rId8"/>
    <p:sldId id="259" r:id="rId9"/>
    <p:sldId id="267" r:id="rId10"/>
    <p:sldId id="263" r:id="rId11"/>
    <p:sldId id="268" r:id="rId12"/>
    <p:sldId id="269" r:id="rId13"/>
    <p:sldId id="270" r:id="rId14"/>
    <p:sldId id="272" r:id="rId15"/>
    <p:sldId id="273" r:id="rId16"/>
    <p:sldId id="274" r:id="rId17"/>
    <p:sldId id="279" r:id="rId18"/>
    <p:sldId id="275" r:id="rId19"/>
    <p:sldId id="280" r:id="rId20"/>
    <p:sldId id="281" r:id="rId21"/>
    <p:sldId id="282" r:id="rId22"/>
    <p:sldId id="276" r:id="rId23"/>
    <p:sldId id="278" r:id="rId24"/>
    <p:sldId id="283" r:id="rId25"/>
    <p:sldId id="284" r:id="rId26"/>
    <p:sldId id="285" r:id="rId27"/>
    <p:sldId id="286" r:id="rId28"/>
    <p:sldId id="287" r:id="rId29"/>
    <p:sldId id="294" r:id="rId30"/>
    <p:sldId id="295" r:id="rId31"/>
    <p:sldId id="288" r:id="rId32"/>
    <p:sldId id="289" r:id="rId33"/>
    <p:sldId id="290" r:id="rId34"/>
    <p:sldId id="291" r:id="rId35"/>
    <p:sldId id="292" r:id="rId36"/>
    <p:sldId id="293" r:id="rId37"/>
    <p:sldId id="261" r:id="rId38"/>
  </p:sldIdLst>
  <p:sldSz cx="9144000" cy="5143500" type="screen16x9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 xmlns:p14="http://schemas.microsoft.com/office/powerpoint/2010/main" xmlns=""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EE"/>
    <a:srgbClr val="0DC0FF"/>
    <a:srgbClr val="615247"/>
    <a:srgbClr val="A1968B"/>
    <a:srgbClr val="BDAB9D"/>
    <a:srgbClr val="C5B7AB"/>
    <a:srgbClr val="009ED6"/>
    <a:srgbClr val="0094C8"/>
    <a:srgbClr val="00ADEA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37" autoAdjust="0"/>
  </p:normalViewPr>
  <p:slideViewPr>
    <p:cSldViewPr snapToGrid="0" snapToObjects="1"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7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6/14/2019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/>
            </a:lvl1pPr>
          </a:lstStyle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6/14/2019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475" y="125095"/>
            <a:ext cx="1666875" cy="3937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405" y="162560"/>
            <a:ext cx="53403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405" y="511175"/>
            <a:ext cx="534035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6/14/2019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7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480060" y="4704080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480060" y="367855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 noGrp="1" noChangeArrowheads="1"/>
          </p:cNvSpPr>
          <p:nvPr/>
        </p:nvSpPr>
        <p:spPr bwMode="auto">
          <a:xfrm>
            <a:off x="505460" y="3690620"/>
            <a:ext cx="38417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413327"/>
                </a:solidFill>
                <a:latin typeface="Arial" charset="0"/>
                <a:ea typeface="Arial" charset="0"/>
              </a:rPr>
              <a:t>B 팀</a:t>
            </a:r>
            <a:endParaRPr lang="ko-KR" altLang="en-US" sz="800" b="1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Text Box 20"/>
          <p:cNvSpPr txBox="1">
            <a:spLocks/>
          </p:cNvSpPr>
          <p:nvPr/>
        </p:nvSpPr>
        <p:spPr bwMode="auto">
          <a:xfrm>
            <a:off x="505460" y="3892550"/>
            <a:ext cx="4883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박용민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0"/>
          <p:cNvSpPr txBox="1">
            <a:spLocks/>
          </p:cNvSpPr>
          <p:nvPr/>
        </p:nvSpPr>
        <p:spPr bwMode="auto">
          <a:xfrm>
            <a:off x="505460" y="4089400"/>
            <a:ext cx="59944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유창모   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 Box 20"/>
          <p:cNvSpPr txBox="1">
            <a:spLocks noGrp="1" noChangeArrowheads="1"/>
          </p:cNvSpPr>
          <p:nvPr/>
        </p:nvSpPr>
        <p:spPr bwMode="auto">
          <a:xfrm>
            <a:off x="505460" y="4291965"/>
            <a:ext cx="5137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신도준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0"/>
          <p:cNvSpPr txBox="1">
            <a:spLocks noGrp="1" noChangeArrowheads="1"/>
          </p:cNvSpPr>
          <p:nvPr/>
        </p:nvSpPr>
        <p:spPr bwMode="auto">
          <a:xfrm>
            <a:off x="505460" y="4494530"/>
            <a:ext cx="5137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이상윤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81330" y="389572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81330" y="4095750"/>
            <a:ext cx="2425700" cy="1270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1330" y="429641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1330" y="449643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695" y="579120"/>
            <a:ext cx="8188960" cy="2373630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25805" y="788670"/>
            <a:ext cx="3837305" cy="146621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  <a:t>WEB DESIGN</a:t>
            </a:r>
            <a:b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</a:br>
            <a: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  <a:t>PROJECT PROPOSAL </a:t>
            </a:r>
            <a:endParaRPr lang="ko-KR" altLang="en-US" sz="3200" b="1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>
            <a:off x="604520" y="2374265"/>
            <a:ext cx="4107180" cy="27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10922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00B0F0"/>
                </a:solidFill>
                <a:latin typeface="Arial" charset="0"/>
                <a:ea typeface="Arial" charset="0"/>
              </a:rPr>
              <a:t>WEB KIOSK</a:t>
            </a:r>
            <a:endParaRPr lang="ko-KR" altLang="en-US" sz="16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latin typeface="Arial" charset="0"/>
                <a:ea typeface="Arial" charset="0"/>
              </a:rPr>
              <a:t>3.</a:t>
            </a:r>
            <a:br>
              <a:rPr lang="en-US" altLang="ko-KR" sz="3600" b="1">
                <a:latin typeface="Arial" charset="0"/>
                <a:ea typeface="Arial" charset="0"/>
              </a:rPr>
            </a:br>
            <a:r>
              <a:rPr lang="en-US" altLang="ko-KR" sz="3600" b="1">
                <a:latin typeface="Arial" charset="0"/>
                <a:ea typeface="Arial" charset="0"/>
              </a:rPr>
              <a:t>프로젝트 구성</a:t>
            </a:r>
            <a:endParaRPr lang="ko-KR" altLang="en-US" sz="3600" b="1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219621" cy="3494768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Main page (</a:t>
            </a:r>
            <a:r>
              <a:rPr lang="en-US" altLang="ko-KR" sz="1400" b="1" dirty="0" err="1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index.jsp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구성 </a:t>
            </a:r>
            <a:r>
              <a:rPr lang="en-US" altLang="ko-KR" sz="1800" b="1" dirty="0" smtClean="0">
                <a:solidFill>
                  <a:srgbClr val="615247"/>
                </a:solidFill>
              </a:rPr>
              <a:t>- Client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 </a:t>
            </a:r>
            <a:endParaRPr lang="ko-KR" altLang="en-US" sz="1800" b="1" dirty="0">
              <a:solidFill>
                <a:srgbClr val="615247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5" y="1644057"/>
            <a:ext cx="3877021" cy="30273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7617" y="2865331"/>
            <a:ext cx="269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매장 </a:t>
            </a:r>
            <a:r>
              <a:rPr lang="en-US" altLang="ko-KR" sz="1600" dirty="0" smtClean="0">
                <a:solidFill>
                  <a:schemeClr val="bg1"/>
                </a:solidFill>
              </a:rPr>
              <a:t>&amp; </a:t>
            </a:r>
            <a:r>
              <a:rPr lang="ko-KR" altLang="en-US" sz="1600" dirty="0" smtClean="0">
                <a:solidFill>
                  <a:schemeClr val="bg1"/>
                </a:solidFill>
              </a:rPr>
              <a:t>포장 선택하면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로그인 페이지로 이동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52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219621" cy="3383734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453870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로그인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&amp;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회원가입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400" b="1" dirty="0" err="1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login.jsp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&amp; </a:t>
            </a:r>
            <a:r>
              <a:rPr lang="en-US" altLang="ko-KR" sz="1400" b="1" dirty="0" err="1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signup.jsp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구성 </a:t>
            </a:r>
            <a:endParaRPr lang="ko-KR" altLang="en-US" sz="1800" b="1" dirty="0">
              <a:solidFill>
                <a:srgbClr val="615247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" y="1548889"/>
            <a:ext cx="2505101" cy="31174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92" y="1543471"/>
            <a:ext cx="2725420" cy="3122877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962482" y="4114800"/>
            <a:ext cx="307515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0898" y="2118236"/>
            <a:ext cx="2308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Sign up </a:t>
            </a:r>
            <a:r>
              <a:rPr lang="ko-KR" altLang="en-US" sz="1600" dirty="0" smtClean="0">
                <a:solidFill>
                  <a:schemeClr val="bg1"/>
                </a:solidFill>
              </a:rPr>
              <a:t>을 클릭하면 회원가입페이지로 이동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휴대전화번호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이름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비밀번호로 회원가입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01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219621" cy="3383734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로그인 후 </a:t>
            </a:r>
            <a:r>
              <a:rPr lang="en-US" altLang="ko-KR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M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ain page (</a:t>
            </a:r>
            <a:r>
              <a:rPr lang="en-US" altLang="ko-KR" sz="1400" b="1" dirty="0" err="1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index.jsp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구성 </a:t>
            </a:r>
            <a:endParaRPr lang="ko-KR" altLang="en-US" sz="1800" b="1" dirty="0">
              <a:solidFill>
                <a:srgbClr val="615247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75" y="1714662"/>
            <a:ext cx="3743980" cy="2775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7" y="2037805"/>
            <a:ext cx="3594102" cy="118537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634876" y="1867989"/>
            <a:ext cx="2851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3777433" y="1867989"/>
            <a:ext cx="1263014" cy="235131"/>
          </a:xfrm>
          <a:prstGeom prst="bentConnector3">
            <a:avLst>
              <a:gd name="adj1" fmla="val -16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40895" y="4422317"/>
            <a:ext cx="359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선택하면 주문 페이지로 이동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6" name="꺾인 연결선 25"/>
          <p:cNvCxnSpPr/>
          <p:nvPr/>
        </p:nvCxnSpPr>
        <p:spPr>
          <a:xfrm>
            <a:off x="1998617" y="4304211"/>
            <a:ext cx="3370217" cy="287383"/>
          </a:xfrm>
          <a:prstGeom prst="bentConnector3">
            <a:avLst>
              <a:gd name="adj1" fmla="val -19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520440" y="4304211"/>
            <a:ext cx="0" cy="2873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40447" y="1647000"/>
            <a:ext cx="359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주문 내역 확인 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44830" y="1410335"/>
            <a:ext cx="8219621" cy="323913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상품 주문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400" b="1" dirty="0" err="1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orderPage.jsp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4" y="1857884"/>
            <a:ext cx="4328556" cy="234403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1312818" y="2641282"/>
            <a:ext cx="2116183" cy="777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83281" y="3239588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이벤트 할인상품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카테고리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04" y="1847627"/>
            <a:ext cx="3111105" cy="236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6257109" y="3161211"/>
            <a:ext cx="0" cy="11821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1491" y="4293201"/>
            <a:ext cx="326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커피 카테고리에서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카페라떼</a:t>
            </a:r>
            <a:r>
              <a:rPr lang="ko-KR" altLang="en-US" sz="1600" dirty="0" smtClean="0">
                <a:solidFill>
                  <a:srgbClr val="FF0000"/>
                </a:solidFill>
              </a:rPr>
              <a:t> 선택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53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219621" cy="348170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5250634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상품 주문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세부 선택사항 결정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(modal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사용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77198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8" y="1738073"/>
            <a:ext cx="3934551" cy="2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34" y="1738073"/>
            <a:ext cx="3913472" cy="2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꺾인 연결선 2"/>
          <p:cNvCxnSpPr/>
          <p:nvPr/>
        </p:nvCxnSpPr>
        <p:spPr>
          <a:xfrm flipV="1">
            <a:off x="3017701" y="2397034"/>
            <a:ext cx="2240099" cy="228419"/>
          </a:xfrm>
          <a:prstGeom prst="bentConnector3">
            <a:avLst>
              <a:gd name="adj1" fmla="val -15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49992" y="1859952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HOT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선택 시 이미지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500846" y="3429000"/>
            <a:ext cx="329070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02297" y="330222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휘핑크림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선택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099663" y="2587398"/>
            <a:ext cx="228600" cy="4425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9102" y="2166201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필수 선택사항 체크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안 했을 시 경고출력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20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45110" y="1080360"/>
            <a:ext cx="8618038" cy="3648394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366394" y="49298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장바구니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&amp;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결제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400" b="1" dirty="0" err="1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payment.jsp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423408" y="686250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8" y="1323766"/>
            <a:ext cx="4210941" cy="311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2" y="1323766"/>
            <a:ext cx="4056909" cy="174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401306" y="2775267"/>
            <a:ext cx="21986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9001" y="2882664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order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클릭 시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주문 페이지로 이동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0845" y="2382097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기타 요구사항 입력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983349" y="1793538"/>
            <a:ext cx="187496" cy="4026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8501" y="1581853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포인트 사용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38511" y="3559699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결제 클릭 시 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결제완료 창으로 이동 및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POS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기 와 주문내용 연동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5400000" flipH="1" flipV="1">
            <a:off x="7709411" y="2948313"/>
            <a:ext cx="734554" cy="66082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20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45111" y="1410335"/>
            <a:ext cx="8683352" cy="3566614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879034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결제 완료 후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Client, POS, </a:t>
            </a:r>
            <a:r>
              <a:rPr lang="ko-KR" altLang="en-US" sz="1400" b="1" dirty="0" err="1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주문현황판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연동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059" y="1533099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5709" y="1550907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739" y="1553084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주문현황판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7" y="1922416"/>
            <a:ext cx="2197451" cy="10056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7" y="3040067"/>
            <a:ext cx="2069308" cy="1820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54" y="1922416"/>
            <a:ext cx="2818334" cy="21738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58" y="1922416"/>
            <a:ext cx="2907387" cy="2235303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2697480" y="1553084"/>
            <a:ext cx="0" cy="3307619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69428" y="1550907"/>
            <a:ext cx="0" cy="3307619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09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57834" y="1299300"/>
            <a:ext cx="8326935" cy="3749493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POS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와 </a:t>
            </a:r>
            <a:r>
              <a:rPr lang="ko-KR" altLang="en-US" sz="1400" b="1" dirty="0" err="1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주문현황판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연동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654628"/>
            <a:ext cx="3013091" cy="23240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6" y="1654627"/>
            <a:ext cx="3449507" cy="232409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978331" y="2573383"/>
            <a:ext cx="574766" cy="2432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1571" y="3174046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주문확인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녹색 체크버튼 클릭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하면 주문내역으로 이동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주문현황판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대기번호 출력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654629"/>
            <a:ext cx="3013091" cy="23630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6" y="1654627"/>
            <a:ext cx="3449507" cy="26521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654629"/>
            <a:ext cx="3069461" cy="236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420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304531" cy="3462111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POS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와 </a:t>
            </a:r>
            <a:r>
              <a:rPr lang="ko-KR" altLang="en-US" sz="1400" b="1" dirty="0" err="1">
                <a:solidFill>
                  <a:srgbClr val="00B0F0"/>
                </a:solidFill>
                <a:latin typeface="맑은 고딕" charset="0"/>
                <a:ea typeface="맑은 고딕" charset="0"/>
              </a:rPr>
              <a:t>주문현황판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 연동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5" y="1593668"/>
            <a:ext cx="3945018" cy="303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62994" y="3788229"/>
            <a:ext cx="372092" cy="169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76103" y="2495006"/>
            <a:ext cx="280851" cy="3265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" idx="1"/>
          </p:cNvCxnSpPr>
          <p:nvPr/>
        </p:nvCxnSpPr>
        <p:spPr>
          <a:xfrm flipH="1">
            <a:off x="1214846" y="3873138"/>
            <a:ext cx="1548148" cy="2416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05840" y="3415937"/>
            <a:ext cx="209006" cy="822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43" y="1593668"/>
            <a:ext cx="3449507" cy="265210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5" y="1593668"/>
            <a:ext cx="3926929" cy="306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713617" y="2364549"/>
            <a:ext cx="473709" cy="555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42" y="1598668"/>
            <a:ext cx="3449508" cy="27255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017622" y="2412446"/>
            <a:ext cx="473709" cy="555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5" y="1598668"/>
            <a:ext cx="3945018" cy="30852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762994" y="3840479"/>
            <a:ext cx="372092" cy="166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5" y="1602399"/>
            <a:ext cx="3926929" cy="309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43" y="1606732"/>
            <a:ext cx="3499417" cy="2721769"/>
          </a:xfrm>
          <a:prstGeom prst="rect">
            <a:avLst/>
          </a:prstGeom>
        </p:spPr>
      </p:pic>
      <p:sp>
        <p:nvSpPr>
          <p:cNvPr id="3" name="타원형 설명선 2"/>
          <p:cNvSpPr/>
          <p:nvPr/>
        </p:nvSpPr>
        <p:spPr>
          <a:xfrm>
            <a:off x="5186050" y="1955615"/>
            <a:ext cx="901051" cy="456831"/>
          </a:xfrm>
          <a:prstGeom prst="wedgeEllipseCallout">
            <a:avLst>
              <a:gd name="adj1" fmla="val 26574"/>
              <a:gd name="adj2" fmla="val 75649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띵동</a:t>
            </a:r>
            <a:endParaRPr lang="ko-KR" altLang="en-US" sz="1400" dirty="0"/>
          </a:p>
        </p:txBody>
      </p:sp>
      <p:pic>
        <p:nvPicPr>
          <p:cNvPr id="6" name="dingdong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833863" y="2075841"/>
            <a:ext cx="216377" cy="216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718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3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1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9" grpId="0" animBg="1"/>
      <p:bldP spid="20" grpId="0" animBg="1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690" y="1452880"/>
            <a:ext cx="6306185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880"/>
            <a:ext cx="2044700" cy="582295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</a:rPr>
              <a:t>INDEX</a:t>
            </a:r>
            <a:endParaRPr lang="ko-KR" altLang="en-US" sz="3200" b="1" dirty="0" smtClean="0">
              <a:latin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65470" y="2163445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  <a:ea typeface="Arial" charset="0"/>
              </a:rPr>
              <a:t>01 /  프로젝트 소개</a:t>
            </a:r>
            <a:endParaRPr lang="ko-KR" altLang="en-US" sz="120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65470" y="2429510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  <a:ea typeface="Arial" charset="0"/>
              </a:rPr>
              <a:t>02 /  프로젝트 개요</a:t>
            </a:r>
            <a:endParaRPr lang="ko-KR" altLang="en-US" sz="120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65470" y="2695575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  <a:ea typeface="Arial" charset="0"/>
              </a:rPr>
              <a:t>         1)  개발환경</a:t>
            </a:r>
            <a:endParaRPr lang="ko-KR" altLang="en-US" sz="120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65470" y="2961640"/>
            <a:ext cx="3296285" cy="27432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  <a:ea typeface="Arial" charset="0"/>
              </a:rPr>
              <a:t>         2)  서비스개요</a:t>
            </a:r>
            <a:endParaRPr lang="ko-KR" altLang="en-US" sz="120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65470" y="3228340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  <a:ea typeface="Arial" charset="0"/>
              </a:rPr>
              <a:t>         3)  DB 구성</a:t>
            </a:r>
            <a:endParaRPr lang="ko-KR" altLang="en-US" sz="120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665470" y="3494405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  <a:ea typeface="Arial" charset="0"/>
              </a:rPr>
              <a:t>         4)  SOCKET 통신</a:t>
            </a:r>
            <a:endParaRPr lang="ko-KR" altLang="en-US" sz="120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제목 24"/>
          <p:cNvSpPr txBox="1">
            <a:spLocks/>
          </p:cNvSpPr>
          <p:nvPr/>
        </p:nvSpPr>
        <p:spPr>
          <a:xfrm>
            <a:off x="5663565" y="3780789"/>
            <a:ext cx="3296285" cy="27432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  <a:ea typeface="Arial" charset="0"/>
              </a:rPr>
              <a:t>03 /   프로젝트 구성</a:t>
            </a:r>
            <a:endParaRPr lang="ko-KR" altLang="en-US" sz="120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219621" cy="3475174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POS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기능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이전주문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49" y="1585422"/>
            <a:ext cx="4003593" cy="31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718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06978" y="1305833"/>
            <a:ext cx="8457474" cy="3671116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POS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기능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정산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879715"/>
            <a:ext cx="3265831" cy="252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09" y="1879715"/>
            <a:ext cx="3206590" cy="252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01085" y="3784962"/>
            <a:ext cx="572796" cy="349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50748" y="138109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월별로 정산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0299" y="4493624"/>
            <a:ext cx="304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일별정산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0920" y="4493624"/>
            <a:ext cx="304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월</a:t>
            </a:r>
            <a:r>
              <a:rPr lang="ko-KR" altLang="en-US" dirty="0" smtClean="0">
                <a:solidFill>
                  <a:schemeClr val="bg1"/>
                </a:solidFill>
              </a:rPr>
              <a:t>별정산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18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81977" y="1410335"/>
            <a:ext cx="8219621" cy="3514362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POS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기능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마감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1713569"/>
            <a:ext cx="3269429" cy="273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59" y="1706082"/>
            <a:ext cx="3556483" cy="274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3847011" y="4225834"/>
            <a:ext cx="0" cy="3853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12900" y="454587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lick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54680" y="2076994"/>
            <a:ext cx="16655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5509" y="2844350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마감하게 되면 주문번호가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</a:rPr>
              <a:t>부터 다시 시작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20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219621" cy="3605802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29" y="1653947"/>
            <a:ext cx="6818860" cy="139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5" y="3407551"/>
            <a:ext cx="7182448" cy="134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420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219621" cy="352742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회원관리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2" y="2228597"/>
            <a:ext cx="7110969" cy="1010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2" y="3397753"/>
            <a:ext cx="6920715" cy="13983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2942" y="1632857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회원목록 확인 </a:t>
            </a:r>
            <a:r>
              <a:rPr lang="en-US" altLang="ko-KR" dirty="0" smtClean="0">
                <a:solidFill>
                  <a:schemeClr val="bg1"/>
                </a:solidFill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65761" y="1410335"/>
            <a:ext cx="8419010" cy="3592739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상품 관리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360601"/>
            <a:ext cx="7268479" cy="24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0718" y="1515291"/>
            <a:ext cx="5689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상품등록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새로운 상품 등록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상세보기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제품정보확인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등록상품수정</a:t>
            </a:r>
            <a:r>
              <a:rPr lang="en-US" altLang="ko-KR" sz="1400" dirty="0" smtClean="0">
                <a:solidFill>
                  <a:schemeClr val="bg1"/>
                </a:solidFill>
              </a:rPr>
              <a:t>&amp;</a:t>
            </a:r>
            <a:r>
              <a:rPr lang="ko-KR" altLang="en-US" sz="1400" dirty="0" smtClean="0">
                <a:solidFill>
                  <a:schemeClr val="bg1"/>
                </a:solidFill>
              </a:rPr>
              <a:t>삭제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이벤트 상품으로 등록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01299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상품 등록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44" y="1596974"/>
            <a:ext cx="5878304" cy="145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89" y="3160984"/>
            <a:ext cx="4890414" cy="162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93" y="3160984"/>
            <a:ext cx="7503406" cy="165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791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86208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수정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8" y="1492047"/>
            <a:ext cx="7128315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08" y="3160982"/>
            <a:ext cx="6889774" cy="169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180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475174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상품 삭제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89" y="1590507"/>
            <a:ext cx="5515814" cy="120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89" y="2857035"/>
            <a:ext cx="5501411" cy="185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5499463" y="3716383"/>
            <a:ext cx="0" cy="4114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8865" y="404295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야관문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삭제됨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80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53551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품절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265486"/>
            <a:ext cx="5170170" cy="1184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99815"/>
            <a:ext cx="5170170" cy="13797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0537" y="1599815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품절 유무 </a:t>
            </a:r>
            <a:r>
              <a:rPr lang="en-US" altLang="ko-KR" dirty="0" smtClean="0">
                <a:solidFill>
                  <a:schemeClr val="bg1"/>
                </a:solidFill>
              </a:rPr>
              <a:t>: true (</a:t>
            </a:r>
            <a:r>
              <a:rPr lang="ko-KR" altLang="en-US" dirty="0" smtClean="0">
                <a:solidFill>
                  <a:schemeClr val="bg1"/>
                </a:solidFill>
              </a:rPr>
              <a:t>품절</a:t>
            </a:r>
            <a:r>
              <a:rPr lang="en-US" altLang="ko-KR" dirty="0" smtClean="0">
                <a:solidFill>
                  <a:schemeClr val="bg1"/>
                </a:solidFill>
              </a:rPr>
              <a:t>O)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품절 유무 </a:t>
            </a:r>
            <a:r>
              <a:rPr lang="en-US" altLang="ko-KR" dirty="0" smtClean="0">
                <a:solidFill>
                  <a:schemeClr val="bg1"/>
                </a:solidFill>
              </a:rPr>
              <a:t>: false(</a:t>
            </a:r>
            <a:r>
              <a:rPr lang="ko-KR" altLang="en-US" dirty="0" smtClean="0">
                <a:solidFill>
                  <a:schemeClr val="bg1"/>
                </a:solidFill>
              </a:rPr>
              <a:t>품절</a:t>
            </a:r>
            <a:r>
              <a:rPr lang="en-US" altLang="ko-KR" dirty="0" smtClean="0">
                <a:solidFill>
                  <a:schemeClr val="bg1"/>
                </a:solidFill>
              </a:rPr>
              <a:t>X)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9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latin typeface="Arial" charset="0"/>
                <a:ea typeface="Arial" charset="0"/>
              </a:rPr>
              <a:t>1.</a:t>
            </a:r>
            <a:br>
              <a:rPr lang="en-US" altLang="ko-KR" sz="3600" b="1">
                <a:latin typeface="Arial" charset="0"/>
                <a:ea typeface="Arial" charset="0"/>
              </a:rPr>
            </a:br>
            <a:r>
              <a:rPr lang="en-US" altLang="ko-KR" sz="3600" b="1">
                <a:latin typeface="맑은 고딕" charset="0"/>
                <a:ea typeface="맑은 고딕" charset="0"/>
              </a:rPr>
              <a:t>프로젝트 소개</a:t>
            </a:r>
            <a:endParaRPr lang="ko-KR" altLang="en-US" sz="3600" b="1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7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53551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품절 상품 예시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" y="1727228"/>
            <a:ext cx="5302768" cy="27990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52604" y="1727228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품절된 상품 이미지는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흐리게 표시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품절된 상품 선택 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경고문구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36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53551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이벤트 상품 추가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" y="1583132"/>
            <a:ext cx="7431085" cy="164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" y="3365504"/>
            <a:ext cx="7431085" cy="137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4408714" y="4212771"/>
            <a:ext cx="75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81452" y="4074271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원래가격보다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높게 설정 불가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80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53551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이벤트 상품 추가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56" y="1557336"/>
            <a:ext cx="3595279" cy="87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" y="2779040"/>
            <a:ext cx="8105274" cy="164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149531" y="2592977"/>
            <a:ext cx="0" cy="7641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830" y="2294954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추가한 이벤트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69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53551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이벤트 관리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8" y="1976526"/>
            <a:ext cx="8272195" cy="162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659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53551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이벤트 수정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8" y="1603751"/>
            <a:ext cx="7515815" cy="158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8" y="3275090"/>
            <a:ext cx="7515815" cy="155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4356463" y="4160520"/>
            <a:ext cx="41148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02629" y="4022020"/>
            <a:ext cx="196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종료일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7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월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일까지로 변경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644537" y="3716383"/>
            <a:ext cx="112340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2628" y="3577882"/>
            <a:ext cx="2191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이벤트 번호는 자동으로 생성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59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53551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이벤트 수정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2" y="1972920"/>
            <a:ext cx="8054188" cy="161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4950823" y="2651760"/>
            <a:ext cx="0" cy="11952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0570" y="3866605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날짜 수정 완료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59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78823" y="1410335"/>
            <a:ext cx="8405947" cy="3553551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관리자 모드 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–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이벤트 삭제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구</a:t>
            </a:r>
            <a:r>
              <a:rPr lang="ko-KR" altLang="en-US" sz="1800" b="1" dirty="0">
                <a:solidFill>
                  <a:srgbClr val="615247"/>
                </a:solidFill>
              </a:rPr>
              <a:t>성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46" y="1767885"/>
            <a:ext cx="70485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367451" y="2286000"/>
            <a:ext cx="411480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46" y="3458670"/>
            <a:ext cx="7048500" cy="121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659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470" y="481965"/>
            <a:ext cx="2713990" cy="271399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95" y="1608455"/>
            <a:ext cx="180721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  <a:endParaRPr lang="en-US" altLang="en-US" sz="2400" b="1" dirty="0">
              <a:solidFill>
                <a:srgbClr val="A1968B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106795" y="4685030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6106795" y="3317875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131560" y="3900170"/>
            <a:ext cx="5741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유창</a:t>
            </a:r>
            <a:r>
              <a:rPr lang="ko-KR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모</a:t>
            </a: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  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131560" y="4170045"/>
            <a:ext cx="5164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신도</a:t>
            </a:r>
            <a:r>
              <a:rPr lang="ko-KR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준</a:t>
            </a: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131560" y="4439920"/>
            <a:ext cx="5164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이상</a:t>
            </a:r>
            <a:r>
              <a:rPr lang="ko-KR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윤</a:t>
            </a: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108065" y="3607435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08065" y="38747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08065" y="41414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08065" y="44081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131560" y="3392170"/>
            <a:ext cx="4748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B </a:t>
            </a:r>
            <a:r>
              <a:rPr lang="ko-KR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팀</a:t>
            </a: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  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131560" y="3642495"/>
            <a:ext cx="6030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박용</a:t>
            </a:r>
            <a:r>
              <a:rPr lang="ko-KR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민</a:t>
            </a: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   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>
            <a:spLocks/>
          </p:cNvSpPr>
          <p:nvPr/>
        </p:nvSpPr>
        <p:spPr>
          <a:xfrm>
            <a:off x="457835" y="1401173"/>
            <a:ext cx="4943656" cy="338518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chemeClr val="bg1"/>
              </a:solidFill>
              <a:latin typeface="MS Gothic" charset="0"/>
              <a:ea typeface="MS Gothic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01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맑은 고딕" charset="0"/>
                <a:ea typeface="맑은 고딕" charset="0"/>
              </a:rPr>
              <a:t>카페</a:t>
            </a:r>
            <a:r>
              <a:rPr lang="en-US" altLang="ko-KR" sz="1400" b="1">
                <a:solidFill>
                  <a:srgbClr val="00B0F0"/>
                </a:solidFill>
                <a:latin typeface="Arial" charset="0"/>
                <a:ea typeface="Arial" charset="0"/>
              </a:rPr>
              <a:t> Web Kiosk</a:t>
            </a:r>
            <a:endParaRPr lang="ko-KR" altLang="en-US" sz="14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PROJECT 소개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it/AppData/Roaming/PolarisOffice/ETemp/68_981952/fImage34996117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9" y="1558011"/>
            <a:ext cx="4558577" cy="3074591"/>
          </a:xfrm>
          <a:prstGeom prst="rect">
            <a:avLst/>
          </a:prstGeom>
          <a:noFill/>
        </p:spPr>
      </p:pic>
      <p:sp>
        <p:nvSpPr>
          <p:cNvPr id="16" name="모서리가 둥근 직사각형 15"/>
          <p:cNvSpPr>
            <a:spLocks/>
          </p:cNvSpPr>
          <p:nvPr/>
        </p:nvSpPr>
        <p:spPr>
          <a:xfrm>
            <a:off x="5643245" y="1402715"/>
            <a:ext cx="3316605" cy="338518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카페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주문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및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프로그램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메뉴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주문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pos기와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주문현황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연동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실시간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주문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및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주문확인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정산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관리자모드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상품&amp;이벤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트 </a:t>
            </a:r>
            <a:r>
              <a:rPr lang="en-US" altLang="ko-KR"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chemeClr val="bg1"/>
              </a:solidFill>
              <a:latin typeface="MS Gothic" charset="0"/>
              <a:ea typeface="MS Gothic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>
            <a:off x="5800090" y="1936116"/>
            <a:ext cx="3007360" cy="0"/>
          </a:xfrm>
          <a:prstGeom prst="line">
            <a:avLst/>
          </a:prstGeom>
          <a:ln w="1905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latin typeface="Arial" charset="0"/>
                <a:ea typeface="Arial" charset="0"/>
              </a:rPr>
              <a:t>2.</a:t>
            </a:r>
            <a:br>
              <a:rPr lang="en-US" altLang="ko-KR" sz="3600" b="1">
                <a:latin typeface="Arial" charset="0"/>
                <a:ea typeface="Arial" charset="0"/>
              </a:rPr>
            </a:br>
            <a:r>
              <a:rPr lang="en-US" altLang="ko-KR" sz="3600" b="1">
                <a:latin typeface="맑은 고딕" charset="0"/>
                <a:ea typeface="맑은 고딕" charset="0"/>
              </a:rPr>
              <a:t>프로젝트 개요</a:t>
            </a:r>
            <a:endParaRPr lang="ko-KR" altLang="en-US" sz="3600" b="1">
              <a:latin typeface="Arial" charset="0"/>
              <a:ea typeface="Arial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864280" y="1490345"/>
            <a:ext cx="1728470" cy="117983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err="1">
                <a:latin typeface="맑은 고딕" charset="0"/>
                <a:ea typeface="맑은 고딕" charset="0"/>
              </a:rPr>
              <a:t>운영체제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latin typeface="맑은 고딕" charset="0"/>
                <a:ea typeface="맑은 고딕" charset="0"/>
              </a:rPr>
              <a:t>윈도우10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00B0F0"/>
                </a:solidFill>
                <a:latin typeface="Arial" charset="0"/>
                <a:ea typeface="Arial" charset="0"/>
              </a:rPr>
              <a:t>1) </a:t>
            </a:r>
            <a:r>
              <a:rPr lang="en-US" altLang="ko-KR" sz="1400" b="1" dirty="0" err="1">
                <a:solidFill>
                  <a:srgbClr val="00B0F0"/>
                </a:solidFill>
                <a:latin typeface="맑은 고딕" charset="0"/>
                <a:ea typeface="맑은 고딕" charset="0"/>
              </a:rPr>
              <a:t>개발환경</a:t>
            </a:r>
            <a:endParaRPr lang="ko-KR" altLang="en-US" sz="1400" b="1" dirty="0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PROJECT 개요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모서리가 둥근 직사각형 14"/>
          <p:cNvSpPr>
            <a:spLocks/>
          </p:cNvSpPr>
          <p:nvPr/>
        </p:nvSpPr>
        <p:spPr>
          <a:xfrm>
            <a:off x="3780290" y="1487805"/>
            <a:ext cx="1728470" cy="117983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latin typeface="맑은 고딕" charset="0"/>
                <a:ea typeface="맑은 고딕" charset="0"/>
              </a:rPr>
              <a:t>Web Sever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latin typeface="맑은 고딕" charset="0"/>
                <a:ea typeface="맑은 고딕" charset="0"/>
              </a:rPr>
              <a:t>Tomcat 9.0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964927" y="1927225"/>
            <a:ext cx="1527175" cy="635"/>
          </a:xfrm>
          <a:prstGeom prst="line">
            <a:avLst/>
          </a:prstGeom>
          <a:ln w="1905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80937" y="1952444"/>
            <a:ext cx="1527175" cy="635"/>
          </a:xfrm>
          <a:prstGeom prst="line">
            <a:avLst/>
          </a:prstGeom>
          <a:ln w="1905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613798" y="1487805"/>
            <a:ext cx="1728470" cy="1179830"/>
            <a:chOff x="4432300" y="1488440"/>
            <a:chExt cx="1728470" cy="1179830"/>
          </a:xfrm>
        </p:grpSpPr>
        <p:sp>
          <p:nvSpPr>
            <p:cNvPr id="20" name="모서리가 둥근 직사각형 19"/>
            <p:cNvSpPr>
              <a:spLocks/>
            </p:cNvSpPr>
            <p:nvPr/>
          </p:nvSpPr>
          <p:spPr>
            <a:xfrm>
              <a:off x="4432300" y="1488440"/>
              <a:ext cx="1728470" cy="1179830"/>
            </a:xfrm>
            <a:prstGeom prst="roundRect">
              <a:avLst>
                <a:gd name="adj" fmla="val 2528"/>
              </a:avLst>
            </a:prstGeom>
            <a:pattFill prst="wdDnDiag">
              <a:fgClr>
                <a:srgbClr val="05BEFF"/>
              </a:fgClr>
              <a:bgClr>
                <a:srgbClr val="00B0EE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15900" tIns="71755" rIns="215900" bIns="45720" numCol="1" anchor="ctr">
              <a:noAutofit/>
            </a:bodyPr>
            <a:lstStyle/>
            <a:p>
              <a:pPr marL="0" indent="0" algn="l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  <a:p>
              <a:pPr marL="0" indent="0" algn="l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  <a:p>
              <a:pPr marL="0" indent="0" algn="l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  <a:p>
              <a:pPr marL="0" indent="0" algn="l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  <a:p>
              <a:pPr marL="0" indent="0" algn="ctr" defTabSz="508000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dirty="0">
                <a:latin typeface="맑은 고딕" charset="0"/>
                <a:ea typeface="맑은 고딕" charset="0"/>
              </a:endParaRPr>
            </a:p>
            <a:p>
              <a:pPr marL="0" indent="0" algn="ctr" defTabSz="914400" fontAlgn="base" latinLnBrk="1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3" name="도형 22"/>
            <p:cNvCxnSpPr/>
            <p:nvPr/>
          </p:nvCxnSpPr>
          <p:spPr>
            <a:xfrm>
              <a:off x="4540885" y="1945005"/>
              <a:ext cx="1527175" cy="635"/>
            </a:xfrm>
            <a:prstGeom prst="line">
              <a:avLst/>
            </a:prstGeom>
            <a:ln w="1905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텍스트 상자 23"/>
            <p:cNvSpPr txBox="1">
              <a:spLocks/>
            </p:cNvSpPr>
            <p:nvPr/>
          </p:nvSpPr>
          <p:spPr>
            <a:xfrm>
              <a:off x="4572000" y="2044065"/>
              <a:ext cx="1510665" cy="5238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MySQL</a:t>
              </a:r>
              <a:endPara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508000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dirty="0" err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HeidiSQL</a:t>
              </a:r>
              <a:endParaRPr lang="ko-KR" altLang="en-US" sz="1400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>
              <a:off x="4556125" y="1625600"/>
              <a:ext cx="1481455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DBMS</a:t>
              </a:r>
              <a:endParaRPr lang="ko-KR" altLang="en-US" sz="14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6" name="모서리가 둥근 직사각형 25"/>
          <p:cNvSpPr>
            <a:spLocks/>
          </p:cNvSpPr>
          <p:nvPr/>
        </p:nvSpPr>
        <p:spPr>
          <a:xfrm>
            <a:off x="2337435" y="3152774"/>
            <a:ext cx="1728470" cy="117983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latin typeface="맑은 고딕" charset="0"/>
                <a:ea typeface="맑은 고딕" charset="0"/>
              </a:rPr>
              <a:t>Language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latin typeface="맑은 고딕" charset="0"/>
                <a:ea typeface="맑은 고딕" charset="0"/>
              </a:rPr>
              <a:t>JAVA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latin typeface="맑은 고딕" charset="0"/>
                <a:ea typeface="맑은 고딕" charset="0"/>
              </a:rPr>
              <a:t>JSP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모서리가 둥근 직사각형 28"/>
          <p:cNvSpPr>
            <a:spLocks/>
          </p:cNvSpPr>
          <p:nvPr/>
        </p:nvSpPr>
        <p:spPr>
          <a:xfrm>
            <a:off x="5234440" y="3152774"/>
            <a:ext cx="1728470" cy="144081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latin typeface="맑은 고딕" charset="0"/>
                <a:ea typeface="맑은 고딕" charset="0"/>
              </a:rPr>
              <a:t>Library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err="1">
                <a:latin typeface="맑은 고딕" charset="0"/>
                <a:ea typeface="맑은 고딕" charset="0"/>
              </a:rPr>
              <a:t>JQuery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latin typeface="맑은 고딕" charset="0"/>
                <a:ea typeface="맑은 고딕" charset="0"/>
              </a:rPr>
              <a:t>Ajax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latin typeface="맑은 고딕" charset="0"/>
                <a:ea typeface="맑은 고딕" charset="0"/>
              </a:rPr>
              <a:t>Bootstrap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4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>
            <a:off x="5335087" y="3601901"/>
            <a:ext cx="1527175" cy="635"/>
          </a:xfrm>
          <a:prstGeom prst="line">
            <a:avLst/>
          </a:prstGeom>
          <a:ln w="1905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2454410" y="3591378"/>
            <a:ext cx="1527175" cy="635"/>
          </a:xfrm>
          <a:prstGeom prst="line">
            <a:avLst/>
          </a:prstGeom>
          <a:ln w="1905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150614" y="611455"/>
            <a:ext cx="8869680" cy="437197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38579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02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내용 개체 틀 13"/>
          <p:cNvSpPr txBox="1">
            <a:spLocks/>
          </p:cNvSpPr>
          <p:nvPr/>
        </p:nvSpPr>
        <p:spPr bwMode="auto">
          <a:xfrm>
            <a:off x="985702" y="146050"/>
            <a:ext cx="1771650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2) </a:t>
            </a:r>
            <a:r>
              <a:rPr lang="en-US" altLang="ko-KR" sz="1400" b="1" dirty="0" err="1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서비스</a:t>
            </a: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latin typeface="맑은 고딕" charset="0"/>
                <a:ea typeface="맑은 고딕" charset="0"/>
              </a:rPr>
              <a:t>개요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89581" y="1101090"/>
            <a:ext cx="1108710" cy="52006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Main page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Index.jsp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매장,포장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462301" y="1933575"/>
            <a:ext cx="759460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69443" y="2819490"/>
            <a:ext cx="764313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메뉴선택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1425641" y="2819489"/>
            <a:ext cx="706825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세부사항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472792" y="3581355"/>
            <a:ext cx="766966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장바구니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462300" y="4354830"/>
            <a:ext cx="766967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1331661" y="2218690"/>
            <a:ext cx="650421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843936" y="1620520"/>
            <a:ext cx="3175" cy="307975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endCxn id="17" idx="0"/>
          </p:cNvCxnSpPr>
          <p:nvPr/>
        </p:nvCxnSpPr>
        <p:spPr>
          <a:xfrm>
            <a:off x="847111" y="2209800"/>
            <a:ext cx="4489" cy="609690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>
            <a:off x="843936" y="2348230"/>
            <a:ext cx="488496" cy="0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851600" y="3084182"/>
            <a:ext cx="635" cy="497173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19" idx="2"/>
          </p:cNvCxnSpPr>
          <p:nvPr/>
        </p:nvCxnSpPr>
        <p:spPr>
          <a:xfrm>
            <a:off x="856275" y="3863930"/>
            <a:ext cx="4043" cy="491535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7"/>
          <p:cNvSpPr>
            <a:spLocks/>
          </p:cNvSpPr>
          <p:nvPr/>
        </p:nvSpPr>
        <p:spPr>
          <a:xfrm rot="16200000" flipV="1">
            <a:off x="1364068" y="1932554"/>
            <a:ext cx="150495" cy="435110"/>
          </a:xfrm>
          <a:prstGeom prst="bentConnector2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254656" y="734695"/>
            <a:ext cx="11366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Client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3281409" y="743131"/>
            <a:ext cx="11366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POS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3295379" y="1113336"/>
            <a:ext cx="1108710" cy="400050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Main page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pos.jsp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2516314" y="1946229"/>
            <a:ext cx="724738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주문확인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3359980" y="1946228"/>
            <a:ext cx="619100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이전주문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4069261" y="1949404"/>
            <a:ext cx="473075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4616495" y="1949404"/>
            <a:ext cx="473075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마감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35"/>
          <p:cNvCxnSpPr/>
          <p:nvPr/>
        </p:nvCxnSpPr>
        <p:spPr>
          <a:xfrm>
            <a:off x="3707641" y="1524407"/>
            <a:ext cx="0" cy="432843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6"/>
          <p:cNvSpPr>
            <a:spLocks/>
          </p:cNvSpPr>
          <p:nvPr/>
        </p:nvSpPr>
        <p:spPr>
          <a:xfrm rot="10800000" flipV="1">
            <a:off x="2878681" y="1692275"/>
            <a:ext cx="849624" cy="236220"/>
          </a:xfrm>
          <a:prstGeom prst="bentConnector2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3699851" y="1690098"/>
            <a:ext cx="1172209" cy="267152"/>
          </a:xfrm>
          <a:prstGeom prst="bentConnector2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/>
          <p:cNvCxnSpPr>
            <a:endCxn id="34" idx="0"/>
          </p:cNvCxnSpPr>
          <p:nvPr/>
        </p:nvCxnSpPr>
        <p:spPr>
          <a:xfrm>
            <a:off x="4305481" y="1692275"/>
            <a:ext cx="318" cy="257129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>
            <a:off x="2516313" y="2522039"/>
            <a:ext cx="724739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주문내역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>
            <a:off x="2516314" y="3116943"/>
            <a:ext cx="724738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상품준비중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2516313" y="3763192"/>
            <a:ext cx="724739" cy="272686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수령대기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2516314" y="4381023"/>
            <a:ext cx="724738" cy="265113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수령완료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5386207" y="734695"/>
            <a:ext cx="11366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Board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>
            <a:off x="5400177" y="1113336"/>
            <a:ext cx="1108710" cy="400050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Main page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board.jsp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285366" y="1957250"/>
            <a:ext cx="662953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대기번호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6028180" y="1957568"/>
            <a:ext cx="676444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현재번호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49"/>
          <p:cNvCxnSpPr/>
          <p:nvPr/>
        </p:nvCxnSpPr>
        <p:spPr>
          <a:xfrm rot="5400000">
            <a:off x="5575489" y="1578208"/>
            <a:ext cx="443864" cy="314223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50"/>
          <p:cNvSpPr>
            <a:spLocks/>
          </p:cNvSpPr>
          <p:nvPr/>
        </p:nvSpPr>
        <p:spPr>
          <a:xfrm>
            <a:off x="5948319" y="1735318"/>
            <a:ext cx="320367" cy="222250"/>
          </a:xfrm>
          <a:prstGeom prst="bentConnector2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2" name="도형 51"/>
          <p:cNvCxnSpPr>
            <a:stCxn id="32" idx="2"/>
            <a:endCxn id="40" idx="0"/>
          </p:cNvCxnSpPr>
          <p:nvPr/>
        </p:nvCxnSpPr>
        <p:spPr>
          <a:xfrm>
            <a:off x="2878683" y="2228804"/>
            <a:ext cx="0" cy="293235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40" idx="2"/>
            <a:endCxn id="41" idx="0"/>
          </p:cNvCxnSpPr>
          <p:nvPr/>
        </p:nvCxnSpPr>
        <p:spPr>
          <a:xfrm>
            <a:off x="2878683" y="2804614"/>
            <a:ext cx="0" cy="312329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stCxn id="41" idx="2"/>
            <a:endCxn id="42" idx="0"/>
          </p:cNvCxnSpPr>
          <p:nvPr/>
        </p:nvCxnSpPr>
        <p:spPr>
          <a:xfrm>
            <a:off x="2878683" y="3399518"/>
            <a:ext cx="0" cy="363674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42" idx="2"/>
            <a:endCxn id="43" idx="0"/>
          </p:cNvCxnSpPr>
          <p:nvPr/>
        </p:nvCxnSpPr>
        <p:spPr>
          <a:xfrm>
            <a:off x="2878683" y="4035878"/>
            <a:ext cx="0" cy="345145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도형 55"/>
          <p:cNvSpPr>
            <a:spLocks/>
          </p:cNvSpPr>
          <p:nvPr/>
        </p:nvSpPr>
        <p:spPr>
          <a:xfrm flipV="1">
            <a:off x="3241052" y="2211566"/>
            <a:ext cx="2399257" cy="1061085"/>
          </a:xfrm>
          <a:prstGeom prst="bentConnector2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flipV="1">
            <a:off x="3253009" y="2219324"/>
            <a:ext cx="2966351" cy="1677036"/>
          </a:xfrm>
          <a:prstGeom prst="bentConnector2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>
            <a:off x="3441322" y="2994370"/>
            <a:ext cx="775912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SOCKET</a:t>
            </a:r>
            <a:endParaRPr lang="ko-KR" altLang="en-US" sz="12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>
            <a:off x="3447780" y="3616628"/>
            <a:ext cx="762996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SOCKET</a:t>
            </a:r>
            <a:endParaRPr lang="ko-KR" altLang="en-US" sz="12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6"/>
          <p:cNvSpPr>
            <a:spLocks/>
          </p:cNvSpPr>
          <p:nvPr/>
        </p:nvSpPr>
        <p:spPr>
          <a:xfrm flipV="1">
            <a:off x="3241052" y="2219323"/>
            <a:ext cx="3281805" cy="2294255"/>
          </a:xfrm>
          <a:prstGeom prst="bentConnector2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58"/>
          <p:cNvSpPr txBox="1">
            <a:spLocks/>
          </p:cNvSpPr>
          <p:nvPr/>
        </p:nvSpPr>
        <p:spPr>
          <a:xfrm>
            <a:off x="3447779" y="4234027"/>
            <a:ext cx="762997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SOCKET</a:t>
            </a:r>
            <a:endParaRPr lang="ko-KR" altLang="en-US" sz="12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9" name="도형 46"/>
          <p:cNvSpPr>
            <a:spLocks/>
          </p:cNvSpPr>
          <p:nvPr/>
        </p:nvSpPr>
        <p:spPr>
          <a:xfrm>
            <a:off x="6894186" y="1104900"/>
            <a:ext cx="1108710" cy="400050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Main page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home.jsp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5" name="텍스트 상자 45"/>
          <p:cNvSpPr txBox="1">
            <a:spLocks/>
          </p:cNvSpPr>
          <p:nvPr/>
        </p:nvSpPr>
        <p:spPr>
          <a:xfrm>
            <a:off x="6894186" y="746306"/>
            <a:ext cx="11366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Admin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9" name="텍스트 상자 57"/>
          <p:cNvSpPr txBox="1">
            <a:spLocks/>
          </p:cNvSpPr>
          <p:nvPr/>
        </p:nvSpPr>
        <p:spPr>
          <a:xfrm>
            <a:off x="1492424" y="4217836"/>
            <a:ext cx="775912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SOCKET</a:t>
            </a:r>
            <a:endParaRPr lang="ko-KR" altLang="en-US" sz="12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0" name="도형 39"/>
          <p:cNvSpPr>
            <a:spLocks/>
          </p:cNvSpPr>
          <p:nvPr/>
        </p:nvSpPr>
        <p:spPr>
          <a:xfrm>
            <a:off x="7242777" y="2600818"/>
            <a:ext cx="724739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회원관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</a:t>
            </a:r>
          </a:p>
        </p:txBody>
      </p:sp>
      <p:sp>
        <p:nvSpPr>
          <p:cNvPr id="181" name="도형 17"/>
          <p:cNvSpPr>
            <a:spLocks/>
          </p:cNvSpPr>
          <p:nvPr/>
        </p:nvSpPr>
        <p:spPr>
          <a:xfrm>
            <a:off x="8189335" y="3257277"/>
            <a:ext cx="762830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상품 추가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2" name="도형 39"/>
          <p:cNvSpPr>
            <a:spLocks/>
          </p:cNvSpPr>
          <p:nvPr/>
        </p:nvSpPr>
        <p:spPr>
          <a:xfrm>
            <a:off x="7242777" y="1964231"/>
            <a:ext cx="724739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3" name="도형 39"/>
          <p:cNvSpPr>
            <a:spLocks/>
          </p:cNvSpPr>
          <p:nvPr/>
        </p:nvSpPr>
        <p:spPr>
          <a:xfrm>
            <a:off x="7242777" y="3253727"/>
            <a:ext cx="724739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상품관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리</a:t>
            </a:r>
          </a:p>
        </p:txBody>
      </p:sp>
      <p:sp>
        <p:nvSpPr>
          <p:cNvPr id="184" name="도형 39"/>
          <p:cNvSpPr>
            <a:spLocks/>
          </p:cNvSpPr>
          <p:nvPr/>
        </p:nvSpPr>
        <p:spPr>
          <a:xfrm>
            <a:off x="7242777" y="3878894"/>
            <a:ext cx="774337" cy="282575"/>
          </a:xfrm>
          <a:prstGeom prst="roundRect">
            <a:avLst/>
          </a:prstGeom>
          <a:solidFill>
            <a:srgbClr val="CCFF66">
              <a:alpha val="80070"/>
            </a:srgbClr>
          </a:solidFill>
          <a:ln w="254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관리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1" name="꺾인 연결선 190"/>
          <p:cNvCxnSpPr>
            <a:endCxn id="184" idx="1"/>
          </p:cNvCxnSpPr>
          <p:nvPr/>
        </p:nvCxnSpPr>
        <p:spPr>
          <a:xfrm rot="16200000" flipH="1">
            <a:off x="5879734" y="2657139"/>
            <a:ext cx="2515232" cy="210853"/>
          </a:xfrm>
          <a:prstGeom prst="bentConnector2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endCxn id="182" idx="1"/>
          </p:cNvCxnSpPr>
          <p:nvPr/>
        </p:nvCxnSpPr>
        <p:spPr>
          <a:xfrm>
            <a:off x="7031923" y="2098537"/>
            <a:ext cx="210854" cy="6982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endCxn id="180" idx="1"/>
          </p:cNvCxnSpPr>
          <p:nvPr/>
        </p:nvCxnSpPr>
        <p:spPr>
          <a:xfrm>
            <a:off x="7031923" y="2742105"/>
            <a:ext cx="210854" cy="1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endCxn id="183" idx="1"/>
          </p:cNvCxnSpPr>
          <p:nvPr/>
        </p:nvCxnSpPr>
        <p:spPr>
          <a:xfrm>
            <a:off x="7031923" y="3395014"/>
            <a:ext cx="210854" cy="1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183" idx="3"/>
            <a:endCxn id="181" idx="1"/>
          </p:cNvCxnSpPr>
          <p:nvPr/>
        </p:nvCxnSpPr>
        <p:spPr>
          <a:xfrm>
            <a:off x="7967516" y="3395015"/>
            <a:ext cx="221819" cy="3550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17" idx="3"/>
            <a:endCxn id="18" idx="1"/>
          </p:cNvCxnSpPr>
          <p:nvPr/>
        </p:nvCxnSpPr>
        <p:spPr>
          <a:xfrm flipV="1">
            <a:off x="1233756" y="2960777"/>
            <a:ext cx="191885" cy="1"/>
          </a:xfrm>
          <a:prstGeom prst="straightConnector1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20" idx="3"/>
            <a:endCxn id="32" idx="1"/>
          </p:cNvCxnSpPr>
          <p:nvPr/>
        </p:nvCxnSpPr>
        <p:spPr>
          <a:xfrm flipV="1">
            <a:off x="1229267" y="2087517"/>
            <a:ext cx="1287047" cy="2408601"/>
          </a:xfrm>
          <a:prstGeom prst="bentConnector3">
            <a:avLst>
              <a:gd name="adj1" fmla="val 81576"/>
            </a:avLst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3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/>
      <p:bldP spid="59" grpId="0"/>
      <p:bldP spid="60" grpId="0" animBg="1"/>
      <p:bldP spid="61" grpId="0"/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102057" cy="3565423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399052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3) DB</a:t>
            </a:r>
            <a:r>
              <a:rPr lang="ko-KR" altLang="en-US" sz="1400" b="1" dirty="0">
                <a:solidFill>
                  <a:srgbClr val="00B0F0"/>
                </a:solidFill>
                <a:latin typeface="맑은 고딕" charset="0"/>
                <a:ea typeface="맑은 고딕" charset="0"/>
              </a:rPr>
              <a:t>설계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개</a:t>
            </a:r>
            <a:r>
              <a:rPr lang="ko-KR" altLang="en-US" sz="1800" b="1" dirty="0">
                <a:solidFill>
                  <a:srgbClr val="615247"/>
                </a:solidFill>
              </a:rPr>
              <a:t>요</a:t>
            </a:r>
          </a:p>
        </p:txBody>
      </p:sp>
      <p:pic>
        <p:nvPicPr>
          <p:cNvPr id="1026" name="Picture 2" descr="C:\Users\it\Documents\네이트온 받은 파일\DB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77" y="1447803"/>
            <a:ext cx="5771016" cy="34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49" y="1410335"/>
            <a:ext cx="8043274" cy="3612334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392521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4) SOCKET </a:t>
            </a:r>
            <a:r>
              <a:rPr lang="ko-KR" altLang="en-US" sz="1400" b="1" dirty="0" smtClean="0">
                <a:solidFill>
                  <a:srgbClr val="00B0F0"/>
                </a:solidFill>
                <a:latin typeface="맑은 고딕" charset="0"/>
                <a:ea typeface="맑은 고딕" charset="0"/>
              </a:rPr>
              <a:t>통신</a:t>
            </a:r>
            <a:endParaRPr lang="ko-KR" altLang="en-US" sz="1400" b="1" dirty="0">
              <a:solidFill>
                <a:srgbClr val="00B0F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2700" cy="5200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</a:t>
            </a:r>
            <a:r>
              <a:rPr lang="ko-KR" altLang="en-US" sz="1800" b="1" dirty="0" smtClean="0">
                <a:solidFill>
                  <a:srgbClr val="615247"/>
                </a:solidFill>
              </a:rPr>
              <a:t>개</a:t>
            </a:r>
            <a:r>
              <a:rPr lang="ko-KR" altLang="en-US" sz="1800" b="1" dirty="0">
                <a:solidFill>
                  <a:srgbClr val="615247"/>
                </a:solidFill>
              </a:rPr>
              <a:t>요</a:t>
            </a:r>
          </a:p>
        </p:txBody>
      </p:sp>
      <p:pic>
        <p:nvPicPr>
          <p:cNvPr id="2050" name="Picture 2" descr="C:\Users\it\Documents\네이트온 받은 파일\sock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" y="1557189"/>
            <a:ext cx="4604169" cy="33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623560" y="1557188"/>
            <a:ext cx="2801983" cy="33152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주문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accent1"/>
                </a:solidFill>
              </a:rPr>
              <a:t>   - Clients → POS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주문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en-US" altLang="ko-KR" sz="1200" dirty="0" smtClean="0">
                <a:solidFill>
                  <a:srgbClr val="FF0000"/>
                </a:solidFill>
              </a:rPr>
              <a:t>POS </a:t>
            </a:r>
            <a:r>
              <a:rPr lang="en-US" altLang="ko-KR" sz="1200" dirty="0">
                <a:solidFill>
                  <a:srgbClr val="FF0000"/>
                </a:solidFill>
              </a:rPr>
              <a:t>→ </a:t>
            </a:r>
            <a:r>
              <a:rPr lang="ko-KR" altLang="en-US" sz="1200" dirty="0" smtClean="0">
                <a:solidFill>
                  <a:srgbClr val="FF0000"/>
                </a:solidFill>
              </a:rPr>
              <a:t>전광판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상품 준비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POS → </a:t>
            </a:r>
            <a:r>
              <a:rPr lang="ko-KR" altLang="en-US" sz="1200" dirty="0" smtClean="0">
                <a:solidFill>
                  <a:srgbClr val="FF0000"/>
                </a:solidFill>
              </a:rPr>
              <a:t>전광판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상품 수령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POS → </a:t>
            </a:r>
            <a:r>
              <a:rPr lang="ko-KR" altLang="en-US" sz="1200" dirty="0">
                <a:solidFill>
                  <a:srgbClr val="FF0000"/>
                </a:solidFill>
              </a:rPr>
              <a:t>전광판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28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Pages>11</Pages>
  <Words>631</Words>
  <Characters>0</Characters>
  <Application>Microsoft Office PowerPoint</Application>
  <DocSecurity>0</DocSecurity>
  <PresentationFormat>화면 슬라이드 쇼(16:9)</PresentationFormat>
  <Lines>0</Lines>
  <Paragraphs>735</Paragraphs>
  <Slides>37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오피스 테마</vt:lpstr>
      <vt:lpstr>PowerPoint 프레젠테이션</vt:lpstr>
      <vt:lpstr>PowerPoint 프레젠테이션</vt:lpstr>
      <vt:lpstr>1. 프로젝트 소개</vt:lpstr>
      <vt:lpstr>PROJECT 소개</vt:lpstr>
      <vt:lpstr>2. 프로젝트 개요</vt:lpstr>
      <vt:lpstr>PROJECT 개요</vt:lpstr>
      <vt:lpstr>PowerPoint 프레젠테이션</vt:lpstr>
      <vt:lpstr>PROJECT 개요</vt:lpstr>
      <vt:lpstr>PROJECT 개요</vt:lpstr>
      <vt:lpstr>3. 프로젝트 구성</vt:lpstr>
      <vt:lpstr>PROJECT 구성 - Client </vt:lpstr>
      <vt:lpstr>PROJECT 구성 </vt:lpstr>
      <vt:lpstr>PROJECT 구성 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PROJECT 구성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이 상윤</dc:creator>
  <cp:lastModifiedBy>it</cp:lastModifiedBy>
  <cp:revision>67</cp:revision>
  <dcterms:modified xsi:type="dcterms:W3CDTF">2019-06-14T00:06:37Z</dcterms:modified>
</cp:coreProperties>
</file>