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3dd23a2d_5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3dd23a2d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3dd23a2d_1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b3dd23a2d_1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c95b4dd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bc95b4dd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d19c70a1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bd19c70a1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e43691b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e43691b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db07fb1b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bdb07fb1b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db07fb1b_6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bdb07fb1b_6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db07fb1b_6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bdb07fb1b_6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c95b4dd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bc95b4dd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db07fb1b_6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bdb07fb1b_6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db07fb1b_6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5bdb07fb1b_6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3dd23a2d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3dd23a2d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c95b4dd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bc95b4ddb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bc95b4dd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5bc95b4dd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bdb07fb1b_6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bdb07fb1b_6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3dd23a2d_1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5b3dd23a2d_1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bdb07fb1b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5bdb07fb1b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b3dd23a2d_1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b3dd23a2d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3dd23a2d_5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b3dd23a2d_5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3dd23a2d_1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b3dd23a2d_1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3dd23a2d_1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b3dd23a2d_1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3dd23a2d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b3dd23a2d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3dd23a2d_12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b3dd23a2d_1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3dd23a2d_1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b3dd23a2d_1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3dd23a2d_12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b3dd23a2d_1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bg>
      <p:bgPr>
        <a:solidFill>
          <a:srgbClr val="375CC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>
  <p:cSld name="구역 머리글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5375" y="3944875"/>
            <a:ext cx="1198625" cy="1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46608" y="0"/>
            <a:ext cx="1264200" cy="1395000"/>
          </a:xfrm>
          <a:prstGeom prst="rect">
            <a:avLst/>
          </a:prstGeom>
          <a:solidFill>
            <a:srgbClr val="375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8350" y="4547850"/>
            <a:ext cx="595650" cy="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"/>
              <a:buNone/>
              <a:defRPr i="0" sz="4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•"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–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–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»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•"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–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–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»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"/>
              <a:buNone/>
              <a:defRPr i="0" sz="4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b="1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b="1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•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–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–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»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b="1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b="1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b="1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b="1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•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–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–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»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•"/>
              <a:defRPr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"/>
              <a:buNone/>
              <a:defRPr i="0" sz="4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b="1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"/>
              <a:buChar char="•"/>
              <a:defRPr i="0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–"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•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–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»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None/>
              <a:defRPr i="0" sz="1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b="1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" name="Google Shape;91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"/>
              <a:buNone/>
              <a:defRPr i="0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None/>
              <a:defRPr i="0" sz="1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"/>
              <a:buNone/>
              <a:defRPr i="0" sz="9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"/>
              <a:buNone/>
              <a:defRPr i="0" sz="4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"/>
              <a:buChar char="•"/>
              <a:defRPr i="0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–"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•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–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»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"/>
              <a:buNone/>
              <a:defRPr i="0" sz="4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"/>
              <a:buChar char="•"/>
              <a:defRPr i="0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–"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•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–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»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63985" y="3057096"/>
            <a:ext cx="2804100" cy="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" name="Google Shape;113;p25"/>
          <p:cNvGrpSpPr/>
          <p:nvPr/>
        </p:nvGrpSpPr>
        <p:grpSpPr>
          <a:xfrm>
            <a:off x="4204966" y="1649511"/>
            <a:ext cx="734141" cy="452348"/>
            <a:chOff x="4605611" y="1438650"/>
            <a:chExt cx="1731057" cy="1422032"/>
          </a:xfrm>
        </p:grpSpPr>
        <p:sp>
          <p:nvSpPr>
            <p:cNvPr id="114" name="Google Shape;114;p25"/>
            <p:cNvSpPr/>
            <p:nvPr/>
          </p:nvSpPr>
          <p:spPr>
            <a:xfrm rot="8919760">
              <a:off x="4810478" y="1707358"/>
              <a:ext cx="812766" cy="101604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 rot="-7568545">
              <a:off x="5280306" y="1558428"/>
              <a:ext cx="812826" cy="1015943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82" y="1783928"/>
            <a:ext cx="5170075" cy="13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/>
          <p:nvPr/>
        </p:nvSpPr>
        <p:spPr>
          <a:xfrm>
            <a:off x="5527600" y="4098775"/>
            <a:ext cx="2435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</a:rPr>
              <a:t>전 승진 (Jeon Seung Jin)</a:t>
            </a:r>
            <a:endParaRPr sz="1200">
              <a:solidFill>
                <a:srgbClr val="262626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</a:rPr>
              <a:t>박 창재 (Park Chang Jae)</a:t>
            </a:r>
            <a:endParaRPr sz="1200">
              <a:solidFill>
                <a:srgbClr val="262626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</a:rPr>
              <a:t>유 창민 (Yu Chang Min)</a:t>
            </a:r>
            <a:endParaRPr sz="1200">
              <a:solidFill>
                <a:srgbClr val="26262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262626"/>
                </a:solidFill>
              </a:rPr>
              <a:t>최 경주 (KJ Choi)</a:t>
            </a:r>
            <a:endParaRPr sz="1200">
              <a:solidFill>
                <a:srgbClr val="262626"/>
              </a:solidFill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2533462" y="1439500"/>
            <a:ext cx="4265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5CC3"/>
                </a:solidFill>
              </a:rPr>
              <a:t>배달과 예약을 동시에</a:t>
            </a:r>
            <a:endParaRPr sz="1800">
              <a:solidFill>
                <a:srgbClr val="375CC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825"/>
            <a:ext cx="4061197" cy="35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151" y="1571825"/>
            <a:ext cx="4599848" cy="3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3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2682950" y="708175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사업자 서비스 - 실시간 주문 접수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Socket 및 Modal 활용</a:t>
            </a:r>
            <a:endParaRPr b="1" sz="1800">
              <a:solidFill>
                <a:srgbClr val="375CC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3185" r="0" t="0"/>
          <a:stretch/>
        </p:blipFill>
        <p:spPr>
          <a:xfrm>
            <a:off x="63250" y="1438225"/>
            <a:ext cx="5157501" cy="31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050" y="330875"/>
            <a:ext cx="1759000" cy="44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/>
          <p:nvPr/>
        </p:nvSpPr>
        <p:spPr>
          <a:xfrm>
            <a:off x="5794400" y="2381225"/>
            <a:ext cx="969300" cy="4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5CC3"/>
          </a:solidFill>
          <a:ln cap="flat" cmpd="sng" w="9525">
            <a:solidFill>
              <a:srgbClr val="375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5107850" y="1969050"/>
            <a:ext cx="234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로그인 후 사이드바</a:t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7308450" y="2876525"/>
            <a:ext cx="1524000" cy="153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메인 페이지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1078750" y="3808225"/>
            <a:ext cx="867000" cy="39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525" y="1863875"/>
            <a:ext cx="3435925" cy="25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1747525" y="283950"/>
            <a:ext cx="5985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메인페이지 안내팝업창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4">
            <a:alphaModFix/>
          </a:blip>
          <a:srcRect b="0" l="3185" r="0" t="0"/>
          <a:stretch/>
        </p:blipFill>
        <p:spPr>
          <a:xfrm>
            <a:off x="63250" y="1438225"/>
            <a:ext cx="5157501" cy="3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/>
          <p:nvPr/>
        </p:nvSpPr>
        <p:spPr>
          <a:xfrm>
            <a:off x="76150" y="1438225"/>
            <a:ext cx="1160100" cy="14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449700" y="2760775"/>
            <a:ext cx="969300" cy="4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5CC3"/>
          </a:solidFill>
          <a:ln cap="flat" cmpd="sng" w="9525">
            <a:solidFill>
              <a:srgbClr val="375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2358100" y="4096400"/>
            <a:ext cx="2460000" cy="41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식당 목록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50" y="1091375"/>
            <a:ext cx="5335305" cy="38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식당 정보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38"/>
          <p:cNvGrpSpPr/>
          <p:nvPr/>
        </p:nvGrpSpPr>
        <p:grpSpPr>
          <a:xfrm>
            <a:off x="40775" y="1307450"/>
            <a:ext cx="3701876" cy="3807751"/>
            <a:chOff x="40775" y="1307450"/>
            <a:chExt cx="3701876" cy="3807751"/>
          </a:xfrm>
        </p:grpSpPr>
        <p:pic>
          <p:nvPicPr>
            <p:cNvPr id="246" name="Google Shape;24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75" y="1307450"/>
              <a:ext cx="3701876" cy="3807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8"/>
            <p:cNvSpPr/>
            <p:nvPr/>
          </p:nvSpPr>
          <p:spPr>
            <a:xfrm>
              <a:off x="953186" y="2831983"/>
              <a:ext cx="349712" cy="24309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2242546" y="2832033"/>
              <a:ext cx="349800" cy="243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9"/>
          <p:cNvGrpSpPr/>
          <p:nvPr/>
        </p:nvGrpSpPr>
        <p:grpSpPr>
          <a:xfrm>
            <a:off x="40775" y="1307450"/>
            <a:ext cx="3701876" cy="3807751"/>
            <a:chOff x="40775" y="1307450"/>
            <a:chExt cx="3701876" cy="3807751"/>
          </a:xfrm>
        </p:grpSpPr>
        <p:pic>
          <p:nvPicPr>
            <p:cNvPr id="254" name="Google Shape;254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75" y="1307450"/>
              <a:ext cx="3701876" cy="3807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39"/>
            <p:cNvSpPr/>
            <p:nvPr/>
          </p:nvSpPr>
          <p:spPr>
            <a:xfrm>
              <a:off x="953186" y="2831983"/>
              <a:ext cx="349800" cy="243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2242546" y="2832033"/>
              <a:ext cx="349800" cy="243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9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식당 정보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00" y="3540272"/>
            <a:ext cx="3703325" cy="155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031" y="640400"/>
            <a:ext cx="3343490" cy="2673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/>
          <p:nvPr/>
        </p:nvSpPr>
        <p:spPr>
          <a:xfrm>
            <a:off x="3263175" y="2057200"/>
            <a:ext cx="282900" cy="25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3602700" y="1423625"/>
            <a:ext cx="969300" cy="4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5CC3"/>
          </a:solidFill>
          <a:ln cap="flat" cmpd="sng" w="9525">
            <a:solidFill>
              <a:srgbClr val="375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5064250" y="3263375"/>
            <a:ext cx="330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벡터 이용 메뉴 목록 출력</a:t>
            </a:r>
            <a:endParaRPr sz="1500"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식당 정보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9" y="1724500"/>
            <a:ext cx="3703325" cy="306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40"/>
          <p:cNvGrpSpPr/>
          <p:nvPr/>
        </p:nvGrpSpPr>
        <p:grpSpPr>
          <a:xfrm>
            <a:off x="40775" y="1307450"/>
            <a:ext cx="3701876" cy="3807751"/>
            <a:chOff x="40775" y="1307450"/>
            <a:chExt cx="3701876" cy="3807751"/>
          </a:xfrm>
        </p:grpSpPr>
        <p:pic>
          <p:nvPicPr>
            <p:cNvPr id="274" name="Google Shape;27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75" y="1307450"/>
              <a:ext cx="3701876" cy="3807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40"/>
            <p:cNvSpPr/>
            <p:nvPr/>
          </p:nvSpPr>
          <p:spPr>
            <a:xfrm>
              <a:off x="953186" y="2831983"/>
              <a:ext cx="349800" cy="243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2242546" y="2832033"/>
              <a:ext cx="349800" cy="243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40"/>
          <p:cNvSpPr txBox="1"/>
          <p:nvPr/>
        </p:nvSpPr>
        <p:spPr>
          <a:xfrm>
            <a:off x="4771863" y="1400825"/>
            <a:ext cx="330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벡터 Bean 이용 해당 식당 리뷰 출력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37" y="1030950"/>
            <a:ext cx="3838299" cy="13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49" y="1559950"/>
            <a:ext cx="4758200" cy="31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125" y="2606625"/>
            <a:ext cx="4023975" cy="1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식당 예약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9" y="1559950"/>
            <a:ext cx="4758200" cy="31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식당 예약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grpSp>
        <p:nvGrpSpPr>
          <p:cNvPr id="296" name="Google Shape;296;p42"/>
          <p:cNvGrpSpPr/>
          <p:nvPr/>
        </p:nvGrpSpPr>
        <p:grpSpPr>
          <a:xfrm>
            <a:off x="4727875" y="1258100"/>
            <a:ext cx="3957676" cy="3069513"/>
            <a:chOff x="306850" y="1495050"/>
            <a:chExt cx="3957676" cy="3069513"/>
          </a:xfrm>
        </p:grpSpPr>
        <p:pic>
          <p:nvPicPr>
            <p:cNvPr id="297" name="Google Shape;29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850" y="1888554"/>
              <a:ext cx="3957676" cy="2676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42"/>
            <p:cNvSpPr txBox="1"/>
            <p:nvPr/>
          </p:nvSpPr>
          <p:spPr>
            <a:xfrm>
              <a:off x="924725" y="1495050"/>
              <a:ext cx="266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/>
                <a:t>빈값일 경우 포커스 이동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25" y="1407649"/>
            <a:ext cx="3891301" cy="35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088" y="3694000"/>
            <a:ext cx="2775575" cy="10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5467325" y="3417100"/>
            <a:ext cx="266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75CC3"/>
                </a:solidFill>
              </a:rPr>
              <a:t>최소 주문금액 설정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배달 주문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9487" y="1911963"/>
            <a:ext cx="43460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4785325" y="1290050"/>
            <a:ext cx="37896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해시테이블 이용 메뉴 목록 출력</a:t>
            </a:r>
            <a:endParaRPr b="1"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key : 메뉴 	value : 수량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4513965" y="1469534"/>
            <a:ext cx="283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01/</a:t>
            </a:r>
            <a:r>
              <a:rPr b="1" i="0" lang="en" sz="1800" u="none" cap="none" strike="noStrike">
                <a:solidFill>
                  <a:srgbClr val="29D9C2"/>
                </a:solidFill>
                <a:latin typeface="Nunito"/>
                <a:ea typeface="Nunito"/>
                <a:cs typeface="Nunito"/>
                <a:sym typeface="Nunito"/>
              </a:rPr>
              <a:t> 	</a:t>
            </a:r>
            <a:r>
              <a:rPr lang="en" sz="18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서비스 소개</a:t>
            </a:r>
            <a:endParaRPr sz="18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4513965" y="1956208"/>
            <a:ext cx="283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02/</a:t>
            </a:r>
            <a:r>
              <a:rPr b="1" lang="en" sz="1800">
                <a:solidFill>
                  <a:srgbClr val="29D9C2"/>
                </a:solidFill>
                <a:latin typeface="Nunito"/>
                <a:ea typeface="Nunito"/>
                <a:cs typeface="Nunito"/>
                <a:sym typeface="Nunito"/>
              </a:rPr>
              <a:t> 	</a:t>
            </a:r>
            <a:r>
              <a:rPr lang="en" sz="18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프로젝트 개요</a:t>
            </a:r>
            <a:endParaRPr sz="18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4513976" y="2436463"/>
            <a:ext cx="346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03/</a:t>
            </a:r>
            <a:r>
              <a:rPr b="1" lang="en" sz="1800">
                <a:solidFill>
                  <a:srgbClr val="29D9C2"/>
                </a:solidFill>
                <a:latin typeface="Nunito"/>
                <a:ea typeface="Nunito"/>
                <a:cs typeface="Nunito"/>
                <a:sym typeface="Nunito"/>
              </a:rPr>
              <a:t> 	</a:t>
            </a:r>
            <a:r>
              <a:rPr lang="en" sz="18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기술 상세 - 사업자 서비스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4513977" y="2916750"/>
            <a:ext cx="346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04/</a:t>
            </a:r>
            <a:r>
              <a:rPr b="1" lang="en" sz="1800">
                <a:solidFill>
                  <a:srgbClr val="29D9C2"/>
                </a:solidFill>
                <a:latin typeface="Nunito"/>
                <a:ea typeface="Nunito"/>
                <a:cs typeface="Nunito"/>
                <a:sym typeface="Nunito"/>
              </a:rPr>
              <a:t> 	</a:t>
            </a:r>
            <a:r>
              <a:rPr lang="en" sz="18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기술 상세 - 사용자 서비스</a:t>
            </a:r>
            <a:endParaRPr sz="18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1823018" y="1709686"/>
            <a:ext cx="1562100" cy="1724100"/>
          </a:xfrm>
          <a:prstGeom prst="rect">
            <a:avLst/>
          </a:prstGeom>
          <a:solidFill>
            <a:srgbClr val="375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1162618" y="1827097"/>
            <a:ext cx="283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Contents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4513977" y="3397050"/>
            <a:ext cx="346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05/</a:t>
            </a:r>
            <a:r>
              <a:rPr b="1" lang="en" sz="1800">
                <a:solidFill>
                  <a:srgbClr val="29D9C2"/>
                </a:solidFill>
                <a:latin typeface="Nunito"/>
                <a:ea typeface="Nunito"/>
                <a:cs typeface="Nunito"/>
                <a:sym typeface="Nunito"/>
              </a:rPr>
              <a:t> 	</a:t>
            </a:r>
            <a:r>
              <a:rPr lang="en" sz="18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홈페이지 작동 시연</a:t>
            </a:r>
            <a:endParaRPr sz="18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25" y="1407649"/>
            <a:ext cx="3891301" cy="354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44"/>
          <p:cNvGrpSpPr/>
          <p:nvPr/>
        </p:nvGrpSpPr>
        <p:grpSpPr>
          <a:xfrm>
            <a:off x="5150463" y="997225"/>
            <a:ext cx="2775575" cy="1314800"/>
            <a:chOff x="5398088" y="3417100"/>
            <a:chExt cx="2775575" cy="1314800"/>
          </a:xfrm>
        </p:grpSpPr>
        <p:pic>
          <p:nvPicPr>
            <p:cNvPr id="319" name="Google Shape;319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8088" y="3694000"/>
              <a:ext cx="2775575" cy="103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44"/>
            <p:cNvSpPr txBox="1"/>
            <p:nvPr/>
          </p:nvSpPr>
          <p:spPr>
            <a:xfrm>
              <a:off x="5467325" y="3417100"/>
              <a:ext cx="266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375CC3"/>
                  </a:solidFill>
                </a:rPr>
                <a:t>최소 주문금액 설정</a:t>
              </a:r>
              <a:endParaRPr/>
            </a:p>
          </p:txBody>
        </p:sp>
      </p:grpSp>
      <p:sp>
        <p:nvSpPr>
          <p:cNvPr id="321" name="Google Shape;321;p44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배달 주문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grpSp>
        <p:nvGrpSpPr>
          <p:cNvPr id="322" name="Google Shape;322;p44"/>
          <p:cNvGrpSpPr/>
          <p:nvPr/>
        </p:nvGrpSpPr>
        <p:grpSpPr>
          <a:xfrm>
            <a:off x="1934872" y="2634125"/>
            <a:ext cx="6297478" cy="2192125"/>
            <a:chOff x="2111747" y="943225"/>
            <a:chExt cx="6297478" cy="2192125"/>
          </a:xfrm>
        </p:grpSpPr>
        <p:sp>
          <p:nvSpPr>
            <p:cNvPr id="323" name="Google Shape;323;p44"/>
            <p:cNvSpPr txBox="1"/>
            <p:nvPr/>
          </p:nvSpPr>
          <p:spPr>
            <a:xfrm>
              <a:off x="5391125" y="943225"/>
              <a:ext cx="266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375CC3"/>
                  </a:solidFill>
                </a:rPr>
                <a:t>주문시 modal 알림</a:t>
              </a:r>
              <a:endParaRPr/>
            </a:p>
          </p:txBody>
        </p:sp>
        <p:grpSp>
          <p:nvGrpSpPr>
            <p:cNvPr id="324" name="Google Shape;324;p44"/>
            <p:cNvGrpSpPr/>
            <p:nvPr/>
          </p:nvGrpSpPr>
          <p:grpSpPr>
            <a:xfrm>
              <a:off x="2111747" y="1160037"/>
              <a:ext cx="6297478" cy="1975312"/>
              <a:chOff x="2111747" y="1160037"/>
              <a:chExt cx="6297478" cy="1975312"/>
            </a:xfrm>
          </p:grpSpPr>
          <p:pic>
            <p:nvPicPr>
              <p:cNvPr id="325" name="Google Shape;325;p4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62525" y="1360999"/>
                <a:ext cx="3246700" cy="1774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Google Shape;326;p4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111747" y="1160037"/>
                <a:ext cx="3138750" cy="406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232050" y="1695625"/>
                <a:ext cx="1352550" cy="53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/>
          <p:nvPr/>
        </p:nvSpPr>
        <p:spPr>
          <a:xfrm>
            <a:off x="7534850" y="3870000"/>
            <a:ext cx="1655400" cy="133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925" y="1132975"/>
            <a:ext cx="4041650" cy="38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70875"/>
            <a:ext cx="4151801" cy="297205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주문 내역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338" name="Google Shape;338;p45"/>
          <p:cNvSpPr/>
          <p:nvPr/>
        </p:nvSpPr>
        <p:spPr>
          <a:xfrm>
            <a:off x="4172250" y="2571750"/>
            <a:ext cx="799500" cy="4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5CC3"/>
          </a:solidFill>
          <a:ln cap="flat" cmpd="sng" w="9525">
            <a:solidFill>
              <a:srgbClr val="375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6495100" y="3983900"/>
            <a:ext cx="1011600" cy="25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200050" y="2180625"/>
            <a:ext cx="3804300" cy="2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1128800" y="1164313"/>
            <a:ext cx="2662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75CC3"/>
                </a:solidFill>
              </a:rPr>
              <a:t>주문 상태 따라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75CC3"/>
                </a:solidFill>
              </a:rPr>
              <a:t>‘취소’ , ‘리뷰작성’ 가능</a:t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주문 내역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pic>
        <p:nvPicPr>
          <p:cNvPr id="349" name="Google Shape;3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0" y="4266975"/>
            <a:ext cx="4217500" cy="8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963" y="1825438"/>
            <a:ext cx="1302976" cy="4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/>
          <p:nvPr/>
        </p:nvSpPr>
        <p:spPr>
          <a:xfrm rot="5400000">
            <a:off x="2058263" y="3625275"/>
            <a:ext cx="787200" cy="4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5CC3"/>
          </a:solidFill>
          <a:ln cap="flat" cmpd="sng" w="9525">
            <a:solidFill>
              <a:srgbClr val="375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50" y="2571750"/>
            <a:ext cx="3515824" cy="87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6"/>
          <p:cNvCxnSpPr/>
          <p:nvPr/>
        </p:nvCxnSpPr>
        <p:spPr>
          <a:xfrm>
            <a:off x="176875" y="2385900"/>
            <a:ext cx="44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6"/>
          <p:cNvSpPr/>
          <p:nvPr/>
        </p:nvSpPr>
        <p:spPr>
          <a:xfrm>
            <a:off x="7534850" y="3870000"/>
            <a:ext cx="1655400" cy="133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925" y="1132975"/>
            <a:ext cx="4041650" cy="38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/>
          <p:nvPr/>
        </p:nvSpPr>
        <p:spPr>
          <a:xfrm>
            <a:off x="6495100" y="3983900"/>
            <a:ext cx="1011600" cy="25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고객 센터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25" y="1278825"/>
            <a:ext cx="4184450" cy="32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0" y="1208575"/>
            <a:ext cx="4271399" cy="3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/>
          <p:nvPr/>
        </p:nvSpPr>
        <p:spPr>
          <a:xfrm>
            <a:off x="6132675" y="4209075"/>
            <a:ext cx="1607400" cy="35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/>
        </p:nvSpPr>
        <p:spPr>
          <a:xfrm>
            <a:off x="76150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4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2666100" y="283950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사용자 서비스 - 고객 센터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693375" y="1066325"/>
            <a:ext cx="2971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75CC3"/>
                </a:solidFill>
              </a:rPr>
              <a:t>작성자별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75CC3"/>
                </a:solidFill>
              </a:rPr>
              <a:t>‘수정’ , ‘삭제’ ,‘답변’ </a:t>
            </a:r>
            <a:endParaRPr b="1" sz="1800">
              <a:solidFill>
                <a:srgbClr val="375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75CC3"/>
              </a:solidFill>
            </a:endParaRPr>
          </a:p>
        </p:txBody>
      </p:sp>
      <p:grpSp>
        <p:nvGrpSpPr>
          <p:cNvPr id="375" name="Google Shape;375;p48"/>
          <p:cNvGrpSpPr/>
          <p:nvPr/>
        </p:nvGrpSpPr>
        <p:grpSpPr>
          <a:xfrm>
            <a:off x="332950" y="2129025"/>
            <a:ext cx="3763450" cy="545400"/>
            <a:chOff x="332950" y="2129025"/>
            <a:chExt cx="3763450" cy="545400"/>
          </a:xfrm>
        </p:grpSpPr>
        <p:pic>
          <p:nvPicPr>
            <p:cNvPr id="376" name="Google Shape;37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30100" y="2129025"/>
              <a:ext cx="2366300" cy="54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48"/>
            <p:cNvSpPr txBox="1"/>
            <p:nvPr/>
          </p:nvSpPr>
          <p:spPr>
            <a:xfrm>
              <a:off x="332950" y="2195475"/>
              <a:ext cx="14661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/>
                <a:t>작성자 글 </a:t>
              </a:r>
              <a:endParaRPr sz="1600"/>
            </a:p>
          </p:txBody>
        </p:sp>
      </p:grpSp>
      <p:grpSp>
        <p:nvGrpSpPr>
          <p:cNvPr id="378" name="Google Shape;378;p48"/>
          <p:cNvGrpSpPr/>
          <p:nvPr/>
        </p:nvGrpSpPr>
        <p:grpSpPr>
          <a:xfrm>
            <a:off x="332950" y="3623824"/>
            <a:ext cx="3388449" cy="594350"/>
            <a:chOff x="332950" y="2949849"/>
            <a:chExt cx="3388449" cy="594350"/>
          </a:xfrm>
        </p:grpSpPr>
        <p:pic>
          <p:nvPicPr>
            <p:cNvPr id="379" name="Google Shape;379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4549" y="2949849"/>
              <a:ext cx="1696850" cy="59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48"/>
            <p:cNvSpPr txBox="1"/>
            <p:nvPr/>
          </p:nvSpPr>
          <p:spPr>
            <a:xfrm>
              <a:off x="332950" y="3040775"/>
              <a:ext cx="14661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/>
                <a:t>타사용자 글</a:t>
              </a:r>
              <a:endParaRPr sz="1600"/>
            </a:p>
          </p:txBody>
        </p:sp>
      </p:grpSp>
      <p:grpSp>
        <p:nvGrpSpPr>
          <p:cNvPr id="381" name="Google Shape;381;p48"/>
          <p:cNvGrpSpPr/>
          <p:nvPr/>
        </p:nvGrpSpPr>
        <p:grpSpPr>
          <a:xfrm>
            <a:off x="332950" y="2864500"/>
            <a:ext cx="3069355" cy="484800"/>
            <a:chOff x="332950" y="3819625"/>
            <a:chExt cx="3069355" cy="484800"/>
          </a:xfrm>
        </p:grpSpPr>
        <p:pic>
          <p:nvPicPr>
            <p:cNvPr id="382" name="Google Shape;382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200" y="3819625"/>
              <a:ext cx="978105" cy="4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48"/>
            <p:cNvSpPr txBox="1"/>
            <p:nvPr/>
          </p:nvSpPr>
          <p:spPr>
            <a:xfrm>
              <a:off x="332950" y="3886075"/>
              <a:ext cx="14661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/>
                <a:t>비회원 시</a:t>
              </a:r>
              <a:endParaRPr sz="1600"/>
            </a:p>
          </p:txBody>
        </p:sp>
      </p:grpSp>
      <p:pic>
        <p:nvPicPr>
          <p:cNvPr id="384" name="Google Shape;38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725" y="1278825"/>
            <a:ext cx="4184450" cy="32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8"/>
          <p:cNvSpPr/>
          <p:nvPr/>
        </p:nvSpPr>
        <p:spPr>
          <a:xfrm>
            <a:off x="6132675" y="4209075"/>
            <a:ext cx="1607400" cy="35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/>
          <p:nvPr/>
        </p:nvSpPr>
        <p:spPr>
          <a:xfrm>
            <a:off x="3208020" y="3001437"/>
            <a:ext cx="3019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75CC3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3200">
              <a:solidFill>
                <a:srgbClr val="375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957" y="1779665"/>
            <a:ext cx="5170075" cy="1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최근 대한민국에서 1인 가구의 수가 빠르게 증가하고 있으며 그들의 특성 상, 배달음식을 많이 먹게 된다.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이러한 트렌드를 바탕으로 그들의 니즈를 충족시키기 위한 플랫폼 제작을  위하여 배달가 프로젝트를 기획하게 되었다.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4572000" y="15204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  <a:latin typeface="Nunito"/>
                <a:ea typeface="Nunito"/>
                <a:cs typeface="Nunito"/>
                <a:sym typeface="Nunito"/>
              </a:rPr>
              <a:t>기획의도</a:t>
            </a:r>
            <a:endParaRPr b="1" sz="1800">
              <a:solidFill>
                <a:srgbClr val="375CC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서비스 소개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1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75" y="281813"/>
            <a:ext cx="6878374" cy="45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6753550" y="586975"/>
            <a:ext cx="1580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Site Map</a:t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서비스 소개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1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프로젝트 개요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2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233826" y="536325"/>
            <a:ext cx="1852800" cy="1788300"/>
          </a:xfrm>
          <a:prstGeom prst="ellipse">
            <a:avLst/>
          </a:prstGeom>
          <a:solidFill>
            <a:srgbClr val="56AB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개발환경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5498126" y="536325"/>
            <a:ext cx="1852800" cy="1712100"/>
          </a:xfrm>
          <a:prstGeom prst="ellipse">
            <a:avLst/>
          </a:prstGeom>
          <a:solidFill>
            <a:srgbClr val="EBD3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개발언어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66" y="3580566"/>
            <a:ext cx="1993201" cy="13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525" y="4249650"/>
            <a:ext cx="745800" cy="69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975" y="3554075"/>
            <a:ext cx="745800" cy="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3825" y="4249650"/>
            <a:ext cx="745800" cy="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2233825" y="2421725"/>
            <a:ext cx="23382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Windows10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Eclipse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Apache Tomcat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394925" y="2421725"/>
            <a:ext cx="19560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JAVA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JavaScript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JQuery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1994" l="3662" r="1198" t="2557"/>
          <a:stretch/>
        </p:blipFill>
        <p:spPr>
          <a:xfrm>
            <a:off x="1770275" y="466950"/>
            <a:ext cx="6755051" cy="457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프로젝트 개요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2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341000" y="517825"/>
            <a:ext cx="1293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DB 구성</a:t>
            </a:r>
            <a:endParaRPr b="1" sz="1800">
              <a:solidFill>
                <a:srgbClr val="375CC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575"/>
            <a:ext cx="9143999" cy="34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3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682950" y="708175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사업자 서비스 - 메뉴 추가 및 삭제</a:t>
            </a:r>
            <a:endParaRPr b="1" sz="1800">
              <a:solidFill>
                <a:srgbClr val="375CC3"/>
              </a:solidFill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522" y="1651575"/>
            <a:ext cx="5989478" cy="35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5176"/>
            <a:ext cx="9144001" cy="36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050" y="1901632"/>
            <a:ext cx="4196467" cy="29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2682950" y="708175"/>
            <a:ext cx="3891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사업자 서비스 - 주문 접수 시간</a:t>
            </a:r>
            <a:endParaRPr b="1" sz="1800">
              <a:solidFill>
                <a:srgbClr val="375CC3"/>
              </a:solidFill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3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36425" y="954775"/>
            <a:ext cx="1259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기술 상세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332953" y="267187"/>
            <a:ext cx="745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3600">
                <a:solidFill>
                  <a:schemeClr val="lt1"/>
                </a:solidFill>
              </a:rPr>
              <a:t>3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826850" y="708175"/>
            <a:ext cx="5490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5CC3"/>
                </a:solidFill>
              </a:rPr>
              <a:t>사업자 서비스 - 주문 내역 상세보기 (Modal 활용)</a:t>
            </a:r>
            <a:endParaRPr b="1" sz="1800">
              <a:solidFill>
                <a:srgbClr val="375CC3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825"/>
            <a:ext cx="4061202" cy="35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571825"/>
            <a:ext cx="4571999" cy="3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