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57" r:id="rId2"/>
    <p:sldId id="413" r:id="rId3"/>
    <p:sldId id="425" r:id="rId4"/>
    <p:sldId id="428" r:id="rId5"/>
    <p:sldId id="431" r:id="rId6"/>
    <p:sldId id="432" r:id="rId7"/>
    <p:sldId id="433" r:id="rId8"/>
    <p:sldId id="434" r:id="rId9"/>
    <p:sldId id="436" r:id="rId10"/>
    <p:sldId id="435" r:id="rId11"/>
    <p:sldId id="429" r:id="rId12"/>
    <p:sldId id="438" r:id="rId13"/>
    <p:sldId id="430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784"/>
    <a:srgbClr val="006666"/>
    <a:srgbClr val="B2B2B2"/>
    <a:srgbClr val="66CCFF"/>
    <a:srgbClr val="FFCCCC"/>
    <a:srgbClr val="99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225" autoAdjust="0"/>
  </p:normalViewPr>
  <p:slideViewPr>
    <p:cSldViewPr snapToGrid="0">
      <p:cViewPr varScale="1">
        <p:scale>
          <a:sx n="58" d="100"/>
          <a:sy n="58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C8B3-07E5-47F8-B432-13779F77A583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2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8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1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50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4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4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2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5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8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5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9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3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6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4CF1-FEDE-4305-BA5A-E279929D0518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6"/>
          <p:cNvSpPr txBox="1"/>
          <p:nvPr/>
        </p:nvSpPr>
        <p:spPr>
          <a:xfrm>
            <a:off x="1987728" y="580618"/>
            <a:ext cx="517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深圳大学人因工程研究所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31412" y="1814418"/>
            <a:ext cx="7498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汇报要求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Requirements of Your Future Presentations</a:t>
            </a:r>
            <a:endParaRPr lang="zh-CN" alt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44544" y="4413222"/>
            <a:ext cx="31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研究生：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801683"/>
            <a:ext cx="2977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2018.07.19</a:t>
            </a:r>
            <a:endParaRPr lang="zh-CN" altLang="en-US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8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调和曲线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54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受伤个数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 （</a:t>
            </a:r>
            <a:r>
              <a:rPr lang="en-US" altLang="zh-CN" kern="0" dirty="0"/>
              <a:t>NAN</a:t>
            </a:r>
            <a:r>
              <a:rPr lang="zh-CN" altLang="en-US" kern="0" dirty="0"/>
              <a:t>按</a:t>
            </a:r>
            <a:r>
              <a:rPr lang="en-US" altLang="zh-CN" kern="0" dirty="0"/>
              <a:t>0</a:t>
            </a:r>
            <a:r>
              <a:rPr lang="zh-CN" altLang="en-US" kern="0" dirty="0"/>
              <a:t>处理）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r>
              <a:rPr lang="en-US" altLang="zh-CN" kern="0" dirty="0"/>
              <a:t>——</a:t>
            </a:r>
            <a:r>
              <a:rPr lang="zh-CN" altLang="en-US" kern="0" dirty="0"/>
              <a:t>不可 会出现</a:t>
            </a:r>
            <a:r>
              <a:rPr lang="en-US" altLang="zh-CN" kern="0" dirty="0"/>
              <a:t>inf</a:t>
            </a:r>
            <a:r>
              <a:rPr lang="zh-CN" altLang="en-US" kern="0" dirty="0"/>
              <a:t>（</a:t>
            </a:r>
            <a:r>
              <a:rPr lang="en-US" altLang="zh-CN" kern="0" dirty="0"/>
              <a:t>1/0</a:t>
            </a:r>
            <a:r>
              <a:rPr lang="zh-CN" altLang="en-US" kern="0" dirty="0"/>
              <a:t>）和</a:t>
            </a:r>
            <a:r>
              <a:rPr lang="en-US" altLang="zh-CN" kern="0" dirty="0"/>
              <a:t>nan</a:t>
            </a:r>
            <a:r>
              <a:rPr lang="zh-CN" altLang="en-US" kern="0" dirty="0"/>
              <a:t>（</a:t>
            </a:r>
            <a:r>
              <a:rPr lang="en-US" altLang="zh-CN" kern="0" dirty="0"/>
              <a:t>0/0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zh-CN" altLang="en-US" kern="0" dirty="0"/>
              <a:t>不可，无法比较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16423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回归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870256" y="1779759"/>
            <a:ext cx="4068400" cy="4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青年：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）更易碰撞运动车辆：</a:t>
            </a:r>
            <a:endParaRPr lang="en-US" altLang="zh-CN" dirty="0"/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二级公路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三级公路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>
              <a:buNone/>
            </a:pPr>
            <a:r>
              <a:rPr lang="en-US" altLang="zh-CN" dirty="0"/>
              <a:t>    </a:t>
            </a:r>
          </a:p>
          <a:p>
            <a:pPr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）更易碰撞静止车辆：</a:t>
            </a:r>
            <a:endParaRPr lang="en-US" altLang="zh-CN" dirty="0"/>
          </a:p>
          <a:p>
            <a:pPr lvl="2"/>
            <a:r>
              <a:rPr lang="en-US" altLang="zh-CN" sz="2000" dirty="0">
                <a:solidFill>
                  <a:srgbClr val="4A6784"/>
                </a:solidFill>
              </a:rPr>
              <a:t>  6-11</a:t>
            </a:r>
            <a:r>
              <a:rPr lang="zh-CN" altLang="en-US" sz="2000" dirty="0">
                <a:solidFill>
                  <a:srgbClr val="4A6784"/>
                </a:solidFill>
              </a:rPr>
              <a:t>点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 四级公路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 公共停车场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 公共广场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4A19B5D-F630-45C6-899D-7FD87806DBE0}"/>
              </a:ext>
            </a:extLst>
          </p:cNvPr>
          <p:cNvSpPr txBox="1">
            <a:spLocks/>
          </p:cNvSpPr>
          <p:nvPr/>
        </p:nvSpPr>
        <p:spPr bwMode="auto">
          <a:xfrm>
            <a:off x="3870256" y="428086"/>
            <a:ext cx="7617934" cy="153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天气对事故形态倾向</a:t>
            </a:r>
            <a:r>
              <a:rPr lang="zh-CN" altLang="en-US" dirty="0">
                <a:solidFill>
                  <a:srgbClr val="C00000"/>
                </a:solidFill>
              </a:rPr>
              <a:t>无显著性影响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DBFEE7-2C8E-47EF-90A6-F76CF696ADF3}"/>
              </a:ext>
            </a:extLst>
          </p:cNvPr>
          <p:cNvSpPr/>
          <p:nvPr/>
        </p:nvSpPr>
        <p:spPr>
          <a:xfrm>
            <a:off x="441936" y="1195974"/>
            <a:ext cx="2635134" cy="460126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因变量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事故形态（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  <a:p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自变量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年龄段（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时段（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交通工具（五种）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道路类型（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</p:txBody>
      </p:sp>
    </p:spTree>
    <p:extLst>
      <p:ext uri="{BB962C8B-B14F-4D97-AF65-F5344CB8AC3E}">
        <p14:creationId xmlns:p14="http://schemas.microsoft.com/office/powerpoint/2010/main" val="268842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回归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262532" y="1681885"/>
            <a:ext cx="3993584" cy="4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dirty="0"/>
          </a:p>
          <a:p>
            <a:r>
              <a:rPr lang="zh-CN" altLang="en-US" dirty="0"/>
              <a:t> 中年：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）更易碰撞运动车辆：</a:t>
            </a:r>
            <a:endParaRPr lang="en-US" altLang="zh-CN" dirty="0"/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四级公路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 indent="0">
              <a:buNone/>
            </a:pPr>
            <a:r>
              <a:rPr lang="en-US" altLang="zh-CN" dirty="0"/>
              <a:t>    </a:t>
            </a:r>
          </a:p>
          <a:p>
            <a:pPr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）更易碰撞静止车辆：</a:t>
            </a:r>
            <a:endParaRPr lang="en-US" altLang="zh-CN" dirty="0"/>
          </a:p>
          <a:p>
            <a:pPr lvl="2"/>
            <a:r>
              <a:rPr lang="en-US" altLang="zh-CN" sz="2000" dirty="0">
                <a:solidFill>
                  <a:srgbClr val="4A6784"/>
                </a:solidFill>
              </a:rPr>
              <a:t>  6-11</a:t>
            </a:r>
            <a:r>
              <a:rPr lang="zh-CN" altLang="en-US" sz="2000" dirty="0">
                <a:solidFill>
                  <a:srgbClr val="4A6784"/>
                </a:solidFill>
              </a:rPr>
              <a:t>点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公共停车场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 公共广场</a:t>
            </a:r>
            <a:endParaRPr lang="en-US" altLang="zh-CN" sz="2000" dirty="0">
              <a:solidFill>
                <a:srgbClr val="4A6784"/>
              </a:solidFill>
            </a:endParaRPr>
          </a:p>
          <a:p>
            <a:pPr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A9E94C3-B494-4051-B2F0-C11603777DDF}"/>
              </a:ext>
            </a:extLst>
          </p:cNvPr>
          <p:cNvSpPr txBox="1">
            <a:spLocks/>
          </p:cNvSpPr>
          <p:nvPr/>
        </p:nvSpPr>
        <p:spPr bwMode="auto">
          <a:xfrm>
            <a:off x="4750366" y="1681885"/>
            <a:ext cx="3993584" cy="262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dirty="0"/>
          </a:p>
          <a:p>
            <a:r>
              <a:rPr lang="zh-CN" altLang="en-US" dirty="0"/>
              <a:t> 老年：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）碰撞运动车辆：</a:t>
            </a:r>
            <a:endParaRPr lang="en-US" altLang="zh-CN" dirty="0"/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一般城市道路有负影响</a:t>
            </a:r>
          </a:p>
          <a:p>
            <a:pPr lvl="2" indent="0"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）碰撞静止车辆：</a:t>
            </a:r>
            <a:endParaRPr lang="en-US" altLang="zh-CN" dirty="0"/>
          </a:p>
          <a:p>
            <a:pPr lvl="2"/>
            <a:r>
              <a:rPr lang="zh-CN" altLang="en-US" sz="2000" dirty="0">
                <a:solidFill>
                  <a:srgbClr val="4A6784"/>
                </a:solidFill>
              </a:rPr>
              <a:t> 货车和客车时有负影响</a:t>
            </a:r>
          </a:p>
          <a:p>
            <a:pPr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756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交互效应</a:t>
            </a:r>
            <a:endParaRPr lang="zh-CN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548281" y="669175"/>
            <a:ext cx="7967069" cy="171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自变量不能太多</a:t>
            </a:r>
            <a:r>
              <a:rPr lang="en-US" altLang="zh-CN" kern="0" dirty="0"/>
              <a:t>——</a:t>
            </a:r>
            <a:r>
              <a:rPr lang="zh-CN" altLang="en-US" kern="0" dirty="0"/>
              <a:t>只选取了</a:t>
            </a:r>
            <a:r>
              <a:rPr lang="zh-CN" altLang="en-US" kern="0" dirty="0">
                <a:solidFill>
                  <a:srgbClr val="C00000"/>
                </a:solidFill>
              </a:rPr>
              <a:t>天气</a:t>
            </a:r>
            <a:r>
              <a:rPr lang="zh-CN" altLang="en-US" kern="0" dirty="0"/>
              <a:t>、</a:t>
            </a:r>
            <a:r>
              <a:rPr lang="zh-CN" altLang="en-US" kern="0" dirty="0">
                <a:solidFill>
                  <a:srgbClr val="C00000"/>
                </a:solidFill>
              </a:rPr>
              <a:t>性别</a:t>
            </a:r>
            <a:r>
              <a:rPr lang="zh-CN" altLang="en-US" kern="0" dirty="0"/>
              <a:t>、</a:t>
            </a:r>
            <a:r>
              <a:rPr lang="zh-CN" altLang="en-US" kern="0" dirty="0">
                <a:solidFill>
                  <a:srgbClr val="C00000"/>
                </a:solidFill>
              </a:rPr>
              <a:t>车辆类型</a:t>
            </a:r>
            <a:endParaRPr lang="en-US" altLang="zh-CN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9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887" cy="514399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331" y="5184351"/>
            <a:ext cx="9143556" cy="1674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1" y="0"/>
            <a:ext cx="9143556" cy="5143998"/>
          </a:xfrm>
          <a:prstGeom prst="rect">
            <a:avLst/>
          </a:prstGeom>
          <a:gradFill>
            <a:gsLst>
              <a:gs pos="0">
                <a:srgbClr val="405F7C">
                  <a:alpha val="85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904" y="2492896"/>
            <a:ext cx="439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谢谢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</a:t>
            </a:r>
            <a:endParaRPr lang="zh-CN" alt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374432"/>
      </p:ext>
    </p:extLst>
  </p:cSld>
  <p:clrMapOvr>
    <a:masterClrMapping/>
  </p:clrMapOvr>
  <p:transition advTm="550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1563639" y="1234714"/>
            <a:ext cx="5751561" cy="45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kern="0" dirty="0"/>
              <a:t> 影响最大的事故形态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散点图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相关性分析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调和曲线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en-US" altLang="zh-CN" kern="0" dirty="0"/>
              <a:t> Logistic</a:t>
            </a:r>
            <a:r>
              <a:rPr lang="zh-CN" altLang="en-US" kern="0" dirty="0"/>
              <a:t>回归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交互效应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讨论</a:t>
            </a:r>
          </a:p>
        </p:txBody>
      </p:sp>
    </p:spTree>
    <p:extLst>
      <p:ext uri="{BB962C8B-B14F-4D97-AF65-F5344CB8AC3E}">
        <p14:creationId xmlns:p14="http://schemas.microsoft.com/office/powerpoint/2010/main" val="17977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影响最大的事故形态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367F7-8084-47AB-B7A1-378041196726}"/>
              </a:ext>
            </a:extLst>
          </p:cNvPr>
          <p:cNvGrpSpPr/>
          <p:nvPr/>
        </p:nvGrpSpPr>
        <p:grpSpPr>
          <a:xfrm>
            <a:off x="395535" y="1017984"/>
            <a:ext cx="12737375" cy="4134790"/>
            <a:chOff x="390159" y="754268"/>
            <a:chExt cx="12737375" cy="4134790"/>
          </a:xfrm>
        </p:grpSpPr>
        <p:sp>
          <p:nvSpPr>
            <p:cNvPr id="70" name="内容占位符 2"/>
            <p:cNvSpPr txBox="1">
              <a:spLocks/>
            </p:cNvSpPr>
            <p:nvPr/>
          </p:nvSpPr>
          <p:spPr bwMode="auto">
            <a:xfrm>
              <a:off x="789170" y="754268"/>
              <a:ext cx="2486045" cy="857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p"/>
                <a:defRPr sz="2000" b="0">
                  <a:solidFill>
                    <a:srgbClr val="4A6784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41325" indent="158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Ø"/>
                <a:defRPr b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898525" indent="158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Char char="•"/>
                <a:defRPr sz="16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260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Char char="•"/>
                <a:defRPr sz="16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17033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1605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177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749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321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>
                <a:buNone/>
              </a:pPr>
              <a:endParaRPr lang="en-US" altLang="zh-CN" kern="0" dirty="0"/>
            </a:p>
            <a:p>
              <a:pPr algn="just"/>
              <a:r>
                <a:rPr lang="en-US" altLang="zh-CN" kern="0" dirty="0"/>
                <a:t> </a:t>
              </a:r>
              <a:r>
                <a:rPr lang="zh-CN" altLang="en-US" kern="0" dirty="0"/>
                <a:t>死亡人数</a:t>
              </a:r>
              <a:endParaRPr lang="en-US" altLang="zh-CN" kern="0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EFE7CC-7032-4CBF-881E-AEB0D99C6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59" y="1754371"/>
              <a:ext cx="4179583" cy="3134687"/>
            </a:xfrm>
            <a:prstGeom prst="rect">
              <a:avLst/>
            </a:prstGeom>
          </p:spPr>
        </p:pic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65DCE82A-9638-40BF-A0C5-2C791771B36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60465" y="754268"/>
              <a:ext cx="7967069" cy="863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p"/>
                <a:defRPr sz="2000" b="0">
                  <a:solidFill>
                    <a:srgbClr val="4A6784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41325" indent="158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Ø"/>
                <a:defRPr b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898525" indent="158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Char char="•"/>
                <a:defRPr sz="16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260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Char char="•"/>
                <a:defRPr sz="16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17033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1605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177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749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32188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Arial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>
                <a:buNone/>
              </a:pPr>
              <a:endParaRPr lang="en-US" altLang="zh-CN" kern="0" dirty="0"/>
            </a:p>
            <a:p>
              <a:pPr algn="just"/>
              <a:r>
                <a:rPr lang="en-US" altLang="zh-CN" kern="0" dirty="0"/>
                <a:t> </a:t>
              </a:r>
              <a:r>
                <a:rPr lang="zh-CN" altLang="en-US" kern="0" dirty="0"/>
                <a:t>受伤人数</a:t>
              </a:r>
              <a:endParaRPr lang="en-US" altLang="zh-CN" kern="0" dirty="0"/>
            </a:p>
            <a:p>
              <a:pPr algn="just"/>
              <a:endParaRPr lang="en-US" altLang="zh-CN" kern="0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466872D-7D27-4073-827A-76AA93156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96" y="1754371"/>
              <a:ext cx="4179583" cy="3134687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8E91A98-B548-4032-9F21-59780A3C7A13}"/>
              </a:ext>
            </a:extLst>
          </p:cNvPr>
          <p:cNvSpPr/>
          <p:nvPr/>
        </p:nvSpPr>
        <p:spPr>
          <a:xfrm>
            <a:off x="722165" y="5557752"/>
            <a:ext cx="8021785" cy="36933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碰撞运动车辆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刮撞行人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其他车辆间事故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碰撞静止车辆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撞固定物</a:t>
            </a:r>
          </a:p>
        </p:txBody>
      </p:sp>
    </p:spTree>
    <p:extLst>
      <p:ext uri="{BB962C8B-B14F-4D97-AF65-F5344CB8AC3E}">
        <p14:creationId xmlns:p14="http://schemas.microsoft.com/office/powerpoint/2010/main" val="34039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散点图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若死亡率</a:t>
            </a:r>
            <a:r>
              <a:rPr lang="en-US" altLang="zh-CN" kern="0" dirty="0"/>
              <a:t>0</a:t>
            </a:r>
            <a:r>
              <a:rPr lang="zh-CN" altLang="en-US" kern="0" dirty="0"/>
              <a:t>，用</a:t>
            </a:r>
            <a:r>
              <a:rPr lang="en-US" altLang="zh-CN" kern="0" dirty="0"/>
              <a:t>x</a:t>
            </a:r>
            <a:r>
              <a:rPr lang="zh-CN" altLang="en-US" kern="0" dirty="0"/>
              <a:t>代替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18303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散点图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9516F5-88A5-470F-887B-0ABD81054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7" y="2682068"/>
            <a:ext cx="4332835" cy="3249626"/>
          </a:xfrm>
          <a:prstGeom prst="rect">
            <a:avLst/>
          </a:prstGeom>
        </p:spPr>
      </p:pic>
      <p:pic>
        <p:nvPicPr>
          <p:cNvPr id="12" name="图片 11" descr="图片包含 文字&#10;&#10;已生成高可信度的说明">
            <a:extLst>
              <a:ext uri="{FF2B5EF4-FFF2-40B4-BE49-F238E27FC236}">
                <a16:creationId xmlns:a16="http://schemas.microsoft.com/office/drawing/2014/main" id="{31220DE7-516B-427A-B021-C8407F3A9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59025"/>
            <a:ext cx="4332835" cy="32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4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散点图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262531" y="1008357"/>
            <a:ext cx="7967069" cy="153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68B6B732-F706-4DD4-9533-1EFE3521A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8" y="2538972"/>
            <a:ext cx="4325231" cy="3243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E0789C-71FF-4604-A170-C018E4DC7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0" y="2538972"/>
            <a:ext cx="4325231" cy="3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散点图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542955"/>
            <a:ext cx="7967069" cy="156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</p:txBody>
      </p:sp>
      <p:pic>
        <p:nvPicPr>
          <p:cNvPr id="5" name="图片 4" descr="图片包含 文字, 地图&#10;&#10;已生成高可信度的说明">
            <a:extLst>
              <a:ext uri="{FF2B5EF4-FFF2-40B4-BE49-F238E27FC236}">
                <a16:creationId xmlns:a16="http://schemas.microsoft.com/office/drawing/2014/main" id="{855A88C1-D55A-4318-9F37-9D7D28BDA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58" y="2667197"/>
            <a:ext cx="4353611" cy="3265209"/>
          </a:xfrm>
          <a:prstGeom prst="rect">
            <a:avLst/>
          </a:prstGeom>
        </p:spPr>
      </p:pic>
      <p:pic>
        <p:nvPicPr>
          <p:cNvPr id="8" name="图片 7" descr="图片包含 文字, 地图&#10;&#10;已生成高可信度的说明">
            <a:extLst>
              <a:ext uri="{FF2B5EF4-FFF2-40B4-BE49-F238E27FC236}">
                <a16:creationId xmlns:a16="http://schemas.microsoft.com/office/drawing/2014/main" id="{C8F395F8-8DA0-4539-8793-A1DF71769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" y="2667197"/>
            <a:ext cx="4353611" cy="32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散点图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161739" y="157057"/>
            <a:ext cx="7967069" cy="201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若死亡率</a:t>
            </a:r>
            <a:r>
              <a:rPr lang="en-US" altLang="zh-CN" kern="0" dirty="0"/>
              <a:t>0</a:t>
            </a:r>
            <a:r>
              <a:rPr lang="zh-CN" altLang="en-US" kern="0" dirty="0"/>
              <a:t>，用</a:t>
            </a:r>
            <a:r>
              <a:rPr lang="en-US" altLang="zh-CN" kern="0" dirty="0"/>
              <a:t>x</a:t>
            </a:r>
            <a:r>
              <a:rPr lang="zh-CN" altLang="en-US" kern="0" dirty="0"/>
              <a:t>代替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F20096-3085-4AB1-B78A-CBA4B3E23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50" y="2331883"/>
            <a:ext cx="5305784" cy="39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8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相关性分析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54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受伤个数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 （</a:t>
            </a:r>
            <a:r>
              <a:rPr lang="en-US" altLang="zh-CN" kern="0" dirty="0"/>
              <a:t>NAN</a:t>
            </a:r>
            <a:r>
              <a:rPr lang="zh-CN" altLang="en-US" kern="0" dirty="0"/>
              <a:t>按</a:t>
            </a:r>
            <a:r>
              <a:rPr lang="en-US" altLang="zh-CN" kern="0" dirty="0"/>
              <a:t>0</a:t>
            </a:r>
            <a:r>
              <a:rPr lang="zh-CN" altLang="en-US" kern="0" dirty="0"/>
              <a:t>处理）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r>
              <a:rPr lang="en-US" altLang="zh-CN" kern="0" dirty="0"/>
              <a:t>——</a:t>
            </a:r>
            <a:r>
              <a:rPr lang="zh-CN" altLang="en-US" kern="0" dirty="0"/>
              <a:t>不可 会出现</a:t>
            </a:r>
            <a:r>
              <a:rPr lang="en-US" altLang="zh-CN" kern="0" dirty="0"/>
              <a:t>inf</a:t>
            </a:r>
            <a:r>
              <a:rPr lang="zh-CN" altLang="en-US" kern="0" dirty="0"/>
              <a:t>（</a:t>
            </a:r>
            <a:r>
              <a:rPr lang="en-US" altLang="zh-CN" kern="0" dirty="0"/>
              <a:t>1/0</a:t>
            </a:r>
            <a:r>
              <a:rPr lang="zh-CN" altLang="en-US" kern="0" dirty="0"/>
              <a:t>）和</a:t>
            </a:r>
            <a:r>
              <a:rPr lang="en-US" altLang="zh-CN" kern="0" dirty="0"/>
              <a:t>nan</a:t>
            </a:r>
            <a:r>
              <a:rPr lang="zh-CN" altLang="en-US" kern="0" dirty="0"/>
              <a:t>（</a:t>
            </a:r>
            <a:r>
              <a:rPr lang="en-US" altLang="zh-CN" kern="0" dirty="0"/>
              <a:t>0/0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zh-CN" altLang="en-US" kern="0" dirty="0"/>
              <a:t>不可，无法比较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5051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10348</TotalTime>
  <Words>495</Words>
  <Application>Microsoft Office PowerPoint</Application>
  <PresentationFormat>全屏显示(4:3)</PresentationFormat>
  <Paragraphs>159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坐飞机 乌鸦</cp:lastModifiedBy>
  <cp:revision>530</cp:revision>
  <dcterms:created xsi:type="dcterms:W3CDTF">2014-02-22T12:57:25Z</dcterms:created>
  <dcterms:modified xsi:type="dcterms:W3CDTF">2018-08-01T06:48:17Z</dcterms:modified>
</cp:coreProperties>
</file>