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57" r:id="rId2"/>
    <p:sldId id="413" r:id="rId3"/>
    <p:sldId id="425" r:id="rId4"/>
    <p:sldId id="428" r:id="rId5"/>
    <p:sldId id="426" r:id="rId6"/>
    <p:sldId id="427" r:id="rId7"/>
    <p:sldId id="429" r:id="rId8"/>
    <p:sldId id="266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6784"/>
    <a:srgbClr val="006666"/>
    <a:srgbClr val="B2B2B2"/>
    <a:srgbClr val="66CCFF"/>
    <a:srgbClr val="FFCCCC"/>
    <a:srgbClr val="99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5225" autoAdjust="0"/>
  </p:normalViewPr>
  <p:slideViewPr>
    <p:cSldViewPr snapToGrid="0">
      <p:cViewPr varScale="1">
        <p:scale>
          <a:sx n="58" d="100"/>
          <a:sy n="58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6C8B3-07E5-47F8-B432-13779F77A583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83771-98C8-4CF2-A2CA-1E97286548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82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887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328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852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685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733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246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05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CF1-FEDE-4305-BA5A-E279929D0518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28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CF1-FEDE-4305-BA5A-E279929D0518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9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CF1-FEDE-4305-BA5A-E279929D0518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79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CF1-FEDE-4305-BA5A-E279929D0518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65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CF1-FEDE-4305-BA5A-E279929D0518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71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CF1-FEDE-4305-BA5A-E279929D0518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81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CF1-FEDE-4305-BA5A-E279929D0518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60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CF1-FEDE-4305-BA5A-E279929D0518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87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CF1-FEDE-4305-BA5A-E279929D0518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38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CF1-FEDE-4305-BA5A-E279929D0518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32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CF1-FEDE-4305-BA5A-E279929D0518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58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74CF1-FEDE-4305-BA5A-E279929D0518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8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18259"/>
            <a:ext cx="9144001" cy="4682096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-3740" y="5852884"/>
            <a:ext cx="9143556" cy="1005116"/>
          </a:xfrm>
          <a:prstGeom prst="rect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0" y="0"/>
            <a:ext cx="9143556" cy="1080000"/>
          </a:xfrm>
          <a:prstGeom prst="rect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-12350" y="1118259"/>
            <a:ext cx="9156350" cy="4682096"/>
          </a:xfrm>
          <a:prstGeom prst="rect">
            <a:avLst/>
          </a:prstGeom>
          <a:gradFill>
            <a:gsLst>
              <a:gs pos="0">
                <a:srgbClr val="405F7C">
                  <a:alpha val="94000"/>
                </a:srgbClr>
              </a:gs>
              <a:gs pos="50000">
                <a:srgbClr val="4A698C">
                  <a:alpha val="95000"/>
                </a:srgbClr>
              </a:gs>
              <a:gs pos="100000">
                <a:srgbClr val="415D7B">
                  <a:alpha val="96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16"/>
          <p:cNvSpPr txBox="1"/>
          <p:nvPr/>
        </p:nvSpPr>
        <p:spPr>
          <a:xfrm>
            <a:off x="1987728" y="580618"/>
            <a:ext cx="5170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深圳大学人因工程研究所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931412" y="1814418"/>
            <a:ext cx="74982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汇报要求</a:t>
            </a:r>
            <a:endParaRPr lang="en-US" altLang="zh-CN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endParaRPr lang="en-US" altLang="zh-CN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Requirements of Your Future Presentations</a:t>
            </a:r>
            <a:endParaRPr lang="zh-CN" altLang="en-US" sz="2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TextBox 3"/>
          <p:cNvSpPr txBox="1"/>
          <p:nvPr/>
        </p:nvSpPr>
        <p:spPr>
          <a:xfrm>
            <a:off x="2944544" y="4413222"/>
            <a:ext cx="310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FFFF"/>
                </a:solidFill>
                <a:effectLst>
                  <a:outerShdw dist="63500" dir="600000" algn="tl">
                    <a:srgbClr val="000000">
                      <a:alpha val="4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 研究生： 赖伟鉴</a:t>
            </a:r>
            <a:endParaRPr lang="en-US" altLang="zh-CN" dirty="0">
              <a:solidFill>
                <a:srgbClr val="FFFFFF"/>
              </a:solidFill>
              <a:effectLst>
                <a:outerShdw dist="63500" dir="600000" algn="tl">
                  <a:srgbClr val="000000">
                    <a:alpha val="4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137745" y="4801683"/>
            <a:ext cx="2977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ffectLst>
                  <a:outerShdw dist="63500" dir="6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2018.07.19</a:t>
            </a:r>
            <a:endParaRPr lang="zh-CN" altLang="en-US" dirty="0">
              <a:solidFill>
                <a:srgbClr val="FFFFFF"/>
              </a:solidFill>
              <a:effectLst>
                <a:outerShdw dist="63500" dir="600000" algn="tl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48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5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0" name="内容占位符 2"/>
          <p:cNvSpPr txBox="1">
            <a:spLocks/>
          </p:cNvSpPr>
          <p:nvPr/>
        </p:nvSpPr>
        <p:spPr bwMode="auto">
          <a:xfrm>
            <a:off x="1547014" y="1350036"/>
            <a:ext cx="5751561" cy="457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kern="0" dirty="0"/>
              <a:t> 影响最大的事故形态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zh-CN" altLang="en-US" kern="0" dirty="0"/>
              <a:t> 散点图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相关性分析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调和曲线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交互效应</a:t>
            </a:r>
            <a:endParaRPr lang="en-US" altLang="zh-CN" kern="0" dirty="0"/>
          </a:p>
          <a:p>
            <a:pPr algn="just">
              <a:buNone/>
            </a:pPr>
            <a:endParaRPr lang="en-US" altLang="zh-CN" kern="0" dirty="0"/>
          </a:p>
          <a:p>
            <a:pPr algn="just"/>
            <a:r>
              <a:rPr lang="en-US" altLang="zh-CN" kern="0" dirty="0"/>
              <a:t> Logistic</a:t>
            </a:r>
            <a:r>
              <a:rPr lang="zh-CN" altLang="en-US" kern="0" dirty="0"/>
              <a:t>回归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zh-CN" altLang="en-US" kern="0" dirty="0"/>
              <a:t> 讨论</a:t>
            </a:r>
          </a:p>
        </p:txBody>
      </p:sp>
    </p:spTree>
    <p:extLst>
      <p:ext uri="{BB962C8B-B14F-4D97-AF65-F5344CB8AC3E}">
        <p14:creationId xmlns:p14="http://schemas.microsoft.com/office/powerpoint/2010/main" val="179778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5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影响最大的事故形态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0" name="内容占位符 2"/>
          <p:cNvSpPr txBox="1">
            <a:spLocks/>
          </p:cNvSpPr>
          <p:nvPr/>
        </p:nvSpPr>
        <p:spPr bwMode="auto">
          <a:xfrm>
            <a:off x="776881" y="945023"/>
            <a:ext cx="7967069" cy="412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None/>
            </a:pP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死亡人数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受伤人数</a:t>
            </a:r>
            <a:endParaRPr lang="en-US" altLang="zh-CN" kern="0" dirty="0"/>
          </a:p>
          <a:p>
            <a:pPr algn="just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340392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5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散点图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0" name="内容占位符 2"/>
          <p:cNvSpPr txBox="1">
            <a:spLocks/>
          </p:cNvSpPr>
          <p:nvPr/>
        </p:nvSpPr>
        <p:spPr bwMode="auto">
          <a:xfrm>
            <a:off x="395535" y="828645"/>
            <a:ext cx="7967069" cy="412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None/>
            </a:pP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相对死亡率 </a:t>
            </a:r>
            <a:r>
              <a:rPr lang="en-US" altLang="zh-CN" kern="0" dirty="0"/>
              <a:t>= </a:t>
            </a:r>
            <a:r>
              <a:rPr lang="zh-CN" altLang="en-US" kern="0" dirty="0"/>
              <a:t>死亡</a:t>
            </a:r>
            <a:r>
              <a:rPr lang="en-US" altLang="zh-CN" kern="0" dirty="0"/>
              <a:t>/</a:t>
            </a:r>
            <a:r>
              <a:rPr lang="zh-CN" altLang="en-US" kern="0" dirty="0"/>
              <a:t>受伤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死亡率 </a:t>
            </a:r>
            <a:r>
              <a:rPr lang="en-US" altLang="zh-CN" kern="0" dirty="0"/>
              <a:t>= </a:t>
            </a:r>
            <a:r>
              <a:rPr lang="zh-CN" altLang="en-US" kern="0" dirty="0"/>
              <a:t>死亡</a:t>
            </a:r>
            <a:r>
              <a:rPr lang="en-US" altLang="zh-CN" kern="0" dirty="0"/>
              <a:t>/</a:t>
            </a:r>
            <a:r>
              <a:rPr lang="zh-CN" altLang="en-US" kern="0" dirty="0"/>
              <a:t>（死亡</a:t>
            </a:r>
            <a:r>
              <a:rPr lang="en-US" altLang="zh-CN" kern="0" dirty="0"/>
              <a:t>+</a:t>
            </a:r>
            <a:r>
              <a:rPr lang="zh-CN" altLang="en-US" kern="0" dirty="0"/>
              <a:t>受伤）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zh-CN" altLang="en-US" kern="0" dirty="0"/>
              <a:t> 死亡个数</a:t>
            </a:r>
            <a:endParaRPr lang="en-US" altLang="zh-CN" kern="0" dirty="0"/>
          </a:p>
          <a:p>
            <a:pPr algn="just">
              <a:buNone/>
            </a:pPr>
            <a:endParaRPr lang="en-US" altLang="zh-CN" kern="0" dirty="0"/>
          </a:p>
          <a:p>
            <a:pPr algn="just"/>
            <a:r>
              <a:rPr lang="zh-CN" altLang="en-US" kern="0" dirty="0"/>
              <a:t> 雨天事故率</a:t>
            </a:r>
            <a:r>
              <a:rPr lang="en-US" altLang="zh-CN" kern="0" dirty="0"/>
              <a:t>/</a:t>
            </a:r>
            <a:r>
              <a:rPr lang="zh-CN" altLang="en-US" kern="0" dirty="0"/>
              <a:t>晴天事故率、雨天死亡人数</a:t>
            </a:r>
            <a:r>
              <a:rPr lang="en-US" altLang="zh-CN" kern="0" dirty="0"/>
              <a:t>/</a:t>
            </a:r>
            <a:r>
              <a:rPr lang="zh-CN" altLang="en-US" kern="0" dirty="0"/>
              <a:t>晴天死亡人数</a:t>
            </a:r>
            <a:endParaRPr lang="en-US" altLang="zh-CN" kern="0" dirty="0"/>
          </a:p>
          <a:p>
            <a:pPr algn="just">
              <a:buNone/>
            </a:pPr>
            <a:r>
              <a:rPr lang="en-US" altLang="zh-CN" kern="0" dirty="0"/>
              <a:t>	Old</a:t>
            </a:r>
            <a:r>
              <a:rPr lang="zh-CN" altLang="en-US" kern="0" dirty="0"/>
              <a:t>死亡率</a:t>
            </a:r>
            <a:r>
              <a:rPr lang="en-US" altLang="zh-CN" kern="0" dirty="0"/>
              <a:t>0</a:t>
            </a:r>
            <a:r>
              <a:rPr lang="zh-CN" altLang="en-US" kern="0" dirty="0"/>
              <a:t>，用</a:t>
            </a:r>
            <a:r>
              <a:rPr lang="en-US" altLang="zh-CN" kern="0" dirty="0"/>
              <a:t>x</a:t>
            </a:r>
            <a:r>
              <a:rPr lang="zh-CN" altLang="en-US" kern="0" dirty="0"/>
              <a:t>代替</a:t>
            </a:r>
            <a:endParaRPr lang="en-US" altLang="zh-CN" kern="0" dirty="0"/>
          </a:p>
          <a:p>
            <a:pPr algn="just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318303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5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相关性分析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0" name="内容占位符 2"/>
          <p:cNvSpPr txBox="1">
            <a:spLocks/>
          </p:cNvSpPr>
          <p:nvPr/>
        </p:nvSpPr>
        <p:spPr bwMode="auto">
          <a:xfrm>
            <a:off x="395535" y="828645"/>
            <a:ext cx="7967069" cy="412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None/>
            </a:pP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>
              <a:buNone/>
            </a:pPr>
            <a:endParaRPr lang="en-US" altLang="zh-CN" kern="0" dirty="0"/>
          </a:p>
          <a:p>
            <a:pPr algn="just"/>
            <a:r>
              <a:rPr lang="zh-CN" altLang="en-US" kern="0" dirty="0"/>
              <a:t> 死亡个数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受伤个数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zh-CN" altLang="en-US" kern="0" dirty="0"/>
              <a:t> 死亡率 </a:t>
            </a:r>
            <a:r>
              <a:rPr lang="en-US" altLang="zh-CN" kern="0" dirty="0"/>
              <a:t>= </a:t>
            </a:r>
            <a:r>
              <a:rPr lang="zh-CN" altLang="en-US" kern="0" dirty="0"/>
              <a:t>死亡</a:t>
            </a:r>
            <a:r>
              <a:rPr lang="en-US" altLang="zh-CN" kern="0" dirty="0"/>
              <a:t>/</a:t>
            </a:r>
            <a:r>
              <a:rPr lang="zh-CN" altLang="en-US" kern="0" dirty="0"/>
              <a:t>（死亡</a:t>
            </a:r>
            <a:r>
              <a:rPr lang="en-US" altLang="zh-CN" kern="0" dirty="0"/>
              <a:t>+</a:t>
            </a:r>
            <a:r>
              <a:rPr lang="zh-CN" altLang="en-US" kern="0" dirty="0"/>
              <a:t>受伤） （</a:t>
            </a:r>
            <a:r>
              <a:rPr lang="en-US" altLang="zh-CN" kern="0" dirty="0"/>
              <a:t>NAN</a:t>
            </a:r>
            <a:r>
              <a:rPr lang="zh-CN" altLang="en-US" kern="0" dirty="0"/>
              <a:t>按</a:t>
            </a:r>
            <a:r>
              <a:rPr lang="en-US" altLang="zh-CN" kern="0" dirty="0"/>
              <a:t>0</a:t>
            </a:r>
            <a:r>
              <a:rPr lang="zh-CN" altLang="en-US" kern="0" dirty="0"/>
              <a:t>处理）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>
              <a:buNone/>
            </a:pPr>
            <a:endParaRPr lang="en-US" altLang="zh-CN" kern="0" dirty="0"/>
          </a:p>
          <a:p>
            <a:pPr algn="just"/>
            <a:r>
              <a:rPr lang="zh-CN" altLang="en-US" kern="0" dirty="0"/>
              <a:t>相对死亡率 </a:t>
            </a:r>
            <a:r>
              <a:rPr lang="en-US" altLang="zh-CN" kern="0" dirty="0"/>
              <a:t>= </a:t>
            </a:r>
            <a:r>
              <a:rPr lang="zh-CN" altLang="en-US" kern="0" dirty="0"/>
              <a:t>死亡</a:t>
            </a:r>
            <a:r>
              <a:rPr lang="en-US" altLang="zh-CN" kern="0" dirty="0"/>
              <a:t>/</a:t>
            </a:r>
            <a:r>
              <a:rPr lang="zh-CN" altLang="en-US" kern="0" dirty="0"/>
              <a:t>受伤</a:t>
            </a:r>
            <a:r>
              <a:rPr lang="en-US" altLang="zh-CN" kern="0" dirty="0"/>
              <a:t>——</a:t>
            </a:r>
            <a:r>
              <a:rPr lang="zh-CN" altLang="en-US" kern="0" dirty="0"/>
              <a:t>不可 会出现</a:t>
            </a:r>
            <a:r>
              <a:rPr lang="en-US" altLang="zh-CN" kern="0" dirty="0"/>
              <a:t>inf</a:t>
            </a:r>
            <a:r>
              <a:rPr lang="zh-CN" altLang="en-US" kern="0" dirty="0"/>
              <a:t>（</a:t>
            </a:r>
            <a:r>
              <a:rPr lang="en-US" altLang="zh-CN" kern="0" dirty="0"/>
              <a:t>1/0</a:t>
            </a:r>
            <a:r>
              <a:rPr lang="zh-CN" altLang="en-US" kern="0" dirty="0"/>
              <a:t>）和</a:t>
            </a:r>
            <a:r>
              <a:rPr lang="en-US" altLang="zh-CN" kern="0" dirty="0"/>
              <a:t>nan</a:t>
            </a:r>
            <a:r>
              <a:rPr lang="zh-CN" altLang="en-US" kern="0" dirty="0"/>
              <a:t>（</a:t>
            </a:r>
            <a:r>
              <a:rPr lang="en-US" altLang="zh-CN" kern="0" dirty="0"/>
              <a:t>0/0</a:t>
            </a:r>
            <a:r>
              <a:rPr lang="zh-CN" altLang="en-US" kern="0" dirty="0"/>
              <a:t>）</a:t>
            </a:r>
            <a:endParaRPr lang="en-US" altLang="zh-CN" kern="0" dirty="0"/>
          </a:p>
          <a:p>
            <a:pPr algn="just">
              <a:buNone/>
            </a:pPr>
            <a:endParaRPr lang="en-US" altLang="zh-CN" kern="0" dirty="0"/>
          </a:p>
          <a:p>
            <a:pPr algn="just"/>
            <a:r>
              <a:rPr lang="zh-CN" altLang="en-US" kern="0" dirty="0"/>
              <a:t> 雨天事故率</a:t>
            </a:r>
            <a:r>
              <a:rPr lang="en-US" altLang="zh-CN" kern="0" dirty="0"/>
              <a:t>/</a:t>
            </a:r>
            <a:r>
              <a:rPr lang="zh-CN" altLang="en-US" kern="0" dirty="0"/>
              <a:t>晴天事故率、雨天死亡人数</a:t>
            </a:r>
            <a:r>
              <a:rPr lang="en-US" altLang="zh-CN" kern="0" dirty="0"/>
              <a:t>/</a:t>
            </a:r>
            <a:r>
              <a:rPr lang="zh-CN" altLang="en-US" kern="0" dirty="0"/>
              <a:t>晴天死亡人数</a:t>
            </a:r>
            <a:endParaRPr lang="en-US" altLang="zh-CN" kern="0" dirty="0"/>
          </a:p>
          <a:p>
            <a:pPr algn="just">
              <a:buNone/>
            </a:pPr>
            <a:r>
              <a:rPr lang="zh-CN" altLang="en-US" kern="0" dirty="0"/>
              <a:t>不可，无法比较</a:t>
            </a: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91385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5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调和曲线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0" name="内容占位符 2"/>
          <p:cNvSpPr txBox="1">
            <a:spLocks/>
          </p:cNvSpPr>
          <p:nvPr/>
        </p:nvSpPr>
        <p:spPr bwMode="auto">
          <a:xfrm>
            <a:off x="395535" y="828645"/>
            <a:ext cx="7967069" cy="412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None/>
            </a:pP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相对死亡率 </a:t>
            </a:r>
            <a:r>
              <a:rPr lang="en-US" altLang="zh-CN" kern="0" dirty="0"/>
              <a:t>= </a:t>
            </a:r>
            <a:r>
              <a:rPr lang="zh-CN" altLang="en-US" kern="0" dirty="0"/>
              <a:t>死亡</a:t>
            </a:r>
            <a:r>
              <a:rPr lang="en-US" altLang="zh-CN" kern="0" dirty="0"/>
              <a:t>/</a:t>
            </a:r>
            <a:r>
              <a:rPr lang="zh-CN" altLang="en-US" kern="0" dirty="0"/>
              <a:t>受伤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死亡率 </a:t>
            </a:r>
            <a:r>
              <a:rPr lang="en-US" altLang="zh-CN" kern="0" dirty="0"/>
              <a:t>= </a:t>
            </a:r>
            <a:r>
              <a:rPr lang="zh-CN" altLang="en-US" kern="0" dirty="0"/>
              <a:t>死亡</a:t>
            </a:r>
            <a:r>
              <a:rPr lang="en-US" altLang="zh-CN" kern="0" dirty="0"/>
              <a:t>/</a:t>
            </a:r>
            <a:r>
              <a:rPr lang="zh-CN" altLang="en-US" kern="0" dirty="0"/>
              <a:t>（死亡</a:t>
            </a:r>
            <a:r>
              <a:rPr lang="en-US" altLang="zh-CN" kern="0" dirty="0"/>
              <a:t>+</a:t>
            </a:r>
            <a:r>
              <a:rPr lang="zh-CN" altLang="en-US" kern="0" dirty="0"/>
              <a:t>受伤）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zh-CN" altLang="en-US" kern="0" dirty="0"/>
              <a:t> 死亡个数</a:t>
            </a:r>
            <a:endParaRPr lang="en-US" altLang="zh-CN" kern="0" dirty="0"/>
          </a:p>
          <a:p>
            <a:pPr algn="just">
              <a:buNone/>
            </a:pPr>
            <a:endParaRPr lang="en-US" altLang="zh-CN" kern="0" dirty="0"/>
          </a:p>
          <a:p>
            <a:pPr algn="just"/>
            <a:r>
              <a:rPr lang="zh-CN" altLang="en-US" kern="0" dirty="0"/>
              <a:t> 雨天事故率</a:t>
            </a:r>
            <a:r>
              <a:rPr lang="en-US" altLang="zh-CN" kern="0" dirty="0"/>
              <a:t>/</a:t>
            </a:r>
            <a:r>
              <a:rPr lang="zh-CN" altLang="en-US" kern="0" dirty="0"/>
              <a:t>晴天事故率、雨天死亡人数</a:t>
            </a:r>
            <a:r>
              <a:rPr lang="en-US" altLang="zh-CN" kern="0" dirty="0"/>
              <a:t>/</a:t>
            </a:r>
            <a:r>
              <a:rPr lang="zh-CN" altLang="en-US" kern="0" dirty="0"/>
              <a:t>晴天死亡人数</a:t>
            </a:r>
            <a:endParaRPr lang="en-US" altLang="zh-CN" kern="0" dirty="0"/>
          </a:p>
          <a:p>
            <a:pPr algn="just">
              <a:buNone/>
            </a:pPr>
            <a:r>
              <a:rPr lang="en-US" altLang="zh-CN" kern="0" dirty="0"/>
              <a:t>	Old</a:t>
            </a:r>
            <a:r>
              <a:rPr lang="zh-CN" altLang="en-US" kern="0" dirty="0"/>
              <a:t>死亡率</a:t>
            </a:r>
            <a:r>
              <a:rPr lang="en-US" altLang="zh-CN" kern="0" dirty="0"/>
              <a:t>0</a:t>
            </a:r>
            <a:r>
              <a:rPr lang="zh-CN" altLang="en-US" kern="0" dirty="0"/>
              <a:t>，用</a:t>
            </a:r>
            <a:r>
              <a:rPr lang="en-US" altLang="zh-CN" kern="0" dirty="0"/>
              <a:t>x</a:t>
            </a:r>
            <a:r>
              <a:rPr lang="zh-CN" altLang="en-US" kern="0" dirty="0"/>
              <a:t>代替</a:t>
            </a:r>
            <a:endParaRPr lang="en-US" altLang="zh-CN" kern="0" dirty="0"/>
          </a:p>
          <a:p>
            <a:pPr algn="just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119344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5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交互效应</a:t>
            </a:r>
            <a:endParaRPr lang="zh-CN" alt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0" name="内容占位符 2"/>
          <p:cNvSpPr txBox="1">
            <a:spLocks/>
          </p:cNvSpPr>
          <p:nvPr/>
        </p:nvSpPr>
        <p:spPr bwMode="auto">
          <a:xfrm>
            <a:off x="395535" y="828645"/>
            <a:ext cx="7967069" cy="412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None/>
            </a:pP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相对死亡率 </a:t>
            </a:r>
            <a:r>
              <a:rPr lang="en-US" altLang="zh-CN" kern="0" dirty="0"/>
              <a:t>= </a:t>
            </a:r>
            <a:r>
              <a:rPr lang="zh-CN" altLang="en-US" kern="0" dirty="0"/>
              <a:t>死亡</a:t>
            </a:r>
            <a:r>
              <a:rPr lang="en-US" altLang="zh-CN" kern="0" dirty="0"/>
              <a:t>/</a:t>
            </a:r>
            <a:r>
              <a:rPr lang="zh-CN" altLang="en-US" kern="0" dirty="0"/>
              <a:t>受伤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死亡率 </a:t>
            </a:r>
            <a:r>
              <a:rPr lang="en-US" altLang="zh-CN" kern="0" dirty="0"/>
              <a:t>= </a:t>
            </a:r>
            <a:r>
              <a:rPr lang="zh-CN" altLang="en-US" kern="0" dirty="0"/>
              <a:t>死亡</a:t>
            </a:r>
            <a:r>
              <a:rPr lang="en-US" altLang="zh-CN" kern="0" dirty="0"/>
              <a:t>/</a:t>
            </a:r>
            <a:r>
              <a:rPr lang="zh-CN" altLang="en-US" kern="0" dirty="0"/>
              <a:t>（死亡</a:t>
            </a:r>
            <a:r>
              <a:rPr lang="en-US" altLang="zh-CN" kern="0" dirty="0"/>
              <a:t>+</a:t>
            </a:r>
            <a:r>
              <a:rPr lang="zh-CN" altLang="en-US" kern="0" dirty="0"/>
              <a:t>受伤）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zh-CN" altLang="en-US" kern="0" dirty="0"/>
              <a:t> 死亡个数</a:t>
            </a:r>
            <a:endParaRPr lang="en-US" altLang="zh-CN" kern="0" dirty="0"/>
          </a:p>
          <a:p>
            <a:pPr algn="just">
              <a:buNone/>
            </a:pPr>
            <a:endParaRPr lang="en-US" altLang="zh-CN" kern="0" dirty="0"/>
          </a:p>
          <a:p>
            <a:pPr algn="just"/>
            <a:r>
              <a:rPr lang="zh-CN" altLang="en-US" kern="0" dirty="0"/>
              <a:t> 雨天事故率</a:t>
            </a:r>
            <a:r>
              <a:rPr lang="en-US" altLang="zh-CN" kern="0" dirty="0"/>
              <a:t>/</a:t>
            </a:r>
            <a:r>
              <a:rPr lang="zh-CN" altLang="en-US" kern="0" dirty="0"/>
              <a:t>晴天事故率、雨天死亡人数</a:t>
            </a:r>
            <a:r>
              <a:rPr lang="en-US" altLang="zh-CN" kern="0" dirty="0"/>
              <a:t>/</a:t>
            </a:r>
            <a:r>
              <a:rPr lang="zh-CN" altLang="en-US" kern="0" dirty="0"/>
              <a:t>晴天死亡人数</a:t>
            </a:r>
            <a:endParaRPr lang="en-US" altLang="zh-CN" kern="0" dirty="0"/>
          </a:p>
          <a:p>
            <a:pPr algn="just">
              <a:buNone/>
            </a:pPr>
            <a:r>
              <a:rPr lang="en-US" altLang="zh-CN" kern="0" dirty="0"/>
              <a:t>	Old</a:t>
            </a:r>
            <a:r>
              <a:rPr lang="zh-CN" altLang="en-US" kern="0" dirty="0"/>
              <a:t>死亡率</a:t>
            </a:r>
            <a:r>
              <a:rPr lang="en-US" altLang="zh-CN" kern="0" dirty="0"/>
              <a:t>0</a:t>
            </a:r>
            <a:r>
              <a:rPr lang="zh-CN" altLang="en-US" kern="0" dirty="0"/>
              <a:t>，用</a:t>
            </a:r>
            <a:r>
              <a:rPr lang="en-US" altLang="zh-CN" kern="0" dirty="0"/>
              <a:t>x</a:t>
            </a:r>
            <a:r>
              <a:rPr lang="zh-CN" altLang="en-US" kern="0" dirty="0"/>
              <a:t>代替</a:t>
            </a:r>
            <a:endParaRPr lang="en-US" altLang="zh-CN" kern="0" dirty="0"/>
          </a:p>
          <a:p>
            <a:pPr algn="just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268842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887" cy="5143999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331" y="5184351"/>
            <a:ext cx="9143556" cy="1674000"/>
          </a:xfrm>
          <a:prstGeom prst="rect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331" y="0"/>
            <a:ext cx="9143556" cy="5143998"/>
          </a:xfrm>
          <a:prstGeom prst="rect">
            <a:avLst/>
          </a:prstGeom>
          <a:gradFill>
            <a:gsLst>
              <a:gs pos="0">
                <a:srgbClr val="405F7C">
                  <a:alpha val="85000"/>
                </a:srgbClr>
              </a:gs>
              <a:gs pos="50000">
                <a:srgbClr val="4A698C">
                  <a:alpha val="95000"/>
                </a:srgbClr>
              </a:gs>
              <a:gs pos="100000">
                <a:srgbClr val="415D7B">
                  <a:alpha val="95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707904" y="2492896"/>
            <a:ext cx="4392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谢谢</a:t>
            </a:r>
            <a:r>
              <a:rPr lang="en-US" altLang="zh-CN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!</a:t>
            </a:r>
            <a:endParaRPr lang="zh-CN" alt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0374432"/>
      </p:ext>
    </p:extLst>
  </p:cSld>
  <p:clrMapOvr>
    <a:masterClrMapping/>
  </p:clrMapOvr>
  <p:transition advTm="5508"/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8005</TotalTime>
  <Words>232</Words>
  <Application>Microsoft Office PowerPoint</Application>
  <PresentationFormat>全屏显示(4:3)</PresentationFormat>
  <Paragraphs>89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 Unicode MS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Guofa Li</dc:creator>
  <cp:lastModifiedBy>坐飞机 乌鸦</cp:lastModifiedBy>
  <cp:revision>463</cp:revision>
  <dcterms:created xsi:type="dcterms:W3CDTF">2014-02-22T12:57:25Z</dcterms:created>
  <dcterms:modified xsi:type="dcterms:W3CDTF">2018-07-30T06:20:13Z</dcterms:modified>
</cp:coreProperties>
</file>