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57" r:id="rId2"/>
    <p:sldId id="413" r:id="rId3"/>
    <p:sldId id="425" r:id="rId4"/>
    <p:sldId id="426" r:id="rId5"/>
    <p:sldId id="427" r:id="rId6"/>
    <p:sldId id="415" r:id="rId7"/>
    <p:sldId id="418" r:id="rId8"/>
    <p:sldId id="417" r:id="rId9"/>
    <p:sldId id="419" r:id="rId10"/>
    <p:sldId id="420" r:id="rId11"/>
    <p:sldId id="421" r:id="rId12"/>
    <p:sldId id="422" r:id="rId13"/>
    <p:sldId id="423" r:id="rId14"/>
    <p:sldId id="424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784"/>
    <a:srgbClr val="006666"/>
    <a:srgbClr val="B2B2B2"/>
    <a:srgbClr val="66CCFF"/>
    <a:srgbClr val="FFCCCC"/>
    <a:srgbClr val="99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225" autoAdjust="0"/>
  </p:normalViewPr>
  <p:slideViewPr>
    <p:cSldViewPr snapToGrid="0">
      <p:cViewPr varScale="1">
        <p:scale>
          <a:sx n="58" d="100"/>
          <a:sy n="58" d="100"/>
        </p:scale>
        <p:origin x="14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6C8B3-07E5-47F8-B432-13779F77A583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3771-98C8-4CF2-A2CA-1E97286548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2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87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87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1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4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82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6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2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5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33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46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1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51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3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8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9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1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1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0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7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8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32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8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74CF1-FEDE-4305-BA5A-E279929D0518}" type="datetimeFigureOut">
              <a:rPr lang="zh-CN" altLang="en-US" smtClean="0"/>
              <a:pPr/>
              <a:t>2018/7/28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8259"/>
            <a:ext cx="9144001" cy="468209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-3740" y="5852884"/>
            <a:ext cx="9143556" cy="1005116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3556" cy="1080000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-12350" y="1118259"/>
            <a:ext cx="9156350" cy="4682096"/>
          </a:xfrm>
          <a:prstGeom prst="rect">
            <a:avLst/>
          </a:prstGeom>
          <a:gradFill>
            <a:gsLst>
              <a:gs pos="0">
                <a:srgbClr val="405F7C">
                  <a:alpha val="94000"/>
                </a:srgbClr>
              </a:gs>
              <a:gs pos="50000">
                <a:srgbClr val="4A698C">
                  <a:alpha val="95000"/>
                </a:srgbClr>
              </a:gs>
              <a:gs pos="100000">
                <a:srgbClr val="415D7B">
                  <a:alpha val="9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16"/>
          <p:cNvSpPr txBox="1"/>
          <p:nvPr/>
        </p:nvSpPr>
        <p:spPr>
          <a:xfrm>
            <a:off x="1987728" y="580618"/>
            <a:ext cx="517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深圳大学人因工程研究所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931412" y="1814418"/>
            <a:ext cx="7498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汇报要求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Requirements of Your Future Presentations</a:t>
            </a:r>
            <a:endParaRPr lang="zh-CN" alt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2944544" y="4413222"/>
            <a:ext cx="31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研究生： 赖伟鉴</a:t>
            </a:r>
            <a:endParaRPr lang="en-US" altLang="zh-CN" dirty="0">
              <a:solidFill>
                <a:srgbClr val="FFFFFF"/>
              </a:solidFill>
              <a:effectLst>
                <a:outerShdw dist="63500" dir="600000" algn="tl">
                  <a:srgbClr val="000000">
                    <a:alpha val="4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7745" y="4801683"/>
            <a:ext cx="2977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2018.07.19</a:t>
            </a:r>
            <a:endParaRPr lang="zh-CN" altLang="en-US" dirty="0">
              <a:solidFill>
                <a:srgbClr val="FFFFFF"/>
              </a:solidFill>
              <a:effectLst>
                <a:outerShdw dist="63500" dir="600000" algn="tl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8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讨论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CB8B315-5604-4D9F-8DD8-DF612DC9400A}"/>
              </a:ext>
            </a:extLst>
          </p:cNvPr>
          <p:cNvSpPr txBox="1">
            <a:spLocks/>
          </p:cNvSpPr>
          <p:nvPr/>
        </p:nvSpPr>
        <p:spPr bwMode="auto">
          <a:xfrm>
            <a:off x="706389" y="1780291"/>
            <a:ext cx="8037561" cy="393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年龄划分可能还有待商榷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事故发生模式的一些其他尝试（见下一页）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由于不知道总人数，所以死亡率计算可能不够严谨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不同的事故形态死亡率相差较大，所以有些圆形很大，有些很小，</a:t>
            </a:r>
            <a:endParaRPr lang="en-US" altLang="zh-CN" kern="0" dirty="0"/>
          </a:p>
          <a:p>
            <a:pPr algn="just">
              <a:buNone/>
            </a:pPr>
            <a:r>
              <a:rPr lang="en-US" altLang="zh-CN" kern="0" dirty="0"/>
              <a:t>    </a:t>
            </a:r>
            <a:r>
              <a:rPr lang="zh-CN" altLang="en-US" kern="0" dirty="0"/>
              <a:t>看起来没有廖源师姐那个那么舒服</a:t>
            </a:r>
          </a:p>
        </p:txBody>
      </p:sp>
    </p:spTree>
    <p:extLst>
      <p:ext uri="{BB962C8B-B14F-4D97-AF65-F5344CB8AC3E}">
        <p14:creationId xmlns:p14="http://schemas.microsoft.com/office/powerpoint/2010/main" val="196141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尝试一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3695E9-A279-4C7B-8C0E-01E1B8BCC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273"/>
            <a:ext cx="9144000" cy="4491672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94E8B0B-7669-4001-A001-202F18896AFB}"/>
              </a:ext>
            </a:extLst>
          </p:cNvPr>
          <p:cNvSpPr txBox="1">
            <a:spLocks/>
          </p:cNvSpPr>
          <p:nvPr/>
        </p:nvSpPr>
        <p:spPr bwMode="auto">
          <a:xfrm>
            <a:off x="706388" y="993218"/>
            <a:ext cx="8037561" cy="130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将死亡率和事故率调换</a:t>
            </a:r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纵坐标 </a:t>
            </a:r>
            <a:r>
              <a:rPr lang="en-US" altLang="zh-CN" kern="0" dirty="0"/>
              <a:t>——</a:t>
            </a:r>
            <a:r>
              <a:rPr lang="zh-CN" altLang="en-US" kern="0" dirty="0">
                <a:solidFill>
                  <a:srgbClr val="C00000"/>
                </a:solidFill>
              </a:rPr>
              <a:t>死亡率</a:t>
            </a:r>
            <a:r>
              <a:rPr lang="zh-CN" altLang="en-US" kern="0" dirty="0"/>
              <a:t> </a:t>
            </a:r>
            <a:r>
              <a:rPr lang="en-US" altLang="zh-CN" kern="0" dirty="0"/>
              <a:t>【</a:t>
            </a:r>
            <a:r>
              <a:rPr lang="zh-CN" altLang="en-US" kern="0" dirty="0"/>
              <a:t>死亡人数 </a:t>
            </a:r>
            <a:r>
              <a:rPr lang="en-US" altLang="zh-CN" kern="0" dirty="0"/>
              <a:t>/ </a:t>
            </a:r>
            <a:r>
              <a:rPr lang="zh-CN" altLang="en-US" kern="0" dirty="0"/>
              <a:t>（死亡人数</a:t>
            </a:r>
            <a:r>
              <a:rPr lang="en-US" altLang="zh-CN" kern="0" dirty="0"/>
              <a:t>+</a:t>
            </a:r>
            <a:r>
              <a:rPr lang="zh-CN" altLang="en-US" kern="0" dirty="0"/>
              <a:t>受伤人数）</a:t>
            </a:r>
            <a:r>
              <a:rPr lang="en-US" altLang="zh-CN" kern="0" dirty="0"/>
              <a:t>】</a:t>
            </a:r>
          </a:p>
          <a:p>
            <a:pPr algn="just"/>
            <a:r>
              <a:rPr lang="zh-CN" altLang="en-US" kern="0" dirty="0"/>
              <a:t> 圆形大小 </a:t>
            </a:r>
            <a:r>
              <a:rPr lang="en-US" altLang="zh-CN" kern="0" dirty="0"/>
              <a:t>——</a:t>
            </a:r>
            <a:r>
              <a:rPr lang="zh-CN" altLang="en-US" kern="0" dirty="0">
                <a:solidFill>
                  <a:srgbClr val="C00000"/>
                </a:solidFill>
              </a:rPr>
              <a:t>事故率</a:t>
            </a:r>
            <a:r>
              <a:rPr lang="zh-CN" altLang="en-US" kern="0" dirty="0"/>
              <a:t> </a:t>
            </a:r>
            <a:r>
              <a:rPr lang="en-US" altLang="zh-CN" kern="0" dirty="0"/>
              <a:t>【</a:t>
            </a:r>
            <a:r>
              <a:rPr lang="zh-CN" altLang="en-US" kern="0" dirty="0"/>
              <a:t>该种事故形数量 </a:t>
            </a:r>
            <a:r>
              <a:rPr lang="en-US" altLang="zh-CN" kern="0" dirty="0"/>
              <a:t>/ </a:t>
            </a:r>
            <a:r>
              <a:rPr lang="zh-CN" altLang="en-US" kern="0" dirty="0"/>
              <a:t>总事故数量</a:t>
            </a:r>
            <a:r>
              <a:rPr lang="en-US" altLang="zh-CN" kern="0" dirty="0"/>
              <a:t>】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09929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尝试一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B6076F-A448-4E78-929D-9FD44B0D6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2616"/>
            <a:ext cx="9146892" cy="4493094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7280FD0-C1CC-4A8F-A672-61C53729CC40}"/>
              </a:ext>
            </a:extLst>
          </p:cNvPr>
          <p:cNvSpPr txBox="1">
            <a:spLocks/>
          </p:cNvSpPr>
          <p:nvPr/>
        </p:nvSpPr>
        <p:spPr bwMode="auto">
          <a:xfrm>
            <a:off x="706389" y="1317615"/>
            <a:ext cx="8037561" cy="130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雨天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17744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尝试二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F003B9C-CE26-4D71-B59B-D3ECF06D57F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94E8B0B-7669-4001-A001-202F18896AFB}"/>
              </a:ext>
            </a:extLst>
          </p:cNvPr>
          <p:cNvSpPr txBox="1">
            <a:spLocks/>
          </p:cNvSpPr>
          <p:nvPr/>
        </p:nvSpPr>
        <p:spPr bwMode="auto">
          <a:xfrm>
            <a:off x="706388" y="993218"/>
            <a:ext cx="8037561" cy="130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只显示部分关键数据 （例如事故率高、死亡率高）</a:t>
            </a:r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采用对数坐标轴</a:t>
            </a:r>
            <a:endParaRPr lang="en-US" altLang="zh-CN" kern="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A8456D-2CAD-48F5-ACC5-809FDDA960F0}"/>
              </a:ext>
            </a:extLst>
          </p:cNvPr>
          <p:cNvSpPr/>
          <p:nvPr/>
        </p:nvSpPr>
        <p:spPr>
          <a:xfrm>
            <a:off x="6383400" y="4679270"/>
            <a:ext cx="265149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CSV</a:t>
            </a:r>
            <a:r>
              <a:rPr lang="zh-CN" altLang="en-US" sz="1600" dirty="0"/>
              <a:t>：Collision </a:t>
            </a:r>
            <a:r>
              <a:rPr lang="en-US" altLang="zh-CN" sz="1600" dirty="0"/>
              <a:t>S</a:t>
            </a:r>
            <a:r>
              <a:rPr lang="zh-CN" altLang="en-US" sz="1600" dirty="0"/>
              <a:t>ports </a:t>
            </a:r>
            <a:r>
              <a:rPr lang="en-US" altLang="zh-CN" sz="1600" dirty="0"/>
              <a:t>V</a:t>
            </a:r>
            <a:r>
              <a:rPr lang="zh-CN" altLang="en-US" sz="1600" dirty="0"/>
              <a:t>ehicle</a:t>
            </a:r>
            <a:endParaRPr lang="en-US" altLang="zh-CN" sz="1600" dirty="0"/>
          </a:p>
          <a:p>
            <a:r>
              <a:rPr lang="en-US" altLang="zh-CN" sz="1600" dirty="0"/>
              <a:t>SV</a:t>
            </a:r>
            <a:r>
              <a:rPr lang="zh-CN" altLang="en-US" sz="1600" dirty="0"/>
              <a:t>：</a:t>
            </a:r>
            <a:r>
              <a:rPr lang="en-US" altLang="zh-CN" sz="1600" dirty="0"/>
              <a:t>Stationary Vehicle</a:t>
            </a:r>
          </a:p>
          <a:p>
            <a:r>
              <a:rPr lang="en-US" altLang="zh-CN" sz="1600" dirty="0"/>
              <a:t>OVA</a:t>
            </a:r>
            <a:r>
              <a:rPr lang="zh-CN" altLang="en-US" sz="1600" dirty="0"/>
              <a:t>：</a:t>
            </a:r>
            <a:r>
              <a:rPr lang="en-US" altLang="zh-CN" sz="1600" dirty="0"/>
              <a:t>Other Vehicle Accident</a:t>
            </a:r>
          </a:p>
          <a:p>
            <a:r>
              <a:rPr lang="en-US" altLang="zh-CN" sz="1600" dirty="0"/>
              <a:t>SP</a:t>
            </a:r>
            <a:r>
              <a:rPr lang="zh-CN" altLang="en-US" sz="1600" dirty="0"/>
              <a:t>：</a:t>
            </a:r>
            <a:r>
              <a:rPr lang="en-US" altLang="zh-CN" sz="1600" dirty="0"/>
              <a:t>Scratching Pedestrians</a:t>
            </a:r>
          </a:p>
          <a:p>
            <a:r>
              <a:rPr lang="en-US" altLang="zh-CN" sz="1600" dirty="0"/>
              <a:t>HF</a:t>
            </a:r>
            <a:r>
              <a:rPr lang="zh-CN" altLang="en-US" sz="1600" dirty="0"/>
              <a:t>：</a:t>
            </a:r>
            <a:r>
              <a:rPr lang="en-US" altLang="zh-CN" sz="1600" dirty="0"/>
              <a:t>Hit the Fixture</a:t>
            </a:r>
            <a:endParaRPr lang="zh-CN" altLang="en-US" sz="16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C5E8CD9-F8A5-4CFF-92A3-C863D8833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043010"/>
            <a:ext cx="5911273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尝试二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7280FD0-C1CC-4A8F-A672-61C53729CC40}"/>
              </a:ext>
            </a:extLst>
          </p:cNvPr>
          <p:cNvSpPr txBox="1">
            <a:spLocks/>
          </p:cNvSpPr>
          <p:nvPr/>
        </p:nvSpPr>
        <p:spPr bwMode="auto">
          <a:xfrm>
            <a:off x="706389" y="1317615"/>
            <a:ext cx="8037561" cy="130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雨天</a:t>
            </a:r>
            <a:endParaRPr lang="en-US" altLang="zh-CN" kern="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459B86-A0CE-406C-BE26-5B05F50962CC}"/>
              </a:ext>
            </a:extLst>
          </p:cNvPr>
          <p:cNvSpPr/>
          <p:nvPr/>
        </p:nvSpPr>
        <p:spPr>
          <a:xfrm>
            <a:off x="6383400" y="4679270"/>
            <a:ext cx="265149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CSV</a:t>
            </a:r>
            <a:r>
              <a:rPr lang="zh-CN" altLang="en-US" sz="1600" dirty="0"/>
              <a:t>：Collision </a:t>
            </a:r>
            <a:r>
              <a:rPr lang="en-US" altLang="zh-CN" sz="1600" dirty="0"/>
              <a:t>S</a:t>
            </a:r>
            <a:r>
              <a:rPr lang="zh-CN" altLang="en-US" sz="1600" dirty="0"/>
              <a:t>ports </a:t>
            </a:r>
            <a:r>
              <a:rPr lang="en-US" altLang="zh-CN" sz="1600" dirty="0"/>
              <a:t>V</a:t>
            </a:r>
            <a:r>
              <a:rPr lang="zh-CN" altLang="en-US" sz="1600" dirty="0"/>
              <a:t>ehicle</a:t>
            </a:r>
            <a:endParaRPr lang="en-US" altLang="zh-CN" sz="1600" dirty="0"/>
          </a:p>
          <a:p>
            <a:r>
              <a:rPr lang="en-US" altLang="zh-CN" sz="1600" dirty="0"/>
              <a:t>SV</a:t>
            </a:r>
            <a:r>
              <a:rPr lang="zh-CN" altLang="en-US" sz="1600" dirty="0"/>
              <a:t>：</a:t>
            </a:r>
            <a:r>
              <a:rPr lang="en-US" altLang="zh-CN" sz="1600" dirty="0"/>
              <a:t>Stationary Vehicle</a:t>
            </a:r>
          </a:p>
          <a:p>
            <a:r>
              <a:rPr lang="en-US" altLang="zh-CN" sz="1600" dirty="0"/>
              <a:t>OVA</a:t>
            </a:r>
            <a:r>
              <a:rPr lang="zh-CN" altLang="en-US" sz="1600" dirty="0"/>
              <a:t>：</a:t>
            </a:r>
            <a:r>
              <a:rPr lang="en-US" altLang="zh-CN" sz="1600" dirty="0"/>
              <a:t>Other Vehicle Accident</a:t>
            </a:r>
          </a:p>
          <a:p>
            <a:r>
              <a:rPr lang="en-US" altLang="zh-CN" sz="1600" dirty="0"/>
              <a:t>SP</a:t>
            </a:r>
            <a:r>
              <a:rPr lang="zh-CN" altLang="en-US" sz="1600" dirty="0"/>
              <a:t>：</a:t>
            </a:r>
            <a:r>
              <a:rPr lang="en-US" altLang="zh-CN" sz="1600" dirty="0"/>
              <a:t>Scratching Pedestrians</a:t>
            </a:r>
          </a:p>
          <a:p>
            <a:r>
              <a:rPr lang="en-US" altLang="zh-CN" sz="1600" dirty="0"/>
              <a:t>RP</a:t>
            </a:r>
            <a:r>
              <a:rPr lang="zh-CN" altLang="en-US" sz="1600" dirty="0"/>
              <a:t>：</a:t>
            </a:r>
            <a:r>
              <a:rPr lang="en-US" altLang="zh-CN" sz="1600" dirty="0"/>
              <a:t>Rolling Pedestrians</a:t>
            </a:r>
            <a:endParaRPr lang="zh-CN" altLang="en-US" sz="1600" dirty="0"/>
          </a:p>
        </p:txBody>
      </p:sp>
      <p:pic>
        <p:nvPicPr>
          <p:cNvPr id="16" name="图片 15" descr="图片包含 文字&#10;&#10;已生成高可信度的说明">
            <a:extLst>
              <a:ext uri="{FF2B5EF4-FFF2-40B4-BE49-F238E27FC236}">
                <a16:creationId xmlns:a16="http://schemas.microsoft.com/office/drawing/2014/main" id="{8A8F4A48-C8D4-4CD3-9B96-D4774ADF6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2044800"/>
            <a:ext cx="5911273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2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887" cy="5143999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331" y="5184351"/>
            <a:ext cx="9143556" cy="1674000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31" y="0"/>
            <a:ext cx="9143556" cy="5143998"/>
          </a:xfrm>
          <a:prstGeom prst="rect">
            <a:avLst/>
          </a:prstGeom>
          <a:gradFill>
            <a:gsLst>
              <a:gs pos="0">
                <a:srgbClr val="405F7C">
                  <a:alpha val="85000"/>
                </a:srgbClr>
              </a:gs>
              <a:gs pos="50000">
                <a:srgbClr val="4A698C">
                  <a:alpha val="95000"/>
                </a:srgbClr>
              </a:gs>
              <a:gs pos="100000">
                <a:srgbClr val="415D7B">
                  <a:alpha val="9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07904" y="2492896"/>
            <a:ext cx="4392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谢谢</a:t>
            </a:r>
            <a:r>
              <a: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!</a:t>
            </a:r>
            <a:endParaRPr lang="zh-CN" alt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374432"/>
      </p:ext>
    </p:extLst>
  </p:cSld>
  <p:clrMapOvr>
    <a:masterClrMapping/>
  </p:clrMapOvr>
  <p:transition advTm="550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1630141" y="1715161"/>
            <a:ext cx="5751561" cy="342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影响最大的事故形态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散点图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相关性分析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调和曲线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讨论</a:t>
            </a:r>
          </a:p>
        </p:txBody>
      </p:sp>
    </p:spTree>
    <p:extLst>
      <p:ext uri="{BB962C8B-B14F-4D97-AF65-F5344CB8AC3E}">
        <p14:creationId xmlns:p14="http://schemas.microsoft.com/office/powerpoint/2010/main" val="179778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散点图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395535" y="828645"/>
            <a:ext cx="7967069" cy="412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相对死亡率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受伤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（死亡</a:t>
            </a:r>
            <a:r>
              <a:rPr lang="en-US" altLang="zh-CN" kern="0" dirty="0"/>
              <a:t>+</a:t>
            </a:r>
            <a:r>
              <a:rPr lang="zh-CN" altLang="en-US" kern="0" dirty="0"/>
              <a:t>受伤）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死亡个数</a:t>
            </a: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雨天事故率</a:t>
            </a:r>
            <a:r>
              <a:rPr lang="en-US" altLang="zh-CN" kern="0" dirty="0"/>
              <a:t>/</a:t>
            </a:r>
            <a:r>
              <a:rPr lang="zh-CN" altLang="en-US" kern="0" dirty="0"/>
              <a:t>晴天事故率、雨天死亡人数</a:t>
            </a:r>
            <a:r>
              <a:rPr lang="en-US" altLang="zh-CN" kern="0" dirty="0"/>
              <a:t>/</a:t>
            </a:r>
            <a:r>
              <a:rPr lang="zh-CN" altLang="en-US" kern="0" dirty="0"/>
              <a:t>晴天死亡人数</a:t>
            </a:r>
            <a:endParaRPr lang="en-US" altLang="zh-CN" kern="0" dirty="0"/>
          </a:p>
          <a:p>
            <a:pPr algn="just">
              <a:buNone/>
            </a:pPr>
            <a:r>
              <a:rPr lang="en-US" altLang="zh-CN" kern="0" dirty="0"/>
              <a:t>	Old</a:t>
            </a:r>
            <a:r>
              <a:rPr lang="zh-CN" altLang="en-US" kern="0" dirty="0"/>
              <a:t>死亡率</a:t>
            </a:r>
            <a:r>
              <a:rPr lang="en-US" altLang="zh-CN" kern="0" dirty="0"/>
              <a:t>0</a:t>
            </a:r>
            <a:r>
              <a:rPr lang="zh-CN" altLang="en-US" kern="0" dirty="0"/>
              <a:t>，用</a:t>
            </a:r>
            <a:r>
              <a:rPr lang="en-US" altLang="zh-CN" kern="0" dirty="0"/>
              <a:t>x</a:t>
            </a:r>
            <a:r>
              <a:rPr lang="zh-CN" altLang="en-US" kern="0" dirty="0"/>
              <a:t>代替</a:t>
            </a:r>
            <a:endParaRPr lang="en-US" altLang="zh-CN" kern="0" dirty="0"/>
          </a:p>
          <a:p>
            <a:pPr algn="just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40392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相关性分析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395535" y="828645"/>
            <a:ext cx="7967069" cy="412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死亡个数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受伤个数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（死亡</a:t>
            </a:r>
            <a:r>
              <a:rPr lang="en-US" altLang="zh-CN" kern="0" dirty="0"/>
              <a:t>+</a:t>
            </a:r>
            <a:r>
              <a:rPr lang="zh-CN" altLang="en-US" kern="0" dirty="0"/>
              <a:t>受伤） （</a:t>
            </a:r>
            <a:r>
              <a:rPr lang="en-US" altLang="zh-CN" kern="0" dirty="0"/>
              <a:t>NAN</a:t>
            </a:r>
            <a:r>
              <a:rPr lang="zh-CN" altLang="en-US" kern="0" dirty="0"/>
              <a:t>按</a:t>
            </a:r>
            <a:r>
              <a:rPr lang="en-US" altLang="zh-CN" kern="0" dirty="0"/>
              <a:t>0</a:t>
            </a:r>
            <a:r>
              <a:rPr lang="zh-CN" altLang="en-US" kern="0" dirty="0"/>
              <a:t>处理）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相对死亡率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受伤</a:t>
            </a:r>
            <a:r>
              <a:rPr lang="en-US" altLang="zh-CN" kern="0" dirty="0"/>
              <a:t>——</a:t>
            </a:r>
            <a:r>
              <a:rPr lang="zh-CN" altLang="en-US" kern="0" dirty="0"/>
              <a:t>不可 会出现</a:t>
            </a:r>
            <a:r>
              <a:rPr lang="en-US" altLang="zh-CN" kern="0" dirty="0"/>
              <a:t>inf</a:t>
            </a:r>
            <a:r>
              <a:rPr lang="zh-CN" altLang="en-US" kern="0" dirty="0"/>
              <a:t>（</a:t>
            </a:r>
            <a:r>
              <a:rPr lang="en-US" altLang="zh-CN" kern="0" dirty="0"/>
              <a:t>1/0</a:t>
            </a:r>
            <a:r>
              <a:rPr lang="zh-CN" altLang="en-US" kern="0" dirty="0"/>
              <a:t>）和</a:t>
            </a:r>
            <a:r>
              <a:rPr lang="en-US" altLang="zh-CN" kern="0" dirty="0"/>
              <a:t>nan</a:t>
            </a:r>
            <a:r>
              <a:rPr lang="zh-CN" altLang="en-US" kern="0" dirty="0"/>
              <a:t>（</a:t>
            </a:r>
            <a:r>
              <a:rPr lang="en-US" altLang="zh-CN" kern="0" dirty="0"/>
              <a:t>0/0</a:t>
            </a:r>
            <a:r>
              <a:rPr lang="zh-CN" altLang="en-US" kern="0" dirty="0"/>
              <a:t>）</a:t>
            </a: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雨天事故率</a:t>
            </a:r>
            <a:r>
              <a:rPr lang="en-US" altLang="zh-CN" kern="0" dirty="0"/>
              <a:t>/</a:t>
            </a:r>
            <a:r>
              <a:rPr lang="zh-CN" altLang="en-US" kern="0" dirty="0"/>
              <a:t>晴天事故率、雨天死亡人数</a:t>
            </a:r>
            <a:r>
              <a:rPr lang="en-US" altLang="zh-CN" kern="0" dirty="0"/>
              <a:t>/</a:t>
            </a:r>
            <a:r>
              <a:rPr lang="zh-CN" altLang="en-US" kern="0" dirty="0"/>
              <a:t>晴天死亡人数</a:t>
            </a:r>
            <a:endParaRPr lang="en-US" altLang="zh-CN" kern="0" dirty="0"/>
          </a:p>
          <a:p>
            <a:pPr algn="just">
              <a:buNone/>
            </a:pPr>
            <a:r>
              <a:rPr lang="zh-CN" altLang="en-US" kern="0" dirty="0"/>
              <a:t>不可，无法比较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91385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调和曲线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395535" y="828645"/>
            <a:ext cx="7967069" cy="412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相对死亡率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受伤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死亡率 </a:t>
            </a:r>
            <a:r>
              <a:rPr lang="en-US" altLang="zh-CN" kern="0" dirty="0"/>
              <a:t>= </a:t>
            </a:r>
            <a:r>
              <a:rPr lang="zh-CN" altLang="en-US" kern="0" dirty="0"/>
              <a:t>死亡</a:t>
            </a:r>
            <a:r>
              <a:rPr lang="en-US" altLang="zh-CN" kern="0" dirty="0"/>
              <a:t>/</a:t>
            </a:r>
            <a:r>
              <a:rPr lang="zh-CN" altLang="en-US" kern="0" dirty="0"/>
              <a:t>（死亡</a:t>
            </a:r>
            <a:r>
              <a:rPr lang="en-US" altLang="zh-CN" kern="0" dirty="0"/>
              <a:t>+</a:t>
            </a:r>
            <a:r>
              <a:rPr lang="zh-CN" altLang="en-US" kern="0" dirty="0"/>
              <a:t>受伤）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死亡个数</a:t>
            </a: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雨天事故率</a:t>
            </a:r>
            <a:r>
              <a:rPr lang="en-US" altLang="zh-CN" kern="0" dirty="0"/>
              <a:t>/</a:t>
            </a:r>
            <a:r>
              <a:rPr lang="zh-CN" altLang="en-US" kern="0" dirty="0"/>
              <a:t>晴天事故率、雨天死亡人数</a:t>
            </a:r>
            <a:r>
              <a:rPr lang="en-US" altLang="zh-CN" kern="0" dirty="0"/>
              <a:t>/</a:t>
            </a:r>
            <a:r>
              <a:rPr lang="zh-CN" altLang="en-US" kern="0" dirty="0"/>
              <a:t>晴天死亡人数</a:t>
            </a:r>
            <a:endParaRPr lang="en-US" altLang="zh-CN" kern="0" dirty="0"/>
          </a:p>
          <a:p>
            <a:pPr algn="just">
              <a:buNone/>
            </a:pPr>
            <a:r>
              <a:rPr lang="en-US" altLang="zh-CN" kern="0" dirty="0"/>
              <a:t>	Old</a:t>
            </a:r>
            <a:r>
              <a:rPr lang="zh-CN" altLang="en-US" kern="0" dirty="0"/>
              <a:t>死亡率</a:t>
            </a:r>
            <a:r>
              <a:rPr lang="en-US" altLang="zh-CN" kern="0" dirty="0"/>
              <a:t>0</a:t>
            </a:r>
            <a:r>
              <a:rPr lang="zh-CN" altLang="en-US" kern="0" dirty="0"/>
              <a:t>，用</a:t>
            </a:r>
            <a:r>
              <a:rPr lang="en-US" altLang="zh-CN" kern="0" dirty="0"/>
              <a:t>x</a:t>
            </a:r>
            <a:r>
              <a:rPr lang="zh-CN" altLang="en-US" kern="0" dirty="0"/>
              <a:t>代替</a:t>
            </a:r>
            <a:endParaRPr lang="en-US" altLang="zh-CN" kern="0" dirty="0"/>
          </a:p>
          <a:p>
            <a:pPr algn="just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19344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数据总览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F003B9C-CE26-4D71-B59B-D3ECF06D57F0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63013F4-23CE-4FF7-B561-865DDA86F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33076"/>
              </p:ext>
            </p:extLst>
          </p:nvPr>
        </p:nvGraphicFramePr>
        <p:xfrm>
          <a:off x="445265" y="4800452"/>
          <a:ext cx="8248953" cy="1178867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013617">
                  <a:extLst>
                    <a:ext uri="{9D8B030D-6E8A-4147-A177-3AD203B41FA5}">
                      <a16:colId xmlns:a16="http://schemas.microsoft.com/office/drawing/2014/main" val="3495561096"/>
                    </a:ext>
                  </a:extLst>
                </a:gridCol>
                <a:gridCol w="2013617">
                  <a:extLst>
                    <a:ext uri="{9D8B030D-6E8A-4147-A177-3AD203B41FA5}">
                      <a16:colId xmlns:a16="http://schemas.microsoft.com/office/drawing/2014/main" val="4069551475"/>
                    </a:ext>
                  </a:extLst>
                </a:gridCol>
                <a:gridCol w="2298197">
                  <a:extLst>
                    <a:ext uri="{9D8B030D-6E8A-4147-A177-3AD203B41FA5}">
                      <a16:colId xmlns:a16="http://schemas.microsoft.com/office/drawing/2014/main" val="335946120"/>
                    </a:ext>
                  </a:extLst>
                </a:gridCol>
                <a:gridCol w="1923522">
                  <a:extLst>
                    <a:ext uri="{9D8B030D-6E8A-4147-A177-3AD203B41FA5}">
                      <a16:colId xmlns:a16="http://schemas.microsoft.com/office/drawing/2014/main" val="3775383265"/>
                    </a:ext>
                  </a:extLst>
                </a:gridCol>
              </a:tblGrid>
              <a:tr h="2745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endParaRPr lang="zh-CN" altLang="en-US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4794" marR="134794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 青年组</a:t>
                      </a:r>
                    </a:p>
                  </a:txBody>
                  <a:tcPr marL="134794" marR="134794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中年组</a:t>
                      </a:r>
                    </a:p>
                  </a:txBody>
                  <a:tcPr marL="90351" marR="90351" marT="45175" marB="45175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老年组</a:t>
                      </a:r>
                    </a:p>
                  </a:txBody>
                  <a:tcPr marL="90351" marR="90351" marT="45175" marB="45175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991657"/>
                  </a:ext>
                </a:extLst>
              </a:tr>
              <a:tr h="271052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晴天</a:t>
                      </a:r>
                    </a:p>
                  </a:txBody>
                  <a:tcPr marL="134794" marR="134794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64275</a:t>
                      </a:r>
                      <a:endParaRPr lang="zh-CN" altLang="en-US" sz="1800" b="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4794" marR="134794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51629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4794" marR="134794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4073</a:t>
                      </a:r>
                    </a:p>
                  </a:txBody>
                  <a:tcPr marL="134794" marR="134794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8810528"/>
                  </a:ext>
                </a:extLst>
              </a:tr>
              <a:tr h="271052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雨天</a:t>
                      </a:r>
                    </a:p>
                  </a:txBody>
                  <a:tcPr marL="134794" marR="134794" marT="0" marB="0" anchor="ctr"/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50130</a:t>
                      </a:r>
                      <a:endParaRPr lang="zh-CN" altLang="en-US" sz="1800" b="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4794" marR="1347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39172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4794" marR="134794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2918</a:t>
                      </a:r>
                    </a:p>
                  </a:txBody>
                  <a:tcPr marL="134794" marR="134794" marT="0" marB="0" anchor="ctr"/>
                </a:tc>
                <a:extLst>
                  <a:ext uri="{0D108BD9-81ED-4DB2-BD59-A6C34878D82A}">
                    <a16:rowId xmlns:a16="http://schemas.microsoft.com/office/drawing/2014/main" val="182591655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ECAF0AA-667A-4C94-8D02-5A9494266124}"/>
              </a:ext>
            </a:extLst>
          </p:cNvPr>
          <p:cNvSpPr/>
          <p:nvPr/>
        </p:nvSpPr>
        <p:spPr>
          <a:xfrm>
            <a:off x="946728" y="6245313"/>
            <a:ext cx="3478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【</a:t>
            </a:r>
            <a:r>
              <a:rPr lang="zh-CN" altLang="en-US" sz="1600" dirty="0"/>
              <a:t>注</a:t>
            </a:r>
            <a:r>
              <a:rPr lang="en-US" altLang="zh-CN" sz="1600" dirty="0"/>
              <a:t>】</a:t>
            </a:r>
            <a:r>
              <a:rPr lang="zh-CN" altLang="en-US" sz="1600" dirty="0"/>
              <a:t>具体数据可以看 </a:t>
            </a:r>
            <a:r>
              <a:rPr lang="en-US" altLang="zh-CN" sz="1600" dirty="0"/>
              <a:t>Data.xlsx </a:t>
            </a:r>
            <a:r>
              <a:rPr lang="zh-CN" altLang="en-US" sz="1600" dirty="0"/>
              <a:t>文件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FDE5143-9049-4F69-AFA1-DF33060E3149}"/>
              </a:ext>
            </a:extLst>
          </p:cNvPr>
          <p:cNvSpPr txBox="1">
            <a:spLocks/>
          </p:cNvSpPr>
          <p:nvPr/>
        </p:nvSpPr>
        <p:spPr bwMode="auto">
          <a:xfrm>
            <a:off x="395533" y="3898853"/>
            <a:ext cx="2481017" cy="86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样本量分布情况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50C7EE4-AECE-4220-8655-370108BCCC3E}"/>
              </a:ext>
            </a:extLst>
          </p:cNvPr>
          <p:cNvSpPr txBox="1">
            <a:spLocks/>
          </p:cNvSpPr>
          <p:nvPr/>
        </p:nvSpPr>
        <p:spPr bwMode="auto">
          <a:xfrm>
            <a:off x="395532" y="653242"/>
            <a:ext cx="5751561" cy="99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年龄组划分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74E3B6-B63F-44B3-99B0-A443F61A47CB}"/>
              </a:ext>
            </a:extLst>
          </p:cNvPr>
          <p:cNvSpPr txBox="1"/>
          <p:nvPr/>
        </p:nvSpPr>
        <p:spPr>
          <a:xfrm>
            <a:off x="876445" y="1512272"/>
            <a:ext cx="8267555" cy="92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年龄组：青年组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、中年组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、老年组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accent1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划分依据参考朱方平师兄的“驾驶员年龄段与事故发生倾向性关系分析研究”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70CFA13-78E0-445A-984B-61D2B5AD72D9}"/>
              </a:ext>
            </a:extLst>
          </p:cNvPr>
          <p:cNvSpPr txBox="1">
            <a:spLocks/>
          </p:cNvSpPr>
          <p:nvPr/>
        </p:nvSpPr>
        <p:spPr bwMode="auto">
          <a:xfrm>
            <a:off x="395533" y="2338787"/>
            <a:ext cx="5751561" cy="99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天气划分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5F2905-B10F-4BA2-AC40-9EEA40BA001E}"/>
              </a:ext>
            </a:extLst>
          </p:cNvPr>
          <p:cNvSpPr txBox="1"/>
          <p:nvPr/>
        </p:nvSpPr>
        <p:spPr>
          <a:xfrm>
            <a:off x="876445" y="3240229"/>
            <a:ext cx="7791305" cy="83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出现“雨”字的天气均算作“雨天”，其余天气为晴天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（例如阴天也为晴天的一种）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53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不同年龄段事故发生的模式（晴天）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32CB67-3E43-4F54-A871-02C60855A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" y="2223483"/>
            <a:ext cx="9144000" cy="449167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B63C870-5C7B-4A8F-8FE3-47C0388FC6C2}"/>
              </a:ext>
            </a:extLst>
          </p:cNvPr>
          <p:cNvSpPr txBox="1">
            <a:spLocks/>
          </p:cNvSpPr>
          <p:nvPr/>
        </p:nvSpPr>
        <p:spPr bwMode="auto">
          <a:xfrm>
            <a:off x="706388" y="993218"/>
            <a:ext cx="8037561" cy="130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横坐标 </a:t>
            </a:r>
            <a:r>
              <a:rPr lang="en-US" altLang="zh-CN" kern="0" dirty="0"/>
              <a:t>—— </a:t>
            </a:r>
            <a:r>
              <a:rPr lang="zh-CN" altLang="en-US" kern="0" dirty="0"/>
              <a:t>不同的事故形态编号 </a:t>
            </a:r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纵坐标 </a:t>
            </a:r>
            <a:r>
              <a:rPr lang="en-US" altLang="zh-CN" kern="0" dirty="0"/>
              <a:t>—— </a:t>
            </a:r>
            <a:r>
              <a:rPr lang="zh-CN" altLang="en-US" kern="0" dirty="0"/>
              <a:t>事故率 </a:t>
            </a:r>
            <a:r>
              <a:rPr lang="en-US" altLang="zh-CN" kern="0" dirty="0"/>
              <a:t>【</a:t>
            </a:r>
            <a:r>
              <a:rPr lang="zh-CN" altLang="en-US" kern="0" dirty="0"/>
              <a:t>该种事故形数量 </a:t>
            </a:r>
            <a:r>
              <a:rPr lang="en-US" altLang="zh-CN" kern="0" dirty="0"/>
              <a:t>/ </a:t>
            </a:r>
            <a:r>
              <a:rPr lang="zh-CN" altLang="en-US" kern="0" dirty="0"/>
              <a:t>总事故数量</a:t>
            </a:r>
            <a:r>
              <a:rPr lang="en-US" altLang="zh-CN" kern="0" dirty="0"/>
              <a:t>】</a:t>
            </a:r>
          </a:p>
          <a:p>
            <a:pPr algn="just"/>
            <a:r>
              <a:rPr lang="zh-CN" altLang="en-US" kern="0" dirty="0"/>
              <a:t> 圆形大小 </a:t>
            </a:r>
            <a:r>
              <a:rPr lang="en-US" altLang="zh-CN" kern="0" dirty="0"/>
              <a:t>—— </a:t>
            </a:r>
            <a:r>
              <a:rPr lang="zh-CN" altLang="en-US" kern="0" dirty="0"/>
              <a:t>死亡率 </a:t>
            </a:r>
            <a:r>
              <a:rPr lang="en-US" altLang="zh-CN" kern="0" dirty="0"/>
              <a:t>【</a:t>
            </a:r>
            <a:r>
              <a:rPr lang="zh-CN" altLang="en-US" kern="0" dirty="0"/>
              <a:t>死亡人数 </a:t>
            </a:r>
            <a:r>
              <a:rPr lang="en-US" altLang="zh-CN" kern="0" dirty="0"/>
              <a:t>/ </a:t>
            </a:r>
            <a:r>
              <a:rPr lang="zh-CN" altLang="en-US" kern="0" dirty="0"/>
              <a:t>（死亡人数</a:t>
            </a:r>
            <a:r>
              <a:rPr lang="en-US" altLang="zh-CN" kern="0" dirty="0"/>
              <a:t>+</a:t>
            </a:r>
            <a:r>
              <a:rPr lang="zh-CN" altLang="en-US" kern="0" dirty="0"/>
              <a:t>受伤人数）</a:t>
            </a:r>
            <a:r>
              <a:rPr lang="en-US" altLang="zh-CN" kern="0" dirty="0"/>
              <a:t>】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1447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不同年龄段事故发生的模式（雨天）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6BE2FD-5C54-463A-80B7-BF238A4B1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" y="2264038"/>
            <a:ext cx="9144000" cy="4491672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B65543C-6D25-4DB4-8FB3-D8DC9AB45FC0}"/>
              </a:ext>
            </a:extLst>
          </p:cNvPr>
          <p:cNvSpPr txBox="1">
            <a:spLocks/>
          </p:cNvSpPr>
          <p:nvPr/>
        </p:nvSpPr>
        <p:spPr bwMode="auto">
          <a:xfrm>
            <a:off x="706389" y="992234"/>
            <a:ext cx="8037561" cy="130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青年组和中年组的出现的事故形态种类相同，均为</a:t>
            </a:r>
            <a:r>
              <a:rPr lang="en-US" altLang="zh-CN" kern="0" dirty="0">
                <a:solidFill>
                  <a:srgbClr val="C00000"/>
                </a:solidFill>
              </a:rPr>
              <a:t>22</a:t>
            </a:r>
            <a:r>
              <a:rPr lang="zh-CN" altLang="en-US" kern="0" dirty="0"/>
              <a:t>种</a:t>
            </a:r>
            <a:endParaRPr lang="en-US" altLang="zh-CN" kern="0" dirty="0"/>
          </a:p>
          <a:p>
            <a:pPr algn="just"/>
            <a:r>
              <a:rPr lang="zh-CN" altLang="en-US" kern="0" dirty="0"/>
              <a:t> 老年人在晴天时，有</a:t>
            </a:r>
            <a:r>
              <a:rPr lang="en-US" altLang="zh-CN" kern="0" dirty="0">
                <a:solidFill>
                  <a:srgbClr val="C00000"/>
                </a:solidFill>
              </a:rPr>
              <a:t>17</a:t>
            </a:r>
            <a:r>
              <a:rPr lang="zh-CN" altLang="en-US" kern="0" dirty="0"/>
              <a:t>种，在雨天时，有</a:t>
            </a:r>
            <a:r>
              <a:rPr lang="en-US" altLang="zh-CN" kern="0" dirty="0">
                <a:solidFill>
                  <a:srgbClr val="C00000"/>
                </a:solidFill>
              </a:rPr>
              <a:t>15</a:t>
            </a:r>
            <a:r>
              <a:rPr lang="zh-CN" altLang="en-US" kern="0" dirty="0"/>
              <a:t>种</a:t>
            </a:r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部分死亡率为</a:t>
            </a:r>
            <a:r>
              <a:rPr lang="en-US" altLang="zh-CN" kern="0" dirty="0"/>
              <a:t>0</a:t>
            </a:r>
            <a:r>
              <a:rPr lang="zh-CN" altLang="en-US" kern="0" dirty="0"/>
              <a:t>，故有些轴上没有显示圆形</a:t>
            </a:r>
          </a:p>
        </p:txBody>
      </p:sp>
    </p:spTree>
    <p:extLst>
      <p:ext uri="{BB962C8B-B14F-4D97-AF65-F5344CB8AC3E}">
        <p14:creationId xmlns:p14="http://schemas.microsoft.com/office/powerpoint/2010/main" val="273085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相关性分析 ＆ 调和曲线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CB8B315-5604-4D9F-8DD8-DF612DC9400A}"/>
              </a:ext>
            </a:extLst>
          </p:cNvPr>
          <p:cNvSpPr txBox="1">
            <a:spLocks/>
          </p:cNvSpPr>
          <p:nvPr/>
        </p:nvSpPr>
        <p:spPr bwMode="auto">
          <a:xfrm>
            <a:off x="628650" y="1257265"/>
            <a:ext cx="8037561" cy="509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kern="0" dirty="0"/>
              <a:t>  </a:t>
            </a:r>
            <a:r>
              <a:rPr lang="zh-CN" altLang="en-US" kern="0" dirty="0"/>
              <a:t>廖源师姐的论文里，</a:t>
            </a:r>
            <a:r>
              <a:rPr lang="en-US" altLang="zh-CN" kern="0" dirty="0"/>
              <a:t>8</a:t>
            </a:r>
            <a:r>
              <a:rPr lang="zh-CN" altLang="en-US" kern="0" dirty="0"/>
              <a:t>个测量指标作为特征，因此</a:t>
            </a:r>
            <a:r>
              <a:rPr lang="zh-CN" altLang="en-US" kern="0" dirty="0">
                <a:solidFill>
                  <a:srgbClr val="C00000"/>
                </a:solidFill>
              </a:rPr>
              <a:t>每一个样本都有关于</a:t>
            </a:r>
            <a:r>
              <a:rPr lang="en-US" altLang="zh-CN" kern="0" dirty="0">
                <a:solidFill>
                  <a:srgbClr val="C00000"/>
                </a:solidFill>
              </a:rPr>
              <a:t>8</a:t>
            </a:r>
            <a:r>
              <a:rPr lang="zh-CN" altLang="en-US" kern="0" dirty="0">
                <a:solidFill>
                  <a:srgbClr val="C00000"/>
                </a:solidFill>
              </a:rPr>
              <a:t>个测量指标的数据</a:t>
            </a:r>
            <a:endParaRPr lang="en-US" altLang="zh-CN" sz="1800" kern="0" dirty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altLang="zh-CN" sz="1800" kern="0" dirty="0">
                <a:solidFill>
                  <a:srgbClr val="C00000"/>
                </a:solidFill>
              </a:rPr>
              <a:t>     </a:t>
            </a:r>
            <a:r>
              <a:rPr lang="zh-CN" altLang="en-US" sz="2000" kern="0" dirty="0">
                <a:solidFill>
                  <a:srgbClr val="4A6784"/>
                </a:solidFill>
              </a:rPr>
              <a:t>因此可以得到</a:t>
            </a:r>
            <a:r>
              <a:rPr lang="zh-CN" altLang="en-US" sz="2000" kern="0" dirty="0">
                <a:solidFill>
                  <a:srgbClr val="C00000"/>
                </a:solidFill>
              </a:rPr>
              <a:t>特征之间</a:t>
            </a:r>
            <a:r>
              <a:rPr lang="zh-CN" altLang="en-US" sz="2000" kern="0" dirty="0">
                <a:solidFill>
                  <a:srgbClr val="4A6784"/>
                </a:solidFill>
              </a:rPr>
              <a:t>的相关性</a:t>
            </a:r>
            <a:endParaRPr lang="en-US" altLang="zh-CN" sz="2000" kern="0" dirty="0">
              <a:solidFill>
                <a:srgbClr val="4A6784"/>
              </a:solidFill>
            </a:endParaRPr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 </a:t>
            </a:r>
            <a:r>
              <a:rPr lang="zh-CN" altLang="en-US" kern="0" dirty="0"/>
              <a:t>在交通事故数据中，事故形态是一个特征，不同的事故</a:t>
            </a:r>
            <a:r>
              <a:rPr lang="zh-CN" altLang="en-US" kern="0" dirty="0">
                <a:solidFill>
                  <a:srgbClr val="C00000"/>
                </a:solidFill>
              </a:rPr>
              <a:t>形态属于该特征下的不同种类</a:t>
            </a:r>
            <a:endParaRPr lang="en-US" altLang="zh-CN" kern="0" dirty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altLang="zh-CN" kern="0" dirty="0"/>
              <a:t>     </a:t>
            </a:r>
            <a:r>
              <a:rPr lang="zh-CN" altLang="en-US" kern="0" dirty="0"/>
              <a:t>所以没有办法求得不同事故形态之间的相关性，因为他只能算是</a:t>
            </a:r>
            <a:r>
              <a:rPr lang="zh-CN" altLang="en-US" kern="0" dirty="0">
                <a:solidFill>
                  <a:srgbClr val="C00000"/>
                </a:solidFill>
              </a:rPr>
              <a:t>一个特征</a:t>
            </a:r>
            <a:endParaRPr lang="en-US" altLang="zh-CN" kern="0" dirty="0">
              <a:solidFill>
                <a:srgbClr val="C00000"/>
              </a:solidFill>
            </a:endParaRPr>
          </a:p>
          <a:p>
            <a:pPr algn="just">
              <a:buNone/>
            </a:pPr>
            <a:endParaRPr lang="en-US" altLang="zh-CN" kern="0" dirty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zh-CN" altLang="en-US" kern="0" dirty="0">
                <a:solidFill>
                  <a:schemeClr val="tx1"/>
                </a:solidFill>
              </a:rPr>
              <a:t>例如，样本</a:t>
            </a:r>
            <a:r>
              <a:rPr lang="en-US" altLang="zh-CN" kern="0" dirty="0">
                <a:solidFill>
                  <a:schemeClr val="tx1"/>
                </a:solidFill>
              </a:rPr>
              <a:t>A</a:t>
            </a:r>
            <a:r>
              <a:rPr lang="zh-CN" altLang="en-US" kern="0" dirty="0">
                <a:solidFill>
                  <a:schemeClr val="tx1"/>
                </a:solidFill>
              </a:rPr>
              <a:t>的事故形态是“</a:t>
            </a:r>
            <a:r>
              <a:rPr lang="zh-CN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碰撞运动车辆</a:t>
            </a:r>
            <a:r>
              <a:rPr lang="zh-CN" altLang="en-US" kern="0" dirty="0">
                <a:solidFill>
                  <a:schemeClr val="tx1"/>
                </a:solidFill>
              </a:rPr>
              <a:t>”，那他必然不会存在其他的事故形态，我们得不到样本</a:t>
            </a:r>
            <a:r>
              <a:rPr lang="en-US" altLang="zh-CN" kern="0" dirty="0">
                <a:solidFill>
                  <a:schemeClr val="tx1"/>
                </a:solidFill>
              </a:rPr>
              <a:t>A</a:t>
            </a:r>
            <a:r>
              <a:rPr lang="zh-CN" altLang="en-US" kern="0" dirty="0">
                <a:solidFill>
                  <a:schemeClr val="tx1"/>
                </a:solidFill>
              </a:rPr>
              <a:t>关于其他种类事故形态的信息</a:t>
            </a:r>
            <a:endParaRPr lang="en-US" altLang="zh-CN" kern="0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调和曲线也同样无法绘制，因为“事故形态</a:t>
            </a:r>
            <a:r>
              <a:rPr lang="en-US" altLang="zh-CN" kern="0" dirty="0"/>
              <a:t>”</a:t>
            </a:r>
            <a:r>
              <a:rPr lang="zh-CN" altLang="en-US" kern="0" dirty="0"/>
              <a:t>只能算是一个特征</a:t>
            </a: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76261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8001</TotalTime>
  <Words>709</Words>
  <Application>Microsoft Office PowerPoint</Application>
  <PresentationFormat>全屏显示(4:3)</PresentationFormat>
  <Paragraphs>154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 Unicode MS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Guofa Li</dc:creator>
  <cp:lastModifiedBy>坐飞机 乌鸦</cp:lastModifiedBy>
  <cp:revision>453</cp:revision>
  <dcterms:created xsi:type="dcterms:W3CDTF">2014-02-22T12:57:25Z</dcterms:created>
  <dcterms:modified xsi:type="dcterms:W3CDTF">2018-07-29T08:33:22Z</dcterms:modified>
</cp:coreProperties>
</file>