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916" r:id="rId3"/>
    <p:sldId id="874" r:id="rId4"/>
    <p:sldId id="967" r:id="rId5"/>
    <p:sldId id="915" r:id="rId6"/>
    <p:sldId id="968" r:id="rId7"/>
    <p:sldId id="949" r:id="rId8"/>
    <p:sldId id="945" r:id="rId9"/>
    <p:sldId id="903" r:id="rId10"/>
    <p:sldId id="868" r:id="rId11"/>
    <p:sldId id="944" r:id="rId12"/>
    <p:sldId id="960" r:id="rId13"/>
    <p:sldId id="954" r:id="rId14"/>
    <p:sldId id="955" r:id="rId15"/>
    <p:sldId id="956" r:id="rId16"/>
    <p:sldId id="957" r:id="rId17"/>
    <p:sldId id="959" r:id="rId18"/>
    <p:sldId id="958" r:id="rId19"/>
    <p:sldId id="902" r:id="rId20"/>
    <p:sldId id="965" r:id="rId21"/>
    <p:sldId id="962" r:id="rId22"/>
    <p:sldId id="971" r:id="rId23"/>
    <p:sldId id="976" r:id="rId24"/>
    <p:sldId id="963" r:id="rId25"/>
    <p:sldId id="974" r:id="rId26"/>
    <p:sldId id="975" r:id="rId27"/>
    <p:sldId id="970" r:id="rId28"/>
    <p:sldId id="972" r:id="rId29"/>
    <p:sldId id="973" r:id="rId30"/>
    <p:sldId id="977" r:id="rId31"/>
    <p:sldId id="96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DAE3F3"/>
    <a:srgbClr val="5B9BD5"/>
    <a:srgbClr val="6787A4"/>
    <a:srgbClr val="FF6600"/>
    <a:srgbClr val="BFBFBF"/>
    <a:srgbClr val="FBE5D6"/>
    <a:srgbClr val="99CC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9047C-1412-44E3-92F3-8C16A0CAED73}" type="datetime2">
              <a:rPr lang="zh-CN" altLang="en-US" smtClean="0"/>
              <a:t>2018年4月13日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FD35-B356-4C7F-BEF5-CE48931929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FEA6-CFBF-4DC5-9512-17D7D42EC87C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538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12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402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61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553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2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396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6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83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CEBF-B1E2-4C24-A638-4011EC557846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8E6-46E0-4549-A619-5D2757CEC302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B90A-EE9A-4633-B860-9B966B2D7BA1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D21-0034-4570-B40E-B2355E568F5B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7FA8-9CDF-43BD-B52A-477D660FE07F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4D52-7347-40E6-BC42-BA222B158758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47B-1DD0-4718-BF6F-A24F1432C45A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1F2-7D55-4764-8DD0-419C6EBB44B2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8057-9B77-43CE-9615-0FCF1116B386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195-8062-46FA-B645-56D52D4BE8AB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CE97-6A8E-431F-BF0E-530FFA713E04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32A7-FD91-4B70-B1B7-74A6EE3D1B09}" type="datetime2">
              <a:rPr lang="zh-CN" altLang="en-US" smtClean="0"/>
              <a:t>2018年4月13日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16" y="2786052"/>
            <a:ext cx="4082217" cy="2618326"/>
          </a:xfrm>
          <a:prstGeom prst="rect">
            <a:avLst/>
          </a:prstGeom>
        </p:spPr>
      </p:pic>
      <p:pic>
        <p:nvPicPr>
          <p:cNvPr id="27" name="Picture 686" descr="snapshot2008121722550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33333" r="20999" b="24001"/>
          <a:stretch>
            <a:fillRect/>
          </a:stretch>
        </p:blipFill>
        <p:spPr bwMode="auto">
          <a:xfrm>
            <a:off x="4860032" y="4854126"/>
            <a:ext cx="1386410" cy="774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692" descr="DSC0569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b="9331"/>
          <a:stretch>
            <a:fillRect/>
          </a:stretch>
        </p:blipFill>
        <p:spPr bwMode="auto">
          <a:xfrm>
            <a:off x="6416933" y="4854125"/>
            <a:ext cx="1125115" cy="778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grpSp>
        <p:nvGrpSpPr>
          <p:cNvPr id="29" name="Group 697"/>
          <p:cNvGrpSpPr/>
          <p:nvPr/>
        </p:nvGrpSpPr>
        <p:grpSpPr bwMode="auto">
          <a:xfrm>
            <a:off x="7739343" y="4853912"/>
            <a:ext cx="1080120" cy="778794"/>
            <a:chOff x="3692" y="3287"/>
            <a:chExt cx="664" cy="774"/>
          </a:xfrm>
        </p:grpSpPr>
        <p:pic>
          <p:nvPicPr>
            <p:cNvPr id="30" name="Picture 69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AFCFB"/>
                </a:clrFrom>
                <a:clrTo>
                  <a:srgbClr val="FAFC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3287"/>
              <a:ext cx="664" cy="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utoShape 699"/>
            <p:cNvSpPr>
              <a:spLocks noChangeArrowheads="1"/>
            </p:cNvSpPr>
            <p:nvPr/>
          </p:nvSpPr>
          <p:spPr bwMode="auto">
            <a:xfrm rot="1789607">
              <a:off x="3838" y="3589"/>
              <a:ext cx="360" cy="125"/>
            </a:xfrm>
            <a:prstGeom prst="leftRightArrow">
              <a:avLst>
                <a:gd name="adj1" fmla="val 50000"/>
                <a:gd name="adj2" fmla="val 576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" name="图片 31" descr="254sleepy-driver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5855" y="4854127"/>
            <a:ext cx="1443221" cy="7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"/>
          <p:cNvSpPr txBox="1"/>
          <p:nvPr/>
        </p:nvSpPr>
        <p:spPr>
          <a:xfrm>
            <a:off x="585869" y="1703310"/>
            <a:ext cx="76754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阶段性汇报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3137745" y="3781044"/>
            <a:ext cx="38214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169505"/>
            <a:ext cx="38214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导师： 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李国法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助理教授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9276" y="5378760"/>
            <a:ext cx="2012840" cy="365125"/>
          </a:xfrm>
        </p:spPr>
        <p:txBody>
          <a:bodyPr/>
          <a:lstStyle/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  <p:sp>
        <p:nvSpPr>
          <p:cNvPr id="4" name="日期占位符 1"/>
          <p:cNvSpPr>
            <a:spLocks noGrp="1"/>
          </p:cNvSpPr>
          <p:nvPr/>
        </p:nvSpPr>
        <p:spPr>
          <a:xfrm>
            <a:off x="3779276" y="5378760"/>
            <a:ext cx="2012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B99920-8492-42AB-B2E4-5A6E03BF1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0782C-EACF-424F-95C7-34422E64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06648"/>
              </p:ext>
            </p:extLst>
          </p:nvPr>
        </p:nvGraphicFramePr>
        <p:xfrm>
          <a:off x="526604" y="2206545"/>
          <a:ext cx="8098598" cy="275518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4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驾驶意图（绿灯）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样本数量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左转（共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</a:p>
                  </a:txBody>
                  <a:tcPr marL="100636" marR="100636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10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33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直行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61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35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1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94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共</a:t>
                      </a:r>
                      <a:r>
                        <a:rPr lang="en-US" altLang="zh-CN" sz="1600" b="0" kern="100" dirty="0">
                          <a:effectLst/>
                        </a:rPr>
                        <a:t>124</a:t>
                      </a: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8B757636-4221-4411-892A-D96289FCCF95}"/>
              </a:ext>
            </a:extLst>
          </p:cNvPr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57B0E-B312-4919-B856-B6866129B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D082FB-3011-4239-90B1-022BB3B62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97FB73-C1DF-44BC-B3E7-322571C50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15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8703D-B2B9-40F8-BDF1-81E8D977C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902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8F58F-B63E-480A-8F5A-43A5AFA86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9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FEA06-0629-401D-A665-1EE69CD0E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43748"/>
              </p:ext>
            </p:extLst>
          </p:nvPr>
        </p:nvGraphicFramePr>
        <p:xfrm>
          <a:off x="504413" y="2251690"/>
          <a:ext cx="8120790" cy="258498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驾驶意图（红灯）</a:t>
                      </a: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样本数量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左转（共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10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54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16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1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共</a:t>
                      </a:r>
                      <a:r>
                        <a:rPr lang="en-US" altLang="zh-CN" sz="1600" b="0" kern="100" dirty="0">
                          <a:effectLst/>
                        </a:rPr>
                        <a:t>96</a:t>
                      </a: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34502" y="2306320"/>
            <a:ext cx="7609813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聚类参数寻优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三、随机森林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8802" y="1848794"/>
            <a:ext cx="81913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变化的地方：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一、将得到的模式作为新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，得到不同模式下的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的概率，再按其原有归属相加，计算三种驾驶意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图下的概率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二、采用网格搜索法，得到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参数的等高线图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三、重复十次取平均值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3A6AE-84DE-4290-A040-AC8B4C129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833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986941-BFAE-4BC1-9582-C6EB77201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086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8709B-DA6B-4379-9BFF-86BEE70DB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8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AF1E2E-DBA0-4493-97C7-95743AF27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6B0BD-FE44-46BD-B845-EFE0B9FC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077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2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84E02-D161-4E22-B708-02C64C71F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5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3C08D-CCA6-400D-B5A0-AE7A4C9FE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9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56EE7-A795-49B3-A0E5-F7598660D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39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597A57-676B-410C-9197-4E4030AF4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C297F01-5A69-4FAE-A275-80BFDDCEED62}"/>
              </a:ext>
            </a:extLst>
          </p:cNvPr>
          <p:cNvSpPr txBox="1"/>
          <p:nvPr/>
        </p:nvSpPr>
        <p:spPr>
          <a:xfrm>
            <a:off x="476311" y="1767414"/>
            <a:ext cx="8191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一、相关系数要尽可能大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相关系数越大，代表聚类效果越好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二、每个簇内样本数量不少于总样本量的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保证每个簇内样本数量，为后续有监督学习做准备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30%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是为了让簇的个数最多只有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三、随机森林（红灯）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5AE88-841B-4A99-B689-7B85B4A3B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29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四、一些问题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76788" y="1846617"/>
            <a:ext cx="8594257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一、留一法与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Kfold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二、准确率低在论文中用样本量小解释可以不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论文框架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四、毕设时间点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DA52ED-6EE6-4907-9309-A2B2929C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95" y="1532649"/>
            <a:ext cx="3789541" cy="48491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88C7B8-078F-4E6A-89F8-8482DA88A2B1}"/>
              </a:ext>
            </a:extLst>
          </p:cNvPr>
          <p:cNvSpPr txBox="1"/>
          <p:nvPr/>
        </p:nvSpPr>
        <p:spPr bwMode="auto">
          <a:xfrm>
            <a:off x="276788" y="1389923"/>
            <a:ext cx="1790551" cy="5581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流程图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7642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9454FBE-DD77-4018-835E-FD8F7940ECA5}"/>
              </a:ext>
            </a:extLst>
          </p:cNvPr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AE7A93A-7A61-46D8-8DA9-0E4D0C137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2653"/>
              </p:ext>
            </p:extLst>
          </p:nvPr>
        </p:nvGraphicFramePr>
        <p:xfrm>
          <a:off x="522700" y="1851991"/>
          <a:ext cx="8098599" cy="138016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7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1158213632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最佳聚类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参数（绿灯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距离计算方法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</a:rPr>
                        <a:t>链接方式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相关系数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左转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chebychev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average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0.7346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correlation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average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0.7583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cosine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ward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.5978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359F70-CEDD-4A11-B4E7-0DD81CB6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65610"/>
              </p:ext>
            </p:extLst>
          </p:nvPr>
        </p:nvGraphicFramePr>
        <p:xfrm>
          <a:off x="522700" y="3838861"/>
          <a:ext cx="8098599" cy="138016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7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1158213632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最佳聚类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参数（红灯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距离计算方法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</a:rPr>
                        <a:t>链接方式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相关系数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左转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seuclidean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weighted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.7733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chebychev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ward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.3907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euclidean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weighted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0.7475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FE40477-FDA0-4909-9A11-A4E449FCE4F5}"/>
              </a:ext>
            </a:extLst>
          </p:cNvPr>
          <p:cNvSpPr txBox="1"/>
          <p:nvPr/>
        </p:nvSpPr>
        <p:spPr>
          <a:xfrm>
            <a:off x="486535" y="6006911"/>
            <a:ext cx="4085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答辩时不放在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，放在论文中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24FA1-2A06-41AF-9DF5-15E063C3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F9BB1-438E-4890-AB5D-13A15B409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C83C0-4F5D-4CBA-AFBF-1DB9CB457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1C3A88-9A52-45BD-97F3-ECB27E961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533</Words>
  <Application>Microsoft Office PowerPoint</Application>
  <PresentationFormat>全屏显示(4:3)</PresentationFormat>
  <Paragraphs>165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乌鸦坐飞机</cp:lastModifiedBy>
  <cp:revision>2664</cp:revision>
  <dcterms:created xsi:type="dcterms:W3CDTF">2014-02-22T12:57:00Z</dcterms:created>
  <dcterms:modified xsi:type="dcterms:W3CDTF">2018-04-13T01:00:53Z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  <property fmtid="{D5CDD505-2E9C-101B-9397-08002B2CF9AE}" pid="3" name="KSORubyTemplateID">
    <vt:lpwstr>2</vt:lpwstr>
  </property>
</Properties>
</file>