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916" r:id="rId3"/>
    <p:sldId id="874" r:id="rId4"/>
    <p:sldId id="979" r:id="rId5"/>
    <p:sldId id="980" r:id="rId6"/>
    <p:sldId id="978" r:id="rId7"/>
    <p:sldId id="967" r:id="rId8"/>
    <p:sldId id="968" r:id="rId9"/>
    <p:sldId id="981" r:id="rId10"/>
    <p:sldId id="965" r:id="rId11"/>
    <p:sldId id="982" r:id="rId12"/>
    <p:sldId id="962" r:id="rId13"/>
    <p:sldId id="971" r:id="rId14"/>
    <p:sldId id="97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  <a:srgbClr val="DAE3F3"/>
    <a:srgbClr val="5B9BD5"/>
    <a:srgbClr val="6787A4"/>
    <a:srgbClr val="FF6600"/>
    <a:srgbClr val="BFBFBF"/>
    <a:srgbClr val="FBE5D6"/>
    <a:srgbClr val="99CC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238" autoAdjust="0"/>
  </p:normalViewPr>
  <p:slideViewPr>
    <p:cSldViewPr snapToGrid="0">
      <p:cViewPr>
        <p:scale>
          <a:sx n="60" d="100"/>
          <a:sy n="60" d="100"/>
        </p:scale>
        <p:origin x="16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9047C-1412-44E3-92F3-8C16A0CAED73}" type="datetime2">
              <a:rPr lang="zh-CN" altLang="en-US" smtClean="0"/>
              <a:t>2018年4月16日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DFD35-B356-4C7F-BEF5-CE48931929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5FEA6-CFBF-4DC5-9512-17D7D42EC87C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3771-98C8-4CF2-A2CA-1E97286548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121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538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1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76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74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509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068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833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88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CEBF-B1E2-4C24-A638-4011EC557846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C8E6-46E0-4549-A619-5D2757CEC302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B90A-EE9A-4633-B860-9B966B2D7BA1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D21-0034-4570-B40E-B2355E568F5B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7FA8-9CDF-43BD-B52A-477D660FE07F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4D52-7347-40E6-BC42-BA222B158758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47B-1DD0-4718-BF6F-A24F1432C45A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1F2-7D55-4764-8DD0-419C6EBB44B2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8057-9B77-43CE-9615-0FCF1116B386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195-8062-46FA-B645-56D52D4BE8AB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CE97-6A8E-431F-BF0E-530FFA713E04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32A7-FD91-4B70-B1B7-74A6EE3D1B09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8259"/>
            <a:ext cx="9144001" cy="468209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-3740" y="5852884"/>
            <a:ext cx="9143556" cy="1005116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9143556" cy="1080000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16" y="2786052"/>
            <a:ext cx="4082217" cy="2618326"/>
          </a:xfrm>
          <a:prstGeom prst="rect">
            <a:avLst/>
          </a:prstGeom>
        </p:spPr>
      </p:pic>
      <p:pic>
        <p:nvPicPr>
          <p:cNvPr id="27" name="Picture 686" descr="snapshot2008121722550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33333" r="20999" b="24001"/>
          <a:stretch>
            <a:fillRect/>
          </a:stretch>
        </p:blipFill>
        <p:spPr bwMode="auto">
          <a:xfrm>
            <a:off x="4860032" y="4854126"/>
            <a:ext cx="1386410" cy="774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692" descr="DSC0569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5" b="9331"/>
          <a:stretch>
            <a:fillRect/>
          </a:stretch>
        </p:blipFill>
        <p:spPr bwMode="auto">
          <a:xfrm>
            <a:off x="6416933" y="4854125"/>
            <a:ext cx="1125115" cy="7787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</p:pic>
      <p:grpSp>
        <p:nvGrpSpPr>
          <p:cNvPr id="29" name="Group 697"/>
          <p:cNvGrpSpPr/>
          <p:nvPr/>
        </p:nvGrpSpPr>
        <p:grpSpPr bwMode="auto">
          <a:xfrm>
            <a:off x="7739343" y="4853912"/>
            <a:ext cx="1080120" cy="778794"/>
            <a:chOff x="3692" y="3287"/>
            <a:chExt cx="664" cy="774"/>
          </a:xfrm>
        </p:grpSpPr>
        <p:pic>
          <p:nvPicPr>
            <p:cNvPr id="30" name="Picture 698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AFCFB"/>
                </a:clrFrom>
                <a:clrTo>
                  <a:srgbClr val="FAFC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" y="3287"/>
              <a:ext cx="664" cy="77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AutoShape 699"/>
            <p:cNvSpPr>
              <a:spLocks noChangeArrowheads="1"/>
            </p:cNvSpPr>
            <p:nvPr/>
          </p:nvSpPr>
          <p:spPr bwMode="auto">
            <a:xfrm rot="1789607">
              <a:off x="3838" y="3589"/>
              <a:ext cx="360" cy="125"/>
            </a:xfrm>
            <a:prstGeom prst="leftRightArrow">
              <a:avLst>
                <a:gd name="adj1" fmla="val 50000"/>
                <a:gd name="adj2" fmla="val 576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2" name="图片 31" descr="254sleepy-driver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5855" y="4854127"/>
            <a:ext cx="1443221" cy="77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" name="矩形 33"/>
          <p:cNvSpPr/>
          <p:nvPr/>
        </p:nvSpPr>
        <p:spPr>
          <a:xfrm>
            <a:off x="-12350" y="1118259"/>
            <a:ext cx="9156350" cy="4682096"/>
          </a:xfrm>
          <a:prstGeom prst="rect">
            <a:avLst/>
          </a:prstGeom>
          <a:gradFill>
            <a:gsLst>
              <a:gs pos="0">
                <a:srgbClr val="405F7C">
                  <a:alpha val="94000"/>
                </a:srgbClr>
              </a:gs>
              <a:gs pos="50000">
                <a:srgbClr val="4A698C">
                  <a:alpha val="95000"/>
                </a:srgbClr>
              </a:gs>
              <a:gs pos="100000">
                <a:srgbClr val="415D7B">
                  <a:alpha val="96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"/>
          <p:cNvSpPr txBox="1"/>
          <p:nvPr/>
        </p:nvSpPr>
        <p:spPr>
          <a:xfrm>
            <a:off x="585869" y="1703310"/>
            <a:ext cx="7675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十字路口驾驶员动态视觉搜索模式析取及意图预测研究</a:t>
            </a:r>
            <a:endParaRPr lang="en-US" altLang="zh-CN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阶段性汇报</a:t>
            </a:r>
          </a:p>
        </p:txBody>
      </p:sp>
      <p:sp>
        <p:nvSpPr>
          <p:cNvPr id="22" name="TextBox 3"/>
          <p:cNvSpPr txBox="1"/>
          <p:nvPr/>
        </p:nvSpPr>
        <p:spPr>
          <a:xfrm>
            <a:off x="3137745" y="3781044"/>
            <a:ext cx="38214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学生： 赖伟鉴</a:t>
            </a:r>
            <a:endParaRPr lang="en-US" altLang="zh-CN" dirty="0">
              <a:solidFill>
                <a:srgbClr val="FFFFFF"/>
              </a:solidFill>
              <a:effectLst>
                <a:outerShdw dist="63500" dir="600000" algn="tl">
                  <a:srgbClr val="000000">
                    <a:alpha val="4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37745" y="4169505"/>
            <a:ext cx="382145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导师： </a:t>
            </a:r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李国法</a:t>
            </a:r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助理教授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779276" y="5378760"/>
            <a:ext cx="2012840" cy="365125"/>
          </a:xfrm>
        </p:spPr>
        <p:txBody>
          <a:bodyPr/>
          <a:lstStyle/>
          <a:p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自动化系</a:t>
            </a:r>
          </a:p>
        </p:txBody>
      </p:sp>
      <p:sp>
        <p:nvSpPr>
          <p:cNvPr id="39" name="TextBox 3"/>
          <p:cNvSpPr txBox="1"/>
          <p:nvPr/>
        </p:nvSpPr>
        <p:spPr>
          <a:xfrm>
            <a:off x="3226435" y="5010150"/>
            <a:ext cx="239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机电与控制工程学院</a:t>
            </a:r>
          </a:p>
        </p:txBody>
      </p:sp>
      <p:sp>
        <p:nvSpPr>
          <p:cNvPr id="4" name="日期占位符 1"/>
          <p:cNvSpPr>
            <a:spLocks noGrp="1"/>
          </p:cNvSpPr>
          <p:nvPr/>
        </p:nvSpPr>
        <p:spPr>
          <a:xfrm>
            <a:off x="3779276" y="5378760"/>
            <a:ext cx="2012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自动化系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3226435" y="5010150"/>
            <a:ext cx="239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机电与控制工程学院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四、聚类结果与有监督学习结合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4753" y="1136306"/>
            <a:ext cx="1394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E77801-3AA9-4D76-934E-DC6B093B5DE7}"/>
              </a:ext>
            </a:extLst>
          </p:cNvPr>
          <p:cNvSpPr/>
          <p:nvPr/>
        </p:nvSpPr>
        <p:spPr>
          <a:xfrm>
            <a:off x="214908" y="2927996"/>
            <a:ext cx="970452" cy="501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聚类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4F059B0-A5FA-4A0B-AEAC-EAF71596634F}"/>
              </a:ext>
            </a:extLst>
          </p:cNvPr>
          <p:cNvSpPr/>
          <p:nvPr/>
        </p:nvSpPr>
        <p:spPr>
          <a:xfrm>
            <a:off x="5121168" y="2898419"/>
            <a:ext cx="1569659" cy="530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有监督学习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FA76B55-AE53-4310-83E1-8CDC1908D41F}"/>
              </a:ext>
            </a:extLst>
          </p:cNvPr>
          <p:cNvGrpSpPr/>
          <p:nvPr/>
        </p:nvGrpSpPr>
        <p:grpSpPr>
          <a:xfrm>
            <a:off x="3515326" y="2517651"/>
            <a:ext cx="1569660" cy="1118255"/>
            <a:chOff x="3230274" y="3018655"/>
            <a:chExt cx="1569660" cy="1118255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30E721B-2BCB-466E-9954-198FF4245975}"/>
                </a:ext>
              </a:extLst>
            </p:cNvPr>
            <p:cNvCxnSpPr>
              <a:cxnSpLocks/>
            </p:cNvCxnSpPr>
            <p:nvPr/>
          </p:nvCxnSpPr>
          <p:spPr>
            <a:xfrm>
              <a:off x="3245262" y="3635398"/>
              <a:ext cx="1459261" cy="15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A2074FA-D40D-4A04-8004-AFCF2A2E88F0}"/>
                </a:ext>
              </a:extLst>
            </p:cNvPr>
            <p:cNvSpPr txBox="1"/>
            <p:nvPr/>
          </p:nvSpPr>
          <p:spPr>
            <a:xfrm>
              <a:off x="3230274" y="3018655"/>
              <a:ext cx="1569660" cy="1118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dirty="0"/>
                <a:t>作为新</a:t>
              </a:r>
              <a:r>
                <a:rPr lang="en-US" altLang="zh-CN" dirty="0"/>
                <a:t>label</a:t>
              </a:r>
            </a:p>
            <a:p>
              <a:pPr>
                <a:lnSpc>
                  <a:spcPct val="200000"/>
                </a:lnSpc>
              </a:pPr>
              <a:r>
                <a:rPr lang="zh-CN" altLang="en-US" dirty="0"/>
                <a:t>进行模型训练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A13E681-A3C1-4905-AB50-1A10352490A7}"/>
              </a:ext>
            </a:extLst>
          </p:cNvPr>
          <p:cNvCxnSpPr>
            <a:cxnSpLocks/>
          </p:cNvCxnSpPr>
          <p:nvPr/>
        </p:nvCxnSpPr>
        <p:spPr>
          <a:xfrm>
            <a:off x="6783591" y="3163709"/>
            <a:ext cx="568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485ECA9-5A9F-4F16-9556-FBBDE0DC8C1E}"/>
              </a:ext>
            </a:extLst>
          </p:cNvPr>
          <p:cNvSpPr/>
          <p:nvPr/>
        </p:nvSpPr>
        <p:spPr>
          <a:xfrm>
            <a:off x="7445301" y="2848893"/>
            <a:ext cx="1101094" cy="65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各模式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的概率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536203E-00CA-4F1C-BCC6-C63937241E97}"/>
              </a:ext>
            </a:extLst>
          </p:cNvPr>
          <p:cNvCxnSpPr>
            <a:cxnSpLocks/>
          </p:cNvCxnSpPr>
          <p:nvPr/>
        </p:nvCxnSpPr>
        <p:spPr>
          <a:xfrm>
            <a:off x="8024088" y="3635906"/>
            <a:ext cx="0" cy="1678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219C5CC-D97C-430E-8CC7-404CED28E34E}"/>
              </a:ext>
            </a:extLst>
          </p:cNvPr>
          <p:cNvSpPr/>
          <p:nvPr/>
        </p:nvSpPr>
        <p:spPr>
          <a:xfrm>
            <a:off x="5747208" y="5444198"/>
            <a:ext cx="3025082" cy="65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按照模式的原有归属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计算三种意图的概率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995C541-7ACE-41E7-9098-2BA401925C03}"/>
              </a:ext>
            </a:extLst>
          </p:cNvPr>
          <p:cNvCxnSpPr>
            <a:cxnSpLocks/>
          </p:cNvCxnSpPr>
          <p:nvPr/>
        </p:nvCxnSpPr>
        <p:spPr>
          <a:xfrm flipH="1">
            <a:off x="3919257" y="5746009"/>
            <a:ext cx="1540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908E32D-FB1C-4BB8-8D59-DC044A241969}"/>
              </a:ext>
            </a:extLst>
          </p:cNvPr>
          <p:cNvSpPr/>
          <p:nvPr/>
        </p:nvSpPr>
        <p:spPr>
          <a:xfrm>
            <a:off x="919718" y="5444198"/>
            <a:ext cx="2780497" cy="663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相加后概率最高的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意图即为预测输出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5E79090-B076-4DDF-8965-8B7C17142448}"/>
              </a:ext>
            </a:extLst>
          </p:cNvPr>
          <p:cNvGrpSpPr/>
          <p:nvPr/>
        </p:nvGrpSpPr>
        <p:grpSpPr>
          <a:xfrm>
            <a:off x="1309099" y="1680574"/>
            <a:ext cx="2110142" cy="2917873"/>
            <a:chOff x="1309099" y="1680574"/>
            <a:chExt cx="2110142" cy="2917873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EC557FE-C75D-4FC1-A866-C07563CB9245}"/>
                </a:ext>
              </a:extLst>
            </p:cNvPr>
            <p:cNvGrpSpPr/>
            <p:nvPr/>
          </p:nvGrpSpPr>
          <p:grpSpPr>
            <a:xfrm>
              <a:off x="1878045" y="1680574"/>
              <a:ext cx="1541196" cy="871393"/>
              <a:chOff x="2016787" y="1345212"/>
              <a:chExt cx="1541196" cy="871393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0295ABB-5807-48F6-8958-8B246E1FCAA7}"/>
                  </a:ext>
                </a:extLst>
              </p:cNvPr>
              <p:cNvSpPr/>
              <p:nvPr/>
            </p:nvSpPr>
            <p:spPr>
              <a:xfrm>
                <a:off x="2587531" y="1345212"/>
                <a:ext cx="970452" cy="354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模式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1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7178DE-79C2-4D57-B7D6-FD001D98DCBE}"/>
                  </a:ext>
                </a:extLst>
              </p:cNvPr>
              <p:cNvSpPr/>
              <p:nvPr/>
            </p:nvSpPr>
            <p:spPr>
              <a:xfrm>
                <a:off x="2587531" y="1862109"/>
                <a:ext cx="970452" cy="354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模式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2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8428E78-90AA-41EF-82FA-24E6F7FE9C26}"/>
                  </a:ext>
                </a:extLst>
              </p:cNvPr>
              <p:cNvSpPr txBox="1"/>
              <p:nvPr/>
            </p:nvSpPr>
            <p:spPr>
              <a:xfrm>
                <a:off x="2016787" y="1468680"/>
                <a:ext cx="291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左转</a:t>
                </a:r>
              </a:p>
            </p:txBody>
          </p:sp>
          <p:sp>
            <p:nvSpPr>
              <p:cNvPr id="29" name="左大括号 28">
                <a:extLst>
                  <a:ext uri="{FF2B5EF4-FFF2-40B4-BE49-F238E27FC236}">
                    <a16:creationId xmlns:a16="http://schemas.microsoft.com/office/drawing/2014/main" id="{0B03DEC9-8E8A-4775-977E-24DA708C0119}"/>
                  </a:ext>
                </a:extLst>
              </p:cNvPr>
              <p:cNvSpPr/>
              <p:nvPr/>
            </p:nvSpPr>
            <p:spPr>
              <a:xfrm>
                <a:off x="2399372" y="1420060"/>
                <a:ext cx="135879" cy="713609"/>
              </a:xfrm>
              <a:prstGeom prst="lef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912FD11C-56EA-4D28-A026-D3E8C6B0B7DA}"/>
                </a:ext>
              </a:extLst>
            </p:cNvPr>
            <p:cNvGrpSpPr/>
            <p:nvPr/>
          </p:nvGrpSpPr>
          <p:grpSpPr>
            <a:xfrm>
              <a:off x="1878045" y="2698697"/>
              <a:ext cx="1541196" cy="871393"/>
              <a:chOff x="2016787" y="1345212"/>
              <a:chExt cx="1541196" cy="871393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EC2B92D-B876-450B-A886-B6F81BE9B513}"/>
                  </a:ext>
                </a:extLst>
              </p:cNvPr>
              <p:cNvSpPr/>
              <p:nvPr/>
            </p:nvSpPr>
            <p:spPr>
              <a:xfrm>
                <a:off x="2587531" y="1345212"/>
                <a:ext cx="970452" cy="354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模式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3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7FFBA99-8650-466A-ABA6-7CD3BFF83FD5}"/>
                  </a:ext>
                </a:extLst>
              </p:cNvPr>
              <p:cNvSpPr/>
              <p:nvPr/>
            </p:nvSpPr>
            <p:spPr>
              <a:xfrm>
                <a:off x="2587531" y="1862109"/>
                <a:ext cx="970452" cy="354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模式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4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78D843D-738A-4AEE-B05F-EE1AAC276C16}"/>
                  </a:ext>
                </a:extLst>
              </p:cNvPr>
              <p:cNvSpPr txBox="1"/>
              <p:nvPr/>
            </p:nvSpPr>
            <p:spPr>
              <a:xfrm>
                <a:off x="2016787" y="1468680"/>
                <a:ext cx="291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直行</a:t>
                </a:r>
              </a:p>
            </p:txBody>
          </p:sp>
          <p:sp>
            <p:nvSpPr>
              <p:cNvPr id="36" name="左大括号 35">
                <a:extLst>
                  <a:ext uri="{FF2B5EF4-FFF2-40B4-BE49-F238E27FC236}">
                    <a16:creationId xmlns:a16="http://schemas.microsoft.com/office/drawing/2014/main" id="{F5202D61-3A6F-44FD-B352-29650E9154AB}"/>
                  </a:ext>
                </a:extLst>
              </p:cNvPr>
              <p:cNvSpPr/>
              <p:nvPr/>
            </p:nvSpPr>
            <p:spPr>
              <a:xfrm>
                <a:off x="2399372" y="1420060"/>
                <a:ext cx="135879" cy="713609"/>
              </a:xfrm>
              <a:prstGeom prst="lef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19EC3FC-E939-412D-99A6-42B144369426}"/>
                </a:ext>
              </a:extLst>
            </p:cNvPr>
            <p:cNvGrpSpPr/>
            <p:nvPr/>
          </p:nvGrpSpPr>
          <p:grpSpPr>
            <a:xfrm>
              <a:off x="1878045" y="3727054"/>
              <a:ext cx="1541196" cy="871393"/>
              <a:chOff x="2016787" y="1345212"/>
              <a:chExt cx="1541196" cy="871393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47FA587-9EE2-4A4C-ADAD-B7A5E2021696}"/>
                  </a:ext>
                </a:extLst>
              </p:cNvPr>
              <p:cNvSpPr/>
              <p:nvPr/>
            </p:nvSpPr>
            <p:spPr>
              <a:xfrm>
                <a:off x="2587531" y="1345212"/>
                <a:ext cx="970452" cy="354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模式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5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8C8D039-A3FB-41BB-B5B1-FD52862DA388}"/>
                  </a:ext>
                </a:extLst>
              </p:cNvPr>
              <p:cNvSpPr/>
              <p:nvPr/>
            </p:nvSpPr>
            <p:spPr>
              <a:xfrm>
                <a:off x="2587531" y="1862109"/>
                <a:ext cx="970452" cy="354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模式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6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25B3341-FAE2-4475-9F20-8F4272C3C1AE}"/>
                  </a:ext>
                </a:extLst>
              </p:cNvPr>
              <p:cNvSpPr txBox="1"/>
              <p:nvPr/>
            </p:nvSpPr>
            <p:spPr>
              <a:xfrm>
                <a:off x="2016787" y="1468680"/>
                <a:ext cx="291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右转</a:t>
                </a:r>
              </a:p>
            </p:txBody>
          </p:sp>
          <p:sp>
            <p:nvSpPr>
              <p:cNvPr id="41" name="左大括号 40">
                <a:extLst>
                  <a:ext uri="{FF2B5EF4-FFF2-40B4-BE49-F238E27FC236}">
                    <a16:creationId xmlns:a16="http://schemas.microsoft.com/office/drawing/2014/main" id="{7146B52A-A359-438E-AFA9-E02D5AD7C553}"/>
                  </a:ext>
                </a:extLst>
              </p:cNvPr>
              <p:cNvSpPr/>
              <p:nvPr/>
            </p:nvSpPr>
            <p:spPr>
              <a:xfrm>
                <a:off x="2399372" y="1420060"/>
                <a:ext cx="135879" cy="713609"/>
              </a:xfrm>
              <a:prstGeom prst="lef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625C8916-12EE-4101-BA3B-0086A450D0F2}"/>
                </a:ext>
              </a:extLst>
            </p:cNvPr>
            <p:cNvCxnSpPr>
              <a:cxnSpLocks/>
            </p:cNvCxnSpPr>
            <p:nvPr/>
          </p:nvCxnSpPr>
          <p:spPr>
            <a:xfrm>
              <a:off x="1309099" y="3142183"/>
              <a:ext cx="568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四、聚类结果与有监督学习结合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13069" y="1711313"/>
            <a:ext cx="790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例如，用</a:t>
            </a:r>
            <a:r>
              <a:rPr lang="en-US" altLang="zh-CN" sz="2000" dirty="0"/>
              <a:t>SVM</a:t>
            </a:r>
            <a:r>
              <a:rPr lang="zh-CN" altLang="en-US" sz="2000" dirty="0"/>
              <a:t>训练后，得到各个模式如下概率</a:t>
            </a:r>
            <a:endParaRPr lang="en-US" altLang="zh-CN" sz="20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E3F215B-C183-4A35-AF4F-C0EC7F7F0B7F}"/>
              </a:ext>
            </a:extLst>
          </p:cNvPr>
          <p:cNvGrpSpPr/>
          <p:nvPr/>
        </p:nvGrpSpPr>
        <p:grpSpPr>
          <a:xfrm>
            <a:off x="814945" y="2966034"/>
            <a:ext cx="2968556" cy="2932709"/>
            <a:chOff x="513069" y="2714244"/>
            <a:chExt cx="2968556" cy="293270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3FCBB72-C8C9-43D2-8699-F9B70562D398}"/>
                </a:ext>
              </a:extLst>
            </p:cNvPr>
            <p:cNvGrpSpPr/>
            <p:nvPr/>
          </p:nvGrpSpPr>
          <p:grpSpPr>
            <a:xfrm>
              <a:off x="513069" y="2714244"/>
              <a:ext cx="1541196" cy="2917873"/>
              <a:chOff x="1878045" y="1680574"/>
              <a:chExt cx="1541196" cy="2917873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AEC557FE-C75D-4FC1-A866-C07563CB9245}"/>
                  </a:ext>
                </a:extLst>
              </p:cNvPr>
              <p:cNvGrpSpPr/>
              <p:nvPr/>
            </p:nvGrpSpPr>
            <p:grpSpPr>
              <a:xfrm>
                <a:off x="1878045" y="1680574"/>
                <a:ext cx="1541196" cy="871393"/>
                <a:chOff x="2016787" y="1345212"/>
                <a:chExt cx="1541196" cy="871393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0295ABB-5807-48F6-8958-8B246E1FCAA7}"/>
                    </a:ext>
                  </a:extLst>
                </p:cNvPr>
                <p:cNvSpPr/>
                <p:nvPr/>
              </p:nvSpPr>
              <p:spPr>
                <a:xfrm>
                  <a:off x="2587531" y="1345212"/>
                  <a:ext cx="970452" cy="354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</a:rPr>
                    <a:t>模式</a:t>
                  </a:r>
                  <a:r>
                    <a:rPr lang="en-US" altLang="zh-CN" sz="16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47178DE-79C2-4D57-B7D6-FD001D98DCBE}"/>
                    </a:ext>
                  </a:extLst>
                </p:cNvPr>
                <p:cNvSpPr/>
                <p:nvPr/>
              </p:nvSpPr>
              <p:spPr>
                <a:xfrm>
                  <a:off x="2587531" y="1862109"/>
                  <a:ext cx="970452" cy="354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</a:rPr>
                    <a:t>模式</a:t>
                  </a:r>
                  <a:r>
                    <a:rPr lang="en-US" altLang="zh-CN" sz="16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58428E78-90AA-41EF-82FA-24E6F7FE9C26}"/>
                    </a:ext>
                  </a:extLst>
                </p:cNvPr>
                <p:cNvSpPr txBox="1"/>
                <p:nvPr/>
              </p:nvSpPr>
              <p:spPr>
                <a:xfrm>
                  <a:off x="2016787" y="1468680"/>
                  <a:ext cx="2915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左转</a:t>
                  </a:r>
                </a:p>
              </p:txBody>
            </p:sp>
            <p:sp>
              <p:nvSpPr>
                <p:cNvPr id="29" name="左大括号 28">
                  <a:extLst>
                    <a:ext uri="{FF2B5EF4-FFF2-40B4-BE49-F238E27FC236}">
                      <a16:creationId xmlns:a16="http://schemas.microsoft.com/office/drawing/2014/main" id="{0B03DEC9-8E8A-4775-977E-24DA708C0119}"/>
                    </a:ext>
                  </a:extLst>
                </p:cNvPr>
                <p:cNvSpPr/>
                <p:nvPr/>
              </p:nvSpPr>
              <p:spPr>
                <a:xfrm>
                  <a:off x="2399372" y="1420060"/>
                  <a:ext cx="135879" cy="713609"/>
                </a:xfrm>
                <a:prstGeom prst="leftBrac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912FD11C-56EA-4D28-A026-D3E8C6B0B7DA}"/>
                  </a:ext>
                </a:extLst>
              </p:cNvPr>
              <p:cNvGrpSpPr/>
              <p:nvPr/>
            </p:nvGrpSpPr>
            <p:grpSpPr>
              <a:xfrm>
                <a:off x="1878045" y="2698697"/>
                <a:ext cx="1541196" cy="871393"/>
                <a:chOff x="2016787" y="1345212"/>
                <a:chExt cx="1541196" cy="871393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BEC2B92D-B876-450B-A886-B6F81BE9B513}"/>
                    </a:ext>
                  </a:extLst>
                </p:cNvPr>
                <p:cNvSpPr/>
                <p:nvPr/>
              </p:nvSpPr>
              <p:spPr>
                <a:xfrm>
                  <a:off x="2587531" y="1345212"/>
                  <a:ext cx="970452" cy="354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</a:rPr>
                    <a:t>模式</a:t>
                  </a:r>
                  <a:r>
                    <a:rPr lang="en-US" altLang="zh-CN" sz="16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47FFBA99-8650-466A-ABA6-7CD3BFF83FD5}"/>
                    </a:ext>
                  </a:extLst>
                </p:cNvPr>
                <p:cNvSpPr/>
                <p:nvPr/>
              </p:nvSpPr>
              <p:spPr>
                <a:xfrm>
                  <a:off x="2587531" y="1862109"/>
                  <a:ext cx="970452" cy="354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</a:rPr>
                    <a:t>模式</a:t>
                  </a:r>
                  <a:r>
                    <a:rPr lang="en-US" altLang="zh-CN" sz="1600" dirty="0">
                      <a:solidFill>
                        <a:schemeClr val="tx1"/>
                      </a:solidFill>
                    </a:rPr>
                    <a:t>4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78D843D-738A-4AEE-B05F-EE1AAC276C16}"/>
                    </a:ext>
                  </a:extLst>
                </p:cNvPr>
                <p:cNvSpPr txBox="1"/>
                <p:nvPr/>
              </p:nvSpPr>
              <p:spPr>
                <a:xfrm>
                  <a:off x="2016787" y="1468680"/>
                  <a:ext cx="2915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直行</a:t>
                  </a:r>
                </a:p>
              </p:txBody>
            </p:sp>
            <p:sp>
              <p:nvSpPr>
                <p:cNvPr id="36" name="左大括号 35">
                  <a:extLst>
                    <a:ext uri="{FF2B5EF4-FFF2-40B4-BE49-F238E27FC236}">
                      <a16:creationId xmlns:a16="http://schemas.microsoft.com/office/drawing/2014/main" id="{F5202D61-3A6F-44FD-B352-29650E9154AB}"/>
                    </a:ext>
                  </a:extLst>
                </p:cNvPr>
                <p:cNvSpPr/>
                <p:nvPr/>
              </p:nvSpPr>
              <p:spPr>
                <a:xfrm>
                  <a:off x="2399372" y="1420060"/>
                  <a:ext cx="135879" cy="713609"/>
                </a:xfrm>
                <a:prstGeom prst="leftBrac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EC3FC-E939-412D-99A6-42B144369426}"/>
                  </a:ext>
                </a:extLst>
              </p:cNvPr>
              <p:cNvGrpSpPr/>
              <p:nvPr/>
            </p:nvGrpSpPr>
            <p:grpSpPr>
              <a:xfrm>
                <a:off x="1878045" y="3727054"/>
                <a:ext cx="1541196" cy="871393"/>
                <a:chOff x="2016787" y="1345212"/>
                <a:chExt cx="1541196" cy="871393"/>
              </a:xfrm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F47FA587-9EE2-4A4C-ADAD-B7A5E2021696}"/>
                    </a:ext>
                  </a:extLst>
                </p:cNvPr>
                <p:cNvSpPr/>
                <p:nvPr/>
              </p:nvSpPr>
              <p:spPr>
                <a:xfrm>
                  <a:off x="2587531" y="1345212"/>
                  <a:ext cx="970452" cy="354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</a:rPr>
                    <a:t>模式</a:t>
                  </a:r>
                  <a:r>
                    <a:rPr lang="en-US" altLang="zh-CN" sz="1600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48C8D039-A3FB-41BB-B5B1-FD52862DA388}"/>
                    </a:ext>
                  </a:extLst>
                </p:cNvPr>
                <p:cNvSpPr/>
                <p:nvPr/>
              </p:nvSpPr>
              <p:spPr>
                <a:xfrm>
                  <a:off x="2587531" y="1862109"/>
                  <a:ext cx="970452" cy="354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</a:rPr>
                    <a:t>模式</a:t>
                  </a:r>
                  <a:r>
                    <a:rPr lang="en-US" altLang="zh-CN" sz="1600" dirty="0">
                      <a:solidFill>
                        <a:schemeClr val="tx1"/>
                      </a:solidFill>
                    </a:rPr>
                    <a:t>6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A25B3341-FAE2-4475-9F20-8F4272C3C1AE}"/>
                    </a:ext>
                  </a:extLst>
                </p:cNvPr>
                <p:cNvSpPr txBox="1"/>
                <p:nvPr/>
              </p:nvSpPr>
              <p:spPr>
                <a:xfrm>
                  <a:off x="2016787" y="1468680"/>
                  <a:ext cx="2915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右转</a:t>
                  </a:r>
                </a:p>
              </p:txBody>
            </p:sp>
            <p:sp>
              <p:nvSpPr>
                <p:cNvPr id="41" name="左大括号 40">
                  <a:extLst>
                    <a:ext uri="{FF2B5EF4-FFF2-40B4-BE49-F238E27FC236}">
                      <a16:creationId xmlns:a16="http://schemas.microsoft.com/office/drawing/2014/main" id="{7146B52A-A359-438E-AFA9-E02D5AD7C553}"/>
                    </a:ext>
                  </a:extLst>
                </p:cNvPr>
                <p:cNvSpPr/>
                <p:nvPr/>
              </p:nvSpPr>
              <p:spPr>
                <a:xfrm>
                  <a:off x="2399372" y="1420060"/>
                  <a:ext cx="135879" cy="713609"/>
                </a:xfrm>
                <a:prstGeom prst="leftBrac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4686E26-E234-419A-9992-BCE14A258671}"/>
                </a:ext>
              </a:extLst>
            </p:cNvPr>
            <p:cNvSpPr/>
            <p:nvPr/>
          </p:nvSpPr>
          <p:spPr>
            <a:xfrm>
              <a:off x="2172805" y="4291284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31</a:t>
              </a:r>
              <a:r>
                <a:rPr lang="en-US" altLang="zh-CN" dirty="0"/>
                <a:t>%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7FE291E-3C94-497D-B708-7F9741563C43}"/>
                </a:ext>
              </a:extLst>
            </p:cNvPr>
            <p:cNvSpPr/>
            <p:nvPr/>
          </p:nvSpPr>
          <p:spPr>
            <a:xfrm>
              <a:off x="2172805" y="2737229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2</a:t>
              </a:r>
              <a:r>
                <a:rPr lang="en-US" altLang="zh-CN" dirty="0"/>
                <a:t>9%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BB850C4-8E27-44FF-8D3D-8D77412B91A1}"/>
                </a:ext>
              </a:extLst>
            </p:cNvPr>
            <p:cNvSpPr/>
            <p:nvPr/>
          </p:nvSpPr>
          <p:spPr>
            <a:xfrm>
              <a:off x="2172805" y="3257586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1</a:t>
              </a:r>
              <a:r>
                <a:rPr lang="en-US" altLang="zh-CN" dirty="0"/>
                <a:t>1%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516755F-EACC-4D8D-ACDD-14B74DC26ADF}"/>
                </a:ext>
              </a:extLst>
            </p:cNvPr>
            <p:cNvSpPr/>
            <p:nvPr/>
          </p:nvSpPr>
          <p:spPr>
            <a:xfrm>
              <a:off x="2216195" y="3751440"/>
              <a:ext cx="4667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8%</a:t>
              </a:r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E98718A-B76D-46EF-96B1-B5432A8B6784}"/>
                </a:ext>
              </a:extLst>
            </p:cNvPr>
            <p:cNvSpPr/>
            <p:nvPr/>
          </p:nvSpPr>
          <p:spPr>
            <a:xfrm>
              <a:off x="2172805" y="4777355"/>
              <a:ext cx="5838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12%</a:t>
              </a:r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B27DCD5-1BD9-4451-8A97-C7FE4412BB8C}"/>
                </a:ext>
              </a:extLst>
            </p:cNvPr>
            <p:cNvSpPr/>
            <p:nvPr/>
          </p:nvSpPr>
          <p:spPr>
            <a:xfrm>
              <a:off x="2222245" y="5277621"/>
              <a:ext cx="5838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9%</a:t>
              </a:r>
              <a:endParaRPr lang="zh-CN" altLang="en-US" dirty="0"/>
            </a:p>
          </p:txBody>
        </p:sp>
        <p:sp>
          <p:nvSpPr>
            <p:cNvPr id="46" name="左大括号 45">
              <a:extLst>
                <a:ext uri="{FF2B5EF4-FFF2-40B4-BE49-F238E27FC236}">
                  <a16:creationId xmlns:a16="http://schemas.microsoft.com/office/drawing/2014/main" id="{7BF92746-2651-421B-9D85-61893C68F81A}"/>
                </a:ext>
              </a:extLst>
            </p:cNvPr>
            <p:cNvSpPr/>
            <p:nvPr/>
          </p:nvSpPr>
          <p:spPr>
            <a:xfrm rot="10800000">
              <a:off x="2704836" y="2836791"/>
              <a:ext cx="135879" cy="713609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左大括号 46">
              <a:extLst>
                <a:ext uri="{FF2B5EF4-FFF2-40B4-BE49-F238E27FC236}">
                  <a16:creationId xmlns:a16="http://schemas.microsoft.com/office/drawing/2014/main" id="{3D04058A-A6D4-48E4-AD53-1DA41E1C7E83}"/>
                </a:ext>
              </a:extLst>
            </p:cNvPr>
            <p:cNvSpPr/>
            <p:nvPr/>
          </p:nvSpPr>
          <p:spPr>
            <a:xfrm rot="10800000">
              <a:off x="2704837" y="3817154"/>
              <a:ext cx="135879" cy="713609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4EB63C5E-BC70-4B36-AB4E-F60893B2E79A}"/>
                </a:ext>
              </a:extLst>
            </p:cNvPr>
            <p:cNvSpPr/>
            <p:nvPr/>
          </p:nvSpPr>
          <p:spPr>
            <a:xfrm rot="10800000">
              <a:off x="2701432" y="4870137"/>
              <a:ext cx="135879" cy="713609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2D932E5-C1D5-444A-8000-B5C82C82238B}"/>
                </a:ext>
              </a:extLst>
            </p:cNvPr>
            <p:cNvSpPr/>
            <p:nvPr/>
          </p:nvSpPr>
          <p:spPr>
            <a:xfrm>
              <a:off x="2884559" y="3046475"/>
              <a:ext cx="5838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40%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192B7C6-658E-4B9E-8D2B-A81B665190C1}"/>
                </a:ext>
              </a:extLst>
            </p:cNvPr>
            <p:cNvSpPr/>
            <p:nvPr/>
          </p:nvSpPr>
          <p:spPr>
            <a:xfrm>
              <a:off x="2897811" y="4028857"/>
              <a:ext cx="5838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39%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7993851-68EA-4D39-900F-FA5362EBD98C}"/>
                </a:ext>
              </a:extLst>
            </p:cNvPr>
            <p:cNvSpPr/>
            <p:nvPr/>
          </p:nvSpPr>
          <p:spPr>
            <a:xfrm>
              <a:off x="2890378" y="5072473"/>
              <a:ext cx="5838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21%</a:t>
              </a:r>
            </a:p>
          </p:txBody>
        </p:sp>
      </p:grp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5C3DECF-FF00-46CC-9B4D-0040A2B95DD3}"/>
              </a:ext>
            </a:extLst>
          </p:cNvPr>
          <p:cNvCxnSpPr>
            <a:cxnSpLocks/>
          </p:cNvCxnSpPr>
          <p:nvPr/>
        </p:nvCxnSpPr>
        <p:spPr>
          <a:xfrm>
            <a:off x="3246503" y="3633828"/>
            <a:ext cx="195867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2954629-6D11-4405-80A7-0EBEDB084F4B}"/>
              </a:ext>
            </a:extLst>
          </p:cNvPr>
          <p:cNvSpPr/>
          <p:nvPr/>
        </p:nvSpPr>
        <p:spPr>
          <a:xfrm>
            <a:off x="3246503" y="3316343"/>
            <a:ext cx="466794" cy="3231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28E069-3C84-4C24-88D2-1D3BEE874BC1}"/>
              </a:ext>
            </a:extLst>
          </p:cNvPr>
          <p:cNvSpPr txBox="1"/>
          <p:nvPr/>
        </p:nvSpPr>
        <p:spPr>
          <a:xfrm>
            <a:off x="5360500" y="346162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相加后左转概率最高</a:t>
            </a:r>
            <a:endParaRPr lang="en-US" altLang="zh-CN" dirty="0"/>
          </a:p>
          <a:p>
            <a:r>
              <a:rPr lang="zh-CN" altLang="en-US" dirty="0"/>
              <a:t>因此输出结果为“左转”</a:t>
            </a:r>
          </a:p>
        </p:txBody>
      </p:sp>
    </p:spTree>
    <p:extLst>
      <p:ext uri="{BB962C8B-B14F-4D97-AF65-F5344CB8AC3E}">
        <p14:creationId xmlns:p14="http://schemas.microsoft.com/office/powerpoint/2010/main" val="85391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89BAD5A-CFAB-495E-A6F6-DCD7E7EC6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6854"/>
            <a:ext cx="9144000" cy="4351098"/>
          </a:xfrm>
          <a:prstGeom prst="rect">
            <a:avLst/>
          </a:prstGeom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AD134AE3-CB6A-4405-8CB4-8025057C63D4}"/>
              </a:ext>
            </a:extLst>
          </p:cNvPr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四、聚类结果与有监督学习结合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282D05B-CE46-4632-B7EA-5145564E2A5D}"/>
              </a:ext>
            </a:extLst>
          </p:cNvPr>
          <p:cNvSpPr txBox="1"/>
          <p:nvPr/>
        </p:nvSpPr>
        <p:spPr bwMode="auto">
          <a:xfrm>
            <a:off x="276788" y="1542321"/>
            <a:ext cx="8348415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kern="0" dirty="0"/>
              <a:t>以红灯情况下，五折交叉检验为例，</a:t>
            </a:r>
            <a:r>
              <a:rPr lang="zh-CN" altLang="en-US" kern="0" dirty="0">
                <a:solidFill>
                  <a:srgbClr val="C00000"/>
                </a:solidFill>
              </a:rPr>
              <a:t>网格搜索法</a:t>
            </a:r>
            <a:r>
              <a:rPr lang="zh-CN" altLang="en-US" kern="0" dirty="0"/>
              <a:t>得到最佳参数</a:t>
            </a:r>
            <a:r>
              <a:rPr lang="en-US" altLang="zh-CN" kern="0" dirty="0" err="1"/>
              <a:t>c,g</a:t>
            </a:r>
            <a:endParaRPr lang="en-US" altLang="zh-CN" kern="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83744F7-F42E-4E12-A066-5C34F5E83D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4" t="5920" r="68425" b="44859"/>
          <a:stretch/>
        </p:blipFill>
        <p:spPr>
          <a:xfrm>
            <a:off x="2802668" y="2703180"/>
            <a:ext cx="3296653" cy="29787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2916B7C-E168-4BFB-B133-3C3E12E6A7B1}"/>
              </a:ext>
            </a:extLst>
          </p:cNvPr>
          <p:cNvCxnSpPr>
            <a:cxnSpLocks/>
          </p:cNvCxnSpPr>
          <p:nvPr/>
        </p:nvCxnSpPr>
        <p:spPr>
          <a:xfrm flipV="1">
            <a:off x="1684762" y="3262493"/>
            <a:ext cx="2141280" cy="2194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282D05B-CE46-4632-B7EA-5145564E2A5D}"/>
              </a:ext>
            </a:extLst>
          </p:cNvPr>
          <p:cNvSpPr txBox="1"/>
          <p:nvPr/>
        </p:nvSpPr>
        <p:spPr bwMode="auto">
          <a:xfrm>
            <a:off x="276788" y="1437300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传统方法准确率</a:t>
            </a:r>
            <a:endParaRPr lang="en-US" altLang="zh-CN" sz="2400" kern="0" dirty="0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A1FF12AA-188F-49DF-B682-1D997B2A45FE}"/>
              </a:ext>
            </a:extLst>
          </p:cNvPr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五、效能比对</a:t>
            </a:r>
            <a:endParaRPr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B5501D-8837-470C-B134-717D30F8E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833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75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94AE9FA9-542B-407A-BEAC-D60125EB2F8F}"/>
              </a:ext>
            </a:extLst>
          </p:cNvPr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五、效能比对</a:t>
            </a:r>
            <a:endParaRPr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BDDC749-CAE7-4CA9-92AA-A57F195F335F}"/>
              </a:ext>
            </a:extLst>
          </p:cNvPr>
          <p:cNvSpPr txBox="1"/>
          <p:nvPr/>
        </p:nvSpPr>
        <p:spPr>
          <a:xfrm>
            <a:off x="884130" y="1678024"/>
            <a:ext cx="790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参数相同情况下，新方法比传统方法准确率最多可</a:t>
            </a:r>
            <a:r>
              <a:rPr lang="zh-CN" altLang="en-US" sz="2000" dirty="0">
                <a:solidFill>
                  <a:srgbClr val="C00000"/>
                </a:solidFill>
              </a:rPr>
              <a:t>提高</a:t>
            </a:r>
            <a:r>
              <a:rPr lang="en-US" altLang="zh-CN" sz="2000" dirty="0">
                <a:solidFill>
                  <a:srgbClr val="C00000"/>
                </a:solidFill>
              </a:rPr>
              <a:t>9%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BBA9A4-ED20-4DD7-92A4-FAE01707D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134"/>
            <a:ext cx="9144000" cy="43510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0A29866-E6F2-4B8D-9867-EED3C65879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2" t="16889" r="47895" b="35918"/>
          <a:stretch/>
        </p:blipFill>
        <p:spPr>
          <a:xfrm>
            <a:off x="3284456" y="2684943"/>
            <a:ext cx="2575088" cy="27017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968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AD76D9-AEF9-4EAE-8C9A-6FEDF6A1ED2C}"/>
              </a:ext>
            </a:extLst>
          </p:cNvPr>
          <p:cNvSpPr/>
          <p:nvPr/>
        </p:nvSpPr>
        <p:spPr>
          <a:xfrm>
            <a:off x="1364974" y="3300964"/>
            <a:ext cx="1881810" cy="501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FEAST</a:t>
            </a:r>
            <a:r>
              <a:rPr lang="zh-CN" altLang="en-US" sz="2000" dirty="0">
                <a:solidFill>
                  <a:schemeClr val="tx1"/>
                </a:solidFill>
              </a:rPr>
              <a:t>特征选择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A26ECE-AE25-4787-93CD-3F0EBCC2F4D4}"/>
              </a:ext>
            </a:extLst>
          </p:cNvPr>
          <p:cNvSpPr/>
          <p:nvPr/>
        </p:nvSpPr>
        <p:spPr>
          <a:xfrm>
            <a:off x="1364974" y="4195486"/>
            <a:ext cx="1881810" cy="501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层次聚类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05B87C-B77F-4859-BD70-9B21F1075239}"/>
              </a:ext>
            </a:extLst>
          </p:cNvPr>
          <p:cNvSpPr/>
          <p:nvPr/>
        </p:nvSpPr>
        <p:spPr>
          <a:xfrm>
            <a:off x="4302125" y="3300964"/>
            <a:ext cx="3264866" cy="501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FEAST</a:t>
            </a:r>
            <a:r>
              <a:rPr lang="zh-CN" altLang="en-US" sz="2000" dirty="0">
                <a:solidFill>
                  <a:schemeClr val="tx1"/>
                </a:solidFill>
              </a:rPr>
              <a:t>与</a:t>
            </a:r>
            <a:r>
              <a:rPr lang="zh-CN" altLang="en-US" sz="2000" dirty="0">
                <a:solidFill>
                  <a:srgbClr val="C00000"/>
                </a:solidFill>
              </a:rPr>
              <a:t>显著性检验</a:t>
            </a:r>
            <a:r>
              <a:rPr lang="zh-CN" altLang="en-US" sz="2000" dirty="0">
                <a:solidFill>
                  <a:schemeClr val="tx1"/>
                </a:solidFill>
              </a:rPr>
              <a:t>结合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82BBCA-5415-4EC1-BCDE-D9A20C39AEB9}"/>
              </a:ext>
            </a:extLst>
          </p:cNvPr>
          <p:cNvSpPr/>
          <p:nvPr/>
        </p:nvSpPr>
        <p:spPr>
          <a:xfrm>
            <a:off x="4302124" y="4195486"/>
            <a:ext cx="3264865" cy="501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聚类参数二次优化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FDC57C-7007-4E44-9AFE-8D7A9289FC7F}"/>
              </a:ext>
            </a:extLst>
          </p:cNvPr>
          <p:cNvSpPr/>
          <p:nvPr/>
        </p:nvSpPr>
        <p:spPr>
          <a:xfrm>
            <a:off x="4302125" y="5090008"/>
            <a:ext cx="3264864" cy="501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聚类结果与有监督学习结合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C55B1AB1-37EF-42C7-A811-096C499D0265}"/>
              </a:ext>
            </a:extLst>
          </p:cNvPr>
          <p:cNvSpPr txBox="1"/>
          <p:nvPr/>
        </p:nvSpPr>
        <p:spPr>
          <a:xfrm>
            <a:off x="1844612" y="1461074"/>
            <a:ext cx="9490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391FD12A-27F9-4040-880A-6646B6B7A6DC}"/>
              </a:ext>
            </a:extLst>
          </p:cNvPr>
          <p:cNvSpPr txBox="1"/>
          <p:nvPr/>
        </p:nvSpPr>
        <p:spPr>
          <a:xfrm>
            <a:off x="5473291" y="1486455"/>
            <a:ext cx="9490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787B0AC-D618-4731-B889-3ED4074AF7AC}"/>
              </a:ext>
            </a:extLst>
          </p:cNvPr>
          <p:cNvCxnSpPr>
            <a:cxnSpLocks/>
          </p:cNvCxnSpPr>
          <p:nvPr/>
        </p:nvCxnSpPr>
        <p:spPr>
          <a:xfrm>
            <a:off x="3340446" y="3544673"/>
            <a:ext cx="868017" cy="6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8B966F6-4EC7-452B-B4CE-89AEEA55E870}"/>
              </a:ext>
            </a:extLst>
          </p:cNvPr>
          <p:cNvSpPr/>
          <p:nvPr/>
        </p:nvSpPr>
        <p:spPr>
          <a:xfrm>
            <a:off x="4315378" y="5979076"/>
            <a:ext cx="3264864" cy="501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效能比对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9DD682B-C8CA-4DB5-AF6A-225061308525}"/>
              </a:ext>
            </a:extLst>
          </p:cNvPr>
          <p:cNvCxnSpPr>
            <a:cxnSpLocks/>
          </p:cNvCxnSpPr>
          <p:nvPr/>
        </p:nvCxnSpPr>
        <p:spPr>
          <a:xfrm>
            <a:off x="3340446" y="4439195"/>
            <a:ext cx="868017" cy="6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A57088D-B600-42C2-BBCA-3F6C3E3401BA}"/>
              </a:ext>
            </a:extLst>
          </p:cNvPr>
          <p:cNvSpPr/>
          <p:nvPr/>
        </p:nvSpPr>
        <p:spPr>
          <a:xfrm>
            <a:off x="4315378" y="2406442"/>
            <a:ext cx="3264864" cy="501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数据库重新构建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一、数据库重新构建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81319D-7DD3-4EDE-A0CC-BD7CB2A5F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44835"/>
              </p:ext>
            </p:extLst>
          </p:nvPr>
        </p:nvGraphicFramePr>
        <p:xfrm>
          <a:off x="1090295" y="3429000"/>
          <a:ext cx="6963410" cy="186987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356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829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sz="1800" b="0" kern="100" dirty="0">
                        <a:effectLst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绿灯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红灯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590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r>
                        <a:rPr lang="en-US" sz="1800" b="0" kern="100" dirty="0">
                          <a:effectLst/>
                        </a:rPr>
                        <a:t>左转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28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26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568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r>
                        <a:rPr lang="en-US" sz="1800" b="0" kern="100" dirty="0">
                          <a:effectLst/>
                        </a:rPr>
                        <a:t>直行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61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54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r>
                        <a:rPr lang="en-US" sz="1800" b="0" kern="100" dirty="0">
                          <a:effectLst/>
                        </a:rPr>
                        <a:t>右转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35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16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r>
                        <a:rPr lang="en-US" sz="1800" b="0" kern="100" dirty="0">
                          <a:effectLst/>
                        </a:rPr>
                        <a:t>总共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r>
                        <a:rPr lang="en-US" sz="1800" b="0" kern="100" dirty="0">
                          <a:effectLst/>
                        </a:rPr>
                        <a:t>124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r>
                        <a:rPr lang="en-US" sz="1800" b="0" kern="100" dirty="0">
                          <a:effectLst/>
                        </a:rPr>
                        <a:t>96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0C12E8A-1759-4573-A6F5-5C85D870C55B}"/>
              </a:ext>
            </a:extLst>
          </p:cNvPr>
          <p:cNvSpPr txBox="1"/>
          <p:nvPr/>
        </p:nvSpPr>
        <p:spPr bwMode="auto">
          <a:xfrm>
            <a:off x="848813" y="1625574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kern="0" dirty="0"/>
              <a:t>过去按照不同信号灯类型</a:t>
            </a:r>
            <a:endParaRPr lang="en-US" altLang="zh-CN" kern="0" dirty="0"/>
          </a:p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kern="0" dirty="0"/>
              <a:t>现在按照绿灯和红灯划分数据，样本量变多</a:t>
            </a:r>
            <a:endParaRPr lang="en-US" altLang="zh-CN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FEAST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与显著性检验结合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9591233-1249-47A0-81A6-2D9CD0EFEE26}"/>
              </a:ext>
            </a:extLst>
          </p:cNvPr>
          <p:cNvSpPr txBox="1"/>
          <p:nvPr/>
        </p:nvSpPr>
        <p:spPr bwMode="auto">
          <a:xfrm>
            <a:off x="276788" y="1345212"/>
            <a:ext cx="8406765" cy="24593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sz="2400" kern="0" dirty="0" err="1"/>
              <a:t>FEAST缺陷是，显著性小的特征，可能会排序在前，导致在选择特征时，占了一个待选特征的位置</a:t>
            </a:r>
            <a:r>
              <a:rPr lang="zh-CN" altLang="en-US" sz="2400" kern="0" dirty="0"/>
              <a:t>；</a:t>
            </a:r>
            <a:r>
              <a:rPr lang="en-US" altLang="zh-CN" sz="2400" kern="0" dirty="0">
                <a:solidFill>
                  <a:srgbClr val="C00000"/>
                </a:solidFill>
              </a:rPr>
              <a:t>P</a:t>
            </a:r>
            <a:r>
              <a:rPr lang="zh-CN" altLang="en-US" sz="2400" kern="0" dirty="0">
                <a:solidFill>
                  <a:srgbClr val="C00000"/>
                </a:solidFill>
              </a:rPr>
              <a:t>值越小，显著性越好</a:t>
            </a:r>
            <a:endParaRPr sz="2400" kern="0" dirty="0">
              <a:solidFill>
                <a:srgbClr val="C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"/>
            </a:pPr>
            <a:endParaRPr sz="2400" kern="0" dirty="0"/>
          </a:p>
          <a:p>
            <a:pPr marL="457200" indent="-457200" algn="just">
              <a:buFont typeface="Wingdings" panose="05000000000000000000" charset="0"/>
              <a:buChar char=""/>
            </a:pPr>
            <a:r>
              <a:rPr sz="2400" kern="0" dirty="0"/>
              <a:t>若特征A在特征B前，但是特征B的P值比特征B小，则</a:t>
            </a:r>
            <a:r>
              <a:rPr lang="zh-CN" sz="2400" kern="0" dirty="0"/>
              <a:t>特征</a:t>
            </a:r>
            <a:r>
              <a:rPr sz="2400" kern="0" dirty="0"/>
              <a:t>A</a:t>
            </a:r>
            <a:r>
              <a:rPr lang="zh-CN" altLang="en-US" sz="2400" kern="0" dirty="0"/>
              <a:t>的</a:t>
            </a:r>
            <a:r>
              <a:rPr lang="zh-CN" sz="2400" kern="0" dirty="0"/>
              <a:t>显著性</a:t>
            </a:r>
            <a:r>
              <a:rPr lang="zh-CN" altLang="en-US" sz="2400" kern="0" dirty="0"/>
              <a:t>比特征</a:t>
            </a:r>
            <a:r>
              <a:rPr lang="en-US" altLang="zh-CN" sz="2400" kern="0" dirty="0"/>
              <a:t>B</a:t>
            </a:r>
            <a:r>
              <a:rPr lang="zh-CN" altLang="en-US" sz="2400" kern="0" dirty="0"/>
              <a:t>差</a:t>
            </a:r>
            <a:r>
              <a:rPr sz="2400" kern="0" dirty="0"/>
              <a:t>，则</a:t>
            </a:r>
            <a:r>
              <a:rPr lang="zh-CN" altLang="en-US" sz="2400" kern="0" dirty="0"/>
              <a:t>尝试</a:t>
            </a:r>
            <a:r>
              <a:rPr sz="2400" kern="0" dirty="0" err="1"/>
              <a:t>替换并且比较准确率</a:t>
            </a:r>
            <a:endParaRPr sz="2400" kern="0" dirty="0"/>
          </a:p>
          <a:p>
            <a:pPr marL="457200" indent="-457200" algn="just">
              <a:buFont typeface="Wingdings" panose="05000000000000000000" charset="0"/>
              <a:buChar char=""/>
            </a:pPr>
            <a:endParaRPr sz="2400" kern="0" dirty="0"/>
          </a:p>
          <a:p>
            <a:pPr marL="457200" indent="-457200" algn="just">
              <a:buFont typeface="Wingdings" panose="05000000000000000000" charset="0"/>
              <a:buChar char=""/>
            </a:pPr>
            <a:r>
              <a:rPr sz="2400" kern="0" dirty="0"/>
              <a:t>若替换后准确率高，则保留替换</a:t>
            </a: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7E56817E-F1B7-4F96-9DA4-51BCFE0C88D8}"/>
              </a:ext>
            </a:extLst>
          </p:cNvPr>
          <p:cNvSpPr txBox="1"/>
          <p:nvPr/>
        </p:nvSpPr>
        <p:spPr>
          <a:xfrm>
            <a:off x="1785214" y="5339080"/>
            <a:ext cx="642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1 2 3    5        7 8 9 10</a:t>
            </a:r>
            <a:endParaRPr lang="zh-CN" altLang="en-US" sz="4000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78D335B2-6193-479E-A2D7-D5113BFD7096}"/>
              </a:ext>
            </a:extLst>
          </p:cNvPr>
          <p:cNvSpPr txBox="1"/>
          <p:nvPr/>
        </p:nvSpPr>
        <p:spPr>
          <a:xfrm>
            <a:off x="2865461" y="5339080"/>
            <a:ext cx="442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rgbClr val="C00000"/>
                </a:solidFill>
              </a:rPr>
              <a:t>A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10" name="文本框 6">
            <a:extLst>
              <a:ext uri="{FF2B5EF4-FFF2-40B4-BE49-F238E27FC236}">
                <a16:creationId xmlns:a16="http://schemas.microsoft.com/office/drawing/2014/main" id="{CD0FD230-E18B-417A-9E13-B6855CDAEAB6}"/>
              </a:ext>
            </a:extLst>
          </p:cNvPr>
          <p:cNvSpPr txBox="1"/>
          <p:nvPr/>
        </p:nvSpPr>
        <p:spPr>
          <a:xfrm>
            <a:off x="4037726" y="5339080"/>
            <a:ext cx="442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rgbClr val="C00000"/>
                </a:solidFill>
              </a:rPr>
              <a:t>B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948CD85B-51C6-4C11-A701-C8321B069FF9}"/>
              </a:ext>
            </a:extLst>
          </p:cNvPr>
          <p:cNvSpPr txBox="1"/>
          <p:nvPr/>
        </p:nvSpPr>
        <p:spPr>
          <a:xfrm>
            <a:off x="2465075" y="6046966"/>
            <a:ext cx="314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显著性差的</a:t>
            </a:r>
            <a:r>
              <a:rPr lang="en-US" altLang="zh-CN" dirty="0"/>
              <a:t>A</a:t>
            </a:r>
            <a:r>
              <a:rPr lang="zh-CN" altLang="en-US" dirty="0"/>
              <a:t>排在了</a:t>
            </a:r>
            <a:r>
              <a:rPr lang="en-US" altLang="zh-CN" dirty="0"/>
              <a:t>B</a:t>
            </a:r>
            <a:r>
              <a:rPr lang="zh-CN" altLang="en-US" dirty="0"/>
              <a:t>前面</a:t>
            </a:r>
          </a:p>
        </p:txBody>
      </p:sp>
      <p:sp>
        <p:nvSpPr>
          <p:cNvPr id="12" name="箭头: 环形 11">
            <a:extLst>
              <a:ext uri="{FF2B5EF4-FFF2-40B4-BE49-F238E27FC236}">
                <a16:creationId xmlns:a16="http://schemas.microsoft.com/office/drawing/2014/main" id="{20B5980C-541E-442B-914C-4CC4A1104433}"/>
              </a:ext>
            </a:extLst>
          </p:cNvPr>
          <p:cNvSpPr/>
          <p:nvPr/>
        </p:nvSpPr>
        <p:spPr>
          <a:xfrm>
            <a:off x="2998866" y="4758852"/>
            <a:ext cx="1389288" cy="1288114"/>
          </a:xfrm>
          <a:prstGeom prst="circular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FEAST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与显著性检验结合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8BADB4D-44CB-4AC7-8732-A3642E4A6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56567"/>
              </p:ext>
            </p:extLst>
          </p:nvPr>
        </p:nvGraphicFramePr>
        <p:xfrm>
          <a:off x="916734" y="1995685"/>
          <a:ext cx="7446644" cy="3781099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3723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3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1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绿灯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1" kern="100" dirty="0">
                          <a:effectLst/>
                        </a:rPr>
                        <a:t>红灯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59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右前方道路的注视时长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500" b="0" kern="100" dirty="0">
                          <a:effectLst/>
                        </a:rPr>
                        <a:t>前方道路到左侧的转移概率</a:t>
                      </a:r>
                      <a:endParaRPr lang="zh-CN" altLang="en-US" sz="15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5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500" b="0" kern="100" dirty="0">
                          <a:effectLst/>
                        </a:rPr>
                        <a:t>前方道路的注视频次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信号灯的注视频次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590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500" b="0" kern="100" dirty="0">
                          <a:effectLst/>
                        </a:rPr>
                        <a:t>右前方道路的注视频次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其他区域的注视频次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500" b="0" kern="100" dirty="0">
                          <a:effectLst/>
                        </a:rPr>
                        <a:t>前方道路到</a:t>
                      </a:r>
                      <a:r>
                        <a:rPr lang="zh-CN" altLang="en-US" sz="1500" b="0" kern="100" dirty="0">
                          <a:effectLst/>
                        </a:rPr>
                        <a:t>左侧道路区域</a:t>
                      </a:r>
                      <a:r>
                        <a:rPr lang="zh-CN" altLang="zh-CN" sz="1500" b="0" kern="100" dirty="0">
                          <a:effectLst/>
                        </a:rPr>
                        <a:t>的转移概率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500" b="0" kern="100" dirty="0">
                          <a:effectLst/>
                        </a:rPr>
                        <a:t>前方道路的注视频次</a:t>
                      </a:r>
                      <a:endParaRPr lang="zh-CN" altLang="en-US" sz="15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左视镜的注视频次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500" b="0" kern="100" dirty="0">
                          <a:effectLst/>
                        </a:rPr>
                        <a:t>右前方道路的注视频次</a:t>
                      </a:r>
                      <a:endParaRPr lang="zh-CN" altLang="en-US" sz="15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500" b="0" kern="100" dirty="0">
                          <a:effectLst/>
                        </a:rPr>
                        <a:t>前方道路到</a:t>
                      </a:r>
                      <a:r>
                        <a:rPr lang="zh-CN" altLang="en-US" sz="1500" b="0" kern="100" dirty="0">
                          <a:effectLst/>
                        </a:rPr>
                        <a:t>右前方道路</a:t>
                      </a:r>
                      <a:r>
                        <a:rPr lang="zh-CN" altLang="zh-CN" sz="1500" b="0" kern="100" dirty="0">
                          <a:effectLst/>
                        </a:rPr>
                        <a:t>的转移概率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左侧的注视频次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5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500" b="0" kern="100" dirty="0">
                          <a:effectLst/>
                        </a:rPr>
                        <a:t>前方道路到左侧的转移概率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前方道路到左视镜的转移概率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左侧道路区域的注视时长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左侧道路区域的注视时长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5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500" b="0" kern="100" dirty="0">
                          <a:effectLst/>
                        </a:rPr>
                        <a:t>前方道路到左视镜的转移概率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右视镜的注视时长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5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500" b="0" kern="100" dirty="0">
                          <a:effectLst/>
                        </a:rPr>
                        <a:t>左侧道路区域的注视频次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500" b="0" kern="100" dirty="0">
                          <a:effectLst/>
                        </a:rPr>
                        <a:t>前方道路到</a:t>
                      </a:r>
                      <a:r>
                        <a:rPr lang="zh-CN" altLang="en-US" sz="1500" b="0" kern="100" dirty="0">
                          <a:effectLst/>
                        </a:rPr>
                        <a:t>右前方道路</a:t>
                      </a:r>
                      <a:r>
                        <a:rPr lang="zh-CN" altLang="zh-CN" sz="1500" b="0" kern="100" dirty="0">
                          <a:effectLst/>
                        </a:rPr>
                        <a:t>的转移概率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0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7C297F01-5A69-4FAE-A275-80BFDDCEED62}"/>
              </a:ext>
            </a:extLst>
          </p:cNvPr>
          <p:cNvSpPr txBox="1"/>
          <p:nvPr/>
        </p:nvSpPr>
        <p:spPr>
          <a:xfrm>
            <a:off x="476311" y="1767414"/>
            <a:ext cx="81913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相关系数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要尽可能大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相关系数越大，代表聚类效果越好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二、每个簇内样本数量不少于总样本量的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保证每个簇内样本数量，为后续有监督学习做准备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30%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是为了让簇的个数最多只有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F0110B58-EB90-4DB1-99B7-894797743433}"/>
              </a:ext>
            </a:extLst>
          </p:cNvPr>
          <p:cNvSpPr txBox="1"/>
          <p:nvPr/>
        </p:nvSpPr>
        <p:spPr>
          <a:xfrm>
            <a:off x="276788" y="273997"/>
            <a:ext cx="8726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三、聚类参数二次优化</a:t>
            </a:r>
          </a:p>
        </p:txBody>
      </p:sp>
    </p:spTree>
    <p:extLst>
      <p:ext uri="{BB962C8B-B14F-4D97-AF65-F5344CB8AC3E}">
        <p14:creationId xmlns:p14="http://schemas.microsoft.com/office/powerpoint/2010/main" val="163554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三、聚类参数二次优化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DA52ED-6EE6-4907-9309-A2B2929C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895" y="1532649"/>
            <a:ext cx="3789541" cy="484912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A88C7B8-078F-4E6A-89F8-8482DA88A2B1}"/>
              </a:ext>
            </a:extLst>
          </p:cNvPr>
          <p:cNvSpPr txBox="1"/>
          <p:nvPr/>
        </p:nvSpPr>
        <p:spPr bwMode="auto">
          <a:xfrm>
            <a:off x="276788" y="1389923"/>
            <a:ext cx="1790551" cy="5581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流程图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276427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三、聚类参数二次优化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624FA1-2A06-41AF-9DF5-15E063C332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65" y="1615955"/>
            <a:ext cx="4906667" cy="23347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51214C-416F-4B8D-A39B-07C72C5D1B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530" y="4249204"/>
            <a:ext cx="4906669" cy="23347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CF7526-D831-44B1-8C25-FF14296F5A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491" y="4249205"/>
            <a:ext cx="4906669" cy="2334798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61FA641-8E0A-4030-83D5-6E320F3A7332}"/>
              </a:ext>
            </a:extLst>
          </p:cNvPr>
          <p:cNvSpPr txBox="1"/>
          <p:nvPr/>
        </p:nvSpPr>
        <p:spPr bwMode="auto">
          <a:xfrm>
            <a:off x="952649" y="1492810"/>
            <a:ext cx="2850725" cy="23347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endParaRPr lang="en-US" altLang="zh-CN" sz="2400" kern="0" dirty="0"/>
          </a:p>
          <a:p>
            <a:pPr algn="just">
              <a:buNone/>
            </a:pPr>
            <a:r>
              <a:rPr lang="zh-CN" altLang="en-US" sz="2400" b="1" kern="0" dirty="0"/>
              <a:t>绿灯：</a:t>
            </a:r>
            <a:r>
              <a:rPr lang="zh-CN" altLang="en-US" kern="0" dirty="0">
                <a:solidFill>
                  <a:schemeClr val="tx1"/>
                </a:solidFill>
              </a:rPr>
              <a:t>左转：</a:t>
            </a:r>
            <a:r>
              <a:rPr lang="en-US" altLang="zh-CN" kern="0" dirty="0">
                <a:solidFill>
                  <a:schemeClr val="tx1"/>
                </a:solidFill>
              </a:rPr>
              <a:t>2</a:t>
            </a:r>
            <a:r>
              <a:rPr lang="zh-CN" altLang="en-US" kern="0" dirty="0">
                <a:solidFill>
                  <a:schemeClr val="tx1"/>
                </a:solidFill>
              </a:rPr>
              <a:t>类</a:t>
            </a:r>
            <a:endParaRPr lang="en-US" altLang="zh-CN" kern="0" dirty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altLang="zh-CN" kern="0" dirty="0">
                <a:solidFill>
                  <a:schemeClr val="tx1"/>
                </a:solidFill>
              </a:rPr>
              <a:t>	</a:t>
            </a:r>
            <a:r>
              <a:rPr lang="zh-CN" altLang="en-US" kern="0" dirty="0">
                <a:solidFill>
                  <a:schemeClr val="tx1"/>
                </a:solidFill>
              </a:rPr>
              <a:t>直行：</a:t>
            </a:r>
            <a:r>
              <a:rPr lang="en-US" altLang="zh-CN" kern="0" dirty="0">
                <a:solidFill>
                  <a:schemeClr val="tx1"/>
                </a:solidFill>
              </a:rPr>
              <a:t>2</a:t>
            </a:r>
            <a:r>
              <a:rPr lang="zh-CN" altLang="en-US" kern="0" dirty="0">
                <a:solidFill>
                  <a:schemeClr val="tx1"/>
                </a:solidFill>
              </a:rPr>
              <a:t>类</a:t>
            </a:r>
            <a:endParaRPr lang="en-US" altLang="zh-CN" kern="0" dirty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altLang="zh-CN" kern="0" dirty="0">
                <a:solidFill>
                  <a:schemeClr val="tx1"/>
                </a:solidFill>
              </a:rPr>
              <a:t>	</a:t>
            </a:r>
            <a:r>
              <a:rPr lang="zh-CN" altLang="en-US" kern="0" dirty="0">
                <a:solidFill>
                  <a:schemeClr val="tx1"/>
                </a:solidFill>
              </a:rPr>
              <a:t>右转：</a:t>
            </a:r>
            <a:r>
              <a:rPr lang="en-US" altLang="zh-CN" kern="0" dirty="0">
                <a:solidFill>
                  <a:schemeClr val="tx1"/>
                </a:solidFill>
              </a:rPr>
              <a:t>2</a:t>
            </a:r>
            <a:r>
              <a:rPr lang="zh-CN" altLang="en-US" kern="0" dirty="0">
                <a:solidFill>
                  <a:schemeClr val="tx1"/>
                </a:solidFill>
              </a:rPr>
              <a:t>类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8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三、聚类参数二次优化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61FA641-8E0A-4030-83D5-6E320F3A7332}"/>
              </a:ext>
            </a:extLst>
          </p:cNvPr>
          <p:cNvSpPr txBox="1"/>
          <p:nvPr/>
        </p:nvSpPr>
        <p:spPr bwMode="auto">
          <a:xfrm>
            <a:off x="952649" y="1492810"/>
            <a:ext cx="2850725" cy="23347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None/>
            </a:pPr>
            <a:endParaRPr lang="en-US" altLang="zh-CN" sz="2400" b="1" kern="0" dirty="0"/>
          </a:p>
          <a:p>
            <a:pPr algn="just">
              <a:buNone/>
            </a:pPr>
            <a:r>
              <a:rPr lang="zh-CN" altLang="en-US" sz="2400" b="1" kern="0" dirty="0"/>
              <a:t>红灯：</a:t>
            </a:r>
            <a:r>
              <a:rPr lang="zh-CN" altLang="en-US" kern="0" dirty="0">
                <a:solidFill>
                  <a:schemeClr val="tx1"/>
                </a:solidFill>
              </a:rPr>
              <a:t>左转：</a:t>
            </a:r>
            <a:r>
              <a:rPr lang="en-US" altLang="zh-CN" kern="0" dirty="0">
                <a:solidFill>
                  <a:schemeClr val="tx1"/>
                </a:solidFill>
              </a:rPr>
              <a:t>2</a:t>
            </a:r>
            <a:r>
              <a:rPr lang="zh-CN" altLang="en-US" kern="0" dirty="0">
                <a:solidFill>
                  <a:schemeClr val="tx1"/>
                </a:solidFill>
              </a:rPr>
              <a:t>类</a:t>
            </a:r>
            <a:endParaRPr lang="en-US" altLang="zh-CN" kern="0" dirty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altLang="zh-CN" kern="0" dirty="0">
                <a:solidFill>
                  <a:schemeClr val="tx1"/>
                </a:solidFill>
              </a:rPr>
              <a:t>	</a:t>
            </a:r>
            <a:r>
              <a:rPr lang="zh-CN" altLang="en-US" kern="0" dirty="0">
                <a:solidFill>
                  <a:schemeClr val="tx1"/>
                </a:solidFill>
              </a:rPr>
              <a:t>直行：</a:t>
            </a:r>
            <a:r>
              <a:rPr lang="en-US" altLang="zh-CN" kern="0" dirty="0">
                <a:solidFill>
                  <a:schemeClr val="tx1"/>
                </a:solidFill>
              </a:rPr>
              <a:t>2</a:t>
            </a:r>
            <a:r>
              <a:rPr lang="zh-CN" altLang="en-US" kern="0" dirty="0">
                <a:solidFill>
                  <a:schemeClr val="tx1"/>
                </a:solidFill>
              </a:rPr>
              <a:t>类</a:t>
            </a:r>
            <a:endParaRPr lang="en-US" altLang="zh-CN" kern="0" dirty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altLang="zh-CN" kern="0" dirty="0">
                <a:solidFill>
                  <a:schemeClr val="tx1"/>
                </a:solidFill>
              </a:rPr>
              <a:t>	</a:t>
            </a:r>
            <a:r>
              <a:rPr lang="zh-CN" altLang="en-US" kern="0" dirty="0">
                <a:solidFill>
                  <a:schemeClr val="tx1"/>
                </a:solidFill>
              </a:rPr>
              <a:t>右转：</a:t>
            </a:r>
            <a:r>
              <a:rPr lang="en-US" altLang="zh-CN" kern="0" dirty="0">
                <a:solidFill>
                  <a:schemeClr val="tx1"/>
                </a:solidFill>
              </a:rPr>
              <a:t>2</a:t>
            </a:r>
            <a:r>
              <a:rPr lang="zh-CN" altLang="en-US" kern="0" dirty="0">
                <a:solidFill>
                  <a:schemeClr val="tx1"/>
                </a:solidFill>
              </a:rPr>
              <a:t>类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0C3641-B107-4152-A14F-298B89F635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400" y="1641053"/>
            <a:ext cx="4900155" cy="23316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4779735-CC06-4275-A083-D689F5FB66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08" y="4248000"/>
            <a:ext cx="4741128" cy="22560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95E8659-AF8C-4049-B35B-96F0BA9BCD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400" y="4248000"/>
            <a:ext cx="4910400" cy="233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882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</TotalTime>
  <Words>529</Words>
  <Application>Microsoft Office PowerPoint</Application>
  <PresentationFormat>全屏显示(4:3)</PresentationFormat>
  <Paragraphs>143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Guofa Li</dc:creator>
  <cp:lastModifiedBy>坐飞机 乌鸦</cp:lastModifiedBy>
  <cp:revision>2866</cp:revision>
  <dcterms:created xsi:type="dcterms:W3CDTF">2014-02-22T12:57:00Z</dcterms:created>
  <dcterms:modified xsi:type="dcterms:W3CDTF">2018-04-16T10:45:37Z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  <property fmtid="{D5CDD505-2E9C-101B-9397-08002B2CF9AE}" pid="3" name="KSORubyTemplateID">
    <vt:lpwstr>2</vt:lpwstr>
  </property>
</Properties>
</file>