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916" r:id="rId3"/>
    <p:sldId id="874" r:id="rId4"/>
    <p:sldId id="979" r:id="rId5"/>
    <p:sldId id="980" r:id="rId6"/>
    <p:sldId id="978" r:id="rId7"/>
    <p:sldId id="967" r:id="rId8"/>
    <p:sldId id="968" r:id="rId9"/>
    <p:sldId id="868" r:id="rId10"/>
    <p:sldId id="954" r:id="rId11"/>
    <p:sldId id="956" r:id="rId12"/>
    <p:sldId id="959" r:id="rId13"/>
    <p:sldId id="902" r:id="rId14"/>
    <p:sldId id="965" r:id="rId15"/>
    <p:sldId id="962" r:id="rId16"/>
    <p:sldId id="971" r:id="rId17"/>
    <p:sldId id="976" r:id="rId18"/>
    <p:sldId id="963" r:id="rId19"/>
    <p:sldId id="974" r:id="rId20"/>
    <p:sldId id="975" r:id="rId21"/>
    <p:sldId id="970" r:id="rId22"/>
    <p:sldId id="972" r:id="rId23"/>
    <p:sldId id="973" r:id="rId24"/>
    <p:sldId id="977" r:id="rId25"/>
    <p:sldId id="966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DAE3F3"/>
    <a:srgbClr val="5B9BD5"/>
    <a:srgbClr val="6787A4"/>
    <a:srgbClr val="FF6600"/>
    <a:srgbClr val="BFBFBF"/>
    <a:srgbClr val="FBE5D6"/>
    <a:srgbClr val="99CC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9047C-1412-44E3-92F3-8C16A0CAED73}" type="datetime2">
              <a:rPr lang="zh-CN" altLang="en-US" smtClean="0"/>
              <a:t>2018年4月16日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FD35-B356-4C7F-BEF5-CE48931929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FEA6-CFBF-4DC5-9512-17D7D42EC87C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538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0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12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40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61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553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22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396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76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74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0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6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83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CEBF-B1E2-4C24-A638-4011EC557846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8E6-46E0-4549-A619-5D2757CEC302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B90A-EE9A-4633-B860-9B966B2D7BA1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D21-0034-4570-B40E-B2355E568F5B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7FA8-9CDF-43BD-B52A-477D660FE07F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4D52-7347-40E6-BC42-BA222B158758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47B-1DD0-4718-BF6F-A24F1432C45A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1F2-7D55-4764-8DD0-419C6EBB44B2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8057-9B77-43CE-9615-0FCF1116B386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195-8062-46FA-B645-56D52D4BE8AB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CE97-6A8E-431F-BF0E-530FFA713E04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32A7-FD91-4B70-B1B7-74A6EE3D1B09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16" y="2786052"/>
            <a:ext cx="4082217" cy="2618326"/>
          </a:xfrm>
          <a:prstGeom prst="rect">
            <a:avLst/>
          </a:prstGeom>
        </p:spPr>
      </p:pic>
      <p:pic>
        <p:nvPicPr>
          <p:cNvPr id="27" name="Picture 686" descr="snapshot2008121722550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33333" r="20999" b="24001"/>
          <a:stretch>
            <a:fillRect/>
          </a:stretch>
        </p:blipFill>
        <p:spPr bwMode="auto">
          <a:xfrm>
            <a:off x="4860032" y="4854126"/>
            <a:ext cx="1386410" cy="774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692" descr="DSC0569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b="9331"/>
          <a:stretch>
            <a:fillRect/>
          </a:stretch>
        </p:blipFill>
        <p:spPr bwMode="auto">
          <a:xfrm>
            <a:off x="6416933" y="4854125"/>
            <a:ext cx="1125115" cy="778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grpSp>
        <p:nvGrpSpPr>
          <p:cNvPr id="29" name="Group 697"/>
          <p:cNvGrpSpPr/>
          <p:nvPr/>
        </p:nvGrpSpPr>
        <p:grpSpPr bwMode="auto">
          <a:xfrm>
            <a:off x="7739343" y="4853912"/>
            <a:ext cx="1080120" cy="778794"/>
            <a:chOff x="3692" y="3287"/>
            <a:chExt cx="664" cy="774"/>
          </a:xfrm>
        </p:grpSpPr>
        <p:pic>
          <p:nvPicPr>
            <p:cNvPr id="30" name="Picture 69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AFCFB"/>
                </a:clrFrom>
                <a:clrTo>
                  <a:srgbClr val="FAFC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3287"/>
              <a:ext cx="664" cy="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utoShape 699"/>
            <p:cNvSpPr>
              <a:spLocks noChangeArrowheads="1"/>
            </p:cNvSpPr>
            <p:nvPr/>
          </p:nvSpPr>
          <p:spPr bwMode="auto">
            <a:xfrm rot="1789607">
              <a:off x="3838" y="3589"/>
              <a:ext cx="360" cy="125"/>
            </a:xfrm>
            <a:prstGeom prst="leftRightArrow">
              <a:avLst>
                <a:gd name="adj1" fmla="val 50000"/>
                <a:gd name="adj2" fmla="val 576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" name="图片 31" descr="254sleepy-driver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5855" y="4854127"/>
            <a:ext cx="1443221" cy="7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"/>
          <p:cNvSpPr txBox="1"/>
          <p:nvPr/>
        </p:nvSpPr>
        <p:spPr>
          <a:xfrm>
            <a:off x="585869" y="1703310"/>
            <a:ext cx="767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十字路口驾驶员动态视觉搜索模式析取及意图预测研究</a:t>
            </a: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阶段性汇报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3137745" y="3781044"/>
            <a:ext cx="38214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169505"/>
            <a:ext cx="38214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导师： 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李国法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助理教授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9276" y="5378760"/>
            <a:ext cx="2012840" cy="365125"/>
          </a:xfrm>
        </p:spPr>
        <p:txBody>
          <a:bodyPr/>
          <a:lstStyle/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  <p:sp>
        <p:nvSpPr>
          <p:cNvPr id="4" name="日期占位符 1"/>
          <p:cNvSpPr>
            <a:spLocks noGrp="1"/>
          </p:cNvSpPr>
          <p:nvPr/>
        </p:nvSpPr>
        <p:spPr>
          <a:xfrm>
            <a:off x="3779276" y="5378760"/>
            <a:ext cx="2012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57B0E-B312-4919-B856-B6866129B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97FB73-C1DF-44BC-B3E7-322571C50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15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8F58F-B63E-480A-8F5A-43A5AFA86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9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43748"/>
              </p:ext>
            </p:extLst>
          </p:nvPr>
        </p:nvGraphicFramePr>
        <p:xfrm>
          <a:off x="504413" y="2251690"/>
          <a:ext cx="8120790" cy="258498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驾驶意图（红灯）</a:t>
                      </a: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样本数量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左转（共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10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54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16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1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共</a:t>
                      </a:r>
                      <a:r>
                        <a:rPr lang="en-US" altLang="zh-CN" sz="1600" b="0" kern="100" dirty="0">
                          <a:effectLst/>
                        </a:rPr>
                        <a:t>96</a:t>
                      </a: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8802" y="1848794"/>
            <a:ext cx="81913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变化的地方：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一、将得到的模式作为新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，得到不同模式下的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的概率，再按其原有归属相加，计算三种驾驶意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图下的概率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二、采用网格搜索法，得到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参数的等高线图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三、重复十次取平均值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3A6AE-84DE-4290-A040-AC8B4C129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833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986941-BFAE-4BC1-9582-C6EB77201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086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8709B-DA6B-4379-9BFF-86BEE70DB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8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AF1E2E-DBA0-4493-97C7-95743AF27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6B0BD-FE44-46BD-B845-EFE0B9FC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077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AD76D9-AEF9-4EAE-8C9A-6FEDF6A1ED2C}"/>
              </a:ext>
            </a:extLst>
          </p:cNvPr>
          <p:cNvSpPr/>
          <p:nvPr/>
        </p:nvSpPr>
        <p:spPr>
          <a:xfrm>
            <a:off x="1364974" y="3393728"/>
            <a:ext cx="1881810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FEAST</a:t>
            </a:r>
            <a:r>
              <a:rPr lang="zh-CN" altLang="en-US" sz="2000" dirty="0">
                <a:solidFill>
                  <a:schemeClr val="tx1"/>
                </a:solidFill>
              </a:rPr>
              <a:t>特征选择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A26ECE-AE25-4787-93CD-3F0EBCC2F4D4}"/>
              </a:ext>
            </a:extLst>
          </p:cNvPr>
          <p:cNvSpPr/>
          <p:nvPr/>
        </p:nvSpPr>
        <p:spPr>
          <a:xfrm>
            <a:off x="1364974" y="4288250"/>
            <a:ext cx="1881810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层次聚类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05B87C-B77F-4859-BD70-9B21F1075239}"/>
              </a:ext>
            </a:extLst>
          </p:cNvPr>
          <p:cNvSpPr/>
          <p:nvPr/>
        </p:nvSpPr>
        <p:spPr>
          <a:xfrm>
            <a:off x="4302125" y="3393728"/>
            <a:ext cx="3264866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FEAST</a:t>
            </a:r>
            <a:r>
              <a:rPr lang="zh-CN" altLang="en-US" sz="2000" dirty="0">
                <a:solidFill>
                  <a:schemeClr val="tx1"/>
                </a:solidFill>
              </a:rPr>
              <a:t>与</a:t>
            </a:r>
            <a:r>
              <a:rPr lang="zh-CN" altLang="en-US" sz="2000" dirty="0">
                <a:solidFill>
                  <a:srgbClr val="C00000"/>
                </a:solidFill>
              </a:rPr>
              <a:t>显著性检验</a:t>
            </a:r>
            <a:r>
              <a:rPr lang="zh-CN" altLang="en-US" sz="2000" dirty="0">
                <a:solidFill>
                  <a:schemeClr val="tx1"/>
                </a:solidFill>
              </a:rPr>
              <a:t>结合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82BBCA-5415-4EC1-BCDE-D9A20C39AEB9}"/>
              </a:ext>
            </a:extLst>
          </p:cNvPr>
          <p:cNvSpPr/>
          <p:nvPr/>
        </p:nvSpPr>
        <p:spPr>
          <a:xfrm>
            <a:off x="4302124" y="4288250"/>
            <a:ext cx="3264865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聚类参数二次优化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FDC57C-7007-4E44-9AFE-8D7A9289FC7F}"/>
              </a:ext>
            </a:extLst>
          </p:cNvPr>
          <p:cNvSpPr/>
          <p:nvPr/>
        </p:nvSpPr>
        <p:spPr>
          <a:xfrm>
            <a:off x="4302125" y="5182772"/>
            <a:ext cx="3264864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聚类结果与有监督学习结合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C55B1AB1-37EF-42C7-A811-096C499D0265}"/>
              </a:ext>
            </a:extLst>
          </p:cNvPr>
          <p:cNvSpPr txBox="1"/>
          <p:nvPr/>
        </p:nvSpPr>
        <p:spPr>
          <a:xfrm>
            <a:off x="1844612" y="1553838"/>
            <a:ext cx="9490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91FD12A-27F9-4040-880A-6646B6B7A6DC}"/>
              </a:ext>
            </a:extLst>
          </p:cNvPr>
          <p:cNvSpPr txBox="1"/>
          <p:nvPr/>
        </p:nvSpPr>
        <p:spPr>
          <a:xfrm>
            <a:off x="5473291" y="1579219"/>
            <a:ext cx="9490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87B0AC-D618-4731-B889-3ED4074AF7AC}"/>
              </a:ext>
            </a:extLst>
          </p:cNvPr>
          <p:cNvCxnSpPr>
            <a:cxnSpLocks/>
          </p:cNvCxnSpPr>
          <p:nvPr/>
        </p:nvCxnSpPr>
        <p:spPr>
          <a:xfrm>
            <a:off x="3340446" y="3637437"/>
            <a:ext cx="868017" cy="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8B966F6-4EC7-452B-B4CE-89AEEA55E870}"/>
              </a:ext>
            </a:extLst>
          </p:cNvPr>
          <p:cNvSpPr/>
          <p:nvPr/>
        </p:nvSpPr>
        <p:spPr>
          <a:xfrm>
            <a:off x="4315378" y="6071840"/>
            <a:ext cx="3264864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效能比对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DD682B-C8CA-4DB5-AF6A-225061308525}"/>
              </a:ext>
            </a:extLst>
          </p:cNvPr>
          <p:cNvCxnSpPr>
            <a:cxnSpLocks/>
          </p:cNvCxnSpPr>
          <p:nvPr/>
        </p:nvCxnSpPr>
        <p:spPr>
          <a:xfrm>
            <a:off x="3340446" y="4531959"/>
            <a:ext cx="868017" cy="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A57088D-B600-42C2-BBCA-3F6C3E3401BA}"/>
              </a:ext>
            </a:extLst>
          </p:cNvPr>
          <p:cNvSpPr/>
          <p:nvPr/>
        </p:nvSpPr>
        <p:spPr>
          <a:xfrm>
            <a:off x="4315378" y="2499206"/>
            <a:ext cx="3264864" cy="5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数据库重新构建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84E02-D161-4E22-B708-02C64C71F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5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3C08D-CCA6-400D-B5A0-AE7A4C9FE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9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56EE7-A795-49B3-A0E5-F7598660D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3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597A57-676B-410C-9197-4E4030AF4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三、随机森林（红灯）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5AE88-841B-4A99-B689-7B85B4A3B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29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四、一些问题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76788" y="1846617"/>
            <a:ext cx="8594257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一、留一法与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Kfold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二、准确率低在论文中用样本量小解释可以不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论文框架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四、毕设时间点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一、数据库重新构建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81319D-7DD3-4EDE-A0CC-BD7CB2A5F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44835"/>
              </p:ext>
            </p:extLst>
          </p:nvPr>
        </p:nvGraphicFramePr>
        <p:xfrm>
          <a:off x="1090295" y="3429000"/>
          <a:ext cx="6963410" cy="186987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356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829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sz="1800" b="0" kern="100" dirty="0">
                        <a:effectLst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绿灯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红灯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90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左转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28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26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68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直行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61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54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右转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35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16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总共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124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96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C12E8A-1759-4573-A6F5-5C85D870C55B}"/>
              </a:ext>
            </a:extLst>
          </p:cNvPr>
          <p:cNvSpPr txBox="1"/>
          <p:nvPr/>
        </p:nvSpPr>
        <p:spPr bwMode="auto">
          <a:xfrm>
            <a:off x="848813" y="1625574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kern="0" dirty="0"/>
              <a:t>过去按照不同信号灯类型</a:t>
            </a:r>
            <a:endParaRPr lang="en-US" altLang="zh-CN" kern="0" dirty="0"/>
          </a:p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kern="0" dirty="0"/>
              <a:t>现在按照绿灯和红灯划分数据，样本量变多</a:t>
            </a:r>
            <a:endParaRPr lang="en-US" altLang="zh-CN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FEAST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与显著性检验结合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9591233-1249-47A0-81A6-2D9CD0EFEE26}"/>
              </a:ext>
            </a:extLst>
          </p:cNvPr>
          <p:cNvSpPr txBox="1"/>
          <p:nvPr/>
        </p:nvSpPr>
        <p:spPr bwMode="auto">
          <a:xfrm>
            <a:off x="276788" y="1345212"/>
            <a:ext cx="8406765" cy="2459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sz="2400" kern="0" dirty="0" err="1"/>
              <a:t>FEAST缺陷是，显著性小的特征，可能会排序在前，导致在选择特征时，占了一个待选特征的位置</a:t>
            </a:r>
            <a:r>
              <a:rPr lang="zh-CN" altLang="en-US" sz="2400" kern="0" dirty="0"/>
              <a:t>；</a:t>
            </a:r>
            <a:r>
              <a:rPr lang="en-US" altLang="zh-CN" sz="2400" kern="0" dirty="0">
                <a:solidFill>
                  <a:srgbClr val="C00000"/>
                </a:solidFill>
              </a:rPr>
              <a:t>P</a:t>
            </a:r>
            <a:r>
              <a:rPr lang="zh-CN" altLang="en-US" sz="2400" kern="0" dirty="0">
                <a:solidFill>
                  <a:srgbClr val="C00000"/>
                </a:solidFill>
              </a:rPr>
              <a:t>值越小，显著性越好</a:t>
            </a:r>
            <a:endParaRPr sz="2400" kern="0" dirty="0">
              <a:solidFill>
                <a:srgbClr val="C00000"/>
              </a:solidFill>
            </a:endParaRPr>
          </a:p>
          <a:p>
            <a:pPr marL="457200" indent="-457200" algn="just">
              <a:buFont typeface="Wingdings" panose="05000000000000000000" charset="0"/>
              <a:buChar char=""/>
            </a:pPr>
            <a:endParaRPr sz="2400" kern="0" dirty="0"/>
          </a:p>
          <a:p>
            <a:pPr marL="457200" indent="-457200" algn="just">
              <a:buFont typeface="Wingdings" panose="05000000000000000000" charset="0"/>
              <a:buChar char=""/>
            </a:pPr>
            <a:r>
              <a:rPr sz="2400" kern="0" dirty="0"/>
              <a:t>若特征A在特征B前，但是特征B的P值比特征B小，则</a:t>
            </a:r>
            <a:r>
              <a:rPr lang="zh-CN" sz="2400" kern="0" dirty="0"/>
              <a:t>特征</a:t>
            </a:r>
            <a:r>
              <a:rPr sz="2400" kern="0" dirty="0"/>
              <a:t>A</a:t>
            </a:r>
            <a:r>
              <a:rPr lang="zh-CN" altLang="en-US" sz="2400" kern="0" dirty="0"/>
              <a:t>的</a:t>
            </a:r>
            <a:r>
              <a:rPr lang="zh-CN" sz="2400" kern="0" dirty="0"/>
              <a:t>显著性</a:t>
            </a:r>
            <a:r>
              <a:rPr lang="zh-CN" altLang="en-US" sz="2400" kern="0" dirty="0"/>
              <a:t>比特征</a:t>
            </a:r>
            <a:r>
              <a:rPr lang="en-US" altLang="zh-CN" sz="2400" kern="0" dirty="0"/>
              <a:t>B</a:t>
            </a:r>
            <a:r>
              <a:rPr lang="zh-CN" altLang="en-US" sz="2400" kern="0" dirty="0"/>
              <a:t>差</a:t>
            </a:r>
            <a:r>
              <a:rPr sz="2400" kern="0" dirty="0"/>
              <a:t>，则</a:t>
            </a:r>
            <a:r>
              <a:rPr lang="zh-CN" altLang="en-US" sz="2400" kern="0" dirty="0"/>
              <a:t>尝试</a:t>
            </a:r>
            <a:r>
              <a:rPr sz="2400" kern="0" dirty="0" err="1"/>
              <a:t>替换并且比较准确率</a:t>
            </a:r>
            <a:endParaRPr sz="2400" kern="0" dirty="0"/>
          </a:p>
          <a:p>
            <a:pPr marL="457200" indent="-457200" algn="just">
              <a:buFont typeface="Wingdings" panose="05000000000000000000" charset="0"/>
              <a:buChar char=""/>
            </a:pPr>
            <a:endParaRPr sz="2400" kern="0" dirty="0"/>
          </a:p>
          <a:p>
            <a:pPr marL="457200" indent="-457200" algn="just">
              <a:buFont typeface="Wingdings" panose="05000000000000000000" charset="0"/>
              <a:buChar char=""/>
            </a:pPr>
            <a:r>
              <a:rPr sz="2400" kern="0" dirty="0"/>
              <a:t>若替换后准确率高，则保留替换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7E56817E-F1B7-4F96-9DA4-51BCFE0C88D8}"/>
              </a:ext>
            </a:extLst>
          </p:cNvPr>
          <p:cNvSpPr txBox="1"/>
          <p:nvPr/>
        </p:nvSpPr>
        <p:spPr>
          <a:xfrm>
            <a:off x="1785214" y="5339080"/>
            <a:ext cx="642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1 2 3    5        7 8 9 10</a:t>
            </a:r>
            <a:endParaRPr lang="zh-CN" altLang="en-US" sz="4000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8D335B2-6193-479E-A2D7-D5113BFD7096}"/>
              </a:ext>
            </a:extLst>
          </p:cNvPr>
          <p:cNvSpPr txBox="1"/>
          <p:nvPr/>
        </p:nvSpPr>
        <p:spPr>
          <a:xfrm>
            <a:off x="2865461" y="5339080"/>
            <a:ext cx="442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rgbClr val="C00000"/>
                </a:solidFill>
              </a:rPr>
              <a:t>A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CD0FD230-E18B-417A-9E13-B6855CDAEAB6}"/>
              </a:ext>
            </a:extLst>
          </p:cNvPr>
          <p:cNvSpPr txBox="1"/>
          <p:nvPr/>
        </p:nvSpPr>
        <p:spPr>
          <a:xfrm>
            <a:off x="4037726" y="5339080"/>
            <a:ext cx="442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rgbClr val="C00000"/>
                </a:solidFill>
              </a:rPr>
              <a:t>B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948CD85B-51C6-4C11-A701-C8321B069FF9}"/>
              </a:ext>
            </a:extLst>
          </p:cNvPr>
          <p:cNvSpPr txBox="1"/>
          <p:nvPr/>
        </p:nvSpPr>
        <p:spPr>
          <a:xfrm>
            <a:off x="2465075" y="6046966"/>
            <a:ext cx="31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显著性差的</a:t>
            </a:r>
            <a:r>
              <a:rPr lang="en-US" altLang="zh-CN" dirty="0"/>
              <a:t>A</a:t>
            </a:r>
            <a:r>
              <a:rPr lang="zh-CN" altLang="en-US" dirty="0"/>
              <a:t>排在了</a:t>
            </a:r>
            <a:r>
              <a:rPr lang="en-US" altLang="zh-CN" dirty="0"/>
              <a:t>B</a:t>
            </a:r>
            <a:r>
              <a:rPr lang="zh-CN" altLang="en-US" dirty="0"/>
              <a:t>前面</a:t>
            </a:r>
          </a:p>
        </p:txBody>
      </p:sp>
      <p:sp>
        <p:nvSpPr>
          <p:cNvPr id="12" name="箭头: 环形 11">
            <a:extLst>
              <a:ext uri="{FF2B5EF4-FFF2-40B4-BE49-F238E27FC236}">
                <a16:creationId xmlns:a16="http://schemas.microsoft.com/office/drawing/2014/main" id="{20B5980C-541E-442B-914C-4CC4A1104433}"/>
              </a:ext>
            </a:extLst>
          </p:cNvPr>
          <p:cNvSpPr/>
          <p:nvPr/>
        </p:nvSpPr>
        <p:spPr>
          <a:xfrm>
            <a:off x="2998866" y="4758852"/>
            <a:ext cx="1389288" cy="1288114"/>
          </a:xfrm>
          <a:prstGeom prst="circular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FEAST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与显著性检验结合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8BADB4D-44CB-4AC7-8732-A3642E4A6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56567"/>
              </p:ext>
            </p:extLst>
          </p:nvPr>
        </p:nvGraphicFramePr>
        <p:xfrm>
          <a:off x="916734" y="1995685"/>
          <a:ext cx="7446644" cy="378109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723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绿灯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kern="100" dirty="0">
                          <a:effectLst/>
                        </a:rPr>
                        <a:t>红灯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右前方道路的注视时长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前方道路到左侧的转移概率</a:t>
                      </a:r>
                      <a:endParaRPr lang="zh-CN" altLang="en-US" sz="15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前方道路的注视频次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信号灯的注视频次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90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右前方道路的注视频次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其他区域的注视频次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前方道路到</a:t>
                      </a:r>
                      <a:r>
                        <a:rPr lang="zh-CN" altLang="en-US" sz="1500" b="0" kern="100" dirty="0">
                          <a:effectLst/>
                        </a:rPr>
                        <a:t>左侧道路区域</a:t>
                      </a:r>
                      <a:r>
                        <a:rPr lang="zh-CN" altLang="zh-CN" sz="1500" b="0" kern="100" dirty="0">
                          <a:effectLst/>
                        </a:rPr>
                        <a:t>的转移概率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前方道路的注视频次</a:t>
                      </a:r>
                      <a:endParaRPr lang="zh-CN" altLang="en-US" sz="15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左视镜的注视频次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右前方道路的注视频次</a:t>
                      </a:r>
                      <a:endParaRPr lang="zh-CN" altLang="en-US" sz="15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前方道路到</a:t>
                      </a:r>
                      <a:r>
                        <a:rPr lang="zh-CN" altLang="en-US" sz="1500" b="0" kern="100" dirty="0">
                          <a:effectLst/>
                        </a:rPr>
                        <a:t>右前方道路</a:t>
                      </a:r>
                      <a:r>
                        <a:rPr lang="zh-CN" altLang="zh-CN" sz="1500" b="0" kern="100" dirty="0">
                          <a:effectLst/>
                        </a:rPr>
                        <a:t>的转移概率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左侧的注视频次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前方道路到左侧的转移概率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前方道路到左视镜的转移概率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左侧道路区域的注视时长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左侧道路区域的注视时长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前方道路到左视镜的转移概率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右视镜的注视时长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b="0" kern="100" dirty="0">
                          <a:effectLst/>
                        </a:rPr>
                        <a:t>左侧道路区域的注视频次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500" b="0" kern="100" dirty="0">
                          <a:effectLst/>
                        </a:rPr>
                        <a:t>前方道路到</a:t>
                      </a:r>
                      <a:r>
                        <a:rPr lang="zh-CN" altLang="en-US" sz="1500" b="0" kern="100" dirty="0">
                          <a:effectLst/>
                        </a:rPr>
                        <a:t>右前方道路</a:t>
                      </a:r>
                      <a:r>
                        <a:rPr lang="zh-CN" altLang="zh-CN" sz="1500" b="0" kern="100" dirty="0">
                          <a:effectLst/>
                        </a:rPr>
                        <a:t>的转移概率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0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7C297F01-5A69-4FAE-A275-80BFDDCEED62}"/>
              </a:ext>
            </a:extLst>
          </p:cNvPr>
          <p:cNvSpPr txBox="1"/>
          <p:nvPr/>
        </p:nvSpPr>
        <p:spPr>
          <a:xfrm>
            <a:off x="476311" y="1767414"/>
            <a:ext cx="8191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一、相关系数要尽可能大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相关系数越大，代表聚类效果越好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二、每个簇内样本数量不少于总样本量的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保证每个簇内样本数量，为后续有监督学习做准备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30%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是为了让簇的个数最多只有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F0110B58-EB90-4DB1-99B7-894797743433}"/>
              </a:ext>
            </a:extLst>
          </p:cNvPr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三、聚类参数二次优化</a:t>
            </a:r>
          </a:p>
        </p:txBody>
      </p:sp>
    </p:spTree>
    <p:extLst>
      <p:ext uri="{BB962C8B-B14F-4D97-AF65-F5344CB8AC3E}">
        <p14:creationId xmlns:p14="http://schemas.microsoft.com/office/powerpoint/2010/main" val="16355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三、聚类参数二次优化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DA52ED-6EE6-4907-9309-A2B2929C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95" y="1532649"/>
            <a:ext cx="3789541" cy="48491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88C7B8-078F-4E6A-89F8-8482DA88A2B1}"/>
              </a:ext>
            </a:extLst>
          </p:cNvPr>
          <p:cNvSpPr txBox="1"/>
          <p:nvPr/>
        </p:nvSpPr>
        <p:spPr bwMode="auto">
          <a:xfrm>
            <a:off x="276788" y="1389923"/>
            <a:ext cx="1790551" cy="5581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流程图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76427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三、聚类参数二次优化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24FA1-2A06-41AF-9DF5-15E063C332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95" y="1913157"/>
            <a:ext cx="4330848" cy="20607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51214C-416F-4B8D-A39B-07C72C5D1B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904" y="4249204"/>
            <a:ext cx="4906669" cy="23347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CF7526-D831-44B1-8C25-FF14296F5A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31" y="4249204"/>
            <a:ext cx="4906669" cy="233479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61FA641-8E0A-4030-83D5-6E320F3A7332}"/>
              </a:ext>
            </a:extLst>
          </p:cNvPr>
          <p:cNvSpPr txBox="1"/>
          <p:nvPr/>
        </p:nvSpPr>
        <p:spPr bwMode="auto">
          <a:xfrm>
            <a:off x="276788" y="11510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endParaRPr lang="en-US" altLang="zh-CN" sz="2400" kern="0" dirty="0"/>
          </a:p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绿灯</a:t>
            </a:r>
            <a:endParaRPr lang="en-US" altLang="zh-CN" sz="2400" kern="0" dirty="0"/>
          </a:p>
          <a:p>
            <a:pPr algn="just">
              <a:buNone/>
            </a:pPr>
            <a:r>
              <a:rPr lang="zh-CN" altLang="en-US" kern="0" dirty="0">
                <a:solidFill>
                  <a:schemeClr val="tx1"/>
                </a:solidFill>
              </a:rPr>
              <a:t>左转：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类</a:t>
            </a:r>
            <a:endParaRPr lang="en-US" altLang="zh-CN" kern="0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zh-CN" altLang="en-US" kern="0" dirty="0">
                <a:solidFill>
                  <a:schemeClr val="tx1"/>
                </a:solidFill>
              </a:rPr>
              <a:t>直行：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类</a:t>
            </a:r>
            <a:endParaRPr lang="en-US" altLang="zh-CN" kern="0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zh-CN" altLang="en-US" kern="0" dirty="0">
                <a:solidFill>
                  <a:schemeClr val="tx1"/>
                </a:solidFill>
              </a:rPr>
              <a:t>右转：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类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8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B99920-8492-42AB-B2E4-5A6E03BF1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577</Words>
  <Application>Microsoft Office PowerPoint</Application>
  <PresentationFormat>全屏显示(4:3)</PresentationFormat>
  <Paragraphs>157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坐飞机 乌鸦</cp:lastModifiedBy>
  <cp:revision>2712</cp:revision>
  <dcterms:created xsi:type="dcterms:W3CDTF">2014-02-22T12:57:00Z</dcterms:created>
  <dcterms:modified xsi:type="dcterms:W3CDTF">2018-04-16T04:24:12Z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  <property fmtid="{D5CDD505-2E9C-101B-9397-08002B2CF9AE}" pid="3" name="KSORubyTemplateID">
    <vt:lpwstr>2</vt:lpwstr>
  </property>
</Properties>
</file>