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notesSlides/notesSlide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Override PartName="/ppt/charts/chart12.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258" r:id="rId3"/>
    <p:sldId id="259" r:id="rId4"/>
    <p:sldId id="264" r:id="rId5"/>
    <p:sldId id="262" r:id="rId6"/>
    <p:sldId id="265" r:id="rId7"/>
    <p:sldId id="276" r:id="rId8"/>
    <p:sldId id="266" r:id="rId9"/>
    <p:sldId id="277" r:id="rId10"/>
    <p:sldId id="269" r:id="rId11"/>
    <p:sldId id="267" r:id="rId12"/>
    <p:sldId id="261" r:id="rId13"/>
    <p:sldId id="270" r:id="rId14"/>
    <p:sldId id="271" r:id="rId15"/>
    <p:sldId id="272" r:id="rId16"/>
    <p:sldId id="273" r:id="rId17"/>
    <p:sldId id="274" r:id="rId18"/>
    <p:sldId id="275" r:id="rId19"/>
    <p:sldId id="260" r:id="rId2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0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27880;&#35270;&#29305;&#24615;&#25968;&#25454;.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27880;&#35270;&#29305;&#24615;&#25968;&#25454;.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27880;&#35270;&#29305;&#24615;&#25968;&#25454;.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27880;&#35270;&#29305;&#24615;&#25968;&#25454;.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38543;&#26426;&#26862;&#26519;&#20915;&#31574;&#26641;&#25968;&#37327;&#20998;&#26512;.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38543;&#26426;&#26862;&#26519;&#20915;&#31574;&#26641;&#25968;&#37327;&#20998;&#2651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27880;&#35270;&#29305;&#24615;&#25968;&#2545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27880;&#35270;&#29305;&#24615;&#25968;&#2545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27880;&#35270;&#29305;&#24615;&#25968;&#25454;&#19982;&#20998;&#265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27880;&#35270;&#29305;&#24615;&#25968;&#2545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27880;&#35270;&#29305;&#24615;&#25968;&#25454;.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27880;&#35270;&#29305;&#24615;&#25968;&#25454;.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27880;&#35270;&#29305;&#24615;&#25968;&#25454;.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E:\&#22823;&#23398;&#29983;&#28079;\&#26412;&#31185;&#27605;&#35774;\&#27605;&#19994;&#35770;&#25991;\&#25968;&#25454;&#20998;&#26512;\&#27880;&#35270;&#29305;&#24615;&#25968;&#2545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266728395061728"/>
          <c:y val="7.3704526748971197E-2"/>
          <c:w val="0.83603549382716047"/>
          <c:h val="0.72742469135802468"/>
        </c:manualLayout>
      </c:layout>
      <c:barChart>
        <c:barDir val="col"/>
        <c:grouping val="clustered"/>
        <c:varyColors val="0"/>
        <c:ser>
          <c:idx val="0"/>
          <c:order val="0"/>
          <c:tx>
            <c:v>左转</c:v>
          </c:tx>
          <c:spPr>
            <a:pattFill prst="dkHorz">
              <a:fgClr>
                <a:schemeClr val="tx1"/>
              </a:fgClr>
              <a:bgClr>
                <a:schemeClr val="bg1"/>
              </a:bgClr>
            </a:pattFill>
          </c:spPr>
          <c:invertIfNegative val="0"/>
          <c:val>
            <c:numRef>
              <c:f>Sheet1!$A$36:$M$36</c:f>
              <c:numCache>
                <c:formatCode>General</c:formatCode>
                <c:ptCount val="13"/>
                <c:pt idx="0">
                  <c:v>8.0662878787878807</c:v>
                </c:pt>
                <c:pt idx="1">
                  <c:v>2.4469696969696901</c:v>
                </c:pt>
                <c:pt idx="2">
                  <c:v>1.5833333333333399</c:v>
                </c:pt>
                <c:pt idx="3">
                  <c:v>1.2196969696969699</c:v>
                </c:pt>
                <c:pt idx="4">
                  <c:v>0.38068181818181801</c:v>
                </c:pt>
                <c:pt idx="5">
                  <c:v>0.623106060606061</c:v>
                </c:pt>
                <c:pt idx="6">
                  <c:v>0.27083333333333298</c:v>
                </c:pt>
                <c:pt idx="7">
                  <c:v>2.0056818181818201</c:v>
                </c:pt>
                <c:pt idx="8">
                  <c:v>0.40151515151515099</c:v>
                </c:pt>
                <c:pt idx="9">
                  <c:v>0.28598484848484801</c:v>
                </c:pt>
                <c:pt idx="10">
                  <c:v>0.37878787878787901</c:v>
                </c:pt>
                <c:pt idx="11">
                  <c:v>2.5530303030303001</c:v>
                </c:pt>
                <c:pt idx="12">
                  <c:v>0.51515151515151503</c:v>
                </c:pt>
              </c:numCache>
            </c:numRef>
          </c:val>
        </c:ser>
        <c:ser>
          <c:idx val="1"/>
          <c:order val="1"/>
          <c:tx>
            <c:v>右转</c:v>
          </c:tx>
          <c:spPr>
            <a:pattFill prst="dkDnDiag">
              <a:fgClr>
                <a:schemeClr val="tx1"/>
              </a:fgClr>
              <a:bgClr>
                <a:schemeClr val="bg1"/>
              </a:bgClr>
            </a:pattFill>
          </c:spPr>
          <c:invertIfNegative val="0"/>
          <c:val>
            <c:numRef>
              <c:f>Sheet1!$A$74:$M$74</c:f>
              <c:numCache>
                <c:formatCode>General</c:formatCode>
                <c:ptCount val="13"/>
                <c:pt idx="0">
                  <c:v>5.6470588235294121</c:v>
                </c:pt>
                <c:pt idx="1">
                  <c:v>2.4705882352941178</c:v>
                </c:pt>
                <c:pt idx="2">
                  <c:v>0.5</c:v>
                </c:pt>
                <c:pt idx="3">
                  <c:v>0.97058823529411764</c:v>
                </c:pt>
                <c:pt idx="4">
                  <c:v>0.6470588235294118</c:v>
                </c:pt>
                <c:pt idx="5">
                  <c:v>0.14705882352941177</c:v>
                </c:pt>
                <c:pt idx="6">
                  <c:v>0.47058823529411764</c:v>
                </c:pt>
                <c:pt idx="7">
                  <c:v>1.1470588235294117</c:v>
                </c:pt>
                <c:pt idx="8">
                  <c:v>1.088235294117647</c:v>
                </c:pt>
                <c:pt idx="9">
                  <c:v>0.38235294117647056</c:v>
                </c:pt>
                <c:pt idx="10">
                  <c:v>8.8235294117647065E-2</c:v>
                </c:pt>
                <c:pt idx="11">
                  <c:v>0.58823529411764708</c:v>
                </c:pt>
                <c:pt idx="12">
                  <c:v>0.11764705882352941</c:v>
                </c:pt>
              </c:numCache>
            </c:numRef>
          </c:val>
        </c:ser>
        <c:ser>
          <c:idx val="2"/>
          <c:order val="2"/>
          <c:tx>
            <c:v>直行</c:v>
          </c:tx>
          <c:spPr>
            <a:pattFill prst="pct25">
              <a:fgClr>
                <a:schemeClr val="tx1"/>
              </a:fgClr>
              <a:bgClr>
                <a:schemeClr val="bg1"/>
              </a:bgClr>
            </a:pattFill>
          </c:spPr>
          <c:invertIfNegative val="0"/>
          <c:val>
            <c:numRef>
              <c:f>Sheet1!$A$139:$M$139</c:f>
              <c:numCache>
                <c:formatCode>General</c:formatCode>
                <c:ptCount val="13"/>
                <c:pt idx="0">
                  <c:v>6.166666666666667</c:v>
                </c:pt>
                <c:pt idx="1">
                  <c:v>1.2333333333333334</c:v>
                </c:pt>
                <c:pt idx="2">
                  <c:v>0.6</c:v>
                </c:pt>
                <c:pt idx="3">
                  <c:v>1.0166666666666666</c:v>
                </c:pt>
                <c:pt idx="4">
                  <c:v>0.56666666666666665</c:v>
                </c:pt>
                <c:pt idx="5">
                  <c:v>0.43333333333333335</c:v>
                </c:pt>
                <c:pt idx="6">
                  <c:v>6.6666666666666666E-2</c:v>
                </c:pt>
                <c:pt idx="7">
                  <c:v>1.2166666666666666</c:v>
                </c:pt>
                <c:pt idx="8">
                  <c:v>0.81666666666666665</c:v>
                </c:pt>
                <c:pt idx="9">
                  <c:v>0.33333333333333331</c:v>
                </c:pt>
                <c:pt idx="10">
                  <c:v>0.31666666666666665</c:v>
                </c:pt>
                <c:pt idx="11">
                  <c:v>0.58333333333333337</c:v>
                </c:pt>
                <c:pt idx="12">
                  <c:v>0.91666666666666663</c:v>
                </c:pt>
              </c:numCache>
            </c:numRef>
          </c:val>
        </c:ser>
        <c:dLbls>
          <c:showLegendKey val="0"/>
          <c:showVal val="0"/>
          <c:showCatName val="0"/>
          <c:showSerName val="0"/>
          <c:showPercent val="0"/>
          <c:showBubbleSize val="0"/>
        </c:dLbls>
        <c:gapWidth val="150"/>
        <c:axId val="248493568"/>
        <c:axId val="231511104"/>
      </c:barChart>
      <c:catAx>
        <c:axId val="248493568"/>
        <c:scaling>
          <c:orientation val="minMax"/>
        </c:scaling>
        <c:delete val="0"/>
        <c:axPos val="b"/>
        <c:title>
          <c:tx>
            <c:rich>
              <a:bodyPr/>
              <a:lstStyle/>
              <a:p>
                <a:pPr>
                  <a:defRPr/>
                </a:pPr>
                <a:r>
                  <a:rPr lang="zh-CN"/>
                  <a:t>注视区域</a:t>
                </a:r>
              </a:p>
            </c:rich>
          </c:tx>
          <c:layout>
            <c:manualLayout>
              <c:xMode val="edge"/>
              <c:yMode val="edge"/>
              <c:x val="0.73655956790123456"/>
              <c:y val="0.89547325102880682"/>
            </c:manualLayout>
          </c:layout>
          <c:overlay val="0"/>
        </c:title>
        <c:majorTickMark val="out"/>
        <c:minorTickMark val="none"/>
        <c:tickLblPos val="nextTo"/>
        <c:crossAx val="231511104"/>
        <c:crosses val="autoZero"/>
        <c:auto val="1"/>
        <c:lblAlgn val="ctr"/>
        <c:lblOffset val="100"/>
        <c:noMultiLvlLbl val="0"/>
      </c:catAx>
      <c:valAx>
        <c:axId val="231511104"/>
        <c:scaling>
          <c:orientation val="minMax"/>
        </c:scaling>
        <c:delete val="0"/>
        <c:axPos val="l"/>
        <c:majorGridlines/>
        <c:title>
          <c:tx>
            <c:rich>
              <a:bodyPr rot="-5400000" vert="horz"/>
              <a:lstStyle/>
              <a:p>
                <a:pPr>
                  <a:defRPr/>
                </a:pPr>
                <a:r>
                  <a:rPr lang="zh-CN"/>
                  <a:t>注视频次</a:t>
                </a:r>
                <a:r>
                  <a:rPr lang="en-US"/>
                  <a:t>/</a:t>
                </a:r>
                <a:r>
                  <a:rPr lang="zh-CN"/>
                  <a:t>次</a:t>
                </a:r>
              </a:p>
            </c:rich>
          </c:tx>
          <c:layout>
            <c:manualLayout>
              <c:xMode val="edge"/>
              <c:yMode val="edge"/>
              <c:x val="6.9182098765432111E-3"/>
              <c:y val="0.15320864197530867"/>
            </c:manualLayout>
          </c:layout>
          <c:overlay val="0"/>
        </c:title>
        <c:numFmt formatCode="General" sourceLinked="1"/>
        <c:majorTickMark val="out"/>
        <c:minorTickMark val="none"/>
        <c:tickLblPos val="nextTo"/>
        <c:crossAx val="248493568"/>
        <c:crosses val="autoZero"/>
        <c:crossBetween val="between"/>
      </c:valAx>
    </c:plotArea>
    <c:legend>
      <c:legendPos val="r"/>
      <c:layout>
        <c:manualLayout>
          <c:xMode val="edge"/>
          <c:yMode val="edge"/>
          <c:x val="0.32978302469135801"/>
          <c:y val="0.20144855967078193"/>
          <c:w val="0.54087574117915771"/>
          <c:h val="0.13718477366255141"/>
        </c:manualLayout>
      </c:layout>
      <c:overlay val="0"/>
    </c:legend>
    <c:plotVisOnly val="1"/>
    <c:dispBlanksAs val="gap"/>
    <c:showDLblsOverMax val="0"/>
  </c:chart>
  <c:spPr>
    <a:ln>
      <a:noFill/>
    </a:ln>
  </c:spPr>
  <c:txPr>
    <a:bodyPr/>
    <a:lstStyle/>
    <a:p>
      <a:pPr>
        <a:defRPr sz="1100"/>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38401234567901"/>
          <c:y val="6.1853086419753088E-2"/>
          <c:w val="0.81239413580246911"/>
          <c:h val="0.74689958847736615"/>
        </c:manualLayout>
      </c:layout>
      <c:barChart>
        <c:barDir val="col"/>
        <c:grouping val="clustered"/>
        <c:varyColors val="0"/>
        <c:ser>
          <c:idx val="0"/>
          <c:order val="0"/>
          <c:tx>
            <c:v>Yes右转</c:v>
          </c:tx>
          <c:spPr>
            <a:pattFill prst="dkHorz">
              <a:fgClr>
                <a:schemeClr val="tx1"/>
              </a:fgClr>
              <a:bgClr>
                <a:schemeClr val="bg1"/>
              </a:bgClr>
            </a:pattFill>
          </c:spPr>
          <c:invertIfNegative val="0"/>
          <c:val>
            <c:numRef>
              <c:f>Sheet1!$N$74:$Z$74</c:f>
              <c:numCache>
                <c:formatCode>General</c:formatCode>
                <c:ptCount val="13"/>
                <c:pt idx="0">
                  <c:v>17.339558823529408</c:v>
                </c:pt>
                <c:pt idx="1">
                  <c:v>8.9197058823529414</c:v>
                </c:pt>
                <c:pt idx="2">
                  <c:v>0.55032352941176477</c:v>
                </c:pt>
                <c:pt idx="3">
                  <c:v>0.73376470588235287</c:v>
                </c:pt>
                <c:pt idx="4">
                  <c:v>0.53285294117647064</c:v>
                </c:pt>
                <c:pt idx="5">
                  <c:v>0.13879411764705885</c:v>
                </c:pt>
                <c:pt idx="6">
                  <c:v>0.39599999999999996</c:v>
                </c:pt>
                <c:pt idx="7">
                  <c:v>1.4888823529411768</c:v>
                </c:pt>
                <c:pt idx="8">
                  <c:v>1.1821764705882352</c:v>
                </c:pt>
                <c:pt idx="9">
                  <c:v>0.56585294117647056</c:v>
                </c:pt>
                <c:pt idx="10">
                  <c:v>6.5999999999999989E-2</c:v>
                </c:pt>
                <c:pt idx="11">
                  <c:v>0.68523529411764705</c:v>
                </c:pt>
                <c:pt idx="12">
                  <c:v>0.16500000000000001</c:v>
                </c:pt>
              </c:numCache>
            </c:numRef>
          </c:val>
        </c:ser>
        <c:ser>
          <c:idx val="1"/>
          <c:order val="1"/>
          <c:tx>
            <c:v>No右转</c:v>
          </c:tx>
          <c:spPr>
            <a:pattFill prst="dkDnDiag">
              <a:fgClr>
                <a:schemeClr val="tx1"/>
              </a:fgClr>
              <a:bgClr>
                <a:schemeClr val="bg1"/>
              </a:bgClr>
            </a:pattFill>
          </c:spPr>
          <c:invertIfNegative val="0"/>
          <c:val>
            <c:numRef>
              <c:f>Sheet1!$N$175:$Z$175</c:f>
              <c:numCache>
                <c:formatCode>General</c:formatCode>
                <c:ptCount val="13"/>
                <c:pt idx="0">
                  <c:v>12.939299999999998</c:v>
                </c:pt>
                <c:pt idx="1">
                  <c:v>4.8971999999999998</c:v>
                </c:pt>
                <c:pt idx="2">
                  <c:v>0.62040000000000006</c:v>
                </c:pt>
                <c:pt idx="3">
                  <c:v>0.56759999999999999</c:v>
                </c:pt>
                <c:pt idx="4">
                  <c:v>0.87119999999999997</c:v>
                </c:pt>
                <c:pt idx="5">
                  <c:v>6.93E-2</c:v>
                </c:pt>
                <c:pt idx="6">
                  <c:v>0</c:v>
                </c:pt>
                <c:pt idx="7">
                  <c:v>0.71940000000000004</c:v>
                </c:pt>
                <c:pt idx="8">
                  <c:v>0.16499999999999998</c:v>
                </c:pt>
                <c:pt idx="9">
                  <c:v>0.78210000000000002</c:v>
                </c:pt>
                <c:pt idx="10">
                  <c:v>0.23430000000000001</c:v>
                </c:pt>
                <c:pt idx="11">
                  <c:v>1.1385000000000001</c:v>
                </c:pt>
                <c:pt idx="12">
                  <c:v>0.52140000000000009</c:v>
                </c:pt>
              </c:numCache>
            </c:numRef>
          </c:val>
        </c:ser>
        <c:dLbls>
          <c:showLegendKey val="0"/>
          <c:showVal val="0"/>
          <c:showCatName val="0"/>
          <c:showSerName val="0"/>
          <c:showPercent val="0"/>
          <c:showBubbleSize val="0"/>
        </c:dLbls>
        <c:gapWidth val="150"/>
        <c:axId val="248998912"/>
        <c:axId val="248847680"/>
      </c:barChart>
      <c:catAx>
        <c:axId val="248998912"/>
        <c:scaling>
          <c:orientation val="minMax"/>
        </c:scaling>
        <c:delete val="0"/>
        <c:axPos val="b"/>
        <c:title>
          <c:tx>
            <c:rich>
              <a:bodyPr/>
              <a:lstStyle/>
              <a:p>
                <a:pPr>
                  <a:defRPr/>
                </a:pPr>
                <a:r>
                  <a:rPr lang="zh-CN"/>
                  <a:t>注视区域</a:t>
                </a:r>
              </a:p>
            </c:rich>
          </c:tx>
          <c:layout>
            <c:manualLayout>
              <c:xMode val="edge"/>
              <c:yMode val="edge"/>
              <c:x val="0.72499012345679015"/>
              <c:y val="0.90158436213991766"/>
            </c:manualLayout>
          </c:layout>
          <c:overlay val="0"/>
        </c:title>
        <c:majorTickMark val="out"/>
        <c:minorTickMark val="none"/>
        <c:tickLblPos val="nextTo"/>
        <c:crossAx val="248847680"/>
        <c:crosses val="autoZero"/>
        <c:auto val="1"/>
        <c:lblAlgn val="ctr"/>
        <c:lblOffset val="100"/>
        <c:noMultiLvlLbl val="0"/>
      </c:catAx>
      <c:valAx>
        <c:axId val="248847680"/>
        <c:scaling>
          <c:orientation val="minMax"/>
        </c:scaling>
        <c:delete val="0"/>
        <c:axPos val="l"/>
        <c:majorGridlines/>
        <c:title>
          <c:tx>
            <c:rich>
              <a:bodyPr rot="-5400000" vert="horz"/>
              <a:lstStyle/>
              <a:p>
                <a:pPr>
                  <a:defRPr/>
                </a:pPr>
                <a:r>
                  <a:rPr lang="zh-CN"/>
                  <a:t>注视时长</a:t>
                </a:r>
                <a:r>
                  <a:rPr lang="en-US"/>
                  <a:t>/</a:t>
                </a:r>
                <a:r>
                  <a:rPr lang="zh-CN"/>
                  <a:t>秒</a:t>
                </a:r>
              </a:p>
            </c:rich>
          </c:tx>
          <c:layout>
            <c:manualLayout>
              <c:xMode val="edge"/>
              <c:yMode val="edge"/>
              <c:x val="3.6064814814814822E-3"/>
              <c:y val="8.8708230452674897E-2"/>
            </c:manualLayout>
          </c:layout>
          <c:overlay val="0"/>
        </c:title>
        <c:numFmt formatCode="General" sourceLinked="1"/>
        <c:majorTickMark val="out"/>
        <c:minorTickMark val="none"/>
        <c:tickLblPos val="nextTo"/>
        <c:crossAx val="248998912"/>
        <c:crosses val="autoZero"/>
        <c:crossBetween val="between"/>
      </c:valAx>
    </c:plotArea>
    <c:legend>
      <c:legendPos val="r"/>
      <c:layout>
        <c:manualLayout>
          <c:xMode val="edge"/>
          <c:yMode val="edge"/>
          <c:x val="0.27848753280839894"/>
          <c:y val="0.19869021580635754"/>
          <c:w val="0.47373456790123458"/>
          <c:h val="9.3360309128025648E-2"/>
        </c:manualLayout>
      </c:layout>
      <c:overlay val="0"/>
    </c:legend>
    <c:plotVisOnly val="1"/>
    <c:dispBlanksAs val="gap"/>
    <c:showDLblsOverMax val="0"/>
  </c:chart>
  <c:spPr>
    <a:ln>
      <a:noFill/>
    </a:ln>
  </c:spPr>
  <c:txPr>
    <a:bodyPr/>
    <a:lstStyle/>
    <a:p>
      <a:pPr>
        <a:defRPr sz="1100"/>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53018372703413"/>
          <c:y val="5.1400554097404488E-2"/>
          <c:w val="0.82251290463692051"/>
          <c:h val="0.74928623505395164"/>
        </c:manualLayout>
      </c:layout>
      <c:barChart>
        <c:barDir val="col"/>
        <c:grouping val="clustered"/>
        <c:varyColors val="0"/>
        <c:ser>
          <c:idx val="0"/>
          <c:order val="0"/>
          <c:tx>
            <c:v>Yes直行</c:v>
          </c:tx>
          <c:spPr>
            <a:pattFill prst="dkHorz">
              <a:fgClr>
                <a:schemeClr val="tx1"/>
              </a:fgClr>
              <a:bgClr>
                <a:schemeClr val="bg1"/>
              </a:bgClr>
            </a:pattFill>
          </c:spPr>
          <c:invertIfNegative val="0"/>
          <c:val>
            <c:numRef>
              <c:f>Sheet1!$N$139:$Z$139</c:f>
              <c:numCache>
                <c:formatCode>General</c:formatCode>
                <c:ptCount val="13"/>
                <c:pt idx="0">
                  <c:v>22.889899999999994</c:v>
                </c:pt>
                <c:pt idx="1">
                  <c:v>1.7512000000000003</c:v>
                </c:pt>
                <c:pt idx="2">
                  <c:v>0.71829999999999994</c:v>
                </c:pt>
                <c:pt idx="3">
                  <c:v>0.75900000000000012</c:v>
                </c:pt>
                <c:pt idx="4">
                  <c:v>0.45925000000000005</c:v>
                </c:pt>
                <c:pt idx="5">
                  <c:v>0.71170000000000011</c:v>
                </c:pt>
                <c:pt idx="6">
                  <c:v>5.6099999999999997E-2</c:v>
                </c:pt>
                <c:pt idx="7">
                  <c:v>2.6141500000000004</c:v>
                </c:pt>
                <c:pt idx="8">
                  <c:v>1.3084500000000001</c:v>
                </c:pt>
                <c:pt idx="9">
                  <c:v>0.39214999999999994</c:v>
                </c:pt>
                <c:pt idx="10">
                  <c:v>0.61105000000000009</c:v>
                </c:pt>
                <c:pt idx="11">
                  <c:v>1.0257499999999997</c:v>
                </c:pt>
                <c:pt idx="12">
                  <c:v>2.0800999999999998</c:v>
                </c:pt>
              </c:numCache>
            </c:numRef>
          </c:val>
        </c:ser>
        <c:ser>
          <c:idx val="1"/>
          <c:order val="1"/>
          <c:tx>
            <c:v>No直行</c:v>
          </c:tx>
          <c:spPr>
            <a:pattFill prst="pct25">
              <a:fgClr>
                <a:schemeClr val="tx1"/>
              </a:fgClr>
              <a:bgClr>
                <a:schemeClr val="bg1"/>
              </a:bgClr>
            </a:pattFill>
          </c:spPr>
          <c:invertIfNegative val="0"/>
          <c:val>
            <c:numRef>
              <c:f>Sheet1!$N$231:$Z$231</c:f>
              <c:numCache>
                <c:formatCode>General</c:formatCode>
                <c:ptCount val="13"/>
                <c:pt idx="0">
                  <c:v>17.153399999999998</c:v>
                </c:pt>
                <c:pt idx="1">
                  <c:v>1.6070999999999998</c:v>
                </c:pt>
                <c:pt idx="2">
                  <c:v>0.44747999999999999</c:v>
                </c:pt>
                <c:pt idx="3">
                  <c:v>0.62304000000000004</c:v>
                </c:pt>
                <c:pt idx="4">
                  <c:v>0.44022000000000006</c:v>
                </c:pt>
                <c:pt idx="5">
                  <c:v>0</c:v>
                </c:pt>
                <c:pt idx="6">
                  <c:v>0.25938</c:v>
                </c:pt>
                <c:pt idx="7">
                  <c:v>0.76560000000000017</c:v>
                </c:pt>
                <c:pt idx="8">
                  <c:v>0.74778000000000011</c:v>
                </c:pt>
                <c:pt idx="9">
                  <c:v>1.2540000000000001E-2</c:v>
                </c:pt>
                <c:pt idx="10">
                  <c:v>0.19206000000000001</c:v>
                </c:pt>
                <c:pt idx="11">
                  <c:v>0.48707999999999996</c:v>
                </c:pt>
                <c:pt idx="12">
                  <c:v>9.042E-2</c:v>
                </c:pt>
              </c:numCache>
            </c:numRef>
          </c:val>
        </c:ser>
        <c:dLbls>
          <c:showLegendKey val="0"/>
          <c:showVal val="0"/>
          <c:showCatName val="0"/>
          <c:showSerName val="0"/>
          <c:showPercent val="0"/>
          <c:showBubbleSize val="0"/>
        </c:dLbls>
        <c:gapWidth val="150"/>
        <c:axId val="248999424"/>
        <c:axId val="248898688"/>
      </c:barChart>
      <c:catAx>
        <c:axId val="248999424"/>
        <c:scaling>
          <c:orientation val="minMax"/>
        </c:scaling>
        <c:delete val="0"/>
        <c:axPos val="b"/>
        <c:title>
          <c:tx>
            <c:rich>
              <a:bodyPr/>
              <a:lstStyle/>
              <a:p>
                <a:pPr>
                  <a:defRPr/>
                </a:pPr>
                <a:r>
                  <a:rPr lang="zh-CN"/>
                  <a:t>注视区域</a:t>
                </a:r>
              </a:p>
            </c:rich>
          </c:tx>
          <c:layout>
            <c:manualLayout>
              <c:xMode val="edge"/>
              <c:yMode val="edge"/>
              <c:x val="0.75130030864197528"/>
              <c:y val="0.90548353909465018"/>
            </c:manualLayout>
          </c:layout>
          <c:overlay val="0"/>
        </c:title>
        <c:majorTickMark val="out"/>
        <c:minorTickMark val="none"/>
        <c:tickLblPos val="nextTo"/>
        <c:crossAx val="248898688"/>
        <c:crosses val="autoZero"/>
        <c:auto val="1"/>
        <c:lblAlgn val="ctr"/>
        <c:lblOffset val="100"/>
        <c:noMultiLvlLbl val="0"/>
      </c:catAx>
      <c:valAx>
        <c:axId val="248898688"/>
        <c:scaling>
          <c:orientation val="minMax"/>
        </c:scaling>
        <c:delete val="0"/>
        <c:axPos val="l"/>
        <c:majorGridlines/>
        <c:title>
          <c:tx>
            <c:rich>
              <a:bodyPr rot="-5400000" vert="horz"/>
              <a:lstStyle/>
              <a:p>
                <a:pPr>
                  <a:defRPr/>
                </a:pPr>
                <a:r>
                  <a:rPr lang="zh-CN"/>
                  <a:t>注视时长</a:t>
                </a:r>
                <a:r>
                  <a:rPr lang="en-US"/>
                  <a:t>/</a:t>
                </a:r>
                <a:r>
                  <a:rPr lang="zh-CN"/>
                  <a:t>秒</a:t>
                </a:r>
              </a:p>
            </c:rich>
          </c:tx>
          <c:layout>
            <c:manualLayout>
              <c:xMode val="edge"/>
              <c:yMode val="edge"/>
              <c:x val="0"/>
              <c:y val="8.4345679012345673E-2"/>
            </c:manualLayout>
          </c:layout>
          <c:overlay val="0"/>
        </c:title>
        <c:numFmt formatCode="General" sourceLinked="1"/>
        <c:majorTickMark val="out"/>
        <c:minorTickMark val="none"/>
        <c:tickLblPos val="nextTo"/>
        <c:crossAx val="248999424"/>
        <c:crosses val="autoZero"/>
        <c:crossBetween val="between"/>
      </c:valAx>
    </c:plotArea>
    <c:legend>
      <c:legendPos val="r"/>
      <c:layout>
        <c:manualLayout>
          <c:xMode val="edge"/>
          <c:yMode val="edge"/>
          <c:x val="0.37015419947506556"/>
          <c:y val="0.19406058617672792"/>
          <c:w val="0.34373468941382335"/>
          <c:h val="0.13039734616506271"/>
        </c:manualLayout>
      </c:layout>
      <c:overlay val="0"/>
    </c:legend>
    <c:plotVisOnly val="1"/>
    <c:dispBlanksAs val="gap"/>
    <c:showDLblsOverMax val="0"/>
  </c:chart>
  <c:spPr>
    <a:ln>
      <a:noFill/>
    </a:ln>
  </c:spPr>
  <c:txPr>
    <a:bodyPr/>
    <a:lstStyle/>
    <a:p>
      <a:pPr>
        <a:defRPr sz="1100"/>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050679012345679"/>
          <c:y val="5.8025514403292178E-2"/>
          <c:w val="0.80953796296296299"/>
          <c:h val="0.71697201646090547"/>
        </c:manualLayout>
      </c:layout>
      <c:barChart>
        <c:barDir val="col"/>
        <c:grouping val="clustered"/>
        <c:varyColors val="0"/>
        <c:ser>
          <c:idx val="0"/>
          <c:order val="0"/>
          <c:tx>
            <c:v>Yes左转</c:v>
          </c:tx>
          <c:spPr>
            <a:pattFill prst="dkHorz">
              <a:fgClr>
                <a:schemeClr val="tx1"/>
              </a:fgClr>
              <a:bgClr>
                <a:schemeClr val="bg1"/>
              </a:bgClr>
            </a:pattFill>
          </c:spPr>
          <c:invertIfNegative val="0"/>
          <c:val>
            <c:numRef>
              <c:f>Sheet1!$A$36:$M$36</c:f>
              <c:numCache>
                <c:formatCode>General</c:formatCode>
                <c:ptCount val="13"/>
                <c:pt idx="0">
                  <c:v>8.0662878787878807</c:v>
                </c:pt>
                <c:pt idx="1">
                  <c:v>2.4469696969696901</c:v>
                </c:pt>
                <c:pt idx="2">
                  <c:v>1.5833333333333399</c:v>
                </c:pt>
                <c:pt idx="3">
                  <c:v>1.2196969696969699</c:v>
                </c:pt>
                <c:pt idx="4">
                  <c:v>0.38068181818181801</c:v>
                </c:pt>
                <c:pt idx="5">
                  <c:v>0.623106060606061</c:v>
                </c:pt>
                <c:pt idx="6">
                  <c:v>0.27083333333333298</c:v>
                </c:pt>
                <c:pt idx="7">
                  <c:v>2.0056818181818201</c:v>
                </c:pt>
                <c:pt idx="8">
                  <c:v>0.40151515151515099</c:v>
                </c:pt>
                <c:pt idx="9">
                  <c:v>0.28598484848484801</c:v>
                </c:pt>
                <c:pt idx="10">
                  <c:v>0.37878787878787901</c:v>
                </c:pt>
                <c:pt idx="11">
                  <c:v>2.5530303030303001</c:v>
                </c:pt>
                <c:pt idx="12">
                  <c:v>0.51515151515151503</c:v>
                </c:pt>
              </c:numCache>
            </c:numRef>
          </c:val>
        </c:ser>
        <c:ser>
          <c:idx val="1"/>
          <c:order val="1"/>
          <c:tx>
            <c:v>No左转</c:v>
          </c:tx>
          <c:spPr>
            <a:pattFill prst="dkDnDiag">
              <a:fgClr>
                <a:schemeClr val="tx1"/>
              </a:fgClr>
              <a:bgClr>
                <a:schemeClr val="bg1"/>
              </a:bgClr>
            </a:pattFill>
          </c:spPr>
          <c:invertIfNegative val="0"/>
          <c:val>
            <c:numRef>
              <c:f>Sheet1!$A$160:$M$160</c:f>
              <c:numCache>
                <c:formatCode>General</c:formatCode>
                <c:ptCount val="13"/>
                <c:pt idx="0">
                  <c:v>6.8</c:v>
                </c:pt>
                <c:pt idx="1">
                  <c:v>1.2</c:v>
                </c:pt>
                <c:pt idx="2">
                  <c:v>0.4</c:v>
                </c:pt>
                <c:pt idx="3">
                  <c:v>1.0666666666666667</c:v>
                </c:pt>
                <c:pt idx="4">
                  <c:v>0.26666666666666666</c:v>
                </c:pt>
                <c:pt idx="5">
                  <c:v>0</c:v>
                </c:pt>
                <c:pt idx="6">
                  <c:v>0.26666666666666666</c:v>
                </c:pt>
                <c:pt idx="7">
                  <c:v>2.2666666666666666</c:v>
                </c:pt>
                <c:pt idx="8">
                  <c:v>1.6</c:v>
                </c:pt>
                <c:pt idx="9">
                  <c:v>0.33333333333333331</c:v>
                </c:pt>
                <c:pt idx="10">
                  <c:v>0.33333333333333331</c:v>
                </c:pt>
                <c:pt idx="11">
                  <c:v>1.8</c:v>
                </c:pt>
                <c:pt idx="12">
                  <c:v>0</c:v>
                </c:pt>
              </c:numCache>
            </c:numRef>
          </c:val>
        </c:ser>
        <c:dLbls>
          <c:showLegendKey val="0"/>
          <c:showVal val="0"/>
          <c:showCatName val="0"/>
          <c:showSerName val="0"/>
          <c:showPercent val="0"/>
          <c:showBubbleSize val="0"/>
        </c:dLbls>
        <c:gapWidth val="150"/>
        <c:axId val="249716224"/>
        <c:axId val="248901568"/>
      </c:barChart>
      <c:catAx>
        <c:axId val="249716224"/>
        <c:scaling>
          <c:orientation val="minMax"/>
        </c:scaling>
        <c:delete val="0"/>
        <c:axPos val="b"/>
        <c:title>
          <c:tx>
            <c:rich>
              <a:bodyPr/>
              <a:lstStyle/>
              <a:p>
                <a:pPr>
                  <a:defRPr/>
                </a:pPr>
                <a:r>
                  <a:rPr lang="zh-CN"/>
                  <a:t>注视区域</a:t>
                </a:r>
              </a:p>
            </c:rich>
          </c:tx>
          <c:layout>
            <c:manualLayout>
              <c:xMode val="edge"/>
              <c:yMode val="edge"/>
              <c:x val="0.74486944444444447"/>
              <c:y val="0.87456790123456785"/>
            </c:manualLayout>
          </c:layout>
          <c:overlay val="0"/>
        </c:title>
        <c:majorTickMark val="out"/>
        <c:minorTickMark val="none"/>
        <c:tickLblPos val="nextTo"/>
        <c:crossAx val="248901568"/>
        <c:crosses val="autoZero"/>
        <c:auto val="1"/>
        <c:lblAlgn val="ctr"/>
        <c:lblOffset val="100"/>
        <c:noMultiLvlLbl val="0"/>
      </c:catAx>
      <c:valAx>
        <c:axId val="248901568"/>
        <c:scaling>
          <c:orientation val="minMax"/>
        </c:scaling>
        <c:delete val="0"/>
        <c:axPos val="l"/>
        <c:majorGridlines/>
        <c:title>
          <c:tx>
            <c:rich>
              <a:bodyPr rot="-5400000" vert="horz"/>
              <a:lstStyle/>
              <a:p>
                <a:pPr>
                  <a:defRPr/>
                </a:pPr>
                <a:r>
                  <a:rPr lang="zh-CN"/>
                  <a:t>注视频次</a:t>
                </a:r>
                <a:r>
                  <a:rPr lang="en-US"/>
                  <a:t>/</a:t>
                </a:r>
                <a:r>
                  <a:rPr lang="zh-CN"/>
                  <a:t>次</a:t>
                </a:r>
              </a:p>
            </c:rich>
          </c:tx>
          <c:layout>
            <c:manualLayout>
              <c:xMode val="edge"/>
              <c:yMode val="edge"/>
              <c:x val="1.0837962962962962E-2"/>
              <c:y val="0.15843497942386833"/>
            </c:manualLayout>
          </c:layout>
          <c:overlay val="0"/>
        </c:title>
        <c:numFmt formatCode="General" sourceLinked="1"/>
        <c:majorTickMark val="out"/>
        <c:minorTickMark val="none"/>
        <c:tickLblPos val="nextTo"/>
        <c:crossAx val="249716224"/>
        <c:crosses val="autoZero"/>
        <c:crossBetween val="between"/>
      </c:valAx>
    </c:plotArea>
    <c:legend>
      <c:legendPos val="r"/>
      <c:layout>
        <c:manualLayout>
          <c:xMode val="edge"/>
          <c:yMode val="edge"/>
          <c:x val="0.43263734567901235"/>
          <c:y val="0.20689176954732511"/>
          <c:w val="0.19890586419753087"/>
          <c:h val="0.1890148148148148"/>
        </c:manualLayout>
      </c:layout>
      <c:overlay val="0"/>
    </c:legend>
    <c:plotVisOnly val="1"/>
    <c:dispBlanksAs val="gap"/>
    <c:showDLblsOverMax val="0"/>
  </c:chart>
  <c:spPr>
    <a:ln>
      <a:noFill/>
    </a:ln>
  </c:spPr>
  <c:txPr>
    <a:bodyPr/>
    <a:lstStyle/>
    <a:p>
      <a:pPr>
        <a:defRPr sz="1400"/>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241358024691358"/>
          <c:y val="5.8025514403292178E-2"/>
          <c:w val="0.78446913580246924"/>
          <c:h val="0.75355637860082303"/>
        </c:manualLayout>
      </c:layout>
      <c:lineChart>
        <c:grouping val="standard"/>
        <c:varyColors val="0"/>
        <c:ser>
          <c:idx val="0"/>
          <c:order val="0"/>
          <c:tx>
            <c:v>Yes路口</c:v>
          </c:tx>
          <c:cat>
            <c:numRef>
              <c:f>随机森林决策树数量分析!$A$2:$A$11</c:f>
              <c:numCache>
                <c:formatCode>General</c:formatCode>
                <c:ptCount val="10"/>
                <c:pt idx="0">
                  <c:v>1</c:v>
                </c:pt>
                <c:pt idx="1">
                  <c:v>3</c:v>
                </c:pt>
                <c:pt idx="2">
                  <c:v>5</c:v>
                </c:pt>
                <c:pt idx="3">
                  <c:v>10</c:v>
                </c:pt>
                <c:pt idx="4">
                  <c:v>15</c:v>
                </c:pt>
                <c:pt idx="5">
                  <c:v>20</c:v>
                </c:pt>
                <c:pt idx="6">
                  <c:v>25</c:v>
                </c:pt>
                <c:pt idx="7">
                  <c:v>30</c:v>
                </c:pt>
                <c:pt idx="8">
                  <c:v>35</c:v>
                </c:pt>
                <c:pt idx="9">
                  <c:v>40</c:v>
                </c:pt>
              </c:numCache>
            </c:numRef>
          </c:cat>
          <c:val>
            <c:numRef>
              <c:f>随机森林决策树数量分析!$C$2:$C$11</c:f>
              <c:numCache>
                <c:formatCode>General</c:formatCode>
                <c:ptCount val="10"/>
                <c:pt idx="0">
                  <c:v>71.650000000000006</c:v>
                </c:pt>
                <c:pt idx="1">
                  <c:v>87.4</c:v>
                </c:pt>
                <c:pt idx="2">
                  <c:v>92.91</c:v>
                </c:pt>
                <c:pt idx="3">
                  <c:v>94.49</c:v>
                </c:pt>
                <c:pt idx="4">
                  <c:v>96.85</c:v>
                </c:pt>
                <c:pt idx="5">
                  <c:v>98.43</c:v>
                </c:pt>
                <c:pt idx="6">
                  <c:v>99.21</c:v>
                </c:pt>
                <c:pt idx="7">
                  <c:v>98.43</c:v>
                </c:pt>
                <c:pt idx="8">
                  <c:v>99.21</c:v>
                </c:pt>
                <c:pt idx="9">
                  <c:v>98.43</c:v>
                </c:pt>
              </c:numCache>
            </c:numRef>
          </c:val>
          <c:smooth val="0"/>
        </c:ser>
        <c:ser>
          <c:idx val="1"/>
          <c:order val="1"/>
          <c:tx>
            <c:v>No路口</c:v>
          </c:tx>
          <c:val>
            <c:numRef>
              <c:f>随机森林决策树数量分析!$F$2:$F$11</c:f>
              <c:numCache>
                <c:formatCode>General</c:formatCode>
                <c:ptCount val="10"/>
                <c:pt idx="0">
                  <c:v>76</c:v>
                </c:pt>
                <c:pt idx="1">
                  <c:v>85.33</c:v>
                </c:pt>
                <c:pt idx="2">
                  <c:v>90.67</c:v>
                </c:pt>
                <c:pt idx="3">
                  <c:v>93.33</c:v>
                </c:pt>
                <c:pt idx="4">
                  <c:v>94.67</c:v>
                </c:pt>
                <c:pt idx="5">
                  <c:v>96</c:v>
                </c:pt>
                <c:pt idx="6">
                  <c:v>97.33</c:v>
                </c:pt>
                <c:pt idx="7">
                  <c:v>98.67</c:v>
                </c:pt>
                <c:pt idx="8">
                  <c:v>98.67</c:v>
                </c:pt>
                <c:pt idx="9">
                  <c:v>98.67</c:v>
                </c:pt>
              </c:numCache>
            </c:numRef>
          </c:val>
          <c:smooth val="0"/>
        </c:ser>
        <c:dLbls>
          <c:showLegendKey val="0"/>
          <c:showVal val="0"/>
          <c:showCatName val="0"/>
          <c:showSerName val="0"/>
          <c:showPercent val="0"/>
          <c:showBubbleSize val="0"/>
        </c:dLbls>
        <c:marker val="1"/>
        <c:smooth val="0"/>
        <c:axId val="249767424"/>
        <c:axId val="234897408"/>
      </c:lineChart>
      <c:catAx>
        <c:axId val="249767424"/>
        <c:scaling>
          <c:orientation val="minMax"/>
        </c:scaling>
        <c:delete val="0"/>
        <c:axPos val="b"/>
        <c:title>
          <c:tx>
            <c:rich>
              <a:bodyPr/>
              <a:lstStyle/>
              <a:p>
                <a:pPr>
                  <a:defRPr b="0"/>
                </a:pPr>
                <a:r>
                  <a:rPr lang="zh-CN" b="0"/>
                  <a:t>随机森林中决策树数量</a:t>
                </a:r>
              </a:p>
            </c:rich>
          </c:tx>
          <c:layout>
            <c:manualLayout>
              <c:xMode val="edge"/>
              <c:yMode val="edge"/>
              <c:x val="0.37454012345679011"/>
              <c:y val="0.90592592592592591"/>
            </c:manualLayout>
          </c:layout>
          <c:overlay val="0"/>
        </c:title>
        <c:numFmt formatCode="General" sourceLinked="1"/>
        <c:majorTickMark val="out"/>
        <c:minorTickMark val="none"/>
        <c:tickLblPos val="nextTo"/>
        <c:crossAx val="234897408"/>
        <c:crosses val="autoZero"/>
        <c:auto val="1"/>
        <c:lblAlgn val="ctr"/>
        <c:lblOffset val="100"/>
        <c:noMultiLvlLbl val="0"/>
      </c:catAx>
      <c:valAx>
        <c:axId val="234897408"/>
        <c:scaling>
          <c:orientation val="minMax"/>
          <c:max val="100"/>
          <c:min val="60"/>
        </c:scaling>
        <c:delete val="0"/>
        <c:axPos val="l"/>
        <c:title>
          <c:tx>
            <c:rich>
              <a:bodyPr rot="-5400000" vert="horz"/>
              <a:lstStyle/>
              <a:p>
                <a:pPr>
                  <a:defRPr b="0"/>
                </a:pPr>
                <a:r>
                  <a:rPr lang="zh-CN" b="0"/>
                  <a:t>预测准确度（</a:t>
                </a:r>
                <a:r>
                  <a:rPr lang="en-US" b="0"/>
                  <a:t>%</a:t>
                </a:r>
                <a:r>
                  <a:rPr lang="zh-CN" b="0"/>
                  <a:t>）</a:t>
                </a:r>
              </a:p>
            </c:rich>
          </c:tx>
          <c:layout>
            <c:manualLayout>
              <c:xMode val="edge"/>
              <c:yMode val="edge"/>
              <c:x val="2.509276993396008E-2"/>
              <c:y val="0.23058423913043477"/>
            </c:manualLayout>
          </c:layout>
          <c:overlay val="0"/>
        </c:title>
        <c:numFmt formatCode="General" sourceLinked="1"/>
        <c:majorTickMark val="out"/>
        <c:minorTickMark val="none"/>
        <c:tickLblPos val="nextTo"/>
        <c:crossAx val="249767424"/>
        <c:crosses val="autoZero"/>
        <c:crossBetween val="between"/>
      </c:valAx>
      <c:spPr>
        <a:noFill/>
      </c:spPr>
    </c:plotArea>
    <c:legend>
      <c:legendPos val="r"/>
      <c:layout>
        <c:manualLayout>
          <c:xMode val="edge"/>
          <c:yMode val="edge"/>
          <c:x val="0.62072469135802477"/>
          <c:y val="0.31141851851851854"/>
          <c:w val="0.24992345679012345"/>
          <c:h val="0.1890148148148148"/>
        </c:manualLayout>
      </c:layout>
      <c:overlay val="0"/>
    </c:legend>
    <c:plotVisOnly val="1"/>
    <c:dispBlanksAs val="gap"/>
    <c:showDLblsOverMax val="0"/>
  </c:chart>
  <c:spPr>
    <a:ln>
      <a:noFill/>
    </a:ln>
  </c:spPr>
  <c:txPr>
    <a:bodyPr/>
    <a:lstStyle/>
    <a:p>
      <a:pPr>
        <a:defRPr sz="1400"/>
      </a:pPr>
      <a:endParaRPr lang="zh-CN"/>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279999999999999"/>
          <c:y val="4.6770924467774866E-2"/>
          <c:w val="0.79150864197530868"/>
          <c:h val="0.76467736625514393"/>
        </c:manualLayout>
      </c:layout>
      <c:lineChart>
        <c:grouping val="standard"/>
        <c:varyColors val="0"/>
        <c:ser>
          <c:idx val="0"/>
          <c:order val="0"/>
          <c:tx>
            <c:v>Yes路口</c:v>
          </c:tx>
          <c:cat>
            <c:numRef>
              <c:f>惩罚参数分析!$A$2:$A$7</c:f>
              <c:numCache>
                <c:formatCode>General</c:formatCode>
                <c:ptCount val="6"/>
                <c:pt idx="0">
                  <c:v>0.5</c:v>
                </c:pt>
                <c:pt idx="1">
                  <c:v>1</c:v>
                </c:pt>
                <c:pt idx="2">
                  <c:v>1.5</c:v>
                </c:pt>
                <c:pt idx="3">
                  <c:v>2</c:v>
                </c:pt>
                <c:pt idx="4">
                  <c:v>2.5</c:v>
                </c:pt>
                <c:pt idx="5">
                  <c:v>3</c:v>
                </c:pt>
              </c:numCache>
            </c:numRef>
          </c:cat>
          <c:val>
            <c:numRef>
              <c:f>惩罚参数分析!$B$2:$B$7</c:f>
              <c:numCache>
                <c:formatCode>General</c:formatCode>
                <c:ptCount val="6"/>
                <c:pt idx="0">
                  <c:v>68.5</c:v>
                </c:pt>
                <c:pt idx="1">
                  <c:v>82.67</c:v>
                </c:pt>
                <c:pt idx="2">
                  <c:v>88.188999999999993</c:v>
                </c:pt>
                <c:pt idx="3">
                  <c:v>91.34</c:v>
                </c:pt>
                <c:pt idx="4">
                  <c:v>92.126000000000005</c:v>
                </c:pt>
                <c:pt idx="5">
                  <c:v>92.912999999999997</c:v>
                </c:pt>
              </c:numCache>
            </c:numRef>
          </c:val>
          <c:smooth val="0"/>
        </c:ser>
        <c:ser>
          <c:idx val="1"/>
          <c:order val="1"/>
          <c:tx>
            <c:v>No路口</c:v>
          </c:tx>
          <c:val>
            <c:numRef>
              <c:f>惩罚参数分析!$E$2:$E$7</c:f>
              <c:numCache>
                <c:formatCode>General</c:formatCode>
                <c:ptCount val="6"/>
                <c:pt idx="0">
                  <c:v>68</c:v>
                </c:pt>
                <c:pt idx="1">
                  <c:v>81.33</c:v>
                </c:pt>
                <c:pt idx="2">
                  <c:v>90.67</c:v>
                </c:pt>
                <c:pt idx="3">
                  <c:v>92</c:v>
                </c:pt>
                <c:pt idx="4">
                  <c:v>92</c:v>
                </c:pt>
                <c:pt idx="5">
                  <c:v>92</c:v>
                </c:pt>
              </c:numCache>
            </c:numRef>
          </c:val>
          <c:smooth val="0"/>
        </c:ser>
        <c:dLbls>
          <c:showLegendKey val="0"/>
          <c:showVal val="0"/>
          <c:showCatName val="0"/>
          <c:showSerName val="0"/>
          <c:showPercent val="0"/>
          <c:showBubbleSize val="0"/>
        </c:dLbls>
        <c:marker val="1"/>
        <c:smooth val="0"/>
        <c:axId val="249837056"/>
        <c:axId val="234900288"/>
      </c:lineChart>
      <c:catAx>
        <c:axId val="249837056"/>
        <c:scaling>
          <c:orientation val="minMax"/>
        </c:scaling>
        <c:delete val="0"/>
        <c:axPos val="b"/>
        <c:title>
          <c:tx>
            <c:rich>
              <a:bodyPr/>
              <a:lstStyle/>
              <a:p>
                <a:pPr>
                  <a:defRPr b="0"/>
                </a:pPr>
                <a:r>
                  <a:rPr lang="zh-CN" b="0"/>
                  <a:t>惩罚参数</a:t>
                </a:r>
              </a:p>
            </c:rich>
          </c:tx>
          <c:layout/>
          <c:overlay val="0"/>
        </c:title>
        <c:numFmt formatCode="General" sourceLinked="1"/>
        <c:majorTickMark val="out"/>
        <c:minorTickMark val="none"/>
        <c:tickLblPos val="nextTo"/>
        <c:crossAx val="234900288"/>
        <c:crosses val="autoZero"/>
        <c:auto val="1"/>
        <c:lblAlgn val="ctr"/>
        <c:lblOffset val="100"/>
        <c:noMultiLvlLbl val="0"/>
      </c:catAx>
      <c:valAx>
        <c:axId val="234900288"/>
        <c:scaling>
          <c:orientation val="minMax"/>
          <c:max val="100"/>
          <c:min val="60"/>
        </c:scaling>
        <c:delete val="0"/>
        <c:axPos val="l"/>
        <c:title>
          <c:tx>
            <c:rich>
              <a:bodyPr rot="-5400000" vert="horz"/>
              <a:lstStyle/>
              <a:p>
                <a:pPr>
                  <a:defRPr b="0"/>
                </a:pPr>
                <a:r>
                  <a:rPr lang="zh-CN" b="0"/>
                  <a:t>预测准确度（</a:t>
                </a:r>
                <a:r>
                  <a:rPr lang="en-US" b="0"/>
                  <a:t>%</a:t>
                </a:r>
                <a:r>
                  <a:rPr lang="zh-CN" b="0"/>
                  <a:t>）</a:t>
                </a:r>
              </a:p>
            </c:rich>
          </c:tx>
          <c:layout/>
          <c:overlay val="0"/>
        </c:title>
        <c:numFmt formatCode="General" sourceLinked="1"/>
        <c:majorTickMark val="out"/>
        <c:minorTickMark val="none"/>
        <c:tickLblPos val="nextTo"/>
        <c:crossAx val="249837056"/>
        <c:crosses val="autoZero"/>
        <c:crossBetween val="between"/>
      </c:valAx>
    </c:plotArea>
    <c:legend>
      <c:legendPos val="r"/>
      <c:layout>
        <c:manualLayout>
          <c:xMode val="edge"/>
          <c:yMode val="edge"/>
          <c:x val="0.63997042999966047"/>
          <c:y val="0.44346267354322477"/>
          <c:w val="0.24992345679012345"/>
          <c:h val="0.1890148148148148"/>
        </c:manualLayout>
      </c:layout>
      <c:overlay val="0"/>
    </c:legend>
    <c:plotVisOnly val="1"/>
    <c:dispBlanksAs val="gap"/>
    <c:showDLblsOverMax val="0"/>
  </c:chart>
  <c:spPr>
    <a:ln>
      <a:noFill/>
    </a:ln>
  </c:spPr>
  <c:txPr>
    <a:bodyPr/>
    <a:lstStyle/>
    <a:p>
      <a:pPr>
        <a:defRPr sz="14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050679012345679"/>
          <c:y val="6.8478189300411524E-2"/>
          <c:w val="0.81643672839506176"/>
          <c:h val="0.72742469135802468"/>
        </c:manualLayout>
      </c:layout>
      <c:barChart>
        <c:barDir val="col"/>
        <c:grouping val="clustered"/>
        <c:varyColors val="0"/>
        <c:ser>
          <c:idx val="0"/>
          <c:order val="0"/>
          <c:tx>
            <c:v>左转</c:v>
          </c:tx>
          <c:spPr>
            <a:pattFill prst="dkHorz">
              <a:fgClr>
                <a:schemeClr val="tx1"/>
              </a:fgClr>
              <a:bgClr>
                <a:schemeClr val="bg1"/>
              </a:bgClr>
            </a:pattFill>
          </c:spPr>
          <c:invertIfNegative val="0"/>
          <c:val>
            <c:numRef>
              <c:f>Sheet1!$A$160:$M$160</c:f>
              <c:numCache>
                <c:formatCode>General</c:formatCode>
                <c:ptCount val="13"/>
                <c:pt idx="0">
                  <c:v>6.8</c:v>
                </c:pt>
                <c:pt idx="1">
                  <c:v>1.2</c:v>
                </c:pt>
                <c:pt idx="2">
                  <c:v>0.4</c:v>
                </c:pt>
                <c:pt idx="3">
                  <c:v>1.0666666666666667</c:v>
                </c:pt>
                <c:pt idx="4">
                  <c:v>0.26666666666666666</c:v>
                </c:pt>
                <c:pt idx="5">
                  <c:v>0</c:v>
                </c:pt>
                <c:pt idx="6">
                  <c:v>0.26666666666666666</c:v>
                </c:pt>
                <c:pt idx="7">
                  <c:v>2.2666666666666666</c:v>
                </c:pt>
                <c:pt idx="8">
                  <c:v>1.6</c:v>
                </c:pt>
                <c:pt idx="9">
                  <c:v>0.33333333333333331</c:v>
                </c:pt>
                <c:pt idx="10">
                  <c:v>0.33333333333333331</c:v>
                </c:pt>
                <c:pt idx="11">
                  <c:v>1.8</c:v>
                </c:pt>
                <c:pt idx="12">
                  <c:v>0</c:v>
                </c:pt>
              </c:numCache>
            </c:numRef>
          </c:val>
        </c:ser>
        <c:ser>
          <c:idx val="1"/>
          <c:order val="1"/>
          <c:tx>
            <c:v>右转</c:v>
          </c:tx>
          <c:spPr>
            <a:pattFill prst="dkDnDiag">
              <a:fgClr>
                <a:schemeClr val="tx1"/>
              </a:fgClr>
              <a:bgClr>
                <a:schemeClr val="bg1"/>
              </a:bgClr>
            </a:pattFill>
          </c:spPr>
          <c:invertIfNegative val="0"/>
          <c:val>
            <c:numRef>
              <c:f>Sheet1!$A$175:$M$175</c:f>
              <c:numCache>
                <c:formatCode>General</c:formatCode>
                <c:ptCount val="13"/>
                <c:pt idx="0">
                  <c:v>5.8</c:v>
                </c:pt>
                <c:pt idx="1">
                  <c:v>2.8</c:v>
                </c:pt>
                <c:pt idx="2">
                  <c:v>0.7</c:v>
                </c:pt>
                <c:pt idx="3">
                  <c:v>0.7</c:v>
                </c:pt>
                <c:pt idx="4">
                  <c:v>0.9</c:v>
                </c:pt>
                <c:pt idx="5">
                  <c:v>0.1</c:v>
                </c:pt>
                <c:pt idx="6">
                  <c:v>0</c:v>
                </c:pt>
                <c:pt idx="7">
                  <c:v>0.9</c:v>
                </c:pt>
                <c:pt idx="8">
                  <c:v>0.2</c:v>
                </c:pt>
                <c:pt idx="9">
                  <c:v>0.9</c:v>
                </c:pt>
                <c:pt idx="10">
                  <c:v>0.4</c:v>
                </c:pt>
                <c:pt idx="11">
                  <c:v>1</c:v>
                </c:pt>
                <c:pt idx="12">
                  <c:v>0.6</c:v>
                </c:pt>
              </c:numCache>
            </c:numRef>
          </c:val>
        </c:ser>
        <c:ser>
          <c:idx val="2"/>
          <c:order val="2"/>
          <c:tx>
            <c:v>直行</c:v>
          </c:tx>
          <c:spPr>
            <a:pattFill prst="pct25">
              <a:fgClr>
                <a:schemeClr val="tx1"/>
              </a:fgClr>
              <a:bgClr>
                <a:schemeClr val="bg1"/>
              </a:bgClr>
            </a:pattFill>
          </c:spPr>
          <c:invertIfNegative val="0"/>
          <c:val>
            <c:numRef>
              <c:f>Sheet1!$A$232:$M$232</c:f>
              <c:numCache>
                <c:formatCode>General</c:formatCode>
                <c:ptCount val="13"/>
                <c:pt idx="0">
                  <c:v>5.56</c:v>
                </c:pt>
                <c:pt idx="1">
                  <c:v>1.34</c:v>
                </c:pt>
                <c:pt idx="2">
                  <c:v>0.42</c:v>
                </c:pt>
                <c:pt idx="3">
                  <c:v>0.78</c:v>
                </c:pt>
                <c:pt idx="4">
                  <c:v>0.6</c:v>
                </c:pt>
                <c:pt idx="5">
                  <c:v>0</c:v>
                </c:pt>
                <c:pt idx="6">
                  <c:v>0.34</c:v>
                </c:pt>
                <c:pt idx="7">
                  <c:v>0.62</c:v>
                </c:pt>
                <c:pt idx="8">
                  <c:v>0.76</c:v>
                </c:pt>
                <c:pt idx="9">
                  <c:v>0.02</c:v>
                </c:pt>
                <c:pt idx="10">
                  <c:v>0.16</c:v>
                </c:pt>
                <c:pt idx="11">
                  <c:v>0.56000000000000005</c:v>
                </c:pt>
                <c:pt idx="12">
                  <c:v>0.08</c:v>
                </c:pt>
              </c:numCache>
            </c:numRef>
          </c:val>
        </c:ser>
        <c:dLbls>
          <c:showLegendKey val="0"/>
          <c:showVal val="0"/>
          <c:showCatName val="0"/>
          <c:showSerName val="0"/>
          <c:showPercent val="0"/>
          <c:showBubbleSize val="0"/>
        </c:dLbls>
        <c:gapWidth val="150"/>
        <c:axId val="246688768"/>
        <c:axId val="231513408"/>
      </c:barChart>
      <c:catAx>
        <c:axId val="246688768"/>
        <c:scaling>
          <c:orientation val="minMax"/>
        </c:scaling>
        <c:delete val="0"/>
        <c:axPos val="b"/>
        <c:title>
          <c:tx>
            <c:rich>
              <a:bodyPr/>
              <a:lstStyle/>
              <a:p>
                <a:pPr>
                  <a:defRPr/>
                </a:pPr>
                <a:r>
                  <a:rPr lang="zh-CN"/>
                  <a:t>注视区域</a:t>
                </a:r>
              </a:p>
            </c:rich>
          </c:tx>
          <c:layout>
            <c:manualLayout>
              <c:xMode val="edge"/>
              <c:yMode val="edge"/>
              <c:x val="0.70904290123456792"/>
              <c:y val="0.89547325102880682"/>
            </c:manualLayout>
          </c:layout>
          <c:overlay val="0"/>
        </c:title>
        <c:majorTickMark val="out"/>
        <c:minorTickMark val="none"/>
        <c:tickLblPos val="nextTo"/>
        <c:crossAx val="231513408"/>
        <c:crosses val="autoZero"/>
        <c:auto val="1"/>
        <c:lblAlgn val="ctr"/>
        <c:lblOffset val="100"/>
        <c:noMultiLvlLbl val="0"/>
      </c:catAx>
      <c:valAx>
        <c:axId val="231513408"/>
        <c:scaling>
          <c:orientation val="minMax"/>
        </c:scaling>
        <c:delete val="0"/>
        <c:axPos val="l"/>
        <c:majorGridlines/>
        <c:title>
          <c:tx>
            <c:rich>
              <a:bodyPr rot="-5400000" vert="horz"/>
              <a:lstStyle/>
              <a:p>
                <a:pPr>
                  <a:defRPr/>
                </a:pPr>
                <a:r>
                  <a:rPr lang="zh-CN"/>
                  <a:t>注视频次</a:t>
                </a:r>
                <a:r>
                  <a:rPr lang="en-US"/>
                  <a:t>/</a:t>
                </a:r>
                <a:r>
                  <a:rPr lang="zh-CN"/>
                  <a:t>次</a:t>
                </a:r>
              </a:p>
            </c:rich>
          </c:tx>
          <c:layout>
            <c:manualLayout>
              <c:xMode val="edge"/>
              <c:yMode val="edge"/>
              <c:x val="1.4757716049382716E-2"/>
              <c:y val="0.14798230452674896"/>
            </c:manualLayout>
          </c:layout>
          <c:overlay val="0"/>
        </c:title>
        <c:numFmt formatCode="General" sourceLinked="1"/>
        <c:majorTickMark val="out"/>
        <c:minorTickMark val="none"/>
        <c:tickLblPos val="nextTo"/>
        <c:crossAx val="246688768"/>
        <c:crosses val="autoZero"/>
        <c:crossBetween val="between"/>
      </c:valAx>
    </c:plotArea>
    <c:legend>
      <c:legendPos val="r"/>
      <c:layout>
        <c:manualLayout>
          <c:xMode val="edge"/>
          <c:yMode val="edge"/>
          <c:x val="0.32586327160493822"/>
          <c:y val="0.21190123456790122"/>
          <c:w val="0.40367376543209876"/>
          <c:h val="0.18944814814814814"/>
        </c:manualLayout>
      </c:layout>
      <c:overlay val="0"/>
    </c:legend>
    <c:plotVisOnly val="1"/>
    <c:dispBlanksAs val="gap"/>
    <c:showDLblsOverMax val="0"/>
  </c:chart>
  <c:spPr>
    <a:ln>
      <a:noFill/>
    </a:ln>
  </c:spPr>
  <c:txPr>
    <a:bodyPr/>
    <a:lstStyle/>
    <a:p>
      <a:pPr>
        <a:defRPr sz="11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893271604938274"/>
          <c:y val="5.1400554097404488E-2"/>
          <c:w val="0.81222129629629625"/>
          <c:h val="0.7607884773662551"/>
        </c:manualLayout>
      </c:layout>
      <c:barChart>
        <c:barDir val="col"/>
        <c:grouping val="clustered"/>
        <c:varyColors val="0"/>
        <c:ser>
          <c:idx val="0"/>
          <c:order val="0"/>
          <c:tx>
            <c:v>左转</c:v>
          </c:tx>
          <c:spPr>
            <a:pattFill prst="dkHorz">
              <a:fgClr>
                <a:schemeClr val="tx1"/>
              </a:fgClr>
              <a:bgClr>
                <a:schemeClr val="bg1"/>
              </a:bgClr>
            </a:pattFill>
          </c:spPr>
          <c:invertIfNegative val="0"/>
          <c:val>
            <c:numRef>
              <c:f>Sheet1!$N$36:$Z$36</c:f>
              <c:numCache>
                <c:formatCode>General</c:formatCode>
                <c:ptCount val="13"/>
                <c:pt idx="0">
                  <c:v>20.427999999999997</c:v>
                </c:pt>
                <c:pt idx="1">
                  <c:v>1.837</c:v>
                </c:pt>
                <c:pt idx="2">
                  <c:v>0.80599999999999994</c:v>
                </c:pt>
                <c:pt idx="3">
                  <c:v>1.6110000000000002</c:v>
                </c:pt>
                <c:pt idx="4">
                  <c:v>0.39199999999999996</c:v>
                </c:pt>
                <c:pt idx="5">
                  <c:v>1.2360000000000002</c:v>
                </c:pt>
                <c:pt idx="6">
                  <c:v>0.20100000000000001</c:v>
                </c:pt>
                <c:pt idx="7">
                  <c:v>3.0289999999999999</c:v>
                </c:pt>
                <c:pt idx="8">
                  <c:v>0.28699999999999998</c:v>
                </c:pt>
                <c:pt idx="9">
                  <c:v>0.51300000000000001</c:v>
                </c:pt>
                <c:pt idx="10">
                  <c:v>1.8070000000000002</c:v>
                </c:pt>
                <c:pt idx="11">
                  <c:v>1.9660000000000004</c:v>
                </c:pt>
                <c:pt idx="12">
                  <c:v>2.1280000000000001</c:v>
                </c:pt>
              </c:numCache>
            </c:numRef>
          </c:val>
        </c:ser>
        <c:ser>
          <c:idx val="1"/>
          <c:order val="1"/>
          <c:tx>
            <c:v>右转</c:v>
          </c:tx>
          <c:spPr>
            <a:pattFill prst="dkDnDiag">
              <a:fgClr>
                <a:schemeClr val="tx1"/>
              </a:fgClr>
              <a:bgClr>
                <a:schemeClr val="bg1"/>
              </a:bgClr>
            </a:pattFill>
          </c:spPr>
          <c:invertIfNegative val="0"/>
          <c:val>
            <c:numRef>
              <c:f>Sheet1!$N$74:$Z$74</c:f>
              <c:numCache>
                <c:formatCode>General</c:formatCode>
                <c:ptCount val="13"/>
                <c:pt idx="0">
                  <c:v>17.339558823529408</c:v>
                </c:pt>
                <c:pt idx="1">
                  <c:v>8.9197058823529414</c:v>
                </c:pt>
                <c:pt idx="2">
                  <c:v>0.55032352941176477</c:v>
                </c:pt>
                <c:pt idx="3">
                  <c:v>0.73376470588235287</c:v>
                </c:pt>
                <c:pt idx="4">
                  <c:v>0.53285294117647064</c:v>
                </c:pt>
                <c:pt idx="5">
                  <c:v>0.13879411764705885</c:v>
                </c:pt>
                <c:pt idx="6">
                  <c:v>0.39599999999999996</c:v>
                </c:pt>
                <c:pt idx="7">
                  <c:v>1.4888823529411768</c:v>
                </c:pt>
                <c:pt idx="8">
                  <c:v>1.1821764705882352</c:v>
                </c:pt>
                <c:pt idx="9">
                  <c:v>0.56585294117647056</c:v>
                </c:pt>
                <c:pt idx="10">
                  <c:v>6.5999999999999989E-2</c:v>
                </c:pt>
                <c:pt idx="11">
                  <c:v>0.68523529411764705</c:v>
                </c:pt>
                <c:pt idx="12">
                  <c:v>0.16500000000000001</c:v>
                </c:pt>
              </c:numCache>
            </c:numRef>
          </c:val>
        </c:ser>
        <c:ser>
          <c:idx val="2"/>
          <c:order val="2"/>
          <c:tx>
            <c:v>直行</c:v>
          </c:tx>
          <c:spPr>
            <a:pattFill prst="pct25">
              <a:fgClr>
                <a:schemeClr val="tx1"/>
              </a:fgClr>
              <a:bgClr>
                <a:schemeClr val="bg1"/>
              </a:bgClr>
            </a:pattFill>
          </c:spPr>
          <c:invertIfNegative val="0"/>
          <c:val>
            <c:numRef>
              <c:f>Sheet1!$N$139:$Z$139</c:f>
              <c:numCache>
                <c:formatCode>General</c:formatCode>
                <c:ptCount val="13"/>
                <c:pt idx="0">
                  <c:v>22.889899999999994</c:v>
                </c:pt>
                <c:pt idx="1">
                  <c:v>1.7512000000000003</c:v>
                </c:pt>
                <c:pt idx="2">
                  <c:v>0.71829999999999994</c:v>
                </c:pt>
                <c:pt idx="3">
                  <c:v>0.75900000000000012</c:v>
                </c:pt>
                <c:pt idx="4">
                  <c:v>0.45925000000000005</c:v>
                </c:pt>
                <c:pt idx="5">
                  <c:v>0.71170000000000011</c:v>
                </c:pt>
                <c:pt idx="6">
                  <c:v>5.6099999999999997E-2</c:v>
                </c:pt>
                <c:pt idx="7">
                  <c:v>2.6141500000000004</c:v>
                </c:pt>
                <c:pt idx="8">
                  <c:v>1.3084500000000001</c:v>
                </c:pt>
                <c:pt idx="9">
                  <c:v>0.39214999999999994</c:v>
                </c:pt>
                <c:pt idx="10">
                  <c:v>0.61105000000000009</c:v>
                </c:pt>
                <c:pt idx="11">
                  <c:v>1.0257499999999997</c:v>
                </c:pt>
                <c:pt idx="12">
                  <c:v>2.0800999999999998</c:v>
                </c:pt>
              </c:numCache>
            </c:numRef>
          </c:val>
        </c:ser>
        <c:dLbls>
          <c:showLegendKey val="0"/>
          <c:showVal val="0"/>
          <c:showCatName val="0"/>
          <c:showSerName val="0"/>
          <c:showPercent val="0"/>
          <c:showBubbleSize val="0"/>
        </c:dLbls>
        <c:gapWidth val="150"/>
        <c:axId val="248494080"/>
        <c:axId val="248784000"/>
      </c:barChart>
      <c:catAx>
        <c:axId val="248494080"/>
        <c:scaling>
          <c:orientation val="minMax"/>
        </c:scaling>
        <c:delete val="0"/>
        <c:axPos val="b"/>
        <c:title>
          <c:tx>
            <c:rich>
              <a:bodyPr/>
              <a:lstStyle/>
              <a:p>
                <a:pPr>
                  <a:defRPr/>
                </a:pPr>
                <a:r>
                  <a:rPr lang="zh-CN"/>
                  <a:t>注视区域</a:t>
                </a:r>
              </a:p>
            </c:rich>
          </c:tx>
          <c:layout>
            <c:manualLayout>
              <c:xMode val="edge"/>
              <c:yMode val="edge"/>
              <c:x val="0.72875308641975312"/>
              <c:y val="0.90069958847736631"/>
            </c:manualLayout>
          </c:layout>
          <c:overlay val="0"/>
        </c:title>
        <c:majorTickMark val="out"/>
        <c:minorTickMark val="none"/>
        <c:tickLblPos val="nextTo"/>
        <c:crossAx val="248784000"/>
        <c:crosses val="autoZero"/>
        <c:auto val="1"/>
        <c:lblAlgn val="ctr"/>
        <c:lblOffset val="100"/>
        <c:noMultiLvlLbl val="0"/>
      </c:catAx>
      <c:valAx>
        <c:axId val="248784000"/>
        <c:scaling>
          <c:orientation val="minMax"/>
        </c:scaling>
        <c:delete val="0"/>
        <c:axPos val="l"/>
        <c:majorGridlines/>
        <c:title>
          <c:tx>
            <c:rich>
              <a:bodyPr rot="-5400000" vert="horz"/>
              <a:lstStyle/>
              <a:p>
                <a:pPr>
                  <a:defRPr/>
                </a:pPr>
                <a:r>
                  <a:rPr lang="zh-CN"/>
                  <a:t>注视时长</a:t>
                </a:r>
                <a:r>
                  <a:rPr lang="en-US"/>
                  <a:t>/</a:t>
                </a:r>
                <a:r>
                  <a:rPr lang="zh-CN"/>
                  <a:t>秒</a:t>
                </a:r>
              </a:p>
            </c:rich>
          </c:tx>
          <c:layout>
            <c:manualLayout>
              <c:xMode val="edge"/>
              <c:yMode val="edge"/>
              <c:x val="7.6804461942257219E-3"/>
              <c:y val="8.9180154564012834E-2"/>
            </c:manualLayout>
          </c:layout>
          <c:overlay val="0"/>
        </c:title>
        <c:numFmt formatCode="General" sourceLinked="1"/>
        <c:majorTickMark val="out"/>
        <c:minorTickMark val="none"/>
        <c:tickLblPos val="nextTo"/>
        <c:crossAx val="248494080"/>
        <c:crosses val="autoZero"/>
        <c:crossBetween val="between"/>
      </c:valAx>
    </c:plotArea>
    <c:legend>
      <c:legendPos val="r"/>
      <c:layout>
        <c:manualLayout>
          <c:xMode val="edge"/>
          <c:yMode val="edge"/>
          <c:x val="0.34069135802469136"/>
          <c:y val="0.22164609053497941"/>
          <c:w val="0.405512467191601"/>
          <c:h val="0.12615157480314959"/>
        </c:manualLayout>
      </c:layout>
      <c:overlay val="0"/>
    </c:legend>
    <c:plotVisOnly val="1"/>
    <c:dispBlanksAs val="gap"/>
    <c:showDLblsOverMax val="0"/>
  </c:chart>
  <c:spPr>
    <a:ln>
      <a:noFill/>
    </a:ln>
  </c:spPr>
  <c:txPr>
    <a:bodyPr/>
    <a:lstStyle/>
    <a:p>
      <a:pPr>
        <a:defRPr sz="11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664876543209879"/>
          <c:y val="5.1400554097404488E-2"/>
          <c:w val="0.81728302469135816"/>
          <c:h val="0.74928623505395164"/>
        </c:manualLayout>
      </c:layout>
      <c:barChart>
        <c:barDir val="col"/>
        <c:grouping val="clustered"/>
        <c:varyColors val="0"/>
        <c:ser>
          <c:idx val="0"/>
          <c:order val="0"/>
          <c:tx>
            <c:v>左转</c:v>
          </c:tx>
          <c:spPr>
            <a:pattFill prst="dkHorz">
              <a:fgClr>
                <a:schemeClr val="tx1"/>
              </a:fgClr>
              <a:bgClr>
                <a:schemeClr val="bg1"/>
              </a:bgClr>
            </a:pattFill>
          </c:spPr>
          <c:invertIfNegative val="0"/>
          <c:val>
            <c:numRef>
              <c:f>Sheet1!$N$160:$Z$160</c:f>
              <c:numCache>
                <c:formatCode>General</c:formatCode>
                <c:ptCount val="13"/>
                <c:pt idx="0">
                  <c:v>16.420799999999996</c:v>
                </c:pt>
                <c:pt idx="1">
                  <c:v>1.4674</c:v>
                </c:pt>
                <c:pt idx="2">
                  <c:v>0.27060000000000001</c:v>
                </c:pt>
                <c:pt idx="3">
                  <c:v>0.7964</c:v>
                </c:pt>
                <c:pt idx="4">
                  <c:v>0.4158</c:v>
                </c:pt>
                <c:pt idx="5">
                  <c:v>0</c:v>
                </c:pt>
                <c:pt idx="6">
                  <c:v>0.23320000000000002</c:v>
                </c:pt>
                <c:pt idx="7">
                  <c:v>3.5024000000000002</c:v>
                </c:pt>
                <c:pt idx="8">
                  <c:v>1.6873999999999998</c:v>
                </c:pt>
                <c:pt idx="9">
                  <c:v>0.29260000000000003</c:v>
                </c:pt>
                <c:pt idx="10">
                  <c:v>0.38059999999999999</c:v>
                </c:pt>
                <c:pt idx="11">
                  <c:v>2.1955999999999998</c:v>
                </c:pt>
                <c:pt idx="12">
                  <c:v>0</c:v>
                </c:pt>
              </c:numCache>
            </c:numRef>
          </c:val>
        </c:ser>
        <c:ser>
          <c:idx val="1"/>
          <c:order val="1"/>
          <c:tx>
            <c:v>右转</c:v>
          </c:tx>
          <c:spPr>
            <a:pattFill prst="dkDnDiag">
              <a:fgClr>
                <a:schemeClr val="tx1"/>
              </a:fgClr>
              <a:bgClr>
                <a:schemeClr val="bg1"/>
              </a:bgClr>
            </a:pattFill>
          </c:spPr>
          <c:invertIfNegative val="0"/>
          <c:val>
            <c:numRef>
              <c:f>Sheet1!$N$175:$Z$175</c:f>
              <c:numCache>
                <c:formatCode>General</c:formatCode>
                <c:ptCount val="13"/>
                <c:pt idx="0">
                  <c:v>12.939299999999998</c:v>
                </c:pt>
                <c:pt idx="1">
                  <c:v>4.8971999999999998</c:v>
                </c:pt>
                <c:pt idx="2">
                  <c:v>0.62040000000000006</c:v>
                </c:pt>
                <c:pt idx="3">
                  <c:v>0.56759999999999999</c:v>
                </c:pt>
                <c:pt idx="4">
                  <c:v>0.87119999999999997</c:v>
                </c:pt>
                <c:pt idx="5">
                  <c:v>6.93E-2</c:v>
                </c:pt>
                <c:pt idx="6">
                  <c:v>0</c:v>
                </c:pt>
                <c:pt idx="7">
                  <c:v>0.71940000000000004</c:v>
                </c:pt>
                <c:pt idx="8">
                  <c:v>0.16499999999999998</c:v>
                </c:pt>
                <c:pt idx="9">
                  <c:v>0.78210000000000002</c:v>
                </c:pt>
                <c:pt idx="10">
                  <c:v>0.23430000000000001</c:v>
                </c:pt>
                <c:pt idx="11">
                  <c:v>1.1385000000000001</c:v>
                </c:pt>
                <c:pt idx="12">
                  <c:v>0.52140000000000009</c:v>
                </c:pt>
              </c:numCache>
            </c:numRef>
          </c:val>
        </c:ser>
        <c:ser>
          <c:idx val="2"/>
          <c:order val="2"/>
          <c:tx>
            <c:v>直行</c:v>
          </c:tx>
          <c:spPr>
            <a:pattFill prst="pct25">
              <a:fgClr>
                <a:schemeClr val="tx1"/>
              </a:fgClr>
              <a:bgClr>
                <a:schemeClr val="bg1"/>
              </a:bgClr>
            </a:pattFill>
          </c:spPr>
          <c:invertIfNegative val="0"/>
          <c:val>
            <c:numRef>
              <c:f>Sheet1!$N$231:$Z$231</c:f>
              <c:numCache>
                <c:formatCode>General</c:formatCode>
                <c:ptCount val="13"/>
                <c:pt idx="0">
                  <c:v>17.153399999999998</c:v>
                </c:pt>
                <c:pt idx="1">
                  <c:v>1.6070999999999998</c:v>
                </c:pt>
                <c:pt idx="2">
                  <c:v>0.44747999999999999</c:v>
                </c:pt>
                <c:pt idx="3">
                  <c:v>0.62304000000000004</c:v>
                </c:pt>
                <c:pt idx="4">
                  <c:v>0.44022000000000006</c:v>
                </c:pt>
                <c:pt idx="5">
                  <c:v>0</c:v>
                </c:pt>
                <c:pt idx="6">
                  <c:v>0.25938</c:v>
                </c:pt>
                <c:pt idx="7">
                  <c:v>0.76560000000000017</c:v>
                </c:pt>
                <c:pt idx="8">
                  <c:v>0.74778000000000011</c:v>
                </c:pt>
                <c:pt idx="9">
                  <c:v>1.2540000000000001E-2</c:v>
                </c:pt>
                <c:pt idx="10">
                  <c:v>0.19206000000000001</c:v>
                </c:pt>
                <c:pt idx="11">
                  <c:v>0.48707999999999996</c:v>
                </c:pt>
                <c:pt idx="12">
                  <c:v>9.042E-2</c:v>
                </c:pt>
              </c:numCache>
            </c:numRef>
          </c:val>
        </c:ser>
        <c:dLbls>
          <c:showLegendKey val="0"/>
          <c:showVal val="0"/>
          <c:showCatName val="0"/>
          <c:showSerName val="0"/>
          <c:showPercent val="0"/>
          <c:showBubbleSize val="0"/>
        </c:dLbls>
        <c:gapWidth val="150"/>
        <c:axId val="248494592"/>
        <c:axId val="248785728"/>
      </c:barChart>
      <c:catAx>
        <c:axId val="248494592"/>
        <c:scaling>
          <c:orientation val="minMax"/>
        </c:scaling>
        <c:delete val="0"/>
        <c:axPos val="b"/>
        <c:title>
          <c:tx>
            <c:rich>
              <a:bodyPr/>
              <a:lstStyle/>
              <a:p>
                <a:pPr>
                  <a:defRPr/>
                </a:pPr>
                <a:r>
                  <a:rPr lang="zh-CN"/>
                  <a:t>注视区域</a:t>
                </a:r>
              </a:p>
            </c:rich>
          </c:tx>
          <c:layout>
            <c:manualLayout>
              <c:xMode val="edge"/>
              <c:yMode val="edge"/>
              <c:x val="0.72875308641975312"/>
              <c:y val="0.89351851851851849"/>
            </c:manualLayout>
          </c:layout>
          <c:overlay val="0"/>
        </c:title>
        <c:majorTickMark val="out"/>
        <c:minorTickMark val="none"/>
        <c:tickLblPos val="nextTo"/>
        <c:crossAx val="248785728"/>
        <c:crosses val="autoZero"/>
        <c:auto val="1"/>
        <c:lblAlgn val="ctr"/>
        <c:lblOffset val="100"/>
        <c:noMultiLvlLbl val="0"/>
      </c:catAx>
      <c:valAx>
        <c:axId val="248785728"/>
        <c:scaling>
          <c:orientation val="minMax"/>
        </c:scaling>
        <c:delete val="0"/>
        <c:axPos val="l"/>
        <c:majorGridlines/>
        <c:title>
          <c:tx>
            <c:rich>
              <a:bodyPr rot="-5400000" vert="horz"/>
              <a:lstStyle/>
              <a:p>
                <a:pPr>
                  <a:defRPr/>
                </a:pPr>
                <a:r>
                  <a:rPr lang="zh-CN"/>
                  <a:t>注视时长</a:t>
                </a:r>
                <a:r>
                  <a:rPr lang="en-US"/>
                  <a:t>/</a:t>
                </a:r>
                <a:r>
                  <a:rPr lang="zh-CN"/>
                  <a:t>秒</a:t>
                </a:r>
              </a:p>
            </c:rich>
          </c:tx>
          <c:layout>
            <c:manualLayout>
              <c:xMode val="edge"/>
              <c:yMode val="edge"/>
              <c:x val="5.3966049382716047E-3"/>
              <c:y val="9.7462139917695478E-2"/>
            </c:manualLayout>
          </c:layout>
          <c:overlay val="0"/>
        </c:title>
        <c:numFmt formatCode="General" sourceLinked="1"/>
        <c:majorTickMark val="out"/>
        <c:minorTickMark val="none"/>
        <c:tickLblPos val="nextTo"/>
        <c:crossAx val="248494592"/>
        <c:crosses val="autoZero"/>
        <c:crossBetween val="between"/>
      </c:valAx>
    </c:plotArea>
    <c:legend>
      <c:legendPos val="r"/>
      <c:layout>
        <c:manualLayout>
          <c:xMode val="edge"/>
          <c:yMode val="edge"/>
          <c:x val="0.33155555555555555"/>
          <c:y val="0.15907407407407406"/>
          <c:w val="0.44995691163604551"/>
          <c:h val="0.17707750072907552"/>
        </c:manualLayout>
      </c:layout>
      <c:overlay val="0"/>
    </c:legend>
    <c:plotVisOnly val="1"/>
    <c:dispBlanksAs val="gap"/>
    <c:showDLblsOverMax val="0"/>
  </c:chart>
  <c:spPr>
    <a:ln>
      <a:noFill/>
    </a:ln>
  </c:spPr>
  <c:txPr>
    <a:bodyPr/>
    <a:lstStyle/>
    <a:p>
      <a:pPr>
        <a:defRPr sz="11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266728395061728"/>
          <c:y val="7.3704526748971197E-2"/>
          <c:w val="0.83603549382716047"/>
          <c:h val="0.72742469135802468"/>
        </c:manualLayout>
      </c:layout>
      <c:barChart>
        <c:barDir val="col"/>
        <c:grouping val="clustered"/>
        <c:varyColors val="0"/>
        <c:ser>
          <c:idx val="0"/>
          <c:order val="0"/>
          <c:tx>
            <c:v>左转</c:v>
          </c:tx>
          <c:spPr>
            <a:pattFill prst="dkHorz">
              <a:fgClr>
                <a:schemeClr val="tx1"/>
              </a:fgClr>
              <a:bgClr>
                <a:schemeClr val="bg1"/>
              </a:bgClr>
            </a:pattFill>
          </c:spPr>
          <c:invertIfNegative val="0"/>
          <c:val>
            <c:numRef>
              <c:f>Sheet1!$A$36:$M$36</c:f>
              <c:numCache>
                <c:formatCode>General</c:formatCode>
                <c:ptCount val="13"/>
                <c:pt idx="0">
                  <c:v>8.0662878787878807</c:v>
                </c:pt>
                <c:pt idx="1">
                  <c:v>2.4469696969696901</c:v>
                </c:pt>
                <c:pt idx="2">
                  <c:v>1.5833333333333399</c:v>
                </c:pt>
                <c:pt idx="3">
                  <c:v>1.2196969696969699</c:v>
                </c:pt>
                <c:pt idx="4">
                  <c:v>0.38068181818181801</c:v>
                </c:pt>
                <c:pt idx="5">
                  <c:v>0.623106060606061</c:v>
                </c:pt>
                <c:pt idx="6">
                  <c:v>0.27083333333333298</c:v>
                </c:pt>
                <c:pt idx="7">
                  <c:v>2.0056818181818201</c:v>
                </c:pt>
                <c:pt idx="8">
                  <c:v>0.40151515151515099</c:v>
                </c:pt>
                <c:pt idx="9">
                  <c:v>0.28598484848484801</c:v>
                </c:pt>
                <c:pt idx="10">
                  <c:v>0.37878787878787901</c:v>
                </c:pt>
                <c:pt idx="11">
                  <c:v>2.5530303030303001</c:v>
                </c:pt>
                <c:pt idx="12">
                  <c:v>0.51515151515151503</c:v>
                </c:pt>
              </c:numCache>
            </c:numRef>
          </c:val>
        </c:ser>
        <c:ser>
          <c:idx val="1"/>
          <c:order val="1"/>
          <c:tx>
            <c:v>右转</c:v>
          </c:tx>
          <c:spPr>
            <a:pattFill prst="dkDnDiag">
              <a:fgClr>
                <a:schemeClr val="tx1"/>
              </a:fgClr>
              <a:bgClr>
                <a:schemeClr val="bg1"/>
              </a:bgClr>
            </a:pattFill>
          </c:spPr>
          <c:invertIfNegative val="0"/>
          <c:val>
            <c:numRef>
              <c:f>Sheet1!$A$74:$M$74</c:f>
              <c:numCache>
                <c:formatCode>General</c:formatCode>
                <c:ptCount val="13"/>
                <c:pt idx="0">
                  <c:v>5.6470588235294121</c:v>
                </c:pt>
                <c:pt idx="1">
                  <c:v>2.4705882352941178</c:v>
                </c:pt>
                <c:pt idx="2">
                  <c:v>0.5</c:v>
                </c:pt>
                <c:pt idx="3">
                  <c:v>0.97058823529411764</c:v>
                </c:pt>
                <c:pt idx="4">
                  <c:v>0.6470588235294118</c:v>
                </c:pt>
                <c:pt idx="5">
                  <c:v>0.14705882352941177</c:v>
                </c:pt>
                <c:pt idx="6">
                  <c:v>0.47058823529411764</c:v>
                </c:pt>
                <c:pt idx="7">
                  <c:v>1.1470588235294117</c:v>
                </c:pt>
                <c:pt idx="8">
                  <c:v>1.088235294117647</c:v>
                </c:pt>
                <c:pt idx="9">
                  <c:v>0.38235294117647056</c:v>
                </c:pt>
                <c:pt idx="10">
                  <c:v>8.8235294117647065E-2</c:v>
                </c:pt>
                <c:pt idx="11">
                  <c:v>0.58823529411764708</c:v>
                </c:pt>
                <c:pt idx="12">
                  <c:v>0.11764705882352941</c:v>
                </c:pt>
              </c:numCache>
            </c:numRef>
          </c:val>
        </c:ser>
        <c:ser>
          <c:idx val="2"/>
          <c:order val="2"/>
          <c:tx>
            <c:v>直行</c:v>
          </c:tx>
          <c:spPr>
            <a:pattFill prst="pct25">
              <a:fgClr>
                <a:schemeClr val="tx1"/>
              </a:fgClr>
              <a:bgClr>
                <a:schemeClr val="bg1"/>
              </a:bgClr>
            </a:pattFill>
          </c:spPr>
          <c:invertIfNegative val="0"/>
          <c:val>
            <c:numRef>
              <c:f>Sheet1!$A$139:$M$139</c:f>
              <c:numCache>
                <c:formatCode>General</c:formatCode>
                <c:ptCount val="13"/>
                <c:pt idx="0">
                  <c:v>6.166666666666667</c:v>
                </c:pt>
                <c:pt idx="1">
                  <c:v>1.2333333333333334</c:v>
                </c:pt>
                <c:pt idx="2">
                  <c:v>0.6</c:v>
                </c:pt>
                <c:pt idx="3">
                  <c:v>1.0166666666666666</c:v>
                </c:pt>
                <c:pt idx="4">
                  <c:v>0.56666666666666665</c:v>
                </c:pt>
                <c:pt idx="5">
                  <c:v>0.43333333333333335</c:v>
                </c:pt>
                <c:pt idx="6">
                  <c:v>6.6666666666666666E-2</c:v>
                </c:pt>
                <c:pt idx="7">
                  <c:v>1.2166666666666666</c:v>
                </c:pt>
                <c:pt idx="8">
                  <c:v>0.81666666666666665</c:v>
                </c:pt>
                <c:pt idx="9">
                  <c:v>0.33333333333333331</c:v>
                </c:pt>
                <c:pt idx="10">
                  <c:v>0.31666666666666665</c:v>
                </c:pt>
                <c:pt idx="11">
                  <c:v>0.58333333333333337</c:v>
                </c:pt>
                <c:pt idx="12">
                  <c:v>0.91666666666666663</c:v>
                </c:pt>
              </c:numCache>
            </c:numRef>
          </c:val>
        </c:ser>
        <c:dLbls>
          <c:showLegendKey val="0"/>
          <c:showVal val="0"/>
          <c:showCatName val="0"/>
          <c:showSerName val="0"/>
          <c:showPercent val="0"/>
          <c:showBubbleSize val="0"/>
        </c:dLbls>
        <c:gapWidth val="150"/>
        <c:axId val="249255936"/>
        <c:axId val="248788608"/>
      </c:barChart>
      <c:catAx>
        <c:axId val="249255936"/>
        <c:scaling>
          <c:orientation val="minMax"/>
        </c:scaling>
        <c:delete val="0"/>
        <c:axPos val="b"/>
        <c:title>
          <c:tx>
            <c:rich>
              <a:bodyPr/>
              <a:lstStyle/>
              <a:p>
                <a:pPr>
                  <a:defRPr/>
                </a:pPr>
                <a:r>
                  <a:rPr lang="zh-CN"/>
                  <a:t>注视区域</a:t>
                </a:r>
              </a:p>
            </c:rich>
          </c:tx>
          <c:layout>
            <c:manualLayout>
              <c:xMode val="edge"/>
              <c:yMode val="edge"/>
              <c:x val="0.73655956790123456"/>
              <c:y val="0.89547325102880682"/>
            </c:manualLayout>
          </c:layout>
          <c:overlay val="0"/>
        </c:title>
        <c:majorTickMark val="out"/>
        <c:minorTickMark val="none"/>
        <c:tickLblPos val="nextTo"/>
        <c:crossAx val="248788608"/>
        <c:crosses val="autoZero"/>
        <c:auto val="1"/>
        <c:lblAlgn val="ctr"/>
        <c:lblOffset val="100"/>
        <c:noMultiLvlLbl val="0"/>
      </c:catAx>
      <c:valAx>
        <c:axId val="248788608"/>
        <c:scaling>
          <c:orientation val="minMax"/>
        </c:scaling>
        <c:delete val="0"/>
        <c:axPos val="l"/>
        <c:majorGridlines/>
        <c:title>
          <c:tx>
            <c:rich>
              <a:bodyPr rot="-5400000" vert="horz"/>
              <a:lstStyle/>
              <a:p>
                <a:pPr>
                  <a:defRPr/>
                </a:pPr>
                <a:r>
                  <a:rPr lang="zh-CN"/>
                  <a:t>注视频次</a:t>
                </a:r>
                <a:r>
                  <a:rPr lang="en-US"/>
                  <a:t>/</a:t>
                </a:r>
                <a:r>
                  <a:rPr lang="zh-CN"/>
                  <a:t>次</a:t>
                </a:r>
              </a:p>
            </c:rich>
          </c:tx>
          <c:layout>
            <c:manualLayout>
              <c:xMode val="edge"/>
              <c:yMode val="edge"/>
              <c:x val="6.9182098765432111E-3"/>
              <c:y val="0.15320864197530867"/>
            </c:manualLayout>
          </c:layout>
          <c:overlay val="0"/>
        </c:title>
        <c:numFmt formatCode="General" sourceLinked="1"/>
        <c:majorTickMark val="out"/>
        <c:minorTickMark val="none"/>
        <c:tickLblPos val="nextTo"/>
        <c:crossAx val="249255936"/>
        <c:crosses val="autoZero"/>
        <c:crossBetween val="between"/>
      </c:valAx>
    </c:plotArea>
    <c:legend>
      <c:legendPos val="r"/>
      <c:layout>
        <c:manualLayout>
          <c:xMode val="edge"/>
          <c:yMode val="edge"/>
          <c:x val="0.32978302469135801"/>
          <c:y val="0.20144855967078193"/>
          <c:w val="0.54087574117915771"/>
          <c:h val="0.13718477366255141"/>
        </c:manualLayout>
      </c:layout>
      <c:overlay val="0"/>
    </c:legend>
    <c:plotVisOnly val="1"/>
    <c:dispBlanksAs val="gap"/>
    <c:showDLblsOverMax val="0"/>
  </c:chart>
  <c:spPr>
    <a:ln>
      <a:noFill/>
    </a:ln>
  </c:spPr>
  <c:txPr>
    <a:bodyPr/>
    <a:lstStyle/>
    <a:p>
      <a:pPr>
        <a:defRPr sz="14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050679012345679"/>
          <c:y val="5.8025514403292178E-2"/>
          <c:w val="0.80953796296296299"/>
          <c:h val="0.71697201646090547"/>
        </c:manualLayout>
      </c:layout>
      <c:barChart>
        <c:barDir val="col"/>
        <c:grouping val="clustered"/>
        <c:varyColors val="0"/>
        <c:ser>
          <c:idx val="0"/>
          <c:order val="0"/>
          <c:tx>
            <c:v>Yes左转</c:v>
          </c:tx>
          <c:spPr>
            <a:pattFill prst="dkHorz">
              <a:fgClr>
                <a:schemeClr val="tx1"/>
              </a:fgClr>
              <a:bgClr>
                <a:schemeClr val="bg1"/>
              </a:bgClr>
            </a:pattFill>
          </c:spPr>
          <c:invertIfNegative val="0"/>
          <c:val>
            <c:numRef>
              <c:f>Sheet1!$A$36:$M$36</c:f>
              <c:numCache>
                <c:formatCode>General</c:formatCode>
                <c:ptCount val="13"/>
                <c:pt idx="0">
                  <c:v>8.0662878787878807</c:v>
                </c:pt>
                <c:pt idx="1">
                  <c:v>2.4469696969696901</c:v>
                </c:pt>
                <c:pt idx="2">
                  <c:v>1.5833333333333399</c:v>
                </c:pt>
                <c:pt idx="3">
                  <c:v>1.2196969696969699</c:v>
                </c:pt>
                <c:pt idx="4">
                  <c:v>0.38068181818181801</c:v>
                </c:pt>
                <c:pt idx="5">
                  <c:v>0.623106060606061</c:v>
                </c:pt>
                <c:pt idx="6">
                  <c:v>0.27083333333333298</c:v>
                </c:pt>
                <c:pt idx="7">
                  <c:v>2.0056818181818201</c:v>
                </c:pt>
                <c:pt idx="8">
                  <c:v>0.40151515151515099</c:v>
                </c:pt>
                <c:pt idx="9">
                  <c:v>0.28598484848484801</c:v>
                </c:pt>
                <c:pt idx="10">
                  <c:v>0.37878787878787901</c:v>
                </c:pt>
                <c:pt idx="11">
                  <c:v>2.5530303030303001</c:v>
                </c:pt>
                <c:pt idx="12">
                  <c:v>0.51515151515151503</c:v>
                </c:pt>
              </c:numCache>
            </c:numRef>
          </c:val>
        </c:ser>
        <c:ser>
          <c:idx val="1"/>
          <c:order val="1"/>
          <c:tx>
            <c:v>No左转</c:v>
          </c:tx>
          <c:spPr>
            <a:pattFill prst="dkDnDiag">
              <a:fgClr>
                <a:schemeClr val="tx1"/>
              </a:fgClr>
              <a:bgClr>
                <a:schemeClr val="bg1"/>
              </a:bgClr>
            </a:pattFill>
          </c:spPr>
          <c:invertIfNegative val="0"/>
          <c:val>
            <c:numRef>
              <c:f>Sheet1!$A$160:$M$160</c:f>
              <c:numCache>
                <c:formatCode>General</c:formatCode>
                <c:ptCount val="13"/>
                <c:pt idx="0">
                  <c:v>6.8</c:v>
                </c:pt>
                <c:pt idx="1">
                  <c:v>1.2</c:v>
                </c:pt>
                <c:pt idx="2">
                  <c:v>0.4</c:v>
                </c:pt>
                <c:pt idx="3">
                  <c:v>1.0666666666666667</c:v>
                </c:pt>
                <c:pt idx="4">
                  <c:v>0.26666666666666666</c:v>
                </c:pt>
                <c:pt idx="5">
                  <c:v>0</c:v>
                </c:pt>
                <c:pt idx="6">
                  <c:v>0.26666666666666666</c:v>
                </c:pt>
                <c:pt idx="7">
                  <c:v>2.2666666666666666</c:v>
                </c:pt>
                <c:pt idx="8">
                  <c:v>1.6</c:v>
                </c:pt>
                <c:pt idx="9">
                  <c:v>0.33333333333333331</c:v>
                </c:pt>
                <c:pt idx="10">
                  <c:v>0.33333333333333331</c:v>
                </c:pt>
                <c:pt idx="11">
                  <c:v>1.8</c:v>
                </c:pt>
                <c:pt idx="12">
                  <c:v>0</c:v>
                </c:pt>
              </c:numCache>
            </c:numRef>
          </c:val>
        </c:ser>
        <c:dLbls>
          <c:showLegendKey val="0"/>
          <c:showVal val="0"/>
          <c:showCatName val="0"/>
          <c:showSerName val="0"/>
          <c:showPercent val="0"/>
          <c:showBubbleSize val="0"/>
        </c:dLbls>
        <c:gapWidth val="150"/>
        <c:axId val="248996864"/>
        <c:axId val="248840768"/>
      </c:barChart>
      <c:catAx>
        <c:axId val="248996864"/>
        <c:scaling>
          <c:orientation val="minMax"/>
        </c:scaling>
        <c:delete val="0"/>
        <c:axPos val="b"/>
        <c:title>
          <c:tx>
            <c:rich>
              <a:bodyPr/>
              <a:lstStyle/>
              <a:p>
                <a:pPr>
                  <a:defRPr/>
                </a:pPr>
                <a:r>
                  <a:rPr lang="zh-CN"/>
                  <a:t>注视区域</a:t>
                </a:r>
              </a:p>
            </c:rich>
          </c:tx>
          <c:layout>
            <c:manualLayout>
              <c:xMode val="edge"/>
              <c:yMode val="edge"/>
              <c:x val="0.74486944444444447"/>
              <c:y val="0.87456790123456785"/>
            </c:manualLayout>
          </c:layout>
          <c:overlay val="0"/>
        </c:title>
        <c:majorTickMark val="out"/>
        <c:minorTickMark val="none"/>
        <c:tickLblPos val="nextTo"/>
        <c:crossAx val="248840768"/>
        <c:crosses val="autoZero"/>
        <c:auto val="1"/>
        <c:lblAlgn val="ctr"/>
        <c:lblOffset val="100"/>
        <c:noMultiLvlLbl val="0"/>
      </c:catAx>
      <c:valAx>
        <c:axId val="248840768"/>
        <c:scaling>
          <c:orientation val="minMax"/>
        </c:scaling>
        <c:delete val="0"/>
        <c:axPos val="l"/>
        <c:majorGridlines/>
        <c:title>
          <c:tx>
            <c:rich>
              <a:bodyPr rot="-5400000" vert="horz"/>
              <a:lstStyle/>
              <a:p>
                <a:pPr>
                  <a:defRPr/>
                </a:pPr>
                <a:r>
                  <a:rPr lang="zh-CN"/>
                  <a:t>注视频次</a:t>
                </a:r>
                <a:r>
                  <a:rPr lang="en-US"/>
                  <a:t>/</a:t>
                </a:r>
                <a:r>
                  <a:rPr lang="zh-CN"/>
                  <a:t>次</a:t>
                </a:r>
              </a:p>
            </c:rich>
          </c:tx>
          <c:layout>
            <c:manualLayout>
              <c:xMode val="edge"/>
              <c:yMode val="edge"/>
              <c:x val="1.0837962962962962E-2"/>
              <c:y val="0.15843497942386833"/>
            </c:manualLayout>
          </c:layout>
          <c:overlay val="0"/>
        </c:title>
        <c:numFmt formatCode="General" sourceLinked="1"/>
        <c:majorTickMark val="out"/>
        <c:minorTickMark val="none"/>
        <c:tickLblPos val="nextTo"/>
        <c:crossAx val="248996864"/>
        <c:crosses val="autoZero"/>
        <c:crossBetween val="between"/>
      </c:valAx>
    </c:plotArea>
    <c:legend>
      <c:legendPos val="r"/>
      <c:layout>
        <c:manualLayout>
          <c:xMode val="edge"/>
          <c:yMode val="edge"/>
          <c:x val="0.43263734567901235"/>
          <c:y val="0.20689176954732511"/>
          <c:w val="0.19890586419753087"/>
          <c:h val="0.1890148148148148"/>
        </c:manualLayout>
      </c:layout>
      <c:overlay val="0"/>
    </c:legend>
    <c:plotVisOnly val="1"/>
    <c:dispBlanksAs val="gap"/>
    <c:showDLblsOverMax val="0"/>
  </c:chart>
  <c:spPr>
    <a:ln>
      <a:noFill/>
    </a:ln>
  </c:spPr>
  <c:txPr>
    <a:bodyPr/>
    <a:lstStyle/>
    <a:p>
      <a:pPr>
        <a:defRPr sz="11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318734567901238"/>
          <c:y val="5.8025514403292178E-2"/>
          <c:w val="0.78509814814814827"/>
          <c:h val="0.7326510288065845"/>
        </c:manualLayout>
      </c:layout>
      <c:barChart>
        <c:barDir val="col"/>
        <c:grouping val="clustered"/>
        <c:varyColors val="0"/>
        <c:ser>
          <c:idx val="0"/>
          <c:order val="0"/>
          <c:tx>
            <c:v>Yes右转</c:v>
          </c:tx>
          <c:spPr>
            <a:pattFill prst="dkHorz">
              <a:fgClr>
                <a:schemeClr val="tx1"/>
              </a:fgClr>
              <a:bgClr>
                <a:schemeClr val="bg1"/>
              </a:bgClr>
            </a:pattFill>
          </c:spPr>
          <c:invertIfNegative val="0"/>
          <c:val>
            <c:numRef>
              <c:f>Sheet1!$A$74:$M$74</c:f>
              <c:numCache>
                <c:formatCode>General</c:formatCode>
                <c:ptCount val="13"/>
                <c:pt idx="0">
                  <c:v>5.6470588235294121</c:v>
                </c:pt>
                <c:pt idx="1">
                  <c:v>2.4705882352941178</c:v>
                </c:pt>
                <c:pt idx="2">
                  <c:v>0.5</c:v>
                </c:pt>
                <c:pt idx="3">
                  <c:v>0.97058823529411764</c:v>
                </c:pt>
                <c:pt idx="4">
                  <c:v>0.6470588235294118</c:v>
                </c:pt>
                <c:pt idx="5">
                  <c:v>0.14705882352941177</c:v>
                </c:pt>
                <c:pt idx="6">
                  <c:v>0.47058823529411764</c:v>
                </c:pt>
                <c:pt idx="7">
                  <c:v>1.1470588235294117</c:v>
                </c:pt>
                <c:pt idx="8">
                  <c:v>1.088235294117647</c:v>
                </c:pt>
                <c:pt idx="9">
                  <c:v>0.38235294117647056</c:v>
                </c:pt>
                <c:pt idx="10">
                  <c:v>8.8235294117647065E-2</c:v>
                </c:pt>
                <c:pt idx="11">
                  <c:v>0.58823529411764708</c:v>
                </c:pt>
                <c:pt idx="12">
                  <c:v>0.11764705882352941</c:v>
                </c:pt>
              </c:numCache>
            </c:numRef>
          </c:val>
        </c:ser>
        <c:ser>
          <c:idx val="1"/>
          <c:order val="1"/>
          <c:tx>
            <c:v>No右转</c:v>
          </c:tx>
          <c:spPr>
            <a:pattFill prst="dkDnDiag">
              <a:fgClr>
                <a:schemeClr val="tx1"/>
              </a:fgClr>
              <a:bgClr>
                <a:schemeClr val="bg1"/>
              </a:bgClr>
            </a:pattFill>
          </c:spPr>
          <c:invertIfNegative val="0"/>
          <c:val>
            <c:numRef>
              <c:f>Sheet1!$A$175:$M$175</c:f>
              <c:numCache>
                <c:formatCode>General</c:formatCode>
                <c:ptCount val="13"/>
                <c:pt idx="0">
                  <c:v>5.8</c:v>
                </c:pt>
                <c:pt idx="1">
                  <c:v>2.8</c:v>
                </c:pt>
                <c:pt idx="2">
                  <c:v>0.7</c:v>
                </c:pt>
                <c:pt idx="3">
                  <c:v>0.7</c:v>
                </c:pt>
                <c:pt idx="4">
                  <c:v>0.9</c:v>
                </c:pt>
                <c:pt idx="5">
                  <c:v>0.1</c:v>
                </c:pt>
                <c:pt idx="6">
                  <c:v>0</c:v>
                </c:pt>
                <c:pt idx="7">
                  <c:v>0.9</c:v>
                </c:pt>
                <c:pt idx="8">
                  <c:v>0.2</c:v>
                </c:pt>
                <c:pt idx="9">
                  <c:v>0.9</c:v>
                </c:pt>
                <c:pt idx="10">
                  <c:v>0.4</c:v>
                </c:pt>
                <c:pt idx="11">
                  <c:v>1</c:v>
                </c:pt>
                <c:pt idx="12">
                  <c:v>0.6</c:v>
                </c:pt>
              </c:numCache>
            </c:numRef>
          </c:val>
        </c:ser>
        <c:dLbls>
          <c:showLegendKey val="0"/>
          <c:showVal val="0"/>
          <c:showCatName val="0"/>
          <c:showSerName val="0"/>
          <c:showPercent val="0"/>
          <c:showBubbleSize val="0"/>
        </c:dLbls>
        <c:gapWidth val="150"/>
        <c:axId val="248997376"/>
        <c:axId val="248842496"/>
      </c:barChart>
      <c:catAx>
        <c:axId val="248997376"/>
        <c:scaling>
          <c:orientation val="minMax"/>
        </c:scaling>
        <c:delete val="0"/>
        <c:axPos val="b"/>
        <c:title>
          <c:tx>
            <c:rich>
              <a:bodyPr/>
              <a:lstStyle/>
              <a:p>
                <a:pPr>
                  <a:defRPr/>
                </a:pPr>
                <a:r>
                  <a:rPr lang="zh-CN"/>
                  <a:t>注视区域</a:t>
                </a:r>
              </a:p>
            </c:rich>
          </c:tx>
          <c:layout>
            <c:manualLayout>
              <c:xMode val="edge"/>
              <c:yMode val="edge"/>
              <c:x val="0.71789197530864213"/>
              <c:y val="0.89547325102880682"/>
            </c:manualLayout>
          </c:layout>
          <c:overlay val="0"/>
        </c:title>
        <c:majorTickMark val="out"/>
        <c:minorTickMark val="none"/>
        <c:tickLblPos val="nextTo"/>
        <c:crossAx val="248842496"/>
        <c:crosses val="autoZero"/>
        <c:auto val="1"/>
        <c:lblAlgn val="ctr"/>
        <c:lblOffset val="100"/>
        <c:noMultiLvlLbl val="0"/>
      </c:catAx>
      <c:valAx>
        <c:axId val="248842496"/>
        <c:scaling>
          <c:orientation val="minMax"/>
        </c:scaling>
        <c:delete val="0"/>
        <c:axPos val="l"/>
        <c:majorGridlines/>
        <c:title>
          <c:tx>
            <c:rich>
              <a:bodyPr rot="-5400000" vert="horz"/>
              <a:lstStyle/>
              <a:p>
                <a:pPr>
                  <a:defRPr/>
                </a:pPr>
                <a:r>
                  <a:rPr lang="zh-CN"/>
                  <a:t>注视频次</a:t>
                </a:r>
                <a:r>
                  <a:rPr lang="en-US"/>
                  <a:t>/</a:t>
                </a:r>
                <a:r>
                  <a:rPr lang="zh-CN"/>
                  <a:t>次</a:t>
                </a:r>
              </a:p>
            </c:rich>
          </c:tx>
          <c:layout>
            <c:manualLayout>
              <c:xMode val="edge"/>
              <c:yMode val="edge"/>
              <c:x val="2.3518518518518518E-2"/>
              <c:y val="0.13491646090534981"/>
            </c:manualLayout>
          </c:layout>
          <c:overlay val="0"/>
        </c:title>
        <c:numFmt formatCode="General" sourceLinked="1"/>
        <c:majorTickMark val="out"/>
        <c:minorTickMark val="none"/>
        <c:tickLblPos val="nextTo"/>
        <c:crossAx val="248997376"/>
        <c:crosses val="autoZero"/>
        <c:crossBetween val="between"/>
      </c:valAx>
    </c:plotArea>
    <c:legend>
      <c:legendPos val="r"/>
      <c:layout>
        <c:manualLayout>
          <c:xMode val="edge"/>
          <c:yMode val="edge"/>
          <c:x val="0.44512345679012344"/>
          <c:y val="0.17434855967078189"/>
          <c:w val="0.21151234567901231"/>
          <c:h val="0.17206401283172937"/>
        </c:manualLayout>
      </c:layout>
      <c:overlay val="0"/>
    </c:legend>
    <c:plotVisOnly val="1"/>
    <c:dispBlanksAs val="gap"/>
    <c:showDLblsOverMax val="0"/>
  </c:chart>
  <c:spPr>
    <a:ln>
      <a:noFill/>
    </a:ln>
  </c:spPr>
  <c:txPr>
    <a:bodyPr/>
    <a:lstStyle/>
    <a:p>
      <a:pPr>
        <a:defRPr sz="1100"/>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318734567901238"/>
          <c:y val="5.8025514403292178E-2"/>
          <c:w val="0.78509814814814827"/>
          <c:h val="0.7326510288065845"/>
        </c:manualLayout>
      </c:layout>
      <c:barChart>
        <c:barDir val="col"/>
        <c:grouping val="clustered"/>
        <c:varyColors val="0"/>
        <c:ser>
          <c:idx val="0"/>
          <c:order val="0"/>
          <c:tx>
            <c:v>Yes右转</c:v>
          </c:tx>
          <c:spPr>
            <a:pattFill prst="dkHorz">
              <a:fgClr>
                <a:schemeClr val="tx1"/>
              </a:fgClr>
              <a:bgClr>
                <a:schemeClr val="bg1"/>
              </a:bgClr>
            </a:pattFill>
          </c:spPr>
          <c:invertIfNegative val="0"/>
          <c:val>
            <c:numRef>
              <c:f>Sheet1!$A$74:$M$74</c:f>
              <c:numCache>
                <c:formatCode>General</c:formatCode>
                <c:ptCount val="13"/>
                <c:pt idx="0">
                  <c:v>5.6470588235294121</c:v>
                </c:pt>
                <c:pt idx="1">
                  <c:v>2.4705882352941178</c:v>
                </c:pt>
                <c:pt idx="2">
                  <c:v>0.5</c:v>
                </c:pt>
                <c:pt idx="3">
                  <c:v>0.97058823529411764</c:v>
                </c:pt>
                <c:pt idx="4">
                  <c:v>0.6470588235294118</c:v>
                </c:pt>
                <c:pt idx="5">
                  <c:v>0.14705882352941177</c:v>
                </c:pt>
                <c:pt idx="6">
                  <c:v>0.47058823529411764</c:v>
                </c:pt>
                <c:pt idx="7">
                  <c:v>1.1470588235294117</c:v>
                </c:pt>
                <c:pt idx="8">
                  <c:v>1.088235294117647</c:v>
                </c:pt>
                <c:pt idx="9">
                  <c:v>0.38235294117647056</c:v>
                </c:pt>
                <c:pt idx="10">
                  <c:v>8.8235294117647065E-2</c:v>
                </c:pt>
                <c:pt idx="11">
                  <c:v>0.58823529411764708</c:v>
                </c:pt>
                <c:pt idx="12">
                  <c:v>0.11764705882352941</c:v>
                </c:pt>
              </c:numCache>
            </c:numRef>
          </c:val>
        </c:ser>
        <c:ser>
          <c:idx val="1"/>
          <c:order val="1"/>
          <c:tx>
            <c:v>No右转</c:v>
          </c:tx>
          <c:spPr>
            <a:pattFill prst="dkDnDiag">
              <a:fgClr>
                <a:schemeClr val="tx1"/>
              </a:fgClr>
              <a:bgClr>
                <a:schemeClr val="bg1"/>
              </a:bgClr>
            </a:pattFill>
          </c:spPr>
          <c:invertIfNegative val="0"/>
          <c:val>
            <c:numRef>
              <c:f>Sheet1!$A$175:$M$175</c:f>
              <c:numCache>
                <c:formatCode>General</c:formatCode>
                <c:ptCount val="13"/>
                <c:pt idx="0">
                  <c:v>5.8</c:v>
                </c:pt>
                <c:pt idx="1">
                  <c:v>2.8</c:v>
                </c:pt>
                <c:pt idx="2">
                  <c:v>0.7</c:v>
                </c:pt>
                <c:pt idx="3">
                  <c:v>0.7</c:v>
                </c:pt>
                <c:pt idx="4">
                  <c:v>0.9</c:v>
                </c:pt>
                <c:pt idx="5">
                  <c:v>0.1</c:v>
                </c:pt>
                <c:pt idx="6">
                  <c:v>0</c:v>
                </c:pt>
                <c:pt idx="7">
                  <c:v>0.9</c:v>
                </c:pt>
                <c:pt idx="8">
                  <c:v>0.2</c:v>
                </c:pt>
                <c:pt idx="9">
                  <c:v>0.9</c:v>
                </c:pt>
                <c:pt idx="10">
                  <c:v>0.4</c:v>
                </c:pt>
                <c:pt idx="11">
                  <c:v>1</c:v>
                </c:pt>
                <c:pt idx="12">
                  <c:v>0.6</c:v>
                </c:pt>
              </c:numCache>
            </c:numRef>
          </c:val>
        </c:ser>
        <c:dLbls>
          <c:showLegendKey val="0"/>
          <c:showVal val="0"/>
          <c:showCatName val="0"/>
          <c:showSerName val="0"/>
          <c:showPercent val="0"/>
          <c:showBubbleSize val="0"/>
        </c:dLbls>
        <c:gapWidth val="150"/>
        <c:axId val="248997888"/>
        <c:axId val="248844224"/>
      </c:barChart>
      <c:catAx>
        <c:axId val="248997888"/>
        <c:scaling>
          <c:orientation val="minMax"/>
        </c:scaling>
        <c:delete val="0"/>
        <c:axPos val="b"/>
        <c:title>
          <c:tx>
            <c:rich>
              <a:bodyPr/>
              <a:lstStyle/>
              <a:p>
                <a:pPr>
                  <a:defRPr/>
                </a:pPr>
                <a:r>
                  <a:rPr lang="zh-CN"/>
                  <a:t>注视区域</a:t>
                </a:r>
              </a:p>
            </c:rich>
          </c:tx>
          <c:layout>
            <c:manualLayout>
              <c:xMode val="edge"/>
              <c:yMode val="edge"/>
              <c:x val="0.71789197530864213"/>
              <c:y val="0.89547325102880682"/>
            </c:manualLayout>
          </c:layout>
          <c:overlay val="0"/>
        </c:title>
        <c:majorTickMark val="out"/>
        <c:minorTickMark val="none"/>
        <c:tickLblPos val="nextTo"/>
        <c:crossAx val="248844224"/>
        <c:crosses val="autoZero"/>
        <c:auto val="1"/>
        <c:lblAlgn val="ctr"/>
        <c:lblOffset val="100"/>
        <c:noMultiLvlLbl val="0"/>
      </c:catAx>
      <c:valAx>
        <c:axId val="248844224"/>
        <c:scaling>
          <c:orientation val="minMax"/>
        </c:scaling>
        <c:delete val="0"/>
        <c:axPos val="l"/>
        <c:majorGridlines/>
        <c:title>
          <c:tx>
            <c:rich>
              <a:bodyPr rot="-5400000" vert="horz"/>
              <a:lstStyle/>
              <a:p>
                <a:pPr>
                  <a:defRPr/>
                </a:pPr>
                <a:r>
                  <a:rPr lang="zh-CN"/>
                  <a:t>注视频次</a:t>
                </a:r>
                <a:r>
                  <a:rPr lang="en-US"/>
                  <a:t>/</a:t>
                </a:r>
                <a:r>
                  <a:rPr lang="zh-CN"/>
                  <a:t>次</a:t>
                </a:r>
              </a:p>
            </c:rich>
          </c:tx>
          <c:layout>
            <c:manualLayout>
              <c:xMode val="edge"/>
              <c:yMode val="edge"/>
              <c:x val="2.3518518518518518E-2"/>
              <c:y val="0.13491646090534981"/>
            </c:manualLayout>
          </c:layout>
          <c:overlay val="0"/>
        </c:title>
        <c:numFmt formatCode="General" sourceLinked="1"/>
        <c:majorTickMark val="out"/>
        <c:minorTickMark val="none"/>
        <c:tickLblPos val="nextTo"/>
        <c:crossAx val="248997888"/>
        <c:crosses val="autoZero"/>
        <c:crossBetween val="between"/>
      </c:valAx>
    </c:plotArea>
    <c:legend>
      <c:legendPos val="r"/>
      <c:layout>
        <c:manualLayout>
          <c:xMode val="edge"/>
          <c:yMode val="edge"/>
          <c:x val="0.44512345679012344"/>
          <c:y val="0.17434855967078189"/>
          <c:w val="0.21151234567901231"/>
          <c:h val="0.17206401283172937"/>
        </c:manualLayout>
      </c:layout>
      <c:overlay val="0"/>
    </c:legend>
    <c:plotVisOnly val="1"/>
    <c:dispBlanksAs val="gap"/>
    <c:showDLblsOverMax val="0"/>
  </c:chart>
  <c:spPr>
    <a:ln>
      <a:noFill/>
    </a:ln>
  </c:spPr>
  <c:txPr>
    <a:bodyPr/>
    <a:lstStyle/>
    <a:p>
      <a:pPr>
        <a:defRPr sz="1100"/>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954197530864199"/>
          <c:y val="5.8025514403292178E-2"/>
          <c:w val="0.81226203703703703"/>
          <c:h val="0.74310370370370382"/>
        </c:manualLayout>
      </c:layout>
      <c:barChart>
        <c:barDir val="col"/>
        <c:grouping val="clustered"/>
        <c:varyColors val="0"/>
        <c:ser>
          <c:idx val="0"/>
          <c:order val="0"/>
          <c:tx>
            <c:v>Yes左转</c:v>
          </c:tx>
          <c:spPr>
            <a:pattFill prst="dkHorz">
              <a:fgClr>
                <a:schemeClr val="tx1"/>
              </a:fgClr>
              <a:bgClr>
                <a:schemeClr val="bg1"/>
              </a:bgClr>
            </a:pattFill>
          </c:spPr>
          <c:invertIfNegative val="0"/>
          <c:val>
            <c:numRef>
              <c:f>Sheet1!$N$36:$Z$36</c:f>
              <c:numCache>
                <c:formatCode>General</c:formatCode>
                <c:ptCount val="13"/>
                <c:pt idx="0">
                  <c:v>20.427999999999997</c:v>
                </c:pt>
                <c:pt idx="1">
                  <c:v>1.837</c:v>
                </c:pt>
                <c:pt idx="2">
                  <c:v>0.80599999999999994</c:v>
                </c:pt>
                <c:pt idx="3">
                  <c:v>1.6110000000000002</c:v>
                </c:pt>
                <c:pt idx="4">
                  <c:v>0.39199999999999996</c:v>
                </c:pt>
                <c:pt idx="5">
                  <c:v>1.2360000000000002</c:v>
                </c:pt>
                <c:pt idx="6">
                  <c:v>0.20100000000000001</c:v>
                </c:pt>
                <c:pt idx="7">
                  <c:v>3.0289999999999999</c:v>
                </c:pt>
                <c:pt idx="8">
                  <c:v>0.28699999999999998</c:v>
                </c:pt>
                <c:pt idx="9">
                  <c:v>0.51300000000000001</c:v>
                </c:pt>
                <c:pt idx="10">
                  <c:v>1.8070000000000002</c:v>
                </c:pt>
                <c:pt idx="11">
                  <c:v>1.9660000000000004</c:v>
                </c:pt>
                <c:pt idx="12">
                  <c:v>2.1280000000000001</c:v>
                </c:pt>
              </c:numCache>
            </c:numRef>
          </c:val>
        </c:ser>
        <c:ser>
          <c:idx val="1"/>
          <c:order val="1"/>
          <c:tx>
            <c:v>No左转</c:v>
          </c:tx>
          <c:spPr>
            <a:pattFill prst="dkDnDiag">
              <a:fgClr>
                <a:schemeClr val="tx1"/>
              </a:fgClr>
              <a:bgClr>
                <a:schemeClr val="bg1"/>
              </a:bgClr>
            </a:pattFill>
          </c:spPr>
          <c:invertIfNegative val="0"/>
          <c:val>
            <c:numRef>
              <c:f>Sheet1!$N$160:$Z$160</c:f>
              <c:numCache>
                <c:formatCode>General</c:formatCode>
                <c:ptCount val="13"/>
                <c:pt idx="0">
                  <c:v>16.420799999999996</c:v>
                </c:pt>
                <c:pt idx="1">
                  <c:v>1.4674</c:v>
                </c:pt>
                <c:pt idx="2">
                  <c:v>0.27060000000000001</c:v>
                </c:pt>
                <c:pt idx="3">
                  <c:v>0.7964</c:v>
                </c:pt>
                <c:pt idx="4">
                  <c:v>0.4158</c:v>
                </c:pt>
                <c:pt idx="5">
                  <c:v>0</c:v>
                </c:pt>
                <c:pt idx="6">
                  <c:v>0.23320000000000002</c:v>
                </c:pt>
                <c:pt idx="7">
                  <c:v>3.5024000000000002</c:v>
                </c:pt>
                <c:pt idx="8">
                  <c:v>1.6873999999999998</c:v>
                </c:pt>
                <c:pt idx="9">
                  <c:v>0.29260000000000003</c:v>
                </c:pt>
                <c:pt idx="10">
                  <c:v>0.38059999999999999</c:v>
                </c:pt>
                <c:pt idx="11">
                  <c:v>2.1955999999999998</c:v>
                </c:pt>
                <c:pt idx="12">
                  <c:v>0</c:v>
                </c:pt>
              </c:numCache>
            </c:numRef>
          </c:val>
        </c:ser>
        <c:dLbls>
          <c:showLegendKey val="0"/>
          <c:showVal val="0"/>
          <c:showCatName val="0"/>
          <c:showSerName val="0"/>
          <c:showPercent val="0"/>
          <c:showBubbleSize val="0"/>
        </c:dLbls>
        <c:gapWidth val="150"/>
        <c:axId val="248998400"/>
        <c:axId val="248845952"/>
      </c:barChart>
      <c:catAx>
        <c:axId val="248998400"/>
        <c:scaling>
          <c:orientation val="minMax"/>
        </c:scaling>
        <c:delete val="0"/>
        <c:axPos val="b"/>
        <c:title>
          <c:tx>
            <c:rich>
              <a:bodyPr/>
              <a:lstStyle/>
              <a:p>
                <a:pPr>
                  <a:defRPr/>
                </a:pPr>
                <a:r>
                  <a:rPr lang="zh-CN"/>
                  <a:t>注视区域</a:t>
                </a:r>
              </a:p>
            </c:rich>
          </c:tx>
          <c:layout>
            <c:manualLayout>
              <c:xMode val="edge"/>
              <c:yMode val="edge"/>
              <c:x val="0.70822962962962965"/>
              <c:y val="0.89547325102880682"/>
            </c:manualLayout>
          </c:layout>
          <c:overlay val="0"/>
        </c:title>
        <c:majorTickMark val="out"/>
        <c:minorTickMark val="none"/>
        <c:tickLblPos val="nextTo"/>
        <c:crossAx val="248845952"/>
        <c:crosses val="autoZero"/>
        <c:auto val="1"/>
        <c:lblAlgn val="ctr"/>
        <c:lblOffset val="100"/>
        <c:noMultiLvlLbl val="0"/>
      </c:catAx>
      <c:valAx>
        <c:axId val="248845952"/>
        <c:scaling>
          <c:orientation val="minMax"/>
        </c:scaling>
        <c:delete val="0"/>
        <c:axPos val="l"/>
        <c:majorGridlines/>
        <c:title>
          <c:tx>
            <c:rich>
              <a:bodyPr rot="-5400000" vert="horz"/>
              <a:lstStyle/>
              <a:p>
                <a:pPr>
                  <a:defRPr/>
                </a:pPr>
                <a:r>
                  <a:rPr lang="zh-CN"/>
                  <a:t>注视时长</a:t>
                </a:r>
                <a:r>
                  <a:rPr lang="en-US"/>
                  <a:t>/</a:t>
                </a:r>
                <a:r>
                  <a:rPr lang="zh-CN"/>
                  <a:t>秒</a:t>
                </a:r>
              </a:p>
            </c:rich>
          </c:tx>
          <c:layout>
            <c:manualLayout>
              <c:xMode val="edge"/>
              <c:yMode val="edge"/>
              <c:x val="1.1759259259259259E-2"/>
              <c:y val="8.8493415637860076E-2"/>
            </c:manualLayout>
          </c:layout>
          <c:overlay val="0"/>
        </c:title>
        <c:numFmt formatCode="General" sourceLinked="1"/>
        <c:majorTickMark val="out"/>
        <c:minorTickMark val="none"/>
        <c:tickLblPos val="nextTo"/>
        <c:crossAx val="248998400"/>
        <c:crosses val="autoZero"/>
        <c:crossBetween val="between"/>
      </c:valAx>
    </c:plotArea>
    <c:legend>
      <c:legendPos val="r"/>
      <c:layout>
        <c:manualLayout>
          <c:xMode val="edge"/>
          <c:yMode val="edge"/>
          <c:x val="0.36101851851851852"/>
          <c:y val="0.22527448559670782"/>
          <c:w val="0.50464660493827163"/>
          <c:h val="0.15243045267489713"/>
        </c:manualLayout>
      </c:layout>
      <c:overlay val="0"/>
    </c:legend>
    <c:plotVisOnly val="1"/>
    <c:dispBlanksAs val="gap"/>
    <c:showDLblsOverMax val="0"/>
  </c:chart>
  <c:spPr>
    <a:ln>
      <a:noFill/>
    </a:ln>
  </c:spPr>
  <c:txPr>
    <a:bodyPr/>
    <a:lstStyle/>
    <a:p>
      <a:pPr>
        <a:defRPr sz="11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2017/5/11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612139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6984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整个驾驶过程是一个人</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车</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环境闭环交互的过程，整个驾驶过程包括主任务和次任务两个模块。其中，主任务主要分为策略层、模式层、操作层和场景感知四个层次。策略层主要指驾驶员的路径选择等；模式层主要主要指驾驶员都采取了哪些操作模式，如跟车和换道等；操作层主要指驾驶员的油门、刹车、方向盘操作等；场景感知主要指驾驶员对周边行车环境的危险认知行为。次任务只要包括打电话、发短信等。</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驾驶风格可体现在以上不同任务和不同层级中。例如，体现在策略层表现为路径选择时，是倾向于更省时间的路径还是距离更短的路径；体现在模式层表现为近距离跟驰、频繁换道等行车偏好；体现在操作层表现为是否经常急加速、急减速等；体现在场景感知层表现为过路口时是否认真观察周围交通状况等；体现在驾驶次任务层表现为开车时发短信等。本课题主要针对模式层和操作层的驾驶风格开展研究。</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69519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整个驾驶过程是一个人</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车</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环境闭环交互的过程，整个驾驶过程包括主任务和次任务两个模块。其中，主任务主要分为策略层、模式层、操作层和场景感知四个层次。策略层主要指驾驶员的路径选择等；模式层主要主要指驾驶员都采取了哪些操作模式，如跟车和换道等；操作层主要指驾驶员的油门、刹车、方向盘操作等；场景感知主要指驾驶员对周边行车环境的危险认知行为。次任务只要包括打电话、发短信等。</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驾驶风格可体现在以上不同任务和不同层级中。例如，体现在策略层表现为路径选择时，是倾向于更省时间的路径还是距离更短的路径；体现在模式层表现为近距离跟驰、频繁换道等行车偏好；体现在操作层表现为是否经常急加速、急减速等；体现在场景感知层表现为过路口时是否认真观察周围交通状况等；体现在驾驶次任务层表现为开车时发短信等。本课题主要针对模式层和操作层的驾驶风格开展研究。</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69519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首先，我们来关注一下选题的背景和意义。研究表明，</a:t>
            </a:r>
            <a:r>
              <a:rPr lang="en-US" sz="1200" kern="1200" dirty="0" smtClean="0">
                <a:solidFill>
                  <a:schemeClr val="tx1"/>
                </a:solidFill>
                <a:effectLst/>
                <a:latin typeface="+mn-lt"/>
                <a:ea typeface="+mn-ea"/>
                <a:cs typeface="+mn-cs"/>
              </a:rPr>
              <a:t>90%</a:t>
            </a:r>
            <a:r>
              <a:rPr lang="zh-CN" altLang="en-US" sz="1200" kern="1200" dirty="0" smtClean="0">
                <a:solidFill>
                  <a:schemeClr val="tx1"/>
                </a:solidFill>
                <a:effectLst/>
                <a:latin typeface="+mn-lt"/>
                <a:ea typeface="+mn-ea"/>
                <a:cs typeface="+mn-cs"/>
              </a:rPr>
              <a:t>以上的事故原因与驾驶员相关。而当前针对驾驶员的研究，从碰撞发生的时间轴上来看，碰撞发生后的乘员保护为被动安全；碰撞发生前较短时间内（比如</a:t>
            </a:r>
            <a:r>
              <a:rPr lang="en-US" sz="1200" kern="1200" dirty="0" smtClean="0">
                <a:solidFill>
                  <a:schemeClr val="tx1"/>
                </a:solidFill>
                <a:effectLst/>
                <a:latin typeface="+mn-lt"/>
                <a:ea typeface="+mn-ea"/>
                <a:cs typeface="+mn-cs"/>
              </a:rPr>
              <a:t>1~2</a:t>
            </a:r>
            <a:r>
              <a:rPr lang="zh-CN" altLang="en-US" sz="1200" kern="1200" dirty="0" smtClean="0">
                <a:solidFill>
                  <a:schemeClr val="tx1"/>
                </a:solidFill>
                <a:effectLst/>
                <a:latin typeface="+mn-lt"/>
                <a:ea typeface="+mn-ea"/>
                <a:cs typeface="+mn-cs"/>
              </a:rPr>
              <a:t>秒）是</a:t>
            </a:r>
            <a:r>
              <a:rPr lang="en-US" sz="1200" kern="1200" dirty="0" smtClean="0">
                <a:solidFill>
                  <a:schemeClr val="tx1"/>
                </a:solidFill>
                <a:effectLst/>
                <a:latin typeface="+mn-lt"/>
                <a:ea typeface="+mn-ea"/>
                <a:cs typeface="+mn-cs"/>
              </a:rPr>
              <a:t>ADAS</a:t>
            </a:r>
            <a:r>
              <a:rPr lang="zh-CN" altLang="en-US" sz="1200" kern="1200" dirty="0" smtClean="0">
                <a:solidFill>
                  <a:schemeClr val="tx1"/>
                </a:solidFill>
                <a:effectLst/>
                <a:latin typeface="+mn-lt"/>
                <a:ea typeface="+mn-ea"/>
                <a:cs typeface="+mn-cs"/>
              </a:rPr>
              <a:t>的作用区域，主要包括</a:t>
            </a:r>
            <a:r>
              <a:rPr lang="en-US" sz="1200" kern="1200" dirty="0" smtClean="0">
                <a:solidFill>
                  <a:schemeClr val="tx1"/>
                </a:solidFill>
                <a:effectLst/>
                <a:latin typeface="+mn-lt"/>
                <a:ea typeface="+mn-ea"/>
                <a:cs typeface="+mn-cs"/>
              </a:rPr>
              <a:t>FCW</a:t>
            </a:r>
            <a:r>
              <a:rPr lang="zh-CN" altLang="en-US" sz="1200" kern="1200" dirty="0" smtClean="0">
                <a:solidFill>
                  <a:schemeClr val="tx1"/>
                </a:solidFill>
                <a:effectLst/>
                <a:latin typeface="+mn-lt"/>
                <a:ea typeface="+mn-ea"/>
                <a:cs typeface="+mn-cs"/>
              </a:rPr>
              <a:t>前撞预警系统，</a:t>
            </a:r>
            <a:r>
              <a:rPr lang="en-US" sz="1200" kern="1200" dirty="0" smtClean="0">
                <a:solidFill>
                  <a:schemeClr val="tx1"/>
                </a:solidFill>
                <a:effectLst/>
                <a:latin typeface="+mn-lt"/>
                <a:ea typeface="+mn-ea"/>
                <a:cs typeface="+mn-cs"/>
              </a:rPr>
              <a:t>LDW</a:t>
            </a:r>
            <a:r>
              <a:rPr lang="zh-CN" altLang="en-US" sz="1200" kern="1200" dirty="0" smtClean="0">
                <a:solidFill>
                  <a:schemeClr val="tx1"/>
                </a:solidFill>
                <a:effectLst/>
                <a:latin typeface="+mn-lt"/>
                <a:ea typeface="+mn-ea"/>
                <a:cs typeface="+mn-cs"/>
              </a:rPr>
              <a:t>车道偏离系统等；在时间轴上再向前推移，关注潜藏于驾驶员日常驾驶过程中的不良驾驶行为，比如近距离跟车、频繁换道等，这些不良驾驶行为多数情况下不会直接导致碰撞事故的发生，但从长远来看，却会增大事故发生的概率，严重影响行车安全性。</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也就是说，驾驶风格越激进，事故发生率越高。我们来看一下两个典型例子：一个是跟驰过近，研究表明高速公路上跟驰过近导致的追尾事故占比高达</a:t>
            </a:r>
            <a:r>
              <a:rPr lang="en-US" sz="1200" kern="1200" dirty="0" smtClean="0">
                <a:solidFill>
                  <a:schemeClr val="tx1"/>
                </a:solidFill>
                <a:effectLst/>
                <a:latin typeface="+mn-lt"/>
                <a:ea typeface="+mn-ea"/>
                <a:cs typeface="+mn-cs"/>
              </a:rPr>
              <a:t>40.4%</a:t>
            </a:r>
            <a:r>
              <a:rPr lang="zh-CN" altLang="en-US" sz="1200" kern="1200" dirty="0" smtClean="0">
                <a:solidFill>
                  <a:schemeClr val="tx1"/>
                </a:solidFill>
                <a:effectLst/>
                <a:latin typeface="+mn-lt"/>
                <a:ea typeface="+mn-ea"/>
                <a:cs typeface="+mn-cs"/>
              </a:rPr>
              <a:t>，其中，激进型驾驶员是正常型驾驶人追尾事故发生率的</a:t>
            </a:r>
            <a:r>
              <a:rPr lang="en-US"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倍以上；其次是换道，研究表明，换道越频繁，事故发生次数越多。</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总体来看，数据显示，</a:t>
            </a:r>
            <a:r>
              <a:rPr lang="en-US" sz="1200" kern="1200" dirty="0" smtClean="0">
                <a:solidFill>
                  <a:schemeClr val="tx1"/>
                </a:solidFill>
                <a:effectLst/>
                <a:latin typeface="+mn-lt"/>
                <a:ea typeface="+mn-ea"/>
                <a:cs typeface="+mn-cs"/>
              </a:rPr>
              <a:t>56%</a:t>
            </a:r>
            <a:r>
              <a:rPr lang="zh-CN" altLang="en-US" sz="1200" kern="1200" dirty="0" smtClean="0">
                <a:solidFill>
                  <a:schemeClr val="tx1"/>
                </a:solidFill>
                <a:effectLst/>
                <a:latin typeface="+mn-lt"/>
                <a:ea typeface="+mn-ea"/>
                <a:cs typeface="+mn-cs"/>
              </a:rPr>
              <a:t>的死亡交通事故与激进驾驶有关。而且陈芳老师、工业工程系张伟老师等的研究表明，在中国，驾驶员普遍存在驾驶风格激进、安全意识单薄等问题。</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因此，本课题以日常驾驶中的驾驶风格评测为研究对象，拟从源头上改善驾驶员的不良驾驶行为，提升行车安全性。</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1243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整个驾驶过程是一个人</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车</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环境闭环交互的过程，整个驾驶过程包括主任务和次任务两个模块。其中，主任务主要分为策略层、模式层、操作层和场景感知四个层次。策略层主要指驾驶员的路径选择等；模式层主要主要指驾驶员都采取了哪些操作模式，如跟车和换道等；操作层主要指驾驶员的油门、刹车、方向盘操作等；场景感知主要指驾驶员对周边行车环境的危险认知行为。次任务只要包括打电话、发短信等。</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驾驶风格可体现在以上不同任务和不同层级中。例如，体现在策略层表现为路径选择时，是倾向于更省时间的路径还是距离更短的路径；体现在模式层表现为近距离跟驰、频繁换道等行车偏好；体现在操作层表现为是否经常急加速、急减速等；体现在场景感知层表现为过路口时是否认真观察周围交通状况等；体现在驾驶次任务层表现为开车时发短信等。本课题主要针对模式层和操作层的驾驶风格开展研究。</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69519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整个驾驶过程是一个人</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车</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环境闭环交互的过程，整个驾驶过程包括主任务和次任务两个模块。其中，主任务主要分为策略层、模式层、操作层和场景感知四个层次。策略层主要指驾驶员的路径选择等；模式层主要主要指驾驶员都采取了哪些操作模式，如跟车和换道等；操作层主要指驾驶员的油门、刹车、方向盘操作等；场景感知主要指驾驶员对周边行车环境的危险认知行为。次任务只要包括打电话、发短信等。</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驾驶风格可体现在以上不同任务和不同层级中。例如，体现在策略层表现为路径选择时，是倾向于更省时间的路径还是距离更短的路径；体现在模式层表现为近距离跟驰、频繁换道等行车偏好；体现在操作层表现为是否经常急加速、急减速等；体现在场景感知层表现为过路口时是否认真观察周围交通状况等；体现在驾驶次任务层表现为开车时发短信等。本课题主要针对模式层和操作层的驾驶风格开展研究。</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69519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整个驾驶过程是一个人</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车</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环境闭环交互的过程，整个驾驶过程包括主任务和次任务两个模块。其中，主任务主要分为策略层、模式层、操作层和场景感知四个层次。策略层主要指驾驶员的路径选择等；模式层主要主要指驾驶员都采取了哪些操作模式，如跟车和换道等；操作层主要指驾驶员的油门、刹车、方向盘操作等；场景感知主要指驾驶员对周边行车环境的危险认知行为。次任务只要包括打电话、发短信等。</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驾驶风格可体现在以上不同任务和不同层级中。例如，体现在策略层表现为路径选择时，是倾向于更省时间的路径还是距离更短的路径；体现在模式层表现为近距离跟驰、频繁换道等行车偏好；体现在操作层表现为是否经常急加速、急减速等；体现在场景感知层表现为过路口时是否认真观察周围交通状况等；体现在驾驶次任务层表现为开车时发短信等。本课题主要针对模式层和操作层的驾驶风格开展研究。</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69519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整个驾驶过程是一个人</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车</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环境闭环交互的过程，整个驾驶过程包括主任务和次任务两个模块。其中，主任务主要分为策略层、模式层、操作层和场景感知四个层次。策略层主要指驾驶员的路径选择等；模式层主要主要指驾驶员都采取了哪些操作模式，如跟车和换道等；操作层主要指驾驶员的油门、刹车、方向盘操作等；场景感知主要指驾驶员对周边行车环境的危险认知行为。次任务只要包括打电话、发短信等。</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驾驶风格可体现在以上不同任务和不同层级中。例如，体现在策略层表现为路径选择时，是倾向于更省时间的路径还是距离更短的路径；体现在模式层表现为近距离跟驰、频繁换道等行车偏好；体现在操作层表现为是否经常急加速、急减速等；体现在场景感知层表现为过路口时是否认真观察周围交通状况等；体现在驾驶次任务层表现为开车时发短信等。本课题主要针对模式层和操作层的驾驶风格开展研究。</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69519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整个驾驶过程是一个人</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车</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环境闭环交互的过程，整个驾驶过程包括主任务和次任务两个模块。其中，主任务主要分为策略层、模式层、操作层和场景感知四个层次。策略层主要指驾驶员的路径选择等；模式层主要主要指驾驶员都采取了哪些操作模式，如跟车和换道等；操作层主要指驾驶员的油门、刹车、方向盘操作等；场景感知主要指驾驶员对周边行车环境的危险认知行为。次任务只要包括打电话、发短信等。</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驾驶风格可体现在以上不同任务和不同层级中。例如，体现在策略层表现为路径选择时，是倾向于更省时间的路径还是距离更短的路径；体现在模式层表现为近距离跟驰、频繁换道等行车偏好；体现在操作层表现为是否经常急加速、急减速等；体现在场景感知层表现为过路口时是否认真观察周围交通状况等；体现在驾驶次任务层表现为开车时发短信等。本课题主要针对模式层和操作层的驾驶风格开展研究。</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69519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整个驾驶过程是一个人</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车</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环境闭环交互的过程，整个驾驶过程包括主任务和次任务两个模块。其中，主任务主要分为策略层、模式层、操作层和场景感知四个层次。策略层主要指驾驶员的路径选择等；模式层主要主要指驾驶员都采取了哪些操作模式，如跟车和换道等；操作层主要指驾驶员的油门、刹车、方向盘操作等；场景感知主要指驾驶员对周边行车环境的危险认知行为。次任务只要包括打电话、发短信等。</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驾驶风格可体现在以上不同任务和不同层级中。例如，体现在策略层表现为路径选择时，是倾向于更省时间的路径还是距离更短的路径；体现在模式层表现为近距离跟驰、频繁换道等行车偏好；体现在操作层表现为是否经常急加速、急减速等；体现在场景感知层表现为过路口时是否认真观察周围交通状况等；体现在驾驶次任务层表现为开车时发短信等。本课题主要针对模式层和操作层的驾驶风格开展研究。</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69519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整个驾驶过程是一个人</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车</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环境闭环交互的过程，整个驾驶过程包括主任务和次任务两个模块。其中，主任务主要分为策略层、模式层、操作层和场景感知四个层次。策略层主要指驾驶员的路径选择等；模式层主要主要指驾驶员都采取了哪些操作模式，如跟车和换道等；操作层主要指驾驶员的油门、刹车、方向盘操作等；场景感知主要指驾驶员对周边行车环境的危险认知行为。次任务只要包括打电话、发短信等。</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驾驶风格可体现在以上不同任务和不同层级中。例如，体现在策略层表现为路径选择时，是倾向于更省时间的路径还是距离更短的路径；体现在模式层表现为近距离跟驰、频繁换道等行车偏好；体现在操作层表现为是否经常急加速、急减速等；体现在场景感知层表现为过路口时是否认真观察周围交通状况等；体现在驾驶次任务层表现为开车时发短信等。本课题主要针对模式层和操作层的驾驶风格开展研究。</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6951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image" Target="../media/image1.png"/><Relationship Id="rId7"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 Id="rId9" Type="http://schemas.openxmlformats.org/officeDocument/2006/relationships/chart" Target="../charts/char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16"/>
          <p:cNvSpPr txBox="1"/>
          <p:nvPr/>
        </p:nvSpPr>
        <p:spPr>
          <a:xfrm>
            <a:off x="-4445" y="580390"/>
            <a:ext cx="12204700" cy="400110"/>
          </a:xfrm>
          <a:prstGeom prst="rect">
            <a:avLst/>
          </a:prstGeom>
          <a:noFill/>
        </p:spPr>
        <p:txBody>
          <a:bodyPr wrap="square" rtlCol="0">
            <a:spAutoFit/>
          </a:bodyPr>
          <a:lstStyle/>
          <a:p>
            <a:pPr algn="ctr"/>
            <a:r>
              <a:rPr lang="zh-CN" altLang="en-US" sz="2000" dirty="0" smtClean="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深圳大学工学</a:t>
            </a:r>
            <a:r>
              <a:rPr lang="zh-CN" altLang="en-US" sz="20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学士</a:t>
            </a:r>
            <a:r>
              <a:rPr lang="zh-CN" altLang="en-US" sz="2000" dirty="0" smtClean="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学位论文终期答辩</a:t>
            </a:r>
            <a:endParaRPr lang="zh-CN" altLang="en-US" sz="20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20" name="TextBox 1"/>
          <p:cNvSpPr txBox="1"/>
          <p:nvPr/>
        </p:nvSpPr>
        <p:spPr>
          <a:xfrm>
            <a:off x="-5715" y="1946910"/>
            <a:ext cx="12206605" cy="707886"/>
          </a:xfrm>
          <a:prstGeom prst="rect">
            <a:avLst/>
          </a:prstGeom>
          <a:noFill/>
        </p:spPr>
        <p:txBody>
          <a:bodyPr wrap="square" rtlCol="0">
            <a:spAutoFit/>
          </a:bodyPr>
          <a:lstStyle/>
          <a:p>
            <a:pPr algn="ctr"/>
            <a:r>
              <a:rPr lang="zh-CN" altLang="en-US" sz="2000" b="1" dirty="0" smtClean="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rPr>
              <a:t>赖于十字路口驾驶员注视特性的驾驶员意图预测方法研究</a:t>
            </a:r>
            <a:endParaRPr lang="en-US" altLang="zh-CN" sz="2000" b="1" dirty="0" smtClean="0">
              <a:effectLst>
                <a:outerShdw blurRad="38100" dist="38100" dir="2700000" algn="tl">
                  <a:srgbClr val="000000">
                    <a:alpha val="43137"/>
                  </a:srgbClr>
                </a:outerShdw>
              </a:effectLst>
              <a:latin typeface="微软雅黑" pitchFamily="34" charset="-122"/>
              <a:ea typeface="微软雅黑" pitchFamily="34" charset="-122"/>
              <a:cs typeface="Arial Unicode MS" pitchFamily="34" charset="-122"/>
            </a:endParaRPr>
          </a:p>
          <a:p>
            <a:pPr lvl="0" algn="ctr"/>
            <a:r>
              <a:rPr lang="en-US" altLang="zh-CN" sz="2000" b="1" dirty="0">
                <a:effectLst>
                  <a:outerShdw blurRad="38100" dist="38100" dir="2700000" algn="tl">
                    <a:srgbClr val="000000">
                      <a:alpha val="43137"/>
                    </a:srgbClr>
                  </a:outerShdw>
                </a:effectLst>
                <a:latin typeface="Arial Unicode MS" pitchFamily="34" charset="-122"/>
                <a:ea typeface="Arial Unicode MS" pitchFamily="34" charset="-122"/>
                <a:cs typeface="Arial Unicode MS" pitchFamily="34" charset="-122"/>
              </a:rPr>
              <a:t>Prediction of Drivers’ Intention at Intersections Based on Visual Clues</a:t>
            </a:r>
            <a:endParaRPr lang="zh-CN" altLang="zh-CN" sz="2000" b="1" dirty="0">
              <a:effectLst>
                <a:outerShdw blurRad="38100" dist="38100" dir="2700000" algn="tl">
                  <a:srgbClr val="000000">
                    <a:alpha val="43137"/>
                  </a:srgbClr>
                </a:outerShdw>
              </a:effectLst>
              <a:latin typeface="Arial Unicode MS" pitchFamily="34" charset="-122"/>
              <a:ea typeface="Arial Unicode MS" pitchFamily="34" charset="-122"/>
              <a:cs typeface="Arial Unicode MS" pitchFamily="34" charset="-122"/>
            </a:endParaRPr>
          </a:p>
        </p:txBody>
      </p:sp>
      <p:sp>
        <p:nvSpPr>
          <p:cNvPr id="22" name="TextBox 3"/>
          <p:cNvSpPr txBox="1"/>
          <p:nvPr/>
        </p:nvSpPr>
        <p:spPr>
          <a:xfrm>
            <a:off x="-5080" y="3780790"/>
            <a:ext cx="12205970" cy="369332"/>
          </a:xfrm>
          <a:prstGeom prst="rect">
            <a:avLst/>
          </a:prstGeom>
          <a:noFill/>
        </p:spPr>
        <p:txBody>
          <a:bodyPr wrap="square" rtlCol="0">
            <a:spAutoFit/>
          </a:bodyPr>
          <a:lstStyle/>
          <a:p>
            <a:pPr algn="ctr"/>
            <a:r>
              <a:rPr lang="zh-CN" altLang="en-US" b="1" dirty="0">
                <a:latin typeface="微软雅黑" panose="020B0503020204020204" charset="-122"/>
                <a:ea typeface="微软雅黑" panose="020B0503020204020204" charset="-122"/>
              </a:rPr>
              <a:t>学生姓名</a:t>
            </a:r>
            <a:r>
              <a:rPr lang="zh-CN" altLang="en-US" b="1" dirty="0" smtClean="0">
                <a:latin typeface="微软雅黑" panose="020B0503020204020204" charset="-122"/>
                <a:ea typeface="微软雅黑" panose="020B0503020204020204" charset="-122"/>
              </a:rPr>
              <a:t>： 朱方平</a:t>
            </a:r>
            <a:endParaRPr lang="en-US" altLang="zh-CN" b="1" dirty="0" smtClean="0">
              <a:latin typeface="微软雅黑" panose="020B0503020204020204" charset="-122"/>
              <a:ea typeface="微软雅黑" panose="020B0503020204020204" charset="-122"/>
            </a:endParaRPr>
          </a:p>
        </p:txBody>
      </p:sp>
      <p:sp>
        <p:nvSpPr>
          <p:cNvPr id="38" name="矩形 37"/>
          <p:cNvSpPr/>
          <p:nvPr/>
        </p:nvSpPr>
        <p:spPr>
          <a:xfrm>
            <a:off x="-5080" y="4169410"/>
            <a:ext cx="12205970" cy="369332"/>
          </a:xfrm>
          <a:prstGeom prst="rect">
            <a:avLst/>
          </a:prstGeom>
        </p:spPr>
        <p:txBody>
          <a:bodyPr wrap="square">
            <a:spAutoFit/>
          </a:bodyPr>
          <a:lstStyle/>
          <a:p>
            <a:pPr algn="ctr"/>
            <a:r>
              <a:rPr lang="zh-CN" altLang="en-US" b="1" dirty="0">
                <a:latin typeface="微软雅黑" panose="020B0503020204020204" charset="-122"/>
                <a:ea typeface="微软雅黑" panose="020B0503020204020204" charset="-122"/>
              </a:rPr>
              <a:t>指导老师： 李国法</a:t>
            </a:r>
            <a:r>
              <a:rPr lang="zh-CN" altLang="en-US" b="1" dirty="0" smtClean="0">
                <a:latin typeface="微软雅黑" panose="020B0503020204020204" charset="-122"/>
                <a:ea typeface="微软雅黑" panose="020B0503020204020204" charset="-122"/>
              </a:rPr>
              <a:t> </a:t>
            </a:r>
            <a:endParaRPr lang="zh-CN" altLang="en-US" b="1" dirty="0">
              <a:latin typeface="微软雅黑" panose="020B0503020204020204" charset="-122"/>
              <a:ea typeface="微软雅黑" panose="020B0503020204020204" charset="-122"/>
            </a:endParaRPr>
          </a:p>
        </p:txBody>
      </p:sp>
      <p:sp>
        <p:nvSpPr>
          <p:cNvPr id="3" name="灯片编号占位符 2"/>
          <p:cNvSpPr>
            <a:spLocks noGrp="1"/>
          </p:cNvSpPr>
          <p:nvPr>
            <p:ph type="sldNum" sz="quarter" idx="12"/>
          </p:nvPr>
        </p:nvSpPr>
        <p:spPr/>
        <p:txBody>
          <a:bodyPr/>
          <a:lstStyle/>
          <a:p>
            <a:fld id="{0F003B9C-CE26-4D71-B59B-D3ECF06D57F0}" type="slidenum">
              <a:rPr lang="zh-CN" altLang="en-US" smtClean="0">
                <a:solidFill>
                  <a:schemeClr val="tx1"/>
                </a:solidFill>
              </a:rPr>
              <a:t>1</a:t>
            </a:fld>
            <a:endParaRPr lang="zh-CN" altLang="en-US" dirty="0">
              <a:solidFill>
                <a:schemeClr val="tx1"/>
              </a:solidFill>
            </a:endParaRPr>
          </a:p>
        </p:txBody>
      </p:sp>
      <p:sp>
        <p:nvSpPr>
          <p:cNvPr id="2" name="日期占位符 1"/>
          <p:cNvSpPr>
            <a:spLocks noGrp="1"/>
          </p:cNvSpPr>
          <p:nvPr>
            <p:ph type="dt" sz="half" idx="10"/>
          </p:nvPr>
        </p:nvSpPr>
        <p:spPr>
          <a:xfrm>
            <a:off x="-5715" y="5378450"/>
            <a:ext cx="12207240" cy="365125"/>
          </a:xfrm>
        </p:spPr>
        <p:txBody>
          <a:bodyPr/>
          <a:lstStyle/>
          <a:p>
            <a:pPr algn="ctr"/>
            <a:fld id="{77E412F5-F7E6-4672-A8BC-DCFDE96795CC}" type="datetime2">
              <a:rPr lang="zh-CN" altLang="en-US" sz="1800" b="1" smtClean="0">
                <a:solidFill>
                  <a:schemeClr val="tx1"/>
                </a:solidFill>
                <a:latin typeface="Times New Roman" panose="02020603050405020304" pitchFamily="18" charset="0"/>
                <a:ea typeface="微软雅黑" panose="020B0503020204020204" charset="-122"/>
                <a:cs typeface="Times New Roman" panose="02020603050405020304" pitchFamily="18" charset="0"/>
              </a:rPr>
              <a:t>2017年5月11日</a:t>
            </a:fld>
            <a:endParaRPr lang="zh-CN" altLang="en-US" sz="1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39" name="TextBox 3"/>
          <p:cNvSpPr txBox="1"/>
          <p:nvPr/>
        </p:nvSpPr>
        <p:spPr>
          <a:xfrm>
            <a:off x="-4445" y="4975860"/>
            <a:ext cx="12205970" cy="369332"/>
          </a:xfrm>
          <a:prstGeom prst="rect">
            <a:avLst/>
          </a:prstGeom>
          <a:noFill/>
        </p:spPr>
        <p:txBody>
          <a:bodyPr wrap="square" rtlCol="0">
            <a:spAutoFit/>
          </a:bodyPr>
          <a:lstStyle/>
          <a:p>
            <a:pPr algn="ctr"/>
            <a:r>
              <a:rPr lang="zh-CN" altLang="en-US" b="1" dirty="0" smtClean="0">
                <a:latin typeface="微软雅黑" panose="020B0503020204020204" charset="-122"/>
                <a:ea typeface="微软雅黑" panose="020B0503020204020204" charset="-122"/>
              </a:rPr>
              <a:t>自动化系</a:t>
            </a:r>
            <a:endParaRPr lang="en-US" altLang="zh-CN" b="1" dirty="0" smtClean="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10928350" y="125730"/>
            <a:ext cx="847725" cy="8286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10</a:t>
            </a:fld>
            <a:endParaRPr lang="zh-CN" altLang="en-US" dirty="0">
              <a:solidFill>
                <a:schemeClr val="tx1"/>
              </a:solidFill>
            </a:endParaRPr>
          </a:p>
        </p:txBody>
      </p:sp>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注视特性分析</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转移概率</a:t>
            </a:r>
            <a:r>
              <a:rPr lang="zh-CN" altLang="en-US" sz="2400" dirty="0">
                <a:latin typeface="微软雅黑" panose="020B0503020204020204" charset="-122"/>
                <a:ea typeface="微软雅黑" panose="020B0503020204020204" charset="-122"/>
              </a:rPr>
              <a:t>图</a:t>
            </a:r>
          </a:p>
        </p:txBody>
      </p:sp>
      <p:pic>
        <p:nvPicPr>
          <p:cNvPr id="14" name="图片 13"/>
          <p:cNvPicPr>
            <a:picLocks noChangeAspect="1"/>
          </p:cNvPicPr>
          <p:nvPr/>
        </p:nvPicPr>
        <p:blipFill>
          <a:blip r:embed="rId3"/>
          <a:stretch>
            <a:fillRect/>
          </a:stretch>
        </p:blipFill>
        <p:spPr>
          <a:xfrm>
            <a:off x="10928350" y="125730"/>
            <a:ext cx="847725" cy="828675"/>
          </a:xfrm>
          <a:prstGeom prst="rect">
            <a:avLst/>
          </a:prstGeom>
        </p:spPr>
      </p:pic>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r="6188" b="12808"/>
          <a:stretch/>
        </p:blipFill>
        <p:spPr>
          <a:xfrm>
            <a:off x="1539282" y="1314449"/>
            <a:ext cx="5574212" cy="4748165"/>
          </a:xfrm>
          <a:prstGeom prst="rect">
            <a:avLst/>
          </a:prstGeom>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9283" y="6062614"/>
            <a:ext cx="5574212" cy="40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组合 11"/>
          <p:cNvGrpSpPr/>
          <p:nvPr/>
        </p:nvGrpSpPr>
        <p:grpSpPr>
          <a:xfrm>
            <a:off x="7479229" y="1314449"/>
            <a:ext cx="532660" cy="2590004"/>
            <a:chOff x="2769833" y="2015230"/>
            <a:chExt cx="683581" cy="3213718"/>
          </a:xfrm>
        </p:grpSpPr>
        <p:grpSp>
          <p:nvGrpSpPr>
            <p:cNvPr id="15" name="组合 14"/>
            <p:cNvGrpSpPr/>
            <p:nvPr/>
          </p:nvGrpSpPr>
          <p:grpSpPr>
            <a:xfrm>
              <a:off x="2769833" y="2015230"/>
              <a:ext cx="683581" cy="3213718"/>
              <a:chOff x="2769833" y="2015230"/>
              <a:chExt cx="683581" cy="3213718"/>
            </a:xfrm>
          </p:grpSpPr>
          <p:pic>
            <p:nvPicPr>
              <p:cNvPr id="17" name="图片 16"/>
              <p:cNvPicPr>
                <a:picLocks noChangeAspect="1"/>
              </p:cNvPicPr>
              <p:nvPr/>
            </p:nvPicPr>
            <p:blipFill rotWithShape="1">
              <a:blip r:embed="rId6">
                <a:biLevel thresh="50000"/>
                <a:extLst>
                  <a:ext uri="{28A0092B-C50C-407E-A947-70E740481C1C}">
                    <a14:useLocalDpi xmlns:a14="http://schemas.microsoft.com/office/drawing/2010/main" val="0"/>
                  </a:ext>
                </a:extLst>
              </a:blip>
              <a:srcRect l="8140" t="6345" r="82374" b="10046"/>
              <a:stretch/>
            </p:blipFill>
            <p:spPr>
              <a:xfrm>
                <a:off x="2769833" y="2015230"/>
                <a:ext cx="621437" cy="3213718"/>
              </a:xfrm>
              <a:prstGeom prst="rect">
                <a:avLst/>
              </a:prstGeom>
            </p:spPr>
          </p:pic>
          <p:pic>
            <p:nvPicPr>
              <p:cNvPr id="18" name="图片 17"/>
              <p:cNvPicPr>
                <a:picLocks noChangeAspect="1"/>
              </p:cNvPicPr>
              <p:nvPr/>
            </p:nvPicPr>
            <p:blipFill rotWithShape="1">
              <a:blip r:embed="rId6">
                <a:extLst>
                  <a:ext uri="{28A0092B-C50C-407E-A947-70E740481C1C}">
                    <a14:useLocalDpi xmlns:a14="http://schemas.microsoft.com/office/drawing/2010/main" val="0"/>
                  </a:ext>
                </a:extLst>
              </a:blip>
              <a:srcRect l="81342" t="8546" r="13657" b="23908"/>
              <a:stretch/>
            </p:blipFill>
            <p:spPr>
              <a:xfrm>
                <a:off x="3098786" y="2103951"/>
                <a:ext cx="354628" cy="3124997"/>
              </a:xfrm>
              <a:prstGeom prst="rect">
                <a:avLst/>
              </a:prstGeom>
            </p:spPr>
          </p:pic>
        </p:grpSp>
        <p:pic>
          <p:nvPicPr>
            <p:cNvPr id="16" name="图片 15"/>
            <p:cNvPicPr>
              <a:picLocks noChangeAspect="1"/>
            </p:cNvPicPr>
            <p:nvPr/>
          </p:nvPicPr>
          <p:blipFill rotWithShape="1">
            <a:blip r:embed="rId6">
              <a:extLst>
                <a:ext uri="{28A0092B-C50C-407E-A947-70E740481C1C}">
                  <a14:useLocalDpi xmlns:a14="http://schemas.microsoft.com/office/drawing/2010/main" val="0"/>
                </a:ext>
              </a:extLst>
            </a:blip>
            <a:srcRect l="81677" t="39946" r="14533" b="10861"/>
            <a:stretch/>
          </p:blipFill>
          <p:spPr>
            <a:xfrm>
              <a:off x="3098787" y="3559946"/>
              <a:ext cx="354627" cy="1669002"/>
            </a:xfrm>
            <a:prstGeom prst="rect">
              <a:avLst/>
            </a:prstGeom>
          </p:spPr>
        </p:pic>
      </p:grpSp>
    </p:spTree>
    <p:extLst>
      <p:ext uri="{BB962C8B-B14F-4D97-AF65-F5344CB8AC3E}">
        <p14:creationId xmlns:p14="http://schemas.microsoft.com/office/powerpoint/2010/main" val="3132437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11</a:t>
            </a:fld>
            <a:endParaRPr lang="zh-CN" altLang="en-US" dirty="0">
              <a:solidFill>
                <a:schemeClr val="tx1"/>
              </a:solidFill>
            </a:endParaRPr>
          </a:p>
        </p:txBody>
      </p:sp>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注视特性分析</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结论</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stretch>
            <a:fillRect/>
          </a:stretch>
        </p:blipFill>
        <p:spPr>
          <a:xfrm>
            <a:off x="10928350" y="125730"/>
            <a:ext cx="847725" cy="828675"/>
          </a:xfrm>
          <a:prstGeom prst="rect">
            <a:avLst/>
          </a:prstGeom>
        </p:spPr>
      </p:pic>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1"/>
          <p:cNvSpPr txBox="1"/>
          <p:nvPr/>
        </p:nvSpPr>
        <p:spPr>
          <a:xfrm>
            <a:off x="1600200" y="1896035"/>
            <a:ext cx="8565776" cy="3831818"/>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l"/>
            </a:pPr>
            <a:r>
              <a:rPr lang="zh-CN" altLang="zh-CN" dirty="0">
                <a:latin typeface="微软雅黑" pitchFamily="34" charset="-122"/>
                <a:ea typeface="微软雅黑" pitchFamily="34" charset="-122"/>
              </a:rPr>
              <a:t>无论是哪种十字路口类型，无论是哪种驾驶意图，驾驶员在十字路口对所有</a:t>
            </a:r>
            <a:r>
              <a:rPr lang="en-US" altLang="zh-CN" dirty="0">
                <a:latin typeface="微软雅黑" pitchFamily="34" charset="-122"/>
                <a:ea typeface="微软雅黑" pitchFamily="34" charset="-122"/>
              </a:rPr>
              <a:t>13</a:t>
            </a:r>
            <a:r>
              <a:rPr lang="zh-CN" altLang="zh-CN" dirty="0">
                <a:latin typeface="微软雅黑" pitchFamily="34" charset="-122"/>
                <a:ea typeface="微软雅黑" pitchFamily="34" charset="-122"/>
              </a:rPr>
              <a:t>个区域中</a:t>
            </a:r>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前方道路的关注程度最高，表现在其注视频次最高、注视时长最长、视线转移与</a:t>
            </a:r>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前方道路相关程度也最高；</a:t>
            </a:r>
          </a:p>
          <a:p>
            <a:pPr marL="285750" indent="-285750">
              <a:lnSpc>
                <a:spcPct val="150000"/>
              </a:lnSpc>
              <a:buClr>
                <a:schemeClr val="accent2"/>
              </a:buClr>
              <a:buFont typeface="Wingdings" pitchFamily="2" charset="2"/>
              <a:buChar char="l"/>
            </a:pPr>
            <a:r>
              <a:rPr lang="zh-CN" altLang="zh-CN" dirty="0">
                <a:latin typeface="微软雅黑" pitchFamily="34" charset="-122"/>
                <a:ea typeface="微软雅黑" pitchFamily="34" charset="-122"/>
              </a:rPr>
              <a:t>单一驾驶意图下，驾驶员对除</a:t>
            </a:r>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前方道路意外的次要区域的关注程度有明显不同。左转时，更关注于</a:t>
            </a:r>
            <a:r>
              <a:rPr lang="en-US" altLang="zh-CN" dirty="0">
                <a:latin typeface="微软雅黑" pitchFamily="34" charset="-122"/>
                <a:ea typeface="微软雅黑" pitchFamily="34" charset="-122"/>
              </a:rPr>
              <a:t>8</a:t>
            </a:r>
            <a:r>
              <a:rPr lang="zh-CN" altLang="zh-CN" dirty="0">
                <a:latin typeface="微软雅黑" pitchFamily="34" charset="-122"/>
                <a:ea typeface="微软雅黑" pitchFamily="34" charset="-122"/>
              </a:rPr>
              <a:t>左侧、</a:t>
            </a:r>
            <a:r>
              <a:rPr lang="en-US" altLang="zh-CN" dirty="0">
                <a:latin typeface="微软雅黑" pitchFamily="34" charset="-122"/>
                <a:ea typeface="微软雅黑" pitchFamily="34" charset="-122"/>
              </a:rPr>
              <a:t>12</a:t>
            </a:r>
            <a:r>
              <a:rPr lang="zh-CN" altLang="zh-CN" dirty="0">
                <a:latin typeface="微软雅黑" pitchFamily="34" charset="-122"/>
                <a:ea typeface="微软雅黑" pitchFamily="34" charset="-122"/>
              </a:rPr>
              <a:t>左侧道路区域；右转时，更关注于</a:t>
            </a:r>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右前方道路；直行时，更关注于</a:t>
            </a:r>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右前方道路、</a:t>
            </a:r>
            <a:r>
              <a:rPr lang="en-US" altLang="zh-CN" dirty="0">
                <a:latin typeface="微软雅黑" pitchFamily="34" charset="-122"/>
                <a:ea typeface="微软雅黑" pitchFamily="34" charset="-122"/>
              </a:rPr>
              <a:t>8</a:t>
            </a:r>
            <a:r>
              <a:rPr lang="zh-CN" altLang="zh-CN" dirty="0">
                <a:latin typeface="微软雅黑" pitchFamily="34" charset="-122"/>
                <a:ea typeface="微软雅黑" pitchFamily="34" charset="-122"/>
              </a:rPr>
              <a:t>左侧、</a:t>
            </a:r>
            <a:r>
              <a:rPr lang="en-US" altLang="zh-CN" dirty="0">
                <a:latin typeface="微软雅黑" pitchFamily="34" charset="-122"/>
                <a:ea typeface="微软雅黑" pitchFamily="34" charset="-122"/>
              </a:rPr>
              <a:t>9</a:t>
            </a:r>
            <a:r>
              <a:rPr lang="zh-CN" altLang="zh-CN" dirty="0">
                <a:latin typeface="微软雅黑" pitchFamily="34" charset="-122"/>
                <a:ea typeface="微软雅黑" pitchFamily="34" charset="-122"/>
              </a:rPr>
              <a:t>右侧</a:t>
            </a:r>
            <a:r>
              <a:rPr lang="zh-CN" altLang="zh-CN"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zh-CN" dirty="0">
                <a:latin typeface="微软雅黑" pitchFamily="34" charset="-122"/>
                <a:ea typeface="微软雅黑" pitchFamily="34" charset="-122"/>
              </a:rPr>
              <a:t>单一类型十字路口下，有无红绿信号灯对驾驶员注视特性有影响。有红绿信号灯时，驾驶员会额外关注红绿信号灯；没有红绿信号灯时，驾驶员更多视线关注于与驾驶意图有关的</a:t>
            </a:r>
            <a:r>
              <a:rPr lang="zh-CN" altLang="zh-CN" dirty="0" smtClean="0">
                <a:latin typeface="微软雅黑" pitchFamily="34" charset="-122"/>
                <a:ea typeface="微软雅黑" pitchFamily="34" charset="-122"/>
              </a:rPr>
              <a:t>区域</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40797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分类算法优选</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10928350" y="125730"/>
            <a:ext cx="847725" cy="828675"/>
          </a:xfrm>
          <a:prstGeom prst="rect">
            <a:avLst/>
          </a:prstGeom>
        </p:spPr>
      </p:pic>
      <p:sp>
        <p:nvSpPr>
          <p:cNvPr id="7"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12</a:t>
            </a:fld>
            <a:endParaRPr lang="zh-CN" altLang="en-US" dirty="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4093977395"/>
              </p:ext>
            </p:extLst>
          </p:nvPr>
        </p:nvGraphicFramePr>
        <p:xfrm>
          <a:off x="1474944" y="1808167"/>
          <a:ext cx="9453404" cy="2521788"/>
        </p:xfrm>
        <a:graphic>
          <a:graphicData uri="http://schemas.openxmlformats.org/drawingml/2006/table">
            <a:tbl>
              <a:tblPr firstRow="1">
                <a:tableStyleId>{69012ECD-51FC-41F1-AA8D-1B2483CD663E}</a:tableStyleId>
              </a:tblPr>
              <a:tblGrid>
                <a:gridCol w="2391709"/>
                <a:gridCol w="1412339"/>
                <a:gridCol w="1412339"/>
                <a:gridCol w="1412339"/>
                <a:gridCol w="1412339"/>
                <a:gridCol w="1412339"/>
              </a:tblGrid>
              <a:tr h="702835">
                <a:tc>
                  <a:txBody>
                    <a:bodyPr/>
                    <a:lstStyle/>
                    <a:p>
                      <a:pPr indent="127000" algn="ctr">
                        <a:lnSpc>
                          <a:spcPts val="2000"/>
                        </a:lnSpc>
                        <a:spcAft>
                          <a:spcPts val="0"/>
                        </a:spcAft>
                      </a:pPr>
                      <a:r>
                        <a:rPr lang="zh-CN" sz="1800" kern="0" dirty="0">
                          <a:effectLst/>
                          <a:latin typeface="微软雅黑" pitchFamily="34" charset="-122"/>
                          <a:ea typeface="微软雅黑" pitchFamily="34" charset="-122"/>
                        </a:rPr>
                        <a:t>机器学习分类算法</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800" kern="0" dirty="0">
                          <a:effectLst/>
                          <a:latin typeface="微软雅黑" pitchFamily="34" charset="-122"/>
                          <a:ea typeface="微软雅黑" pitchFamily="34" charset="-122"/>
                        </a:rPr>
                        <a:t>随机森林</a:t>
                      </a:r>
                      <a:endParaRPr lang="zh-CN" sz="1800" kern="100" dirty="0">
                        <a:effectLst/>
                        <a:latin typeface="微软雅黑" pitchFamily="34" charset="-122"/>
                        <a:ea typeface="微软雅黑" pitchFamily="34" charset="-122"/>
                      </a:endParaRPr>
                    </a:p>
                    <a:p>
                      <a:pPr indent="127000" algn="ctr">
                        <a:lnSpc>
                          <a:spcPts val="2000"/>
                        </a:lnSpc>
                        <a:spcAft>
                          <a:spcPts val="0"/>
                        </a:spcAft>
                      </a:pPr>
                      <a:r>
                        <a:rPr lang="zh-CN" sz="1800" kern="0" dirty="0">
                          <a:effectLst/>
                          <a:latin typeface="微软雅黑" pitchFamily="34" charset="-122"/>
                          <a:ea typeface="微软雅黑" pitchFamily="34" charset="-122"/>
                        </a:rPr>
                        <a:t>（</a:t>
                      </a:r>
                      <a:r>
                        <a:rPr lang="en-US" sz="1800" kern="0" dirty="0">
                          <a:effectLst/>
                          <a:latin typeface="微软雅黑" pitchFamily="34" charset="-122"/>
                          <a:ea typeface="微软雅黑" pitchFamily="34" charset="-122"/>
                        </a:rPr>
                        <a:t>RF</a:t>
                      </a:r>
                      <a:r>
                        <a:rPr lang="zh-CN"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800" kern="0" dirty="0">
                          <a:effectLst/>
                          <a:latin typeface="微软雅黑" pitchFamily="34" charset="-122"/>
                          <a:ea typeface="微软雅黑" pitchFamily="34" charset="-122"/>
                        </a:rPr>
                        <a:t>神经网络</a:t>
                      </a:r>
                      <a:endParaRPr lang="zh-CN" sz="1800" kern="100" dirty="0">
                        <a:effectLst/>
                        <a:latin typeface="微软雅黑" pitchFamily="34" charset="-122"/>
                        <a:ea typeface="微软雅黑" pitchFamily="34" charset="-122"/>
                      </a:endParaRPr>
                    </a:p>
                    <a:p>
                      <a:pPr indent="127000" algn="ctr">
                        <a:lnSpc>
                          <a:spcPts val="2000"/>
                        </a:lnSpc>
                        <a:spcAft>
                          <a:spcPts val="0"/>
                        </a:spcAft>
                      </a:pPr>
                      <a:r>
                        <a:rPr lang="zh-CN" sz="1800" kern="0" dirty="0">
                          <a:effectLst/>
                          <a:latin typeface="微软雅黑" pitchFamily="34" charset="-122"/>
                          <a:ea typeface="微软雅黑" pitchFamily="34" charset="-122"/>
                        </a:rPr>
                        <a:t>（</a:t>
                      </a:r>
                      <a:r>
                        <a:rPr lang="en-US" sz="1800" kern="0" dirty="0">
                          <a:effectLst/>
                          <a:latin typeface="微软雅黑" pitchFamily="34" charset="-122"/>
                          <a:ea typeface="微软雅黑" pitchFamily="34" charset="-122"/>
                        </a:rPr>
                        <a:t>NN</a:t>
                      </a:r>
                      <a:r>
                        <a:rPr lang="zh-CN"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800" kern="0" dirty="0">
                          <a:effectLst/>
                          <a:latin typeface="微软雅黑" pitchFamily="34" charset="-122"/>
                          <a:ea typeface="微软雅黑" pitchFamily="34" charset="-122"/>
                        </a:rPr>
                        <a:t>朴素贝叶斯</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dirty="0">
                          <a:effectLst/>
                          <a:latin typeface="微软雅黑" pitchFamily="34" charset="-122"/>
                          <a:ea typeface="微软雅黑" pitchFamily="34" charset="-122"/>
                        </a:rPr>
                        <a:t>k</a:t>
                      </a:r>
                      <a:r>
                        <a:rPr lang="zh-CN" sz="1800" kern="0" dirty="0">
                          <a:effectLst/>
                          <a:latin typeface="微软雅黑" pitchFamily="34" charset="-122"/>
                          <a:ea typeface="微软雅黑" pitchFamily="34" charset="-122"/>
                        </a:rPr>
                        <a:t>近邻</a:t>
                      </a:r>
                      <a:endParaRPr lang="zh-CN" sz="1800" kern="100" dirty="0">
                        <a:effectLst/>
                        <a:latin typeface="微软雅黑" pitchFamily="34" charset="-122"/>
                        <a:ea typeface="微软雅黑" pitchFamily="34" charset="-122"/>
                      </a:endParaRPr>
                    </a:p>
                    <a:p>
                      <a:pPr indent="127000" algn="ctr">
                        <a:lnSpc>
                          <a:spcPts val="2000"/>
                        </a:lnSpc>
                        <a:spcAft>
                          <a:spcPts val="0"/>
                        </a:spcAft>
                      </a:pPr>
                      <a:r>
                        <a:rPr lang="zh-CN" sz="1800" kern="0" dirty="0">
                          <a:effectLst/>
                          <a:latin typeface="微软雅黑" pitchFamily="34" charset="-122"/>
                          <a:ea typeface="微软雅黑" pitchFamily="34" charset="-122"/>
                        </a:rPr>
                        <a:t>（</a:t>
                      </a:r>
                      <a:r>
                        <a:rPr lang="en-US" sz="1800" kern="0" dirty="0" err="1">
                          <a:effectLst/>
                          <a:latin typeface="微软雅黑" pitchFamily="34" charset="-122"/>
                          <a:ea typeface="微软雅黑" pitchFamily="34" charset="-122"/>
                        </a:rPr>
                        <a:t>kNN</a:t>
                      </a:r>
                      <a:r>
                        <a:rPr lang="zh-CN"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800" kern="0" dirty="0">
                          <a:effectLst/>
                          <a:latin typeface="微软雅黑" pitchFamily="34" charset="-122"/>
                          <a:ea typeface="微软雅黑" pitchFamily="34" charset="-122"/>
                        </a:rPr>
                        <a:t>支持向量机</a:t>
                      </a:r>
                      <a:endParaRPr lang="zh-CN" sz="1800" kern="100" dirty="0">
                        <a:effectLst/>
                        <a:latin typeface="微软雅黑" pitchFamily="34" charset="-122"/>
                        <a:ea typeface="微软雅黑" pitchFamily="34" charset="-122"/>
                      </a:endParaRPr>
                    </a:p>
                    <a:p>
                      <a:pPr indent="127000" algn="ctr">
                        <a:lnSpc>
                          <a:spcPts val="2000"/>
                        </a:lnSpc>
                        <a:spcAft>
                          <a:spcPts val="0"/>
                        </a:spcAft>
                      </a:pPr>
                      <a:r>
                        <a:rPr lang="zh-CN" sz="1800" kern="0" dirty="0">
                          <a:effectLst/>
                          <a:latin typeface="微软雅黑" pitchFamily="34" charset="-122"/>
                          <a:ea typeface="微软雅黑" pitchFamily="34" charset="-122"/>
                        </a:rPr>
                        <a:t>（</a:t>
                      </a:r>
                      <a:r>
                        <a:rPr lang="en-US" sz="1800" kern="0" dirty="0">
                          <a:effectLst/>
                          <a:latin typeface="微软雅黑" pitchFamily="34" charset="-122"/>
                          <a:ea typeface="微软雅黑" pitchFamily="34" charset="-122"/>
                        </a:rPr>
                        <a:t>SVM</a:t>
                      </a:r>
                      <a:r>
                        <a:rPr lang="zh-CN"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r>
              <a:tr h="337599">
                <a:tc>
                  <a:txBody>
                    <a:bodyPr/>
                    <a:lstStyle/>
                    <a:p>
                      <a:pPr indent="127000" algn="l">
                        <a:lnSpc>
                          <a:spcPts val="2000"/>
                        </a:lnSpc>
                        <a:spcAft>
                          <a:spcPts val="0"/>
                        </a:spcAft>
                      </a:pPr>
                      <a:r>
                        <a:rPr lang="zh-CN" sz="1800" kern="0" dirty="0">
                          <a:effectLst/>
                          <a:latin typeface="微软雅黑" pitchFamily="34" charset="-122"/>
                          <a:ea typeface="微软雅黑" pitchFamily="34" charset="-122"/>
                        </a:rPr>
                        <a:t>分类准确率</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a:effectLst/>
                          <a:latin typeface="微软雅黑" pitchFamily="34" charset="-122"/>
                          <a:ea typeface="微软雅黑" pitchFamily="34" charset="-122"/>
                        </a:rPr>
                        <a: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a:effectLst/>
                          <a:latin typeface="微软雅黑" pitchFamily="34" charset="-122"/>
                          <a:ea typeface="微软雅黑" pitchFamily="34" charset="-122"/>
                        </a:rPr>
                        <a: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a:effectLst/>
                          <a:latin typeface="微软雅黑" pitchFamily="34" charset="-122"/>
                          <a:ea typeface="微软雅黑" pitchFamily="34" charset="-122"/>
                        </a:rPr>
                        <a: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a:effectLst/>
                          <a:latin typeface="微软雅黑" pitchFamily="34" charset="-122"/>
                          <a:ea typeface="微软雅黑" pitchFamily="34" charset="-122"/>
                        </a:rPr>
                        <a: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a:effectLst/>
                          <a:latin typeface="微软雅黑" pitchFamily="34" charset="-122"/>
                          <a:ea typeface="微软雅黑" pitchFamily="34" charset="-122"/>
                        </a:rPr>
                        <a: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r>
              <a:tr h="337599">
                <a:tc>
                  <a:txBody>
                    <a:bodyPr/>
                    <a:lstStyle/>
                    <a:p>
                      <a:pPr indent="127000" algn="l">
                        <a:lnSpc>
                          <a:spcPts val="2000"/>
                        </a:lnSpc>
                        <a:spcAft>
                          <a:spcPts val="0"/>
                        </a:spcAft>
                      </a:pPr>
                      <a:r>
                        <a:rPr lang="zh-CN" sz="1800" kern="0" dirty="0">
                          <a:effectLst/>
                          <a:latin typeface="微软雅黑" pitchFamily="34" charset="-122"/>
                          <a:ea typeface="微软雅黑" pitchFamily="34" charset="-122"/>
                        </a:rPr>
                        <a:t>分类速度</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a:effectLst/>
                          <a:latin typeface="微软雅黑" pitchFamily="34" charset="-122"/>
                          <a:ea typeface="微软雅黑" pitchFamily="34" charset="-122"/>
                        </a:rPr>
                        <a: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a:effectLst/>
                          <a:latin typeface="微软雅黑" pitchFamily="34" charset="-122"/>
                          <a:ea typeface="微软雅黑" pitchFamily="34" charset="-122"/>
                        </a:rPr>
                        <a: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a:effectLst/>
                          <a:latin typeface="微软雅黑" pitchFamily="34" charset="-122"/>
                          <a:ea typeface="微软雅黑" pitchFamily="34" charset="-122"/>
                        </a:rPr>
                        <a: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r>
              <a:tr h="337599">
                <a:tc>
                  <a:txBody>
                    <a:bodyPr/>
                    <a:lstStyle/>
                    <a:p>
                      <a:pPr indent="127000" algn="l">
                        <a:lnSpc>
                          <a:spcPts val="2000"/>
                        </a:lnSpc>
                        <a:spcAft>
                          <a:spcPts val="0"/>
                        </a:spcAft>
                      </a:pPr>
                      <a:r>
                        <a:rPr lang="zh-CN" sz="1800" kern="0" dirty="0">
                          <a:effectLst/>
                          <a:latin typeface="微软雅黑" pitchFamily="34" charset="-122"/>
                          <a:ea typeface="微软雅黑" pitchFamily="34" charset="-122"/>
                        </a:rPr>
                        <a:t>学习速度</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a:effectLst/>
                          <a:latin typeface="微软雅黑" pitchFamily="34" charset="-122"/>
                          <a:ea typeface="微软雅黑" pitchFamily="34" charset="-122"/>
                        </a:rPr>
                        <a: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r>
              <a:tr h="468557">
                <a:tc>
                  <a:txBody>
                    <a:bodyPr/>
                    <a:lstStyle/>
                    <a:p>
                      <a:pPr indent="127000" algn="l">
                        <a:lnSpc>
                          <a:spcPts val="2000"/>
                        </a:lnSpc>
                        <a:spcAft>
                          <a:spcPts val="0"/>
                        </a:spcAft>
                      </a:pPr>
                      <a:r>
                        <a:rPr lang="zh-CN" sz="1800" kern="0" dirty="0">
                          <a:effectLst/>
                          <a:latin typeface="微软雅黑" pitchFamily="34" charset="-122"/>
                          <a:ea typeface="微软雅黑" pitchFamily="34" charset="-122"/>
                        </a:rPr>
                        <a:t>过拟合风险处理能力</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a:effectLst/>
                          <a:latin typeface="微软雅黑" pitchFamily="34" charset="-122"/>
                          <a:ea typeface="微软雅黑" pitchFamily="34" charset="-122"/>
                        </a:rPr>
                        <a: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a:effectLst/>
                          <a:latin typeface="微软雅黑" pitchFamily="34" charset="-122"/>
                          <a:ea typeface="微软雅黑" pitchFamily="34" charset="-122"/>
                        </a:rPr>
                        <a: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a:effectLst/>
                          <a:latin typeface="微软雅黑" pitchFamily="34" charset="-122"/>
                          <a:ea typeface="微软雅黑" pitchFamily="34" charset="-122"/>
                        </a:rPr>
                        <a: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r>
              <a:tr h="337599">
                <a:tc>
                  <a:txBody>
                    <a:bodyPr/>
                    <a:lstStyle/>
                    <a:p>
                      <a:pPr indent="127000" algn="l">
                        <a:lnSpc>
                          <a:spcPts val="2000"/>
                        </a:lnSpc>
                        <a:spcAft>
                          <a:spcPts val="0"/>
                        </a:spcAft>
                      </a:pPr>
                      <a:r>
                        <a:rPr lang="zh-CN" sz="1800" kern="0" dirty="0">
                          <a:effectLst/>
                          <a:latin typeface="微软雅黑" pitchFamily="34" charset="-122"/>
                          <a:ea typeface="微软雅黑" pitchFamily="34" charset="-122"/>
                        </a:rPr>
                        <a:t>鲁棒性</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l">
                        <a:lnSpc>
                          <a:spcPts val="2000"/>
                        </a:lnSpc>
                        <a:spcAft>
                          <a:spcPts val="0"/>
                        </a:spcAft>
                      </a:pPr>
                      <a:r>
                        <a:rPr lang="en-US" sz="1800" kern="0" dirty="0">
                          <a:effectLst/>
                          <a:latin typeface="微软雅黑" pitchFamily="34" charset="-122"/>
                          <a:ea typeface="微软雅黑" pitchFamily="34" charset="-122"/>
                        </a:rPr>
                        <a:t>****</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r>
            </a:tbl>
          </a:graphicData>
        </a:graphic>
      </p:graphicFrame>
      <p:sp>
        <p:nvSpPr>
          <p:cNvPr id="3" name="TextBox 2"/>
          <p:cNvSpPr txBox="1"/>
          <p:nvPr/>
        </p:nvSpPr>
        <p:spPr>
          <a:xfrm>
            <a:off x="1539688" y="4354704"/>
            <a:ext cx="8895229" cy="430887"/>
          </a:xfrm>
          <a:prstGeom prst="rect">
            <a:avLst/>
          </a:prstGeom>
          <a:noFill/>
        </p:spPr>
        <p:txBody>
          <a:bodyPr wrap="square" rtlCol="0">
            <a:spAutoFit/>
          </a:bodyPr>
          <a:lstStyle/>
          <a:p>
            <a:r>
              <a:rPr lang="en-US" altLang="zh-CN" sz="1050" dirty="0" err="1">
                <a:solidFill>
                  <a:srgbClr val="222222"/>
                </a:solidFill>
                <a:latin typeface="Arial" panose="020B0604020202020204" pitchFamily="34" charset="0"/>
              </a:rPr>
              <a:t>Kotsiantis</a:t>
            </a:r>
            <a:r>
              <a:rPr lang="en-US" altLang="zh-CN" sz="1050" dirty="0">
                <a:solidFill>
                  <a:srgbClr val="222222"/>
                </a:solidFill>
                <a:latin typeface="Arial" panose="020B0604020202020204" pitchFamily="34" charset="0"/>
              </a:rPr>
              <a:t> S B, </a:t>
            </a:r>
            <a:r>
              <a:rPr lang="en-US" altLang="zh-CN" sz="1050" dirty="0" err="1">
                <a:solidFill>
                  <a:srgbClr val="222222"/>
                </a:solidFill>
                <a:latin typeface="Arial" panose="020B0604020202020204" pitchFamily="34" charset="0"/>
              </a:rPr>
              <a:t>Zaharakis</a:t>
            </a:r>
            <a:r>
              <a:rPr lang="en-US" altLang="zh-CN" sz="1050" dirty="0">
                <a:solidFill>
                  <a:srgbClr val="222222"/>
                </a:solidFill>
                <a:latin typeface="Arial" panose="020B0604020202020204" pitchFamily="34" charset="0"/>
              </a:rPr>
              <a:t> I, </a:t>
            </a:r>
            <a:r>
              <a:rPr lang="en-US" altLang="zh-CN" sz="1050" dirty="0" err="1">
                <a:solidFill>
                  <a:srgbClr val="222222"/>
                </a:solidFill>
                <a:latin typeface="Arial" panose="020B0604020202020204" pitchFamily="34" charset="0"/>
              </a:rPr>
              <a:t>Pintelas</a:t>
            </a:r>
            <a:r>
              <a:rPr lang="en-US" altLang="zh-CN" sz="1050" dirty="0">
                <a:solidFill>
                  <a:srgbClr val="222222"/>
                </a:solidFill>
                <a:latin typeface="Arial" panose="020B0604020202020204" pitchFamily="34" charset="0"/>
              </a:rPr>
              <a:t> P. Supervised machine learning: A review of classification techniques[J]. </a:t>
            </a:r>
            <a:r>
              <a:rPr lang="en-US" altLang="zh-CN" sz="1050" dirty="0" err="1">
                <a:solidFill>
                  <a:srgbClr val="222222"/>
                </a:solidFill>
                <a:latin typeface="Arial" panose="020B0604020202020204" pitchFamily="34" charset="0"/>
              </a:rPr>
              <a:t>Informatica</a:t>
            </a:r>
            <a:r>
              <a:rPr lang="en-US" altLang="zh-CN" sz="1050" dirty="0">
                <a:solidFill>
                  <a:srgbClr val="222222"/>
                </a:solidFill>
                <a:latin typeface="Arial" panose="020B0604020202020204" pitchFamily="34" charset="0"/>
              </a:rPr>
              <a:t>, 2007, 31, 249-268.</a:t>
            </a:r>
          </a:p>
          <a:p>
            <a:endParaRPr lang="zh-CN" altLang="en-US" sz="1050" dirty="0"/>
          </a:p>
        </p:txBody>
      </p:sp>
      <p:sp>
        <p:nvSpPr>
          <p:cNvPr id="4" name="TextBox 3"/>
          <p:cNvSpPr txBox="1"/>
          <p:nvPr/>
        </p:nvSpPr>
        <p:spPr>
          <a:xfrm>
            <a:off x="443753" y="1290918"/>
            <a:ext cx="2487706" cy="400110"/>
          </a:xfrm>
          <a:prstGeom prst="rect">
            <a:avLst/>
          </a:prstGeom>
          <a:noFill/>
        </p:spPr>
        <p:txBody>
          <a:bodyPr wrap="square" rtlCol="0">
            <a:spAutoFit/>
          </a:bodyPr>
          <a:lstStyle/>
          <a:p>
            <a:pPr marL="285750" indent="-285750">
              <a:buClr>
                <a:schemeClr val="accent2"/>
              </a:buClr>
              <a:buFont typeface="Wingdings" pitchFamily="2" charset="2"/>
              <a:buChar char="p"/>
            </a:pPr>
            <a:r>
              <a:rPr lang="zh-CN" altLang="en-US" sz="2000" b="1" dirty="0" smtClean="0">
                <a:latin typeface="微软雅黑" pitchFamily="34" charset="-122"/>
                <a:ea typeface="微软雅黑" pitchFamily="34" charset="-122"/>
              </a:rPr>
              <a:t>分类算法对比</a:t>
            </a:r>
            <a:endParaRPr lang="zh-CN" altLang="en-US" sz="2000" b="1" dirty="0">
              <a:latin typeface="微软雅黑" pitchFamily="34" charset="-122"/>
              <a:ea typeface="微软雅黑" pitchFamily="34" charset="-122"/>
            </a:endParaRPr>
          </a:p>
        </p:txBody>
      </p:sp>
      <p:sp>
        <p:nvSpPr>
          <p:cNvPr id="5" name="TextBox 4"/>
          <p:cNvSpPr txBox="1"/>
          <p:nvPr/>
        </p:nvSpPr>
        <p:spPr>
          <a:xfrm>
            <a:off x="1539687" y="4785591"/>
            <a:ext cx="9217960" cy="1754326"/>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l"/>
            </a:pPr>
            <a:r>
              <a:rPr lang="zh-CN" altLang="zh-CN" dirty="0">
                <a:latin typeface="微软雅黑" pitchFamily="34" charset="-122"/>
                <a:ea typeface="微软雅黑" pitchFamily="34" charset="-122"/>
              </a:rPr>
              <a:t>在最主要的算法要求——分类准确率这一项上，随机森林和支持向量机具有很大的优势，其次为神经网络算法。对过拟合风险的处理能力，随机森林也占有很大优势，支持向量机略差。鲁棒性这一项上，随机森林和支持向量机也远远优于另外三种算法。分类速度和学习速度在本次研究中不是很重要的因素。</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分类算法优选</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10928350" y="125730"/>
            <a:ext cx="847725" cy="828675"/>
          </a:xfrm>
          <a:prstGeom prst="rect">
            <a:avLst/>
          </a:prstGeom>
        </p:spPr>
      </p:pic>
      <p:sp>
        <p:nvSpPr>
          <p:cNvPr id="7"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13</a:t>
            </a:fld>
            <a:endParaRPr lang="zh-CN" altLang="en-US" dirty="0">
              <a:solidFill>
                <a:schemeClr val="tx1"/>
              </a:solidFill>
            </a:endParaRPr>
          </a:p>
        </p:txBody>
      </p:sp>
      <p:sp>
        <p:nvSpPr>
          <p:cNvPr id="4" name="TextBox 3"/>
          <p:cNvSpPr txBox="1"/>
          <p:nvPr/>
        </p:nvSpPr>
        <p:spPr>
          <a:xfrm>
            <a:off x="443753" y="1290918"/>
            <a:ext cx="2487706" cy="400110"/>
          </a:xfrm>
          <a:prstGeom prst="rect">
            <a:avLst/>
          </a:prstGeom>
          <a:noFill/>
        </p:spPr>
        <p:txBody>
          <a:bodyPr wrap="square" rtlCol="0">
            <a:spAutoFit/>
          </a:bodyPr>
          <a:lstStyle/>
          <a:p>
            <a:pPr marL="285750" indent="-285750">
              <a:buClr>
                <a:schemeClr val="accent2"/>
              </a:buClr>
              <a:buFont typeface="Wingdings" pitchFamily="2" charset="2"/>
              <a:buChar char="p"/>
            </a:pPr>
            <a:r>
              <a:rPr lang="zh-CN" altLang="en-US" sz="2000" b="1" dirty="0">
                <a:latin typeface="微软雅黑" pitchFamily="34" charset="-122"/>
                <a:ea typeface="微软雅黑" pitchFamily="34" charset="-122"/>
              </a:rPr>
              <a:t>随机</a:t>
            </a:r>
            <a:r>
              <a:rPr lang="zh-CN" altLang="en-US" sz="2000" b="1" dirty="0" smtClean="0">
                <a:latin typeface="微软雅黑" pitchFamily="34" charset="-122"/>
                <a:ea typeface="微软雅黑" pitchFamily="34" charset="-122"/>
              </a:rPr>
              <a:t>森林算法</a:t>
            </a:r>
            <a:endParaRPr lang="zh-CN" altLang="en-US" sz="2000" b="1" dirty="0">
              <a:latin typeface="微软雅黑" pitchFamily="34" charset="-122"/>
              <a:ea typeface="微软雅黑" pitchFamily="34" charset="-122"/>
            </a:endParaRPr>
          </a:p>
        </p:txBody>
      </p:sp>
      <p:sp>
        <p:nvSpPr>
          <p:cNvPr id="5" name="TextBox 4"/>
          <p:cNvSpPr txBox="1"/>
          <p:nvPr/>
        </p:nvSpPr>
        <p:spPr>
          <a:xfrm>
            <a:off x="847165" y="1727869"/>
            <a:ext cx="6199094" cy="2169825"/>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l"/>
            </a:pPr>
            <a:r>
              <a:rPr lang="zh-CN" altLang="zh-CN" dirty="0">
                <a:latin typeface="微软雅黑" pitchFamily="34" charset="-122"/>
                <a:ea typeface="微软雅黑" pitchFamily="34" charset="-122"/>
              </a:rPr>
              <a:t>随机森林（</a:t>
            </a:r>
            <a:r>
              <a:rPr lang="en-US" altLang="zh-CN" dirty="0">
                <a:latin typeface="微软雅黑" pitchFamily="34" charset="-122"/>
                <a:ea typeface="微软雅黑" pitchFamily="34" charset="-122"/>
              </a:rPr>
              <a:t>Random Forest</a:t>
            </a:r>
            <a:r>
              <a:rPr lang="zh-CN" altLang="zh-CN" dirty="0">
                <a:latin typeface="微软雅黑" pitchFamily="34" charset="-122"/>
                <a:ea typeface="微软雅黑" pitchFamily="34" charset="-122"/>
              </a:rPr>
              <a:t>）是指利用多棵树对样本进行训练并预测的一种分类器，它同样可以用于用户回归，其输出的类别是由个别树输出的类别</a:t>
            </a:r>
            <a:r>
              <a:rPr lang="zh-CN" altLang="zh-CN" dirty="0" smtClean="0">
                <a:latin typeface="微软雅黑" pitchFamily="34" charset="-122"/>
                <a:ea typeface="微软雅黑" pitchFamily="34" charset="-122"/>
              </a:rPr>
              <a:t>的</a:t>
            </a:r>
            <a:r>
              <a:rPr lang="zh-CN" altLang="en-US" dirty="0" smtClean="0">
                <a:latin typeface="微软雅黑" pitchFamily="34" charset="-122"/>
                <a:ea typeface="微软雅黑" pitchFamily="34" charset="-122"/>
              </a:rPr>
              <a:t>种</a:t>
            </a:r>
            <a:r>
              <a:rPr lang="zh-CN" altLang="zh-CN" dirty="0" smtClean="0">
                <a:latin typeface="微软雅黑" pitchFamily="34" charset="-122"/>
                <a:ea typeface="微软雅黑" pitchFamily="34" charset="-122"/>
              </a:rPr>
              <a:t>数</a:t>
            </a:r>
            <a:r>
              <a:rPr lang="zh-CN" altLang="zh-CN" dirty="0">
                <a:latin typeface="微软雅黑" pitchFamily="34" charset="-122"/>
                <a:ea typeface="微软雅黑" pitchFamily="34" charset="-122"/>
              </a:rPr>
              <a:t>而定的。简单来说，随机森林就是由多棵</a:t>
            </a:r>
            <a:r>
              <a:rPr lang="en-US" altLang="zh-CN" dirty="0">
                <a:latin typeface="微软雅黑" pitchFamily="34" charset="-122"/>
                <a:ea typeface="微软雅黑" pitchFamily="34" charset="-122"/>
              </a:rPr>
              <a:t>CART</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Classification And Regression Tree</a:t>
            </a:r>
            <a:r>
              <a:rPr lang="zh-CN" altLang="zh-CN" dirty="0">
                <a:latin typeface="微软雅黑" pitchFamily="34" charset="-122"/>
                <a:ea typeface="微软雅黑" pitchFamily="34" charset="-122"/>
              </a:rPr>
              <a:t>）构成的。</a:t>
            </a:r>
            <a:endParaRPr lang="zh-CN" altLang="en-US" dirty="0">
              <a:latin typeface="微软雅黑" pitchFamily="34" charset="-122"/>
              <a:ea typeface="微软雅黑" pitchFamily="34" charset="-122"/>
            </a:endParaRPr>
          </a:p>
        </p:txBody>
      </p:sp>
      <p:pic>
        <p:nvPicPr>
          <p:cNvPr id="9" name="图片 8"/>
          <p:cNvPicPr/>
          <p:nvPr/>
        </p:nvPicPr>
        <p:blipFill rotWithShape="1">
          <a:blip r:embed="rId3">
            <a:extLst>
              <a:ext uri="{28A0092B-C50C-407E-A947-70E740481C1C}">
                <a14:useLocalDpi xmlns:a14="http://schemas.microsoft.com/office/drawing/2010/main" val="0"/>
              </a:ext>
            </a:extLst>
          </a:blip>
          <a:srcRect l="23537" r="3006"/>
          <a:stretch/>
        </p:blipFill>
        <p:spPr bwMode="auto">
          <a:xfrm>
            <a:off x="7528596" y="1433580"/>
            <a:ext cx="3565228" cy="2464114"/>
          </a:xfrm>
          <a:prstGeom prst="rect">
            <a:avLst/>
          </a:prstGeom>
          <a:noFill/>
          <a:ln>
            <a:noFill/>
          </a:ln>
          <a:extLst>
            <a:ext uri="{53640926-AAD7-44D8-BBD7-CCE9431645EC}">
              <a14:shadowObscured xmlns:a14="http://schemas.microsoft.com/office/drawing/2010/main"/>
            </a:ext>
          </a:extLst>
        </p:spPr>
      </p:pic>
      <p:sp>
        <p:nvSpPr>
          <p:cNvPr id="10" name="TextBox 9"/>
          <p:cNvSpPr txBox="1"/>
          <p:nvPr/>
        </p:nvSpPr>
        <p:spPr>
          <a:xfrm>
            <a:off x="443753" y="3955086"/>
            <a:ext cx="2487706" cy="400110"/>
          </a:xfrm>
          <a:prstGeom prst="rect">
            <a:avLst/>
          </a:prstGeom>
          <a:noFill/>
        </p:spPr>
        <p:txBody>
          <a:bodyPr wrap="square" rtlCol="0">
            <a:spAutoFit/>
          </a:bodyPr>
          <a:lstStyle/>
          <a:p>
            <a:pPr marL="285750" indent="-285750">
              <a:buClr>
                <a:schemeClr val="accent2"/>
              </a:buClr>
              <a:buFont typeface="Wingdings" pitchFamily="2" charset="2"/>
              <a:buChar char="p"/>
            </a:pPr>
            <a:r>
              <a:rPr lang="zh-CN" altLang="en-US" sz="2000" b="1" dirty="0" smtClean="0">
                <a:latin typeface="微软雅黑" pitchFamily="34" charset="-122"/>
                <a:ea typeface="微软雅黑" pitchFamily="34" charset="-122"/>
              </a:rPr>
              <a:t>支持</a:t>
            </a:r>
            <a:r>
              <a:rPr lang="zh-CN" altLang="en-US" sz="2000" b="1" dirty="0">
                <a:latin typeface="微软雅黑" pitchFamily="34" charset="-122"/>
                <a:ea typeface="微软雅黑" pitchFamily="34" charset="-122"/>
              </a:rPr>
              <a:t>向量机</a:t>
            </a:r>
            <a:r>
              <a:rPr lang="zh-CN" altLang="en-US" sz="2000" b="1" dirty="0" smtClean="0">
                <a:latin typeface="微软雅黑" pitchFamily="34" charset="-122"/>
                <a:ea typeface="微软雅黑" pitchFamily="34" charset="-122"/>
              </a:rPr>
              <a:t>算法</a:t>
            </a:r>
            <a:endParaRPr lang="zh-CN" altLang="en-US" sz="2000" b="1" dirty="0">
              <a:latin typeface="微软雅黑" pitchFamily="34" charset="-122"/>
              <a:ea typeface="微软雅黑" pitchFamily="34" charset="-122"/>
            </a:endParaRPr>
          </a:p>
        </p:txBody>
      </p:sp>
      <p:sp>
        <p:nvSpPr>
          <p:cNvPr id="6" name="矩形 5"/>
          <p:cNvSpPr/>
          <p:nvPr/>
        </p:nvSpPr>
        <p:spPr>
          <a:xfrm>
            <a:off x="847165" y="4348883"/>
            <a:ext cx="5840506" cy="1754326"/>
          </a:xfrm>
          <a:prstGeom prst="rect">
            <a:avLst/>
          </a:prstGeom>
        </p:spPr>
        <p:txBody>
          <a:bodyPr wrap="square">
            <a:spAutoFit/>
          </a:bodyPr>
          <a:lstStyle/>
          <a:p>
            <a:pPr marL="285750" indent="-285750">
              <a:lnSpc>
                <a:spcPct val="150000"/>
              </a:lnSpc>
              <a:buClr>
                <a:schemeClr val="accent2"/>
              </a:buClr>
              <a:buFont typeface="Wingdings" pitchFamily="2" charset="2"/>
              <a:buChar char="l"/>
            </a:pPr>
            <a:r>
              <a:rPr lang="zh-CN" altLang="zh-CN" dirty="0">
                <a:latin typeface="微软雅黑" pitchFamily="34" charset="-122"/>
                <a:ea typeface="微软雅黑" pitchFamily="34" charset="-122"/>
              </a:rPr>
              <a:t>支持向量机（</a:t>
            </a:r>
            <a:r>
              <a:rPr lang="en-US" altLang="zh-CN" dirty="0">
                <a:latin typeface="微软雅黑" pitchFamily="34" charset="-122"/>
                <a:ea typeface="微软雅黑" pitchFamily="34" charset="-122"/>
              </a:rPr>
              <a:t>Support Vector Machine</a:t>
            </a:r>
            <a:r>
              <a:rPr lang="zh-CN" altLang="zh-CN" dirty="0">
                <a:latin typeface="微软雅黑" pitchFamily="34" charset="-122"/>
                <a:ea typeface="微软雅黑" pitchFamily="34" charset="-122"/>
              </a:rPr>
              <a:t>）从根本上来说是一种二类分类</a:t>
            </a:r>
            <a:r>
              <a:rPr lang="zh-CN" altLang="zh-CN" dirty="0" smtClean="0">
                <a:latin typeface="微软雅黑" pitchFamily="34" charset="-122"/>
                <a:ea typeface="微软雅黑" pitchFamily="34" charset="-122"/>
              </a:rPr>
              <a:t>算法。</a:t>
            </a:r>
            <a:r>
              <a:rPr lang="zh-CN" altLang="zh-CN" dirty="0">
                <a:latin typeface="微软雅黑" pitchFamily="34" charset="-122"/>
                <a:ea typeface="微软雅黑" pitchFamily="34" charset="-122"/>
              </a:rPr>
              <a:t>支持向量机最基本的模型定义为特征空间上的间隔最大化线性分类器，即支持向量机的学习策略就是间隔最大化。</a:t>
            </a:r>
            <a:endParaRPr lang="zh-CN" altLang="en-US" dirty="0">
              <a:latin typeface="微软雅黑" pitchFamily="34" charset="-122"/>
              <a:ea typeface="微软雅黑" pitchFamily="34" charset="-122"/>
            </a:endParaRPr>
          </a:p>
        </p:txBody>
      </p:sp>
      <p:pic>
        <p:nvPicPr>
          <p:cNvPr id="12" name="图片 11"/>
          <p:cNvPicPr/>
          <p:nvPr/>
        </p:nvPicPr>
        <p:blipFill rotWithShape="1">
          <a:blip r:embed="rId4">
            <a:extLst>
              <a:ext uri="{28A0092B-C50C-407E-A947-70E740481C1C}">
                <a14:useLocalDpi xmlns:a14="http://schemas.microsoft.com/office/drawing/2010/main" val="0"/>
              </a:ext>
            </a:extLst>
          </a:blip>
          <a:srcRect l="1798" r="4943"/>
          <a:stretch/>
        </p:blipFill>
        <p:spPr bwMode="auto">
          <a:xfrm>
            <a:off x="7380679" y="4155141"/>
            <a:ext cx="3399754" cy="23647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0570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a:latin typeface="微软雅黑" panose="020B0503020204020204" charset="-122"/>
                <a:ea typeface="微软雅黑" panose="020B0503020204020204" charset="-122"/>
              </a:rPr>
              <a:t>注视特性</a:t>
            </a:r>
            <a:r>
              <a:rPr lang="zh-CN" altLang="en-US" sz="2400" dirty="0" smtClean="0">
                <a:latin typeface="微软雅黑" panose="020B0503020204020204" charset="-122"/>
                <a:ea typeface="微软雅黑" panose="020B0503020204020204" charset="-122"/>
              </a:rPr>
              <a:t>指标筛选</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10928350" y="125730"/>
            <a:ext cx="847725" cy="828675"/>
          </a:xfrm>
          <a:prstGeom prst="rect">
            <a:avLst/>
          </a:prstGeom>
        </p:spPr>
      </p:pic>
      <p:sp>
        <p:nvSpPr>
          <p:cNvPr id="7"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14</a:t>
            </a:fld>
            <a:endParaRPr lang="zh-CN" altLang="en-US" dirty="0">
              <a:solidFill>
                <a:schemeClr val="tx1"/>
              </a:solidFill>
            </a:endParaRPr>
          </a:p>
        </p:txBody>
      </p:sp>
      <p:sp>
        <p:nvSpPr>
          <p:cNvPr id="2" name="TextBox 1"/>
          <p:cNvSpPr txBox="1"/>
          <p:nvPr/>
        </p:nvSpPr>
        <p:spPr>
          <a:xfrm>
            <a:off x="1089211" y="1277471"/>
            <a:ext cx="10408024" cy="2169825"/>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本次研究的指标共计</a:t>
            </a:r>
            <a:r>
              <a:rPr lang="en-US" altLang="zh-CN" dirty="0" smtClean="0">
                <a:latin typeface="微软雅黑" pitchFamily="34" charset="-122"/>
                <a:ea typeface="微软雅黑" pitchFamily="34" charset="-122"/>
              </a:rPr>
              <a:t>195</a:t>
            </a:r>
            <a:r>
              <a:rPr lang="zh-CN" altLang="en-US" dirty="0" smtClean="0">
                <a:latin typeface="微软雅黑" pitchFamily="34" charset="-122"/>
                <a:ea typeface="微软雅黑" pitchFamily="34" charset="-122"/>
              </a:rPr>
              <a:t>个，其中包括</a:t>
            </a:r>
            <a:r>
              <a:rPr lang="en-US" altLang="zh-CN" dirty="0" smtClean="0">
                <a:latin typeface="微软雅黑" pitchFamily="34" charset="-122"/>
                <a:ea typeface="微软雅黑" pitchFamily="34" charset="-122"/>
              </a:rPr>
              <a:t>13</a:t>
            </a:r>
            <a:r>
              <a:rPr lang="zh-CN" altLang="zh-CN" dirty="0">
                <a:latin typeface="微软雅黑" pitchFamily="34" charset="-122"/>
                <a:ea typeface="微软雅黑" pitchFamily="34" charset="-122"/>
              </a:rPr>
              <a:t>个区域的注视频次指标（</a:t>
            </a:r>
            <a:r>
              <a:rPr lang="en-US" altLang="zh-CN" dirty="0">
                <a:latin typeface="微软雅黑" pitchFamily="34" charset="-122"/>
                <a:ea typeface="微软雅黑" pitchFamily="34" charset="-122"/>
              </a:rPr>
              <a:t>13</a:t>
            </a:r>
            <a:r>
              <a:rPr lang="zh-CN" altLang="zh-CN" dirty="0">
                <a:latin typeface="微软雅黑" pitchFamily="34" charset="-122"/>
                <a:ea typeface="微软雅黑" pitchFamily="34" charset="-122"/>
              </a:rPr>
              <a:t>个）、</a:t>
            </a:r>
            <a:r>
              <a:rPr lang="en-US" altLang="zh-CN" dirty="0">
                <a:latin typeface="微软雅黑" pitchFamily="34" charset="-122"/>
                <a:ea typeface="微软雅黑" pitchFamily="34" charset="-122"/>
              </a:rPr>
              <a:t>13</a:t>
            </a:r>
            <a:r>
              <a:rPr lang="zh-CN" altLang="zh-CN" dirty="0">
                <a:latin typeface="微软雅黑" pitchFamily="34" charset="-122"/>
                <a:ea typeface="微软雅黑" pitchFamily="34" charset="-122"/>
              </a:rPr>
              <a:t>个区域的注视时长指标（</a:t>
            </a:r>
            <a:r>
              <a:rPr lang="en-US" altLang="zh-CN" dirty="0">
                <a:latin typeface="微软雅黑" pitchFamily="34" charset="-122"/>
                <a:ea typeface="微软雅黑" pitchFamily="34" charset="-122"/>
              </a:rPr>
              <a:t>13</a:t>
            </a:r>
            <a:r>
              <a:rPr lang="zh-CN" altLang="zh-CN" dirty="0">
                <a:latin typeface="微软雅黑" pitchFamily="34" charset="-122"/>
                <a:ea typeface="微软雅黑" pitchFamily="34" charset="-122"/>
              </a:rPr>
              <a:t>个）、</a:t>
            </a:r>
            <a:r>
              <a:rPr lang="en-US" altLang="zh-CN" dirty="0">
                <a:latin typeface="微软雅黑" pitchFamily="34" charset="-122"/>
                <a:ea typeface="微软雅黑" pitchFamily="34" charset="-122"/>
              </a:rPr>
              <a:t>13</a:t>
            </a:r>
            <a:r>
              <a:rPr lang="zh-CN" altLang="zh-CN" dirty="0">
                <a:latin typeface="微软雅黑" pitchFamily="34" charset="-122"/>
                <a:ea typeface="微软雅黑" pitchFamily="34" charset="-122"/>
              </a:rPr>
              <a:t>个区域分别的转移概率指标（</a:t>
            </a:r>
            <a:r>
              <a:rPr lang="en-US" altLang="zh-CN" dirty="0">
                <a:latin typeface="微软雅黑" pitchFamily="34" charset="-122"/>
                <a:ea typeface="微软雅黑" pitchFamily="34" charset="-122"/>
              </a:rPr>
              <a:t>169</a:t>
            </a:r>
            <a:r>
              <a:rPr lang="zh-CN" altLang="zh-CN" dirty="0">
                <a:latin typeface="微软雅黑" pitchFamily="34" charset="-122"/>
                <a:ea typeface="微软雅黑" pitchFamily="34" charset="-122"/>
              </a:rPr>
              <a:t>个</a:t>
            </a:r>
            <a:r>
              <a:rPr lang="zh-CN"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不是所有的指标都是有用的，其中一些对建模预测毫无帮助，例如</a:t>
            </a:r>
            <a:r>
              <a:rPr lang="zh-CN" altLang="zh-CN" dirty="0">
                <a:latin typeface="微软雅黑" pitchFamily="34" charset="-122"/>
                <a:ea typeface="微软雅黑" pitchFamily="34" charset="-122"/>
              </a:rPr>
              <a:t>从</a:t>
            </a:r>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前方道路到</a:t>
            </a:r>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前方道路的转移概率，其理论值和实际值应该均为</a:t>
            </a:r>
            <a:r>
              <a:rPr lang="en-US" altLang="zh-CN" dirty="0" smtClean="0">
                <a:latin typeface="微软雅黑" pitchFamily="34" charset="-122"/>
                <a:ea typeface="微软雅黑" pitchFamily="34" charset="-122"/>
              </a:rPr>
              <a:t>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指标筛选</a:t>
            </a:r>
            <a:r>
              <a:rPr lang="zh-CN" altLang="zh-CN" dirty="0" smtClean="0">
                <a:latin typeface="微软雅黑" pitchFamily="34" charset="-122"/>
                <a:ea typeface="微软雅黑" pitchFamily="34" charset="-122"/>
              </a:rPr>
              <a:t>的</a:t>
            </a:r>
            <a:r>
              <a:rPr lang="zh-CN" altLang="zh-CN" dirty="0">
                <a:latin typeface="微软雅黑" pitchFamily="34" charset="-122"/>
                <a:ea typeface="微软雅黑" pitchFamily="34" charset="-122"/>
              </a:rPr>
              <a:t>算法为</a:t>
            </a:r>
            <a:r>
              <a:rPr lang="en-US" altLang="zh-CN" dirty="0">
                <a:latin typeface="微软雅黑" pitchFamily="34" charset="-122"/>
                <a:ea typeface="微软雅黑" pitchFamily="34" charset="-122"/>
              </a:rPr>
              <a:t>FEAST</a:t>
            </a:r>
            <a:r>
              <a:rPr lang="zh-CN" altLang="zh-CN" dirty="0">
                <a:latin typeface="微软雅黑" pitchFamily="34" charset="-122"/>
                <a:ea typeface="微软雅黑" pitchFamily="34" charset="-122"/>
              </a:rPr>
              <a:t>（</a:t>
            </a:r>
            <a:r>
              <a:rPr lang="en-US" altLang="zh-CN" dirty="0">
                <a:latin typeface="微软雅黑" pitchFamily="34" charset="-122"/>
                <a:ea typeface="微软雅黑" pitchFamily="34" charset="-122"/>
              </a:rPr>
              <a:t>a </a:t>
            </a:r>
            <a:r>
              <a:rPr lang="en-US" altLang="zh-CN" dirty="0" err="1">
                <a:latin typeface="微软雅黑" pitchFamily="34" charset="-122"/>
                <a:ea typeface="微软雅黑" pitchFamily="34" charset="-122"/>
              </a:rPr>
              <a:t>FEAture</a:t>
            </a:r>
            <a:r>
              <a:rPr lang="en-US" altLang="zh-CN" dirty="0">
                <a:latin typeface="微软雅黑" pitchFamily="34" charset="-122"/>
                <a:ea typeface="微软雅黑" pitchFamily="34" charset="-122"/>
              </a:rPr>
              <a:t> Selection Toolbox for C and MATLAB</a:t>
            </a:r>
            <a:r>
              <a:rPr lang="zh-CN" altLang="zh-CN" dirty="0">
                <a:latin typeface="微软雅黑" pitchFamily="34" charset="-122"/>
                <a:ea typeface="微软雅黑" pitchFamily="34" charset="-122"/>
              </a:rPr>
              <a:t>）</a:t>
            </a:r>
            <a:r>
              <a:rPr lang="zh-CN" altLang="zh-CN" dirty="0" smtClean="0">
                <a:latin typeface="微软雅黑" pitchFamily="34" charset="-122"/>
                <a:ea typeface="微软雅黑" pitchFamily="34" charset="-122"/>
              </a:rPr>
              <a:t>算法</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956450423"/>
              </p:ext>
            </p:extLst>
          </p:nvPr>
        </p:nvGraphicFramePr>
        <p:xfrm>
          <a:off x="941293" y="3447293"/>
          <a:ext cx="10555942" cy="2542992"/>
        </p:xfrm>
        <a:graphic>
          <a:graphicData uri="http://schemas.openxmlformats.org/drawingml/2006/table">
            <a:tbl>
              <a:tblPr firstRow="1">
                <a:tableStyleId>{5C22544A-7EE6-4342-B048-85BDC9FD1C3A}</a:tableStyleId>
              </a:tblPr>
              <a:tblGrid>
                <a:gridCol w="2263274"/>
                <a:gridCol w="4146334"/>
                <a:gridCol w="4146334"/>
              </a:tblGrid>
              <a:tr h="317874">
                <a:tc rowSpan="2">
                  <a:txBody>
                    <a:bodyPr/>
                    <a:lstStyle/>
                    <a:p>
                      <a:pPr indent="127000" algn="ctr">
                        <a:lnSpc>
                          <a:spcPts val="2000"/>
                        </a:lnSpc>
                        <a:spcAft>
                          <a:spcPts val="0"/>
                        </a:spcAft>
                      </a:pPr>
                      <a:r>
                        <a:rPr lang="zh-CN" sz="1800" kern="0" dirty="0">
                          <a:effectLst/>
                          <a:latin typeface="微软雅黑" pitchFamily="34" charset="-122"/>
                          <a:ea typeface="微软雅黑" pitchFamily="34" charset="-122"/>
                        </a:rPr>
                        <a:t>优选指标</a:t>
                      </a:r>
                      <a:endParaRPr lang="zh-CN" sz="24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gridSpan="2">
                  <a:txBody>
                    <a:bodyPr/>
                    <a:lstStyle/>
                    <a:p>
                      <a:pPr indent="127000" algn="ctr">
                        <a:lnSpc>
                          <a:spcPts val="2000"/>
                        </a:lnSpc>
                        <a:spcAft>
                          <a:spcPts val="0"/>
                        </a:spcAft>
                      </a:pPr>
                      <a:r>
                        <a:rPr lang="zh-CN" sz="1800" kern="0">
                          <a:effectLst/>
                          <a:latin typeface="微软雅黑" pitchFamily="34" charset="-122"/>
                          <a:ea typeface="微软雅黑" pitchFamily="34" charset="-122"/>
                        </a:rPr>
                        <a:t>十字路口类型</a:t>
                      </a:r>
                      <a:endParaRPr lang="zh-CN" sz="2400" kern="100">
                        <a:solidFill>
                          <a:srgbClr val="000000"/>
                        </a:solidFill>
                        <a:effectLst/>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r>
              <a:tr h="317874">
                <a:tc vMerge="1">
                  <a:txBody>
                    <a:bodyPr/>
                    <a:lstStyle/>
                    <a:p>
                      <a:endParaRPr lang="zh-CN" altLang="en-US"/>
                    </a:p>
                  </a:txBody>
                  <a:tcPr/>
                </a:tc>
                <a:tc>
                  <a:txBody>
                    <a:bodyPr/>
                    <a:lstStyle/>
                    <a:p>
                      <a:pPr indent="127000" algn="ctr">
                        <a:lnSpc>
                          <a:spcPts val="2000"/>
                        </a:lnSpc>
                        <a:spcAft>
                          <a:spcPts val="0"/>
                        </a:spcAft>
                      </a:pPr>
                      <a:r>
                        <a:rPr lang="en-US" sz="1800" kern="0" dirty="0" err="1">
                          <a:effectLst/>
                          <a:latin typeface="微软雅黑" pitchFamily="34" charset="-122"/>
                          <a:ea typeface="微软雅黑" pitchFamily="34" charset="-122"/>
                        </a:rPr>
                        <a:t>Yes,number,left</a:t>
                      </a:r>
                      <a:endParaRPr lang="zh-CN" sz="24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a:effectLst/>
                          <a:latin typeface="微软雅黑" pitchFamily="34" charset="-122"/>
                          <a:ea typeface="微软雅黑" pitchFamily="34" charset="-122"/>
                        </a:rPr>
                        <a:t>No</a:t>
                      </a:r>
                      <a:endParaRPr lang="zh-CN" sz="2400" kern="100">
                        <a:solidFill>
                          <a:srgbClr val="000000"/>
                        </a:solidFill>
                        <a:effectLst/>
                        <a:latin typeface="微软雅黑" pitchFamily="34" charset="-122"/>
                        <a:ea typeface="微软雅黑" pitchFamily="34" charset="-122"/>
                        <a:cs typeface="Times New Roman"/>
                      </a:endParaRPr>
                    </a:p>
                  </a:txBody>
                  <a:tcPr marL="68580" marR="68580" marT="0" marB="0" anchor="ctr"/>
                </a:tc>
              </a:tr>
              <a:tr h="317874">
                <a:tc>
                  <a:txBody>
                    <a:bodyPr/>
                    <a:lstStyle/>
                    <a:p>
                      <a:pPr indent="127000" algn="ctr">
                        <a:lnSpc>
                          <a:spcPts val="2000"/>
                        </a:lnSpc>
                        <a:spcAft>
                          <a:spcPts val="0"/>
                        </a:spcAft>
                      </a:pPr>
                      <a:r>
                        <a:rPr lang="en-US" sz="1800" kern="0">
                          <a:effectLst/>
                          <a:latin typeface="微软雅黑" pitchFamily="34" charset="-122"/>
                          <a:ea typeface="微软雅黑" pitchFamily="34" charset="-122"/>
                        </a:rPr>
                        <a:t>1</a:t>
                      </a:r>
                      <a:endParaRPr lang="zh-CN" sz="24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dirty="0">
                          <a:effectLst/>
                          <a:latin typeface="微软雅黑" pitchFamily="34" charset="-122"/>
                          <a:ea typeface="微软雅黑" pitchFamily="34" charset="-122"/>
                        </a:rPr>
                        <a:t>2</a:t>
                      </a:r>
                      <a:r>
                        <a:rPr lang="zh-CN" sz="1800" kern="0" dirty="0">
                          <a:effectLst/>
                          <a:latin typeface="微软雅黑" pitchFamily="34" charset="-122"/>
                          <a:ea typeface="微软雅黑" pitchFamily="34" charset="-122"/>
                        </a:rPr>
                        <a:t>右前方道路的注视时长</a:t>
                      </a:r>
                      <a:endParaRPr lang="zh-CN" sz="24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a:effectLst/>
                          <a:latin typeface="微软雅黑" pitchFamily="34" charset="-122"/>
                          <a:ea typeface="微软雅黑" pitchFamily="34" charset="-122"/>
                        </a:rPr>
                        <a:t>8</a:t>
                      </a:r>
                      <a:r>
                        <a:rPr lang="zh-CN" sz="1800" kern="0">
                          <a:effectLst/>
                          <a:latin typeface="微软雅黑" pitchFamily="34" charset="-122"/>
                          <a:ea typeface="微软雅黑" pitchFamily="34" charset="-122"/>
                        </a:rPr>
                        <a:t>左侧的注视时长</a:t>
                      </a:r>
                      <a:endParaRPr lang="zh-CN" sz="2400" kern="100">
                        <a:solidFill>
                          <a:srgbClr val="000000"/>
                        </a:solidFill>
                        <a:effectLst/>
                        <a:latin typeface="微软雅黑" pitchFamily="34" charset="-122"/>
                        <a:ea typeface="微软雅黑" pitchFamily="34" charset="-122"/>
                        <a:cs typeface="Times New Roman"/>
                      </a:endParaRPr>
                    </a:p>
                  </a:txBody>
                  <a:tcPr marL="68580" marR="68580" marT="0" marB="0" anchor="ctr"/>
                </a:tc>
              </a:tr>
              <a:tr h="317874">
                <a:tc>
                  <a:txBody>
                    <a:bodyPr/>
                    <a:lstStyle/>
                    <a:p>
                      <a:pPr indent="127000" algn="ctr">
                        <a:lnSpc>
                          <a:spcPts val="2000"/>
                        </a:lnSpc>
                        <a:spcAft>
                          <a:spcPts val="0"/>
                        </a:spcAft>
                      </a:pPr>
                      <a:r>
                        <a:rPr lang="en-US" sz="1800" kern="0">
                          <a:effectLst/>
                          <a:latin typeface="微软雅黑" pitchFamily="34" charset="-122"/>
                          <a:ea typeface="微软雅黑" pitchFamily="34" charset="-122"/>
                        </a:rPr>
                        <a:t>2</a:t>
                      </a:r>
                      <a:endParaRPr lang="zh-CN" sz="24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dirty="0">
                          <a:effectLst/>
                          <a:latin typeface="微软雅黑" pitchFamily="34" charset="-122"/>
                          <a:ea typeface="微软雅黑" pitchFamily="34" charset="-122"/>
                        </a:rPr>
                        <a:t>1</a:t>
                      </a:r>
                      <a:r>
                        <a:rPr lang="zh-CN" sz="1800" kern="0" dirty="0">
                          <a:effectLst/>
                          <a:latin typeface="微软雅黑" pitchFamily="34" charset="-122"/>
                          <a:ea typeface="微软雅黑" pitchFamily="34" charset="-122"/>
                        </a:rPr>
                        <a:t>前方道路的注视时长</a:t>
                      </a:r>
                      <a:endParaRPr lang="zh-CN" sz="24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a:effectLst/>
                          <a:latin typeface="微软雅黑" pitchFamily="34" charset="-122"/>
                          <a:ea typeface="微软雅黑" pitchFamily="34" charset="-122"/>
                        </a:rPr>
                        <a:t>1</a:t>
                      </a:r>
                      <a:r>
                        <a:rPr lang="zh-CN" sz="1800" kern="0">
                          <a:effectLst/>
                          <a:latin typeface="微软雅黑" pitchFamily="34" charset="-122"/>
                          <a:ea typeface="微软雅黑" pitchFamily="34" charset="-122"/>
                        </a:rPr>
                        <a:t>前方道路的注视时长</a:t>
                      </a:r>
                      <a:endParaRPr lang="zh-CN" sz="2400" kern="100">
                        <a:solidFill>
                          <a:srgbClr val="000000"/>
                        </a:solidFill>
                        <a:effectLst/>
                        <a:latin typeface="微软雅黑" pitchFamily="34" charset="-122"/>
                        <a:ea typeface="微软雅黑" pitchFamily="34" charset="-122"/>
                        <a:cs typeface="Times New Roman"/>
                      </a:endParaRPr>
                    </a:p>
                  </a:txBody>
                  <a:tcPr marL="68580" marR="68580" marT="0" marB="0" anchor="ctr"/>
                </a:tc>
              </a:tr>
              <a:tr h="317874">
                <a:tc>
                  <a:txBody>
                    <a:bodyPr/>
                    <a:lstStyle/>
                    <a:p>
                      <a:pPr indent="127000" algn="ctr">
                        <a:lnSpc>
                          <a:spcPts val="2000"/>
                        </a:lnSpc>
                        <a:spcAft>
                          <a:spcPts val="0"/>
                        </a:spcAft>
                      </a:pPr>
                      <a:r>
                        <a:rPr lang="en-US" sz="1800" kern="0">
                          <a:effectLst/>
                          <a:latin typeface="微软雅黑" pitchFamily="34" charset="-122"/>
                          <a:ea typeface="微软雅黑" pitchFamily="34" charset="-122"/>
                        </a:rPr>
                        <a:t>3</a:t>
                      </a:r>
                      <a:endParaRPr lang="zh-CN" sz="24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dirty="0">
                          <a:effectLst/>
                          <a:latin typeface="微软雅黑" pitchFamily="34" charset="-122"/>
                          <a:ea typeface="微软雅黑" pitchFamily="34" charset="-122"/>
                        </a:rPr>
                        <a:t>1</a:t>
                      </a:r>
                      <a:r>
                        <a:rPr lang="zh-CN" sz="1800" kern="0" dirty="0">
                          <a:effectLst/>
                          <a:latin typeface="微软雅黑" pitchFamily="34" charset="-122"/>
                          <a:ea typeface="微软雅黑" pitchFamily="34" charset="-122"/>
                        </a:rPr>
                        <a:t>前方道路的注视频次</a:t>
                      </a:r>
                      <a:endParaRPr lang="zh-CN" sz="24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a:effectLst/>
                          <a:latin typeface="微软雅黑" pitchFamily="34" charset="-122"/>
                          <a:ea typeface="微软雅黑" pitchFamily="34" charset="-122"/>
                        </a:rPr>
                        <a:t>1</a:t>
                      </a:r>
                      <a:r>
                        <a:rPr lang="zh-CN" sz="1800" kern="0">
                          <a:effectLst/>
                          <a:latin typeface="微软雅黑" pitchFamily="34" charset="-122"/>
                          <a:ea typeface="微软雅黑" pitchFamily="34" charset="-122"/>
                        </a:rPr>
                        <a:t>前方道路的注视频次</a:t>
                      </a:r>
                      <a:endParaRPr lang="zh-CN" sz="2400" kern="100">
                        <a:solidFill>
                          <a:srgbClr val="000000"/>
                        </a:solidFill>
                        <a:effectLst/>
                        <a:latin typeface="微软雅黑" pitchFamily="34" charset="-122"/>
                        <a:ea typeface="微软雅黑" pitchFamily="34" charset="-122"/>
                        <a:cs typeface="Times New Roman"/>
                      </a:endParaRPr>
                    </a:p>
                  </a:txBody>
                  <a:tcPr marL="68580" marR="68580" marT="0" marB="0" anchor="ctr"/>
                </a:tc>
              </a:tr>
              <a:tr h="317874">
                <a:tc>
                  <a:txBody>
                    <a:bodyPr/>
                    <a:lstStyle/>
                    <a:p>
                      <a:pPr indent="127000" algn="ctr">
                        <a:lnSpc>
                          <a:spcPts val="2000"/>
                        </a:lnSpc>
                        <a:spcAft>
                          <a:spcPts val="0"/>
                        </a:spcAft>
                      </a:pPr>
                      <a:r>
                        <a:rPr lang="en-US" sz="1800" kern="0">
                          <a:effectLst/>
                          <a:latin typeface="微软雅黑" pitchFamily="34" charset="-122"/>
                          <a:ea typeface="微软雅黑" pitchFamily="34" charset="-122"/>
                        </a:rPr>
                        <a:t>4</a:t>
                      </a:r>
                      <a:endParaRPr lang="zh-CN" sz="24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dirty="0">
                          <a:effectLst/>
                          <a:latin typeface="微软雅黑" pitchFamily="34" charset="-122"/>
                          <a:ea typeface="微软雅黑" pitchFamily="34" charset="-122"/>
                        </a:rPr>
                        <a:t>8</a:t>
                      </a:r>
                      <a:r>
                        <a:rPr lang="zh-CN" sz="1800" kern="0" dirty="0">
                          <a:effectLst/>
                          <a:latin typeface="微软雅黑" pitchFamily="34" charset="-122"/>
                          <a:ea typeface="微软雅黑" pitchFamily="34" charset="-122"/>
                        </a:rPr>
                        <a:t>左侧的注视时长</a:t>
                      </a:r>
                      <a:endParaRPr lang="zh-CN" sz="24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dirty="0">
                          <a:effectLst/>
                          <a:latin typeface="微软雅黑" pitchFamily="34" charset="-122"/>
                          <a:ea typeface="微软雅黑" pitchFamily="34" charset="-122"/>
                        </a:rPr>
                        <a:t>2</a:t>
                      </a:r>
                      <a:r>
                        <a:rPr lang="zh-CN" sz="1800" kern="0" dirty="0">
                          <a:effectLst/>
                          <a:latin typeface="微软雅黑" pitchFamily="34" charset="-122"/>
                          <a:ea typeface="微软雅黑" pitchFamily="34" charset="-122"/>
                        </a:rPr>
                        <a:t>右前方道路的注视时长</a:t>
                      </a:r>
                      <a:endParaRPr lang="zh-CN" sz="2400" kern="100" dirty="0">
                        <a:solidFill>
                          <a:srgbClr val="000000"/>
                        </a:solidFill>
                        <a:effectLst/>
                        <a:latin typeface="微软雅黑" pitchFamily="34" charset="-122"/>
                        <a:ea typeface="微软雅黑" pitchFamily="34" charset="-122"/>
                        <a:cs typeface="Times New Roman"/>
                      </a:endParaRPr>
                    </a:p>
                  </a:txBody>
                  <a:tcPr marL="68580" marR="68580" marT="0" marB="0" anchor="ctr"/>
                </a:tc>
              </a:tr>
              <a:tr h="317874">
                <a:tc>
                  <a:txBody>
                    <a:bodyPr/>
                    <a:lstStyle/>
                    <a:p>
                      <a:pPr indent="127000" algn="ctr">
                        <a:lnSpc>
                          <a:spcPts val="2000"/>
                        </a:lnSpc>
                        <a:spcAft>
                          <a:spcPts val="0"/>
                        </a:spcAft>
                      </a:pPr>
                      <a:r>
                        <a:rPr lang="en-US" sz="1800" kern="0">
                          <a:effectLst/>
                          <a:latin typeface="微软雅黑" pitchFamily="34" charset="-122"/>
                          <a:ea typeface="微软雅黑" pitchFamily="34" charset="-122"/>
                        </a:rPr>
                        <a:t>5</a:t>
                      </a:r>
                      <a:endParaRPr lang="zh-CN" sz="24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a:effectLst/>
                          <a:latin typeface="微软雅黑" pitchFamily="34" charset="-122"/>
                          <a:ea typeface="微软雅黑" pitchFamily="34" charset="-122"/>
                        </a:rPr>
                        <a:t>4</a:t>
                      </a:r>
                      <a:r>
                        <a:rPr lang="zh-CN" sz="1800" kern="0">
                          <a:effectLst/>
                          <a:latin typeface="微软雅黑" pitchFamily="34" charset="-122"/>
                          <a:ea typeface="微软雅黑" pitchFamily="34" charset="-122"/>
                        </a:rPr>
                        <a:t>左后视镜的注视时长</a:t>
                      </a:r>
                      <a:endParaRPr lang="zh-CN" sz="24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dirty="0">
                          <a:effectLst/>
                          <a:latin typeface="微软雅黑" pitchFamily="34" charset="-122"/>
                          <a:ea typeface="微软雅黑" pitchFamily="34" charset="-122"/>
                        </a:rPr>
                        <a:t>12</a:t>
                      </a:r>
                      <a:r>
                        <a:rPr lang="zh-CN" sz="1800" kern="0" dirty="0">
                          <a:effectLst/>
                          <a:latin typeface="微软雅黑" pitchFamily="34" charset="-122"/>
                          <a:ea typeface="微软雅黑" pitchFamily="34" charset="-122"/>
                        </a:rPr>
                        <a:t>左侧道路区域的注视时长</a:t>
                      </a:r>
                      <a:endParaRPr lang="zh-CN" sz="2400" kern="100" dirty="0">
                        <a:solidFill>
                          <a:srgbClr val="000000"/>
                        </a:solidFill>
                        <a:effectLst/>
                        <a:latin typeface="微软雅黑" pitchFamily="34" charset="-122"/>
                        <a:ea typeface="微软雅黑" pitchFamily="34" charset="-122"/>
                        <a:cs typeface="Times New Roman"/>
                      </a:endParaRPr>
                    </a:p>
                  </a:txBody>
                  <a:tcPr marL="68580" marR="68580" marT="0" marB="0" anchor="ctr"/>
                </a:tc>
              </a:tr>
              <a:tr h="317874">
                <a:tc>
                  <a:txBody>
                    <a:bodyPr/>
                    <a:lstStyle/>
                    <a:p>
                      <a:pPr indent="127000" algn="ctr">
                        <a:lnSpc>
                          <a:spcPts val="2000"/>
                        </a:lnSpc>
                        <a:spcAft>
                          <a:spcPts val="0"/>
                        </a:spcAft>
                      </a:pPr>
                      <a:r>
                        <a:rPr lang="en-US" sz="1800" kern="0">
                          <a:effectLst/>
                          <a:latin typeface="微软雅黑" pitchFamily="34" charset="-122"/>
                          <a:ea typeface="微软雅黑" pitchFamily="34" charset="-122"/>
                        </a:rPr>
                        <a:t>6</a:t>
                      </a:r>
                      <a:endParaRPr lang="zh-CN" sz="24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dirty="0">
                          <a:effectLst/>
                          <a:latin typeface="微软雅黑" pitchFamily="34" charset="-122"/>
                          <a:ea typeface="微软雅黑" pitchFamily="34" charset="-122"/>
                        </a:rPr>
                        <a:t>1</a:t>
                      </a:r>
                      <a:r>
                        <a:rPr lang="zh-CN" sz="1800" kern="0" dirty="0">
                          <a:effectLst/>
                          <a:latin typeface="微软雅黑" pitchFamily="34" charset="-122"/>
                          <a:ea typeface="微软雅黑" pitchFamily="34" charset="-122"/>
                        </a:rPr>
                        <a:t>前方道路到</a:t>
                      </a:r>
                      <a:r>
                        <a:rPr lang="en-US" sz="1800" kern="0" dirty="0">
                          <a:effectLst/>
                          <a:latin typeface="微软雅黑" pitchFamily="34" charset="-122"/>
                          <a:ea typeface="微软雅黑" pitchFamily="34" charset="-122"/>
                        </a:rPr>
                        <a:t>2</a:t>
                      </a:r>
                      <a:r>
                        <a:rPr lang="zh-CN" sz="1800" kern="0" dirty="0">
                          <a:effectLst/>
                          <a:latin typeface="微软雅黑" pitchFamily="34" charset="-122"/>
                          <a:ea typeface="微软雅黑" pitchFamily="34" charset="-122"/>
                        </a:rPr>
                        <a:t>右前方道路的转移概率</a:t>
                      </a:r>
                      <a:endParaRPr lang="zh-CN" sz="24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dirty="0">
                          <a:effectLst/>
                          <a:latin typeface="微软雅黑" pitchFamily="34" charset="-122"/>
                          <a:ea typeface="微软雅黑" pitchFamily="34" charset="-122"/>
                        </a:rPr>
                        <a:t>1</a:t>
                      </a:r>
                      <a:r>
                        <a:rPr lang="zh-CN" sz="1800" kern="0" dirty="0">
                          <a:effectLst/>
                          <a:latin typeface="微软雅黑" pitchFamily="34" charset="-122"/>
                          <a:ea typeface="微软雅黑" pitchFamily="34" charset="-122"/>
                        </a:rPr>
                        <a:t>前方道路到</a:t>
                      </a:r>
                      <a:r>
                        <a:rPr lang="en-US" sz="1800" kern="0" dirty="0">
                          <a:effectLst/>
                          <a:latin typeface="微软雅黑" pitchFamily="34" charset="-122"/>
                          <a:ea typeface="微软雅黑" pitchFamily="34" charset="-122"/>
                        </a:rPr>
                        <a:t>2</a:t>
                      </a:r>
                      <a:r>
                        <a:rPr lang="zh-CN" sz="1800" kern="0" dirty="0">
                          <a:effectLst/>
                          <a:latin typeface="微软雅黑" pitchFamily="34" charset="-122"/>
                          <a:ea typeface="微软雅黑" pitchFamily="34" charset="-122"/>
                        </a:rPr>
                        <a:t>右前方道路的转移概率</a:t>
                      </a:r>
                      <a:endParaRPr lang="zh-CN" sz="2400" kern="100" dirty="0">
                        <a:solidFill>
                          <a:srgbClr val="000000"/>
                        </a:solidFill>
                        <a:effectLst/>
                        <a:latin typeface="微软雅黑" pitchFamily="34" charset="-122"/>
                        <a:ea typeface="微软雅黑" pitchFamily="34" charset="-122"/>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427386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分类器设计</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10928350" y="125730"/>
            <a:ext cx="847725" cy="828675"/>
          </a:xfrm>
          <a:prstGeom prst="rect">
            <a:avLst/>
          </a:prstGeom>
        </p:spPr>
      </p:pic>
      <p:sp>
        <p:nvSpPr>
          <p:cNvPr id="7"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15</a:t>
            </a:fld>
            <a:endParaRPr lang="zh-CN" altLang="en-US" dirty="0">
              <a:solidFill>
                <a:schemeClr val="tx1"/>
              </a:solidFill>
            </a:endParaRPr>
          </a:p>
        </p:txBody>
      </p:sp>
      <p:sp>
        <p:nvSpPr>
          <p:cNvPr id="10" name="TextBox 9"/>
          <p:cNvSpPr txBox="1"/>
          <p:nvPr/>
        </p:nvSpPr>
        <p:spPr>
          <a:xfrm>
            <a:off x="443753" y="1290918"/>
            <a:ext cx="3953436" cy="400110"/>
          </a:xfrm>
          <a:prstGeom prst="rect">
            <a:avLst/>
          </a:prstGeom>
          <a:noFill/>
        </p:spPr>
        <p:txBody>
          <a:bodyPr wrap="square" rtlCol="0">
            <a:spAutoFit/>
          </a:bodyPr>
          <a:lstStyle/>
          <a:p>
            <a:pPr marL="285750" indent="-285750">
              <a:buClr>
                <a:schemeClr val="accent2"/>
              </a:buClr>
              <a:buFont typeface="Wingdings" pitchFamily="2" charset="2"/>
              <a:buChar char="p"/>
            </a:pPr>
            <a:r>
              <a:rPr lang="zh-CN" altLang="en-US" sz="2000" b="1" dirty="0" smtClean="0">
                <a:latin typeface="微软雅黑" pitchFamily="34" charset="-122"/>
                <a:ea typeface="微软雅黑" pitchFamily="34" charset="-122"/>
              </a:rPr>
              <a:t>基于随机森林算法的分类器</a:t>
            </a:r>
            <a:endParaRPr lang="zh-CN" altLang="en-US" sz="2000" b="1" dirty="0">
              <a:latin typeface="微软雅黑" pitchFamily="34" charset="-122"/>
              <a:ea typeface="微软雅黑" pitchFamily="34" charset="-122"/>
            </a:endParaRPr>
          </a:p>
        </p:txBody>
      </p:sp>
      <p:sp>
        <p:nvSpPr>
          <p:cNvPr id="5" name="TextBox 4"/>
          <p:cNvSpPr txBox="1"/>
          <p:nvPr/>
        </p:nvSpPr>
        <p:spPr>
          <a:xfrm>
            <a:off x="914400" y="1801906"/>
            <a:ext cx="5593976" cy="4247317"/>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基于随机森林算法的分类器的设计需要的有训练集数据和对应分类器参数</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决策树数量；</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zh-CN" dirty="0">
                <a:latin typeface="微软雅黑" pitchFamily="34" charset="-122"/>
                <a:ea typeface="微软雅黑" pitchFamily="34" charset="-122"/>
              </a:rPr>
              <a:t>为了确定所采用的的随机森林分类器中决策树的数量，本研究对决策树数量对驾驶意图预测的准确率做了详细</a:t>
            </a:r>
            <a:r>
              <a:rPr lang="zh-CN" altLang="zh-CN" dirty="0" smtClean="0">
                <a:latin typeface="微软雅黑" pitchFamily="34" charset="-122"/>
                <a:ea typeface="微软雅黑" pitchFamily="34" charset="-122"/>
              </a:rPr>
              <a:t>分析</a:t>
            </a:r>
            <a:r>
              <a:rPr lang="zh-CN" altLang="en-US" dirty="0" smtClean="0">
                <a:latin typeface="微软雅黑" pitchFamily="34" charset="-122"/>
                <a:ea typeface="微软雅黑" pitchFamily="34" charset="-122"/>
              </a:rPr>
              <a:t>，如右图所示；</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zh-CN" dirty="0" smtClean="0">
                <a:latin typeface="微软雅黑" pitchFamily="34" charset="-122"/>
                <a:ea typeface="微软雅黑" pitchFamily="34" charset="-122"/>
              </a:rPr>
              <a:t>对</a:t>
            </a:r>
            <a:r>
              <a:rPr lang="zh-CN" altLang="zh-CN" dirty="0">
                <a:latin typeface="微软雅黑" pitchFamily="34" charset="-122"/>
                <a:ea typeface="微软雅黑" pitchFamily="34" charset="-122"/>
              </a:rPr>
              <a:t>这两种十字路口，当决策树数量较少时，驾驶意图的预测精度随决策树数量增加而逐渐升高。当决策树数量达到</a:t>
            </a:r>
            <a:r>
              <a:rPr lang="en-US" altLang="zh-CN" dirty="0">
                <a:latin typeface="微软雅黑" pitchFamily="34" charset="-122"/>
                <a:ea typeface="微软雅黑" pitchFamily="34" charset="-122"/>
              </a:rPr>
              <a:t>20</a:t>
            </a:r>
            <a:r>
              <a:rPr lang="zh-CN" altLang="zh-CN" dirty="0">
                <a:latin typeface="微软雅黑" pitchFamily="34" charset="-122"/>
                <a:ea typeface="微软雅黑" pitchFamily="34" charset="-122"/>
              </a:rPr>
              <a:t>棵以上时，驾驶意图预测精度趋于稳定。本研究选取决策树数量为</a:t>
            </a:r>
            <a:r>
              <a:rPr lang="en-US" altLang="zh-CN" dirty="0">
                <a:latin typeface="微软雅黑" pitchFamily="34" charset="-122"/>
                <a:ea typeface="微软雅黑" pitchFamily="34" charset="-122"/>
              </a:rPr>
              <a:t>25</a:t>
            </a:r>
            <a:r>
              <a:rPr lang="zh-CN" altLang="zh-CN" dirty="0">
                <a:latin typeface="微软雅黑" pitchFamily="34" charset="-122"/>
                <a:ea typeface="微软雅黑" pitchFamily="34" charset="-122"/>
              </a:rPr>
              <a:t>用于对驾驶员驾驶意图的预测。</a:t>
            </a:r>
            <a:endParaRPr lang="zh-CN" altLang="en-US" dirty="0">
              <a:latin typeface="微软雅黑" pitchFamily="34" charset="-122"/>
              <a:ea typeface="微软雅黑" pitchFamily="34" charset="-122"/>
            </a:endParaRPr>
          </a:p>
        </p:txBody>
      </p:sp>
      <p:graphicFrame>
        <p:nvGraphicFramePr>
          <p:cNvPr id="12" name="图表 11"/>
          <p:cNvGraphicFramePr>
            <a:graphicFrameLocks noChangeAspect="1"/>
          </p:cNvGraphicFramePr>
          <p:nvPr>
            <p:extLst>
              <p:ext uri="{D42A27DB-BD31-4B8C-83A1-F6EECF244321}">
                <p14:modId xmlns:p14="http://schemas.microsoft.com/office/powerpoint/2010/main" val="4013522397"/>
              </p:ext>
            </p:extLst>
          </p:nvPr>
        </p:nvGraphicFramePr>
        <p:xfrm>
          <a:off x="7274713" y="2339788"/>
          <a:ext cx="4416571" cy="331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7447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分类器设计</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10928350" y="125730"/>
            <a:ext cx="847725" cy="828675"/>
          </a:xfrm>
          <a:prstGeom prst="rect">
            <a:avLst/>
          </a:prstGeom>
        </p:spPr>
      </p:pic>
      <p:sp>
        <p:nvSpPr>
          <p:cNvPr id="7"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16</a:t>
            </a:fld>
            <a:endParaRPr lang="zh-CN" altLang="en-US" dirty="0">
              <a:solidFill>
                <a:schemeClr val="tx1"/>
              </a:solidFill>
            </a:endParaRPr>
          </a:p>
        </p:txBody>
      </p:sp>
      <p:sp>
        <p:nvSpPr>
          <p:cNvPr id="10" name="TextBox 9"/>
          <p:cNvSpPr txBox="1"/>
          <p:nvPr/>
        </p:nvSpPr>
        <p:spPr>
          <a:xfrm>
            <a:off x="443753" y="1290918"/>
            <a:ext cx="3953436" cy="400110"/>
          </a:xfrm>
          <a:prstGeom prst="rect">
            <a:avLst/>
          </a:prstGeom>
          <a:noFill/>
        </p:spPr>
        <p:txBody>
          <a:bodyPr wrap="square" rtlCol="0">
            <a:spAutoFit/>
          </a:bodyPr>
          <a:lstStyle/>
          <a:p>
            <a:pPr marL="285750" indent="-285750">
              <a:buClr>
                <a:schemeClr val="accent2"/>
              </a:buClr>
              <a:buFont typeface="Wingdings" pitchFamily="2" charset="2"/>
              <a:buChar char="p"/>
            </a:pPr>
            <a:r>
              <a:rPr lang="zh-CN" altLang="en-US" sz="2000" b="1" dirty="0" smtClean="0">
                <a:latin typeface="微软雅黑" pitchFamily="34" charset="-122"/>
                <a:ea typeface="微软雅黑" pitchFamily="34" charset="-122"/>
              </a:rPr>
              <a:t>基于支持向量机算法的分类器</a:t>
            </a:r>
            <a:endParaRPr lang="zh-CN" altLang="en-US" sz="2000" b="1" dirty="0">
              <a:latin typeface="微软雅黑" pitchFamily="34" charset="-122"/>
              <a:ea typeface="微软雅黑" pitchFamily="34" charset="-122"/>
            </a:endParaRPr>
          </a:p>
        </p:txBody>
      </p:sp>
      <p:sp>
        <p:nvSpPr>
          <p:cNvPr id="5" name="TextBox 4"/>
          <p:cNvSpPr txBox="1"/>
          <p:nvPr/>
        </p:nvSpPr>
        <p:spPr>
          <a:xfrm>
            <a:off x="941293" y="1801906"/>
            <a:ext cx="6010835" cy="4662815"/>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基于支持向量机算法的分类器的设计需要的分类器参数中要选定的主要为惩罚参数‘</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惩罚</a:t>
            </a:r>
            <a:r>
              <a:rPr lang="zh-CN" altLang="zh-CN" dirty="0">
                <a:latin typeface="微软雅黑" pitchFamily="34" charset="-122"/>
                <a:ea typeface="微软雅黑" pitchFamily="34" charset="-122"/>
              </a:rPr>
              <a:t>参数决定了对模型预测的错误的容忍度</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zh-CN" dirty="0">
                <a:latin typeface="微软雅黑" pitchFamily="34" charset="-122"/>
                <a:ea typeface="微软雅黑" pitchFamily="34" charset="-122"/>
              </a:rPr>
              <a:t>对惩罚参数的选择，以模型预测精度为标准，研究得出了惩罚参数和驾驶意图预测准确率的</a:t>
            </a:r>
            <a:r>
              <a:rPr lang="zh-CN" altLang="zh-CN" dirty="0" smtClean="0">
                <a:latin typeface="微软雅黑" pitchFamily="34" charset="-122"/>
                <a:ea typeface="微软雅黑" pitchFamily="34" charset="-122"/>
              </a:rPr>
              <a:t>关系</a:t>
            </a:r>
            <a:r>
              <a:rPr lang="zh-CN" altLang="en-US" dirty="0" smtClean="0">
                <a:latin typeface="微软雅黑" pitchFamily="34" charset="-122"/>
                <a:ea typeface="微软雅黑" pitchFamily="34" charset="-122"/>
              </a:rPr>
              <a:t>，如右图；</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zh-CN" dirty="0">
                <a:latin typeface="微软雅黑" pitchFamily="34" charset="-122"/>
                <a:ea typeface="微软雅黑" pitchFamily="34" charset="-122"/>
              </a:rPr>
              <a:t>从图上可以看出，在惩罚参数较小时，驾驶意图预测准确率随着惩罚参数增大而逐渐升高。当惩罚参数大于</a:t>
            </a:r>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时，预测准确率趋于稳定。但是当惩罚参数继续增加会出现过拟合</a:t>
            </a:r>
            <a:r>
              <a:rPr lang="zh-CN" altLang="zh-CN" dirty="0" smtClean="0">
                <a:latin typeface="微软雅黑" pitchFamily="34" charset="-122"/>
                <a:ea typeface="微软雅黑" pitchFamily="34" charset="-122"/>
              </a:rPr>
              <a:t>问题。</a:t>
            </a:r>
            <a:r>
              <a:rPr lang="zh-CN" altLang="zh-CN" dirty="0">
                <a:latin typeface="微软雅黑" pitchFamily="34" charset="-122"/>
                <a:ea typeface="微软雅黑" pitchFamily="34" charset="-122"/>
              </a:rPr>
              <a:t>为了防止出现过拟合问题，本次研究选取惩罚为</a:t>
            </a:r>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用于对驾驶员驾驶意图的预测，同时固定选取伽马值‘</a:t>
            </a:r>
            <a:r>
              <a:rPr lang="en-US" altLang="zh-CN" dirty="0">
                <a:latin typeface="微软雅黑" pitchFamily="34" charset="-122"/>
                <a:ea typeface="微软雅黑" pitchFamily="34" charset="-122"/>
              </a:rPr>
              <a:t>-g</a:t>
            </a:r>
            <a:r>
              <a:rPr lang="zh-CN"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（函数设置）</a:t>
            </a:r>
            <a:r>
              <a:rPr lang="zh-CN" altLang="zh-CN" dirty="0" smtClean="0">
                <a:latin typeface="微软雅黑" pitchFamily="34" charset="-122"/>
                <a:ea typeface="微软雅黑" pitchFamily="34" charset="-122"/>
              </a:rPr>
              <a:t>为</a:t>
            </a:r>
            <a:r>
              <a:rPr lang="zh-CN" altLang="zh-CN" dirty="0">
                <a:latin typeface="微软雅黑" pitchFamily="34" charset="-122"/>
                <a:ea typeface="微软雅黑" pitchFamily="34" charset="-122"/>
              </a:rPr>
              <a:t>常用的</a:t>
            </a:r>
            <a:r>
              <a:rPr lang="en-US" altLang="zh-CN" dirty="0" smtClean="0">
                <a:latin typeface="微软雅黑" pitchFamily="34" charset="-122"/>
                <a:ea typeface="微软雅黑" pitchFamily="34" charset="-122"/>
              </a:rPr>
              <a:t>0.01</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graphicFrame>
        <p:nvGraphicFramePr>
          <p:cNvPr id="8" name="图表 7"/>
          <p:cNvGraphicFramePr>
            <a:graphicFrameLocks noChangeAspect="1"/>
          </p:cNvGraphicFramePr>
          <p:nvPr>
            <p:extLst>
              <p:ext uri="{D42A27DB-BD31-4B8C-83A1-F6EECF244321}">
                <p14:modId xmlns:p14="http://schemas.microsoft.com/office/powerpoint/2010/main" val="568087486"/>
              </p:ext>
            </p:extLst>
          </p:nvPr>
        </p:nvGraphicFramePr>
        <p:xfrm>
          <a:off x="7359504" y="2348715"/>
          <a:ext cx="4416571" cy="331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6106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预测结果</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10928350" y="125730"/>
            <a:ext cx="847725" cy="828675"/>
          </a:xfrm>
          <a:prstGeom prst="rect">
            <a:avLst/>
          </a:prstGeom>
        </p:spPr>
      </p:pic>
      <p:sp>
        <p:nvSpPr>
          <p:cNvPr id="7"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17</a:t>
            </a:fld>
            <a:endParaRPr lang="zh-CN" altLang="en-US" dirty="0">
              <a:solidFill>
                <a:schemeClr val="tx1"/>
              </a:solidFill>
            </a:endParaRPr>
          </a:p>
        </p:txBody>
      </p:sp>
      <p:sp>
        <p:nvSpPr>
          <p:cNvPr id="10" name="TextBox 9"/>
          <p:cNvSpPr txBox="1"/>
          <p:nvPr/>
        </p:nvSpPr>
        <p:spPr>
          <a:xfrm>
            <a:off x="443753" y="1196788"/>
            <a:ext cx="3953436" cy="400110"/>
          </a:xfrm>
          <a:prstGeom prst="rect">
            <a:avLst/>
          </a:prstGeom>
          <a:noFill/>
        </p:spPr>
        <p:txBody>
          <a:bodyPr wrap="square" rtlCol="0">
            <a:spAutoFit/>
          </a:bodyPr>
          <a:lstStyle/>
          <a:p>
            <a:pPr marL="285750" indent="-285750">
              <a:buClr>
                <a:schemeClr val="accent2"/>
              </a:buClr>
              <a:buFont typeface="Wingdings" pitchFamily="2" charset="2"/>
              <a:buChar char="p"/>
            </a:pPr>
            <a:r>
              <a:rPr lang="zh-CN" altLang="en-US" sz="2000" b="1" dirty="0" smtClean="0">
                <a:latin typeface="微软雅黑" pitchFamily="34" charset="-122"/>
                <a:ea typeface="微软雅黑" pitchFamily="34" charset="-122"/>
              </a:rPr>
              <a:t>基于随机森林算法的分类器</a:t>
            </a:r>
            <a:endParaRPr lang="zh-CN" altLang="en-US" sz="2000" b="1" dirty="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762811002"/>
              </p:ext>
            </p:extLst>
          </p:nvPr>
        </p:nvGraphicFramePr>
        <p:xfrm>
          <a:off x="1627094" y="1694331"/>
          <a:ext cx="4176001" cy="2017057"/>
        </p:xfrm>
        <a:graphic>
          <a:graphicData uri="http://schemas.openxmlformats.org/drawingml/2006/table">
            <a:tbl>
              <a:tblPr>
                <a:tableStyleId>{BC89EF96-8CEA-46FF-86C4-4CE0E7609802}</a:tableStyleId>
              </a:tblPr>
              <a:tblGrid>
                <a:gridCol w="896169"/>
                <a:gridCol w="820167"/>
                <a:gridCol w="820167"/>
                <a:gridCol w="820167"/>
                <a:gridCol w="819331"/>
              </a:tblGrid>
              <a:tr h="455249">
                <a:tc rowSpan="2" gridSpan="2">
                  <a:txBody>
                    <a:bodyPr/>
                    <a:lstStyle/>
                    <a:p>
                      <a:pPr algn="ctr"/>
                      <a:r>
                        <a:rPr lang="en-US" altLang="zh-CN" sz="1600" kern="1200" dirty="0" err="1" smtClean="0">
                          <a:solidFill>
                            <a:schemeClr val="tx1"/>
                          </a:solidFill>
                          <a:effectLst/>
                          <a:latin typeface="微软雅黑" pitchFamily="34" charset="-122"/>
                          <a:ea typeface="微软雅黑" pitchFamily="34" charset="-122"/>
                          <a:cs typeface="+mn-cs"/>
                        </a:rPr>
                        <a:t>Yes,number,left</a:t>
                      </a:r>
                      <a:r>
                        <a:rPr lang="zh-CN" altLang="zh-CN" sz="1600" kern="1200" dirty="0" smtClean="0">
                          <a:solidFill>
                            <a:schemeClr val="tx1"/>
                          </a:solidFill>
                          <a:effectLst/>
                          <a:latin typeface="微软雅黑" pitchFamily="34" charset="-122"/>
                          <a:ea typeface="微软雅黑" pitchFamily="34" charset="-122"/>
                          <a:cs typeface="+mn-cs"/>
                        </a:rPr>
                        <a:t>十字路口</a:t>
                      </a:r>
                      <a:endParaRPr lang="zh-CN" sz="1600" kern="100" dirty="0">
                        <a:solidFill>
                          <a:srgbClr val="000000"/>
                        </a:solidFill>
                        <a:effectLst/>
                        <a:latin typeface="微软雅黑" pitchFamily="34" charset="-122"/>
                        <a:ea typeface="微软雅黑" pitchFamily="34" charset="-122"/>
                      </a:endParaRPr>
                    </a:p>
                  </a:txBody>
                  <a:tcPr marL="68580" marR="68580" marT="0" marB="0" anchor="ctr"/>
                </a:tc>
                <a:tc rowSpan="2" hMerge="1">
                  <a:txBody>
                    <a:bodyPr/>
                    <a:lstStyle/>
                    <a:p>
                      <a:endParaRPr lang="zh-CN" altLang="en-US"/>
                    </a:p>
                  </a:txBody>
                  <a:tcPr/>
                </a:tc>
                <a:tc gridSpan="3">
                  <a:txBody>
                    <a:bodyPr/>
                    <a:lstStyle/>
                    <a:p>
                      <a:pPr indent="127000" algn="ctr">
                        <a:lnSpc>
                          <a:spcPts val="2000"/>
                        </a:lnSpc>
                        <a:spcAft>
                          <a:spcPts val="0"/>
                        </a:spcAft>
                      </a:pPr>
                      <a:r>
                        <a:rPr lang="zh-CN" sz="1600" kern="0" dirty="0">
                          <a:effectLst/>
                          <a:latin typeface="微软雅黑" pitchFamily="34" charset="-122"/>
                          <a:ea typeface="微软雅黑" pitchFamily="34" charset="-122"/>
                        </a:rPr>
                        <a:t>驾驶意图预测结果</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r>
              <a:tr h="390452">
                <a:tc gridSpan="2" vMerge="1">
                  <a:txBody>
                    <a:bodyPr/>
                    <a:lstStyle/>
                    <a:p>
                      <a:endParaRPr lang="zh-CN" altLang="en-US"/>
                    </a:p>
                  </a:txBody>
                  <a:tcPr/>
                </a:tc>
                <a:tc hMerge="1" vMerge="1">
                  <a:txBody>
                    <a:bodyPr/>
                    <a:lstStyle/>
                    <a:p>
                      <a:endParaRPr lang="zh-CN" altLang="en-US"/>
                    </a:p>
                  </a:txBody>
                  <a:tcP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左转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右转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直行</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r>
              <a:tr h="390452">
                <a:tc rowSpan="3">
                  <a:txBody>
                    <a:bodyPr/>
                    <a:lstStyle/>
                    <a:p>
                      <a:pPr indent="127000" algn="ctr">
                        <a:lnSpc>
                          <a:spcPts val="2000"/>
                        </a:lnSpc>
                        <a:spcAft>
                          <a:spcPts val="0"/>
                        </a:spcAft>
                      </a:pPr>
                      <a:r>
                        <a:rPr lang="zh-CN" sz="1600" kern="0" dirty="0">
                          <a:effectLst/>
                          <a:latin typeface="微软雅黑" pitchFamily="34" charset="-122"/>
                          <a:ea typeface="微软雅黑" pitchFamily="34" charset="-122"/>
                        </a:rPr>
                        <a:t>驾驶意图实际情况</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600" kern="0" dirty="0">
                          <a:effectLst/>
                          <a:latin typeface="微软雅黑" pitchFamily="34" charset="-122"/>
                          <a:ea typeface="微软雅黑" pitchFamily="34" charset="-122"/>
                        </a:rPr>
                        <a:t>左转</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32</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0</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1</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r>
              <a:tr h="390452">
                <a:tc vMerge="1">
                  <a:txBody>
                    <a:bodyPr/>
                    <a:lstStyle/>
                    <a:p>
                      <a:endParaRPr lang="zh-CN" altLang="en-US"/>
                    </a:p>
                  </a:txBody>
                  <a:tcP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右转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0</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33</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1</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r>
              <a:tr h="390452">
                <a:tc vMerge="1">
                  <a:txBody>
                    <a:bodyPr/>
                    <a:lstStyle/>
                    <a:p>
                      <a:endParaRPr lang="zh-CN" altLang="en-US"/>
                    </a:p>
                  </a:txBody>
                  <a:tcP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直行</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dirty="0">
                          <a:effectLst/>
                          <a:latin typeface="微软雅黑" pitchFamily="34" charset="-122"/>
                          <a:ea typeface="微软雅黑" pitchFamily="34" charset="-122"/>
                        </a:rPr>
                        <a:t>1</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1</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dirty="0">
                          <a:effectLst/>
                          <a:latin typeface="微软雅黑" pitchFamily="34" charset="-122"/>
                          <a:ea typeface="微软雅黑" pitchFamily="34" charset="-122"/>
                        </a:rPr>
                        <a:t>58</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207014171"/>
              </p:ext>
            </p:extLst>
          </p:nvPr>
        </p:nvGraphicFramePr>
        <p:xfrm>
          <a:off x="6539753" y="1698859"/>
          <a:ext cx="4176000" cy="2015999"/>
        </p:xfrm>
        <a:graphic>
          <a:graphicData uri="http://schemas.openxmlformats.org/drawingml/2006/table">
            <a:tbl>
              <a:tblPr>
                <a:tableStyleId>{BC89EF96-8CEA-46FF-86C4-4CE0E7609802}</a:tableStyleId>
              </a:tblPr>
              <a:tblGrid>
                <a:gridCol w="941282"/>
                <a:gridCol w="835200"/>
                <a:gridCol w="835200"/>
                <a:gridCol w="835200"/>
                <a:gridCol w="729118"/>
              </a:tblGrid>
              <a:tr h="389046">
                <a:tc rowSpan="2" gridSpan="2">
                  <a:txBody>
                    <a:bodyPr/>
                    <a:lstStyle/>
                    <a:p>
                      <a:pPr algn="ctr"/>
                      <a:r>
                        <a:rPr lang="en-US" altLang="zh-CN" sz="1600" kern="1200" dirty="0" smtClean="0">
                          <a:effectLst/>
                          <a:latin typeface="微软雅黑" pitchFamily="34" charset="-122"/>
                          <a:ea typeface="微软雅黑" pitchFamily="34" charset="-122"/>
                        </a:rPr>
                        <a:t>No</a:t>
                      </a:r>
                      <a:r>
                        <a:rPr lang="zh-CN" altLang="zh-CN" sz="1600" kern="1200" dirty="0" smtClean="0">
                          <a:effectLst/>
                          <a:latin typeface="微软雅黑" pitchFamily="34" charset="-122"/>
                          <a:ea typeface="微软雅黑" pitchFamily="34" charset="-122"/>
                        </a:rPr>
                        <a:t>十字路口</a:t>
                      </a:r>
                      <a:endParaRPr lang="zh-CN" sz="1600" kern="100" dirty="0">
                        <a:solidFill>
                          <a:srgbClr val="000000"/>
                        </a:solidFill>
                        <a:effectLst/>
                        <a:latin typeface="微软雅黑" pitchFamily="34" charset="-122"/>
                        <a:ea typeface="微软雅黑" pitchFamily="34" charset="-122"/>
                      </a:endParaRPr>
                    </a:p>
                  </a:txBody>
                  <a:tcPr marL="68580" marR="68580" marT="0" marB="0" anchor="ctr"/>
                </a:tc>
                <a:tc rowSpan="2" hMerge="1">
                  <a:txBody>
                    <a:bodyPr/>
                    <a:lstStyle/>
                    <a:p>
                      <a:endParaRPr lang="zh-CN" altLang="en-US"/>
                    </a:p>
                  </a:txBody>
                  <a:tcPr/>
                </a:tc>
                <a:tc gridSpan="3">
                  <a:txBody>
                    <a:bodyPr/>
                    <a:lstStyle/>
                    <a:p>
                      <a:pPr indent="127000" algn="ctr">
                        <a:lnSpc>
                          <a:spcPts val="2000"/>
                        </a:lnSpc>
                        <a:spcAft>
                          <a:spcPts val="0"/>
                        </a:spcAft>
                      </a:pPr>
                      <a:r>
                        <a:rPr lang="zh-CN" sz="1600" kern="0" dirty="0">
                          <a:effectLst/>
                          <a:latin typeface="微软雅黑" pitchFamily="34" charset="-122"/>
                          <a:ea typeface="微软雅黑" pitchFamily="34" charset="-122"/>
                        </a:rPr>
                        <a:t>驾驶意图预测结果</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r>
              <a:tr h="434564">
                <a:tc gridSpan="2" vMerge="1">
                  <a:txBody>
                    <a:bodyPr/>
                    <a:lstStyle/>
                    <a:p>
                      <a:endParaRPr lang="zh-CN" altLang="en-US"/>
                    </a:p>
                  </a:txBody>
                  <a:tcPr/>
                </a:tc>
                <a:tc hMerge="1" vMerge="1">
                  <a:txBody>
                    <a:bodyPr/>
                    <a:lstStyle/>
                    <a:p>
                      <a:endParaRPr lang="zh-CN" altLang="en-US"/>
                    </a:p>
                  </a:txBody>
                  <a:tcP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左转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右转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直行</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r>
              <a:tr h="397463">
                <a:tc rowSpan="3">
                  <a:txBody>
                    <a:bodyPr/>
                    <a:lstStyle/>
                    <a:p>
                      <a:pPr indent="127000" algn="ctr">
                        <a:lnSpc>
                          <a:spcPts val="2000"/>
                        </a:lnSpc>
                        <a:spcAft>
                          <a:spcPts val="0"/>
                        </a:spcAft>
                      </a:pPr>
                      <a:r>
                        <a:rPr lang="zh-CN" sz="1600" kern="0" dirty="0">
                          <a:effectLst/>
                          <a:latin typeface="微软雅黑" pitchFamily="34" charset="-122"/>
                          <a:ea typeface="微软雅黑" pitchFamily="34" charset="-122"/>
                        </a:rPr>
                        <a:t>驾驶意图实际情况</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左转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dirty="0" smtClean="0">
                          <a:effectLst/>
                          <a:latin typeface="微软雅黑" pitchFamily="34" charset="-122"/>
                          <a:ea typeface="微软雅黑" pitchFamily="34" charset="-122"/>
                        </a:rPr>
                        <a:t>13</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0</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2</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r>
              <a:tr h="397463">
                <a:tc vMerge="1">
                  <a:txBody>
                    <a:bodyPr/>
                    <a:lstStyle/>
                    <a:p>
                      <a:endParaRPr lang="zh-CN" altLang="en-US"/>
                    </a:p>
                  </a:txBody>
                  <a:tcP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右转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0</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9</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1</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r>
              <a:tr h="397463">
                <a:tc vMerge="1">
                  <a:txBody>
                    <a:bodyPr/>
                    <a:lstStyle/>
                    <a:p>
                      <a:endParaRPr lang="zh-CN" altLang="en-US"/>
                    </a:p>
                  </a:txBody>
                  <a:tcPr/>
                </a:tc>
                <a:tc>
                  <a:txBody>
                    <a:bodyPr/>
                    <a:lstStyle/>
                    <a:p>
                      <a:pPr indent="127000" algn="ctr">
                        <a:lnSpc>
                          <a:spcPts val="2000"/>
                        </a:lnSpc>
                        <a:spcAft>
                          <a:spcPts val="0"/>
                        </a:spcAft>
                      </a:pPr>
                      <a:r>
                        <a:rPr lang="zh-CN" sz="1600" kern="0" dirty="0">
                          <a:effectLst/>
                          <a:latin typeface="微软雅黑" pitchFamily="34" charset="-122"/>
                          <a:ea typeface="微软雅黑" pitchFamily="34" charset="-122"/>
                        </a:rPr>
                        <a:t>直行</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0</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0</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dirty="0">
                          <a:effectLst/>
                          <a:latin typeface="微软雅黑" pitchFamily="34" charset="-122"/>
                          <a:ea typeface="微软雅黑" pitchFamily="34" charset="-122"/>
                        </a:rPr>
                        <a:t>50</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r>
            </a:tbl>
          </a:graphicData>
        </a:graphic>
      </p:graphicFrame>
      <p:sp>
        <p:nvSpPr>
          <p:cNvPr id="11" name="TextBox 10"/>
          <p:cNvSpPr txBox="1"/>
          <p:nvPr/>
        </p:nvSpPr>
        <p:spPr>
          <a:xfrm>
            <a:off x="443753" y="3828402"/>
            <a:ext cx="3953436" cy="400110"/>
          </a:xfrm>
          <a:prstGeom prst="rect">
            <a:avLst/>
          </a:prstGeom>
          <a:noFill/>
        </p:spPr>
        <p:txBody>
          <a:bodyPr wrap="square" rtlCol="0">
            <a:spAutoFit/>
          </a:bodyPr>
          <a:lstStyle/>
          <a:p>
            <a:pPr marL="285750" indent="-285750">
              <a:buClr>
                <a:schemeClr val="accent2"/>
              </a:buClr>
              <a:buFont typeface="Wingdings" pitchFamily="2" charset="2"/>
              <a:buChar char="p"/>
            </a:pPr>
            <a:r>
              <a:rPr lang="zh-CN" altLang="en-US" sz="2000" b="1" dirty="0" smtClean="0">
                <a:latin typeface="微软雅黑" pitchFamily="34" charset="-122"/>
                <a:ea typeface="微软雅黑" pitchFamily="34" charset="-122"/>
              </a:rPr>
              <a:t>基于支持向量机算法的分类器</a:t>
            </a:r>
            <a:endParaRPr lang="zh-CN" altLang="en-US" sz="2000" b="1" dirty="0">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918261562"/>
              </p:ext>
            </p:extLst>
          </p:nvPr>
        </p:nvGraphicFramePr>
        <p:xfrm>
          <a:off x="1618129" y="4344581"/>
          <a:ext cx="4175999" cy="2016000"/>
        </p:xfrm>
        <a:graphic>
          <a:graphicData uri="http://schemas.openxmlformats.org/drawingml/2006/table">
            <a:tbl>
              <a:tblPr>
                <a:tableStyleId>{BC89EF96-8CEA-46FF-86C4-4CE0E7609802}</a:tableStyleId>
              </a:tblPr>
              <a:tblGrid>
                <a:gridCol w="896170"/>
                <a:gridCol w="820166"/>
                <a:gridCol w="820166"/>
                <a:gridCol w="820166"/>
                <a:gridCol w="819331"/>
              </a:tblGrid>
              <a:tr h="403200">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effectLst/>
                          <a:latin typeface="微软雅黑" pitchFamily="34" charset="-122"/>
                          <a:ea typeface="微软雅黑" pitchFamily="34" charset="-122"/>
                          <a:cs typeface="+mn-cs"/>
                        </a:rPr>
                        <a:t>Yes,number,left</a:t>
                      </a:r>
                      <a:r>
                        <a:rPr lang="zh-CN" altLang="zh-CN" sz="1600" kern="1200" dirty="0" smtClean="0">
                          <a:solidFill>
                            <a:schemeClr val="tx1"/>
                          </a:solidFill>
                          <a:effectLst/>
                          <a:latin typeface="微软雅黑" pitchFamily="34" charset="-122"/>
                          <a:ea typeface="微软雅黑" pitchFamily="34" charset="-122"/>
                          <a:cs typeface="+mn-cs"/>
                        </a:rPr>
                        <a:t>十字路口</a:t>
                      </a:r>
                      <a:endParaRPr lang="zh-CN" altLang="zh-CN" sz="1600" kern="100" dirty="0" smtClean="0">
                        <a:solidFill>
                          <a:srgbClr val="000000"/>
                        </a:solidFill>
                        <a:effectLst/>
                        <a:latin typeface="微软雅黑" pitchFamily="34" charset="-122"/>
                        <a:ea typeface="微软雅黑" pitchFamily="34" charset="-122"/>
                      </a:endParaRPr>
                    </a:p>
                  </a:txBody>
                  <a:tcPr marL="68580" marR="68580" marT="0" marB="0" anchor="ctr"/>
                </a:tc>
                <a:tc rowSpan="2" hMerge="1">
                  <a:txBody>
                    <a:bodyPr/>
                    <a:lstStyle/>
                    <a:p>
                      <a:endParaRPr lang="zh-CN" altLang="en-US"/>
                    </a:p>
                  </a:txBody>
                  <a:tcPr/>
                </a:tc>
                <a:tc gridSpan="3">
                  <a:txBody>
                    <a:bodyPr/>
                    <a:lstStyle/>
                    <a:p>
                      <a:pPr indent="127000" algn="ctr">
                        <a:lnSpc>
                          <a:spcPts val="2000"/>
                        </a:lnSpc>
                        <a:spcAft>
                          <a:spcPts val="0"/>
                        </a:spcAft>
                      </a:pPr>
                      <a:r>
                        <a:rPr lang="zh-CN" sz="1600" kern="0" dirty="0">
                          <a:effectLst/>
                          <a:latin typeface="微软雅黑" pitchFamily="34" charset="-122"/>
                          <a:ea typeface="微软雅黑" pitchFamily="34" charset="-122"/>
                        </a:rPr>
                        <a:t>驾驶意图预测结果</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r>
              <a:tr h="403200">
                <a:tc gridSpan="2" vMerge="1">
                  <a:txBody>
                    <a:bodyPr/>
                    <a:lstStyle/>
                    <a:p>
                      <a:endParaRPr lang="zh-CN" altLang="en-US"/>
                    </a:p>
                  </a:txBody>
                  <a:tcPr/>
                </a:tc>
                <a:tc hMerge="1" vMerge="1">
                  <a:txBody>
                    <a:bodyPr/>
                    <a:lstStyle/>
                    <a:p>
                      <a:endParaRPr lang="zh-CN" altLang="en-US"/>
                    </a:p>
                  </a:txBody>
                  <a:tcP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左转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右转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直行</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r>
              <a:tr h="403200">
                <a:tc rowSpan="3">
                  <a:txBody>
                    <a:bodyPr/>
                    <a:lstStyle/>
                    <a:p>
                      <a:pPr indent="127000" algn="ctr">
                        <a:lnSpc>
                          <a:spcPts val="2000"/>
                        </a:lnSpc>
                        <a:spcAft>
                          <a:spcPts val="0"/>
                        </a:spcAft>
                      </a:pPr>
                      <a:r>
                        <a:rPr lang="zh-CN" sz="1600" kern="0">
                          <a:effectLst/>
                          <a:latin typeface="微软雅黑" pitchFamily="34" charset="-122"/>
                          <a:ea typeface="微软雅黑" pitchFamily="34" charset="-122"/>
                        </a:rPr>
                        <a:t>驾驶意图实际情况</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左转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31</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0</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2</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r>
              <a:tr h="403200">
                <a:tc vMerge="1">
                  <a:txBody>
                    <a:bodyPr/>
                    <a:lstStyle/>
                    <a:p>
                      <a:endParaRPr lang="zh-CN" altLang="en-US"/>
                    </a:p>
                  </a:txBody>
                  <a:tcP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右转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1</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30</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3</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r>
              <a:tr h="403200">
                <a:tc vMerge="1">
                  <a:txBody>
                    <a:bodyPr/>
                    <a:lstStyle/>
                    <a:p>
                      <a:endParaRPr lang="zh-CN" altLang="en-US"/>
                    </a:p>
                  </a:txBody>
                  <a:tcP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直行</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2</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3</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dirty="0">
                          <a:effectLst/>
                          <a:latin typeface="微软雅黑" pitchFamily="34" charset="-122"/>
                          <a:ea typeface="微软雅黑" pitchFamily="34" charset="-122"/>
                        </a:rPr>
                        <a:t>55</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552818934"/>
              </p:ext>
            </p:extLst>
          </p:nvPr>
        </p:nvGraphicFramePr>
        <p:xfrm>
          <a:off x="6553200" y="4347929"/>
          <a:ext cx="4176000" cy="2016002"/>
        </p:xfrm>
        <a:graphic>
          <a:graphicData uri="http://schemas.openxmlformats.org/drawingml/2006/table">
            <a:tbl>
              <a:tblPr>
                <a:tableStyleId>{BC89EF96-8CEA-46FF-86C4-4CE0E7609802}</a:tableStyleId>
              </a:tblPr>
              <a:tblGrid>
                <a:gridCol w="941270"/>
                <a:gridCol w="835200"/>
                <a:gridCol w="835200"/>
                <a:gridCol w="835200"/>
                <a:gridCol w="729130"/>
              </a:tblGrid>
              <a:tr h="398032">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kern="1200" dirty="0" smtClean="0">
                          <a:effectLst/>
                          <a:latin typeface="微软雅黑" pitchFamily="34" charset="-122"/>
                          <a:ea typeface="微软雅黑" pitchFamily="34" charset="-122"/>
                        </a:rPr>
                        <a:t>No</a:t>
                      </a:r>
                      <a:r>
                        <a:rPr lang="zh-CN" altLang="zh-CN" sz="1600" kern="1200" dirty="0" smtClean="0">
                          <a:effectLst/>
                          <a:latin typeface="微软雅黑" pitchFamily="34" charset="-122"/>
                          <a:ea typeface="微软雅黑" pitchFamily="34" charset="-122"/>
                        </a:rPr>
                        <a:t>十字路口</a:t>
                      </a:r>
                    </a:p>
                  </a:txBody>
                  <a:tcPr marL="68580" marR="68580" marT="0" marB="0" anchor="ctr"/>
                </a:tc>
                <a:tc rowSpan="2" hMerge="1">
                  <a:txBody>
                    <a:bodyPr/>
                    <a:lstStyle/>
                    <a:p>
                      <a:endParaRPr lang="zh-CN" altLang="en-US"/>
                    </a:p>
                  </a:txBody>
                  <a:tcPr/>
                </a:tc>
                <a:tc gridSpan="3">
                  <a:txBody>
                    <a:bodyPr/>
                    <a:lstStyle/>
                    <a:p>
                      <a:pPr indent="127000" algn="ctr">
                        <a:lnSpc>
                          <a:spcPts val="2000"/>
                        </a:lnSpc>
                        <a:spcAft>
                          <a:spcPts val="0"/>
                        </a:spcAft>
                      </a:pPr>
                      <a:r>
                        <a:rPr lang="zh-CN" sz="1600" kern="0">
                          <a:effectLst/>
                          <a:latin typeface="微软雅黑" pitchFamily="34" charset="-122"/>
                          <a:ea typeface="微软雅黑" pitchFamily="34" charset="-122"/>
                        </a:rPr>
                        <a:t>驾驶意图预测结果</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r>
              <a:tr h="398032">
                <a:tc gridSpan="2" vMerge="1">
                  <a:txBody>
                    <a:bodyPr/>
                    <a:lstStyle/>
                    <a:p>
                      <a:endParaRPr lang="zh-CN" altLang="en-US"/>
                    </a:p>
                  </a:txBody>
                  <a:tcPr/>
                </a:tc>
                <a:tc hMerge="1" vMerge="1">
                  <a:txBody>
                    <a:bodyPr/>
                    <a:lstStyle/>
                    <a:p>
                      <a:endParaRPr lang="zh-CN" altLang="en-US"/>
                    </a:p>
                  </a:txBody>
                  <a:tcP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左转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右转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直行</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r>
              <a:tr h="406646">
                <a:tc rowSpan="3">
                  <a:txBody>
                    <a:bodyPr/>
                    <a:lstStyle/>
                    <a:p>
                      <a:pPr indent="127000" algn="ctr">
                        <a:lnSpc>
                          <a:spcPts val="2000"/>
                        </a:lnSpc>
                        <a:spcAft>
                          <a:spcPts val="0"/>
                        </a:spcAft>
                      </a:pPr>
                      <a:r>
                        <a:rPr lang="zh-CN" sz="1600" kern="0">
                          <a:effectLst/>
                          <a:latin typeface="微软雅黑" pitchFamily="34" charset="-122"/>
                          <a:ea typeface="微软雅黑" pitchFamily="34" charset="-122"/>
                        </a:rPr>
                        <a:t>驾驶意图实际情况</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左转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12</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0</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3</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r>
              <a:tr h="406646">
                <a:tc vMerge="1">
                  <a:txBody>
                    <a:bodyPr/>
                    <a:lstStyle/>
                    <a:p>
                      <a:endParaRPr lang="zh-CN" altLang="en-US"/>
                    </a:p>
                  </a:txBody>
                  <a:tcP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右转</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0</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7</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3</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r>
              <a:tr h="406646">
                <a:tc vMerge="1">
                  <a:txBody>
                    <a:bodyPr/>
                    <a:lstStyle/>
                    <a:p>
                      <a:endParaRPr lang="zh-CN" altLang="en-US"/>
                    </a:p>
                  </a:txBody>
                  <a:tcPr/>
                </a:tc>
                <a:tc>
                  <a:txBody>
                    <a:bodyPr/>
                    <a:lstStyle/>
                    <a:p>
                      <a:pPr indent="127000" algn="ctr">
                        <a:lnSpc>
                          <a:spcPts val="2000"/>
                        </a:lnSpc>
                        <a:spcAft>
                          <a:spcPts val="0"/>
                        </a:spcAft>
                      </a:pPr>
                      <a:r>
                        <a:rPr lang="zh-CN" sz="1600" kern="0">
                          <a:effectLst/>
                          <a:latin typeface="微软雅黑" pitchFamily="34" charset="-122"/>
                          <a:ea typeface="微软雅黑" pitchFamily="34" charset="-122"/>
                        </a:rPr>
                        <a:t>直行</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0</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a:effectLst/>
                          <a:latin typeface="微软雅黑" pitchFamily="34" charset="-122"/>
                          <a:ea typeface="微软雅黑" pitchFamily="34" charset="-122"/>
                        </a:rPr>
                        <a:t>0</a:t>
                      </a:r>
                      <a:endParaRPr lang="zh-CN" sz="16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600" kern="0" dirty="0">
                          <a:effectLst/>
                          <a:latin typeface="微软雅黑" pitchFamily="34" charset="-122"/>
                          <a:ea typeface="微软雅黑" pitchFamily="34" charset="-122"/>
                        </a:rPr>
                        <a:t>50</a:t>
                      </a:r>
                      <a:endParaRPr lang="zh-CN" sz="1600" kern="100" dirty="0">
                        <a:solidFill>
                          <a:srgbClr val="000000"/>
                        </a:solidFill>
                        <a:effectLst/>
                        <a:latin typeface="微软雅黑" pitchFamily="34" charset="-122"/>
                        <a:ea typeface="微软雅黑" pitchFamily="34" charset="-122"/>
                        <a:cs typeface="Times New Roman"/>
                      </a:endParaRPr>
                    </a:p>
                  </a:txBody>
                  <a:tcPr marL="68580" marR="68580" marT="0" marB="0" anchor="ctr"/>
                </a:tc>
              </a:tr>
            </a:tbl>
          </a:graphicData>
        </a:graphic>
      </p:graphicFrame>
    </p:spTree>
    <p:extLst>
      <p:ext uri="{BB962C8B-B14F-4D97-AF65-F5344CB8AC3E}">
        <p14:creationId xmlns:p14="http://schemas.microsoft.com/office/powerpoint/2010/main" val="729387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预测结果</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10928350" y="125730"/>
            <a:ext cx="847725" cy="828675"/>
          </a:xfrm>
          <a:prstGeom prst="rect">
            <a:avLst/>
          </a:prstGeom>
        </p:spPr>
      </p:pic>
      <p:sp>
        <p:nvSpPr>
          <p:cNvPr id="7"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18</a:t>
            </a:fld>
            <a:endParaRPr lang="zh-CN" altLang="en-US" dirty="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903452965"/>
              </p:ext>
            </p:extLst>
          </p:nvPr>
        </p:nvGraphicFramePr>
        <p:xfrm>
          <a:off x="2003612" y="2595284"/>
          <a:ext cx="8528327" cy="2608727"/>
        </p:xfrm>
        <a:graphic>
          <a:graphicData uri="http://schemas.openxmlformats.org/drawingml/2006/table">
            <a:tbl>
              <a:tblPr firstRow="1">
                <a:tableStyleId>{5C22544A-7EE6-4342-B048-85BDC9FD1C3A}</a:tableStyleId>
              </a:tblPr>
              <a:tblGrid>
                <a:gridCol w="2842207"/>
                <a:gridCol w="2842207"/>
                <a:gridCol w="2843913"/>
              </a:tblGrid>
              <a:tr h="857209">
                <a:tc>
                  <a:txBody>
                    <a:bodyPr/>
                    <a:lstStyle/>
                    <a:p>
                      <a:pPr indent="127000" algn="ctr">
                        <a:lnSpc>
                          <a:spcPts val="2000"/>
                        </a:lnSpc>
                        <a:spcAft>
                          <a:spcPts val="0"/>
                        </a:spcAft>
                      </a:pPr>
                      <a:r>
                        <a:rPr lang="zh-CN" sz="1800" kern="0" dirty="0">
                          <a:effectLst/>
                          <a:latin typeface="微软雅黑" pitchFamily="34" charset="-122"/>
                          <a:ea typeface="微软雅黑" pitchFamily="34" charset="-122"/>
                        </a:rPr>
                        <a:t>十字路口类型</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800" kern="0">
                          <a:effectLst/>
                          <a:latin typeface="微软雅黑" pitchFamily="34" charset="-122"/>
                          <a:ea typeface="微软雅黑" pitchFamily="34" charset="-122"/>
                        </a:rPr>
                        <a:t>随机森林预测准确率</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zh-CN" sz="1800" kern="0">
                          <a:effectLst/>
                          <a:latin typeface="微软雅黑" pitchFamily="34" charset="-122"/>
                          <a:ea typeface="微软雅黑" pitchFamily="34" charset="-122"/>
                        </a:rPr>
                        <a:t>支持向量机预测准确率</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r>
              <a:tr h="875759">
                <a:tc>
                  <a:txBody>
                    <a:bodyPr/>
                    <a:lstStyle/>
                    <a:p>
                      <a:pPr indent="127000" algn="ctr">
                        <a:lnSpc>
                          <a:spcPts val="2000"/>
                        </a:lnSpc>
                        <a:spcAft>
                          <a:spcPts val="0"/>
                        </a:spcAft>
                      </a:pPr>
                      <a:r>
                        <a:rPr lang="en-US" sz="1800" kern="100">
                          <a:effectLst/>
                          <a:latin typeface="微软雅黑" pitchFamily="34" charset="-122"/>
                          <a:ea typeface="微软雅黑" pitchFamily="34" charset="-122"/>
                        </a:rPr>
                        <a:t>Yes,number,left</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a:effectLst/>
                          <a:latin typeface="微软雅黑" pitchFamily="34" charset="-122"/>
                          <a:ea typeface="微软雅黑" pitchFamily="34" charset="-122"/>
                        </a:rPr>
                        <a:t>97.25% (123/127)</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a:effectLst/>
                          <a:latin typeface="微软雅黑" pitchFamily="34" charset="-122"/>
                          <a:ea typeface="微软雅黑" pitchFamily="34" charset="-122"/>
                        </a:rPr>
                        <a:t>91.34% (116/127)</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r>
              <a:tr h="875759">
                <a:tc>
                  <a:txBody>
                    <a:bodyPr/>
                    <a:lstStyle/>
                    <a:p>
                      <a:pPr indent="127000" algn="ctr">
                        <a:lnSpc>
                          <a:spcPts val="2000"/>
                        </a:lnSpc>
                        <a:spcAft>
                          <a:spcPts val="0"/>
                        </a:spcAft>
                      </a:pPr>
                      <a:r>
                        <a:rPr lang="en-US" sz="1800" kern="0">
                          <a:effectLst/>
                          <a:latin typeface="微软雅黑" pitchFamily="34" charset="-122"/>
                          <a:ea typeface="微软雅黑" pitchFamily="34" charset="-122"/>
                        </a:rPr>
                        <a:t>No</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a:effectLst/>
                          <a:latin typeface="微软雅黑" pitchFamily="34" charset="-122"/>
                          <a:ea typeface="微软雅黑" pitchFamily="34" charset="-122"/>
                        </a:rPr>
                        <a:t>96% (72/75)</a:t>
                      </a:r>
                      <a:endParaRPr lang="zh-CN" sz="1800" kern="100">
                        <a:solidFill>
                          <a:srgbClr val="000000"/>
                        </a:solidFill>
                        <a:effectLst/>
                        <a:latin typeface="微软雅黑" pitchFamily="34" charset="-122"/>
                        <a:ea typeface="微软雅黑" pitchFamily="34" charset="-122"/>
                        <a:cs typeface="Times New Roman"/>
                      </a:endParaRPr>
                    </a:p>
                  </a:txBody>
                  <a:tcPr marL="68580" marR="68580" marT="0" marB="0" anchor="ctr"/>
                </a:tc>
                <a:tc>
                  <a:txBody>
                    <a:bodyPr/>
                    <a:lstStyle/>
                    <a:p>
                      <a:pPr indent="127000" algn="ctr">
                        <a:lnSpc>
                          <a:spcPts val="2000"/>
                        </a:lnSpc>
                        <a:spcAft>
                          <a:spcPts val="0"/>
                        </a:spcAft>
                      </a:pPr>
                      <a:r>
                        <a:rPr lang="en-US" sz="1800" kern="0" dirty="0">
                          <a:effectLst/>
                          <a:latin typeface="微软雅黑" pitchFamily="34" charset="-122"/>
                          <a:ea typeface="微软雅黑" pitchFamily="34" charset="-122"/>
                        </a:rPr>
                        <a:t>92% (69/75)</a:t>
                      </a:r>
                      <a:endParaRPr lang="zh-CN" sz="1800" kern="100" dirty="0">
                        <a:solidFill>
                          <a:srgbClr val="000000"/>
                        </a:solidFill>
                        <a:effectLst/>
                        <a:latin typeface="微软雅黑" pitchFamily="34" charset="-122"/>
                        <a:ea typeface="微软雅黑" pitchFamily="34" charset="-122"/>
                        <a:cs typeface="Times New Roman"/>
                      </a:endParaRPr>
                    </a:p>
                  </a:txBody>
                  <a:tcPr marL="68580" marR="68580" marT="0" marB="0" anchor="ctr"/>
                </a:tc>
              </a:tr>
            </a:tbl>
          </a:graphicData>
        </a:graphic>
      </p:graphicFrame>
      <p:sp>
        <p:nvSpPr>
          <p:cNvPr id="12" name="TextBox 11"/>
          <p:cNvSpPr txBox="1"/>
          <p:nvPr/>
        </p:nvSpPr>
        <p:spPr>
          <a:xfrm>
            <a:off x="551330" y="1788459"/>
            <a:ext cx="3953436" cy="400110"/>
          </a:xfrm>
          <a:prstGeom prst="rect">
            <a:avLst/>
          </a:prstGeom>
          <a:noFill/>
        </p:spPr>
        <p:txBody>
          <a:bodyPr wrap="square" rtlCol="0">
            <a:spAutoFit/>
          </a:bodyPr>
          <a:lstStyle/>
          <a:p>
            <a:pPr marL="285750" indent="-285750">
              <a:buClr>
                <a:schemeClr val="accent2"/>
              </a:buClr>
              <a:buFont typeface="Wingdings" pitchFamily="2" charset="2"/>
              <a:buChar char="p"/>
            </a:pPr>
            <a:r>
              <a:rPr lang="zh-CN" altLang="en-US" sz="2000" b="1" dirty="0" smtClean="0">
                <a:latin typeface="微软雅黑" pitchFamily="34" charset="-122"/>
                <a:ea typeface="微软雅黑" pitchFamily="34" charset="-122"/>
              </a:rPr>
              <a:t>分类准确率</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672130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ChangeArrowheads="1"/>
          </p:cNvSpPr>
          <p:nvPr/>
        </p:nvSpPr>
        <p:spPr bwMode="auto">
          <a:xfrm>
            <a:off x="1524000" y="1682587"/>
            <a:ext cx="58928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3020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Rectangle 10"/>
          <p:cNvSpPr>
            <a:spLocks noChangeArrowheads="1"/>
          </p:cNvSpPr>
          <p:nvPr/>
        </p:nvSpPr>
        <p:spPr bwMode="auto">
          <a:xfrm>
            <a:off x="1524000" y="4825837"/>
            <a:ext cx="58928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33020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4" name="矩形 23"/>
          <p:cNvSpPr/>
          <p:nvPr/>
        </p:nvSpPr>
        <p:spPr>
          <a:xfrm>
            <a:off x="-22860" y="5183505"/>
            <a:ext cx="12210415" cy="1673860"/>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0F003B9C-CE26-4D71-B59B-D3ECF06D57F0}" type="slidenum">
              <a:rPr lang="zh-CN" altLang="en-US" smtClean="0"/>
              <a:t>19</a:t>
            </a:fld>
            <a:endParaRPr lang="zh-CN" altLang="en-US"/>
          </a:p>
        </p:txBody>
      </p:sp>
      <p:sp>
        <p:nvSpPr>
          <p:cNvPr id="11" name="文本框 10"/>
          <p:cNvSpPr txBox="1"/>
          <p:nvPr/>
        </p:nvSpPr>
        <p:spPr>
          <a:xfrm>
            <a:off x="3955415" y="2087880"/>
            <a:ext cx="6278880" cy="1353185"/>
          </a:xfrm>
          <a:prstGeom prst="rect">
            <a:avLst/>
          </a:prstGeom>
          <a:noFill/>
        </p:spPr>
        <p:txBody>
          <a:bodyPr wrap="square" rtlCol="0">
            <a:spAutoFit/>
          </a:bodyPr>
          <a:lstStyle/>
          <a:p>
            <a:pPr algn="r"/>
            <a:r>
              <a:rPr lang="zh-CN" altLang="en-US" sz="4000" b="1" dirty="0">
                <a:effectLst>
                  <a:outerShdw blurRad="38100" dist="38100" dir="2700000" algn="tl">
                    <a:srgbClr val="000000">
                      <a:alpha val="43137"/>
                    </a:srgbClr>
                  </a:outerShdw>
                </a:effectLst>
                <a:latin typeface="微软雅黑" panose="020B0503020204020204" charset="-122"/>
                <a:ea typeface="微软雅黑" panose="020B0503020204020204" charset="-122"/>
                <a:cs typeface="Arial Unicode MS" pitchFamily="34" charset="-122"/>
                <a:sym typeface="+mn-ea"/>
              </a:rPr>
              <a:t>谢谢</a:t>
            </a:r>
            <a:endParaRPr lang="en-US" altLang="zh-CN" sz="4000" b="1" dirty="0" smtClean="0">
              <a:effectLst>
                <a:outerShdw blurRad="38100" dist="38100" dir="2700000" algn="tl">
                  <a:srgbClr val="000000">
                    <a:alpha val="43137"/>
                  </a:srgbClr>
                </a:outerShdw>
              </a:effectLst>
              <a:latin typeface="微软雅黑" panose="020B0503020204020204" charset="-122"/>
              <a:ea typeface="微软雅黑" panose="020B0503020204020204" charset="-122"/>
              <a:cs typeface="Arial Unicode MS" pitchFamily="34" charset="-122"/>
            </a:endParaRPr>
          </a:p>
          <a:p>
            <a:pPr algn="r"/>
            <a:r>
              <a:rPr lang="zh-CN" altLang="en-US" sz="4000" b="1" dirty="0" smtClean="0">
                <a:effectLst>
                  <a:outerShdw blurRad="38100" dist="38100" dir="2700000" algn="tl">
                    <a:srgbClr val="000000">
                      <a:alpha val="43137"/>
                    </a:srgbClr>
                  </a:outerShdw>
                </a:effectLst>
                <a:latin typeface="微软雅黑" panose="020B0503020204020204" charset="-122"/>
                <a:ea typeface="微软雅黑" panose="020B0503020204020204" charset="-122"/>
                <a:cs typeface="Arial Unicode MS" pitchFamily="34" charset="-122"/>
                <a:sym typeface="+mn-ea"/>
              </a:rPr>
              <a:t>请各位老师批评指正</a:t>
            </a:r>
            <a:endParaRPr lang="zh-CN" altLang="en-US" sz="4000" dirty="0"/>
          </a:p>
        </p:txBody>
      </p:sp>
      <p:pic>
        <p:nvPicPr>
          <p:cNvPr id="23" name="图片 22"/>
          <p:cNvPicPr>
            <a:picLocks noChangeAspect="1"/>
          </p:cNvPicPr>
          <p:nvPr/>
        </p:nvPicPr>
        <p:blipFill>
          <a:blip r:embed="rId2"/>
          <a:stretch>
            <a:fillRect/>
          </a:stretch>
        </p:blipFill>
        <p:spPr>
          <a:xfrm>
            <a:off x="254635" y="5606415"/>
            <a:ext cx="847725" cy="828675"/>
          </a:xfrm>
          <a:prstGeom prst="rect">
            <a:avLst/>
          </a:prstGeom>
        </p:spPr>
      </p:pic>
    </p:spTree>
  </p:cSld>
  <p:clrMapOvr>
    <a:masterClrMapping/>
  </p:clrMapOvr>
  <p:transition advTm="5508"/>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F003B9C-CE26-4D71-B59B-D3ECF06D57F0}" type="slidenum">
              <a:rPr lang="zh-CN" altLang="en-US" smtClean="0">
                <a:solidFill>
                  <a:schemeClr val="tx1"/>
                </a:solidFill>
              </a:rPr>
              <a:t>2</a:t>
            </a:fld>
            <a:endParaRPr lang="zh-CN" altLang="en-US" dirty="0">
              <a:solidFill>
                <a:schemeClr val="tx1"/>
              </a:solidFill>
            </a:endParaRPr>
          </a:p>
        </p:txBody>
      </p:sp>
      <p:sp>
        <p:nvSpPr>
          <p:cNvPr id="9" name="文本框 8"/>
          <p:cNvSpPr txBox="1"/>
          <p:nvPr/>
        </p:nvSpPr>
        <p:spPr>
          <a:xfrm>
            <a:off x="1076362" y="2425927"/>
            <a:ext cx="6281388" cy="2585323"/>
          </a:xfrm>
          <a:prstGeom prst="rect">
            <a:avLst/>
          </a:prstGeom>
          <a:noFill/>
        </p:spPr>
        <p:txBody>
          <a:bodyPr wrap="square" rtlCol="0">
            <a:spAutoFit/>
          </a:bodyPr>
          <a:lstStyle/>
          <a:p>
            <a:pPr marL="285750" indent="-285750" fontAlgn="auto">
              <a:lnSpc>
                <a:spcPct val="150000"/>
              </a:lnSpc>
              <a:buClr>
                <a:schemeClr val="accent2"/>
              </a:buClr>
              <a:buFont typeface="Wingdings" pitchFamily="2" charset="2"/>
              <a:buChar char="l"/>
            </a:pPr>
            <a:r>
              <a:rPr lang="zh-CN" altLang="en-US" dirty="0" smtClean="0">
                <a:latin typeface="微软雅黑" panose="020B0503020204020204" charset="-122"/>
                <a:ea typeface="微软雅黑" panose="020B0503020204020204" charset="-122"/>
                <a:sym typeface="+mn-ea"/>
              </a:rPr>
              <a:t>近年来车辆增多，驾驶员驾驶技术良莠不齐，导致交通事故日益频繁</a:t>
            </a:r>
            <a:endParaRPr lang="en-US" altLang="zh-CN" dirty="0" smtClean="0">
              <a:latin typeface="微软雅黑" panose="020B0503020204020204" charset="-122"/>
              <a:ea typeface="微软雅黑" panose="020B0503020204020204" charset="-122"/>
              <a:sym typeface="+mn-ea"/>
            </a:endParaRPr>
          </a:p>
          <a:p>
            <a:pPr marL="285750" indent="-285750" fontAlgn="auto">
              <a:lnSpc>
                <a:spcPct val="150000"/>
              </a:lnSpc>
              <a:buClr>
                <a:schemeClr val="accent2"/>
              </a:buClr>
              <a:buFont typeface="Wingdings" pitchFamily="2" charset="2"/>
              <a:buChar char="l"/>
            </a:pPr>
            <a:r>
              <a:rPr lang="zh-CN" altLang="en-US" dirty="0" smtClean="0">
                <a:latin typeface="微软雅黑" panose="020B0503020204020204" charset="-122"/>
                <a:ea typeface="微软雅黑" panose="020B0503020204020204" charset="-122"/>
                <a:sym typeface="+mn-ea"/>
              </a:rPr>
              <a:t>驾驶行为是驾驶员驾驶意图的具体体现，决定着道路交通的秩序性</a:t>
            </a:r>
            <a:endParaRPr lang="en-US" altLang="zh-CN" dirty="0" smtClean="0">
              <a:latin typeface="微软雅黑" panose="020B0503020204020204" charset="-122"/>
              <a:ea typeface="微软雅黑" panose="020B0503020204020204" charset="-122"/>
              <a:sym typeface="+mn-ea"/>
            </a:endParaRPr>
          </a:p>
          <a:p>
            <a:pPr marL="285750" indent="-285750" fontAlgn="auto">
              <a:lnSpc>
                <a:spcPct val="150000"/>
              </a:lnSpc>
              <a:buClr>
                <a:schemeClr val="accent2"/>
              </a:buClr>
              <a:buFont typeface="Wingdings" pitchFamily="2" charset="2"/>
              <a:buChar char="l"/>
            </a:pPr>
            <a:r>
              <a:rPr lang="zh-CN" altLang="en-US" dirty="0" smtClean="0">
                <a:latin typeface="微软雅黑" panose="020B0503020204020204" charset="-122"/>
                <a:ea typeface="微软雅黑" panose="020B0503020204020204" charset="-122"/>
                <a:sym typeface="+mn-ea"/>
              </a:rPr>
              <a:t>研究驾驶员在十字路口的驾驶行为并作出预测对</a:t>
            </a:r>
            <a:r>
              <a:rPr lang="zh-CN" altLang="zh-CN" dirty="0">
                <a:latin typeface="微软雅黑" pitchFamily="34" charset="-122"/>
                <a:ea typeface="微软雅黑" pitchFamily="34" charset="-122"/>
              </a:rPr>
              <a:t>提高驾驶安全性、减少交通事故、改善交通环境具有重要的意义</a:t>
            </a:r>
            <a:endParaRPr lang="zh-CN" altLang="en-US" dirty="0">
              <a:latin typeface="微软雅黑" pitchFamily="34" charset="-122"/>
              <a:ea typeface="微软雅黑" pitchFamily="34" charset="-122"/>
              <a:sym typeface="+mn-ea"/>
            </a:endParaRPr>
          </a:p>
        </p:txBody>
      </p:sp>
      <p:sp>
        <p:nvSpPr>
          <p:cNvPr id="6" name="矩形 5"/>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研究背景与意义</a:t>
            </a:r>
            <a:endParaRPr lang="zh-CN" altLang="en-US" sz="2400"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3"/>
          <a:stretch>
            <a:fillRect/>
          </a:stretch>
        </p:blipFill>
        <p:spPr>
          <a:xfrm>
            <a:off x="10928350" y="125730"/>
            <a:ext cx="847725" cy="828675"/>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6861" y="2649066"/>
            <a:ext cx="3222831" cy="2139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3</a:t>
            </a:fld>
            <a:endParaRPr lang="zh-CN" altLang="en-US" dirty="0">
              <a:solidFill>
                <a:schemeClr val="tx1"/>
              </a:solidFill>
            </a:endParaRPr>
          </a:p>
        </p:txBody>
      </p:sp>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研究方法</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stretch>
            <a:fillRect/>
          </a:stretch>
        </p:blipFill>
        <p:spPr>
          <a:xfrm>
            <a:off x="10928350" y="125730"/>
            <a:ext cx="847725" cy="828675"/>
          </a:xfrm>
          <a:prstGeom prst="rect">
            <a:avLst/>
          </a:prstGeom>
        </p:spPr>
      </p:pic>
      <p:sp>
        <p:nvSpPr>
          <p:cNvPr id="2" name="TextBox 1"/>
          <p:cNvSpPr txBox="1"/>
          <p:nvPr/>
        </p:nvSpPr>
        <p:spPr>
          <a:xfrm>
            <a:off x="6869430" y="1626297"/>
            <a:ext cx="4648638" cy="3831818"/>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分析现有数据，选取驾驶员注视特性参数，如注视频次、注视时间、转移概率</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驾驶员在十字路口处的驾驶意图：左转、右转、直行</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十字路口选择：</a:t>
            </a:r>
            <a:r>
              <a:rPr lang="zh-CN" altLang="zh-CN" dirty="0">
                <a:latin typeface="微软雅黑" pitchFamily="34" charset="-122"/>
                <a:ea typeface="微软雅黑" pitchFamily="34" charset="-122"/>
              </a:rPr>
              <a:t>有红绿信号灯且有倒数读数</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Yes,number,left</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和没有红绿信号灯</a:t>
            </a:r>
            <a:r>
              <a:rPr lang="en-US" altLang="zh-CN" dirty="0">
                <a:latin typeface="微软雅黑" pitchFamily="34" charset="-122"/>
                <a:ea typeface="微软雅黑" pitchFamily="34" charset="-122"/>
              </a:rPr>
              <a:t>(No</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在已有注视特性参数基础上运用支持向量机方法和随机森林方法进行建模</a:t>
            </a:r>
            <a:endParaRPr lang="en-US" altLang="zh-CN" dirty="0" smtClean="0">
              <a:latin typeface="微软雅黑" pitchFamily="34" charset="-122"/>
              <a:ea typeface="微软雅黑" pitchFamily="34" charset="-122"/>
            </a:endParaRPr>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 name="图片 19"/>
          <p:cNvPicPr/>
          <p:nvPr/>
        </p:nvPicPr>
        <p:blipFill>
          <a:blip r:embed="rId4">
            <a:extLst>
              <a:ext uri="{28A0092B-C50C-407E-A947-70E740481C1C}">
                <a14:useLocalDpi xmlns:a14="http://schemas.microsoft.com/office/drawing/2010/main" val="0"/>
              </a:ext>
            </a:extLst>
          </a:blip>
          <a:srcRect/>
          <a:stretch>
            <a:fillRect/>
          </a:stretch>
        </p:blipFill>
        <p:spPr bwMode="auto">
          <a:xfrm>
            <a:off x="685800" y="1165860"/>
            <a:ext cx="6064624" cy="5355964"/>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4</a:t>
            </a:fld>
            <a:endParaRPr lang="zh-CN" altLang="en-US" dirty="0">
              <a:solidFill>
                <a:schemeClr val="tx1"/>
              </a:solidFill>
            </a:endParaRPr>
          </a:p>
        </p:txBody>
      </p:sp>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注视特性分析</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stretch>
            <a:fillRect/>
          </a:stretch>
        </p:blipFill>
        <p:spPr>
          <a:xfrm>
            <a:off x="10928350" y="125730"/>
            <a:ext cx="847725" cy="828675"/>
          </a:xfrm>
          <a:prstGeom prst="rect">
            <a:avLst/>
          </a:prstGeom>
        </p:spPr>
      </p:pic>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275602" y="2763013"/>
            <a:ext cx="9640796" cy="1754326"/>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注视频次</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Frequency</a:t>
            </a:r>
            <a:r>
              <a:rPr lang="zh-CN" altLang="en-US" dirty="0" smtClean="0">
                <a:latin typeface="微软雅黑" pitchFamily="34" charset="-122"/>
                <a:ea typeface="微软雅黑" pitchFamily="34" charset="-122"/>
              </a:rPr>
              <a:t>）定义：</a:t>
            </a:r>
            <a:r>
              <a:rPr lang="zh-CN" altLang="zh-CN" dirty="0" smtClean="0">
                <a:latin typeface="微软雅黑" pitchFamily="34" charset="-122"/>
                <a:ea typeface="微软雅黑" pitchFamily="34" charset="-122"/>
              </a:rPr>
              <a:t>驾驶员注视某一区域的总次数</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注视时长</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Duration</a:t>
            </a:r>
            <a:r>
              <a:rPr lang="zh-CN" altLang="en-US" dirty="0" smtClean="0">
                <a:latin typeface="微软雅黑" pitchFamily="34" charset="-122"/>
                <a:ea typeface="微软雅黑" pitchFamily="34" charset="-122"/>
              </a:rPr>
              <a:t>）定义：驾驶员注视某一区域的总时长。</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转移概率（</a:t>
            </a:r>
            <a:r>
              <a:rPr lang="en-US" altLang="zh-CN" dirty="0" smtClean="0">
                <a:latin typeface="微软雅黑" pitchFamily="34" charset="-122"/>
                <a:ea typeface="微软雅黑" pitchFamily="34" charset="-122"/>
              </a:rPr>
              <a:t>Transition Probability</a:t>
            </a:r>
            <a:r>
              <a:rPr lang="zh-CN" altLang="en-US" dirty="0" smtClean="0">
                <a:latin typeface="微软雅黑" pitchFamily="34" charset="-122"/>
                <a:ea typeface="微软雅黑" pitchFamily="34" charset="-122"/>
              </a:rPr>
              <a:t>）定义：</a:t>
            </a:r>
            <a:r>
              <a:rPr lang="zh-CN" altLang="zh-CN" dirty="0" smtClean="0">
                <a:latin typeface="微软雅黑" pitchFamily="34" charset="-122"/>
                <a:ea typeface="微软雅黑" pitchFamily="34" charset="-122"/>
              </a:rPr>
              <a:t>驾驶员注视区域的转移，即从某一区域转移到另一区域的概率</a:t>
            </a:r>
            <a:r>
              <a:rPr lang="zh-CN" altLang="en-US" dirty="0" smtClean="0">
                <a:latin typeface="微软雅黑" pitchFamily="34" charset="-122"/>
                <a:ea typeface="微软雅黑" pitchFamily="34" charset="-122"/>
              </a:rPr>
              <a:t>。</a:t>
            </a:r>
            <a:endParaRPr lang="zh-CN" altLang="zh-CN" dirty="0" smtClean="0">
              <a:latin typeface="微软雅黑" pitchFamily="34" charset="-122"/>
              <a:ea typeface="微软雅黑" pitchFamily="34" charset="-122"/>
            </a:endParaRPr>
          </a:p>
        </p:txBody>
      </p:sp>
      <p:sp>
        <p:nvSpPr>
          <p:cNvPr id="9" name="TextBox 8"/>
          <p:cNvSpPr txBox="1"/>
          <p:nvPr/>
        </p:nvSpPr>
        <p:spPr>
          <a:xfrm>
            <a:off x="658905" y="1994331"/>
            <a:ext cx="2528047" cy="499624"/>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p"/>
            </a:pPr>
            <a:r>
              <a:rPr lang="zh-CN" altLang="en-US" sz="2000" b="1" dirty="0" smtClean="0">
                <a:latin typeface="微软雅黑" pitchFamily="34" charset="-122"/>
                <a:ea typeface="微软雅黑" pitchFamily="34" charset="-122"/>
              </a:rPr>
              <a:t>基本参数</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837964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5</a:t>
            </a:fld>
            <a:endParaRPr lang="zh-CN" altLang="en-US" dirty="0">
              <a:solidFill>
                <a:schemeClr val="tx1"/>
              </a:solidFill>
            </a:endParaRPr>
          </a:p>
        </p:txBody>
      </p:sp>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注视特性分析</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stretch>
            <a:fillRect/>
          </a:stretch>
        </p:blipFill>
        <p:spPr>
          <a:xfrm>
            <a:off x="10928350" y="125730"/>
            <a:ext cx="847725" cy="828675"/>
          </a:xfrm>
          <a:prstGeom prst="rect">
            <a:avLst/>
          </a:prstGeom>
        </p:spPr>
      </p:pic>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p:cNvPicPr/>
          <p:nvPr/>
        </p:nvPicPr>
        <p:blipFill rotWithShape="1">
          <a:blip r:embed="rId4">
            <a:extLst>
              <a:ext uri="{28A0092B-C50C-407E-A947-70E740481C1C}">
                <a14:useLocalDpi xmlns:a14="http://schemas.microsoft.com/office/drawing/2010/main" val="0"/>
              </a:ext>
            </a:extLst>
          </a:blip>
          <a:srcRect r="-12" b="2110"/>
          <a:stretch/>
        </p:blipFill>
        <p:spPr bwMode="auto">
          <a:xfrm>
            <a:off x="867335" y="1722755"/>
            <a:ext cx="4821092" cy="3252657"/>
          </a:xfrm>
          <a:prstGeom prst="rect">
            <a:avLst/>
          </a:prstGeom>
          <a:noFill/>
          <a:ln>
            <a:noFill/>
          </a:ln>
          <a:extLst>
            <a:ext uri="{53640926-AAD7-44D8-BBD7-CCE9431645EC}">
              <a14:shadowObscured xmlns:a14="http://schemas.microsoft.com/office/drawing/2010/main"/>
            </a:ext>
          </a:extLst>
        </p:spPr>
      </p:pic>
      <p:sp>
        <p:nvSpPr>
          <p:cNvPr id="2" name="TextBox 1"/>
          <p:cNvSpPr txBox="1"/>
          <p:nvPr/>
        </p:nvSpPr>
        <p:spPr>
          <a:xfrm>
            <a:off x="389965" y="5070056"/>
            <a:ext cx="5775833" cy="1754326"/>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驾驶员行车区域划分：</a:t>
            </a:r>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前方道路、</a:t>
            </a:r>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右前方道路、</a:t>
            </a:r>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后视镜、</a:t>
            </a:r>
            <a:r>
              <a:rPr lang="en-US" altLang="zh-CN" dirty="0">
                <a:latin typeface="微软雅黑" pitchFamily="34" charset="-122"/>
                <a:ea typeface="微软雅黑" pitchFamily="34" charset="-122"/>
              </a:rPr>
              <a:t>4</a:t>
            </a:r>
            <a:r>
              <a:rPr lang="zh-CN" altLang="zh-CN" dirty="0">
                <a:latin typeface="微软雅黑" pitchFamily="34" charset="-122"/>
                <a:ea typeface="微软雅黑" pitchFamily="34" charset="-122"/>
              </a:rPr>
              <a:t>左视镜、</a:t>
            </a:r>
            <a:r>
              <a:rPr lang="en-US" altLang="zh-CN" dirty="0">
                <a:latin typeface="微软雅黑" pitchFamily="34" charset="-122"/>
                <a:ea typeface="微软雅黑" pitchFamily="34" charset="-122"/>
              </a:rPr>
              <a:t>5</a:t>
            </a:r>
            <a:r>
              <a:rPr lang="zh-CN" altLang="zh-CN" dirty="0">
                <a:latin typeface="微软雅黑" pitchFamily="34" charset="-122"/>
                <a:ea typeface="微软雅黑" pitchFamily="34" charset="-122"/>
              </a:rPr>
              <a:t>右视镜、</a:t>
            </a:r>
            <a:r>
              <a:rPr lang="en-US" altLang="zh-CN" dirty="0">
                <a:latin typeface="微软雅黑" pitchFamily="34" charset="-122"/>
                <a:ea typeface="微软雅黑" pitchFamily="34" charset="-122"/>
              </a:rPr>
              <a:t>6</a:t>
            </a:r>
            <a:r>
              <a:rPr lang="zh-CN" altLang="zh-CN" dirty="0">
                <a:latin typeface="微软雅黑" pitchFamily="34" charset="-122"/>
                <a:ea typeface="微软雅黑" pitchFamily="34" charset="-122"/>
              </a:rPr>
              <a:t>信号灯、</a:t>
            </a:r>
            <a:r>
              <a:rPr lang="en-US" altLang="zh-CN" dirty="0">
                <a:latin typeface="微软雅黑" pitchFamily="34" charset="-122"/>
                <a:ea typeface="微软雅黑" pitchFamily="34" charset="-122"/>
              </a:rPr>
              <a:t>7</a:t>
            </a:r>
            <a:r>
              <a:rPr lang="zh-CN" altLang="zh-CN" dirty="0">
                <a:latin typeface="微软雅黑" pitchFamily="34" charset="-122"/>
                <a:ea typeface="微软雅黑" pitchFamily="34" charset="-122"/>
              </a:rPr>
              <a:t>仪表盘、</a:t>
            </a:r>
            <a:r>
              <a:rPr lang="en-US" altLang="zh-CN" dirty="0">
                <a:latin typeface="微软雅黑" pitchFamily="34" charset="-122"/>
                <a:ea typeface="微软雅黑" pitchFamily="34" charset="-122"/>
              </a:rPr>
              <a:t>8</a:t>
            </a:r>
            <a:r>
              <a:rPr lang="zh-CN" altLang="zh-CN" dirty="0">
                <a:latin typeface="微软雅黑" pitchFamily="34" charset="-122"/>
                <a:ea typeface="微软雅黑" pitchFamily="34" charset="-122"/>
              </a:rPr>
              <a:t>左侧、</a:t>
            </a:r>
            <a:r>
              <a:rPr lang="en-US" altLang="zh-CN" dirty="0">
                <a:latin typeface="微软雅黑" pitchFamily="34" charset="-122"/>
                <a:ea typeface="微软雅黑" pitchFamily="34" charset="-122"/>
              </a:rPr>
              <a:t>9</a:t>
            </a:r>
            <a:r>
              <a:rPr lang="zh-CN" altLang="zh-CN" dirty="0">
                <a:latin typeface="微软雅黑" pitchFamily="34" charset="-122"/>
                <a:ea typeface="微软雅黑" pitchFamily="34" charset="-122"/>
              </a:rPr>
              <a:t>右侧、</a:t>
            </a:r>
            <a:r>
              <a:rPr lang="en-US" altLang="zh-CN" dirty="0">
                <a:latin typeface="微软雅黑" pitchFamily="34" charset="-122"/>
                <a:ea typeface="微软雅黑" pitchFamily="34" charset="-122"/>
              </a:rPr>
              <a:t>10</a:t>
            </a:r>
            <a:r>
              <a:rPr lang="zh-CN" altLang="zh-CN" dirty="0">
                <a:latin typeface="微软雅黑" pitchFamily="34" charset="-122"/>
                <a:ea typeface="微软雅黑" pitchFamily="34" charset="-122"/>
              </a:rPr>
              <a:t>中控区、</a:t>
            </a:r>
            <a:r>
              <a:rPr lang="en-US" altLang="zh-CN" dirty="0">
                <a:latin typeface="微软雅黑" pitchFamily="34" charset="-122"/>
                <a:ea typeface="微软雅黑" pitchFamily="34" charset="-122"/>
              </a:rPr>
              <a:t>11</a:t>
            </a:r>
            <a:r>
              <a:rPr lang="zh-CN" altLang="zh-CN" dirty="0">
                <a:latin typeface="微软雅黑" pitchFamily="34" charset="-122"/>
                <a:ea typeface="微软雅黑" pitchFamily="34" charset="-122"/>
              </a:rPr>
              <a:t>乘客、</a:t>
            </a:r>
            <a:r>
              <a:rPr lang="en-US" altLang="zh-CN" dirty="0">
                <a:latin typeface="微软雅黑" pitchFamily="34" charset="-122"/>
                <a:ea typeface="微软雅黑" pitchFamily="34" charset="-122"/>
              </a:rPr>
              <a:t>12</a:t>
            </a:r>
            <a:r>
              <a:rPr lang="zh-CN" altLang="zh-CN" dirty="0">
                <a:latin typeface="微软雅黑" pitchFamily="34" charset="-122"/>
                <a:ea typeface="微软雅黑" pitchFamily="34" charset="-122"/>
              </a:rPr>
              <a:t>左侧道路区域</a:t>
            </a:r>
            <a:r>
              <a:rPr lang="zh-CN"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13</a:t>
            </a:r>
            <a:r>
              <a:rPr lang="zh-CN" altLang="zh-CN" dirty="0" smtClean="0">
                <a:latin typeface="微软雅黑" pitchFamily="34" charset="-122"/>
                <a:ea typeface="微软雅黑" pitchFamily="34" charset="-122"/>
              </a:rPr>
              <a:t>其他</a:t>
            </a:r>
            <a:endParaRPr lang="zh-CN" altLang="en-US" dirty="0">
              <a:latin typeface="微软雅黑" pitchFamily="34" charset="-122"/>
              <a:ea typeface="微软雅黑" pitchFamily="34" charset="-122"/>
            </a:endParaRPr>
          </a:p>
        </p:txBody>
      </p:sp>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6393" t="5733" r="5405" b="6068"/>
          <a:stretch/>
        </p:blipFill>
        <p:spPr bwMode="auto">
          <a:xfrm>
            <a:off x="7511713" y="1909083"/>
            <a:ext cx="3840499" cy="2880000"/>
          </a:xfrm>
          <a:prstGeom prst="rect">
            <a:avLst/>
          </a:prstGeom>
          <a:noFill/>
          <a:ln>
            <a:noFill/>
          </a:ln>
          <a:extLst>
            <a:ext uri="{53640926-AAD7-44D8-BBD7-CCE9431645EC}">
              <a14:shadowObscured xmlns:a14="http://schemas.microsoft.com/office/drawing/2010/main"/>
            </a:ext>
          </a:extLst>
        </p:spPr>
      </p:pic>
      <p:sp>
        <p:nvSpPr>
          <p:cNvPr id="6" name="TextBox 5"/>
          <p:cNvSpPr txBox="1"/>
          <p:nvPr/>
        </p:nvSpPr>
        <p:spPr>
          <a:xfrm>
            <a:off x="389965" y="1237129"/>
            <a:ext cx="2487706" cy="400110"/>
          </a:xfrm>
          <a:prstGeom prst="rect">
            <a:avLst/>
          </a:prstGeom>
          <a:noFill/>
        </p:spPr>
        <p:txBody>
          <a:bodyPr wrap="square" rtlCol="0">
            <a:spAutoFit/>
          </a:bodyPr>
          <a:lstStyle/>
          <a:p>
            <a:pPr marL="285750" indent="-285750">
              <a:buClr>
                <a:schemeClr val="accent2"/>
              </a:buClr>
              <a:buFont typeface="Wingdings" pitchFamily="2" charset="2"/>
              <a:buChar char="p"/>
            </a:pPr>
            <a:r>
              <a:rPr lang="zh-CN" altLang="en-US" sz="2000" b="1" dirty="0" smtClean="0">
                <a:latin typeface="微软雅黑" pitchFamily="34" charset="-122"/>
                <a:ea typeface="微软雅黑" pitchFamily="34" charset="-122"/>
              </a:rPr>
              <a:t>行车区域划分</a:t>
            </a:r>
            <a:endParaRPr lang="zh-CN" altLang="en-US" sz="2000" b="1" dirty="0">
              <a:latin typeface="微软雅黑" pitchFamily="34" charset="-122"/>
              <a:ea typeface="微软雅黑" pitchFamily="34" charset="-122"/>
            </a:endParaRPr>
          </a:p>
        </p:txBody>
      </p:sp>
      <p:sp>
        <p:nvSpPr>
          <p:cNvPr id="15" name="TextBox 14"/>
          <p:cNvSpPr txBox="1"/>
          <p:nvPr/>
        </p:nvSpPr>
        <p:spPr>
          <a:xfrm>
            <a:off x="6803315" y="1268505"/>
            <a:ext cx="2487706" cy="400110"/>
          </a:xfrm>
          <a:prstGeom prst="rect">
            <a:avLst/>
          </a:prstGeom>
          <a:noFill/>
        </p:spPr>
        <p:txBody>
          <a:bodyPr wrap="square" rtlCol="0">
            <a:spAutoFit/>
          </a:bodyPr>
          <a:lstStyle/>
          <a:p>
            <a:pPr marL="285750" indent="-285750">
              <a:buClr>
                <a:schemeClr val="accent2"/>
              </a:buClr>
              <a:buFont typeface="Wingdings" pitchFamily="2" charset="2"/>
              <a:buChar char="p"/>
            </a:pPr>
            <a:r>
              <a:rPr lang="zh-CN" altLang="en-US" sz="2000" b="1" dirty="0">
                <a:latin typeface="微软雅黑" pitchFamily="34" charset="-122"/>
                <a:ea typeface="微软雅黑" pitchFamily="34" charset="-122"/>
              </a:rPr>
              <a:t>转移概率</a:t>
            </a:r>
          </a:p>
        </p:txBody>
      </p:sp>
      <mc:AlternateContent xmlns:mc="http://schemas.openxmlformats.org/markup-compatibility/2006" xmlns:a14="http://schemas.microsoft.com/office/drawing/2010/main">
        <mc:Choice Requires="a14">
          <p:sp>
            <p:nvSpPr>
              <p:cNvPr id="8" name="矩形 7"/>
              <p:cNvSpPr/>
              <p:nvPr/>
            </p:nvSpPr>
            <p:spPr>
              <a:xfrm>
                <a:off x="6803315" y="5286141"/>
                <a:ext cx="4974439" cy="637803"/>
              </a:xfrm>
              <a:prstGeom prst="rect">
                <a:avLst/>
              </a:prstGeom>
            </p:spPr>
            <p:txBody>
              <a:bodyPr wrap="none">
                <a:spAutoFit/>
              </a:bodyPr>
              <a:lstStyle/>
              <a:p>
                <a:pPr marL="285750" indent="-285750">
                  <a:buClr>
                    <a:schemeClr val="accent2"/>
                  </a:buClr>
                  <a:buFont typeface="Wingdings" pitchFamily="2" charset="2"/>
                  <a:buChar char="l"/>
                </a:pPr>
                <a:r>
                  <a:rPr lang="zh-CN" altLang="en-US" dirty="0" smtClean="0">
                    <a:latin typeface="微软雅黑" pitchFamily="34" charset="-122"/>
                    <a:ea typeface="微软雅黑" pitchFamily="34" charset="-122"/>
                  </a:rPr>
                  <a:t>计算</a:t>
                </a:r>
                <a:r>
                  <a:rPr lang="zh-CN" altLang="en-US" dirty="0">
                    <a:latin typeface="微软雅黑" pitchFamily="34" charset="-122"/>
                    <a:ea typeface="微软雅黑" pitchFamily="34" charset="-122"/>
                  </a:rPr>
                  <a:t>方式为：</a:t>
                </a:r>
                <a14:m>
                  <m:oMath xmlns:m="http://schemas.openxmlformats.org/officeDocument/2006/math">
                    <m:f>
                      <m:fPr>
                        <m:ctrlPr>
                          <a:rPr lang="en-US" altLang="zh-CN" i="1">
                            <a:latin typeface="Cambria Math"/>
                            <a:ea typeface="微软雅黑" pitchFamily="34" charset="-122"/>
                          </a:rPr>
                        </m:ctrlPr>
                      </m:fPr>
                      <m:num>
                        <m:r>
                          <a:rPr lang="zh-CN" altLang="en-US" i="1">
                            <a:latin typeface="Cambria Math"/>
                            <a:ea typeface="微软雅黑" pitchFamily="34" charset="-122"/>
                          </a:rPr>
                          <m:t>区域</m:t>
                        </m:r>
                        <m:r>
                          <a:rPr lang="en-US" altLang="zh-CN" i="1">
                            <a:latin typeface="Cambria Math"/>
                            <a:ea typeface="微软雅黑" pitchFamily="34" charset="-122"/>
                          </a:rPr>
                          <m:t>𝑋</m:t>
                        </m:r>
                        <m:r>
                          <a:rPr lang="zh-CN" altLang="en-US" i="1">
                            <a:latin typeface="Cambria Math"/>
                            <a:ea typeface="微软雅黑" pitchFamily="34" charset="-122"/>
                          </a:rPr>
                          <m:t>到区域</m:t>
                        </m:r>
                        <m:r>
                          <a:rPr lang="en-US" altLang="zh-CN" i="1">
                            <a:latin typeface="Cambria Math"/>
                            <a:ea typeface="微软雅黑" pitchFamily="34" charset="-122"/>
                          </a:rPr>
                          <m:t>𝑌</m:t>
                        </m:r>
                        <m:r>
                          <a:rPr lang="zh-CN" altLang="en-US" i="1">
                            <a:latin typeface="Cambria Math"/>
                            <a:ea typeface="微软雅黑" pitchFamily="34" charset="-122"/>
                          </a:rPr>
                          <m:t>的转移次数</m:t>
                        </m:r>
                      </m:num>
                      <m:den>
                        <m:r>
                          <a:rPr lang="zh-CN" altLang="en-US" i="1">
                            <a:latin typeface="Cambria Math"/>
                            <a:ea typeface="微软雅黑" pitchFamily="34" charset="-122"/>
                          </a:rPr>
                          <m:t>区域</m:t>
                        </m:r>
                        <m:r>
                          <a:rPr lang="en-US" altLang="zh-CN" i="1">
                            <a:latin typeface="Cambria Math"/>
                            <a:ea typeface="微软雅黑" pitchFamily="34" charset="-122"/>
                          </a:rPr>
                          <m:t>𝑋</m:t>
                        </m:r>
                        <m:r>
                          <a:rPr lang="zh-CN" altLang="en-US" i="1">
                            <a:latin typeface="Cambria Math"/>
                            <a:ea typeface="微软雅黑" pitchFamily="34" charset="-122"/>
                          </a:rPr>
                          <m:t>到所有区域的总转移次数</m:t>
                        </m:r>
                      </m:den>
                    </m:f>
                  </m:oMath>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803315" y="5286141"/>
                <a:ext cx="4974439" cy="637803"/>
              </a:xfrm>
              <a:prstGeom prst="rect">
                <a:avLst/>
              </a:prstGeom>
              <a:blipFill rotWithShape="1">
                <a:blip r:embed="rId6"/>
                <a:stretch>
                  <a:fillRect l="-7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8848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6</a:t>
            </a:fld>
            <a:endParaRPr lang="zh-CN" altLang="en-US" dirty="0">
              <a:solidFill>
                <a:schemeClr val="tx1"/>
              </a:solidFill>
            </a:endParaRPr>
          </a:p>
        </p:txBody>
      </p:sp>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注视特性分析</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同一十字路口不同驾驶意图对比</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stretch>
            <a:fillRect/>
          </a:stretch>
        </p:blipFill>
        <p:spPr>
          <a:xfrm>
            <a:off x="10928350" y="125730"/>
            <a:ext cx="847725" cy="828675"/>
          </a:xfrm>
          <a:prstGeom prst="rect">
            <a:avLst/>
          </a:prstGeom>
        </p:spPr>
      </p:pic>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3807738" y="1115361"/>
            <a:ext cx="2456331" cy="458908"/>
          </a:xfrm>
          <a:prstGeom prst="rect">
            <a:avLst/>
          </a:prstGeom>
          <a:noFill/>
        </p:spPr>
        <p:txBody>
          <a:bodyPr wrap="square" rtlCol="0">
            <a:spAutoFit/>
          </a:bodyPr>
          <a:lstStyle/>
          <a:p>
            <a:pPr>
              <a:lnSpc>
                <a:spcPct val="150000"/>
              </a:lnSpc>
              <a:buClr>
                <a:schemeClr val="accent2"/>
              </a:buClr>
            </a:pPr>
            <a:r>
              <a:rPr lang="zh-CN" altLang="en-US" dirty="0" smtClean="0">
                <a:latin typeface="微软雅黑" pitchFamily="34" charset="-122"/>
                <a:ea typeface="微软雅黑" pitchFamily="34" charset="-122"/>
              </a:rPr>
              <a:t>注视频次对比</a:t>
            </a:r>
            <a:endParaRPr lang="zh-CN" altLang="en-US" dirty="0">
              <a:latin typeface="微软雅黑" pitchFamily="34" charset="-122"/>
              <a:ea typeface="微软雅黑" pitchFamily="34" charset="-122"/>
            </a:endParaRPr>
          </a:p>
        </p:txBody>
      </p:sp>
      <p:graphicFrame>
        <p:nvGraphicFramePr>
          <p:cNvPr id="10" name="图表 9"/>
          <p:cNvGraphicFramePr/>
          <p:nvPr>
            <p:extLst>
              <p:ext uri="{D42A27DB-BD31-4B8C-83A1-F6EECF244321}">
                <p14:modId xmlns:p14="http://schemas.microsoft.com/office/powerpoint/2010/main" val="2555547428"/>
              </p:ext>
            </p:extLst>
          </p:nvPr>
        </p:nvGraphicFramePr>
        <p:xfrm>
          <a:off x="3110118" y="1669359"/>
          <a:ext cx="3239770" cy="242951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8453717" y="1115361"/>
            <a:ext cx="2196353" cy="458908"/>
          </a:xfrm>
          <a:prstGeom prst="rect">
            <a:avLst/>
          </a:prstGeom>
          <a:noFill/>
        </p:spPr>
        <p:txBody>
          <a:bodyPr wrap="square" rtlCol="0">
            <a:spAutoFit/>
          </a:bodyPr>
          <a:lstStyle/>
          <a:p>
            <a:pPr>
              <a:lnSpc>
                <a:spcPct val="150000"/>
              </a:lnSpc>
              <a:buClr>
                <a:schemeClr val="accent2"/>
              </a:buClr>
            </a:pPr>
            <a:r>
              <a:rPr lang="zh-CN" altLang="en-US" dirty="0" smtClean="0">
                <a:latin typeface="微软雅黑" pitchFamily="34" charset="-122"/>
                <a:ea typeface="微软雅黑" pitchFamily="34" charset="-122"/>
              </a:rPr>
              <a:t>注视时长对比</a:t>
            </a:r>
            <a:endParaRPr lang="zh-CN" altLang="en-US" dirty="0">
              <a:latin typeface="微软雅黑" pitchFamily="34" charset="-122"/>
              <a:ea typeface="微软雅黑" pitchFamily="34" charset="-122"/>
            </a:endParaRPr>
          </a:p>
        </p:txBody>
      </p:sp>
      <p:graphicFrame>
        <p:nvGraphicFramePr>
          <p:cNvPr id="12" name="图表 11"/>
          <p:cNvGraphicFramePr/>
          <p:nvPr>
            <p:extLst>
              <p:ext uri="{D42A27DB-BD31-4B8C-83A1-F6EECF244321}">
                <p14:modId xmlns:p14="http://schemas.microsoft.com/office/powerpoint/2010/main" val="616881180"/>
              </p:ext>
            </p:extLst>
          </p:nvPr>
        </p:nvGraphicFramePr>
        <p:xfrm>
          <a:off x="3144857" y="4085764"/>
          <a:ext cx="3239770" cy="242951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861719" y="2421342"/>
            <a:ext cx="2029398" cy="923330"/>
          </a:xfrm>
          <a:prstGeom prst="rect">
            <a:avLst/>
          </a:prstGeom>
          <a:noFill/>
        </p:spPr>
        <p:txBody>
          <a:bodyPr wrap="square" rtlCol="0">
            <a:spAutoFit/>
          </a:bodyPr>
          <a:lstStyle>
            <a:defPPr>
              <a:defRPr lang="zh-CN"/>
            </a:defPPr>
            <a:lvl1pPr marL="285750" indent="-285750">
              <a:lnSpc>
                <a:spcPct val="150000"/>
              </a:lnSpc>
              <a:buClr>
                <a:schemeClr val="accent2"/>
              </a:buClr>
              <a:buFont typeface="Wingdings" pitchFamily="2" charset="2"/>
              <a:buChar char="p"/>
              <a:defRPr sz="2000" b="1">
                <a:latin typeface="微软雅黑" pitchFamily="34" charset="-122"/>
                <a:ea typeface="微软雅黑" pitchFamily="34" charset="-122"/>
              </a:defRPr>
            </a:lvl1pPr>
          </a:lstStyle>
          <a:p>
            <a:pPr marL="0" indent="0">
              <a:buNone/>
            </a:pPr>
            <a:r>
              <a:rPr lang="en-US" altLang="zh-CN" sz="1800" b="0" dirty="0" err="1"/>
              <a:t>Yes,number,left</a:t>
            </a:r>
            <a:r>
              <a:rPr lang="zh-CN" altLang="zh-CN" sz="1800" b="0" dirty="0"/>
              <a:t>十字路口</a:t>
            </a:r>
            <a:endParaRPr lang="zh-CN" altLang="en-US" sz="1800" b="0" dirty="0"/>
          </a:p>
        </p:txBody>
      </p:sp>
      <p:sp>
        <p:nvSpPr>
          <p:cNvPr id="15" name="TextBox 14"/>
          <p:cNvSpPr txBox="1"/>
          <p:nvPr/>
        </p:nvSpPr>
        <p:spPr>
          <a:xfrm>
            <a:off x="996190" y="4961965"/>
            <a:ext cx="1894927" cy="458908"/>
          </a:xfrm>
          <a:prstGeom prst="rect">
            <a:avLst/>
          </a:prstGeom>
          <a:noFill/>
        </p:spPr>
        <p:txBody>
          <a:bodyPr wrap="square" rtlCol="0">
            <a:spAutoFit/>
          </a:bodyPr>
          <a:lstStyle>
            <a:defPPr>
              <a:defRPr lang="zh-CN"/>
            </a:defPPr>
            <a:lvl1pPr marL="285750" indent="-285750">
              <a:lnSpc>
                <a:spcPct val="150000"/>
              </a:lnSpc>
              <a:buClr>
                <a:schemeClr val="accent2"/>
              </a:buClr>
              <a:buFont typeface="Wingdings" pitchFamily="2" charset="2"/>
              <a:buChar char="p"/>
              <a:defRPr sz="2000" b="1">
                <a:latin typeface="微软雅黑" pitchFamily="34" charset="-122"/>
                <a:ea typeface="微软雅黑" pitchFamily="34" charset="-122"/>
              </a:defRPr>
            </a:lvl1pPr>
          </a:lstStyle>
          <a:p>
            <a:pPr marL="0" indent="0">
              <a:buNone/>
            </a:pPr>
            <a:r>
              <a:rPr lang="en-US" altLang="zh-CN" sz="1800" b="0" dirty="0"/>
              <a:t>No</a:t>
            </a:r>
            <a:r>
              <a:rPr lang="zh-CN" altLang="zh-CN" sz="1800" b="0" dirty="0"/>
              <a:t>十字路口</a:t>
            </a:r>
            <a:endParaRPr lang="zh-CN" altLang="en-US" sz="1800" b="0" dirty="0"/>
          </a:p>
        </p:txBody>
      </p:sp>
      <p:graphicFrame>
        <p:nvGraphicFramePr>
          <p:cNvPr id="16" name="图表 15"/>
          <p:cNvGraphicFramePr/>
          <p:nvPr>
            <p:extLst>
              <p:ext uri="{D42A27DB-BD31-4B8C-83A1-F6EECF244321}">
                <p14:modId xmlns:p14="http://schemas.microsoft.com/office/powerpoint/2010/main" val="3979560601"/>
              </p:ext>
            </p:extLst>
          </p:nvPr>
        </p:nvGraphicFramePr>
        <p:xfrm>
          <a:off x="7581003" y="1669359"/>
          <a:ext cx="3239770" cy="242951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图表 16"/>
          <p:cNvGraphicFramePr/>
          <p:nvPr>
            <p:extLst>
              <p:ext uri="{D42A27DB-BD31-4B8C-83A1-F6EECF244321}">
                <p14:modId xmlns:p14="http://schemas.microsoft.com/office/powerpoint/2010/main" val="1181401253"/>
              </p:ext>
            </p:extLst>
          </p:nvPr>
        </p:nvGraphicFramePr>
        <p:xfrm>
          <a:off x="7594451" y="4193340"/>
          <a:ext cx="3239770" cy="242951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67527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7</a:t>
            </a:fld>
            <a:endParaRPr lang="zh-CN" altLang="en-US" dirty="0">
              <a:solidFill>
                <a:schemeClr val="tx1"/>
              </a:solidFill>
            </a:endParaRPr>
          </a:p>
        </p:txBody>
      </p:sp>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注视特性分析</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同一十字路口不同驾驶意图对比</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stretch>
            <a:fillRect/>
          </a:stretch>
        </p:blipFill>
        <p:spPr>
          <a:xfrm>
            <a:off x="10928350" y="125730"/>
            <a:ext cx="847725" cy="828675"/>
          </a:xfrm>
          <a:prstGeom prst="rect">
            <a:avLst/>
          </a:prstGeom>
        </p:spPr>
      </p:pic>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719396" y="1441349"/>
            <a:ext cx="5376603" cy="507831"/>
          </a:xfrm>
          <a:prstGeom prst="rect">
            <a:avLst/>
          </a:prstGeom>
          <a:noFill/>
        </p:spPr>
        <p:txBody>
          <a:bodyPr wrap="square" rtlCol="0">
            <a:spAutoFit/>
          </a:bodyPr>
          <a:lstStyle/>
          <a:p>
            <a:pPr>
              <a:lnSpc>
                <a:spcPct val="150000"/>
              </a:lnSpc>
              <a:buClr>
                <a:schemeClr val="accent2"/>
              </a:buClr>
            </a:pPr>
            <a:r>
              <a:rPr lang="zh-CN" altLang="en-US" dirty="0" smtClean="0">
                <a:latin typeface="微软雅黑" pitchFamily="34" charset="-122"/>
                <a:ea typeface="微软雅黑" pitchFamily="34" charset="-122"/>
              </a:rPr>
              <a:t>以</a:t>
            </a:r>
            <a:r>
              <a:rPr lang="en-US" altLang="zh-CN" dirty="0" err="1">
                <a:latin typeface="微软雅黑" pitchFamily="34" charset="-122"/>
                <a:ea typeface="微软雅黑" pitchFamily="34" charset="-122"/>
              </a:rPr>
              <a:t>Yes,number,left</a:t>
            </a:r>
            <a:r>
              <a:rPr lang="zh-CN" altLang="zh-CN" dirty="0" smtClean="0">
                <a:latin typeface="微软雅黑" pitchFamily="34" charset="-122"/>
                <a:ea typeface="微软雅黑" pitchFamily="34" charset="-122"/>
              </a:rPr>
              <a:t>十字路口</a:t>
            </a:r>
            <a:r>
              <a:rPr lang="zh-CN" altLang="en-US" dirty="0" smtClean="0">
                <a:latin typeface="微软雅黑" pitchFamily="34" charset="-122"/>
                <a:ea typeface="微软雅黑" pitchFamily="34" charset="-122"/>
              </a:rPr>
              <a:t>的注视频次对比为例</a:t>
            </a:r>
            <a:endParaRPr lang="zh-CN" altLang="en-US" dirty="0">
              <a:latin typeface="微软雅黑" pitchFamily="34" charset="-122"/>
              <a:ea typeface="微软雅黑" pitchFamily="34" charset="-122"/>
            </a:endParaRPr>
          </a:p>
        </p:txBody>
      </p:sp>
      <p:graphicFrame>
        <p:nvGraphicFramePr>
          <p:cNvPr id="10" name="图表 9"/>
          <p:cNvGraphicFramePr/>
          <p:nvPr>
            <p:extLst>
              <p:ext uri="{D42A27DB-BD31-4B8C-83A1-F6EECF244321}">
                <p14:modId xmlns:p14="http://schemas.microsoft.com/office/powerpoint/2010/main" val="3534419922"/>
              </p:ext>
            </p:extLst>
          </p:nvPr>
        </p:nvGraphicFramePr>
        <p:xfrm>
          <a:off x="1214082" y="2287922"/>
          <a:ext cx="4124400" cy="3400183"/>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6589059" y="2191871"/>
            <a:ext cx="4545106" cy="3831818"/>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无论是哪种驾驶意图，区域</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前方道路注视频次最高；</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左转时</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前方道路、</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右前方道路、</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左侧、</a:t>
            </a:r>
            <a:r>
              <a:rPr lang="en-US" altLang="zh-CN" dirty="0" smtClean="0">
                <a:latin typeface="微软雅黑" pitchFamily="34" charset="-122"/>
                <a:ea typeface="微软雅黑" pitchFamily="34" charset="-122"/>
              </a:rPr>
              <a:t>12</a:t>
            </a:r>
            <a:r>
              <a:rPr lang="zh-CN" altLang="en-US" dirty="0" smtClean="0">
                <a:latin typeface="微软雅黑" pitchFamily="34" charset="-122"/>
                <a:ea typeface="微软雅黑" pitchFamily="34" charset="-122"/>
              </a:rPr>
              <a:t>左侧道路区域注视频次更高；</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右转时偏向于</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前方道路、</a:t>
            </a:r>
            <a:r>
              <a:rPr lang="en-US" altLang="zh-CN" dirty="0" smtClean="0">
                <a:latin typeface="微软雅黑" pitchFamily="34" charset="-122"/>
                <a:ea typeface="微软雅黑" pitchFamily="34" charset="-122"/>
              </a:rPr>
              <a:t>2</a:t>
            </a:r>
            <a:r>
              <a:rPr lang="zh-CN" altLang="en-US" dirty="0">
                <a:latin typeface="微软雅黑" pitchFamily="34" charset="-122"/>
                <a:ea typeface="微软雅黑" pitchFamily="34" charset="-122"/>
              </a:rPr>
              <a:t>右前方</a:t>
            </a:r>
            <a:r>
              <a:rPr lang="zh-CN" altLang="en-US" dirty="0" smtClean="0">
                <a:latin typeface="微软雅黑" pitchFamily="34" charset="-122"/>
                <a:ea typeface="微软雅黑" pitchFamily="34" charset="-122"/>
              </a:rPr>
              <a:t>道路</a:t>
            </a:r>
            <a:r>
              <a:rPr lang="zh-CN" altLang="en-US" dirty="0">
                <a:latin typeface="微软雅黑" pitchFamily="34" charset="-122"/>
                <a:ea typeface="微软雅黑" pitchFamily="34" charset="-122"/>
              </a:rPr>
              <a:t>区域注视频次更</a:t>
            </a:r>
            <a:r>
              <a:rPr lang="zh-CN" altLang="en-US" dirty="0" smtClean="0">
                <a:latin typeface="微软雅黑" pitchFamily="34" charset="-122"/>
                <a:ea typeface="微软雅黑" pitchFamily="34" charset="-122"/>
              </a:rPr>
              <a:t>高；</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直行时偏向于</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前方道路、</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右前方道路、</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后视镜、</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左侧、</a:t>
            </a:r>
            <a:r>
              <a:rPr lang="en-US" altLang="zh-CN" dirty="0" smtClean="0">
                <a:latin typeface="微软雅黑" pitchFamily="34" charset="-122"/>
                <a:ea typeface="微软雅黑" pitchFamily="34" charset="-122"/>
              </a:rPr>
              <a:t>9</a:t>
            </a:r>
            <a:r>
              <a:rPr lang="zh-CN" altLang="en-US" dirty="0" smtClean="0">
                <a:latin typeface="微软雅黑" pitchFamily="34" charset="-122"/>
                <a:ea typeface="微软雅黑" pitchFamily="34" charset="-122"/>
              </a:rPr>
              <a:t>右侧</a:t>
            </a:r>
            <a:r>
              <a:rPr lang="zh-CN" altLang="en-US" dirty="0">
                <a:latin typeface="微软雅黑" pitchFamily="34" charset="-122"/>
                <a:ea typeface="微软雅黑" pitchFamily="34" charset="-122"/>
              </a:rPr>
              <a:t>区域注视频次更</a:t>
            </a:r>
            <a:r>
              <a:rPr lang="zh-CN" altLang="en-US" dirty="0" smtClean="0">
                <a:latin typeface="微软雅黑" pitchFamily="34" charset="-122"/>
                <a:ea typeface="微软雅黑" pitchFamily="34" charset="-122"/>
              </a:rPr>
              <a:t>高。</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867642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8</a:t>
            </a:fld>
            <a:endParaRPr lang="zh-CN" altLang="en-US" dirty="0">
              <a:solidFill>
                <a:schemeClr val="tx1"/>
              </a:solidFill>
            </a:endParaRPr>
          </a:p>
        </p:txBody>
      </p:sp>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注视特性分析</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同一驾驶意图不同十字路口对比</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stretch>
            <a:fillRect/>
          </a:stretch>
        </p:blipFill>
        <p:spPr>
          <a:xfrm>
            <a:off x="10928350" y="125730"/>
            <a:ext cx="847725" cy="828675"/>
          </a:xfrm>
          <a:prstGeom prst="rect">
            <a:avLst/>
          </a:prstGeom>
        </p:spPr>
      </p:pic>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3350539" y="1115361"/>
            <a:ext cx="804603" cy="507831"/>
          </a:xfrm>
          <a:prstGeom prst="rect">
            <a:avLst/>
          </a:prstGeom>
          <a:noFill/>
        </p:spPr>
        <p:txBody>
          <a:bodyPr wrap="square" rtlCol="0">
            <a:spAutoFit/>
          </a:bodyPr>
          <a:lstStyle/>
          <a:p>
            <a:pPr>
              <a:lnSpc>
                <a:spcPct val="150000"/>
              </a:lnSpc>
              <a:buClr>
                <a:schemeClr val="accent2"/>
              </a:buClr>
            </a:pPr>
            <a:r>
              <a:rPr lang="zh-CN" altLang="en-US" dirty="0" smtClean="0">
                <a:latin typeface="微软雅黑" pitchFamily="34" charset="-122"/>
                <a:ea typeface="微软雅黑" pitchFamily="34" charset="-122"/>
              </a:rPr>
              <a:t>左转</a:t>
            </a:r>
            <a:endParaRPr lang="zh-CN" altLang="en-US" dirty="0">
              <a:latin typeface="微软雅黑" pitchFamily="34" charset="-122"/>
              <a:ea typeface="微软雅黑" pitchFamily="34" charset="-122"/>
            </a:endParaRPr>
          </a:p>
        </p:txBody>
      </p:sp>
      <p:sp>
        <p:nvSpPr>
          <p:cNvPr id="11" name="TextBox 10"/>
          <p:cNvSpPr txBox="1"/>
          <p:nvPr/>
        </p:nvSpPr>
        <p:spPr>
          <a:xfrm>
            <a:off x="10005359" y="1103127"/>
            <a:ext cx="922991" cy="507831"/>
          </a:xfrm>
          <a:prstGeom prst="rect">
            <a:avLst/>
          </a:prstGeom>
          <a:noFill/>
        </p:spPr>
        <p:txBody>
          <a:bodyPr wrap="square" rtlCol="0">
            <a:spAutoFit/>
          </a:bodyPr>
          <a:lstStyle/>
          <a:p>
            <a:pPr>
              <a:lnSpc>
                <a:spcPct val="150000"/>
              </a:lnSpc>
              <a:buClr>
                <a:schemeClr val="accent2"/>
              </a:buClr>
            </a:pPr>
            <a:r>
              <a:rPr lang="zh-CN" altLang="en-US" dirty="0" smtClean="0">
                <a:latin typeface="微软雅黑" pitchFamily="34" charset="-122"/>
                <a:ea typeface="微软雅黑" pitchFamily="34" charset="-122"/>
              </a:rPr>
              <a:t>直行</a:t>
            </a:r>
            <a:endParaRPr lang="zh-CN" altLang="en-US" dirty="0">
              <a:latin typeface="微软雅黑" pitchFamily="34" charset="-122"/>
              <a:ea typeface="微软雅黑" pitchFamily="34" charset="-122"/>
            </a:endParaRPr>
          </a:p>
        </p:txBody>
      </p:sp>
      <p:sp>
        <p:nvSpPr>
          <p:cNvPr id="8" name="TextBox 7"/>
          <p:cNvSpPr txBox="1"/>
          <p:nvPr/>
        </p:nvSpPr>
        <p:spPr>
          <a:xfrm>
            <a:off x="391073" y="2421342"/>
            <a:ext cx="1692109"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注视频次</a:t>
            </a:r>
            <a:endParaRPr lang="zh-CN" altLang="en-US" dirty="0">
              <a:latin typeface="微软雅黑" pitchFamily="34" charset="-122"/>
              <a:ea typeface="微软雅黑" pitchFamily="34" charset="-122"/>
            </a:endParaRPr>
          </a:p>
        </p:txBody>
      </p:sp>
      <p:sp>
        <p:nvSpPr>
          <p:cNvPr id="15" name="TextBox 14"/>
          <p:cNvSpPr txBox="1"/>
          <p:nvPr/>
        </p:nvSpPr>
        <p:spPr>
          <a:xfrm>
            <a:off x="391073" y="4961965"/>
            <a:ext cx="1423168"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注视时长</a:t>
            </a:r>
            <a:endParaRPr lang="zh-CN" altLang="en-US" dirty="0">
              <a:latin typeface="微软雅黑" pitchFamily="34" charset="-122"/>
              <a:ea typeface="微软雅黑" pitchFamily="34" charset="-122"/>
            </a:endParaRPr>
          </a:p>
        </p:txBody>
      </p:sp>
      <p:graphicFrame>
        <p:nvGraphicFramePr>
          <p:cNvPr id="18" name="图表 17"/>
          <p:cNvGraphicFramePr/>
          <p:nvPr>
            <p:extLst>
              <p:ext uri="{D42A27DB-BD31-4B8C-83A1-F6EECF244321}">
                <p14:modId xmlns:p14="http://schemas.microsoft.com/office/powerpoint/2010/main" val="453393113"/>
              </p:ext>
            </p:extLst>
          </p:nvPr>
        </p:nvGraphicFramePr>
        <p:xfrm>
          <a:off x="1982172" y="1623192"/>
          <a:ext cx="3239770" cy="242951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p:cNvSpPr txBox="1"/>
          <p:nvPr/>
        </p:nvSpPr>
        <p:spPr>
          <a:xfrm>
            <a:off x="6705602" y="1115361"/>
            <a:ext cx="804603" cy="458908"/>
          </a:xfrm>
          <a:prstGeom prst="rect">
            <a:avLst/>
          </a:prstGeom>
          <a:noFill/>
        </p:spPr>
        <p:txBody>
          <a:bodyPr wrap="square" rtlCol="0">
            <a:spAutoFit/>
          </a:bodyPr>
          <a:lstStyle/>
          <a:p>
            <a:pPr>
              <a:lnSpc>
                <a:spcPct val="150000"/>
              </a:lnSpc>
              <a:buClr>
                <a:schemeClr val="accent2"/>
              </a:buClr>
            </a:pPr>
            <a:r>
              <a:rPr lang="zh-CN" altLang="en-US" dirty="0">
                <a:latin typeface="微软雅黑" pitchFamily="34" charset="-122"/>
                <a:ea typeface="微软雅黑" pitchFamily="34" charset="-122"/>
              </a:rPr>
              <a:t>右转</a:t>
            </a:r>
          </a:p>
        </p:txBody>
      </p:sp>
      <p:graphicFrame>
        <p:nvGraphicFramePr>
          <p:cNvPr id="20" name="图表 19"/>
          <p:cNvGraphicFramePr/>
          <p:nvPr>
            <p:extLst>
              <p:ext uri="{D42A27DB-BD31-4B8C-83A1-F6EECF244321}">
                <p14:modId xmlns:p14="http://schemas.microsoft.com/office/powerpoint/2010/main" val="2359263850"/>
              </p:ext>
            </p:extLst>
          </p:nvPr>
        </p:nvGraphicFramePr>
        <p:xfrm>
          <a:off x="5353547" y="1574269"/>
          <a:ext cx="3239770" cy="24295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图表 20"/>
          <p:cNvGraphicFramePr/>
          <p:nvPr>
            <p:extLst>
              <p:ext uri="{D42A27DB-BD31-4B8C-83A1-F6EECF244321}">
                <p14:modId xmlns:p14="http://schemas.microsoft.com/office/powerpoint/2010/main" val="2789900027"/>
              </p:ext>
            </p:extLst>
          </p:nvPr>
        </p:nvGraphicFramePr>
        <p:xfrm>
          <a:off x="8644704" y="1574269"/>
          <a:ext cx="3239770" cy="242951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图表 21"/>
          <p:cNvGraphicFramePr/>
          <p:nvPr>
            <p:extLst>
              <p:ext uri="{D42A27DB-BD31-4B8C-83A1-F6EECF244321}">
                <p14:modId xmlns:p14="http://schemas.microsoft.com/office/powerpoint/2010/main" val="1346311084"/>
              </p:ext>
            </p:extLst>
          </p:nvPr>
        </p:nvGraphicFramePr>
        <p:xfrm>
          <a:off x="1931249" y="3931876"/>
          <a:ext cx="3239770" cy="242951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图表 22"/>
          <p:cNvGraphicFramePr/>
          <p:nvPr>
            <p:extLst>
              <p:ext uri="{D42A27DB-BD31-4B8C-83A1-F6EECF244321}">
                <p14:modId xmlns:p14="http://schemas.microsoft.com/office/powerpoint/2010/main" val="4122779822"/>
              </p:ext>
            </p:extLst>
          </p:nvPr>
        </p:nvGraphicFramePr>
        <p:xfrm>
          <a:off x="5366994" y="3931876"/>
          <a:ext cx="3239770" cy="242951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4" name="图表 23"/>
          <p:cNvGraphicFramePr/>
          <p:nvPr>
            <p:extLst>
              <p:ext uri="{D42A27DB-BD31-4B8C-83A1-F6EECF244321}">
                <p14:modId xmlns:p14="http://schemas.microsoft.com/office/powerpoint/2010/main" val="3975621082"/>
              </p:ext>
            </p:extLst>
          </p:nvPr>
        </p:nvGraphicFramePr>
        <p:xfrm>
          <a:off x="8639660" y="3931876"/>
          <a:ext cx="3239770" cy="242951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46777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00532" y="6366622"/>
            <a:ext cx="2743200" cy="365125"/>
          </a:xfrm>
        </p:spPr>
        <p:txBody>
          <a:bodyPr/>
          <a:lstStyle/>
          <a:p>
            <a:fld id="{0F003B9C-CE26-4D71-B59B-D3ECF06D57F0}" type="slidenum">
              <a:rPr lang="zh-CN" altLang="en-US" smtClean="0">
                <a:solidFill>
                  <a:schemeClr val="tx1"/>
                </a:solidFill>
              </a:rPr>
              <a:t>9</a:t>
            </a:fld>
            <a:endParaRPr lang="zh-CN" altLang="en-US" dirty="0">
              <a:solidFill>
                <a:schemeClr val="tx1"/>
              </a:solidFill>
            </a:endParaRPr>
          </a:p>
        </p:txBody>
      </p:sp>
      <p:sp>
        <p:nvSpPr>
          <p:cNvPr id="13" name="矩形 12"/>
          <p:cNvSpPr/>
          <p:nvPr/>
        </p:nvSpPr>
        <p:spPr>
          <a:xfrm>
            <a:off x="-5715" y="0"/>
            <a:ext cx="12207875" cy="1080135"/>
          </a:xfrm>
          <a:prstGeom prst="rect">
            <a:avLst/>
          </a:prstGeom>
          <a:solidFill>
            <a:srgbClr val="950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smtClean="0">
                <a:latin typeface="微软雅黑" panose="020B0503020204020204" charset="-122"/>
                <a:ea typeface="微软雅黑" panose="020B0503020204020204" charset="-122"/>
              </a:rPr>
              <a:t>注视特性分析</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同一驾驶意图不同十字路口对比</a:t>
            </a:r>
            <a:endParaRPr lang="zh-CN" altLang="en-US" sz="24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3"/>
          <a:stretch>
            <a:fillRect/>
          </a:stretch>
        </p:blipFill>
        <p:spPr>
          <a:xfrm>
            <a:off x="10928350" y="125730"/>
            <a:ext cx="847725" cy="828675"/>
          </a:xfrm>
          <a:prstGeom prst="rect">
            <a:avLst/>
          </a:prstGeom>
        </p:spPr>
      </p:pic>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图表 17"/>
          <p:cNvGraphicFramePr/>
          <p:nvPr>
            <p:extLst>
              <p:ext uri="{D42A27DB-BD31-4B8C-83A1-F6EECF244321}">
                <p14:modId xmlns:p14="http://schemas.microsoft.com/office/powerpoint/2010/main" val="635570307"/>
              </p:ext>
            </p:extLst>
          </p:nvPr>
        </p:nvGraphicFramePr>
        <p:xfrm>
          <a:off x="1188794" y="2376227"/>
          <a:ext cx="4485865" cy="3567374"/>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719396" y="1441349"/>
            <a:ext cx="5376603" cy="507831"/>
          </a:xfrm>
          <a:prstGeom prst="rect">
            <a:avLst/>
          </a:prstGeom>
          <a:noFill/>
        </p:spPr>
        <p:txBody>
          <a:bodyPr wrap="square" rtlCol="0">
            <a:spAutoFit/>
          </a:bodyPr>
          <a:lstStyle/>
          <a:p>
            <a:pPr>
              <a:lnSpc>
                <a:spcPct val="150000"/>
              </a:lnSpc>
              <a:buClr>
                <a:schemeClr val="accent2"/>
              </a:buClr>
            </a:pPr>
            <a:r>
              <a:rPr lang="zh-CN" altLang="en-US" dirty="0" smtClean="0">
                <a:latin typeface="微软雅黑" pitchFamily="34" charset="-122"/>
                <a:ea typeface="微软雅黑" pitchFamily="34" charset="-122"/>
              </a:rPr>
              <a:t>以左转时的注视频次对比为例</a:t>
            </a:r>
            <a:endParaRPr lang="zh-CN" altLang="en-US" dirty="0">
              <a:latin typeface="微软雅黑" pitchFamily="34" charset="-122"/>
              <a:ea typeface="微软雅黑" pitchFamily="34" charset="-122"/>
            </a:endParaRPr>
          </a:p>
        </p:txBody>
      </p:sp>
      <p:sp>
        <p:nvSpPr>
          <p:cNvPr id="12" name="TextBox 11"/>
          <p:cNvSpPr txBox="1"/>
          <p:nvPr/>
        </p:nvSpPr>
        <p:spPr>
          <a:xfrm>
            <a:off x="6589059" y="2191871"/>
            <a:ext cx="4545106" cy="3000821"/>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无论是哪种十字路口，区域</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前方道路注视频次最高；</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en-US" dirty="0">
                <a:latin typeface="微软雅黑" pitchFamily="34" charset="-122"/>
                <a:ea typeface="微软雅黑" pitchFamily="34" charset="-122"/>
              </a:rPr>
              <a:t>有</a:t>
            </a:r>
            <a:r>
              <a:rPr lang="zh-CN" altLang="en-US" dirty="0" smtClean="0">
                <a:latin typeface="微软雅黑" pitchFamily="34" charset="-122"/>
                <a:ea typeface="微软雅黑" pitchFamily="34" charset="-122"/>
              </a:rPr>
              <a:t>无红绿灯对驾驶员注视频次有明显影响，驾驶员在有红绿灯时会额外关注</a:t>
            </a:r>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信号灯；</a:t>
            </a:r>
            <a:endParaRPr lang="en-US" altLang="zh-CN" dirty="0" smtClean="0">
              <a:latin typeface="微软雅黑" pitchFamily="34" charset="-122"/>
              <a:ea typeface="微软雅黑" pitchFamily="34" charset="-122"/>
            </a:endParaRPr>
          </a:p>
          <a:p>
            <a:pPr marL="285750" indent="-285750">
              <a:lnSpc>
                <a:spcPct val="150000"/>
              </a:lnSpc>
              <a:buClr>
                <a:schemeClr val="accent2"/>
              </a:buClr>
              <a:buFont typeface="Wingdings" pitchFamily="2" charset="2"/>
              <a:buChar char="l"/>
            </a:pPr>
            <a:r>
              <a:rPr lang="zh-CN" altLang="en-US" dirty="0" smtClean="0">
                <a:latin typeface="微软雅黑" pitchFamily="34" charset="-122"/>
                <a:ea typeface="微软雅黑" pitchFamily="34" charset="-122"/>
              </a:rPr>
              <a:t>在没有红绿灯时，驾驶员在左转时相对</a:t>
            </a:r>
            <a:r>
              <a:rPr lang="zh-CN" altLang="en-US" dirty="0">
                <a:latin typeface="微软雅黑" pitchFamily="34" charset="-122"/>
                <a:ea typeface="微软雅黑" pitchFamily="34" charset="-122"/>
              </a:rPr>
              <a:t>更</a:t>
            </a:r>
            <a:r>
              <a:rPr lang="zh-CN" altLang="en-US" dirty="0" smtClean="0">
                <a:latin typeface="微软雅黑" pitchFamily="34" charset="-122"/>
                <a:ea typeface="微软雅黑" pitchFamily="34" charset="-122"/>
              </a:rPr>
              <a:t>关注</a:t>
            </a:r>
            <a:r>
              <a:rPr lang="en-US" altLang="zh-CN" dirty="0" smtClean="0">
                <a:latin typeface="微软雅黑" pitchFamily="34" charset="-122"/>
                <a:ea typeface="微软雅黑" pitchFamily="34" charset="-122"/>
              </a:rPr>
              <a:t>9</a:t>
            </a:r>
            <a:r>
              <a:rPr lang="zh-CN" altLang="en-US" dirty="0" smtClean="0">
                <a:latin typeface="微软雅黑" pitchFamily="34" charset="-122"/>
                <a:ea typeface="微软雅黑" pitchFamily="34" charset="-122"/>
              </a:rPr>
              <a:t>右侧，而少关注</a:t>
            </a: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后视镜。</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2929750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4226</Words>
  <Application>Microsoft Office PowerPoint</Application>
  <PresentationFormat>自定义</PresentationFormat>
  <Paragraphs>309</Paragraphs>
  <Slides>19</Slides>
  <Notes>11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59</cp:revision>
  <dcterms:created xsi:type="dcterms:W3CDTF">2017-03-09T08:56:00Z</dcterms:created>
  <dcterms:modified xsi:type="dcterms:W3CDTF">2017-05-11T02:19:33Z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