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58" r:id="rId4"/>
    <p:sldId id="817" r:id="rId5"/>
    <p:sldId id="818" r:id="rId6"/>
    <p:sldId id="821" r:id="rId7"/>
    <p:sldId id="822" r:id="rId8"/>
    <p:sldId id="819" r:id="rId9"/>
    <p:sldId id="823" r:id="rId10"/>
    <p:sldId id="82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>
        <p:scale>
          <a:sx n="50" d="100"/>
          <a:sy n="50" d="100"/>
        </p:scale>
        <p:origin x="75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77FDA-C7D4-4714-88BD-3B3F2E0AE79B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88760-466F-41E1-906A-6DEF7BBFB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6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熵是参数无序程度的表征，互信息是基于熵提出来两个参数之间信息共享程度的表征。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基于互信息提出了指标优选算法的目标优化函数，该函数可解读为参数之间的相关性度量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互补性度量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冗余性度量。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在目标优化函数的基础上采用序列搜索算法进行指标优选，当考核指标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提升优化目标时，选入该指标，反之，则剔除该指标。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本课题采用的该算法可在相关性、冗余度和互补性之间可取得较好的平衡，更优的表达不同分类间的特性差异，提高分类精度。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72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熵是参数无序程度的表征，互信息是基于熵提出来两个参数之间信息共享程度的表征。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基于互信息提出了指标优选算法的目标优化函数，该函数可解读为参数之间的相关性度量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互补性度量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冗余性度量。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在目标优化函数的基础上采用序列搜索算法进行指标优选，当考核指标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提升优化目标时，选入该指标，反之，则剔除该指标。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本课题采用的该算法可在相关性、冗余度和互补性之间可取得较好的平衡，更优的表达不同分类间的特性差异，提高分类精度。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28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熵是参数无序程度的表征，互信息是基于熵提出来两个参数之间信息共享程度的表征。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基于互信息提出了指标优选算法的目标优化函数，该函数可解读为参数之间的相关性度量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互补性度量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冗余性度量。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在目标优化函数的基础上采用序列搜索算法进行指标优选，当考核指标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提升优化目标时，选入该指标，反之，则剔除该指标。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本课题采用的该算法可在相关性、冗余度和互补性之间可取得较好的平衡，更优的表达不同分类间的特性差异，提高分类精度。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24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熵是参数无序程度的表征，互信息是基于熵提出来两个参数之间信息共享程度的表征。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基于互信息提出了指标优选算法的目标优化函数，该函数可解读为参数之间的相关性度量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互补性度量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冗余性度量。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在目标优化函数的基础上采用序列搜索算法进行指标优选，当考核指标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提升优化目标时，选入该指标，反之，则剔除该指标。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本课题采用的该算法可在相关性、冗余度和互补性之间可取得较好的平衡，更优的表达不同分类间的特性差异，提高分类精度。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51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熵是参数无序程度的表征，互信息是基于熵提出来两个参数之间信息共享程度的表征。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基于互信息提出了指标优选算法的目标优化函数，该函数可解读为参数之间的相关性度量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互补性度量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冗余性度量。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在目标优化函数的基础上采用序列搜索算法进行指标优选，当考核指标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提升优化目标时，选入该指标，反之，则剔除该指标。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本课题采用的该算法可在相关性、冗余度和互补性之间可取得较好的平衡，更优的表达不同分类间的特性差异，提高分类精度。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400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熵是参数无序程度的表征，互信息是基于熵提出来两个参数之间信息共享程度的表征。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基于互信息提出了指标优选算法的目标优化函数，该函数可解读为参数之间的相关性度量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互补性度量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冗余性度量。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在目标优化函数的基础上采用序列搜索算法进行指标优选，当考核指标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提升优化目标时，选入该指标，反之，则剔除该指标。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本课题采用的该算法可在相关性、冗余度和互补性之间可取得较好的平衡，更优的表达不同分类间的特性差异，提高分类精度。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929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熵是参数无序程度的表征，互信息是基于熵提出来两个参数之间信息共享程度的表征。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基于互信息提出了指标优选算法的目标优化函数，该函数可解读为参数之间的相关性度量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互补性度量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冗余性度量。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在目标优化函数的基础上采用序列搜索算法进行指标优选，当考核指标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提升优化目标时，选入该指标，反之，则剔除该指标。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本课题采用的该算法可在相关性、冗余度和互补性之间可取得较好的平衡，更优的表达不同分类间的特性差异，提高分类精度。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61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BBA82DE-3191-46C5-8A8F-006A6C6A1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27" y="165098"/>
            <a:ext cx="4351868" cy="32639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7B7F96-F4AD-4ECC-937C-B916B9D61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868" y="3666459"/>
            <a:ext cx="4158905" cy="31191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AF42FBD-E471-4634-A91F-FEDA592E8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27" y="3594099"/>
            <a:ext cx="4351868" cy="32639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F8C8698-6394-4DAD-9F8D-DD5DCEF25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40" y="330198"/>
            <a:ext cx="4351868" cy="32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5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FCB5048-EB12-46E0-AEE8-2C3169FA1CBE}"/>
              </a:ext>
            </a:extLst>
          </p:cNvPr>
          <p:cNvSpPr/>
          <p:nvPr/>
        </p:nvSpPr>
        <p:spPr>
          <a:xfrm>
            <a:off x="-295979" y="-229275"/>
            <a:ext cx="1839156" cy="98108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9CF9A2-B923-4EFD-A9B5-4AF879916C93}"/>
              </a:ext>
            </a:extLst>
          </p:cNvPr>
          <p:cNvSpPr/>
          <p:nvPr/>
        </p:nvSpPr>
        <p:spPr>
          <a:xfrm>
            <a:off x="2200474" y="-141150"/>
            <a:ext cx="2614119" cy="9924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JMI</a:t>
            </a:r>
            <a:r>
              <a:rPr lang="zh-CN" altLang="en-US" dirty="0">
                <a:solidFill>
                  <a:schemeClr val="tx1"/>
                </a:solidFill>
              </a:rPr>
              <a:t>算法特征选择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得到初步优选特征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B22146-C507-4E26-B5A6-E4D2DBCBA089}"/>
              </a:ext>
            </a:extLst>
          </p:cNvPr>
          <p:cNvSpPr/>
          <p:nvPr/>
        </p:nvSpPr>
        <p:spPr>
          <a:xfrm>
            <a:off x="8642844" y="-129102"/>
            <a:ext cx="1665042" cy="981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显著性检验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AA2750-A3AA-4336-B591-8E24C0920812}"/>
              </a:ext>
            </a:extLst>
          </p:cNvPr>
          <p:cNvSpPr/>
          <p:nvPr/>
        </p:nvSpPr>
        <p:spPr>
          <a:xfrm>
            <a:off x="10933157" y="-129103"/>
            <a:ext cx="1665042" cy="9810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流程图: 决策 21">
            <a:extLst>
              <a:ext uri="{FF2B5EF4-FFF2-40B4-BE49-F238E27FC236}">
                <a16:creationId xmlns:a16="http://schemas.microsoft.com/office/drawing/2014/main" id="{355DA96B-79C8-4770-8F3E-25A363A2CCE4}"/>
              </a:ext>
            </a:extLst>
          </p:cNvPr>
          <p:cNvSpPr/>
          <p:nvPr/>
        </p:nvSpPr>
        <p:spPr>
          <a:xfrm>
            <a:off x="10214635" y="2521616"/>
            <a:ext cx="3180172" cy="160058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个优选组特征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值比第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个特征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值大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02879AD-F979-42DB-89E3-2B24465AECE4}"/>
              </a:ext>
            </a:extLst>
          </p:cNvPr>
          <p:cNvSpPr/>
          <p:nvPr/>
        </p:nvSpPr>
        <p:spPr>
          <a:xfrm>
            <a:off x="10601994" y="5098658"/>
            <a:ext cx="2294560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特征替换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并计算替换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前后准确率</a:t>
            </a:r>
          </a:p>
        </p:txBody>
      </p:sp>
      <p:sp>
        <p:nvSpPr>
          <p:cNvPr id="27" name="流程图: 决策 26">
            <a:extLst>
              <a:ext uri="{FF2B5EF4-FFF2-40B4-BE49-F238E27FC236}">
                <a16:creationId xmlns:a16="http://schemas.microsoft.com/office/drawing/2014/main" id="{A4A6D5B7-7E54-4F12-B862-B1000CEFD989}"/>
              </a:ext>
            </a:extLst>
          </p:cNvPr>
          <p:cNvSpPr/>
          <p:nvPr/>
        </p:nvSpPr>
        <p:spPr>
          <a:xfrm>
            <a:off x="-704536" y="6525685"/>
            <a:ext cx="3080826" cy="1550584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52EAA32-BEF7-4E60-B731-0610CA969E95}"/>
              </a:ext>
            </a:extLst>
          </p:cNvPr>
          <p:cNvSpPr/>
          <p:nvPr/>
        </p:nvSpPr>
        <p:spPr>
          <a:xfrm>
            <a:off x="-634700" y="4769284"/>
            <a:ext cx="2941155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保留准确率最高的替换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A75C85B-2B99-4723-B767-6DACBF7C8318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1543177" y="261266"/>
            <a:ext cx="657297" cy="93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DBD634D-1CD8-4D35-9E5C-024FD5FF1D0F}"/>
              </a:ext>
            </a:extLst>
          </p:cNvPr>
          <p:cNvCxnSpPr>
            <a:cxnSpLocks/>
            <a:stCxn id="19" idx="3"/>
            <a:endCxn id="236" idx="1"/>
          </p:cNvCxnSpPr>
          <p:nvPr/>
        </p:nvCxnSpPr>
        <p:spPr>
          <a:xfrm>
            <a:off x="4814593" y="355055"/>
            <a:ext cx="588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2C23B2B-1D20-4E17-B979-D8F736B5463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10307886" y="361437"/>
            <a:ext cx="62527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511A689-532D-4584-A4D8-EED6D3FDC50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1765678" y="851976"/>
            <a:ext cx="39043" cy="1669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BD4DB718-3A38-48DA-BBC0-7B2B1642DBCB}"/>
              </a:ext>
            </a:extLst>
          </p:cNvPr>
          <p:cNvSpPr/>
          <p:nvPr/>
        </p:nvSpPr>
        <p:spPr>
          <a:xfrm>
            <a:off x="7809182" y="6802886"/>
            <a:ext cx="2294560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i+1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7C77AD4E-DED1-433F-A77C-91757E737FC4}"/>
              </a:ext>
            </a:extLst>
          </p:cNvPr>
          <p:cNvSpPr/>
          <p:nvPr/>
        </p:nvSpPr>
        <p:spPr>
          <a:xfrm>
            <a:off x="7823166" y="8645829"/>
            <a:ext cx="2294560" cy="9810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83688FCA-D930-4567-B63B-D0A78D38665A}"/>
              </a:ext>
            </a:extLst>
          </p:cNvPr>
          <p:cNvSpPr/>
          <p:nvPr/>
        </p:nvSpPr>
        <p:spPr>
          <a:xfrm>
            <a:off x="-629645" y="8645828"/>
            <a:ext cx="2941155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输出最终优选组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F1920D4-008C-468A-BA41-D065FD765128}"/>
              </a:ext>
            </a:extLst>
          </p:cNvPr>
          <p:cNvSpPr/>
          <p:nvPr/>
        </p:nvSpPr>
        <p:spPr>
          <a:xfrm>
            <a:off x="8642846" y="1359747"/>
            <a:ext cx="1665040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j+1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99365B1-EEB8-48E8-A10C-C44305BB0A05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10307886" y="1850288"/>
            <a:ext cx="1470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B6C58B8-81D5-4B4E-9BB3-14C8A00DB4B9}"/>
              </a:ext>
            </a:extLst>
          </p:cNvPr>
          <p:cNvCxnSpPr>
            <a:cxnSpLocks/>
            <a:stCxn id="94" idx="3"/>
            <a:endCxn id="80" idx="1"/>
          </p:cNvCxnSpPr>
          <p:nvPr/>
        </p:nvCxnSpPr>
        <p:spPr>
          <a:xfrm flipV="1">
            <a:off x="5164779" y="1850288"/>
            <a:ext cx="3478067" cy="180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流程图: 决策 93">
            <a:extLst>
              <a:ext uri="{FF2B5EF4-FFF2-40B4-BE49-F238E27FC236}">
                <a16:creationId xmlns:a16="http://schemas.microsoft.com/office/drawing/2014/main" id="{B62A8E4F-77A6-4289-918D-8AFC7EECA941}"/>
              </a:ext>
            </a:extLst>
          </p:cNvPr>
          <p:cNvSpPr/>
          <p:nvPr/>
        </p:nvSpPr>
        <p:spPr>
          <a:xfrm>
            <a:off x="1984607" y="1230782"/>
            <a:ext cx="3180172" cy="160058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10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593534E0-F22E-4587-819F-A5F2662E0431}"/>
              </a:ext>
            </a:extLst>
          </p:cNvPr>
          <p:cNvCxnSpPr>
            <a:cxnSpLocks/>
            <a:stCxn id="26" idx="1"/>
            <a:endCxn id="94" idx="2"/>
          </p:cNvCxnSpPr>
          <p:nvPr/>
        </p:nvCxnSpPr>
        <p:spPr>
          <a:xfrm rot="10800000">
            <a:off x="3574694" y="2831367"/>
            <a:ext cx="7027301" cy="27578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A0F6667D-2E98-4176-9077-3A4A8E8FDF86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11749274" y="4122201"/>
            <a:ext cx="55447" cy="976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FC72856-EE00-47DA-ABD5-63699004F6BA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422951" y="3321909"/>
            <a:ext cx="37916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973E9144-8F7E-42B8-8FFB-68DC1547C478}"/>
              </a:ext>
            </a:extLst>
          </p:cNvPr>
          <p:cNvCxnSpPr>
            <a:cxnSpLocks/>
            <a:stCxn id="94" idx="1"/>
            <a:endCxn id="28" idx="0"/>
          </p:cNvCxnSpPr>
          <p:nvPr/>
        </p:nvCxnSpPr>
        <p:spPr>
          <a:xfrm rot="10800000" flipV="1">
            <a:off x="835879" y="2031074"/>
            <a:ext cx="1148729" cy="273820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9F4AB13D-9961-484B-AE86-5449AB09FB0F}"/>
              </a:ext>
            </a:extLst>
          </p:cNvPr>
          <p:cNvCxnSpPr>
            <a:cxnSpLocks/>
            <a:stCxn id="27" idx="3"/>
            <a:endCxn id="145" idx="1"/>
          </p:cNvCxnSpPr>
          <p:nvPr/>
        </p:nvCxnSpPr>
        <p:spPr>
          <a:xfrm flipV="1">
            <a:off x="2376290" y="7293427"/>
            <a:ext cx="5432892" cy="7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9579F8B-360C-463F-9905-BE66CA798549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 flipH="1">
            <a:off x="835877" y="5750365"/>
            <a:ext cx="1" cy="775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20EE1BD5-2AC8-4CAD-9BDA-81FAA43D427A}"/>
              </a:ext>
            </a:extLst>
          </p:cNvPr>
          <p:cNvCxnSpPr>
            <a:cxnSpLocks/>
            <a:stCxn id="27" idx="2"/>
            <a:endCxn id="147" idx="0"/>
          </p:cNvCxnSpPr>
          <p:nvPr/>
        </p:nvCxnSpPr>
        <p:spPr>
          <a:xfrm>
            <a:off x="835877" y="8076269"/>
            <a:ext cx="5056" cy="569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BB96F53-864A-41C3-971F-E7C79817D42D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>
            <a:off x="2311510" y="9136369"/>
            <a:ext cx="55116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2E4FF514-8960-4B45-B313-1B33154AC484}"/>
              </a:ext>
            </a:extLst>
          </p:cNvPr>
          <p:cNvCxnSpPr>
            <a:cxnSpLocks/>
            <a:stCxn id="145" idx="3"/>
            <a:endCxn id="22" idx="3"/>
          </p:cNvCxnSpPr>
          <p:nvPr/>
        </p:nvCxnSpPr>
        <p:spPr>
          <a:xfrm flipV="1">
            <a:off x="10103742" y="3321909"/>
            <a:ext cx="3291065" cy="3971518"/>
          </a:xfrm>
          <a:prstGeom prst="bentConnector3">
            <a:avLst>
              <a:gd name="adj1" fmla="val 1069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3" name="文本框 1072">
            <a:extLst>
              <a:ext uri="{FF2B5EF4-FFF2-40B4-BE49-F238E27FC236}">
                <a16:creationId xmlns:a16="http://schemas.microsoft.com/office/drawing/2014/main" id="{AA2A9180-85D2-468D-8B10-0207EF5F9578}"/>
              </a:ext>
            </a:extLst>
          </p:cNvPr>
          <p:cNvSpPr txBox="1"/>
          <p:nvPr/>
        </p:nvSpPr>
        <p:spPr>
          <a:xfrm>
            <a:off x="9001617" y="4472260"/>
            <a:ext cx="52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60FFBDFB-B026-47C0-8F1A-1792216CA273}"/>
              </a:ext>
            </a:extLst>
          </p:cNvPr>
          <p:cNvSpPr txBox="1"/>
          <p:nvPr/>
        </p:nvSpPr>
        <p:spPr>
          <a:xfrm>
            <a:off x="6837892" y="3142897"/>
            <a:ext cx="52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B783AA0A-54BC-4D76-94B9-03B8323BBDB3}"/>
              </a:ext>
            </a:extLst>
          </p:cNvPr>
          <p:cNvSpPr txBox="1"/>
          <p:nvPr/>
        </p:nvSpPr>
        <p:spPr>
          <a:xfrm>
            <a:off x="1352805" y="1575125"/>
            <a:ext cx="52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78A6B6C8-B3B6-41A8-A045-852B2CF2CE1C}"/>
              </a:ext>
            </a:extLst>
          </p:cNvPr>
          <p:cNvSpPr txBox="1"/>
          <p:nvPr/>
        </p:nvSpPr>
        <p:spPr>
          <a:xfrm>
            <a:off x="5247619" y="1567135"/>
            <a:ext cx="52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2B64B0E2-5B73-404B-847E-2545BA9FD1D1}"/>
              </a:ext>
            </a:extLst>
          </p:cNvPr>
          <p:cNvSpPr/>
          <p:nvPr/>
        </p:nvSpPr>
        <p:spPr>
          <a:xfrm>
            <a:off x="5403455" y="-141150"/>
            <a:ext cx="2614119" cy="9924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按排序分为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优选组和备选</a:t>
            </a:r>
          </a:p>
        </p:txBody>
      </p: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04E6E076-5A3F-4CCF-846D-61706C553625}"/>
              </a:ext>
            </a:extLst>
          </p:cNvPr>
          <p:cNvCxnSpPr>
            <a:cxnSpLocks/>
            <a:stCxn id="236" idx="3"/>
            <a:endCxn id="20" idx="1"/>
          </p:cNvCxnSpPr>
          <p:nvPr/>
        </p:nvCxnSpPr>
        <p:spPr>
          <a:xfrm>
            <a:off x="8017574" y="355055"/>
            <a:ext cx="625270" cy="6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49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0C30CE-03C3-468A-85B9-44858ED93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01" y="184150"/>
            <a:ext cx="4538133" cy="3403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9FF684-331E-4C05-BAEF-64DB3D5F4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801" y="3632700"/>
            <a:ext cx="4156467" cy="3117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55BB9B-43E5-4B38-BCBE-522BE19B1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01" y="3587750"/>
            <a:ext cx="4538134" cy="3403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A2C0354-DBDC-4822-9A74-846A4FC1B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2" y="311650"/>
            <a:ext cx="4326466" cy="32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2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46E9D0-2DA3-414E-AAB0-23DF8977F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66" y="146300"/>
            <a:ext cx="4478533" cy="3358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BF3C9B-A335-478F-A72B-539B39268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68" y="3594100"/>
            <a:ext cx="4447896" cy="33359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04985D-EA26-4D61-82AA-232666B26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40" y="3505200"/>
            <a:ext cx="4447896" cy="33359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0D2830E-D8E3-4120-9308-4BCCB78B7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68" y="222500"/>
            <a:ext cx="4447896" cy="333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1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19536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二、基于模式转移特性的驾驶风格评测</a:t>
            </a:r>
          </a:p>
        </p:txBody>
      </p:sp>
      <p:sp>
        <p:nvSpPr>
          <p:cNvPr id="7" name="矩形 6"/>
          <p:cNvSpPr/>
          <p:nvPr/>
        </p:nvSpPr>
        <p:spPr>
          <a:xfrm>
            <a:off x="152400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1919535" y="1033408"/>
            <a:ext cx="7912442" cy="4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dirty="0"/>
              <a:t> 基于互信息的指标优选算法（</a:t>
            </a:r>
            <a:r>
              <a:rPr lang="en-US" altLang="zh-CN" dirty="0"/>
              <a:t>Joint Mutual Information</a:t>
            </a:r>
            <a:r>
              <a:rPr lang="zh-CN" altLang="en-US" dirty="0"/>
              <a:t>，</a:t>
            </a:r>
            <a:r>
              <a:rPr lang="en-US" altLang="zh-CN" dirty="0"/>
              <a:t>JMI</a:t>
            </a:r>
            <a:r>
              <a:rPr lang="zh-CN" altLang="en-US" dirty="0"/>
              <a:t>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769946" y="5129733"/>
                <a:ext cx="6363706" cy="1583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i="1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{</a:t>
                </a:r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正常型</a:t>
                </a:r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较激进型</a:t>
                </a:r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激进型</a:t>
                </a:r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：已遴选指标集</a:t>
                </a:r>
                <a:endParaRPr lang="en-US" altLang="zh-CN" spc="-5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spc="-5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：第</a:t>
                </a:r>
                <a:r>
                  <a:rPr lang="en-US" altLang="zh-CN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个指标</a:t>
                </a:r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与标签</a:t>
                </a:r>
                <a14:m>
                  <m:oMath xmlns:m="http://schemas.openxmlformats.org/officeDocument/2006/math"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之前的</a:t>
                </a:r>
                <a:r>
                  <a:rPr lang="zh-CN" altLang="en-US" spc="-5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相关性</a:t>
                </a:r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：第</m:t>
                    </m:r>
                    <m:r>
                      <m:rPr>
                        <m:nor/>
                      </m:rPr>
                      <a:rPr lang="en-US" altLang="zh-CN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个指标</m:t>
                    </m:r>
                    <m:r>
                      <m:rPr>
                        <m:nor/>
                      </m:rPr>
                      <a:rPr 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与第</m:t>
                    </m:r>
                    <m:r>
                      <a:rPr lang="en-US" altLang="zh-CN" i="1" spc="-5" dirty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个指标</m:t>
                    </m:r>
                    <m:r>
                      <m:rPr>
                        <m:nor/>
                      </m:rPr>
                      <a:rPr 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之间的</a:t>
                </a:r>
                <a:r>
                  <a:rPr lang="zh-CN" altLang="en-US" spc="-5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冗余度</a:t>
                </a:r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：第</m:t>
                    </m:r>
                    <m:r>
                      <m:rPr>
                        <m:nor/>
                      </m:rPr>
                      <a:rPr lang="en-US" altLang="zh-CN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个指标</m:t>
                    </m:r>
                    <m:r>
                      <m:rPr>
                        <m:nor/>
                      </m:rPr>
                      <a:rPr 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与第</m:t>
                    </m:r>
                    <m:r>
                      <a:rPr lang="en-US" altLang="zh-CN" i="1" spc="-5" dirty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个指标</m:t>
                    </m:r>
                    <m:r>
                      <m:rPr>
                        <m:nor/>
                      </m:rPr>
                      <a:rPr 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之间的</m:t>
                    </m:r>
                  </m:oMath>
                </a14:m>
                <a:r>
                  <a:rPr lang="zh-CN" altLang="en-US" spc="-5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互补性</a:t>
                </a:r>
                <a:endParaRPr 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46" y="5129733"/>
                <a:ext cx="6363706" cy="1583767"/>
              </a:xfrm>
              <a:prstGeom prst="rect">
                <a:avLst/>
              </a:prstGeom>
              <a:blipFill>
                <a:blip r:embed="rId4"/>
                <a:stretch>
                  <a:fillRect t="-1923" r="-287" b="-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806872" y="5129733"/>
            <a:ext cx="3404388" cy="12908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综合考虑了候选指标之间的相关性，冗余度，互补性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可更优的表达不同分类之间的特性差异，提高分类精度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876" y="1822813"/>
            <a:ext cx="3322074" cy="1895749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2221514" y="1569061"/>
            <a:ext cx="2921126" cy="46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熵与互信息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69946" y="1861052"/>
                <a:ext cx="2918812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46" y="1861052"/>
                <a:ext cx="2918812" cy="764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769947" y="2763483"/>
                <a:ext cx="3511791" cy="1070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47" y="2763483"/>
                <a:ext cx="3511791" cy="1070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221514" y="3918749"/>
            <a:ext cx="2921126" cy="46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性能指标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769947" y="4292530"/>
                <a:ext cx="5512041" cy="795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jmi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47" y="4292530"/>
                <a:ext cx="5512041" cy="7958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2176075" y="4973329"/>
            <a:ext cx="2921126" cy="46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序列搜索算法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919535" y="5293257"/>
                <a:ext cx="4572000" cy="15107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304800" algn="just">
                  <a:lnSpc>
                    <a:spcPct val="12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arg</m:t>
                              </m:r>
                              <m:r>
                                <a:rPr lang="en-US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𝑋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𝑡</m:t>
                                      </m:r>
                                    </m:sup>
                                  </m:sSup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jmi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indent="304800" algn="just">
                  <a:lnSpc>
                    <a:spcPct val="12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←</m:t>
                      </m:r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∪</m:t>
                      </m:r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\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5" y="5293257"/>
                <a:ext cx="4572000" cy="1510735"/>
              </a:xfrm>
              <a:prstGeom prst="rect">
                <a:avLst/>
              </a:prstGeom>
              <a:blipFill>
                <a:blip r:embed="rId9"/>
                <a:stretch>
                  <a:fillRect b="-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52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4" grpId="0" animBg="1"/>
      <p:bldP spid="15" grpId="0"/>
      <p:bldP spid="12" grpId="0"/>
      <p:bldP spid="1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19536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二、基于模式转移特性的驾驶风格评测</a:t>
            </a:r>
          </a:p>
        </p:txBody>
      </p:sp>
      <p:sp>
        <p:nvSpPr>
          <p:cNvPr id="7" name="矩形 6"/>
          <p:cNvSpPr/>
          <p:nvPr/>
        </p:nvSpPr>
        <p:spPr>
          <a:xfrm>
            <a:off x="152400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1919535" y="1033408"/>
            <a:ext cx="7912442" cy="4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dirty="0"/>
              <a:t> 基于互信息的指标优选算法（</a:t>
            </a:r>
            <a:r>
              <a:rPr lang="en-US" altLang="zh-CN" dirty="0"/>
              <a:t>Joint Mutual Information</a:t>
            </a:r>
            <a:r>
              <a:rPr lang="zh-CN" altLang="en-US" dirty="0"/>
              <a:t>，</a:t>
            </a:r>
            <a:r>
              <a:rPr lang="en-US" altLang="zh-CN" dirty="0"/>
              <a:t>JMI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806872" y="5129733"/>
            <a:ext cx="3404388" cy="12908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综合考虑了候选指标之间的相关性，冗余度，互补性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可更优的表达不同分类之间的特性差异，提高分类精度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876" y="1822813"/>
            <a:ext cx="3322074" cy="1895749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2221514" y="1569061"/>
            <a:ext cx="2921126" cy="46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熵与互信息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69946" y="1861052"/>
                <a:ext cx="2918812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46" y="1861052"/>
                <a:ext cx="2918812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769947" y="2763483"/>
                <a:ext cx="3511791" cy="1070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47" y="2763483"/>
                <a:ext cx="3511791" cy="1070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221514" y="3918749"/>
            <a:ext cx="2921126" cy="46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性能指标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769947" y="4292530"/>
                <a:ext cx="5512041" cy="795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jmi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47" y="4292530"/>
                <a:ext cx="5512041" cy="7958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2176075" y="4973329"/>
            <a:ext cx="2921126" cy="46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序列搜索算法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919535" y="5293257"/>
                <a:ext cx="4572000" cy="15107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304800" algn="just">
                  <a:lnSpc>
                    <a:spcPct val="12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arg</m:t>
                              </m:r>
                              <m:r>
                                <a:rPr lang="en-US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𝑋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𝑡</m:t>
                                      </m:r>
                                    </m:sup>
                                  </m:sSup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jmi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indent="304800" algn="just">
                  <a:lnSpc>
                    <a:spcPct val="12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←</m:t>
                      </m:r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∪</m:t>
                      </m:r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\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5" y="5293257"/>
                <a:ext cx="4572000" cy="1510735"/>
              </a:xfrm>
              <a:prstGeom prst="rect">
                <a:avLst/>
              </a:prstGeom>
              <a:blipFill>
                <a:blip r:embed="rId8"/>
                <a:stretch>
                  <a:fillRect b="-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80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2" grpId="0"/>
      <p:bldP spid="1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A309ECA1-028D-466D-BCEF-867A529F3775}"/>
              </a:ext>
            </a:extLst>
          </p:cNvPr>
          <p:cNvSpPr/>
          <p:nvPr/>
        </p:nvSpPr>
        <p:spPr>
          <a:xfrm>
            <a:off x="2412723" y="-612087"/>
            <a:ext cx="2568701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提取数据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AD38755-270B-4AFB-A31A-E30CBC68C2B7}"/>
              </a:ext>
            </a:extLst>
          </p:cNvPr>
          <p:cNvSpPr/>
          <p:nvPr/>
        </p:nvSpPr>
        <p:spPr>
          <a:xfrm>
            <a:off x="2412723" y="244334"/>
            <a:ext cx="2568701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特征选择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5A8A501-BD6E-4456-952E-8EB8DF482EE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3697074" y="-131690"/>
            <a:ext cx="0" cy="376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2574FBE-60B2-439F-8064-7AF283013A4D}"/>
              </a:ext>
            </a:extLst>
          </p:cNvPr>
          <p:cNvSpPr/>
          <p:nvPr/>
        </p:nvSpPr>
        <p:spPr>
          <a:xfrm>
            <a:off x="2412723" y="1441167"/>
            <a:ext cx="2568701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寻找最佳聚类参数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2FC5E1F-A190-4162-B9A3-457EA84FD506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3697074" y="724731"/>
            <a:ext cx="0" cy="716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86A9DDD-C486-455C-94D5-16F4FB75E5E5}"/>
              </a:ext>
            </a:extLst>
          </p:cNvPr>
          <p:cNvSpPr/>
          <p:nvPr/>
        </p:nvSpPr>
        <p:spPr>
          <a:xfrm>
            <a:off x="8448890" y="-654910"/>
            <a:ext cx="1980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/>
              <a:t>数据预处理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53417B3-D1D4-4714-9E77-62FADCC144E0}"/>
              </a:ext>
            </a:extLst>
          </p:cNvPr>
          <p:cNvSpPr/>
          <p:nvPr/>
        </p:nvSpPr>
        <p:spPr>
          <a:xfrm>
            <a:off x="7730745" y="1209297"/>
            <a:ext cx="2698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800" b="1" dirty="0"/>
              <a:t>析取驾驶员动态</a:t>
            </a:r>
            <a:endParaRPr lang="en-US" altLang="zh-CN" sz="2800" b="1" dirty="0"/>
          </a:p>
          <a:p>
            <a:pPr algn="r"/>
            <a:r>
              <a:rPr lang="zh-CN" altLang="en-US" sz="2800" b="1" dirty="0"/>
              <a:t>视觉搜索模式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F86A97F-5317-4E26-BC62-5D47F536D7A4}"/>
              </a:ext>
            </a:extLst>
          </p:cNvPr>
          <p:cNvSpPr/>
          <p:nvPr/>
        </p:nvSpPr>
        <p:spPr>
          <a:xfrm>
            <a:off x="2412734" y="2449152"/>
            <a:ext cx="2568701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层次聚类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08BB151-3BBA-46AF-992D-B2246583F70A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>
            <a:off x="3697074" y="1921564"/>
            <a:ext cx="11" cy="527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05DA1831-4383-4FCD-911B-80FF8E6F19D7}"/>
              </a:ext>
            </a:extLst>
          </p:cNvPr>
          <p:cNvSpPr/>
          <p:nvPr/>
        </p:nvSpPr>
        <p:spPr>
          <a:xfrm>
            <a:off x="2339840" y="3305593"/>
            <a:ext cx="8113274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绘制特征曲线分析视觉搜索模式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84CEEA2-DD27-4525-8E27-EF8A7D5CF7B2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8271295" y="2929549"/>
            <a:ext cx="0" cy="376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0534C35-6317-4DBB-9434-611B8B7AD44C}"/>
              </a:ext>
            </a:extLst>
          </p:cNvPr>
          <p:cNvCxnSpPr>
            <a:cxnSpLocks/>
          </p:cNvCxnSpPr>
          <p:nvPr/>
        </p:nvCxnSpPr>
        <p:spPr>
          <a:xfrm>
            <a:off x="2343905" y="4035291"/>
            <a:ext cx="808501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3A825274-E52F-4B94-BA8A-786623113790}"/>
              </a:ext>
            </a:extLst>
          </p:cNvPr>
          <p:cNvSpPr/>
          <p:nvPr/>
        </p:nvSpPr>
        <p:spPr>
          <a:xfrm>
            <a:off x="8448891" y="4288768"/>
            <a:ext cx="19800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800" b="1" dirty="0"/>
              <a:t>预测驾驶员</a:t>
            </a:r>
            <a:endParaRPr lang="en-US" altLang="zh-CN" sz="2800" b="1" dirty="0"/>
          </a:p>
          <a:p>
            <a:pPr algn="r"/>
            <a:r>
              <a:rPr lang="zh-CN" altLang="en-US" sz="2800" b="1" dirty="0"/>
              <a:t>驾驶意图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659183D-16A1-464D-8194-33C5B7C27B89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6678147" y="4262438"/>
            <a:ext cx="0" cy="264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EA18BF3-C407-49F5-B13D-A2D25B08EB35}"/>
              </a:ext>
            </a:extLst>
          </p:cNvPr>
          <p:cNvSpPr/>
          <p:nvPr/>
        </p:nvSpPr>
        <p:spPr>
          <a:xfrm>
            <a:off x="6089476" y="2449152"/>
            <a:ext cx="4363638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树形图和调和曲线分析聚类结果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3E0E453-A5D4-4EC7-BFCE-77F4B11A51A6}"/>
              </a:ext>
            </a:extLst>
          </p:cNvPr>
          <p:cNvCxnSpPr>
            <a:cxnSpLocks/>
            <a:stCxn id="30" idx="3"/>
            <a:endCxn id="48" idx="1"/>
          </p:cNvCxnSpPr>
          <p:nvPr/>
        </p:nvCxnSpPr>
        <p:spPr>
          <a:xfrm>
            <a:off x="4981435" y="2689351"/>
            <a:ext cx="11080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E850E001-8030-4036-A825-CB78A2484E7C}"/>
              </a:ext>
            </a:extLst>
          </p:cNvPr>
          <p:cNvSpPr/>
          <p:nvPr/>
        </p:nvSpPr>
        <p:spPr>
          <a:xfrm>
            <a:off x="2412723" y="4527274"/>
            <a:ext cx="2568701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聚类与支持向量机结合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8384EF0-70DB-4FCA-BDC5-646A6139FDF6}"/>
              </a:ext>
            </a:extLst>
          </p:cNvPr>
          <p:cNvSpPr/>
          <p:nvPr/>
        </p:nvSpPr>
        <p:spPr>
          <a:xfrm>
            <a:off x="5393796" y="4527273"/>
            <a:ext cx="2568701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聚类与随机森林结合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1AF905E-8924-41F4-846D-FDABB1EF794A}"/>
              </a:ext>
            </a:extLst>
          </p:cNvPr>
          <p:cNvCxnSpPr>
            <a:cxnSpLocks/>
            <a:stCxn id="62" idx="2"/>
            <a:endCxn id="70" idx="0"/>
          </p:cNvCxnSpPr>
          <p:nvPr/>
        </p:nvCxnSpPr>
        <p:spPr>
          <a:xfrm>
            <a:off x="3697074" y="5007671"/>
            <a:ext cx="0" cy="409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7BA93B93-57C2-4B7B-8C53-40A4D74162C1}"/>
              </a:ext>
            </a:extLst>
          </p:cNvPr>
          <p:cNvSpPr/>
          <p:nvPr/>
        </p:nvSpPr>
        <p:spPr>
          <a:xfrm>
            <a:off x="2412723" y="5416834"/>
            <a:ext cx="2568701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与传统支持向量机对比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40BAECC-D021-45D2-BC21-94335713249A}"/>
              </a:ext>
            </a:extLst>
          </p:cNvPr>
          <p:cNvSpPr/>
          <p:nvPr/>
        </p:nvSpPr>
        <p:spPr>
          <a:xfrm>
            <a:off x="5393795" y="5416833"/>
            <a:ext cx="2568701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与传统随机森林对比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4BA4300-EAD5-44C2-8D7F-8202D7B29EB5}"/>
              </a:ext>
            </a:extLst>
          </p:cNvPr>
          <p:cNvCxnSpPr>
            <a:cxnSpLocks/>
          </p:cNvCxnSpPr>
          <p:nvPr/>
        </p:nvCxnSpPr>
        <p:spPr>
          <a:xfrm>
            <a:off x="2368099" y="1038639"/>
            <a:ext cx="808501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147FF6F-D08A-4530-B0D2-2B1463361441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697074" y="4262438"/>
            <a:ext cx="0" cy="264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FF37731-5FAC-4A43-9387-111A17F8455F}"/>
              </a:ext>
            </a:extLst>
          </p:cNvPr>
          <p:cNvCxnSpPr>
            <a:cxnSpLocks/>
            <a:stCxn id="66" idx="2"/>
            <a:endCxn id="73" idx="0"/>
          </p:cNvCxnSpPr>
          <p:nvPr/>
        </p:nvCxnSpPr>
        <p:spPr>
          <a:xfrm flipH="1">
            <a:off x="6678146" y="5007670"/>
            <a:ext cx="1" cy="409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D222D837-2134-4C62-AF93-3076E8A2CEBC}"/>
              </a:ext>
            </a:extLst>
          </p:cNvPr>
          <p:cNvCxnSpPr>
            <a:cxnSpLocks/>
          </p:cNvCxnSpPr>
          <p:nvPr/>
        </p:nvCxnSpPr>
        <p:spPr>
          <a:xfrm>
            <a:off x="3697074" y="4282212"/>
            <a:ext cx="2981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4034391-8B44-41A1-9C1F-C7C45A68DED8}"/>
              </a:ext>
            </a:extLst>
          </p:cNvPr>
          <p:cNvCxnSpPr>
            <a:cxnSpLocks/>
          </p:cNvCxnSpPr>
          <p:nvPr/>
        </p:nvCxnSpPr>
        <p:spPr>
          <a:xfrm flipV="1">
            <a:off x="5186363" y="3781815"/>
            <a:ext cx="0" cy="5003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17E09F8F-F051-4F99-BE8F-95C270BF22A8}"/>
              </a:ext>
            </a:extLst>
          </p:cNvPr>
          <p:cNvSpPr/>
          <p:nvPr/>
        </p:nvSpPr>
        <p:spPr>
          <a:xfrm>
            <a:off x="3902012" y="6458793"/>
            <a:ext cx="2568701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分析预测结果</a:t>
            </a: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D5FD91B4-698E-4AC8-AC1B-429322802730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5186362" y="6193957"/>
            <a:ext cx="1" cy="264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386A9E9D-135B-45A7-9671-4C9896F72976}"/>
              </a:ext>
            </a:extLst>
          </p:cNvPr>
          <p:cNvCxnSpPr>
            <a:cxnSpLocks/>
          </p:cNvCxnSpPr>
          <p:nvPr/>
        </p:nvCxnSpPr>
        <p:spPr>
          <a:xfrm>
            <a:off x="3695826" y="6211350"/>
            <a:ext cx="2981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F9DD6C0A-AF2F-4982-B696-F15F5B891347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6676898" y="5897230"/>
            <a:ext cx="1248" cy="3297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49B76FD7-9BBE-48E8-93FE-E6A79E9D96FE}"/>
              </a:ext>
            </a:extLst>
          </p:cNvPr>
          <p:cNvCxnSpPr>
            <a:cxnSpLocks/>
          </p:cNvCxnSpPr>
          <p:nvPr/>
        </p:nvCxnSpPr>
        <p:spPr>
          <a:xfrm flipV="1">
            <a:off x="3695826" y="5897230"/>
            <a:ext cx="1248" cy="3297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0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8C010BA9-F835-4307-BD9A-E8A3FF4EABA2}"/>
              </a:ext>
            </a:extLst>
          </p:cNvPr>
          <p:cNvGrpSpPr/>
          <p:nvPr/>
        </p:nvGrpSpPr>
        <p:grpSpPr>
          <a:xfrm>
            <a:off x="2343905" y="-654910"/>
            <a:ext cx="8115733" cy="7598437"/>
            <a:chOff x="2343905" y="-654910"/>
            <a:chExt cx="8115733" cy="7598437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5A8A501-BD6E-4456-952E-8EB8DF482EE6}"/>
                </a:ext>
              </a:extLst>
            </p:cNvPr>
            <p:cNvCxnSpPr>
              <a:cxnSpLocks/>
              <a:stCxn id="3" idx="2"/>
              <a:endCxn id="38" idx="0"/>
            </p:cNvCxnSpPr>
            <p:nvPr/>
          </p:nvCxnSpPr>
          <p:spPr>
            <a:xfrm>
              <a:off x="3704217" y="-168548"/>
              <a:ext cx="0" cy="4066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2FC5E1F-A190-4162-B9A3-457EA84FD506}"/>
                </a:ext>
              </a:extLst>
            </p:cNvPr>
            <p:cNvCxnSpPr>
              <a:cxnSpLocks/>
              <a:stCxn id="38" idx="2"/>
              <a:endCxn id="42" idx="0"/>
            </p:cNvCxnSpPr>
            <p:nvPr/>
          </p:nvCxnSpPr>
          <p:spPr>
            <a:xfrm flipH="1">
              <a:off x="3697085" y="718544"/>
              <a:ext cx="7132" cy="7465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86A9DDD-C486-455C-94D5-16F4FB75E5E5}"/>
                </a:ext>
              </a:extLst>
            </p:cNvPr>
            <p:cNvSpPr/>
            <p:nvPr/>
          </p:nvSpPr>
          <p:spPr>
            <a:xfrm>
              <a:off x="8448890" y="-654910"/>
              <a:ext cx="19800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b="1" dirty="0"/>
                <a:t>数据预处理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53417B3-D1D4-4714-9E77-62FADCC144E0}"/>
                </a:ext>
              </a:extLst>
            </p:cNvPr>
            <p:cNvSpPr/>
            <p:nvPr/>
          </p:nvSpPr>
          <p:spPr>
            <a:xfrm>
              <a:off x="7730745" y="1209297"/>
              <a:ext cx="269817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800" b="1" dirty="0"/>
                <a:t>析取驾驶员动态</a:t>
              </a:r>
              <a:endParaRPr lang="en-US" altLang="zh-CN" sz="2800" b="1" dirty="0"/>
            </a:p>
            <a:p>
              <a:pPr algn="r"/>
              <a:r>
                <a:rPr lang="zh-CN" altLang="en-US" sz="2800" b="1" dirty="0"/>
                <a:t>视觉搜索模式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08BB151-3BBA-46AF-992D-B2246583F70A}"/>
                </a:ext>
              </a:extLst>
            </p:cNvPr>
            <p:cNvCxnSpPr>
              <a:cxnSpLocks/>
              <a:stCxn id="42" idx="2"/>
              <a:endCxn id="50" idx="0"/>
            </p:cNvCxnSpPr>
            <p:nvPr/>
          </p:nvCxnSpPr>
          <p:spPr>
            <a:xfrm>
              <a:off x="3697085" y="1945457"/>
              <a:ext cx="0" cy="5015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84CEEA2-DD27-4525-8E27-EF8A7D5CF7B2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8280820" y="2917962"/>
              <a:ext cx="262" cy="3876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0534C35-6317-4DBB-9434-611B8B7AD44C}"/>
                </a:ext>
              </a:extLst>
            </p:cNvPr>
            <p:cNvCxnSpPr>
              <a:cxnSpLocks/>
            </p:cNvCxnSpPr>
            <p:nvPr/>
          </p:nvCxnSpPr>
          <p:spPr>
            <a:xfrm>
              <a:off x="2343905" y="4035291"/>
              <a:ext cx="808501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825274-E52F-4B94-BA8A-786623113790}"/>
                </a:ext>
              </a:extLst>
            </p:cNvPr>
            <p:cNvSpPr/>
            <p:nvPr/>
          </p:nvSpPr>
          <p:spPr>
            <a:xfrm>
              <a:off x="8448891" y="4288768"/>
              <a:ext cx="198002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800" b="1" dirty="0"/>
                <a:t>预测驾驶员</a:t>
              </a:r>
              <a:endParaRPr lang="en-US" altLang="zh-CN" sz="2800" b="1" dirty="0"/>
            </a:p>
            <a:p>
              <a:pPr algn="r"/>
              <a:r>
                <a:rPr lang="zh-CN" altLang="en-US" sz="2800" b="1" dirty="0"/>
                <a:t>驾驶意图</a:t>
              </a: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5659183D-16A1-464D-8194-33C5B7C27B89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6672907" y="4262438"/>
              <a:ext cx="7146" cy="2715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3E0E453-A5D4-4EC7-BFCE-77F4B11A51A6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>
              <a:off x="4988579" y="2687162"/>
              <a:ext cx="1100897" cy="2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01AF905E-8924-41F4-846D-FDABB1EF794A}"/>
                </a:ext>
              </a:extLst>
            </p:cNvPr>
            <p:cNvCxnSpPr>
              <a:cxnSpLocks/>
              <a:stCxn id="57" idx="2"/>
              <a:endCxn id="71" idx="0"/>
            </p:cNvCxnSpPr>
            <p:nvPr/>
          </p:nvCxnSpPr>
          <p:spPr>
            <a:xfrm>
              <a:off x="3704217" y="5006584"/>
              <a:ext cx="0" cy="417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4BA4300-EAD5-44C2-8D7F-8202D7B29EB5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99" y="1038639"/>
              <a:ext cx="808501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5147FF6F-D08A-4530-B0D2-2B1463361441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3697074" y="4262438"/>
              <a:ext cx="7143" cy="2637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FFF37731-5FAC-4A43-9387-111A17F8455F}"/>
                </a:ext>
              </a:extLst>
            </p:cNvPr>
            <p:cNvCxnSpPr>
              <a:cxnSpLocks/>
              <a:stCxn id="59" idx="2"/>
              <a:endCxn id="63" idx="0"/>
            </p:cNvCxnSpPr>
            <p:nvPr/>
          </p:nvCxnSpPr>
          <p:spPr>
            <a:xfrm flipH="1">
              <a:off x="6668507" y="5014390"/>
              <a:ext cx="4400" cy="4024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222D837-2134-4C62-AF93-3076E8A2CEB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074" y="4282212"/>
              <a:ext cx="298107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04034391-8B44-41A1-9C1F-C7C45A68D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6363" y="3781815"/>
              <a:ext cx="0" cy="50039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D5FD91B4-698E-4AC8-AC1B-429322802730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>
              <a:off x="5186363" y="6198296"/>
              <a:ext cx="0" cy="2648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86A9E9D-135B-45A7-9671-4C9896F72976}"/>
                </a:ext>
              </a:extLst>
            </p:cNvPr>
            <p:cNvCxnSpPr>
              <a:cxnSpLocks/>
            </p:cNvCxnSpPr>
            <p:nvPr/>
          </p:nvCxnSpPr>
          <p:spPr>
            <a:xfrm>
              <a:off x="3695826" y="6211350"/>
              <a:ext cx="298065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9DD6C0A-AF2F-4982-B696-F15F5B891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507" y="5897229"/>
              <a:ext cx="0" cy="3297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49B76FD7-9BBE-48E8-93FE-E6A79E9D96FE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 flipV="1">
              <a:off x="3704217" y="5904473"/>
              <a:ext cx="0" cy="3224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20009AA-5B40-4D00-B4C0-70C069E6A179}"/>
                </a:ext>
              </a:extLst>
            </p:cNvPr>
            <p:cNvSpPr/>
            <p:nvPr/>
          </p:nvSpPr>
          <p:spPr>
            <a:xfrm>
              <a:off x="2412723" y="-648943"/>
              <a:ext cx="2582988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提取数据并归一化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39561C90-35F8-4279-94B4-554195D20BFD}"/>
                </a:ext>
              </a:extLst>
            </p:cNvPr>
            <p:cNvSpPr/>
            <p:nvPr/>
          </p:nvSpPr>
          <p:spPr>
            <a:xfrm>
              <a:off x="2412723" y="238149"/>
              <a:ext cx="2582988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特征选择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C5267CD8-E7B0-40EB-9465-86F99B51E29A}"/>
                </a:ext>
              </a:extLst>
            </p:cNvPr>
            <p:cNvSpPr/>
            <p:nvPr/>
          </p:nvSpPr>
          <p:spPr>
            <a:xfrm>
              <a:off x="2405591" y="1465062"/>
              <a:ext cx="2582988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寻找最佳聚类参数</a:t>
              </a: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D3AB446A-E7C4-4734-923B-9249E7D872F0}"/>
                </a:ext>
              </a:extLst>
            </p:cNvPr>
            <p:cNvSpPr/>
            <p:nvPr/>
          </p:nvSpPr>
          <p:spPr>
            <a:xfrm>
              <a:off x="2405591" y="2446964"/>
              <a:ext cx="2582988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层次聚类</a:t>
              </a: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16D7544B-B9CB-4308-B97D-30DDDCB0A50F}"/>
                </a:ext>
              </a:extLst>
            </p:cNvPr>
            <p:cNvSpPr/>
            <p:nvPr/>
          </p:nvSpPr>
          <p:spPr>
            <a:xfrm>
              <a:off x="2412724" y="3304812"/>
              <a:ext cx="8046914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绘制特征曲线分析视觉搜索模式</a:t>
              </a: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B19BBD26-2C3D-422E-AEA7-C289D88D95B2}"/>
                </a:ext>
              </a:extLst>
            </p:cNvPr>
            <p:cNvSpPr/>
            <p:nvPr/>
          </p:nvSpPr>
          <p:spPr>
            <a:xfrm>
              <a:off x="6102526" y="2437567"/>
              <a:ext cx="4357112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树形图和调和曲线分析聚类结果</a:t>
              </a: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852D1331-4F17-464C-9CC8-6DB98F551DBB}"/>
                </a:ext>
              </a:extLst>
            </p:cNvPr>
            <p:cNvSpPr/>
            <p:nvPr/>
          </p:nvSpPr>
          <p:spPr>
            <a:xfrm>
              <a:off x="2412723" y="4526189"/>
              <a:ext cx="2582988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聚类与支持向量机结合</a:t>
              </a: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D8A8DCE3-D66A-4CA8-8B20-9B25DFAC885E}"/>
                </a:ext>
              </a:extLst>
            </p:cNvPr>
            <p:cNvSpPr/>
            <p:nvPr/>
          </p:nvSpPr>
          <p:spPr>
            <a:xfrm>
              <a:off x="5381413" y="4533995"/>
              <a:ext cx="2582988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聚类与随机森林结合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988EE165-600D-4F6F-9487-99423E375E38}"/>
                </a:ext>
              </a:extLst>
            </p:cNvPr>
            <p:cNvSpPr/>
            <p:nvPr/>
          </p:nvSpPr>
          <p:spPr>
            <a:xfrm>
              <a:off x="5377013" y="5416834"/>
              <a:ext cx="2582988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与传统随机森林对比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C0E79385-3B7C-4727-A43E-074F2052E124}"/>
                </a:ext>
              </a:extLst>
            </p:cNvPr>
            <p:cNvSpPr/>
            <p:nvPr/>
          </p:nvSpPr>
          <p:spPr>
            <a:xfrm>
              <a:off x="2412723" y="5424078"/>
              <a:ext cx="2582988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与传统支持向量机对比</a:t>
              </a: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8A86D6FB-0F5A-4BBD-9E9F-9DB0CCC91A81}"/>
                </a:ext>
              </a:extLst>
            </p:cNvPr>
            <p:cNvSpPr/>
            <p:nvPr/>
          </p:nvSpPr>
          <p:spPr>
            <a:xfrm>
              <a:off x="3900059" y="6463132"/>
              <a:ext cx="2572607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分析预测结果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963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FCB5048-EB12-46E0-AEE8-2C3169FA1CBE}"/>
              </a:ext>
            </a:extLst>
          </p:cNvPr>
          <p:cNvSpPr/>
          <p:nvPr/>
        </p:nvSpPr>
        <p:spPr>
          <a:xfrm>
            <a:off x="2136119" y="-1078018"/>
            <a:ext cx="1112355" cy="48039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9CF9A2-B923-4EFD-A9B5-4AF879916C93}"/>
              </a:ext>
            </a:extLst>
          </p:cNvPr>
          <p:cNvSpPr/>
          <p:nvPr/>
        </p:nvSpPr>
        <p:spPr>
          <a:xfrm>
            <a:off x="1221718" y="-297279"/>
            <a:ext cx="2941155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JMI</a:t>
            </a:r>
            <a:r>
              <a:rPr lang="zh-CN" altLang="en-US" dirty="0">
                <a:solidFill>
                  <a:schemeClr val="tx1"/>
                </a:solidFill>
              </a:rPr>
              <a:t>算法特征选择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得到初步优选特征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按排序分为优选组和备选组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B22146-C507-4E26-B5A6-E4D2DBCBA089}"/>
              </a:ext>
            </a:extLst>
          </p:cNvPr>
          <p:cNvSpPr/>
          <p:nvPr/>
        </p:nvSpPr>
        <p:spPr>
          <a:xfrm>
            <a:off x="1221718" y="977190"/>
            <a:ext cx="2941155" cy="4568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显著性检验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AA2750-A3AA-4336-B591-8E24C0920812}"/>
              </a:ext>
            </a:extLst>
          </p:cNvPr>
          <p:cNvSpPr/>
          <p:nvPr/>
        </p:nvSpPr>
        <p:spPr>
          <a:xfrm>
            <a:off x="1221718" y="1727427"/>
            <a:ext cx="2941155" cy="4469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 j = 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流程图: 决策 21">
            <a:extLst>
              <a:ext uri="{FF2B5EF4-FFF2-40B4-BE49-F238E27FC236}">
                <a16:creationId xmlns:a16="http://schemas.microsoft.com/office/drawing/2014/main" id="{355DA96B-79C8-4770-8F3E-25A363A2CCE4}"/>
              </a:ext>
            </a:extLst>
          </p:cNvPr>
          <p:cNvSpPr/>
          <p:nvPr/>
        </p:nvSpPr>
        <p:spPr>
          <a:xfrm>
            <a:off x="1102210" y="3374435"/>
            <a:ext cx="3180172" cy="160058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个优选组特征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值比第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个特征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值大</a:t>
            </a:r>
          </a:p>
        </p:txBody>
      </p:sp>
      <p:sp>
        <p:nvSpPr>
          <p:cNvPr id="24" name="流程图: 决策 23">
            <a:extLst>
              <a:ext uri="{FF2B5EF4-FFF2-40B4-BE49-F238E27FC236}">
                <a16:creationId xmlns:a16="http://schemas.microsoft.com/office/drawing/2014/main" id="{962EBC67-68E4-4BBF-BA0B-9135572031F1}"/>
              </a:ext>
            </a:extLst>
          </p:cNvPr>
          <p:cNvSpPr/>
          <p:nvPr/>
        </p:nvSpPr>
        <p:spPr>
          <a:xfrm>
            <a:off x="9549377" y="3439904"/>
            <a:ext cx="3080826" cy="1550584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10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02879AD-F979-42DB-89E3-2B24465AECE4}"/>
              </a:ext>
            </a:extLst>
          </p:cNvPr>
          <p:cNvSpPr/>
          <p:nvPr/>
        </p:nvSpPr>
        <p:spPr>
          <a:xfrm>
            <a:off x="5571641" y="3714441"/>
            <a:ext cx="2941155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特征替换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并计算替换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前后准确率</a:t>
            </a:r>
          </a:p>
        </p:txBody>
      </p:sp>
      <p:sp>
        <p:nvSpPr>
          <p:cNvPr id="27" name="流程图: 决策 26">
            <a:extLst>
              <a:ext uri="{FF2B5EF4-FFF2-40B4-BE49-F238E27FC236}">
                <a16:creationId xmlns:a16="http://schemas.microsoft.com/office/drawing/2014/main" id="{A4A6D5B7-7E54-4F12-B862-B1000CEFD989}"/>
              </a:ext>
            </a:extLst>
          </p:cNvPr>
          <p:cNvSpPr/>
          <p:nvPr/>
        </p:nvSpPr>
        <p:spPr>
          <a:xfrm>
            <a:off x="1708061" y="6890361"/>
            <a:ext cx="3080826" cy="1550584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52EAA32-BEF7-4E60-B731-0610CA969E95}"/>
              </a:ext>
            </a:extLst>
          </p:cNvPr>
          <p:cNvSpPr/>
          <p:nvPr/>
        </p:nvSpPr>
        <p:spPr>
          <a:xfrm>
            <a:off x="9619212" y="5587480"/>
            <a:ext cx="2941155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保留准确率最高的替换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A75C85B-2B99-4723-B767-6DACBF7C8318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2692296" y="-597623"/>
            <a:ext cx="1" cy="3003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DBD634D-1CD8-4D35-9E5C-024FD5FF1D0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2692296" y="683802"/>
            <a:ext cx="0" cy="293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2C23B2B-1D20-4E17-B979-D8F736B5463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692296" y="1434039"/>
            <a:ext cx="0" cy="293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511A689-532D-4584-A4D8-EED6D3FDC50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692296" y="2174333"/>
            <a:ext cx="0" cy="12001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638E000-965A-44A0-A4CA-58721C2AA037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4282382" y="4174728"/>
            <a:ext cx="1289259" cy="30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A70BE1FF-962F-4A52-BB95-175FA3C2BCB0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8512796" y="4204982"/>
            <a:ext cx="1036581" cy="10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82FA1660-675C-421B-879D-D93E3CEE0917}"/>
              </a:ext>
            </a:extLst>
          </p:cNvPr>
          <p:cNvSpPr/>
          <p:nvPr/>
        </p:nvSpPr>
        <p:spPr>
          <a:xfrm>
            <a:off x="5564660" y="2238369"/>
            <a:ext cx="2941155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j+1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4" name="连接符: 肘形 1043">
            <a:extLst>
              <a:ext uri="{FF2B5EF4-FFF2-40B4-BE49-F238E27FC236}">
                <a16:creationId xmlns:a16="http://schemas.microsoft.com/office/drawing/2014/main" id="{016D4481-0300-4A11-9090-40F035075AA3}"/>
              </a:ext>
            </a:extLst>
          </p:cNvPr>
          <p:cNvCxnSpPr>
            <a:cxnSpLocks/>
            <a:stCxn id="24" idx="0"/>
            <a:endCxn id="88" idx="3"/>
          </p:cNvCxnSpPr>
          <p:nvPr/>
        </p:nvCxnSpPr>
        <p:spPr>
          <a:xfrm rot="16200000" flipV="1">
            <a:off x="9442306" y="1792419"/>
            <a:ext cx="710994" cy="258397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746AE55C-9057-46ED-8F8F-5A5353F0CB92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>
            <a:off x="2692296" y="2728910"/>
            <a:ext cx="287236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E3820A75-DC96-4926-8571-7CDA5E39CB38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11089790" y="4990488"/>
            <a:ext cx="0" cy="596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BD4DB718-3A38-48DA-BBC0-7B2B1642DBCB}"/>
              </a:ext>
            </a:extLst>
          </p:cNvPr>
          <p:cNvSpPr/>
          <p:nvPr/>
        </p:nvSpPr>
        <p:spPr>
          <a:xfrm>
            <a:off x="5907850" y="5587479"/>
            <a:ext cx="2941155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i+1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7C77AD4E-DED1-433F-A77C-91757E737FC4}"/>
              </a:ext>
            </a:extLst>
          </p:cNvPr>
          <p:cNvSpPr/>
          <p:nvPr/>
        </p:nvSpPr>
        <p:spPr>
          <a:xfrm>
            <a:off x="5932537" y="-831014"/>
            <a:ext cx="1112355" cy="48039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83688FCA-D930-4567-B63B-D0A78D38665A}"/>
              </a:ext>
            </a:extLst>
          </p:cNvPr>
          <p:cNvSpPr/>
          <p:nvPr/>
        </p:nvSpPr>
        <p:spPr>
          <a:xfrm>
            <a:off x="6326950" y="7450302"/>
            <a:ext cx="2941155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输出最终优选组</a:t>
            </a:r>
          </a:p>
        </p:txBody>
      </p:sp>
    </p:spTree>
    <p:extLst>
      <p:ext uri="{BB962C8B-B14F-4D97-AF65-F5344CB8AC3E}">
        <p14:creationId xmlns:p14="http://schemas.microsoft.com/office/powerpoint/2010/main" val="212750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组合 381">
            <a:extLst>
              <a:ext uri="{FF2B5EF4-FFF2-40B4-BE49-F238E27FC236}">
                <a16:creationId xmlns:a16="http://schemas.microsoft.com/office/drawing/2014/main" id="{A85F1468-0C17-417C-AD66-A784C267E813}"/>
              </a:ext>
            </a:extLst>
          </p:cNvPr>
          <p:cNvGrpSpPr/>
          <p:nvPr/>
        </p:nvGrpSpPr>
        <p:grpSpPr>
          <a:xfrm>
            <a:off x="-858412" y="-1849507"/>
            <a:ext cx="13908823" cy="9934136"/>
            <a:chOff x="-294367" y="-2040007"/>
            <a:chExt cx="13908823" cy="9934136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FCB5048-EB12-46E0-AEE8-2C3169FA1CBE}"/>
                </a:ext>
              </a:extLst>
            </p:cNvPr>
            <p:cNvSpPr/>
            <p:nvPr/>
          </p:nvSpPr>
          <p:spPr>
            <a:xfrm>
              <a:off x="293956" y="-2028578"/>
              <a:ext cx="1839156" cy="98108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300" dirty="0">
                  <a:solidFill>
                    <a:schemeClr val="tx1"/>
                  </a:solidFill>
                </a:rPr>
                <a:t>开始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09CF9A2-B923-4EFD-A9B5-4AF879916C93}"/>
                </a:ext>
              </a:extLst>
            </p:cNvPr>
            <p:cNvSpPr/>
            <p:nvPr/>
          </p:nvSpPr>
          <p:spPr>
            <a:xfrm>
              <a:off x="2934458" y="-2039125"/>
              <a:ext cx="2614119" cy="982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300" dirty="0">
                  <a:solidFill>
                    <a:schemeClr val="tx1"/>
                  </a:solidFill>
                </a:rPr>
                <a:t>JMI</a:t>
              </a:r>
              <a:r>
                <a:rPr lang="zh-CN" altLang="en-US" sz="2300" dirty="0">
                  <a:solidFill>
                    <a:schemeClr val="tx1"/>
                  </a:solidFill>
                </a:rPr>
                <a:t>算法特征选择</a:t>
              </a:r>
              <a:endParaRPr lang="en-US" altLang="zh-CN" sz="23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300" dirty="0">
                  <a:solidFill>
                    <a:schemeClr val="tx1"/>
                  </a:solidFill>
                </a:rPr>
                <a:t>得到初步优选特征</a:t>
              </a:r>
              <a:endParaRPr lang="en-US" altLang="zh-CN" sz="23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EB22146-C507-4E26-B5A6-E4D2DBCBA089}"/>
                </a:ext>
              </a:extLst>
            </p:cNvPr>
            <p:cNvSpPr/>
            <p:nvPr/>
          </p:nvSpPr>
          <p:spPr>
            <a:xfrm>
              <a:off x="9516591" y="-2038764"/>
              <a:ext cx="1665042" cy="982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00" dirty="0">
                  <a:solidFill>
                    <a:schemeClr val="tx1"/>
                  </a:solidFill>
                </a:rPr>
                <a:t>显著性检验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7AA2750-A3AA-4336-B591-8E24C0920812}"/>
                </a:ext>
              </a:extLst>
            </p:cNvPr>
            <p:cNvSpPr/>
            <p:nvPr/>
          </p:nvSpPr>
          <p:spPr>
            <a:xfrm>
              <a:off x="11949414" y="-2028578"/>
              <a:ext cx="1665042" cy="982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r>
                <a:rPr lang="zh-CN" altLang="en-US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j = 0</a:t>
              </a:r>
              <a:endParaRPr lang="zh-CN" alt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流程图: 决策 21">
              <a:extLst>
                <a:ext uri="{FF2B5EF4-FFF2-40B4-BE49-F238E27FC236}">
                  <a16:creationId xmlns:a16="http://schemas.microsoft.com/office/drawing/2014/main" id="{355DA96B-79C8-4770-8F3E-25A363A2CCE4}"/>
                </a:ext>
              </a:extLst>
            </p:cNvPr>
            <p:cNvSpPr/>
            <p:nvPr/>
          </p:nvSpPr>
          <p:spPr>
            <a:xfrm>
              <a:off x="6989809" y="1046927"/>
              <a:ext cx="4161183" cy="1958672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2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个优选组特征</a:t>
              </a:r>
              <a:r>
                <a:rPr lang="en-US" altLang="zh-CN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值比第</a:t>
              </a:r>
              <a:r>
                <a:rPr lang="en-US" altLang="zh-CN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个备选组</a:t>
              </a:r>
              <a:r>
                <a:rPr lang="en-US" altLang="zh-CN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值大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02879AD-F979-42DB-89E3-2B24465AECE4}"/>
                </a:ext>
              </a:extLst>
            </p:cNvPr>
            <p:cNvSpPr/>
            <p:nvPr/>
          </p:nvSpPr>
          <p:spPr>
            <a:xfrm>
              <a:off x="7923303" y="3587456"/>
              <a:ext cx="2294560" cy="98108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特征替换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并计算替换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前后准确率</a:t>
              </a:r>
            </a:p>
          </p:txBody>
        </p:sp>
        <p:sp>
          <p:nvSpPr>
            <p:cNvPr id="27" name="流程图: 决策 26">
              <a:extLst>
                <a:ext uri="{FF2B5EF4-FFF2-40B4-BE49-F238E27FC236}">
                  <a16:creationId xmlns:a16="http://schemas.microsoft.com/office/drawing/2014/main" id="{A4A6D5B7-7E54-4F12-B862-B1000CEFD989}"/>
                </a:ext>
              </a:extLst>
            </p:cNvPr>
            <p:cNvSpPr/>
            <p:nvPr/>
          </p:nvSpPr>
          <p:spPr>
            <a:xfrm>
              <a:off x="4581006" y="4728821"/>
              <a:ext cx="3080826" cy="155058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10</a:t>
              </a:r>
              <a:r>
                <a:rPr lang="zh-CN" altLang="en-US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？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52EAA32-BEF7-4E60-B731-0610CA969E95}"/>
                </a:ext>
              </a:extLst>
            </p:cNvPr>
            <p:cNvSpPr/>
            <p:nvPr/>
          </p:nvSpPr>
          <p:spPr>
            <a:xfrm>
              <a:off x="-294367" y="5013572"/>
              <a:ext cx="2941155" cy="98108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00" dirty="0">
                  <a:solidFill>
                    <a:schemeClr val="tx1"/>
                  </a:solidFill>
                </a:rPr>
                <a:t>保留准确率</a:t>
              </a:r>
              <a:endParaRPr lang="en-US" altLang="zh-CN" sz="23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300" dirty="0">
                  <a:solidFill>
                    <a:schemeClr val="tx1"/>
                  </a:solidFill>
                </a:rPr>
                <a:t>最高的替换</a:t>
              </a: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AA75C85B-2B99-4723-B767-6DACBF7C8318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 flipV="1">
              <a:off x="2133112" y="-1547725"/>
              <a:ext cx="801346" cy="96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7DBD634D-1CD8-4D35-9E5C-024FD5FF1D0F}"/>
                </a:ext>
              </a:extLst>
            </p:cNvPr>
            <p:cNvCxnSpPr>
              <a:cxnSpLocks/>
              <a:stCxn id="19" idx="3"/>
              <a:endCxn id="236" idx="1"/>
            </p:cNvCxnSpPr>
            <p:nvPr/>
          </p:nvCxnSpPr>
          <p:spPr>
            <a:xfrm flipV="1">
              <a:off x="5548577" y="-1548607"/>
              <a:ext cx="713463" cy="88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02C23B2B-1D20-4E17-B979-D8F736B54630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11181633" y="-1547364"/>
              <a:ext cx="767781" cy="1018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BD4DB718-3A38-48DA-BBC0-7B2B1642DBCB}"/>
                </a:ext>
              </a:extLst>
            </p:cNvPr>
            <p:cNvSpPr/>
            <p:nvPr/>
          </p:nvSpPr>
          <p:spPr>
            <a:xfrm>
              <a:off x="9081027" y="5038033"/>
              <a:ext cx="2294560" cy="98108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i+1</a:t>
              </a:r>
              <a:r>
                <a:rPr lang="zh-CN" altLang="en-US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j=1</a:t>
              </a:r>
              <a:endParaRPr lang="zh-CN" alt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83688FCA-D930-4567-B63B-D0A78D38665A}"/>
                </a:ext>
              </a:extLst>
            </p:cNvPr>
            <p:cNvSpPr/>
            <p:nvPr/>
          </p:nvSpPr>
          <p:spPr>
            <a:xfrm>
              <a:off x="4657206" y="6913048"/>
              <a:ext cx="2941155" cy="98108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输出最终优选组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F1920D4-008C-468A-BA41-D065FD765128}"/>
                </a:ext>
              </a:extLst>
            </p:cNvPr>
            <p:cNvSpPr/>
            <p:nvPr/>
          </p:nvSpPr>
          <p:spPr>
            <a:xfrm>
              <a:off x="8145136" y="-102817"/>
              <a:ext cx="1934509" cy="98108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= j+1</a:t>
              </a:r>
              <a:endParaRPr lang="zh-CN" alt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A99365B1-EEB8-48E8-A10C-C44305BB0A05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 flipV="1">
              <a:off x="10079645" y="387195"/>
              <a:ext cx="1600302" cy="5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FB6C58B8-81D5-4B4E-9BB3-14C8A00DB4B9}"/>
                </a:ext>
              </a:extLst>
            </p:cNvPr>
            <p:cNvCxnSpPr>
              <a:cxnSpLocks/>
              <a:stCxn id="94" idx="3"/>
              <a:endCxn id="80" idx="1"/>
            </p:cNvCxnSpPr>
            <p:nvPr/>
          </p:nvCxnSpPr>
          <p:spPr>
            <a:xfrm flipV="1">
              <a:off x="5744288" y="387724"/>
              <a:ext cx="2400848" cy="640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流程图: 决策 93">
              <a:extLst>
                <a:ext uri="{FF2B5EF4-FFF2-40B4-BE49-F238E27FC236}">
                  <a16:creationId xmlns:a16="http://schemas.microsoft.com/office/drawing/2014/main" id="{B62A8E4F-77A6-4289-918D-8AFC7EECA941}"/>
                </a:ext>
              </a:extLst>
            </p:cNvPr>
            <p:cNvSpPr/>
            <p:nvPr/>
          </p:nvSpPr>
          <p:spPr>
            <a:xfrm>
              <a:off x="2564116" y="-348508"/>
              <a:ext cx="3180172" cy="1600585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= </a:t>
              </a:r>
              <a:r>
                <a:rPr lang="en-US" altLang="zh-CN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？</a:t>
              </a:r>
            </a:p>
          </p:txBody>
        </p:sp>
        <p:cxnSp>
          <p:nvCxnSpPr>
            <p:cNvPr id="102" name="连接符: 肘形 101">
              <a:extLst>
                <a:ext uri="{FF2B5EF4-FFF2-40B4-BE49-F238E27FC236}">
                  <a16:creationId xmlns:a16="http://schemas.microsoft.com/office/drawing/2014/main" id="{593534E0-F22E-4587-819F-A5F2662E0431}"/>
                </a:ext>
              </a:extLst>
            </p:cNvPr>
            <p:cNvCxnSpPr>
              <a:cxnSpLocks/>
              <a:stCxn id="26" idx="1"/>
              <a:endCxn id="94" idx="2"/>
            </p:cNvCxnSpPr>
            <p:nvPr/>
          </p:nvCxnSpPr>
          <p:spPr>
            <a:xfrm rot="10800000">
              <a:off x="4154203" y="1252077"/>
              <a:ext cx="3769101" cy="2825920"/>
            </a:xfrm>
            <a:prstGeom prst="bentConnector2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A0F6667D-2E98-4176-9077-3A4A8E8FDF86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>
              <a:off x="9070401" y="3005599"/>
              <a:ext cx="182" cy="5818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9FC72856-EE00-47DA-ABD5-63699004F6BA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4154202" y="2026263"/>
              <a:ext cx="28356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973E9144-8F7E-42B8-8FFB-68DC1547C478}"/>
                </a:ext>
              </a:extLst>
            </p:cNvPr>
            <p:cNvCxnSpPr>
              <a:cxnSpLocks/>
              <a:stCxn id="94" idx="1"/>
              <a:endCxn id="28" idx="0"/>
            </p:cNvCxnSpPr>
            <p:nvPr/>
          </p:nvCxnSpPr>
          <p:spPr>
            <a:xfrm rot="10800000" flipV="1">
              <a:off x="1176212" y="451784"/>
              <a:ext cx="1387905" cy="4561787"/>
            </a:xfrm>
            <a:prstGeom prst="bentConnector2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9F4AB13D-9961-484B-AE86-5449AB09FB0F}"/>
                </a:ext>
              </a:extLst>
            </p:cNvPr>
            <p:cNvCxnSpPr>
              <a:cxnSpLocks/>
              <a:stCxn id="27" idx="3"/>
              <a:endCxn id="145" idx="1"/>
            </p:cNvCxnSpPr>
            <p:nvPr/>
          </p:nvCxnSpPr>
          <p:spPr>
            <a:xfrm>
              <a:off x="7661832" y="5504113"/>
              <a:ext cx="1419195" cy="2446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29579F8B-360C-463F-9905-BE66CA798549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>
              <a:off x="2646788" y="5504113"/>
              <a:ext cx="193421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20EE1BD5-2AC8-4CAD-9BDA-81FAA43D427A}"/>
                </a:ext>
              </a:extLst>
            </p:cNvPr>
            <p:cNvCxnSpPr>
              <a:cxnSpLocks/>
              <a:stCxn id="27" idx="2"/>
              <a:endCxn id="147" idx="0"/>
            </p:cNvCxnSpPr>
            <p:nvPr/>
          </p:nvCxnSpPr>
          <p:spPr>
            <a:xfrm>
              <a:off x="6121419" y="6279405"/>
              <a:ext cx="6365" cy="6336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1BB96F53-864A-41C3-971F-E7C79817D42D}"/>
                </a:ext>
              </a:extLst>
            </p:cNvPr>
            <p:cNvCxnSpPr>
              <a:cxnSpLocks/>
              <a:stCxn id="147" idx="1"/>
              <a:endCxn id="372" idx="3"/>
            </p:cNvCxnSpPr>
            <p:nvPr/>
          </p:nvCxnSpPr>
          <p:spPr>
            <a:xfrm flipH="1" flipV="1">
              <a:off x="2095788" y="7390089"/>
              <a:ext cx="2561418" cy="135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连接符: 肘形 205">
              <a:extLst>
                <a:ext uri="{FF2B5EF4-FFF2-40B4-BE49-F238E27FC236}">
                  <a16:creationId xmlns:a16="http://schemas.microsoft.com/office/drawing/2014/main" id="{2E4FF514-8960-4B45-B313-1B33154AC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61519" y="1955910"/>
              <a:ext cx="442806" cy="3572664"/>
            </a:xfrm>
            <a:prstGeom prst="bentConnector3">
              <a:avLst>
                <a:gd name="adj1" fmla="val 319407"/>
              </a:avLst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3" name="文本框 1072">
              <a:extLst>
                <a:ext uri="{FF2B5EF4-FFF2-40B4-BE49-F238E27FC236}">
                  <a16:creationId xmlns:a16="http://schemas.microsoft.com/office/drawing/2014/main" id="{AA2A9180-85D2-468D-8B10-0207EF5F9578}"/>
                </a:ext>
              </a:extLst>
            </p:cNvPr>
            <p:cNvSpPr txBox="1"/>
            <p:nvPr/>
          </p:nvSpPr>
          <p:spPr>
            <a:xfrm>
              <a:off x="10250933" y="2947312"/>
              <a:ext cx="528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60FFBDFB-B026-47C0-8F1A-1792216CA273}"/>
                </a:ext>
              </a:extLst>
            </p:cNvPr>
            <p:cNvSpPr txBox="1"/>
            <p:nvPr/>
          </p:nvSpPr>
          <p:spPr>
            <a:xfrm>
              <a:off x="6515039" y="1564598"/>
              <a:ext cx="528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B783AA0A-54BC-4D76-94B9-03B8323BBDB3}"/>
                </a:ext>
              </a:extLst>
            </p:cNvPr>
            <p:cNvSpPr txBox="1"/>
            <p:nvPr/>
          </p:nvSpPr>
          <p:spPr>
            <a:xfrm>
              <a:off x="2647276" y="-237281"/>
              <a:ext cx="528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2B64B0E2-5B73-404B-847E-2545BA9FD1D1}"/>
                </a:ext>
              </a:extLst>
            </p:cNvPr>
            <p:cNvSpPr/>
            <p:nvPr/>
          </p:nvSpPr>
          <p:spPr>
            <a:xfrm>
              <a:off x="6262040" y="-2040007"/>
              <a:ext cx="2614119" cy="982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00" dirty="0">
                  <a:solidFill>
                    <a:schemeClr val="tx1"/>
                  </a:solidFill>
                </a:rPr>
                <a:t>按排序分为</a:t>
              </a:r>
              <a:endParaRPr lang="en-US" altLang="zh-CN" sz="23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300" dirty="0">
                  <a:solidFill>
                    <a:schemeClr val="tx1"/>
                  </a:solidFill>
                </a:rPr>
                <a:t>优选组和备选</a:t>
              </a:r>
            </a:p>
          </p:txBody>
        </p:sp>
        <p:cxnSp>
          <p:nvCxnSpPr>
            <p:cNvPr id="307" name="直接箭头连接符 306">
              <a:extLst>
                <a:ext uri="{FF2B5EF4-FFF2-40B4-BE49-F238E27FC236}">
                  <a16:creationId xmlns:a16="http://schemas.microsoft.com/office/drawing/2014/main" id="{D8A07F2C-37FF-43E4-9370-5A44A4FB332A}"/>
                </a:ext>
              </a:extLst>
            </p:cNvPr>
            <p:cNvCxnSpPr>
              <a:cxnSpLocks/>
              <a:stCxn id="236" idx="3"/>
              <a:endCxn id="20" idx="1"/>
            </p:cNvCxnSpPr>
            <p:nvPr/>
          </p:nvCxnSpPr>
          <p:spPr>
            <a:xfrm>
              <a:off x="8876159" y="-1548607"/>
              <a:ext cx="640432" cy="12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70787414-E30C-40EB-9E20-E6BBEFF482DC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12781935" y="-1045778"/>
              <a:ext cx="0" cy="31543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文本框 342">
              <a:extLst>
                <a:ext uri="{FF2B5EF4-FFF2-40B4-BE49-F238E27FC236}">
                  <a16:creationId xmlns:a16="http://schemas.microsoft.com/office/drawing/2014/main" id="{5EC8586F-EAAD-44F7-BE03-B13010BC8376}"/>
                </a:ext>
              </a:extLst>
            </p:cNvPr>
            <p:cNvSpPr txBox="1"/>
            <p:nvPr/>
          </p:nvSpPr>
          <p:spPr>
            <a:xfrm>
              <a:off x="6784130" y="-251012"/>
              <a:ext cx="528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2" name="矩形: 圆角 371">
              <a:extLst>
                <a:ext uri="{FF2B5EF4-FFF2-40B4-BE49-F238E27FC236}">
                  <a16:creationId xmlns:a16="http://schemas.microsoft.com/office/drawing/2014/main" id="{A2918D07-0392-4BFA-A552-ECD008F32687}"/>
                </a:ext>
              </a:extLst>
            </p:cNvPr>
            <p:cNvSpPr/>
            <p:nvPr/>
          </p:nvSpPr>
          <p:spPr>
            <a:xfrm>
              <a:off x="256632" y="6899548"/>
              <a:ext cx="1839156" cy="98108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300" dirty="0">
                  <a:solidFill>
                    <a:schemeClr val="tx1"/>
                  </a:solidFill>
                </a:rPr>
                <a:t>结束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45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1497</Words>
  <Application>Microsoft Office PowerPoint</Application>
  <PresentationFormat>宽屏</PresentationFormat>
  <Paragraphs>176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Vincent</dc:creator>
  <cp:lastModifiedBy>坐飞机 乌鸦</cp:lastModifiedBy>
  <cp:revision>89</cp:revision>
  <dcterms:created xsi:type="dcterms:W3CDTF">2018-04-27T02:38:00Z</dcterms:created>
  <dcterms:modified xsi:type="dcterms:W3CDTF">2018-05-01T06:05:37Z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