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70" r:id="rId5"/>
    <p:sldId id="269" r:id="rId6"/>
    <p:sldId id="273" r:id="rId7"/>
    <p:sldId id="268" r:id="rId8"/>
    <p:sldId id="27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4"/>
    <p:restoredTop sz="94637"/>
  </p:normalViewPr>
  <p:slideViewPr>
    <p:cSldViewPr snapToGrid="0" snapToObjects="1">
      <p:cViewPr>
        <p:scale>
          <a:sx n="88" d="100"/>
          <a:sy n="88" d="100"/>
        </p:scale>
        <p:origin x="71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B2261-EE16-9049-955A-EC581D22B1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7B14-AC63-0448-84D7-280887EE7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17B14-AC63-0448-84D7-280887EE7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When the hook touch the fish, the fish will be hooked up and placed in the boat.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17B14-AC63-0448-84D7-280887EE7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GO%20FISHING%20GAME/GO%20FISHING.rkt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3F0-E181-D94B-B5B6-AD3A0434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n-US"/>
              <a:t>Fishing 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7157-53D3-924A-8ED7-1E175CFB4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r>
              <a:rPr lang="en-US"/>
              <a:t>Jing Wang (Jane) CS 5001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2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49E8-7C3E-B143-B2BE-0B923435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Fishing program-reason to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989B-55D5-2944-80D3-57BCC6D6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937" y="2430695"/>
            <a:ext cx="5423061" cy="3636511"/>
          </a:xfrm>
        </p:spPr>
        <p:txBody>
          <a:bodyPr/>
          <a:lstStyle/>
          <a:p>
            <a:r>
              <a:rPr lang="en-US"/>
              <a:t>Want to use big bang to create a game</a:t>
            </a:r>
          </a:p>
          <a:p>
            <a:r>
              <a:rPr lang="en-US"/>
              <a:t>Used to play when I was young</a:t>
            </a:r>
          </a:p>
          <a:p>
            <a:r>
              <a:rPr lang="en-US"/>
              <a:t>how to let every element in the game act differently at the same time.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46DDC-6117-7141-AEA8-503D0D7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15" y="2430695"/>
            <a:ext cx="4303632" cy="39047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49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D13F0-E181-D94B-B5B6-AD3A0434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Demonstration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7157-53D3-924A-8ED7-1E175CFB4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Jing Wang (Jane) CS 5001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89605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D13F0-E181-D94B-B5B6-AD3A0434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7157-53D3-924A-8ED7-1E175CFB4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/>
              <a:t>Jing Wang (Jane) CS 5001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701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6268-F888-7A4E-A119-60FDE285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Game-What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ADC8-620C-574F-A291-621DEA20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79" y="2245768"/>
            <a:ext cx="3809037" cy="3636511"/>
          </a:xfrm>
        </p:spPr>
        <p:txBody>
          <a:bodyPr/>
          <a:lstStyle/>
          <a:p>
            <a:r>
              <a:rPr lang="en-US" dirty="0"/>
              <a:t>The game is based on timed mode and the task is to hook the most fishes in 30 seconds.</a:t>
            </a:r>
          </a:p>
          <a:p>
            <a:r>
              <a:rPr lang="en-US" dirty="0"/>
              <a:t>Getting fishes will give the player bonus time, cost more or die immediately.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A94BE1-10E0-214B-8692-8FC85C9E216B}"/>
              </a:ext>
            </a:extLst>
          </p:cNvPr>
          <p:cNvGrpSpPr/>
          <p:nvPr/>
        </p:nvGrpSpPr>
        <p:grpSpPr>
          <a:xfrm>
            <a:off x="4627749" y="2409420"/>
            <a:ext cx="6745537" cy="2628104"/>
            <a:chOff x="390936" y="2237142"/>
            <a:chExt cx="6745537" cy="2628104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E0410B1-D763-6C47-A32C-6A90F976C825}"/>
                </a:ext>
              </a:extLst>
            </p:cNvPr>
            <p:cNvSpPr/>
            <p:nvPr/>
          </p:nvSpPr>
          <p:spPr>
            <a:xfrm rot="5400000">
              <a:off x="3755233" y="4258183"/>
              <a:ext cx="728869" cy="357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2F4E04-3CB4-5E4A-99B3-7DFDAA533F18}"/>
                </a:ext>
              </a:extLst>
            </p:cNvPr>
            <p:cNvGrpSpPr/>
            <p:nvPr/>
          </p:nvGrpSpPr>
          <p:grpSpPr>
            <a:xfrm>
              <a:off x="390936" y="2237142"/>
              <a:ext cx="6745537" cy="2208331"/>
              <a:chOff x="390936" y="2237142"/>
              <a:chExt cx="6745537" cy="2208331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86798D39-C79C-F346-B55E-1812AE518FD0}"/>
                  </a:ext>
                </a:extLst>
              </p:cNvPr>
              <p:cNvSpPr/>
              <p:nvPr/>
            </p:nvSpPr>
            <p:spPr>
              <a:xfrm>
                <a:off x="2749039" y="2273900"/>
                <a:ext cx="1680412" cy="15810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71C6288-D76B-C34E-A31E-7426A3C59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5669" y="2237142"/>
                <a:ext cx="1654604" cy="1654604"/>
              </a:xfrm>
              <a:prstGeom prst="rect">
                <a:avLst/>
              </a:prstGeom>
              <a:effectLst>
                <a:reflection endPos="0" dir="5400000" sy="-100000" algn="bl" rotWithShape="0"/>
              </a:effec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0BDE5B5-B33B-BC47-A066-094ADEA1C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7018" y="3801068"/>
                <a:ext cx="374171" cy="644405"/>
              </a:xfrm>
              <a:prstGeom prst="rect">
                <a:avLst/>
              </a:prstGeom>
            </p:spPr>
          </p:pic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C6DD5AA8-E3BF-884E-B2AE-DA20FCFE99DA}"/>
                  </a:ext>
                </a:extLst>
              </p:cNvPr>
              <p:cNvSpPr/>
              <p:nvPr/>
            </p:nvSpPr>
            <p:spPr>
              <a:xfrm>
                <a:off x="4726840" y="2918898"/>
                <a:ext cx="728869" cy="35780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>
                <a:extLst>
                  <a:ext uri="{FF2B5EF4-FFF2-40B4-BE49-F238E27FC236}">
                    <a16:creationId xmlns:a16="http://schemas.microsoft.com/office/drawing/2014/main" id="{9C4C9DF8-74CA-F043-A5EA-C951794D78BD}"/>
                  </a:ext>
                </a:extLst>
              </p:cNvPr>
              <p:cNvSpPr/>
              <p:nvPr/>
            </p:nvSpPr>
            <p:spPr>
              <a:xfrm rot="10800000">
                <a:off x="1780479" y="2939265"/>
                <a:ext cx="728869" cy="35780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D2063-9130-8A4D-9C11-84F1108C7AB1}"/>
                  </a:ext>
                </a:extLst>
              </p:cNvPr>
              <p:cNvSpPr txBox="1"/>
              <p:nvPr/>
            </p:nvSpPr>
            <p:spPr>
              <a:xfrm>
                <a:off x="390936" y="2744941"/>
                <a:ext cx="1696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Arrow key “left”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63F83A-2533-704B-BA4A-9CA8541C9E9F}"/>
                  </a:ext>
                </a:extLst>
              </p:cNvPr>
              <p:cNvSpPr txBox="1"/>
              <p:nvPr/>
            </p:nvSpPr>
            <p:spPr>
              <a:xfrm>
                <a:off x="5612473" y="2821905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Arrow key “right”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61350A-2207-9243-8FEF-CA193C83F96D}"/>
                </a:ext>
              </a:extLst>
            </p:cNvPr>
            <p:cNvSpPr txBox="1"/>
            <p:nvPr/>
          </p:nvSpPr>
          <p:spPr>
            <a:xfrm>
              <a:off x="4387563" y="4218915"/>
              <a:ext cx="1643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Arrow key “down”</a:t>
              </a:r>
            </a:p>
          </p:txBody>
        </p:sp>
      </p:grpSp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0D342177-28DC-1C49-B9A5-7B41ADF92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001" y="5293551"/>
            <a:ext cx="762000" cy="482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F2AE50-6615-C740-A46D-2FFF65C0C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652" y="5037524"/>
            <a:ext cx="762000" cy="723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6EAC54-A1DB-3044-AD59-D342BADA4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001" y="4609365"/>
            <a:ext cx="1612900" cy="1206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A89546-4B29-E842-8D07-3C44041AF2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2522" y="5217059"/>
            <a:ext cx="1270000" cy="546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E2CD907-DC53-4842-9B5B-3040E0932D59}"/>
              </a:ext>
            </a:extLst>
          </p:cNvPr>
          <p:cNvSpPr txBox="1"/>
          <p:nvPr/>
        </p:nvSpPr>
        <p:spPr>
          <a:xfrm>
            <a:off x="5373756" y="5803730"/>
            <a:ext cx="10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58DD29-97FD-734C-A007-D2F2A62E8EEF}"/>
              </a:ext>
            </a:extLst>
          </p:cNvPr>
          <p:cNvSpPr txBox="1"/>
          <p:nvPr/>
        </p:nvSpPr>
        <p:spPr>
          <a:xfrm>
            <a:off x="6943924" y="5882279"/>
            <a:ext cx="103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+ 10s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BB10FB-A705-3D48-A7A1-AC64470A83BB}"/>
              </a:ext>
            </a:extLst>
          </p:cNvPr>
          <p:cNvSpPr txBox="1"/>
          <p:nvPr/>
        </p:nvSpPr>
        <p:spPr>
          <a:xfrm>
            <a:off x="8495125" y="5911236"/>
            <a:ext cx="9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+ 1s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479EE7-BB28-AE4E-985F-2ECFA26B3347}"/>
              </a:ext>
            </a:extLst>
          </p:cNvPr>
          <p:cNvSpPr txBox="1"/>
          <p:nvPr/>
        </p:nvSpPr>
        <p:spPr>
          <a:xfrm>
            <a:off x="9937845" y="5882279"/>
            <a:ext cx="10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F9747E-51D1-4949-BEB1-66EFE285671B}"/>
              </a:ext>
            </a:extLst>
          </p:cNvPr>
          <p:cNvSpPr/>
          <p:nvPr/>
        </p:nvSpPr>
        <p:spPr>
          <a:xfrm>
            <a:off x="3009446" y="5073186"/>
            <a:ext cx="1265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25407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1C68-9521-6B4D-A3D1-701098F1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Fishing Game-Big Bang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EFFB-BAA6-454A-8B60-39EB0A79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30" y="2209800"/>
            <a:ext cx="6682018" cy="446436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Fishing world </a:t>
            </a:r>
          </a:p>
          <a:p>
            <a:pPr marL="0" indent="0">
              <a:buNone/>
            </a:pPr>
            <a:r>
              <a:rPr lang="en-US" sz="2400" dirty="0"/>
              <a:t>(struct fishing-world </a:t>
            </a:r>
          </a:p>
          <a:p>
            <a:pPr marL="0" indent="0">
              <a:buNone/>
            </a:pPr>
            <a:r>
              <a:rPr lang="en-US" sz="2400" dirty="0"/>
              <a:t>(boat hook fishes goals bonus counter speedup)</a:t>
            </a:r>
          </a:p>
          <a:p>
            <a:r>
              <a:rPr lang="en-US" b="1" dirty="0"/>
              <a:t>Boat</a:t>
            </a:r>
            <a:r>
              <a:rPr lang="en-US" dirty="0"/>
              <a:t> (struct boat (</a:t>
            </a:r>
            <a:r>
              <a:rPr lang="en-US" dirty="0" err="1"/>
              <a:t>posn</a:t>
            </a:r>
            <a:r>
              <a:rPr lang="en-US" dirty="0"/>
              <a:t>)</a:t>
            </a:r>
          </a:p>
          <a:p>
            <a:r>
              <a:rPr lang="en-US" b="1" dirty="0"/>
              <a:t>Hook</a:t>
            </a:r>
            <a:r>
              <a:rPr lang="en-US" dirty="0"/>
              <a:t> (struct hook (down? up? </a:t>
            </a:r>
            <a:r>
              <a:rPr lang="en-US" dirty="0" err="1"/>
              <a:t>posn</a:t>
            </a:r>
            <a:r>
              <a:rPr lang="en-US" dirty="0"/>
              <a:t>)</a:t>
            </a:r>
          </a:p>
          <a:p>
            <a:r>
              <a:rPr lang="en-US" b="1" dirty="0"/>
              <a:t>Fish</a:t>
            </a:r>
            <a:r>
              <a:rPr lang="en-US" dirty="0"/>
              <a:t> (struct fish (image speed </a:t>
            </a:r>
            <a:r>
              <a:rPr lang="en-US" dirty="0" err="1"/>
              <a:t>posn</a:t>
            </a:r>
            <a:r>
              <a:rPr lang="en-US" dirty="0"/>
              <a:t>)</a:t>
            </a:r>
          </a:p>
          <a:p>
            <a:r>
              <a:rPr lang="en-US" b="1" dirty="0"/>
              <a:t>Fishes/goals </a:t>
            </a:r>
            <a:r>
              <a:rPr lang="en-US" dirty="0"/>
              <a:t>list of fish, swimming or </a:t>
            </a:r>
            <a:r>
              <a:rPr lang="en-US" dirty="0" err="1"/>
              <a:t>catched</a:t>
            </a:r>
            <a:endParaRPr lang="en-US" dirty="0"/>
          </a:p>
          <a:p>
            <a:r>
              <a:rPr lang="en-US" b="1" dirty="0"/>
              <a:t>Bonus </a:t>
            </a:r>
            <a:r>
              <a:rPr lang="en-US" dirty="0"/>
              <a:t>display current bonus (struct bonus (number </a:t>
            </a:r>
            <a:r>
              <a:rPr lang="en-US" dirty="0" err="1"/>
              <a:t>posn</a:t>
            </a:r>
            <a:r>
              <a:rPr lang="en-US" dirty="0"/>
              <a:t> fade)</a:t>
            </a:r>
          </a:p>
          <a:p>
            <a:r>
              <a:rPr lang="en-US" b="1" dirty="0"/>
              <a:t>Counter/speedup</a:t>
            </a:r>
            <a:r>
              <a:rPr lang="en-US" dirty="0"/>
              <a:t> Variable, timer for counting down 30s, increment of fish speed(1/s)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68B86-1EAB-6246-A623-D617ADD2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8" y="2115415"/>
            <a:ext cx="4558747" cy="45587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8F3936-05A1-9949-8F90-37B63FBC50A6}"/>
              </a:ext>
            </a:extLst>
          </p:cNvPr>
          <p:cNvSpPr/>
          <p:nvPr/>
        </p:nvSpPr>
        <p:spPr>
          <a:xfrm>
            <a:off x="6997148" y="2598056"/>
            <a:ext cx="811538" cy="29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counter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79D3B-97E7-CC43-BC31-E94FC0663B61}"/>
              </a:ext>
            </a:extLst>
          </p:cNvPr>
          <p:cNvSpPr/>
          <p:nvPr/>
        </p:nvSpPr>
        <p:spPr>
          <a:xfrm>
            <a:off x="8157028" y="2598056"/>
            <a:ext cx="1277257" cy="59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 of 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D7669-2CE4-C646-B5C6-3A335211913E}"/>
              </a:ext>
            </a:extLst>
          </p:cNvPr>
          <p:cNvSpPr/>
          <p:nvPr/>
        </p:nvSpPr>
        <p:spPr>
          <a:xfrm>
            <a:off x="10609943" y="3193143"/>
            <a:ext cx="772055" cy="362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D6321-0734-2242-98F3-D878547B5634}"/>
              </a:ext>
            </a:extLst>
          </p:cNvPr>
          <p:cNvSpPr/>
          <p:nvPr/>
        </p:nvSpPr>
        <p:spPr>
          <a:xfrm>
            <a:off x="10472057" y="3890920"/>
            <a:ext cx="772055" cy="362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64CEC-6501-5B4A-B997-1B6A09ED854E}"/>
              </a:ext>
            </a:extLst>
          </p:cNvPr>
          <p:cNvSpPr/>
          <p:nvPr/>
        </p:nvSpPr>
        <p:spPr>
          <a:xfrm>
            <a:off x="10472057" y="4948167"/>
            <a:ext cx="1045028" cy="33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07709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C524A27-B6C0-41EA-ABCB-AA2E61FC0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DFC3-BC4E-CF46-B966-C2BFF2F7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Fishing Game</a:t>
            </a:r>
            <a:br>
              <a:rPr lang="en-US" sz="3400" dirty="0"/>
            </a:br>
            <a:r>
              <a:rPr lang="en-US" sz="3400" dirty="0"/>
              <a:t>Big Bang-initialize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88D-D5C4-7144-A2EF-3132EF49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en-US" sz="2000" dirty="0"/>
              <a:t>(define (go-fishing)</a:t>
            </a:r>
          </a:p>
          <a:p>
            <a:pPr marL="400050" lvl="1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C000"/>
                </a:solidFill>
              </a:rPr>
              <a:t>(big-bang (initialize-fishing-world)</a:t>
            </a:r>
          </a:p>
          <a:p>
            <a:pPr marL="400050" lvl="1" indent="0">
              <a:buNone/>
            </a:pPr>
            <a:r>
              <a:rPr lang="en-US" sz="2000" dirty="0"/>
              <a:t>    (on-tick fish-swimming TICK-RATE)</a:t>
            </a:r>
          </a:p>
          <a:p>
            <a:pPr marL="400050" lvl="1" indent="0">
              <a:buNone/>
            </a:pPr>
            <a:r>
              <a:rPr lang="en-US" sz="2000" dirty="0"/>
              <a:t>    (on-key direct-and-hook-fish)</a:t>
            </a:r>
          </a:p>
          <a:p>
            <a:pPr marL="400050" lvl="1" indent="0">
              <a:buNone/>
            </a:pPr>
            <a:r>
              <a:rPr lang="en-US" sz="2000" dirty="0"/>
              <a:t>    (to-draw render-fishing)</a:t>
            </a:r>
          </a:p>
          <a:p>
            <a:pPr marL="400050" lvl="1" indent="0">
              <a:buNone/>
            </a:pPr>
            <a:r>
              <a:rPr lang="en-US" sz="2000" dirty="0"/>
              <a:t>    (stop-when end-of-fishing? game-over-text)))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B314F-49D7-7247-B68D-83EA2D61A9D7}"/>
              </a:ext>
            </a:extLst>
          </p:cNvPr>
          <p:cNvSpPr/>
          <p:nvPr/>
        </p:nvSpPr>
        <p:spPr>
          <a:xfrm>
            <a:off x="441960" y="5681876"/>
            <a:ext cx="5955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(fishing-world </a:t>
            </a:r>
          </a:p>
          <a:p>
            <a:r>
              <a:rPr lang="en-US" dirty="0">
                <a:solidFill>
                  <a:srgbClr val="FFC000"/>
                </a:solidFill>
              </a:rPr>
              <a:t> boat hook fishes goals bonus counter speedup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7CE05-1E36-1B49-A0A3-1DE86CA4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85" y="1314931"/>
            <a:ext cx="4235280" cy="42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524A27-B6C0-41EA-ABCB-AA2E61FC0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DFC3-BC4E-CF46-B966-C2BFF2F7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Fishing Game-</a:t>
            </a:r>
            <a:br>
              <a:rPr lang="en-US" sz="3400" dirty="0"/>
            </a:br>
            <a:r>
              <a:rPr lang="en-US" sz="3400" dirty="0"/>
              <a:t>Big Bang on-tick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88D-D5C4-7144-A2EF-3132EF49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en-US" sz="2000" dirty="0"/>
              <a:t>(define (go-fishing)</a:t>
            </a:r>
          </a:p>
          <a:p>
            <a:pPr marL="400050" lvl="1" indent="0">
              <a:buNone/>
            </a:pPr>
            <a:r>
              <a:rPr lang="en-US" sz="2000" dirty="0"/>
              <a:t>  (big-bang (initialize-fishing-world)</a:t>
            </a:r>
          </a:p>
          <a:p>
            <a:pPr marL="400050" lvl="1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C000"/>
                </a:solidFill>
              </a:rPr>
              <a:t>(on-tick fish-swimming TICK-RATE)</a:t>
            </a:r>
          </a:p>
          <a:p>
            <a:pPr marL="400050" lvl="1" indent="0">
              <a:buNone/>
            </a:pPr>
            <a:r>
              <a:rPr lang="en-US" sz="2000" dirty="0"/>
              <a:t>    (on-key direct-and-hook-fish)</a:t>
            </a:r>
          </a:p>
          <a:p>
            <a:pPr marL="400050" lvl="1" indent="0">
              <a:buNone/>
            </a:pPr>
            <a:r>
              <a:rPr lang="en-US" sz="2000" dirty="0"/>
              <a:t>    (to-draw render-fishing)</a:t>
            </a:r>
          </a:p>
          <a:p>
            <a:pPr marL="400050" lvl="1" indent="0">
              <a:buNone/>
            </a:pPr>
            <a:r>
              <a:rPr lang="en-US" sz="2000" dirty="0"/>
              <a:t>    (stop-when end-of-fishing? game-over-text)))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1EE12-22A0-BB4A-AFC2-6E7126B4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122" y="1417638"/>
            <a:ext cx="4274606" cy="4260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8C6421-F4D1-FE40-AE5A-D38A4694F9F2}"/>
              </a:ext>
            </a:extLst>
          </p:cNvPr>
          <p:cNvSpPr/>
          <p:nvPr/>
        </p:nvSpPr>
        <p:spPr>
          <a:xfrm>
            <a:off x="441960" y="5681876"/>
            <a:ext cx="5955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(fishing-world </a:t>
            </a:r>
          </a:p>
          <a:p>
            <a:r>
              <a:rPr lang="en-US" dirty="0"/>
              <a:t> boat </a:t>
            </a:r>
            <a:r>
              <a:rPr lang="en-US" dirty="0">
                <a:solidFill>
                  <a:srgbClr val="FFC000"/>
                </a:solidFill>
              </a:rPr>
              <a:t>hook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fishes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goals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bonus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counter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speedup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67342-3788-C248-963B-6CF72B92F4EC}"/>
              </a:ext>
            </a:extLst>
          </p:cNvPr>
          <p:cNvSpPr txBox="1"/>
          <p:nvPr/>
        </p:nvSpPr>
        <p:spPr>
          <a:xfrm>
            <a:off x="8068666" y="3118257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Initial(30s)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BC62E-3254-C949-BB6D-AD20316B8A8A}"/>
              </a:ext>
            </a:extLst>
          </p:cNvPr>
          <p:cNvSpPr txBox="1"/>
          <p:nvPr/>
        </p:nvSpPr>
        <p:spPr>
          <a:xfrm>
            <a:off x="7732810" y="428869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29s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C1380-386B-5944-818A-1179D9A349A1}"/>
              </a:ext>
            </a:extLst>
          </p:cNvPr>
          <p:cNvSpPr txBox="1"/>
          <p:nvPr/>
        </p:nvSpPr>
        <p:spPr>
          <a:xfrm>
            <a:off x="7270750" y="3855876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28s</a:t>
            </a:r>
          </a:p>
        </p:txBody>
      </p:sp>
      <p:sp>
        <p:nvSpPr>
          <p:cNvPr id="17" name="Right Arrow Callout 16">
            <a:extLst>
              <a:ext uri="{FF2B5EF4-FFF2-40B4-BE49-F238E27FC236}">
                <a16:creationId xmlns:a16="http://schemas.microsoft.com/office/drawing/2014/main" id="{6FD3DA13-C78C-0B41-B21A-DC2CBA538CD3}"/>
              </a:ext>
            </a:extLst>
          </p:cNvPr>
          <p:cNvSpPr/>
          <p:nvPr/>
        </p:nvSpPr>
        <p:spPr>
          <a:xfrm>
            <a:off x="8872127" y="3959865"/>
            <a:ext cx="1276057" cy="36933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106694-F353-6842-A5E9-D2B3C56DC3A9}"/>
              </a:ext>
            </a:extLst>
          </p:cNvPr>
          <p:cNvSpPr/>
          <p:nvPr/>
        </p:nvSpPr>
        <p:spPr>
          <a:xfrm>
            <a:off x="7607300" y="2721176"/>
            <a:ext cx="1333500" cy="28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Speedup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5478D-F9A4-9B48-A88F-31BA8197F28E}"/>
              </a:ext>
            </a:extLst>
          </p:cNvPr>
          <p:cNvSpPr/>
          <p:nvPr/>
        </p:nvSpPr>
        <p:spPr>
          <a:xfrm>
            <a:off x="7376340" y="3302923"/>
            <a:ext cx="336551" cy="25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063EA3-1DAB-AF40-9D03-05BCB7923D90}"/>
              </a:ext>
            </a:extLst>
          </p:cNvPr>
          <p:cNvSpPr/>
          <p:nvPr/>
        </p:nvSpPr>
        <p:spPr>
          <a:xfrm>
            <a:off x="8239085" y="4102296"/>
            <a:ext cx="568768" cy="245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3A235-0768-1F44-99E9-B425DA90016E}"/>
              </a:ext>
            </a:extLst>
          </p:cNvPr>
          <p:cNvSpPr/>
          <p:nvPr/>
        </p:nvSpPr>
        <p:spPr>
          <a:xfrm>
            <a:off x="7858916" y="3720498"/>
            <a:ext cx="577352" cy="22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X+2</a:t>
            </a:r>
          </a:p>
        </p:txBody>
      </p:sp>
    </p:spTree>
    <p:extLst>
      <p:ext uri="{BB962C8B-B14F-4D97-AF65-F5344CB8AC3E}">
        <p14:creationId xmlns:p14="http://schemas.microsoft.com/office/powerpoint/2010/main" val="309237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524A27-B6C0-41EA-ABCB-AA2E61FC0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DFC3-BC4E-CF46-B966-C2BFF2F7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Fishing Game-</a:t>
            </a:r>
            <a:br>
              <a:rPr lang="en-US" sz="3400" dirty="0"/>
            </a:br>
            <a:r>
              <a:rPr lang="en-US" sz="3400" dirty="0"/>
              <a:t>Big Bang on-tick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88D-D5C4-7144-A2EF-3132EF49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en-US" sz="2000" dirty="0"/>
              <a:t>(define (go-fishing)</a:t>
            </a:r>
          </a:p>
          <a:p>
            <a:pPr marL="400050" lvl="1" indent="0">
              <a:buNone/>
            </a:pPr>
            <a:r>
              <a:rPr lang="en-US" sz="2000" dirty="0"/>
              <a:t>  (big-bang (initialize-fishing-world)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   (on-tick fish-swimming TICK-RATE)</a:t>
            </a:r>
          </a:p>
          <a:p>
            <a:pPr marL="400050" lvl="1" indent="0">
              <a:buNone/>
            </a:pPr>
            <a:r>
              <a:rPr lang="en-US" sz="2000" dirty="0"/>
              <a:t>    (on-key direct-and-hook-fish)</a:t>
            </a:r>
          </a:p>
          <a:p>
            <a:pPr marL="400050" lvl="1" indent="0">
              <a:buNone/>
            </a:pPr>
            <a:r>
              <a:rPr lang="en-US" sz="2000" dirty="0"/>
              <a:t>    (to-draw render-fishing)</a:t>
            </a:r>
          </a:p>
          <a:p>
            <a:pPr marL="400050" lvl="1" indent="0">
              <a:buNone/>
            </a:pPr>
            <a:r>
              <a:rPr lang="en-US" sz="2000" dirty="0"/>
              <a:t>    (stop-when end-of-fishing? game-over-text)))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36322-A4D6-E84E-8740-8246A2C95CC4}"/>
              </a:ext>
            </a:extLst>
          </p:cNvPr>
          <p:cNvSpPr/>
          <p:nvPr/>
        </p:nvSpPr>
        <p:spPr>
          <a:xfrm>
            <a:off x="441960" y="5681876"/>
            <a:ext cx="5955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(fishing-world </a:t>
            </a:r>
          </a:p>
          <a:p>
            <a:r>
              <a:rPr lang="en-US" dirty="0"/>
              <a:t> boat </a:t>
            </a:r>
            <a:r>
              <a:rPr lang="en-US" dirty="0">
                <a:solidFill>
                  <a:srgbClr val="FFC000"/>
                </a:solidFill>
              </a:rPr>
              <a:t>hook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fishes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goals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bonus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counter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speedup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ACB90-AAC5-534B-8A15-2F01C4A5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26" y="1279420"/>
            <a:ext cx="4306397" cy="4299160"/>
          </a:xfrm>
          <a:prstGeom prst="rect">
            <a:avLst/>
          </a:prstGeom>
        </p:spPr>
      </p:pic>
      <p:sp>
        <p:nvSpPr>
          <p:cNvPr id="10" name="Right Arrow Callout 9">
            <a:extLst>
              <a:ext uri="{FF2B5EF4-FFF2-40B4-BE49-F238E27FC236}">
                <a16:creationId xmlns:a16="http://schemas.microsoft.com/office/drawing/2014/main" id="{EC824A73-D410-0244-8C96-05016D217069}"/>
              </a:ext>
            </a:extLst>
          </p:cNvPr>
          <p:cNvSpPr/>
          <p:nvPr/>
        </p:nvSpPr>
        <p:spPr>
          <a:xfrm>
            <a:off x="8616950" y="4339813"/>
            <a:ext cx="1276057" cy="36933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FISH</a:t>
            </a:r>
          </a:p>
        </p:txBody>
      </p:sp>
      <p:sp>
        <p:nvSpPr>
          <p:cNvPr id="20" name="Up Arrow Callout 19">
            <a:extLst>
              <a:ext uri="{FF2B5EF4-FFF2-40B4-BE49-F238E27FC236}">
                <a16:creationId xmlns:a16="http://schemas.microsoft.com/office/drawing/2014/main" id="{D66A9F32-CBA8-A348-86C6-222478CF99BE}"/>
              </a:ext>
            </a:extLst>
          </p:cNvPr>
          <p:cNvSpPr/>
          <p:nvPr/>
        </p:nvSpPr>
        <p:spPr>
          <a:xfrm>
            <a:off x="9851474" y="2444748"/>
            <a:ext cx="406400" cy="135096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GOA L</a:t>
            </a:r>
            <a:endParaRPr lang="en-US" b="1" dirty="0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5F668BBF-D537-B241-833A-7A5BF6FE89D6}"/>
              </a:ext>
            </a:extLst>
          </p:cNvPr>
          <p:cNvSpPr/>
          <p:nvPr/>
        </p:nvSpPr>
        <p:spPr>
          <a:xfrm>
            <a:off x="8480219" y="1841500"/>
            <a:ext cx="361950" cy="14096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HOOK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6F4F8-9ECC-A545-916F-C13A50EC7691}"/>
              </a:ext>
            </a:extLst>
          </p:cNvPr>
          <p:cNvSpPr txBox="1"/>
          <p:nvPr/>
        </p:nvSpPr>
        <p:spPr>
          <a:xfrm>
            <a:off x="7323927" y="1232972"/>
            <a:ext cx="61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+1S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5CF53-97E7-F244-B911-7E05D3D8FC41}"/>
              </a:ext>
            </a:extLst>
          </p:cNvPr>
          <p:cNvSpPr txBox="1"/>
          <p:nvPr/>
        </p:nvSpPr>
        <p:spPr>
          <a:xfrm>
            <a:off x="8001522" y="121230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40539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C524A27-B6C0-41EA-ABCB-AA2E61FC0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DFC3-BC4E-CF46-B966-C2BFF2F7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Fishing Game</a:t>
            </a:r>
            <a:br>
              <a:rPr lang="en-US" sz="3400" dirty="0"/>
            </a:br>
            <a:r>
              <a:rPr lang="en-US" sz="3400" dirty="0"/>
              <a:t>Big Bang 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88D-D5C4-7144-A2EF-3132EF49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en-US" sz="2000" dirty="0"/>
              <a:t>(define (go-fishing)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/>
              <a:t>(big-bang (initialize-fishing-world)</a:t>
            </a:r>
          </a:p>
          <a:p>
            <a:pPr marL="400050" lvl="1" indent="0">
              <a:buNone/>
            </a:pPr>
            <a:r>
              <a:rPr lang="en-US" sz="2000" dirty="0"/>
              <a:t>    (on-tick fish-swimming TICK-RATE)</a:t>
            </a:r>
          </a:p>
          <a:p>
            <a:pPr marL="400050" lvl="1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C000"/>
                </a:solidFill>
              </a:rPr>
              <a:t>(on-key direct-and-hook-fish)</a:t>
            </a:r>
          </a:p>
          <a:p>
            <a:pPr marL="400050" lvl="1" indent="0">
              <a:buNone/>
            </a:pPr>
            <a:r>
              <a:rPr lang="en-US" sz="2000" dirty="0"/>
              <a:t>    (to-draw render-fishing)</a:t>
            </a:r>
          </a:p>
          <a:p>
            <a:pPr marL="400050" lvl="1" indent="0">
              <a:buNone/>
            </a:pPr>
            <a:r>
              <a:rPr lang="en-US" sz="2000" dirty="0"/>
              <a:t>    (stop-when end-of-fishing? game-over-text)))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4C03C-CC5E-AE41-A72C-9A3E36AC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18" y="1401236"/>
            <a:ext cx="4182782" cy="4182782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9503CA45-6A55-5A42-A918-345E920A54A7}"/>
              </a:ext>
            </a:extLst>
          </p:cNvPr>
          <p:cNvSpPr/>
          <p:nvPr/>
        </p:nvSpPr>
        <p:spPr>
          <a:xfrm>
            <a:off x="9893300" y="1942887"/>
            <a:ext cx="5080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B677AAC-22F7-0543-BC52-627E1F9502CE}"/>
              </a:ext>
            </a:extLst>
          </p:cNvPr>
          <p:cNvSpPr/>
          <p:nvPr/>
        </p:nvSpPr>
        <p:spPr>
          <a:xfrm rot="10800000">
            <a:off x="8316259" y="2006174"/>
            <a:ext cx="5080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C2DB784-5E50-1449-9C19-C4C383C1F395}"/>
              </a:ext>
            </a:extLst>
          </p:cNvPr>
          <p:cNvSpPr/>
          <p:nvPr/>
        </p:nvSpPr>
        <p:spPr>
          <a:xfrm rot="5400000">
            <a:off x="9218125" y="2704887"/>
            <a:ext cx="5080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E403CC6-F071-9942-8471-ACB1171DE459}"/>
              </a:ext>
            </a:extLst>
          </p:cNvPr>
          <p:cNvSpPr/>
          <p:nvPr/>
        </p:nvSpPr>
        <p:spPr>
          <a:xfrm>
            <a:off x="10264859" y="2471625"/>
            <a:ext cx="927100" cy="292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3772CA-65F6-E04A-8A89-A17D7B8A09C7}"/>
              </a:ext>
            </a:extLst>
          </p:cNvPr>
          <p:cNvSpPr txBox="1"/>
          <p:nvPr/>
        </p:nvSpPr>
        <p:spPr>
          <a:xfrm>
            <a:off x="10298748" y="2763938"/>
            <a:ext cx="1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2EB226-E33A-6143-B3D8-0B1D37799E47}"/>
              </a:ext>
            </a:extLst>
          </p:cNvPr>
          <p:cNvSpPr/>
          <p:nvPr/>
        </p:nvSpPr>
        <p:spPr>
          <a:xfrm>
            <a:off x="441960" y="5681876"/>
            <a:ext cx="5955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(fishing-world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boat hook </a:t>
            </a:r>
            <a:r>
              <a:rPr lang="en-US" dirty="0"/>
              <a:t>fishes goals bonus counter speedup)</a:t>
            </a:r>
          </a:p>
        </p:txBody>
      </p:sp>
    </p:spTree>
    <p:extLst>
      <p:ext uri="{BB962C8B-B14F-4D97-AF65-F5344CB8AC3E}">
        <p14:creationId xmlns:p14="http://schemas.microsoft.com/office/powerpoint/2010/main" val="129066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524A27-B6C0-41EA-ABCB-AA2E61FC0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DFC3-BC4E-CF46-B966-C2BFF2F7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Fishing Game</a:t>
            </a:r>
            <a:br>
              <a:rPr lang="en-US" sz="3400" dirty="0"/>
            </a:br>
            <a:r>
              <a:rPr lang="en-US" sz="3400" dirty="0"/>
              <a:t>Big Bang stop-when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88D-D5C4-7144-A2EF-3132EF49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en-US" sz="2000" dirty="0"/>
              <a:t>(define (go-fishing)</a:t>
            </a:r>
          </a:p>
          <a:p>
            <a:pPr marL="400050" lvl="1" indent="0">
              <a:buNone/>
            </a:pPr>
            <a:r>
              <a:rPr lang="en-US" sz="2000" dirty="0"/>
              <a:t>  (big-bang (initialize-fishing-world)</a:t>
            </a:r>
          </a:p>
          <a:p>
            <a:pPr marL="400050" lvl="1" indent="0">
              <a:buNone/>
            </a:pPr>
            <a:r>
              <a:rPr lang="en-US" sz="2000" dirty="0"/>
              <a:t>    (on-tick fish-swimming TICK-RATE)</a:t>
            </a:r>
          </a:p>
          <a:p>
            <a:pPr marL="400050" lvl="1" indent="0">
              <a:buNone/>
            </a:pPr>
            <a:r>
              <a:rPr lang="en-US" sz="2000" dirty="0"/>
              <a:t>    (on-key direct-and-hook-fish)</a:t>
            </a:r>
          </a:p>
          <a:p>
            <a:pPr marL="400050" lvl="1" indent="0">
              <a:buNone/>
            </a:pPr>
            <a:r>
              <a:rPr lang="en-US" sz="2000" dirty="0"/>
              <a:t>    (to-draw render-fishing)</a:t>
            </a:r>
          </a:p>
          <a:p>
            <a:pPr marL="400050" lvl="1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C000"/>
                </a:solidFill>
              </a:rPr>
              <a:t>(stop-when end-of-fishing? game-over-text)))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DD3A4-7CFB-3A45-A8F1-4F4CEC19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67" y="1418250"/>
            <a:ext cx="3825916" cy="38652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4811B9-611F-8A44-BB36-48A36A256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944" y="4040542"/>
            <a:ext cx="1117481" cy="835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C57B75-5C09-834F-A83E-5D2DD1BAD319}"/>
              </a:ext>
            </a:extLst>
          </p:cNvPr>
          <p:cNvSpPr/>
          <p:nvPr/>
        </p:nvSpPr>
        <p:spPr>
          <a:xfrm>
            <a:off x="9815139" y="4180242"/>
            <a:ext cx="625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4"/>
                </a:solidFill>
                <a:effectLst/>
              </a:rPr>
              <a:t>0s</a:t>
            </a:r>
          </a:p>
        </p:txBody>
      </p:sp>
    </p:spTree>
    <p:extLst>
      <p:ext uri="{BB962C8B-B14F-4D97-AF65-F5344CB8AC3E}">
        <p14:creationId xmlns:p14="http://schemas.microsoft.com/office/powerpoint/2010/main" val="10692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1C68-9521-6B4D-A3D1-701098F1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Game-Music(</a:t>
            </a:r>
            <a:r>
              <a:rPr lang="en-US" dirty="0" err="1"/>
              <a:t>gui</a:t>
            </a:r>
            <a:r>
              <a:rPr lang="en-US" dirty="0"/>
              <a:t>/</a:t>
            </a:r>
            <a:r>
              <a:rPr lang="en-US" dirty="0" err="1"/>
              <a:t>rsound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EFFB-BAA6-454A-8B60-39EB0A79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3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Play game sound</a:t>
            </a:r>
          </a:p>
          <a:p>
            <a:r>
              <a:rPr lang="en-US" dirty="0"/>
              <a:t>(require (racket/</a:t>
            </a:r>
            <a:r>
              <a:rPr lang="en-US" dirty="0" err="1"/>
              <a:t>gui</a:t>
            </a:r>
            <a:r>
              <a:rPr lang="en-US" dirty="0"/>
              <a:t>))</a:t>
            </a:r>
          </a:p>
          <a:p>
            <a:r>
              <a:rPr lang="en-US" dirty="0"/>
              <a:t>(play-sound sound #t))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Play background music</a:t>
            </a:r>
          </a:p>
          <a:p>
            <a:r>
              <a:rPr lang="en-US" dirty="0"/>
              <a:t>(require </a:t>
            </a:r>
            <a:r>
              <a:rPr lang="en-US" dirty="0" err="1"/>
              <a:t>rsound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This collection provides a means to represent, read, write, play, and manipulate sounds. </a:t>
            </a:r>
          </a:p>
          <a:p>
            <a:r>
              <a:rPr lang="en-US" dirty="0"/>
              <a:t>(define BACK-MU (</a:t>
            </a:r>
            <a:r>
              <a:rPr lang="en-US" dirty="0" err="1"/>
              <a:t>rs</a:t>
            </a:r>
            <a:r>
              <a:rPr lang="en-US" dirty="0"/>
              <a:t>-read "graphics/</a:t>
            </a:r>
            <a:r>
              <a:rPr lang="en-US" dirty="0" err="1"/>
              <a:t>SEA.wav</a:t>
            </a:r>
            <a:r>
              <a:rPr lang="en-US" dirty="0"/>
              <a:t>"))</a:t>
            </a:r>
          </a:p>
          <a:p>
            <a:r>
              <a:rPr lang="en-US" dirty="0"/>
              <a:t>(make-</a:t>
            </a:r>
            <a:r>
              <a:rPr lang="en-US" dirty="0" err="1"/>
              <a:t>pstream</a:t>
            </a:r>
            <a:r>
              <a:rPr lang="en-US" dirty="0"/>
              <a:t>)/(</a:t>
            </a:r>
            <a:r>
              <a:rPr lang="en-US" dirty="0" err="1"/>
              <a:t>pstream</a:t>
            </a:r>
            <a:r>
              <a:rPr lang="en-US" dirty="0"/>
              <a:t>-queue </a:t>
            </a:r>
            <a:r>
              <a:rPr lang="en-US" dirty="0" err="1"/>
              <a:t>pstream</a:t>
            </a:r>
            <a:r>
              <a:rPr lang="en-US" dirty="0"/>
              <a:t> sound current-p)</a:t>
            </a:r>
          </a:p>
          <a:p>
            <a:pPr marL="0" indent="0">
              <a:buNone/>
            </a:pPr>
            <a:r>
              <a:rPr lang="en-US" dirty="0"/>
              <a:t>     Create a new </a:t>
            </a:r>
            <a:r>
              <a:rPr lang="en-US" dirty="0" err="1"/>
              <a:t>pstream</a:t>
            </a:r>
            <a:r>
              <a:rPr lang="en-US" dirty="0"/>
              <a:t> and start playing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28A9A-9FD2-0748-8B81-30BEE1F0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028" y="2337321"/>
            <a:ext cx="1111299" cy="83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BB4F5-EB11-C24A-A8CB-F95A6BEE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07" y="2398473"/>
            <a:ext cx="762000" cy="7239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13DD3F-CEAD-AA4B-8760-7AEBA8856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193" y="2553116"/>
            <a:ext cx="762000" cy="482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371CD-618B-C346-B24E-5825D8665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673" y="2632283"/>
            <a:ext cx="1270000" cy="546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49E456-B63A-A044-BCAC-EB3D85F10CEF}"/>
              </a:ext>
            </a:extLst>
          </p:cNvPr>
          <p:cNvSpPr txBox="1"/>
          <p:nvPr/>
        </p:nvSpPr>
        <p:spPr>
          <a:xfrm>
            <a:off x="5015696" y="3201028"/>
            <a:ext cx="200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Game 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2EEEA-FEA1-3B41-A952-FD93599BC667}"/>
              </a:ext>
            </a:extLst>
          </p:cNvPr>
          <p:cNvSpPr txBox="1"/>
          <p:nvPr/>
        </p:nvSpPr>
        <p:spPr>
          <a:xfrm>
            <a:off x="7150183" y="3178383"/>
            <a:ext cx="10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HAPPY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E55AC-62B7-1145-AA5A-F54DD862BAF8}"/>
              </a:ext>
            </a:extLst>
          </p:cNvPr>
          <p:cNvSpPr txBox="1"/>
          <p:nvPr/>
        </p:nvSpPr>
        <p:spPr>
          <a:xfrm>
            <a:off x="9273555" y="3190218"/>
            <a:ext cx="10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56646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{B801F9DD-FF19-3045-A2AC-9404CA6F80AD}tf10001120</Template>
  <TotalTime>459</TotalTime>
  <Words>548</Words>
  <Application>Microsoft Macintosh PowerPoint</Application>
  <PresentationFormat>Widescreen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Fishing Game</vt:lpstr>
      <vt:lpstr>Fishing Game-What is it</vt:lpstr>
      <vt:lpstr>Fishing Game-Big Bang</vt:lpstr>
      <vt:lpstr>Fishing Game Big Bang-initialize</vt:lpstr>
      <vt:lpstr>Fishing Game- Big Bang on-tick</vt:lpstr>
      <vt:lpstr>Fishing Game- Big Bang on-tick</vt:lpstr>
      <vt:lpstr>Fishing Game Big Bang on-key</vt:lpstr>
      <vt:lpstr>Fishing Game Big Bang stop-when</vt:lpstr>
      <vt:lpstr>Fishing Game-Music(gui/rsound)</vt:lpstr>
      <vt:lpstr>Fishing program-reason to design</vt:lpstr>
      <vt:lpstr>Demonstration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Game</dc:title>
  <dc:creator>Jing Wang</dc:creator>
  <cp:lastModifiedBy>Jing Wang</cp:lastModifiedBy>
  <cp:revision>29</cp:revision>
  <dcterms:created xsi:type="dcterms:W3CDTF">2018-04-24T01:05:31Z</dcterms:created>
  <dcterms:modified xsi:type="dcterms:W3CDTF">2018-04-24T21:56:42Z</dcterms:modified>
</cp:coreProperties>
</file>