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0"/>
  </p:notesMasterIdLst>
  <p:sldIdLst>
    <p:sldId id="256" r:id="rId2"/>
    <p:sldId id="284" r:id="rId3"/>
    <p:sldId id="289" r:id="rId4"/>
    <p:sldId id="261" r:id="rId5"/>
    <p:sldId id="257" r:id="rId6"/>
    <p:sldId id="258" r:id="rId7"/>
    <p:sldId id="259" r:id="rId8"/>
    <p:sldId id="276" r:id="rId9"/>
    <p:sldId id="277" r:id="rId10"/>
    <p:sldId id="285" r:id="rId11"/>
    <p:sldId id="262" r:id="rId12"/>
    <p:sldId id="264" r:id="rId13"/>
    <p:sldId id="265" r:id="rId14"/>
    <p:sldId id="266" r:id="rId15"/>
    <p:sldId id="272" r:id="rId16"/>
    <p:sldId id="273" r:id="rId17"/>
    <p:sldId id="274" r:id="rId18"/>
    <p:sldId id="275" r:id="rId19"/>
    <p:sldId id="286" r:id="rId20"/>
    <p:sldId id="267" r:id="rId21"/>
    <p:sldId id="279" r:id="rId22"/>
    <p:sldId id="280" r:id="rId23"/>
    <p:sldId id="290" r:id="rId24"/>
    <p:sldId id="291" r:id="rId25"/>
    <p:sldId id="281" r:id="rId26"/>
    <p:sldId id="292" r:id="rId27"/>
    <p:sldId id="293" r:id="rId28"/>
    <p:sldId id="282" r:id="rId29"/>
    <p:sldId id="294" r:id="rId30"/>
    <p:sldId id="295" r:id="rId31"/>
    <p:sldId id="283" r:id="rId32"/>
    <p:sldId id="296" r:id="rId33"/>
    <p:sldId id="287" r:id="rId34"/>
    <p:sldId id="278" r:id="rId35"/>
    <p:sldId id="297" r:id="rId36"/>
    <p:sldId id="288" r:id="rId37"/>
    <p:sldId id="270" r:id="rId38"/>
    <p:sldId id="271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956F97-8B2C-4D4B-82E2-4D81828A9FEC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D01C6-0A5C-498A-9C09-190005AE2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87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D01C6-0A5C-498A-9C09-190005AE2FB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15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84F7-7D10-4C5E-9CDC-B648D56344F3}" type="datetime1">
              <a:rPr lang="en-US" smtClean="0"/>
              <a:t>12/1/2016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01FE41-ED51-461A-8364-A222D8172C9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CBBD-CE54-41BB-8B6C-F4F0DE438DBE}" type="datetime1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FE41-ED51-461A-8364-A222D8172C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672CF-2C17-4C0F-BF8E-AC336A516210}" type="datetime1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FE41-ED51-461A-8364-A222D8172C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0FDEB17-0DD2-465D-BB50-4FC361D8A062}" type="datetime1">
              <a:rPr lang="en-US" smtClean="0"/>
              <a:t>12/1/2016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BB01FE41-ED51-461A-8364-A222D8172C93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0FA6-114D-4145-8B8A-AEE4110FA497}" type="datetime1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FE41-ED51-461A-8364-A222D8172C9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9C8BB-5548-4836-99BF-D88F90D70B70}" type="datetime1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FE41-ED51-461A-8364-A222D8172C9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FE41-ED51-461A-8364-A222D8172C9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B7D5-535D-4B09-BAE2-D613FE7236F8}" type="datetime1">
              <a:rPr lang="en-US" smtClean="0"/>
              <a:t>12/1/2016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EB64F-CCEA-4D29-A755-95B6A31010E0}" type="datetime1">
              <a:rPr lang="en-US" smtClean="0"/>
              <a:t>12/1/2016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FE41-ED51-461A-8364-A222D8172C9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8D34-0996-413D-9C66-207725C13718}" type="datetime1">
              <a:rPr lang="en-US" smtClean="0"/>
              <a:t>12/1/2016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FE41-ED51-461A-8364-A222D8172C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16A640F-8F55-4B38-B9C4-F99141E547A1}" type="datetime1">
              <a:rPr lang="en-US" smtClean="0"/>
              <a:t>12/1/2016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B01FE41-ED51-461A-8364-A222D8172C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803E-D357-4983-A024-4D8057DDA7C6}" type="datetime1">
              <a:rPr lang="en-US" smtClean="0"/>
              <a:t>12/1/2016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01FE41-ED51-461A-8364-A222D8172C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38A285F-991E-4566-A49D-C3B09D98C6E3}" type="datetime1">
              <a:rPr lang="en-US" smtClean="0"/>
              <a:t>12/1/2016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BB01FE41-ED51-461A-8364-A222D8172C9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3005796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Group No 5</a:t>
            </a:r>
          </a:p>
          <a:p>
            <a:r>
              <a:rPr lang="en-US" dirty="0">
                <a:solidFill>
                  <a:schemeClr val="tx1"/>
                </a:solidFill>
              </a:rPr>
              <a:t>Team: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Sarwan </a:t>
            </a:r>
            <a:r>
              <a:rPr lang="en-US" dirty="0" err="1" smtClean="0">
                <a:solidFill>
                  <a:schemeClr val="tx1"/>
                </a:solidFill>
              </a:rPr>
              <a:t>ali</a:t>
            </a:r>
            <a:r>
              <a:rPr lang="en-US" dirty="0" smtClean="0">
                <a:solidFill>
                  <a:schemeClr val="tx1"/>
                </a:solidFill>
              </a:rPr>
              <a:t> (16030030)</a:t>
            </a:r>
          </a:p>
          <a:p>
            <a:r>
              <a:rPr lang="en-US" dirty="0" err="1">
                <a:solidFill>
                  <a:schemeClr val="tx1"/>
                </a:solidFill>
              </a:rPr>
              <a:t>Moeen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Din (</a:t>
            </a:r>
            <a:r>
              <a:rPr lang="en-US" dirty="0">
                <a:solidFill>
                  <a:schemeClr val="tx1"/>
                </a:solidFill>
              </a:rPr>
              <a:t>15030008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Bilal </a:t>
            </a:r>
            <a:r>
              <a:rPr lang="en-US" dirty="0" smtClean="0">
                <a:solidFill>
                  <a:schemeClr val="tx1"/>
                </a:solidFill>
              </a:rPr>
              <a:t>Rabbani (</a:t>
            </a:r>
            <a:r>
              <a:rPr lang="en-US" dirty="0">
                <a:solidFill>
                  <a:schemeClr val="tx1"/>
                </a:solidFill>
              </a:rPr>
              <a:t>15030017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r>
              <a:rPr lang="sv-SE" dirty="0">
                <a:solidFill>
                  <a:schemeClr val="tx1"/>
                </a:solidFill>
              </a:rPr>
              <a:t>Supervisor : </a:t>
            </a:r>
            <a:r>
              <a:rPr lang="en-US" dirty="0">
                <a:solidFill>
                  <a:schemeClr val="tx1"/>
                </a:solidFill>
              </a:rPr>
              <a:t>Dr. </a:t>
            </a:r>
            <a:r>
              <a:rPr lang="en-US" dirty="0" err="1">
                <a:solidFill>
                  <a:schemeClr val="tx1"/>
                </a:solidFill>
              </a:rPr>
              <a:t>Nadeem</a:t>
            </a:r>
            <a:r>
              <a:rPr lang="en-US" dirty="0">
                <a:solidFill>
                  <a:schemeClr val="tx1"/>
                </a:solidFill>
              </a:rPr>
              <a:t> Ahmad Khan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High Dynamic Range Imaging(HDR)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01FE41-ED51-461A-8364-A222D8172C93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09800"/>
            <a:ext cx="8229600" cy="1219200"/>
          </a:xfrm>
        </p:spPr>
        <p:txBody>
          <a:bodyPr/>
          <a:lstStyle/>
          <a:p>
            <a:pPr algn="ctr"/>
            <a:r>
              <a:rPr dirty="0" smtClean="0"/>
              <a:t>2. GOAL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FE41-ED51-461A-8364-A222D8172C9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2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researchers have proposed different kind of tone mapping operators.</a:t>
            </a:r>
          </a:p>
          <a:p>
            <a:r>
              <a:rPr lang="en-US" dirty="0" smtClean="0"/>
              <a:t>Our goal is to identify the best suited tone mapping operator by comparing some of the state of the art tone mapping operators.</a:t>
            </a:r>
          </a:p>
          <a:p>
            <a:r>
              <a:rPr lang="en-US" dirty="0" smtClean="0"/>
              <a:t>Two ways to visualize images in low dynamic range (LDR)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Computational Structure for tone mapping operators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Comparing different low quality HDR images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GOAL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B01FE41-ED51-461A-8364-A222D8172C93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kinds of Quality Assessment Techniques: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Subjective Evaluation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Objective Evaluation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mtClean="0"/>
              <a:t>Quality Assessment Techniques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B01FE41-ED51-461A-8364-A222D8172C93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 simple technique done by visualizing an image by the human eye.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Subjective Evaluation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B01FE41-ED51-461A-8364-A222D8172C93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multiple objective </a:t>
            </a:r>
            <a:r>
              <a:rPr lang="en-US" dirty="0"/>
              <a:t>image quality </a:t>
            </a:r>
            <a:r>
              <a:rPr lang="en-US" dirty="0" smtClean="0"/>
              <a:t>measures.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Speak </a:t>
            </a:r>
            <a:r>
              <a:rPr lang="en-US" dirty="0"/>
              <a:t>signal-to-noise ratio (PSNR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</a:t>
            </a:r>
            <a:r>
              <a:rPr lang="en-US" dirty="0" smtClean="0"/>
              <a:t>tructural </a:t>
            </a:r>
            <a:r>
              <a:rPr lang="en-US" dirty="0"/>
              <a:t>similarity index (SSIM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Objective Evaluation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B01FE41-ED51-461A-8364-A222D8172C93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the original HDR and the tone mapped LDR images have different dynamic </a:t>
            </a:r>
            <a:r>
              <a:rPr lang="en-US" dirty="0" smtClean="0"/>
              <a:t>ranges, therefore </a:t>
            </a:r>
            <a:r>
              <a:rPr lang="en-US" dirty="0"/>
              <a:t>typical objective image quality </a:t>
            </a:r>
            <a:r>
              <a:rPr lang="en-US" dirty="0" smtClean="0"/>
              <a:t>measures are </a:t>
            </a:r>
            <a:r>
              <a:rPr lang="en-US" dirty="0"/>
              <a:t>not applicable.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Objective Evaluation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B01FE41-ED51-461A-8364-A222D8172C9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34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Solution??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Objective Evaluation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B01FE41-ED51-461A-8364-A222D8172C9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6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Several objective assessment methods have been proposed for HDR images.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HDR </a:t>
            </a:r>
            <a:r>
              <a:rPr lang="en-US" dirty="0"/>
              <a:t>visible differences predictor (HDR-VDP)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Dynamic range independent quality </a:t>
            </a:r>
            <a:r>
              <a:rPr lang="en-US" dirty="0" smtClean="0"/>
              <a:t>measure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Objective Evaluation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B01FE41-ED51-461A-8364-A222D8172C9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1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 We will use ‘Dynamic range independent quality measure’ because it is based on multiple factors which will help us in assessment. Those factors are: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Loss of visible features</a:t>
            </a:r>
          </a:p>
          <a:p>
            <a:pPr marL="514350" lvl="0" indent="-514350">
              <a:buFont typeface="+mj-lt"/>
              <a:buAutoNum type="alphaLcParenR"/>
            </a:pPr>
            <a:r>
              <a:rPr lang="en-US" dirty="0" smtClean="0"/>
              <a:t>Amplification of invisible features</a:t>
            </a:r>
          </a:p>
          <a:p>
            <a:pPr marL="514350" lvl="0" indent="-514350">
              <a:buFont typeface="+mj-lt"/>
              <a:buAutoNum type="alphaLcParenR"/>
            </a:pPr>
            <a:r>
              <a:rPr lang="en-US" dirty="0" smtClean="0"/>
              <a:t>Reversal of contrast polarity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Objective Evaluation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B01FE41-ED51-461A-8364-A222D8172C9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3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09800"/>
            <a:ext cx="8229600" cy="1219200"/>
          </a:xfrm>
        </p:spPr>
        <p:txBody>
          <a:bodyPr/>
          <a:lstStyle/>
          <a:p>
            <a:pPr algn="ctr"/>
            <a:r>
              <a:rPr lang="en-US" dirty="0" smtClean="0"/>
              <a:t>3. Literature </a:t>
            </a:r>
            <a:r>
              <a:rPr lang="en-US" dirty="0"/>
              <a:t>Review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FE41-ED51-461A-8364-A222D8172C9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2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Goal</a:t>
            </a:r>
          </a:p>
          <a:p>
            <a:r>
              <a:rPr lang="en-US" dirty="0"/>
              <a:t>Literature </a:t>
            </a:r>
            <a:r>
              <a:rPr lang="en-US" dirty="0" smtClean="0"/>
              <a:t>Review</a:t>
            </a:r>
          </a:p>
          <a:p>
            <a:r>
              <a:rPr lang="en-US" dirty="0" smtClean="0"/>
              <a:t>Experiments</a:t>
            </a:r>
          </a:p>
          <a:p>
            <a:r>
              <a:rPr lang="en-US" dirty="0"/>
              <a:t>References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 smtClean="0"/>
              <a:t>Outline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B01FE41-ED51-461A-8364-A222D8172C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3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We have studied several research papers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High dynamic range image and video compression-fidelity matching human visual </a:t>
            </a:r>
            <a:r>
              <a:rPr lang="en-US" dirty="0" smtClean="0"/>
              <a:t>performance.[1]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Survey On Various Image Contrast Enhancement </a:t>
            </a:r>
            <a:r>
              <a:rPr lang="en-US" dirty="0" smtClean="0"/>
              <a:t>Techniques.[2]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High dynamic range image tone mapping by maximizing a structural fidelity </a:t>
            </a:r>
            <a:r>
              <a:rPr lang="en-US" dirty="0" smtClean="0"/>
              <a:t>measure.</a:t>
            </a:r>
            <a:r>
              <a:rPr lang="en-US" dirty="0"/>
              <a:t> </a:t>
            </a:r>
            <a:r>
              <a:rPr lang="en-US" dirty="0" smtClean="0"/>
              <a:t>[3]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High dynamic range image compression by optimizing tone mapped image quality </a:t>
            </a:r>
            <a:r>
              <a:rPr lang="en-US" dirty="0" smtClean="0"/>
              <a:t>index.</a:t>
            </a:r>
            <a:r>
              <a:rPr lang="en-US" dirty="0"/>
              <a:t> </a:t>
            </a:r>
            <a:r>
              <a:rPr lang="en-US" dirty="0" smtClean="0"/>
              <a:t>[4]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Local and global tone mapping operators in </a:t>
            </a:r>
            <a:r>
              <a:rPr lang="en-US" dirty="0" smtClean="0"/>
              <a:t>HDR </a:t>
            </a:r>
            <a:r>
              <a:rPr lang="en-US" dirty="0"/>
              <a:t>image processing with amalgam </a:t>
            </a:r>
            <a:r>
              <a:rPr lang="en-US" dirty="0" smtClean="0"/>
              <a:t>technique.[5]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B01FE41-ED51-461A-8364-A222D8172C93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>
            <a:normAutofit/>
          </a:bodyPr>
          <a:lstStyle/>
          <a:p>
            <a:r>
              <a:rPr lang="en-US" sz="2400" dirty="0"/>
              <a:t>HDR image and video formats are designed to encode all luminance levels that can be found in the real </a:t>
            </a:r>
            <a:r>
              <a:rPr lang="en-US" sz="2400" dirty="0" smtClean="0"/>
              <a:t>world</a:t>
            </a:r>
          </a:p>
          <a:p>
            <a:r>
              <a:rPr lang="en-US" sz="2400" dirty="0" smtClean="0"/>
              <a:t>They </a:t>
            </a:r>
            <a:r>
              <a:rPr lang="en-US" sz="2400" dirty="0"/>
              <a:t>may vary from as low as </a:t>
            </a:r>
            <a:r>
              <a:rPr lang="en-US" sz="2400" dirty="0" smtClean="0"/>
              <a:t>10</a:t>
            </a:r>
            <a:r>
              <a:rPr lang="en-US" sz="2400" baseline="30000" dirty="0" smtClean="0"/>
              <a:t>-5*</a:t>
            </a:r>
            <a:r>
              <a:rPr lang="en-US" sz="2400" dirty="0" smtClean="0"/>
              <a:t> cd/m</a:t>
            </a:r>
            <a:r>
              <a:rPr lang="en-US" sz="2400" baseline="30000" dirty="0" smtClean="0"/>
              <a:t>2**</a:t>
            </a:r>
            <a:r>
              <a:rPr lang="en-US" sz="2400" dirty="0" smtClean="0"/>
              <a:t> to 10</a:t>
            </a:r>
            <a:r>
              <a:rPr lang="en-US" sz="2400" baseline="30000" dirty="0" smtClean="0"/>
              <a:t>10***</a:t>
            </a:r>
            <a:r>
              <a:rPr lang="en-US" sz="2400" dirty="0" smtClean="0"/>
              <a:t> cd/m</a:t>
            </a:r>
            <a:r>
              <a:rPr lang="en-US" sz="2400" baseline="30000" dirty="0" smtClean="0"/>
              <a:t>2</a:t>
            </a:r>
          </a:p>
          <a:p>
            <a:r>
              <a:rPr lang="en-US" sz="2400" dirty="0" smtClean="0"/>
              <a:t>HDR </a:t>
            </a:r>
            <a:r>
              <a:rPr lang="en-US" sz="2400" dirty="0"/>
              <a:t>formats can usually store contrast 1:10</a:t>
            </a:r>
            <a:r>
              <a:rPr lang="en-US" sz="2400" baseline="30000" dirty="0"/>
              <a:t>15</a:t>
            </a:r>
            <a:r>
              <a:rPr lang="en-US" sz="2400" dirty="0"/>
              <a:t> or dynamic range of 15 log</a:t>
            </a:r>
            <a:r>
              <a:rPr lang="en-US" sz="2400" baseline="-25000" dirty="0"/>
              <a:t>10</a:t>
            </a:r>
            <a:r>
              <a:rPr lang="en-US" sz="2400" dirty="0"/>
              <a:t> units, </a:t>
            </a:r>
            <a:endParaRPr lang="en-US" sz="2400" dirty="0" smtClean="0"/>
          </a:p>
          <a:p>
            <a:r>
              <a:rPr lang="en-US" sz="2400" dirty="0"/>
              <a:t>W</a:t>
            </a:r>
            <a:r>
              <a:rPr lang="en-US" sz="2400" dirty="0" smtClean="0"/>
              <a:t>hile </a:t>
            </a:r>
            <a:r>
              <a:rPr lang="en-US" sz="2400" dirty="0"/>
              <a:t>standard formats usually do not exceed the dynamic range of 3 log</a:t>
            </a:r>
            <a:r>
              <a:rPr lang="en-US" sz="2400" baseline="-25000" dirty="0"/>
              <a:t>10</a:t>
            </a:r>
            <a:r>
              <a:rPr lang="en-US" sz="2400" dirty="0"/>
              <a:t> </a:t>
            </a:r>
            <a:r>
              <a:rPr lang="en-US" sz="2400" dirty="0" smtClean="0"/>
              <a:t>units. 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maximum luminance of a typical cathode ray tube (CRT) display is </a:t>
            </a:r>
            <a:r>
              <a:rPr lang="en-US" sz="2400" dirty="0" smtClean="0"/>
              <a:t>100-cd/m</a:t>
            </a:r>
            <a:r>
              <a:rPr lang="en-US" sz="2400" baseline="30000" dirty="0" smtClean="0"/>
              <a:t>2.</a:t>
            </a:r>
          </a:p>
          <a:p>
            <a:pPr marL="0" indent="0">
              <a:buNone/>
            </a:pPr>
            <a:endParaRPr lang="en-US" sz="2400" baseline="30000" dirty="0" smtClean="0"/>
          </a:p>
          <a:p>
            <a:pPr marL="0" indent="0">
              <a:buNone/>
            </a:pPr>
            <a:r>
              <a:rPr lang="en-US" sz="1600" dirty="0" smtClean="0"/>
              <a:t>*It is </a:t>
            </a:r>
            <a:r>
              <a:rPr lang="en-US" sz="1600" dirty="0"/>
              <a:t>roughly the luminance of moonless sky</a:t>
            </a:r>
          </a:p>
          <a:p>
            <a:pPr marL="0" indent="0">
              <a:buNone/>
            </a:pPr>
            <a:r>
              <a:rPr lang="en-US" sz="1600" dirty="0" smtClean="0"/>
              <a:t>**candela </a:t>
            </a:r>
            <a:r>
              <a:rPr lang="en-US" sz="1600" dirty="0"/>
              <a:t>per square meter </a:t>
            </a:r>
            <a:r>
              <a:rPr lang="en-US" sz="1600" b="1" dirty="0"/>
              <a:t>cd</a:t>
            </a:r>
            <a:r>
              <a:rPr lang="en-US" sz="1600" dirty="0"/>
              <a:t>/m</a:t>
            </a:r>
            <a:r>
              <a:rPr lang="en-US" sz="1600" baseline="30000" dirty="0"/>
              <a:t>2</a:t>
            </a:r>
            <a:r>
              <a:rPr lang="en-US" sz="1600" dirty="0"/>
              <a:t> is the derived SI unit of </a:t>
            </a:r>
            <a:r>
              <a:rPr lang="en-US" sz="1600" dirty="0" smtClean="0"/>
              <a:t>luminance</a:t>
            </a:r>
          </a:p>
          <a:p>
            <a:pPr marL="0" indent="0">
              <a:buNone/>
            </a:pPr>
            <a:r>
              <a:rPr lang="en-US" sz="1600" dirty="0" smtClean="0"/>
              <a:t>***It exceeds </a:t>
            </a:r>
            <a:r>
              <a:rPr lang="en-US" sz="1600" dirty="0"/>
              <a:t>the luminance of the sun (1.6 x </a:t>
            </a:r>
            <a:r>
              <a:rPr lang="en-US" sz="1600" b="1" dirty="0"/>
              <a:t>10</a:t>
            </a:r>
            <a:r>
              <a:rPr lang="en-US" sz="1600" b="1" baseline="30000" dirty="0"/>
              <a:t>9</a:t>
            </a:r>
            <a:r>
              <a:rPr lang="en-US" sz="1600" b="1" dirty="0"/>
              <a:t> </a:t>
            </a:r>
            <a:r>
              <a:rPr lang="en-US" sz="1600" b="1" dirty="0" smtClean="0"/>
              <a:t>cd/m</a:t>
            </a:r>
            <a:r>
              <a:rPr lang="en-US" sz="1600" b="1" baseline="30000" dirty="0" smtClean="0"/>
              <a:t>2 “</a:t>
            </a:r>
            <a:r>
              <a:rPr lang="en-US" sz="1600" dirty="0" smtClean="0"/>
              <a:t>luminance </a:t>
            </a:r>
            <a:r>
              <a:rPr lang="en-US" sz="1600" dirty="0"/>
              <a:t>of the </a:t>
            </a:r>
            <a:r>
              <a:rPr lang="en-US" sz="1600" dirty="0" smtClean="0"/>
              <a:t>sun”)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I) High </a:t>
            </a:r>
            <a:r>
              <a:rPr lang="en-US" sz="2800" dirty="0"/>
              <a:t>dynamic range image and video compression-fidelity matching human visual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B01FE41-ED51-461A-8364-A222D8172C9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1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This paper show </a:t>
            </a:r>
            <a:r>
              <a:rPr lang="en-US" sz="2400" dirty="0"/>
              <a:t>that a study of different picture differentiate improvement strategies has been finished. </a:t>
            </a:r>
            <a:endParaRPr lang="en-US" sz="2400" dirty="0" smtClean="0"/>
          </a:p>
          <a:p>
            <a:r>
              <a:rPr lang="en-US" sz="2400" dirty="0" smtClean="0"/>
              <a:t>Shading </a:t>
            </a:r>
            <a:r>
              <a:rPr lang="en-US" sz="2400" dirty="0"/>
              <a:t>picture upgrade assumes a critical part in computerized picture </a:t>
            </a:r>
            <a:r>
              <a:rPr lang="en-US" sz="2400" dirty="0" smtClean="0"/>
              <a:t>preparing.</a:t>
            </a:r>
          </a:p>
          <a:p>
            <a:r>
              <a:rPr lang="en-US" sz="2400" dirty="0" smtClean="0"/>
              <a:t>Differentiate </a:t>
            </a:r>
            <a:r>
              <a:rPr lang="en-US" sz="2400" dirty="0"/>
              <a:t>improvement is an advancement issue and is accomplished for the pictures which are encountering low quality. </a:t>
            </a:r>
            <a:endParaRPr lang="en-US" sz="2400" dirty="0" smtClean="0"/>
          </a:p>
          <a:p>
            <a:r>
              <a:rPr lang="en-US" sz="2400" dirty="0" smtClean="0"/>
              <a:t>Low </a:t>
            </a:r>
            <a:r>
              <a:rPr lang="en-US" sz="2400" dirty="0"/>
              <a:t>quality of pictures is because of different components like natural lighting conditions, abandons in photographic gadgets, and so on. </a:t>
            </a:r>
            <a:endParaRPr lang="en-US" sz="2400" dirty="0" smtClean="0"/>
          </a:p>
          <a:p>
            <a:r>
              <a:rPr lang="en-US" sz="2400" dirty="0" smtClean="0"/>
              <a:t>Thusly </a:t>
            </a:r>
            <a:r>
              <a:rPr lang="en-US" sz="2400" dirty="0"/>
              <a:t>picture differentiate upgrade is imperative so as to enhance the human acknowledgment rate. </a:t>
            </a:r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II) Survey </a:t>
            </a:r>
            <a:r>
              <a:rPr lang="en-US" sz="2800" dirty="0"/>
              <a:t>On Various Image Contrast Enhancement Techniques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B01FE41-ED51-461A-8364-A222D8172C9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1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vast majority of the papers depend on histogram evening out procedure and its augmentations. </a:t>
            </a:r>
          </a:p>
          <a:p>
            <a:r>
              <a:rPr lang="en-US" sz="2400" dirty="0" smtClean="0"/>
              <a:t>Histogram leveling is a complexity upgrade strategy in light of the histogram of the picture.</a:t>
            </a:r>
          </a:p>
          <a:p>
            <a:r>
              <a:rPr lang="en-US" sz="2400" dirty="0" smtClean="0"/>
              <a:t>Every procedure has got its own points of interest and in addition disservices. </a:t>
            </a:r>
          </a:p>
          <a:p>
            <a:r>
              <a:rPr lang="en-US" sz="2400" dirty="0" smtClean="0"/>
              <a:t>Different complexity upgrade strategies have been proposed by various creators as an augmentation of the customary histogram balance. </a:t>
            </a:r>
          </a:p>
          <a:p>
            <a:r>
              <a:rPr lang="en-US" sz="2400" dirty="0" smtClean="0"/>
              <a:t>They are power obliged differentiate upgrade, dynamic range pressure, shading model change, gamma redress and channel division techniques.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II) Survey </a:t>
            </a:r>
            <a:r>
              <a:rPr lang="en-US" sz="2800" dirty="0"/>
              <a:t>On Various Image Contrast Enhancement </a:t>
            </a:r>
            <a:r>
              <a:rPr lang="en-US" sz="2800" dirty="0" smtClean="0"/>
              <a:t>Techniques (Continue)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B01FE41-ED51-461A-8364-A222D8172C9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A few late papers are being studied under every method. </a:t>
            </a:r>
          </a:p>
          <a:p>
            <a:r>
              <a:rPr lang="en-US" sz="2400" dirty="0" smtClean="0"/>
              <a:t>The distinctive complexity upgrade systems were examined. </a:t>
            </a:r>
          </a:p>
          <a:p>
            <a:r>
              <a:rPr lang="en-US" sz="2400" dirty="0" smtClean="0"/>
              <a:t>Other than differentiation upgrade control requirements are likewise considered. Control sparing is a vital calculate the sight and sound gadgets. </a:t>
            </a:r>
          </a:p>
          <a:p>
            <a:r>
              <a:rPr lang="en-US" sz="2400" dirty="0" smtClean="0"/>
              <a:t>The significant issue confronted by a large portion of the pictures is clamor. </a:t>
            </a:r>
          </a:p>
          <a:p>
            <a:r>
              <a:rPr lang="en-US" sz="2400" dirty="0" smtClean="0"/>
              <a:t>Different methods have been analyzed for the picture commotion (noisy disturbance) decrease. </a:t>
            </a:r>
          </a:p>
          <a:p>
            <a:r>
              <a:rPr lang="en-US" sz="2400" dirty="0" smtClean="0"/>
              <a:t>Shading model changes are essential when the handling of RGB pictures is dreary. </a:t>
            </a:r>
          </a:p>
          <a:p>
            <a:r>
              <a:rPr lang="en-US" sz="2400" dirty="0" smtClean="0"/>
              <a:t>The vast majority of the strategies are the augmentations of the conventional histogram balance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II) Survey </a:t>
            </a:r>
            <a:r>
              <a:rPr lang="en-US" sz="2800" dirty="0"/>
              <a:t>On Various Image Contrast Enhancement </a:t>
            </a:r>
            <a:r>
              <a:rPr lang="en-US" sz="2800" dirty="0" smtClean="0"/>
              <a:t>Techniques (Continue)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B01FE41-ED51-461A-8364-A222D8172C9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6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 this paper, a </a:t>
            </a:r>
            <a:r>
              <a:rPr lang="en-US" sz="2400" dirty="0"/>
              <a:t>tone mapping </a:t>
            </a:r>
            <a:r>
              <a:rPr lang="en-US" sz="2400" dirty="0" smtClean="0"/>
              <a:t>approach is proposed </a:t>
            </a:r>
            <a:r>
              <a:rPr lang="en-US" sz="2400" dirty="0"/>
              <a:t>in which search is carried out in the space of images to find better quality images in terms of a recent objective measure instead of explicitly designing a new computational structure for Tone mapping operators (TMOs). </a:t>
            </a:r>
            <a:endParaRPr lang="en-US" sz="2400" dirty="0" smtClean="0"/>
          </a:p>
          <a:p>
            <a:r>
              <a:rPr lang="en-US" sz="2400" dirty="0" smtClean="0"/>
              <a:t>This </a:t>
            </a:r>
            <a:r>
              <a:rPr lang="en-US" sz="2400" dirty="0"/>
              <a:t>technique can assess the structural fidelity between two images of different dynamic ranges. </a:t>
            </a:r>
            <a:endParaRPr lang="en-US" sz="2400" dirty="0" smtClean="0"/>
          </a:p>
          <a:p>
            <a:r>
              <a:rPr lang="en-US" sz="2400" dirty="0" smtClean="0"/>
              <a:t>Especially</a:t>
            </a:r>
            <a:r>
              <a:rPr lang="en-US" sz="2400" dirty="0"/>
              <a:t>, starting from any initial image, the algorithm moves the image along the gradient ascent direction (climbing minimum to maximum) and stops until it approach to a maximal point. </a:t>
            </a:r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III) High </a:t>
            </a:r>
            <a:r>
              <a:rPr lang="en-US" sz="2800" dirty="0"/>
              <a:t>dynamic range image tone mapping by maximizing a structural fidelity measure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B01FE41-ED51-461A-8364-A222D8172C9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</a:t>
            </a:r>
            <a:r>
              <a:rPr lang="en-US" sz="2400" dirty="0"/>
              <a:t>TMO approach has been designed by making use of objective structural fidelity measure approach.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proposed approach does not start from a different computational structure for tone mapping. </a:t>
            </a:r>
            <a:endParaRPr lang="en-US" sz="2400" dirty="0" smtClean="0"/>
          </a:p>
          <a:p>
            <a:r>
              <a:rPr lang="en-US" sz="2400" dirty="0" smtClean="0"/>
              <a:t>Instead</a:t>
            </a:r>
            <a:r>
              <a:rPr lang="en-US" sz="2400" dirty="0"/>
              <a:t>, it explicitly treat tone mapping as an optimization problem in the image space and propose an iterative search approach. </a:t>
            </a:r>
            <a:endParaRPr lang="en-US" sz="2400" dirty="0" smtClean="0"/>
          </a:p>
          <a:p>
            <a:r>
              <a:rPr lang="en-US" sz="2400" dirty="0" smtClean="0"/>
              <a:t>This </a:t>
            </a:r>
            <a:r>
              <a:rPr lang="en-US" sz="2400" dirty="0"/>
              <a:t>approach starts from any initial image and moves step-by-step in the image space towards the direction of improving the structural fidelity measure. </a:t>
            </a:r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III) High </a:t>
            </a:r>
            <a:r>
              <a:rPr lang="en-US" sz="2800" dirty="0"/>
              <a:t>dynamic range image tone mapping by maximizing a structural fidelity </a:t>
            </a:r>
            <a:r>
              <a:rPr lang="en-US" sz="2800" dirty="0" smtClean="0"/>
              <a:t>measure (Continue)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B01FE41-ED51-461A-8364-A222D8172C9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dirty="0"/>
              <a:t>process is done until a (local) maximal point is </a:t>
            </a:r>
            <a:r>
              <a:rPr lang="en-US" sz="2400" dirty="0" smtClean="0"/>
              <a:t>reached.</a:t>
            </a:r>
          </a:p>
          <a:p>
            <a:r>
              <a:rPr lang="en-US" sz="2400" dirty="0" smtClean="0"/>
              <a:t>When </a:t>
            </a:r>
            <a:r>
              <a:rPr lang="en-US" sz="2400" dirty="0"/>
              <a:t>applied to initial images generated by existing and state-of-the-art TMOs, the algorithm enhances the visibility of image details almost every time and improves the structural fidelity measure. </a:t>
            </a:r>
            <a:endParaRPr lang="en-US" sz="2400" dirty="0" smtClean="0"/>
          </a:p>
          <a:p>
            <a:r>
              <a:rPr lang="en-US" sz="2400" dirty="0" smtClean="0"/>
              <a:t>Indeed</a:t>
            </a:r>
            <a:r>
              <a:rPr lang="en-US" sz="2400" dirty="0"/>
              <a:t>, it often restores image structures that are missing in the images produced by other TMOs approaches</a:t>
            </a:r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III) High </a:t>
            </a:r>
            <a:r>
              <a:rPr lang="en-US" sz="2800" dirty="0"/>
              <a:t>dynamic range image tone mapping by maximizing a structural fidelity </a:t>
            </a:r>
            <a:r>
              <a:rPr lang="en-US" sz="2800" dirty="0" smtClean="0"/>
              <a:t>measure (Continue)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B01FE41-ED51-461A-8364-A222D8172C9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0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This paper intend to pack high element go (HDR) pictures to low element extend (LDR) ones in order to envision HDR pictures on standard presentations. </a:t>
            </a:r>
          </a:p>
          <a:p>
            <a:r>
              <a:rPr lang="en-US" sz="2400" dirty="0" smtClean="0"/>
              <a:t>Most existing TMOs were exhibited on particular cases without being completely assessed utilizing very much planned and subject validated picture quality evaluation models. </a:t>
            </a:r>
          </a:p>
          <a:p>
            <a:r>
              <a:rPr lang="en-US" sz="2400" dirty="0" smtClean="0"/>
              <a:t>An as of late proposed tone mapped picture quality record (TMQI) made one of the primary endeavors on target quality evaluation of tone mapped pictures. </a:t>
            </a:r>
          </a:p>
          <a:p>
            <a:r>
              <a:rPr lang="en-US" sz="2400" dirty="0" smtClean="0"/>
              <a:t>Here, we propose a significantly unique way to deal with outline TMO.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IV) High </a:t>
            </a:r>
            <a:r>
              <a:rPr lang="en-US" sz="2800" dirty="0"/>
              <a:t>dynamic range image compression by optimizing tone mapped image quality index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B01FE41-ED51-461A-8364-A222D8172C9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25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>
            <a:noAutofit/>
          </a:bodyPr>
          <a:lstStyle/>
          <a:p>
            <a:r>
              <a:rPr lang="en-US" sz="2400" dirty="0" smtClean="0"/>
              <a:t>Rather </a:t>
            </a:r>
            <a:r>
              <a:rPr lang="en-US" sz="2400" dirty="0"/>
              <a:t>than utilizing any predefined efficient computational structure for tone mapping, (for example, expository picture changes and additionally unequivocal difference/edge upgrade), we specifically explore in the space of all pictures, hunting down the picture that advances an enhanced </a:t>
            </a:r>
            <a:r>
              <a:rPr lang="en-US" sz="2400" dirty="0" smtClean="0"/>
              <a:t>TMQI.</a:t>
            </a:r>
          </a:p>
          <a:p>
            <a:r>
              <a:rPr lang="en-US" sz="2400" dirty="0" smtClean="0"/>
              <a:t>Specifically</a:t>
            </a:r>
            <a:r>
              <a:rPr lang="en-US" sz="2400" dirty="0"/>
              <a:t>, we first enhance the two building hinders in TMQI—basic devotion and factual expectation parts—prompting to a TMQI-II metric. </a:t>
            </a:r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IV) High </a:t>
            </a:r>
            <a:r>
              <a:rPr lang="en-US" sz="2800" dirty="0"/>
              <a:t>dynamic range image compression by optimizing tone mapped image quality </a:t>
            </a:r>
            <a:r>
              <a:rPr lang="en-US" sz="2800" dirty="0" smtClean="0"/>
              <a:t>index (Continue)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B01FE41-ED51-461A-8364-A222D8172C9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9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62200"/>
            <a:ext cx="8229600" cy="1219200"/>
          </a:xfrm>
        </p:spPr>
        <p:txBody>
          <a:bodyPr>
            <a:normAutofit fontScale="90000"/>
          </a:bodyPr>
          <a:lstStyle/>
          <a:p>
            <a:pPr algn="ctr"/>
            <a:r>
              <a:rPr dirty="0" smtClean="0"/>
              <a:t>Analysis of differ</a:t>
            </a:r>
            <a:r>
              <a:rPr lang="en-US" dirty="0" smtClean="0"/>
              <a:t>e</a:t>
            </a:r>
            <a:r>
              <a:rPr dirty="0" smtClean="0"/>
              <a:t>nt tone mapping operators for high dynamic range images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FE41-ED51-461A-8364-A222D8172C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2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>
            <a:noAutofit/>
          </a:bodyPr>
          <a:lstStyle/>
          <a:p>
            <a:r>
              <a:rPr lang="en-US" sz="2400" dirty="0" smtClean="0"/>
              <a:t>We </a:t>
            </a:r>
            <a:r>
              <a:rPr lang="en-US" sz="2400" dirty="0"/>
              <a:t>then propose an iterative calculation that on the other hand enhances the auxiliary loyalty and measurable expectation of the subsequent </a:t>
            </a:r>
            <a:r>
              <a:rPr lang="en-US" sz="2400" dirty="0" smtClean="0"/>
              <a:t>picture.</a:t>
            </a:r>
          </a:p>
          <a:p>
            <a:r>
              <a:rPr lang="en-US" sz="2400" dirty="0" smtClean="0"/>
              <a:t>Numerical </a:t>
            </a:r>
            <a:r>
              <a:rPr lang="en-US" sz="2400" dirty="0"/>
              <a:t>and subjective tests show that the proposed calculation reliably delivers better quality tone mapped pictures notwithstanding when the underlying pictures of the emphasis are made by the most focused </a:t>
            </a:r>
            <a:r>
              <a:rPr lang="en-US" sz="2400" dirty="0" smtClean="0"/>
              <a:t>TMOs.</a:t>
            </a:r>
          </a:p>
          <a:p>
            <a:r>
              <a:rPr lang="en-US" sz="2400" dirty="0" smtClean="0"/>
              <a:t>Then</a:t>
            </a:r>
            <a:r>
              <a:rPr lang="en-US" sz="2400" dirty="0"/>
              <a:t>, these outcomes likewise approve the predominance of TMQI-II over TMQI</a:t>
            </a:r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IV) High </a:t>
            </a:r>
            <a:r>
              <a:rPr lang="en-US" sz="2800" dirty="0"/>
              <a:t>dynamic range image compression by optimizing tone mapped image quality </a:t>
            </a:r>
            <a:r>
              <a:rPr lang="en-US" sz="2800" dirty="0" smtClean="0"/>
              <a:t>index (Continue)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B01FE41-ED51-461A-8364-A222D8172C9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43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This paper introduces </a:t>
            </a:r>
            <a:r>
              <a:rPr lang="en-US" sz="2400" dirty="0"/>
              <a:t>a new hybrid method has been introduced by combining </a:t>
            </a:r>
            <a:r>
              <a:rPr lang="en-US" sz="2400" dirty="0" smtClean="0"/>
              <a:t>two </a:t>
            </a:r>
            <a:r>
              <a:rPr lang="en-US" sz="2400" dirty="0"/>
              <a:t>hybrid tone mapping operators (local and global operators). </a:t>
            </a:r>
            <a:endParaRPr lang="en-US" sz="2400" dirty="0" smtClean="0"/>
          </a:p>
          <a:p>
            <a:r>
              <a:rPr lang="en-US" sz="2400" dirty="0" smtClean="0"/>
              <a:t>To </a:t>
            </a:r>
            <a:r>
              <a:rPr lang="en-US" sz="2400" dirty="0"/>
              <a:t>achieve this, multiple images are combined into single HDR image with various global or local operators.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will give an output which is an enhanced HDR image. </a:t>
            </a:r>
            <a:endParaRPr lang="en-US" sz="2400" dirty="0" smtClean="0"/>
          </a:p>
          <a:p>
            <a:r>
              <a:rPr lang="en-US" sz="2400" dirty="0" smtClean="0"/>
              <a:t>Enhancement </a:t>
            </a:r>
            <a:r>
              <a:rPr lang="en-US" sz="2400" dirty="0"/>
              <a:t>map is constructed either with the threshold value or the luminance value of the pixel. </a:t>
            </a:r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V) Local </a:t>
            </a:r>
            <a:r>
              <a:rPr lang="en-US" sz="2800" dirty="0"/>
              <a:t>and global tone mapping operators in HDR image processing with amalgam technique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B01FE41-ED51-461A-8364-A222D8172C9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5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Using </a:t>
            </a:r>
            <a:r>
              <a:rPr lang="en-US" sz="2400" dirty="0"/>
              <a:t>the enhanced map, original luminance map is separated from base layer and detail layer by running bilateral filtering (noise reducing filter for images).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detail layer is used to enhance the result of global tone mapping.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performance of hybrid tone mapping is then compared to individual local and global operators and the results show that the hybrid operator gives a better performance </a:t>
            </a:r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V) Local </a:t>
            </a:r>
            <a:r>
              <a:rPr lang="en-US" sz="2800" dirty="0"/>
              <a:t>and global tone mapping operators in HDR image processing with amalgam </a:t>
            </a:r>
            <a:r>
              <a:rPr lang="en-US" sz="2800" dirty="0" smtClean="0"/>
              <a:t>technique (Continue)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B01FE41-ED51-461A-8364-A222D8172C9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3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09800"/>
            <a:ext cx="8229600" cy="1219200"/>
          </a:xfrm>
        </p:spPr>
        <p:txBody>
          <a:bodyPr/>
          <a:lstStyle/>
          <a:p>
            <a:pPr algn="ctr"/>
            <a:r>
              <a:rPr lang="en-US" dirty="0" smtClean="0"/>
              <a:t>4. Experiments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FE41-ED51-461A-8364-A222D8172C9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6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B01FE41-ED51-461A-8364-A222D8172C93}" type="slidenum">
              <a:rPr lang="en-US" smtClean="0"/>
              <a:t>34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08" y="1371600"/>
            <a:ext cx="8896350" cy="542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79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 (Continue)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B01FE41-ED51-461A-8364-A222D8172C93}" type="slidenum">
              <a:rPr lang="en-US" smtClean="0"/>
              <a:t>35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371600"/>
            <a:ext cx="4343400" cy="52671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1371600"/>
            <a:ext cx="4371975" cy="526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65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09800"/>
            <a:ext cx="8229600" cy="1219200"/>
          </a:xfrm>
        </p:spPr>
        <p:txBody>
          <a:bodyPr/>
          <a:lstStyle/>
          <a:p>
            <a:pPr algn="ctr"/>
            <a:r>
              <a:rPr lang="en-US" dirty="0" smtClean="0"/>
              <a:t>5. References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FE41-ED51-461A-8364-A222D8172C9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3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Mantiuk</a:t>
            </a:r>
            <a:r>
              <a:rPr lang="en-US" dirty="0"/>
              <a:t>, </a:t>
            </a:r>
            <a:r>
              <a:rPr lang="en-US" dirty="0" err="1"/>
              <a:t>Rafal</a:t>
            </a:r>
            <a:r>
              <a:rPr lang="en-US" dirty="0"/>
              <a:t>, et al. "High dynamic range image and video compression-fidelity matching human visual performance." </a:t>
            </a:r>
            <a:r>
              <a:rPr lang="en-US" i="1" dirty="0"/>
              <a:t>2007 IEEE International Conference on Image Processing</a:t>
            </a:r>
            <a:r>
              <a:rPr lang="en-US" dirty="0"/>
              <a:t>. Vol. 1. IEEE, 2007.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J. Baby and V. </a:t>
            </a:r>
            <a:r>
              <a:rPr lang="en-US" dirty="0" err="1"/>
              <a:t>Karunakaran</a:t>
            </a:r>
            <a:r>
              <a:rPr lang="en-US" dirty="0"/>
              <a:t>, “Survey On Various Image Contrast Enhancement Techniques”, International Journal For Research in Applied Science and Engineering Technology(IJRASE T), vol. 1 no. V, (</a:t>
            </a:r>
            <a:r>
              <a:rPr lang="en-US" b="1" dirty="0"/>
              <a:t>2013</a:t>
            </a:r>
            <a:r>
              <a:rPr lang="en-US" dirty="0"/>
              <a:t>) December, pp. 65-69.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err="1"/>
              <a:t>Yeganeh</a:t>
            </a:r>
            <a:r>
              <a:rPr lang="en-US" dirty="0"/>
              <a:t>, </a:t>
            </a:r>
            <a:r>
              <a:rPr lang="en-US" dirty="0" err="1"/>
              <a:t>Hojatollah</a:t>
            </a:r>
            <a:r>
              <a:rPr lang="en-US" dirty="0"/>
              <a:t>, and Zhou Wang. "High dynamic range image tone mapping by maximizing a structural fidelity measure." 2013 IEEE International Conference on Acoustics, Speech and Signal Processing. IEEE, 2013.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Ma, </a:t>
            </a:r>
            <a:r>
              <a:rPr lang="en-US" dirty="0" err="1"/>
              <a:t>Kede</a:t>
            </a:r>
            <a:r>
              <a:rPr lang="en-US" dirty="0"/>
              <a:t>, et al. "High dynamic range image compression by optimizing tone mapped image quality index." </a:t>
            </a:r>
            <a:r>
              <a:rPr lang="en-US" i="1" dirty="0"/>
              <a:t>IEEE Transactions on Image Processing</a:t>
            </a:r>
            <a:r>
              <a:rPr lang="en-US" dirty="0"/>
              <a:t> 24.10 (2015): 3086-3097.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Sujatha</a:t>
            </a:r>
            <a:r>
              <a:rPr lang="en-US" dirty="0"/>
              <a:t> </a:t>
            </a:r>
            <a:r>
              <a:rPr lang="en-US" dirty="0" err="1"/>
              <a:t>Ka</a:t>
            </a:r>
            <a:r>
              <a:rPr lang="en-US" dirty="0"/>
              <a:t> , </a:t>
            </a:r>
            <a:r>
              <a:rPr lang="en-US" dirty="0" err="1"/>
              <a:t>Dr</a:t>
            </a:r>
            <a:r>
              <a:rPr lang="en-US" dirty="0"/>
              <a:t> D </a:t>
            </a:r>
            <a:r>
              <a:rPr lang="en-US" dirty="0" err="1"/>
              <a:t>Shalini</a:t>
            </a:r>
            <a:r>
              <a:rPr lang="en-US" dirty="0"/>
              <a:t> </a:t>
            </a:r>
            <a:r>
              <a:rPr lang="en-US" dirty="0" err="1"/>
              <a:t>Punithavathanib</a:t>
            </a:r>
            <a:r>
              <a:rPr lang="en-US" dirty="0"/>
              <a:t>.” Local and global tone mapping operators in </a:t>
            </a:r>
            <a:r>
              <a:rPr lang="en-US" dirty="0" err="1"/>
              <a:t>hdr</a:t>
            </a:r>
            <a:r>
              <a:rPr lang="en-US" dirty="0"/>
              <a:t> image processing with amalgam technique.” </a:t>
            </a:r>
            <a:r>
              <a:rPr lang="en-US" dirty="0" err="1"/>
              <a:t>Sujatha</a:t>
            </a:r>
            <a:r>
              <a:rPr lang="en-US" dirty="0"/>
              <a:t> et al., International Journal of Advanced Engineering Technology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Mansoor</a:t>
            </a:r>
            <a:r>
              <a:rPr lang="en-US" dirty="0"/>
              <a:t>, </a:t>
            </a:r>
            <a:r>
              <a:rPr lang="en-US" dirty="0" err="1"/>
              <a:t>Atif</a:t>
            </a:r>
            <a:r>
              <a:rPr lang="en-US" dirty="0"/>
              <a:t>, and </a:t>
            </a:r>
            <a:r>
              <a:rPr lang="en-US" dirty="0" err="1"/>
              <a:t>Adeel</a:t>
            </a:r>
            <a:r>
              <a:rPr lang="en-US" dirty="0"/>
              <a:t> Anwar. "Subjective evaluation of image quality measures for white noise distorted images." Advanced Concepts for Intelligent Vision Systems. Springer Berlin/Heidelberg, 2010.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B01FE41-ED51-461A-8364-A222D8172C9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0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67000" y="2971800"/>
            <a:ext cx="3886200" cy="8382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Questions??</a:t>
            </a:r>
            <a:endParaRPr lang="en-US" sz="4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B01FE41-ED51-461A-8364-A222D8172C9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3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09800"/>
            <a:ext cx="8229600" cy="1219200"/>
          </a:xfrm>
        </p:spPr>
        <p:txBody>
          <a:bodyPr/>
          <a:lstStyle/>
          <a:p>
            <a:pPr algn="ctr"/>
            <a:r>
              <a:rPr dirty="0" smtClean="0"/>
              <a:t>1. 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FE41-ED51-461A-8364-A222D8172C93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3999"/>
            <a:ext cx="8229600" cy="5114731"/>
          </a:xfrm>
        </p:spPr>
        <p:txBody>
          <a:bodyPr>
            <a:normAutofit/>
          </a:bodyPr>
          <a:lstStyle/>
          <a:p>
            <a:r>
              <a:rPr lang="en-US" dirty="0" smtClean="0"/>
              <a:t>Taking images at various exposures and combining them into one image.</a:t>
            </a:r>
          </a:p>
          <a:p>
            <a:r>
              <a:rPr lang="en-US" dirty="0" smtClean="0"/>
              <a:t>The purpose is to get a better quality image with more details in the picture.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buNone/>
            </a:pPr>
            <a:r>
              <a:rPr lang="en-US" sz="1400" dirty="0" smtClean="0"/>
              <a:t>*http</a:t>
            </a:r>
            <a:r>
              <a:rPr lang="en-US" sz="1400" dirty="0"/>
              <a:t>://www.citymac.com/blog/2015/07/01/how-to-take-better-photos-on-iphone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mtClean="0"/>
              <a:t>What is HDR?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B01FE41-ED51-461A-8364-A222D8172C93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352800"/>
            <a:ext cx="7924800" cy="2219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Tone mapping is a technique that is used to convert high range to low range.</a:t>
            </a:r>
          </a:p>
          <a:p>
            <a:r>
              <a:rPr lang="en-US" dirty="0" smtClean="0"/>
              <a:t>This is required because most display devices can only reproduce low dynamic range values. </a:t>
            </a:r>
          </a:p>
          <a:p>
            <a:r>
              <a:rPr lang="en-US" dirty="0" smtClean="0"/>
              <a:t>To keep the image as real as possible and to fit it onto the display device Tone mapping is used.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mtClean="0"/>
              <a:t>What is tone mapping?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B01FE41-ED51-461A-8364-A222D8172C93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Tone mapping operators are used to map high range of dynamic values to a lower range of dynamic values.</a:t>
            </a:r>
          </a:p>
          <a:p>
            <a:r>
              <a:rPr lang="en-US" dirty="0" smtClean="0"/>
              <a:t>There are several kinds of tone mapping operators, but generally can be classified into 2 categories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 smtClean="0"/>
              <a:t>Local 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 smtClean="0"/>
              <a:t>Global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What are tone mapping operators?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B01FE41-ED51-461A-8364-A222D8172C93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3999"/>
            <a:ext cx="8229600" cy="5114731"/>
          </a:xfrm>
        </p:spPr>
        <p:txBody>
          <a:bodyPr/>
          <a:lstStyle/>
          <a:p>
            <a:r>
              <a:rPr lang="en-US" dirty="0"/>
              <a:t>Local tone mapping </a:t>
            </a:r>
            <a:r>
              <a:rPr lang="en-US" dirty="0" smtClean="0"/>
              <a:t>consider </a:t>
            </a:r>
            <a:r>
              <a:rPr lang="en-US" dirty="0"/>
              <a:t>pixel neighborhood information in the mapping processing for each individual pixel, which simulates the adaptive and local property of human vision </a:t>
            </a:r>
            <a:r>
              <a:rPr lang="en-US" dirty="0" smtClean="0"/>
              <a:t>system.</a:t>
            </a:r>
          </a:p>
          <a:p>
            <a:r>
              <a:rPr lang="en-US" dirty="0"/>
              <a:t>Thus, Local tone mapping technologies can achieve much better </a:t>
            </a:r>
            <a:r>
              <a:rPr lang="en-US" dirty="0" smtClean="0"/>
              <a:t>results then global.</a:t>
            </a:r>
          </a:p>
          <a:p>
            <a:r>
              <a:rPr lang="en-US" dirty="0"/>
              <a:t>However, this will take longer for your computer to </a:t>
            </a:r>
            <a:r>
              <a:rPr lang="en-US" dirty="0" smtClean="0"/>
              <a:t>process.</a:t>
            </a:r>
          </a:p>
          <a:p>
            <a:r>
              <a:rPr lang="en-US" dirty="0" smtClean="0"/>
              <a:t>Local </a:t>
            </a:r>
            <a:r>
              <a:rPr lang="en-US" dirty="0"/>
              <a:t>tone mapping </a:t>
            </a:r>
            <a:r>
              <a:rPr lang="en-US" dirty="0" smtClean="0"/>
              <a:t>is </a:t>
            </a:r>
            <a:r>
              <a:rPr lang="en-US" dirty="0"/>
              <a:t>used to prepare the final results for display or printing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</a:t>
            </a:r>
            <a:r>
              <a:rPr lang="en-US" dirty="0" smtClean="0"/>
              <a:t>Tone </a:t>
            </a:r>
            <a:r>
              <a:rPr lang="en-US" dirty="0"/>
              <a:t>mapping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B01FE41-ED51-461A-8364-A222D8172C9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24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 </a:t>
            </a:r>
            <a:r>
              <a:rPr lang="en-US" dirty="0"/>
              <a:t>tone mapping </a:t>
            </a:r>
            <a:r>
              <a:rPr lang="en-US" dirty="0" smtClean="0"/>
              <a:t>refer </a:t>
            </a:r>
            <a:r>
              <a:rPr lang="en-US" dirty="0"/>
              <a:t>to techniques that use a </a:t>
            </a:r>
            <a:r>
              <a:rPr lang="en-US" dirty="0" smtClean="0"/>
              <a:t>monotonic (uniformity) </a:t>
            </a:r>
            <a:r>
              <a:rPr lang="en-US" dirty="0"/>
              <a:t>mapping curve to independently transfer real-world lighting and color to your display.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technologies are relatively simple and </a:t>
            </a:r>
            <a:r>
              <a:rPr lang="en-US" dirty="0" smtClean="0"/>
              <a:t>fast.</a:t>
            </a:r>
          </a:p>
          <a:p>
            <a:r>
              <a:rPr lang="en-US" dirty="0" smtClean="0"/>
              <a:t>However</a:t>
            </a:r>
            <a:r>
              <a:rPr lang="en-US" dirty="0"/>
              <a:t>, these technologies cannot give impressive </a:t>
            </a:r>
            <a:r>
              <a:rPr lang="en-US" dirty="0" smtClean="0"/>
              <a:t>results</a:t>
            </a:r>
          </a:p>
          <a:p>
            <a:r>
              <a:rPr lang="en-US" dirty="0" smtClean="0"/>
              <a:t>Global </a:t>
            </a:r>
            <a:r>
              <a:rPr lang="en-US" dirty="0"/>
              <a:t>tone mapping technologies are usually used for fast preview of images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Tone mapping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B01FE41-ED51-461A-8364-A222D8172C9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8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1284</TotalTime>
  <Words>1970</Words>
  <Application>Microsoft Office PowerPoint</Application>
  <PresentationFormat>On-screen Show (4:3)</PresentationFormat>
  <Paragraphs>197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Calibri</vt:lpstr>
      <vt:lpstr>Constantia</vt:lpstr>
      <vt:lpstr>Wingdings 2</vt:lpstr>
      <vt:lpstr>Paper</vt:lpstr>
      <vt:lpstr>High Dynamic Range Imaging(HDR)</vt:lpstr>
      <vt:lpstr>Outline</vt:lpstr>
      <vt:lpstr>Analysis of different tone mapping operators for high dynamic range images</vt:lpstr>
      <vt:lpstr>1. INTRODUCTION</vt:lpstr>
      <vt:lpstr>What is HDR?</vt:lpstr>
      <vt:lpstr>What is tone mapping?</vt:lpstr>
      <vt:lpstr>What are tone mapping operators?</vt:lpstr>
      <vt:lpstr>Local Tone mapping</vt:lpstr>
      <vt:lpstr>Global Tone mapping</vt:lpstr>
      <vt:lpstr>2. GOAL</vt:lpstr>
      <vt:lpstr>GOAL</vt:lpstr>
      <vt:lpstr>Quality Assessment Techniques</vt:lpstr>
      <vt:lpstr>Subjective Evaluation</vt:lpstr>
      <vt:lpstr>Objective Evaluation</vt:lpstr>
      <vt:lpstr>Objective Evaluation</vt:lpstr>
      <vt:lpstr>Objective Evaluation</vt:lpstr>
      <vt:lpstr>Objective Evaluation</vt:lpstr>
      <vt:lpstr>Objective Evaluation</vt:lpstr>
      <vt:lpstr>3. Literature Review</vt:lpstr>
      <vt:lpstr>Literature Review</vt:lpstr>
      <vt:lpstr>I) High dynamic range image and video compression-fidelity matching human visual performance</vt:lpstr>
      <vt:lpstr>II) Survey On Various Image Contrast Enhancement Techniques</vt:lpstr>
      <vt:lpstr>II) Survey On Various Image Contrast Enhancement Techniques (Continue)</vt:lpstr>
      <vt:lpstr>II) Survey On Various Image Contrast Enhancement Techniques (Continue)</vt:lpstr>
      <vt:lpstr>III) High dynamic range image tone mapping by maximizing a structural fidelity measure</vt:lpstr>
      <vt:lpstr>III) High dynamic range image tone mapping by maximizing a structural fidelity measure (Continue)</vt:lpstr>
      <vt:lpstr>III) High dynamic range image tone mapping by maximizing a structural fidelity measure (Continue)</vt:lpstr>
      <vt:lpstr>IV) High dynamic range image compression by optimizing tone mapped image quality index</vt:lpstr>
      <vt:lpstr>IV) High dynamic range image compression by optimizing tone mapped image quality index (Continue)</vt:lpstr>
      <vt:lpstr>IV) High dynamic range image compression by optimizing tone mapped image quality index (Continue)</vt:lpstr>
      <vt:lpstr>V) Local and global tone mapping operators in HDR image processing with amalgam technique</vt:lpstr>
      <vt:lpstr>V) Local and global tone mapping operators in HDR image processing with amalgam technique (Continue)</vt:lpstr>
      <vt:lpstr>4. Experiments</vt:lpstr>
      <vt:lpstr>Experiments</vt:lpstr>
      <vt:lpstr>Experiments (Continue)</vt:lpstr>
      <vt:lpstr>5. References</vt:lpstr>
      <vt:lpstr>References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Dynamic Range Imaging(HDR)</dc:title>
  <dc:creator>User</dc:creator>
  <cp:lastModifiedBy>Sarwan Ali</cp:lastModifiedBy>
  <cp:revision>47</cp:revision>
  <dcterms:created xsi:type="dcterms:W3CDTF">2016-11-29T17:51:15Z</dcterms:created>
  <dcterms:modified xsi:type="dcterms:W3CDTF">2016-11-30T22:00:47Z</dcterms:modified>
</cp:coreProperties>
</file>