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1.jpeg" ContentType="image/jpeg"/>
  <Override PartName="/ppt/media/image20.jpeg" ContentType="image/jpeg"/>
  <Override PartName="/ppt/media/image19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6.jpeg" ContentType="image/jpeg"/>
  <Override PartName="/ppt/media/image27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13.jpeg" ContentType="image/jpeg"/>
  <Override PartName="/ppt/media/image33.png" ContentType="image/png"/>
  <Override PartName="/ppt/media/image14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2217A9-3FC7-4587-BCF0-BB296038F3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36C988-C235-4E19-BBBC-F666488AD3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0F081-302F-405E-A83D-A4328C3360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699339-6D66-4A70-B2C5-3442F22C17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9D537D-81BD-4F13-BC2E-A7A49BDC2A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56FA08-4EEE-42B3-B29B-630CCCBF74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4A2034-F478-402B-8376-3B51AD9A50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69759D-795D-40D7-B3D2-60A15847FF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C7A4DA-E734-4A22-8D86-D330C5871B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50760"/>
            <a:ext cx="8229240" cy="26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BBF3B6-7A02-4429-8BEE-034F6CC2FD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942DAC-44E7-4F31-A869-19EFE8A2E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B642AF-C0BC-4ECA-955F-C5BE517B32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95E063-131D-4974-9F1D-B08352E07D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C781FF-6C86-4326-B270-5BFBE83467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43B947-06C7-4526-ABA3-12BB947FCF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8276F5-FD83-4871-9CFA-1FDA422754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D8E596-9C9E-4617-8625-3B0E688C18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D616DC-617F-4E99-B08D-2A8546A476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A31910-D817-4F3B-BA10-B278E7EF1F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47BA47-7E28-40C9-8C7C-A3767FB2FD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730663-7F10-4740-AD60-3BCC113F28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C5BB8D-1FD3-44CA-992B-6D23F4BB2C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30CB9-089B-4E7D-B2C1-4989C33453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50760"/>
            <a:ext cx="8229240" cy="26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2EE768-56B6-4C04-B94B-7AA0BC3EC6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C91307-BDEF-4CD7-83FC-6064E7A79E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5616DF-6F37-4033-ADA2-DAC37330F2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19D57B-B318-486F-981D-8068814DD2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687E1C-F08B-48CD-89B1-998FF6069E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A8802F-1267-401B-97D9-3165F7ED9B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DE3018-4E5F-4AB4-802C-D50030F3B3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DA11F-76FE-4C6B-8B07-3748B59B6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5654D9-CD66-4047-B6D8-EC6260CDAB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50760"/>
            <a:ext cx="8229240" cy="26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EF18D0-240F-4218-A44F-8591A52C44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3F0AD3-7784-441E-A005-CECD164FDA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D03F87-65E5-4592-8798-2A3E3135BD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3AE91C-5EE2-41CD-A254-F6F5F74AE1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Click to edit Master title style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684680"/>
            <a:ext cx="213336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684680"/>
            <a:ext cx="289512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684680"/>
            <a:ext cx="213336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CC1D8BA-FA4E-486E-9AF1-025D7149F30D}" type="slidenum">
              <a:rPr b="0" lang="es-ES" sz="1400" spc="-1" strike="noStrike">
                <a:solidFill>
                  <a:srgbClr val="000000"/>
                </a:solidFill>
                <a:latin typeface="Arial"/>
              </a:rPr>
              <a:t>24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Baskerville Old Face"/>
              </a:rPr>
              <a:t>Click to edit the outline text format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000000"/>
                </a:solidFill>
                <a:latin typeface="Baskerville Old Face"/>
              </a:rPr>
              <a:t>Second Outline Level</a:t>
            </a:r>
            <a:endParaRPr b="0" lang="es-ES" sz="1600" spc="-1" strike="noStrike">
              <a:solidFill>
                <a:srgbClr val="000000"/>
              </a:solidFill>
              <a:latin typeface="Baskerville Old Face"/>
            </a:endParaRPr>
          </a:p>
          <a:p>
            <a:pPr lvl="2" marL="1296000" indent="-288000" algn="just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Baskerville Old Face"/>
              </a:rPr>
              <a:t>Third Outline Level</a:t>
            </a:r>
            <a:endParaRPr b="0" lang="es-ES" sz="1400" spc="-1" strike="noStrike">
              <a:solidFill>
                <a:srgbClr val="000000"/>
              </a:solidFill>
              <a:latin typeface="Baskerville Old Face"/>
            </a:endParaRPr>
          </a:p>
          <a:p>
            <a:pPr lvl="3" marL="1728000" indent="-216000" algn="just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Click to edit Master title style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Click to edit Master text styles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Second level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Baskerville Old Face"/>
              </a:rPr>
              <a:t>Third level</a:t>
            </a:r>
            <a:endParaRPr b="0" lang="es-ES" sz="1600" spc="-1" strike="noStrike">
              <a:solidFill>
                <a:srgbClr val="000000"/>
              </a:solidFill>
              <a:latin typeface="Baskerville Old Face"/>
            </a:endParaRPr>
          </a:p>
          <a:p>
            <a:pPr lvl="3" marL="1600200" indent="-228600" algn="just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Baskerville Old Face"/>
              </a:rPr>
              <a:t>Fourth level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4684680"/>
            <a:ext cx="213336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4684680"/>
            <a:ext cx="289512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4684680"/>
            <a:ext cx="213336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E7FA625-9B9C-4771-AFA8-212C7AD8EF0B}" type="slidenum">
              <a:rPr b="0" lang="es-E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Click to edit Master title style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457200" y="4684680"/>
            <a:ext cx="213336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124080" y="4684680"/>
            <a:ext cx="289512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6553080" y="4684680"/>
            <a:ext cx="213336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9DB93F-07DD-4253-9D37-B7C103451DBB}" type="slidenum">
              <a:rPr b="0" lang="es-E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Baskerville Old Face"/>
              </a:rPr>
              <a:t>Click to edit the outline text format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000000"/>
                </a:solidFill>
                <a:latin typeface="Baskerville Old Face"/>
              </a:rPr>
              <a:t>Second Outline Level</a:t>
            </a:r>
            <a:endParaRPr b="0" lang="es-ES" sz="1600" spc="-1" strike="noStrike">
              <a:solidFill>
                <a:srgbClr val="000000"/>
              </a:solidFill>
              <a:latin typeface="Baskerville Old Face"/>
            </a:endParaRPr>
          </a:p>
          <a:p>
            <a:pPr lvl="2" marL="1296000" indent="-288000" algn="just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Baskerville Old Face"/>
              </a:rPr>
              <a:t>Third Outline Level</a:t>
            </a:r>
            <a:endParaRPr b="0" lang="es-ES" sz="1400" spc="-1" strike="noStrike">
              <a:solidFill>
                <a:srgbClr val="000000"/>
              </a:solidFill>
              <a:latin typeface="Baskerville Old Face"/>
            </a:endParaRPr>
          </a:p>
          <a:p>
            <a:pPr lvl="3" marL="1728000" indent="-216000" algn="just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67640" y="1109880"/>
            <a:ext cx="7772040" cy="110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CSE 306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Computer Architecture</a:t>
            </a:r>
            <a:br>
              <a:rPr sz="3600"/>
            </a:br>
            <a:br>
              <a:rPr sz="3600"/>
            </a:br>
            <a:r>
              <a:rPr b="0" lang="en-US" sz="3600" spc="-1" strike="noStrike">
                <a:solidFill>
                  <a:srgbClr val="00b050"/>
                </a:solidFill>
                <a:latin typeface="Baskerville Old Face"/>
              </a:rPr>
              <a:t>Design of an ALU</a:t>
            </a:r>
            <a:br>
              <a:rPr sz="3600"/>
            </a:b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258920" y="2931840"/>
            <a:ext cx="6400440" cy="1871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Prepared by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accent2">
                    <a:lumMod val="50000"/>
                  </a:schemeClr>
                </a:solidFill>
                <a:latin typeface="Baskerville Old Face"/>
              </a:rPr>
              <a:t>Madhusudan Basak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accent2">
                    <a:lumMod val="50000"/>
                  </a:schemeClr>
                </a:solidFill>
                <a:latin typeface="Baskerville Old Face"/>
              </a:rPr>
              <a:t>Assistant Professor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CSE, BUET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59"/>
              </a:spcBef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Baskerville Old Face"/>
              </a:rPr>
              <a:t>*Some modifications made by Md. Toufikuzzaman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Parallel Adder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Parallel adder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A number of full-adder circuits connected in cascade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1-bit Half Adder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70520" y="8316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899640" y="915480"/>
            <a:ext cx="2531880" cy="151164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4" descr=""/>
          <p:cNvPicPr/>
          <p:nvPr/>
        </p:nvPicPr>
        <p:blipFill>
          <a:blip r:embed="rId2"/>
          <a:stretch/>
        </p:blipFill>
        <p:spPr>
          <a:xfrm>
            <a:off x="4932000" y="1275480"/>
            <a:ext cx="284292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1-bit Full Adder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224" name="Picture 3" descr=""/>
          <p:cNvPicPr/>
          <p:nvPr/>
        </p:nvPicPr>
        <p:blipFill>
          <a:blip r:embed="rId1"/>
          <a:stretch/>
        </p:blipFill>
        <p:spPr>
          <a:xfrm>
            <a:off x="1259640" y="987480"/>
            <a:ext cx="2536200" cy="2016000"/>
          </a:xfrm>
          <a:prstGeom prst="rect">
            <a:avLst/>
          </a:prstGeom>
          <a:ln w="0">
            <a:noFill/>
          </a:ln>
        </p:spPr>
      </p:pic>
      <p:pic>
        <p:nvPicPr>
          <p:cNvPr id="225" name="Picture 4" descr=""/>
          <p:cNvPicPr/>
          <p:nvPr/>
        </p:nvPicPr>
        <p:blipFill>
          <a:blip r:embed="rId2"/>
          <a:stretch/>
        </p:blipFill>
        <p:spPr>
          <a:xfrm>
            <a:off x="4356000" y="1419480"/>
            <a:ext cx="4471920" cy="138996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226" name="TextBox 5"/>
              <p:cNvSpPr txBox="1"/>
              <p:nvPr/>
            </p:nvSpPr>
            <p:spPr>
              <a:xfrm>
                <a:off x="4140000" y="2787840"/>
                <a:ext cx="71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𝑖𝑛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27" name="TextBox 6"/>
              <p:cNvSpPr txBox="1"/>
              <p:nvPr/>
            </p:nvSpPr>
            <p:spPr>
              <a:xfrm>
                <a:off x="8138520" y="2284560"/>
                <a:ext cx="71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𝑜𝑢𝑡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Parallel Adders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lvl="1" marL="343080" indent="-343080">
              <a:lnSpc>
                <a:spcPct val="100000"/>
              </a:lnSpc>
              <a:spcBef>
                <a:spcPts val="360"/>
              </a:spcBef>
              <a:buClr>
                <a:srgbClr val="7030a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7030a0"/>
                </a:solidFill>
                <a:latin typeface="Baskerville Old Face"/>
              </a:rPr>
              <a:t> </a:t>
            </a:r>
            <a:r>
              <a:rPr b="0" lang="en-US" sz="1800" spc="-1" strike="noStrike">
                <a:solidFill>
                  <a:srgbClr val="7030a0"/>
                </a:solidFill>
                <a:latin typeface="Baskerville Old Face"/>
              </a:rPr>
              <a:t>number </a:t>
            </a: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of </a:t>
            </a:r>
            <a:r>
              <a:rPr b="0" lang="en-US" sz="1800" spc="-1" strike="noStrike">
                <a:solidFill>
                  <a:srgbClr val="7030a0"/>
                </a:solidFill>
                <a:latin typeface="Baskerville Old Face"/>
              </a:rPr>
              <a:t>1-bit full-adders </a:t>
            </a: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are connected in cascade to form a </a:t>
            </a:r>
            <a:r>
              <a:rPr b="0" lang="en-US" sz="1800" spc="-1" strike="noStrike">
                <a:solidFill>
                  <a:srgbClr val="7030a0"/>
                </a:solidFill>
                <a:latin typeface="Baskerville Old Face"/>
              </a:rPr>
              <a:t>-bit parallel adder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230" name="Picture 5" descr=""/>
          <p:cNvPicPr/>
          <p:nvPr/>
        </p:nvPicPr>
        <p:blipFill>
          <a:blip r:embed="rId1"/>
          <a:stretch/>
        </p:blipFill>
        <p:spPr>
          <a:xfrm>
            <a:off x="1533240" y="1131480"/>
            <a:ext cx="5990760" cy="235224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6" descr=""/>
          <p:cNvPicPr/>
          <p:nvPr/>
        </p:nvPicPr>
        <p:blipFill>
          <a:blip r:embed="rId2"/>
          <a:stretch/>
        </p:blipFill>
        <p:spPr>
          <a:xfrm>
            <a:off x="3623760" y="3514320"/>
            <a:ext cx="2085480" cy="12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Arithmetic Operations by ALU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Content Placeholder 3" descr=""/>
          <p:cNvPicPr/>
          <p:nvPr/>
        </p:nvPicPr>
        <p:blipFill>
          <a:blip r:embed="rId1"/>
          <a:stretch/>
        </p:blipFill>
        <p:spPr>
          <a:xfrm>
            <a:off x="1979640" y="915480"/>
            <a:ext cx="5124240" cy="33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Arithmetic Operations by ALU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Content Placeholder 3" descr=""/>
          <p:cNvPicPr/>
          <p:nvPr/>
        </p:nvPicPr>
        <p:blipFill>
          <a:blip r:embed="rId1"/>
          <a:stretch/>
        </p:blipFill>
        <p:spPr>
          <a:xfrm>
            <a:off x="2031840" y="915480"/>
            <a:ext cx="5019840" cy="33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What are we doing?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6864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Keeping A fixed and changing B to generate different operations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Changes in B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Keeping B as it is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Inverting all bits of B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Changing each bit of B to 0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Changing each bit of B to 1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Let’s assume  represents modified representation of  and thus  represents 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So, following 4 combinations can be obtained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Keeping B as it is ()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Inverting all bits of B ()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Changing each bit of B to 0 ()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Changing each bit of B to 1 ()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What are we doing?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6864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So Following 4 combinations can be obtained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Keeping B as it is ()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Inverting all bits of B ()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Changing each bit of B to 0 ()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Changing each bit of B to 1 ()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+ 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240" name="Picture 3" descr=""/>
          <p:cNvPicPr/>
          <p:nvPr/>
        </p:nvPicPr>
        <p:blipFill>
          <a:blip r:embed="rId1"/>
          <a:stretch/>
        </p:blipFill>
        <p:spPr>
          <a:xfrm>
            <a:off x="5868000" y="1131480"/>
            <a:ext cx="1454760" cy="152172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4" descr=""/>
          <p:cNvPicPr/>
          <p:nvPr/>
        </p:nvPicPr>
        <p:blipFill>
          <a:blip r:embed="rId2"/>
          <a:stretch/>
        </p:blipFill>
        <p:spPr>
          <a:xfrm>
            <a:off x="4252320" y="3085200"/>
            <a:ext cx="4686480" cy="148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Function Table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Content Placeholder 5" descr=""/>
          <p:cNvPicPr/>
          <p:nvPr/>
        </p:nvPicPr>
        <p:blipFill>
          <a:blip r:embed="rId1"/>
          <a:stretch/>
        </p:blipFill>
        <p:spPr>
          <a:xfrm>
            <a:off x="1403640" y="1131480"/>
            <a:ext cx="7593120" cy="345600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6" descr=""/>
          <p:cNvPicPr/>
          <p:nvPr/>
        </p:nvPicPr>
        <p:blipFill>
          <a:blip r:embed="rId2"/>
          <a:stretch/>
        </p:blipFill>
        <p:spPr>
          <a:xfrm>
            <a:off x="32760" y="1059480"/>
            <a:ext cx="1454760" cy="1521720"/>
          </a:xfrm>
          <a:prstGeom prst="rect">
            <a:avLst/>
          </a:prstGeom>
          <a:ln w="0">
            <a:noFill/>
          </a:ln>
        </p:spPr>
      </p:pic>
      <p:sp>
        <p:nvSpPr>
          <p:cNvPr id="245" name="TextBox 7"/>
          <p:cNvSpPr/>
          <p:nvPr/>
        </p:nvSpPr>
        <p:spPr>
          <a:xfrm>
            <a:off x="3242160" y="762120"/>
            <a:ext cx="136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Baskerville Old Face"/>
              </a:rPr>
              <a:t>Modified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6" name="Straight Arrow Connector 9"/>
          <p:cNvCxnSpPr/>
          <p:nvPr/>
        </p:nvCxnSpPr>
        <p:spPr>
          <a:xfrm flipH="1">
            <a:off x="3745800" y="1059480"/>
            <a:ext cx="72360" cy="288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47" name="Straight Connector 13"/>
          <p:cNvCxnSpPr/>
          <p:nvPr/>
        </p:nvCxnSpPr>
        <p:spPr>
          <a:xfrm>
            <a:off x="4211640" y="1275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48" name="Straight Connector 14"/>
          <p:cNvCxnSpPr/>
          <p:nvPr/>
        </p:nvCxnSpPr>
        <p:spPr>
          <a:xfrm>
            <a:off x="5940000" y="1275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49" name="Straight Connector 17"/>
          <p:cNvCxnSpPr/>
          <p:nvPr/>
        </p:nvCxnSpPr>
        <p:spPr>
          <a:xfrm>
            <a:off x="3347640" y="1275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50" name="Straight Connector 18"/>
          <p:cNvCxnSpPr/>
          <p:nvPr/>
        </p:nvCxnSpPr>
        <p:spPr>
          <a:xfrm>
            <a:off x="2699640" y="2067480"/>
            <a:ext cx="360" cy="244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51" name="Straight Connector 23"/>
          <p:cNvCxnSpPr/>
          <p:nvPr/>
        </p:nvCxnSpPr>
        <p:spPr>
          <a:xfrm>
            <a:off x="2123640" y="1995480"/>
            <a:ext cx="360" cy="244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52" name="Straight Connector 24"/>
          <p:cNvCxnSpPr/>
          <p:nvPr/>
        </p:nvCxnSpPr>
        <p:spPr>
          <a:xfrm>
            <a:off x="8820360" y="1203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53" name="Straight Connector 25"/>
          <p:cNvCxnSpPr/>
          <p:nvPr/>
        </p:nvCxnSpPr>
        <p:spPr>
          <a:xfrm>
            <a:off x="1547640" y="1275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Function Table: Designer’s perspective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Picture 6" descr=""/>
          <p:cNvPicPr/>
          <p:nvPr/>
        </p:nvPicPr>
        <p:blipFill>
          <a:blip r:embed="rId1"/>
          <a:stretch/>
        </p:blipFill>
        <p:spPr>
          <a:xfrm>
            <a:off x="32760" y="1059480"/>
            <a:ext cx="1454760" cy="1521720"/>
          </a:xfrm>
          <a:prstGeom prst="rect">
            <a:avLst/>
          </a:prstGeom>
          <a:ln w="0">
            <a:noFill/>
          </a:ln>
        </p:spPr>
      </p:pic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257" name="Content Placeholder 5" descr=""/>
          <p:cNvPicPr/>
          <p:nvPr/>
        </p:nvPicPr>
        <p:blipFill>
          <a:blip r:embed="rId2"/>
          <a:stretch/>
        </p:blipFill>
        <p:spPr>
          <a:xfrm>
            <a:off x="1403640" y="1131480"/>
            <a:ext cx="7593120" cy="34560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10"/>
          <p:cNvSpPr/>
          <p:nvPr/>
        </p:nvSpPr>
        <p:spPr>
          <a:xfrm>
            <a:off x="3242160" y="762120"/>
            <a:ext cx="136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Baskerville Old Face"/>
              </a:rPr>
              <a:t>Modified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9" name="Straight Arrow Connector 11"/>
          <p:cNvCxnSpPr/>
          <p:nvPr/>
        </p:nvCxnSpPr>
        <p:spPr>
          <a:xfrm flipH="1">
            <a:off x="3745800" y="1059480"/>
            <a:ext cx="72360" cy="288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60" name="Rectangle 3"/>
          <p:cNvSpPr/>
          <p:nvPr/>
        </p:nvSpPr>
        <p:spPr>
          <a:xfrm>
            <a:off x="4356000" y="2437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1" name="Rectangle 12"/>
          <p:cNvSpPr/>
          <p:nvPr/>
        </p:nvSpPr>
        <p:spPr>
          <a:xfrm>
            <a:off x="2771640" y="2437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2" name="Rectangle 13"/>
          <p:cNvSpPr/>
          <p:nvPr/>
        </p:nvSpPr>
        <p:spPr>
          <a:xfrm>
            <a:off x="1331640" y="242784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3" name="Rectangle 14"/>
          <p:cNvSpPr/>
          <p:nvPr/>
        </p:nvSpPr>
        <p:spPr>
          <a:xfrm>
            <a:off x="4356000" y="2653560"/>
            <a:ext cx="1295640" cy="205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4" name="Rectangle 15"/>
          <p:cNvSpPr/>
          <p:nvPr/>
        </p:nvSpPr>
        <p:spPr>
          <a:xfrm>
            <a:off x="2843640" y="2653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5" name="Rectangle 16"/>
          <p:cNvSpPr/>
          <p:nvPr/>
        </p:nvSpPr>
        <p:spPr>
          <a:xfrm>
            <a:off x="1403640" y="264384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6" name="Rectangle 17"/>
          <p:cNvSpPr/>
          <p:nvPr/>
        </p:nvSpPr>
        <p:spPr>
          <a:xfrm>
            <a:off x="4356000" y="2869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7" name="Rectangle 18"/>
          <p:cNvSpPr/>
          <p:nvPr/>
        </p:nvSpPr>
        <p:spPr>
          <a:xfrm>
            <a:off x="2771640" y="2869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8" name="Rectangle 19"/>
          <p:cNvSpPr/>
          <p:nvPr/>
        </p:nvSpPr>
        <p:spPr>
          <a:xfrm>
            <a:off x="1331640" y="2859840"/>
            <a:ext cx="1223640" cy="2354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69" name="Rectangle 20"/>
          <p:cNvSpPr/>
          <p:nvPr/>
        </p:nvSpPr>
        <p:spPr>
          <a:xfrm>
            <a:off x="4356000" y="3075840"/>
            <a:ext cx="1439640" cy="287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0" name="Rectangle 21"/>
          <p:cNvSpPr/>
          <p:nvPr/>
        </p:nvSpPr>
        <p:spPr>
          <a:xfrm>
            <a:off x="2771640" y="3157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1" name="Rectangle 22"/>
          <p:cNvSpPr/>
          <p:nvPr/>
        </p:nvSpPr>
        <p:spPr>
          <a:xfrm>
            <a:off x="1331640" y="314784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2" name="Rectangle 23"/>
          <p:cNvSpPr/>
          <p:nvPr/>
        </p:nvSpPr>
        <p:spPr>
          <a:xfrm>
            <a:off x="4284000" y="3373560"/>
            <a:ext cx="136764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3" name="Rectangle 24"/>
          <p:cNvSpPr/>
          <p:nvPr/>
        </p:nvSpPr>
        <p:spPr>
          <a:xfrm>
            <a:off x="2843640" y="3373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4" name="Rectangle 25"/>
          <p:cNvSpPr/>
          <p:nvPr/>
        </p:nvSpPr>
        <p:spPr>
          <a:xfrm>
            <a:off x="1403640" y="336384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5" name="Rectangle 26"/>
          <p:cNvSpPr/>
          <p:nvPr/>
        </p:nvSpPr>
        <p:spPr>
          <a:xfrm>
            <a:off x="4356000" y="3661560"/>
            <a:ext cx="1439640" cy="215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6" name="Rectangle 27"/>
          <p:cNvSpPr/>
          <p:nvPr/>
        </p:nvSpPr>
        <p:spPr>
          <a:xfrm>
            <a:off x="2771640" y="3661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7" name="Rectangle 28"/>
          <p:cNvSpPr/>
          <p:nvPr/>
        </p:nvSpPr>
        <p:spPr>
          <a:xfrm>
            <a:off x="1331640" y="365184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8" name="Rectangle 29"/>
          <p:cNvSpPr/>
          <p:nvPr/>
        </p:nvSpPr>
        <p:spPr>
          <a:xfrm>
            <a:off x="4356000" y="3877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9" name="Rectangle 30"/>
          <p:cNvSpPr/>
          <p:nvPr/>
        </p:nvSpPr>
        <p:spPr>
          <a:xfrm>
            <a:off x="2771640" y="3877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80" name="Rectangle 31"/>
          <p:cNvSpPr/>
          <p:nvPr/>
        </p:nvSpPr>
        <p:spPr>
          <a:xfrm>
            <a:off x="1331640" y="386784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81" name="Rectangle 32"/>
          <p:cNvSpPr/>
          <p:nvPr/>
        </p:nvSpPr>
        <p:spPr>
          <a:xfrm>
            <a:off x="4356000" y="4165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82" name="Rectangle 33"/>
          <p:cNvSpPr/>
          <p:nvPr/>
        </p:nvSpPr>
        <p:spPr>
          <a:xfrm>
            <a:off x="2771640" y="416556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83" name="Rectangle 34"/>
          <p:cNvSpPr/>
          <p:nvPr/>
        </p:nvSpPr>
        <p:spPr>
          <a:xfrm>
            <a:off x="1331640" y="4155840"/>
            <a:ext cx="1223640" cy="20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284" name="Straight Connector 35"/>
          <p:cNvCxnSpPr/>
          <p:nvPr/>
        </p:nvCxnSpPr>
        <p:spPr>
          <a:xfrm>
            <a:off x="4211640" y="1275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85" name="Straight Connector 36"/>
          <p:cNvCxnSpPr/>
          <p:nvPr/>
        </p:nvCxnSpPr>
        <p:spPr>
          <a:xfrm>
            <a:off x="5940000" y="1275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86" name="Straight Connector 37"/>
          <p:cNvCxnSpPr/>
          <p:nvPr/>
        </p:nvCxnSpPr>
        <p:spPr>
          <a:xfrm>
            <a:off x="3347640" y="1275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87" name="Straight Connector 38"/>
          <p:cNvCxnSpPr/>
          <p:nvPr/>
        </p:nvCxnSpPr>
        <p:spPr>
          <a:xfrm>
            <a:off x="2699640" y="2067480"/>
            <a:ext cx="360" cy="244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88" name="Straight Connector 39"/>
          <p:cNvCxnSpPr/>
          <p:nvPr/>
        </p:nvCxnSpPr>
        <p:spPr>
          <a:xfrm>
            <a:off x="2123640" y="1995480"/>
            <a:ext cx="360" cy="244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89" name="Straight Connector 40"/>
          <p:cNvCxnSpPr/>
          <p:nvPr/>
        </p:nvCxnSpPr>
        <p:spPr>
          <a:xfrm>
            <a:off x="8820360" y="1203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290" name="Straight Connector 41"/>
          <p:cNvCxnSpPr/>
          <p:nvPr/>
        </p:nvCxnSpPr>
        <p:spPr>
          <a:xfrm>
            <a:off x="1547640" y="1275480"/>
            <a:ext cx="360" cy="3168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ALU and the Processor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ALU stands for Arithmetic Logic Unit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A part of the processor or CPU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4085640" cy="158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Logic Diagram of an independent Arithmetic Circuit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Picture 6" descr=""/>
          <p:cNvPicPr/>
          <p:nvPr/>
        </p:nvPicPr>
        <p:blipFill>
          <a:blip r:embed="rId1"/>
          <a:stretch/>
        </p:blipFill>
        <p:spPr>
          <a:xfrm>
            <a:off x="4492440" y="50760"/>
            <a:ext cx="4687920" cy="496872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294" name="Rectangle 3"/>
          <p:cNvSpPr/>
          <p:nvPr/>
        </p:nvSpPr>
        <p:spPr>
          <a:xfrm>
            <a:off x="2627640" y="2499840"/>
            <a:ext cx="791640" cy="136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Baskerville Old Face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Baskerville Old Face"/>
              </a:rPr>
              <a:t>Parallel adder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tangle 4"/>
          <p:cNvSpPr/>
          <p:nvPr/>
        </p:nvSpPr>
        <p:spPr>
          <a:xfrm>
            <a:off x="1403640" y="2067840"/>
            <a:ext cx="863640" cy="216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Baskerville Old Face"/>
              </a:rPr>
              <a:t>Combinational Circuit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6" name="Straight Arrow Connector 9"/>
          <p:cNvCxnSpPr/>
          <p:nvPr/>
        </p:nvCxnSpPr>
        <p:spPr>
          <a:xfrm>
            <a:off x="2987640" y="2283480"/>
            <a:ext cx="360" cy="216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7" name="Straight Arrow Connector 11"/>
          <p:cNvCxnSpPr/>
          <p:nvPr/>
        </p:nvCxnSpPr>
        <p:spPr>
          <a:xfrm>
            <a:off x="2267640" y="2934000"/>
            <a:ext cx="360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8" name="Straight Arrow Connector 12"/>
          <p:cNvCxnSpPr/>
          <p:nvPr/>
        </p:nvCxnSpPr>
        <p:spPr>
          <a:xfrm>
            <a:off x="2267640" y="3363480"/>
            <a:ext cx="360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299" name="TextBox 13"/>
              <p:cNvSpPr txBox="1"/>
              <p:nvPr/>
            </p:nvSpPr>
            <p:spPr>
              <a:xfrm>
                <a:off x="2284200" y="2625120"/>
                <a:ext cx="215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𝑋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0" name="TextBox 14"/>
              <p:cNvSpPr txBox="1"/>
              <p:nvPr/>
            </p:nvSpPr>
            <p:spPr>
              <a:xfrm>
                <a:off x="2303640" y="3363840"/>
                <a:ext cx="215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𝑌</m:t>
                    </m:r>
                  </m:oMath>
                </a14:m>
              </a:p>
            </p:txBody>
          </p:sp>
        </mc:Choice>
        <mc:Fallback/>
      </mc:AlternateContent>
      <p:cxnSp>
        <p:nvCxnSpPr>
          <p:cNvPr id="301" name="Straight Arrow Connector 15"/>
          <p:cNvCxnSpPr/>
          <p:nvPr/>
        </p:nvCxnSpPr>
        <p:spPr>
          <a:xfrm>
            <a:off x="1043280" y="2952720"/>
            <a:ext cx="360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02" name="Straight Arrow Connector 16"/>
          <p:cNvCxnSpPr/>
          <p:nvPr/>
        </p:nvCxnSpPr>
        <p:spPr>
          <a:xfrm>
            <a:off x="1043280" y="3382200"/>
            <a:ext cx="360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303" name="TextBox 17"/>
              <p:cNvSpPr txBox="1"/>
              <p:nvPr/>
            </p:nvSpPr>
            <p:spPr>
              <a:xfrm>
                <a:off x="1060200" y="2643840"/>
                <a:ext cx="215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4" name="TextBox 18"/>
              <p:cNvSpPr txBox="1"/>
              <p:nvPr/>
            </p:nvSpPr>
            <p:spPr>
              <a:xfrm>
                <a:off x="1079640" y="3382560"/>
                <a:ext cx="215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𝐵</m:t>
                    </m:r>
                  </m:oMath>
                </a14:m>
              </a:p>
            </p:txBody>
          </p:sp>
        </mc:Choice>
        <mc:Fallback/>
      </mc:AlternateContent>
      <p:cxnSp>
        <p:nvCxnSpPr>
          <p:cNvPr id="305" name="Straight Arrow Connector 19"/>
          <p:cNvCxnSpPr/>
          <p:nvPr/>
        </p:nvCxnSpPr>
        <p:spPr>
          <a:xfrm>
            <a:off x="1043280" y="2427480"/>
            <a:ext cx="360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06" name="Straight Arrow Connector 20"/>
          <p:cNvCxnSpPr/>
          <p:nvPr/>
        </p:nvCxnSpPr>
        <p:spPr>
          <a:xfrm>
            <a:off x="1043280" y="2139480"/>
            <a:ext cx="360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07" name="TextBox 21"/>
          <p:cNvSpPr/>
          <p:nvPr/>
        </p:nvSpPr>
        <p:spPr>
          <a:xfrm>
            <a:off x="1012680" y="2046960"/>
            <a:ext cx="34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Left Brace 22"/>
          <p:cNvSpPr/>
          <p:nvPr/>
        </p:nvSpPr>
        <p:spPr>
          <a:xfrm>
            <a:off x="827640" y="2067840"/>
            <a:ext cx="143640" cy="4316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23"/>
          <p:cNvSpPr/>
          <p:nvPr/>
        </p:nvSpPr>
        <p:spPr>
          <a:xfrm>
            <a:off x="102240" y="2046960"/>
            <a:ext cx="784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Baskerville Old Face"/>
              </a:rPr>
              <a:t>Selection Variables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0" name="TextBox 24"/>
              <p:cNvSpPr txBox="1"/>
              <p:nvPr/>
            </p:nvSpPr>
            <p:spPr>
              <a:xfrm>
                <a:off x="2843640" y="2054160"/>
                <a:ext cx="7840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𝑖𝑛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11" name="Rectangle 25"/>
          <p:cNvSpPr/>
          <p:nvPr/>
        </p:nvSpPr>
        <p:spPr>
          <a:xfrm>
            <a:off x="4852440" y="89280"/>
            <a:ext cx="3031560" cy="46422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Design Example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Design an adder/subtractor circuit with one selection variable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s 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and two inputs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A 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and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B.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 When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s=0,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 the circuit performs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A+B.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 When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s=1, 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the circuit performs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A-B 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by taking the 2’s complement of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.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Functions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    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314" name="Rectangle 3"/>
          <p:cNvSpPr/>
          <p:nvPr/>
        </p:nvSpPr>
        <p:spPr>
          <a:xfrm>
            <a:off x="7236360" y="2283840"/>
            <a:ext cx="791640" cy="136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Baskerville Old Face"/>
              </a:rPr>
              <a:t> </a:t>
            </a:r>
            <a:r>
              <a:rPr b="0" lang="en-US" sz="1200" spc="-1" strike="noStrike">
                <a:solidFill>
                  <a:schemeClr val="dk1"/>
                </a:solidFill>
                <a:latin typeface="Baskerville Old Face"/>
              </a:rPr>
              <a:t>Parallel adder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Rectangle 4"/>
          <p:cNvSpPr/>
          <p:nvPr/>
        </p:nvSpPr>
        <p:spPr>
          <a:xfrm>
            <a:off x="6012000" y="1851840"/>
            <a:ext cx="863640" cy="216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Baskerville Old Face"/>
              </a:rPr>
              <a:t>Combinational Circuit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6" name="Straight Arrow Connector 6"/>
          <p:cNvCxnSpPr/>
          <p:nvPr/>
        </p:nvCxnSpPr>
        <p:spPr>
          <a:xfrm>
            <a:off x="7596000" y="2067480"/>
            <a:ext cx="360" cy="216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17" name="Straight Arrow Connector 7"/>
          <p:cNvCxnSpPr/>
          <p:nvPr/>
        </p:nvCxnSpPr>
        <p:spPr>
          <a:xfrm>
            <a:off x="6876000" y="2718000"/>
            <a:ext cx="360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18" name="Straight Arrow Connector 8"/>
          <p:cNvCxnSpPr/>
          <p:nvPr/>
        </p:nvCxnSpPr>
        <p:spPr>
          <a:xfrm>
            <a:off x="6876000" y="3147480"/>
            <a:ext cx="360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319" name="TextBox 9"/>
              <p:cNvSpPr txBox="1"/>
              <p:nvPr/>
            </p:nvSpPr>
            <p:spPr>
              <a:xfrm>
                <a:off x="6892560" y="2409120"/>
                <a:ext cx="215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𝑋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0" name="TextBox 10"/>
              <p:cNvSpPr txBox="1"/>
              <p:nvPr/>
            </p:nvSpPr>
            <p:spPr>
              <a:xfrm>
                <a:off x="6912360" y="3147840"/>
                <a:ext cx="215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𝑌</m:t>
                    </m:r>
                  </m:oMath>
                </a14:m>
              </a:p>
            </p:txBody>
          </p:sp>
        </mc:Choice>
        <mc:Fallback/>
      </mc:AlternateContent>
      <p:cxnSp>
        <p:nvCxnSpPr>
          <p:cNvPr id="321" name="Straight Arrow Connector 11"/>
          <p:cNvCxnSpPr/>
          <p:nvPr/>
        </p:nvCxnSpPr>
        <p:spPr>
          <a:xfrm>
            <a:off x="5652000" y="2736720"/>
            <a:ext cx="360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22" name="Straight Arrow Connector 12"/>
          <p:cNvCxnSpPr/>
          <p:nvPr/>
        </p:nvCxnSpPr>
        <p:spPr>
          <a:xfrm>
            <a:off x="5652000" y="3166200"/>
            <a:ext cx="360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323" name="TextBox 13"/>
              <p:cNvSpPr txBox="1"/>
              <p:nvPr/>
            </p:nvSpPr>
            <p:spPr>
              <a:xfrm>
                <a:off x="5668560" y="2427840"/>
                <a:ext cx="215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4" name="TextBox 14"/>
              <p:cNvSpPr txBox="1"/>
              <p:nvPr/>
            </p:nvSpPr>
            <p:spPr>
              <a:xfrm>
                <a:off x="5688000" y="3166560"/>
                <a:ext cx="215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𝐵</m:t>
                    </m:r>
                  </m:oMath>
                </a14:m>
              </a:p>
            </p:txBody>
          </p:sp>
        </mc:Choice>
        <mc:Fallback/>
      </mc:AlternateContent>
      <p:cxnSp>
        <p:nvCxnSpPr>
          <p:cNvPr id="325" name="Straight Arrow Connector 15"/>
          <p:cNvCxnSpPr/>
          <p:nvPr/>
        </p:nvCxnSpPr>
        <p:spPr>
          <a:xfrm>
            <a:off x="5652000" y="2211480"/>
            <a:ext cx="360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26" name="Straight Arrow Connector 16"/>
          <p:cNvCxnSpPr/>
          <p:nvPr/>
        </p:nvCxnSpPr>
        <p:spPr>
          <a:xfrm>
            <a:off x="5652000" y="1923480"/>
            <a:ext cx="360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27" name="TextBox 17"/>
          <p:cNvSpPr/>
          <p:nvPr/>
        </p:nvSpPr>
        <p:spPr>
          <a:xfrm>
            <a:off x="5621400" y="1830960"/>
            <a:ext cx="34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Left Brace 18"/>
          <p:cNvSpPr/>
          <p:nvPr/>
        </p:nvSpPr>
        <p:spPr>
          <a:xfrm>
            <a:off x="5436000" y="1851840"/>
            <a:ext cx="143640" cy="4316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Box 19"/>
          <p:cNvSpPr/>
          <p:nvPr/>
        </p:nvSpPr>
        <p:spPr>
          <a:xfrm>
            <a:off x="4710960" y="1830960"/>
            <a:ext cx="784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Baskerville Old Face"/>
              </a:rPr>
              <a:t>Selection Variables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30" name="TextBox 20"/>
              <p:cNvSpPr txBox="1"/>
              <p:nvPr/>
            </p:nvSpPr>
            <p:spPr>
              <a:xfrm>
                <a:off x="7452360" y="1838160"/>
                <a:ext cx="7840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𝑖𝑛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graphicFrame>
        <p:nvGraphicFramePr>
          <p:cNvPr id="331" name="Table 22"/>
          <p:cNvGraphicFramePr/>
          <p:nvPr/>
        </p:nvGraphicFramePr>
        <p:xfrm>
          <a:off x="352080" y="3216600"/>
          <a:ext cx="1411200" cy="914760"/>
        </p:xfrm>
        <a:graphic>
          <a:graphicData uri="http://schemas.openxmlformats.org/drawingml/2006/table">
            <a:tbl>
              <a:tblPr/>
              <a:tblGrid>
                <a:gridCol w="705600"/>
                <a:gridCol w="705600"/>
              </a:tblGrid>
              <a:tr h="264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s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4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0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4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1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332" name="TextBox 23"/>
              <p:cNvSpPr txBox="1"/>
              <p:nvPr/>
            </p:nvSpPr>
            <p:spPr>
              <a:xfrm>
                <a:off x="107640" y="4299840"/>
                <a:ext cx="2664000" cy="369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sSup>
                      <m:e>
                        <m:r>
                          <m:t xml:space="preserve">𝑠</m:t>
                        </m:r>
                      </m:e>
                      <m:sup>
                        <m:r>
                          <m:t xml:space="preserve">′</m:t>
                        </m:r>
                      </m:sup>
                    </m:sSup>
                    <m:sSub>
                      <m:e>
                        <m:r>
                          <m:t xml:space="preserve">𝐵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𝑠</m:t>
                    </m:r>
                    <m:sSubSup>
                      <m:e>
                        <m:r>
                          <m:t xml:space="preserve">𝐵</m:t>
                        </m:r>
                      </m:e>
                      <m:sub>
                        <m:r>
                          <m:t xml:space="preserve">𝑖</m:t>
                        </m:r>
                      </m:sub>
                      <m:sup>
                        <m:r>
                          <m:t xml:space="preserve">′</m:t>
                        </m:r>
                      </m:sup>
                    </m:sSubSup>
                    <m:r>
                      <m:t xml:space="preserve">=</m:t>
                    </m:r>
                    <m:r>
                      <m:t xml:space="preserve">s</m:t>
                    </m:r>
                    <m:r>
                      <m:t xml:space="preserve">⨁</m:t>
                    </m:r>
                    <m:sSub>
                      <m:e>
                        <m:r>
                          <m:t xml:space="preserve">𝐵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graphicFrame>
        <p:nvGraphicFramePr>
          <p:cNvPr id="333" name="Table 24"/>
          <p:cNvGraphicFramePr/>
          <p:nvPr/>
        </p:nvGraphicFramePr>
        <p:xfrm>
          <a:off x="3182040" y="3219840"/>
          <a:ext cx="1411200" cy="914760"/>
        </p:xfrm>
        <a:graphic>
          <a:graphicData uri="http://schemas.openxmlformats.org/drawingml/2006/table">
            <a:tbl>
              <a:tblPr/>
              <a:tblGrid>
                <a:gridCol w="705600"/>
                <a:gridCol w="705600"/>
              </a:tblGrid>
              <a:tr h="264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s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4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0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0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4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1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1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334" name="TextBox 25"/>
              <p:cNvSpPr txBox="1"/>
              <p:nvPr/>
            </p:nvSpPr>
            <p:spPr>
              <a:xfrm>
                <a:off x="3312000" y="4308480"/>
                <a:ext cx="1151640" cy="369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𝑖𝑛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𝑠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Design Example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Content Placeholder 21" descr=""/>
          <p:cNvPicPr/>
          <p:nvPr/>
        </p:nvPicPr>
        <p:blipFill>
          <a:blip r:embed="rId1"/>
          <a:stretch/>
        </p:blipFill>
        <p:spPr>
          <a:xfrm>
            <a:off x="3183840" y="700200"/>
            <a:ext cx="2775600" cy="389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Designing a Logic Circuit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We shall implement three basic logical operations (AND, OR and NOT) and an XOR operation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339" name="Picture 3" descr=""/>
          <p:cNvPicPr/>
          <p:nvPr/>
        </p:nvPicPr>
        <p:blipFill>
          <a:blip r:embed="rId1"/>
          <a:stretch/>
        </p:blipFill>
        <p:spPr>
          <a:xfrm>
            <a:off x="4500000" y="1419480"/>
            <a:ext cx="2745360" cy="1269720"/>
          </a:xfrm>
          <a:prstGeom prst="rect">
            <a:avLst/>
          </a:prstGeom>
          <a:ln w="0">
            <a:noFill/>
          </a:ln>
        </p:spPr>
      </p:pic>
      <p:pic>
        <p:nvPicPr>
          <p:cNvPr id="340" name="Picture 4" descr=""/>
          <p:cNvPicPr/>
          <p:nvPr/>
        </p:nvPicPr>
        <p:blipFill>
          <a:blip r:embed="rId2"/>
          <a:stretch/>
        </p:blipFill>
        <p:spPr>
          <a:xfrm>
            <a:off x="755640" y="1635480"/>
            <a:ext cx="3123720" cy="240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9" dur="indefinite" restart="never" nodeType="tmRoot">
          <p:childTnLst>
            <p:seq>
              <p:cTn id="380" dur="indefinite" nodeType="mainSeq">
                <p:childTnLst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Designing a Logic Circuit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Let’s combine it with arithmetic operations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343" name="Picture 5" descr=""/>
          <p:cNvPicPr/>
          <p:nvPr/>
        </p:nvPicPr>
        <p:blipFill>
          <a:blip r:embed="rId1"/>
          <a:stretch/>
        </p:blipFill>
        <p:spPr>
          <a:xfrm>
            <a:off x="1835640" y="1347480"/>
            <a:ext cx="4912920" cy="30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More Efficient Design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Use already available arithmetic circuit and incorporate logical operations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Procedure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Design the arithmetic section independently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Take the circuit, consider and determine which logic operations are automatically generated from the arithmetic circuit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Modify the circuit to incorporate required but not automatically generated logic operations 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9" dur="indefinite" restart="never" nodeType="tmRoot">
          <p:childTnLst>
            <p:seq>
              <p:cTn id="390" dur="indefinite" nodeType="mainSeq">
                <p:childTnLst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More Efficient Design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Use already available arithmetic circuit and incorporate logical operations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348" name="Picture 3" descr=""/>
          <p:cNvPicPr/>
          <p:nvPr/>
        </p:nvPicPr>
        <p:blipFill>
          <a:blip r:embed="rId1"/>
          <a:stretch/>
        </p:blipFill>
        <p:spPr>
          <a:xfrm>
            <a:off x="32760" y="1059480"/>
            <a:ext cx="1454760" cy="1521720"/>
          </a:xfrm>
          <a:prstGeom prst="rect">
            <a:avLst/>
          </a:prstGeom>
          <a:ln w="0">
            <a:noFill/>
          </a:ln>
        </p:spPr>
      </p:pic>
      <p:pic>
        <p:nvPicPr>
          <p:cNvPr id="349" name="Picture 4" descr=""/>
          <p:cNvPicPr/>
          <p:nvPr/>
        </p:nvPicPr>
        <p:blipFill>
          <a:blip r:embed="rId2"/>
          <a:stretch/>
        </p:blipFill>
        <p:spPr>
          <a:xfrm>
            <a:off x="611640" y="2462400"/>
            <a:ext cx="4608000" cy="2118240"/>
          </a:xfrm>
          <a:prstGeom prst="rect">
            <a:avLst/>
          </a:prstGeom>
          <a:ln w="0">
            <a:noFill/>
          </a:ln>
        </p:spPr>
      </p:pic>
      <p:sp>
        <p:nvSpPr>
          <p:cNvPr id="350" name="Rectangle 5"/>
          <p:cNvSpPr/>
          <p:nvPr/>
        </p:nvSpPr>
        <p:spPr>
          <a:xfrm>
            <a:off x="683640" y="2581560"/>
            <a:ext cx="359640" cy="199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1" name="Rectangle 6"/>
          <p:cNvSpPr/>
          <p:nvPr/>
        </p:nvSpPr>
        <p:spPr>
          <a:xfrm>
            <a:off x="2411640" y="2588760"/>
            <a:ext cx="287640" cy="199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2" name="Rectangle 7"/>
          <p:cNvSpPr/>
          <p:nvPr/>
        </p:nvSpPr>
        <p:spPr>
          <a:xfrm>
            <a:off x="2699640" y="2571840"/>
            <a:ext cx="2674440" cy="86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3" name="Rectangle 8"/>
          <p:cNvSpPr/>
          <p:nvPr/>
        </p:nvSpPr>
        <p:spPr>
          <a:xfrm>
            <a:off x="2699640" y="3435840"/>
            <a:ext cx="26744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4" name="Rectangle 9"/>
          <p:cNvSpPr/>
          <p:nvPr/>
        </p:nvSpPr>
        <p:spPr>
          <a:xfrm>
            <a:off x="2608560" y="3723840"/>
            <a:ext cx="26744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5" name="Rectangle 10"/>
          <p:cNvSpPr/>
          <p:nvPr/>
        </p:nvSpPr>
        <p:spPr>
          <a:xfrm>
            <a:off x="2843640" y="1382400"/>
            <a:ext cx="26744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6" name="Rectangle 11"/>
          <p:cNvSpPr/>
          <p:nvPr/>
        </p:nvSpPr>
        <p:spPr>
          <a:xfrm>
            <a:off x="2699640" y="3939840"/>
            <a:ext cx="2674440" cy="2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7" name="Rectangle 12"/>
          <p:cNvSpPr/>
          <p:nvPr/>
        </p:nvSpPr>
        <p:spPr>
          <a:xfrm>
            <a:off x="2627640" y="4155840"/>
            <a:ext cx="2674440" cy="34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58" name="Picture 14" descr=""/>
          <p:cNvPicPr/>
          <p:nvPr/>
        </p:nvPicPr>
        <p:blipFill>
          <a:blip r:embed="rId3"/>
          <a:stretch/>
        </p:blipFill>
        <p:spPr>
          <a:xfrm>
            <a:off x="5436000" y="2471760"/>
            <a:ext cx="1325520" cy="218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Incorporating  remaining functions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Unresolved cases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graphicFrame>
        <p:nvGraphicFramePr>
          <p:cNvPr id="361" name="Table 3"/>
          <p:cNvGraphicFramePr/>
          <p:nvPr/>
        </p:nvGraphicFramePr>
        <p:xfrm>
          <a:off x="683640" y="1491480"/>
          <a:ext cx="6095520" cy="1190520"/>
        </p:xfrm>
        <a:graphic>
          <a:graphicData uri="http://schemas.openxmlformats.org/drawingml/2006/table">
            <a:tbl>
              <a:tblPr/>
              <a:tblGrid>
                <a:gridCol w="360000"/>
                <a:gridCol w="432000"/>
                <a:gridCol w="432000"/>
                <a:gridCol w="576000"/>
                <a:gridCol w="504000"/>
                <a:gridCol w="1728000"/>
                <a:gridCol w="2063520"/>
              </a:tblGrid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Automatically Obtained 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Required 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1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0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0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0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1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1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Baskerville Old Face"/>
                        </a:rPr>
                        <a:t>0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Baskerville Old Face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Final Boolean Functions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Combining the arithmetic and logical cases, we get the final form of the Boolean function as: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364" name="Picture 4" descr=""/>
          <p:cNvPicPr/>
          <p:nvPr/>
        </p:nvPicPr>
        <p:blipFill>
          <a:blip r:embed="rId1"/>
          <a:stretch/>
        </p:blipFill>
        <p:spPr>
          <a:xfrm>
            <a:off x="3060000" y="1851840"/>
            <a:ext cx="5889240" cy="31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9" dur="indefinite" restart="never" nodeType="tmRoot">
          <p:childTnLst>
            <p:seq>
              <p:cTn id="440" dur="indefinite" nodeType="mainSeq">
                <p:childTnLst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Status Register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Four bits represents four status bits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C: Contains the output carry of the operation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S: Contains the sign of the result of the operation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Z: Indicates whether the -bit of the result is 0 or not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V: Indicates any overflow has occurred due to the operation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Status bits help to determine relationships among inputs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Example: 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Compare the value of A with the value of B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Determine the value of  bit of an input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5" dur="indefinite" restart="never" nodeType="tmRoot">
          <p:childTnLst>
            <p:seq>
              <p:cTn id="446" dur="indefinite" nodeType="mainSeq">
                <p:childTnLst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Some Terminologies Revisiting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Decoder, Encoder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29" name="Rectangle 3"/>
          <p:cNvSpPr/>
          <p:nvPr/>
        </p:nvSpPr>
        <p:spPr>
          <a:xfrm>
            <a:off x="1763640" y="1347480"/>
            <a:ext cx="1079640" cy="1583640"/>
          </a:xfrm>
          <a:prstGeom prst="rect">
            <a:avLst/>
          </a:prstGeom>
          <a:gradFill rotWithShape="0">
            <a:gsLst>
              <a:gs pos="0">
                <a:srgbClr val="defcff"/>
              </a:gs>
              <a:gs pos="100000">
                <a:srgbClr val="f2fcff"/>
              </a:gs>
            </a:gsLst>
            <a:lin ang="16200000"/>
          </a:gradFill>
          <a:ln>
            <a:solidFill>
              <a:srgbClr val="b5dcde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Baskerville Old Face"/>
              </a:rPr>
              <a:t>2X4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Baskerville Old Face"/>
              </a:rPr>
              <a:t>Decoder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Arrow Connector 5"/>
          <p:cNvCxnSpPr/>
          <p:nvPr/>
        </p:nvCxnSpPr>
        <p:spPr>
          <a:xfrm>
            <a:off x="971280" y="1851480"/>
            <a:ext cx="792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1" name="Straight Arrow Connector 7"/>
          <p:cNvCxnSpPr/>
          <p:nvPr/>
        </p:nvCxnSpPr>
        <p:spPr>
          <a:xfrm>
            <a:off x="971280" y="2355480"/>
            <a:ext cx="792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2" name="Straight Arrow Connector 8"/>
          <p:cNvCxnSpPr/>
          <p:nvPr/>
        </p:nvCxnSpPr>
        <p:spPr>
          <a:xfrm>
            <a:off x="2843640" y="1563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3" name="Straight Arrow Connector 9"/>
          <p:cNvCxnSpPr/>
          <p:nvPr/>
        </p:nvCxnSpPr>
        <p:spPr>
          <a:xfrm>
            <a:off x="2843640" y="1923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4" name="Straight Arrow Connector 10"/>
          <p:cNvCxnSpPr/>
          <p:nvPr/>
        </p:nvCxnSpPr>
        <p:spPr>
          <a:xfrm>
            <a:off x="2843640" y="234576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5" name="Straight Arrow Connector 11"/>
          <p:cNvCxnSpPr/>
          <p:nvPr/>
        </p:nvCxnSpPr>
        <p:spPr>
          <a:xfrm>
            <a:off x="2843640" y="2715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6" name="Straight Arrow Connector 12"/>
          <p:cNvCxnSpPr/>
          <p:nvPr/>
        </p:nvCxnSpPr>
        <p:spPr>
          <a:xfrm flipV="1">
            <a:off x="2267640" y="2931480"/>
            <a:ext cx="360" cy="64872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137" name="TextBox 14"/>
              <p:cNvSpPr txBox="1"/>
              <p:nvPr/>
            </p:nvSpPr>
            <p:spPr>
              <a:xfrm>
                <a:off x="467640" y="169848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8" name="TextBox 15"/>
              <p:cNvSpPr txBox="1"/>
              <p:nvPr/>
            </p:nvSpPr>
            <p:spPr>
              <a:xfrm>
                <a:off x="467640" y="211572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9" name="TextBox 16"/>
              <p:cNvSpPr txBox="1"/>
              <p:nvPr/>
            </p:nvSpPr>
            <p:spPr>
              <a:xfrm>
                <a:off x="3636000" y="13788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0" name="TextBox 17"/>
              <p:cNvSpPr txBox="1"/>
              <p:nvPr/>
            </p:nvSpPr>
            <p:spPr>
              <a:xfrm>
                <a:off x="3636000" y="177264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1" name="TextBox 18"/>
              <p:cNvSpPr txBox="1"/>
              <p:nvPr/>
            </p:nvSpPr>
            <p:spPr>
              <a:xfrm>
                <a:off x="3636000" y="213624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2" name="TextBox 19"/>
              <p:cNvSpPr txBox="1"/>
              <p:nvPr/>
            </p:nvSpPr>
            <p:spPr>
              <a:xfrm>
                <a:off x="3636000" y="255024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43" name="TextBox 24"/>
          <p:cNvSpPr/>
          <p:nvPr/>
        </p:nvSpPr>
        <p:spPr>
          <a:xfrm>
            <a:off x="2123640" y="3662280"/>
            <a:ext cx="35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4" name="TextBox 40"/>
              <p:cNvSpPr txBox="1"/>
              <p:nvPr/>
            </p:nvSpPr>
            <p:spPr>
              <a:xfrm>
                <a:off x="5148000" y="133452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5" name="TextBox 41"/>
              <p:cNvSpPr txBox="1"/>
              <p:nvPr/>
            </p:nvSpPr>
            <p:spPr>
              <a:xfrm>
                <a:off x="5148000" y="17280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6" name="TextBox 42"/>
              <p:cNvSpPr txBox="1"/>
              <p:nvPr/>
            </p:nvSpPr>
            <p:spPr>
              <a:xfrm>
                <a:off x="5148000" y="20916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7" name="TextBox 43"/>
              <p:cNvSpPr txBox="1"/>
              <p:nvPr/>
            </p:nvSpPr>
            <p:spPr>
              <a:xfrm>
                <a:off x="5148000" y="25056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cxnSp>
        <p:nvCxnSpPr>
          <p:cNvPr id="148" name="Straight Arrow Connector 44"/>
          <p:cNvCxnSpPr/>
          <p:nvPr/>
        </p:nvCxnSpPr>
        <p:spPr>
          <a:xfrm>
            <a:off x="5508000" y="1563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9" name="Straight Arrow Connector 45"/>
          <p:cNvCxnSpPr/>
          <p:nvPr/>
        </p:nvCxnSpPr>
        <p:spPr>
          <a:xfrm>
            <a:off x="5508000" y="1923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0" name="Straight Arrow Connector 46"/>
          <p:cNvCxnSpPr/>
          <p:nvPr/>
        </p:nvCxnSpPr>
        <p:spPr>
          <a:xfrm>
            <a:off x="5508000" y="234576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1" name="Straight Arrow Connector 47"/>
          <p:cNvCxnSpPr/>
          <p:nvPr/>
        </p:nvCxnSpPr>
        <p:spPr>
          <a:xfrm>
            <a:off x="5508000" y="2715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2" name="Rectangle 49"/>
          <p:cNvSpPr/>
          <p:nvPr/>
        </p:nvSpPr>
        <p:spPr>
          <a:xfrm>
            <a:off x="6300360" y="1347480"/>
            <a:ext cx="1079640" cy="1583640"/>
          </a:xfrm>
          <a:prstGeom prst="rect">
            <a:avLst/>
          </a:prstGeom>
          <a:gradFill rotWithShape="0">
            <a:gsLst>
              <a:gs pos="0">
                <a:srgbClr val="c2c2ef"/>
              </a:gs>
              <a:gs pos="100000">
                <a:srgbClr val="e8e8f9"/>
              </a:gs>
            </a:gsLst>
            <a:lin ang="16200000"/>
          </a:gradFill>
          <a:ln>
            <a:solidFill>
              <a:srgbClr val="2f2f9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Baskerville Old Face"/>
              </a:rPr>
              <a:t>4X2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Baskerville Old Face"/>
              </a:rPr>
              <a:t>Encoder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50"/>
          <p:cNvCxnSpPr/>
          <p:nvPr/>
        </p:nvCxnSpPr>
        <p:spPr>
          <a:xfrm flipV="1">
            <a:off x="6804000" y="2931480"/>
            <a:ext cx="360" cy="64872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4" name="TextBox 51"/>
          <p:cNvSpPr/>
          <p:nvPr/>
        </p:nvSpPr>
        <p:spPr>
          <a:xfrm>
            <a:off x="6660360" y="3662280"/>
            <a:ext cx="35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5" name="Straight Arrow Connector 52"/>
          <p:cNvCxnSpPr/>
          <p:nvPr/>
        </p:nvCxnSpPr>
        <p:spPr>
          <a:xfrm>
            <a:off x="7380000" y="1860480"/>
            <a:ext cx="792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6" name="Straight Arrow Connector 53"/>
          <p:cNvCxnSpPr/>
          <p:nvPr/>
        </p:nvCxnSpPr>
        <p:spPr>
          <a:xfrm>
            <a:off x="7380000" y="2364480"/>
            <a:ext cx="792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157" name="TextBox 54"/>
              <p:cNvSpPr txBox="1"/>
              <p:nvPr/>
            </p:nvSpPr>
            <p:spPr>
              <a:xfrm>
                <a:off x="8186760" y="170748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8" name="TextBox 55"/>
              <p:cNvSpPr txBox="1"/>
              <p:nvPr/>
            </p:nvSpPr>
            <p:spPr>
              <a:xfrm>
                <a:off x="8186760" y="212508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Status Register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Content Placeholder 3" descr=""/>
          <p:cNvPicPr/>
          <p:nvPr/>
        </p:nvPicPr>
        <p:blipFill>
          <a:blip r:embed="rId1"/>
          <a:stretch/>
        </p:blipFill>
        <p:spPr>
          <a:xfrm>
            <a:off x="611640" y="617400"/>
            <a:ext cx="5351760" cy="3893760"/>
          </a:xfrm>
          <a:prstGeom prst="rect">
            <a:avLst/>
          </a:prstGeom>
          <a:ln w="0">
            <a:noFill/>
          </a:ln>
        </p:spPr>
      </p:pic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5257800" y="228600"/>
            <a:ext cx="3765240" cy="422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Comparing two unsigned numbers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lvl="1"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Compare the value of A with the value of B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Check the status bits (mainly C and Z) after the performing the following operation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372" name="Picture 3" descr=""/>
          <p:cNvPicPr/>
          <p:nvPr/>
        </p:nvPicPr>
        <p:blipFill>
          <a:blip r:embed="rId1"/>
          <a:stretch/>
        </p:blipFill>
        <p:spPr>
          <a:xfrm>
            <a:off x="899280" y="2067480"/>
            <a:ext cx="5497560" cy="2376000"/>
          </a:xfrm>
          <a:prstGeom prst="rect">
            <a:avLst/>
          </a:prstGeom>
          <a:ln w="0">
            <a:noFill/>
          </a:ln>
          <a:scene3d>
            <a:camera prst="orthographicFront">
              <a:rot lat="0" lon="0" rev="21570000"/>
            </a:camera>
            <a:lightRig dir="t" rig="threePt"/>
          </a:scene3d>
        </p:spPr>
      </p:pic>
      <p:sp>
        <p:nvSpPr>
          <p:cNvPr id="373" name="Rectangle 4"/>
          <p:cNvSpPr/>
          <p:nvPr/>
        </p:nvSpPr>
        <p:spPr>
          <a:xfrm>
            <a:off x="1115640" y="302148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4" name="Rectangle 5"/>
          <p:cNvSpPr/>
          <p:nvPr/>
        </p:nvSpPr>
        <p:spPr>
          <a:xfrm>
            <a:off x="1115640" y="3219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5" name="Rectangle 6"/>
          <p:cNvSpPr/>
          <p:nvPr/>
        </p:nvSpPr>
        <p:spPr>
          <a:xfrm>
            <a:off x="1115640" y="3453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6" name="Rectangle 7"/>
          <p:cNvSpPr/>
          <p:nvPr/>
        </p:nvSpPr>
        <p:spPr>
          <a:xfrm>
            <a:off x="1122120" y="3651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7" name="Rectangle 8"/>
          <p:cNvSpPr/>
          <p:nvPr/>
        </p:nvSpPr>
        <p:spPr>
          <a:xfrm>
            <a:off x="1122120" y="3867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8" name="Rectangle 9"/>
          <p:cNvSpPr/>
          <p:nvPr/>
        </p:nvSpPr>
        <p:spPr>
          <a:xfrm>
            <a:off x="1115640" y="4101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9" dur="indefinite" restart="never" nodeType="tmRoot">
          <p:childTnLst>
            <p:seq>
              <p:cTn id="460" dur="indefinite" nodeType="mainSeq">
                <p:childTnLst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Comparing two signed numbers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lvl="1"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Compare the value of A with the value of B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Check the status bits (mainly V and S) after the performing the following operation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381" name="Picture 3" descr=""/>
          <p:cNvPicPr/>
          <p:nvPr/>
        </p:nvPicPr>
        <p:blipFill>
          <a:blip r:embed="rId1"/>
          <a:stretch/>
        </p:blipFill>
        <p:spPr>
          <a:xfrm>
            <a:off x="899280" y="2355480"/>
            <a:ext cx="5497560" cy="2160000"/>
          </a:xfrm>
          <a:prstGeom prst="rect">
            <a:avLst/>
          </a:prstGeom>
          <a:ln w="0">
            <a:noFill/>
          </a:ln>
          <a:scene3d>
            <a:camera prst="orthographicFront">
              <a:rot lat="0" lon="0" rev="21570000"/>
            </a:camera>
            <a:lightRig dir="t" rig="threePt"/>
          </a:scene3d>
        </p:spPr>
      </p:pic>
      <p:sp>
        <p:nvSpPr>
          <p:cNvPr id="382" name="Rectangle 4"/>
          <p:cNvSpPr/>
          <p:nvPr/>
        </p:nvSpPr>
        <p:spPr>
          <a:xfrm>
            <a:off x="1115640" y="302148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3" name="Rectangle 5"/>
          <p:cNvSpPr/>
          <p:nvPr/>
        </p:nvSpPr>
        <p:spPr>
          <a:xfrm>
            <a:off x="1115640" y="3291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4" name="Rectangle 6"/>
          <p:cNvSpPr/>
          <p:nvPr/>
        </p:nvSpPr>
        <p:spPr>
          <a:xfrm>
            <a:off x="1115640" y="3453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5" name="Rectangle 7"/>
          <p:cNvSpPr/>
          <p:nvPr/>
        </p:nvSpPr>
        <p:spPr>
          <a:xfrm>
            <a:off x="1122120" y="3651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6" name="Rectangle 8"/>
          <p:cNvSpPr/>
          <p:nvPr/>
        </p:nvSpPr>
        <p:spPr>
          <a:xfrm>
            <a:off x="1122120" y="3867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7" name="Rectangle 9"/>
          <p:cNvSpPr/>
          <p:nvPr/>
        </p:nvSpPr>
        <p:spPr>
          <a:xfrm>
            <a:off x="1115640" y="4101840"/>
            <a:ext cx="5033880" cy="19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9" dur="indefinite" restart="never" nodeType="tmRoot">
          <p:childTnLst>
            <p:seq>
              <p:cTn id="500" dur="indefinite" nodeType="mainSeq">
                <p:childTnLst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Effect of Output Carry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Content Placeholder 3" descr=""/>
          <p:cNvPicPr/>
          <p:nvPr/>
        </p:nvPicPr>
        <p:blipFill>
          <a:blip r:embed="rId1"/>
          <a:stretch/>
        </p:blipFill>
        <p:spPr>
          <a:xfrm>
            <a:off x="899640" y="945720"/>
            <a:ext cx="7534080" cy="378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Overflow Flag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Content Placeholder 4" descr=""/>
          <p:cNvPicPr/>
          <p:nvPr/>
        </p:nvPicPr>
        <p:blipFill>
          <a:blip r:embed="rId1"/>
          <a:stretch/>
        </p:blipFill>
        <p:spPr>
          <a:xfrm>
            <a:off x="485640" y="1480320"/>
            <a:ext cx="8172000" cy="23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References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Digital Logic and Computer Design </a:t>
            </a:r>
            <a:r>
              <a:rPr b="0" i="1" lang="en-US" sz="2000" spc="-1" strike="noStrike">
                <a:solidFill>
                  <a:srgbClr val="000000"/>
                </a:solidFill>
                <a:latin typeface="Baskerville Old Face"/>
              </a:rPr>
              <a:t>by </a:t>
            </a: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M. Morris Mano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Chapter 9 (9.1-9.7)</a:t>
            </a:r>
            <a:endParaRPr b="0" lang="es-ES" sz="1800" spc="-1" strike="noStrike">
              <a:solidFill>
                <a:srgbClr val="000000"/>
              </a:solidFill>
              <a:latin typeface="Baskerville Old F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33520" y="217188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Thank You </a:t>
            </a:r>
            <a:r>
              <a:rPr b="0" lang="en-US" sz="36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Some Terminologies Revisiting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DeMUX, MUX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sp>
        <p:nvSpPr>
          <p:cNvPr id="161" name="Rectangle 3"/>
          <p:cNvSpPr/>
          <p:nvPr/>
        </p:nvSpPr>
        <p:spPr>
          <a:xfrm>
            <a:off x="1763640" y="1347480"/>
            <a:ext cx="1079640" cy="1583640"/>
          </a:xfrm>
          <a:prstGeom prst="rect">
            <a:avLst/>
          </a:prstGeom>
          <a:gradFill rotWithShape="0">
            <a:gsLst>
              <a:gs pos="0">
                <a:srgbClr val="defcff"/>
              </a:gs>
              <a:gs pos="100000">
                <a:srgbClr val="f2fcff"/>
              </a:gs>
            </a:gsLst>
            <a:lin ang="16200000"/>
          </a:gradFill>
          <a:ln>
            <a:solidFill>
              <a:srgbClr val="b5dcde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Baskerville Old Face"/>
              </a:rPr>
              <a:t>1X4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Baskerville Old Face"/>
              </a:rPr>
              <a:t>DeMUX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2" name="Straight Arrow Connector 5"/>
          <p:cNvCxnSpPr/>
          <p:nvPr/>
        </p:nvCxnSpPr>
        <p:spPr>
          <a:xfrm>
            <a:off x="971280" y="2139480"/>
            <a:ext cx="792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3" name="Straight Arrow Connector 8"/>
          <p:cNvCxnSpPr/>
          <p:nvPr/>
        </p:nvCxnSpPr>
        <p:spPr>
          <a:xfrm>
            <a:off x="2843640" y="1563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4" name="Straight Arrow Connector 9"/>
          <p:cNvCxnSpPr/>
          <p:nvPr/>
        </p:nvCxnSpPr>
        <p:spPr>
          <a:xfrm>
            <a:off x="2843640" y="1923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5" name="Straight Arrow Connector 10"/>
          <p:cNvCxnSpPr/>
          <p:nvPr/>
        </p:nvCxnSpPr>
        <p:spPr>
          <a:xfrm>
            <a:off x="2843640" y="234576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6" name="Straight Arrow Connector 11"/>
          <p:cNvCxnSpPr/>
          <p:nvPr/>
        </p:nvCxnSpPr>
        <p:spPr>
          <a:xfrm>
            <a:off x="2843640" y="2715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7" name="Straight Arrow Connector 12"/>
          <p:cNvCxnSpPr/>
          <p:nvPr/>
        </p:nvCxnSpPr>
        <p:spPr>
          <a:xfrm flipV="1">
            <a:off x="2051640" y="2931480"/>
            <a:ext cx="360" cy="64872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168" name="TextBox 14"/>
              <p:cNvSpPr txBox="1"/>
              <p:nvPr/>
            </p:nvSpPr>
            <p:spPr>
              <a:xfrm>
                <a:off x="467640" y="198648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9" name="TextBox 16"/>
              <p:cNvSpPr txBox="1"/>
              <p:nvPr/>
            </p:nvSpPr>
            <p:spPr>
              <a:xfrm>
                <a:off x="3636000" y="13788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0" name="TextBox 17"/>
              <p:cNvSpPr txBox="1"/>
              <p:nvPr/>
            </p:nvSpPr>
            <p:spPr>
              <a:xfrm>
                <a:off x="3636000" y="177264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1" name="TextBox 18"/>
              <p:cNvSpPr txBox="1"/>
              <p:nvPr/>
            </p:nvSpPr>
            <p:spPr>
              <a:xfrm>
                <a:off x="3636000" y="213624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2" name="TextBox 19"/>
              <p:cNvSpPr txBox="1"/>
              <p:nvPr/>
            </p:nvSpPr>
            <p:spPr>
              <a:xfrm>
                <a:off x="3636000" y="255024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3" name="TextBox 24"/>
              <p:cNvSpPr txBox="1"/>
              <p:nvPr/>
            </p:nvSpPr>
            <p:spPr>
              <a:xfrm>
                <a:off x="1907640" y="357984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4" name="TextBox 40"/>
              <p:cNvSpPr txBox="1"/>
              <p:nvPr/>
            </p:nvSpPr>
            <p:spPr>
              <a:xfrm>
                <a:off x="5148000" y="133452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5" name="TextBox 41"/>
              <p:cNvSpPr txBox="1"/>
              <p:nvPr/>
            </p:nvSpPr>
            <p:spPr>
              <a:xfrm>
                <a:off x="5148000" y="17280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6" name="TextBox 42"/>
              <p:cNvSpPr txBox="1"/>
              <p:nvPr/>
            </p:nvSpPr>
            <p:spPr>
              <a:xfrm>
                <a:off x="5148000" y="20916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7" name="TextBox 43"/>
              <p:cNvSpPr txBox="1"/>
              <p:nvPr/>
            </p:nvSpPr>
            <p:spPr>
              <a:xfrm>
                <a:off x="5148000" y="25056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cxnSp>
        <p:nvCxnSpPr>
          <p:cNvPr id="178" name="Straight Arrow Connector 44"/>
          <p:cNvCxnSpPr/>
          <p:nvPr/>
        </p:nvCxnSpPr>
        <p:spPr>
          <a:xfrm>
            <a:off x="5508000" y="1563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9" name="Straight Arrow Connector 45"/>
          <p:cNvCxnSpPr/>
          <p:nvPr/>
        </p:nvCxnSpPr>
        <p:spPr>
          <a:xfrm>
            <a:off x="5508000" y="1923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80" name="Straight Arrow Connector 46"/>
          <p:cNvCxnSpPr/>
          <p:nvPr/>
        </p:nvCxnSpPr>
        <p:spPr>
          <a:xfrm>
            <a:off x="5508000" y="234576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81" name="Straight Arrow Connector 47"/>
          <p:cNvCxnSpPr/>
          <p:nvPr/>
        </p:nvCxnSpPr>
        <p:spPr>
          <a:xfrm>
            <a:off x="5508000" y="2715480"/>
            <a:ext cx="79236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2" name="Rectangle 49"/>
          <p:cNvSpPr/>
          <p:nvPr/>
        </p:nvSpPr>
        <p:spPr>
          <a:xfrm>
            <a:off x="6300360" y="1347480"/>
            <a:ext cx="1079640" cy="1583640"/>
          </a:xfrm>
          <a:prstGeom prst="rect">
            <a:avLst/>
          </a:prstGeom>
          <a:gradFill rotWithShape="0">
            <a:gsLst>
              <a:gs pos="0">
                <a:srgbClr val="c2c2ef"/>
              </a:gs>
              <a:gs pos="100000">
                <a:srgbClr val="e8e8f9"/>
              </a:gs>
            </a:gsLst>
            <a:lin ang="16200000"/>
          </a:gradFill>
          <a:ln>
            <a:solidFill>
              <a:srgbClr val="2f2f9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Baskerville Old Face"/>
              </a:rPr>
              <a:t>4X1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Baskerville Old Face"/>
              </a:rPr>
              <a:t>MUX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3" name="Straight Arrow Connector 52"/>
          <p:cNvCxnSpPr/>
          <p:nvPr/>
        </p:nvCxnSpPr>
        <p:spPr>
          <a:xfrm>
            <a:off x="7380000" y="2139120"/>
            <a:ext cx="792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184" name="TextBox 54"/>
              <p:cNvSpPr txBox="1"/>
              <p:nvPr/>
            </p:nvSpPr>
            <p:spPr>
              <a:xfrm>
                <a:off x="8186760" y="198648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cxnSp>
        <p:nvCxnSpPr>
          <p:cNvPr id="185" name="Straight Arrow Connector 33"/>
          <p:cNvCxnSpPr/>
          <p:nvPr/>
        </p:nvCxnSpPr>
        <p:spPr>
          <a:xfrm flipV="1">
            <a:off x="2555640" y="2931480"/>
            <a:ext cx="360" cy="64872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186" name="TextBox 34"/>
              <p:cNvSpPr txBox="1"/>
              <p:nvPr/>
            </p:nvSpPr>
            <p:spPr>
              <a:xfrm>
                <a:off x="2411640" y="357984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cxnSp>
        <p:nvCxnSpPr>
          <p:cNvPr id="187" name="Straight Arrow Connector 35"/>
          <p:cNvCxnSpPr/>
          <p:nvPr/>
        </p:nvCxnSpPr>
        <p:spPr>
          <a:xfrm flipV="1">
            <a:off x="6588000" y="2930040"/>
            <a:ext cx="360" cy="648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188" name="TextBox 36"/>
              <p:cNvSpPr txBox="1"/>
              <p:nvPr/>
            </p:nvSpPr>
            <p:spPr>
              <a:xfrm>
                <a:off x="6444360" y="35784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cxnSp>
        <p:nvCxnSpPr>
          <p:cNvPr id="189" name="Straight Arrow Connector 37"/>
          <p:cNvCxnSpPr/>
          <p:nvPr/>
        </p:nvCxnSpPr>
        <p:spPr>
          <a:xfrm flipV="1">
            <a:off x="7092000" y="2930040"/>
            <a:ext cx="360" cy="648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190" name="TextBox 38"/>
              <p:cNvSpPr txBox="1"/>
              <p:nvPr/>
            </p:nvSpPr>
            <p:spPr>
              <a:xfrm>
                <a:off x="6948360" y="3578400"/>
                <a:ext cx="359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4186440" cy="1656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A Simplified Processor in Operation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Content Placeholder 3" descr=""/>
          <p:cNvPicPr/>
          <p:nvPr/>
        </p:nvPicPr>
        <p:blipFill>
          <a:blip r:embed="rId1"/>
          <a:stretch/>
        </p:blipFill>
        <p:spPr>
          <a:xfrm>
            <a:off x="4543200" y="5040"/>
            <a:ext cx="4060800" cy="513828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193" name="TextBox 7"/>
              <p:cNvSpPr txBox="1"/>
              <p:nvPr/>
            </p:nvSpPr>
            <p:spPr>
              <a:xfrm>
                <a:off x="395640" y="2202480"/>
                <a:ext cx="38264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←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94" name="TextBox 6"/>
          <p:cNvSpPr/>
          <p:nvPr/>
        </p:nvSpPr>
        <p:spPr>
          <a:xfrm>
            <a:off x="1177200" y="3426480"/>
            <a:ext cx="2242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askerville Old Face"/>
              </a:rPr>
              <a:t>0000 0001 0010 0011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4085640" cy="158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Simplified Processor with Scratchpad Memory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Content Placeholder 4" descr=""/>
          <p:cNvPicPr/>
          <p:nvPr/>
        </p:nvPicPr>
        <p:blipFill>
          <a:blip r:embed="rId1"/>
          <a:stretch/>
        </p:blipFill>
        <p:spPr>
          <a:xfrm>
            <a:off x="323640" y="3003840"/>
            <a:ext cx="4032000" cy="101088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6" descr=""/>
          <p:cNvPicPr/>
          <p:nvPr/>
        </p:nvPicPr>
        <p:blipFill>
          <a:blip r:embed="rId2"/>
          <a:stretch/>
        </p:blipFill>
        <p:spPr>
          <a:xfrm>
            <a:off x="4716000" y="50760"/>
            <a:ext cx="3888000" cy="504648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198" name="TextBox 7"/>
              <p:cNvSpPr txBox="1"/>
              <p:nvPr/>
            </p:nvSpPr>
            <p:spPr>
              <a:xfrm>
                <a:off x="395640" y="2202480"/>
                <a:ext cx="38264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←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4085640" cy="158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Simplified Processor with Scratchpad Memory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Content Placeholder 4" descr=""/>
          <p:cNvPicPr/>
          <p:nvPr/>
        </p:nvPicPr>
        <p:blipFill>
          <a:blip r:embed="rId1"/>
          <a:stretch/>
        </p:blipFill>
        <p:spPr>
          <a:xfrm>
            <a:off x="323640" y="3003840"/>
            <a:ext cx="4032000" cy="101088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201" name="TextBox 7"/>
              <p:cNvSpPr txBox="1"/>
              <p:nvPr/>
            </p:nvSpPr>
            <p:spPr>
              <a:xfrm>
                <a:off x="395640" y="2202480"/>
                <a:ext cx="38264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←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202" name="Picture 2" descr=""/>
          <p:cNvPicPr/>
          <p:nvPr/>
        </p:nvPicPr>
        <p:blipFill>
          <a:blip r:embed="rId2"/>
          <a:stretch/>
        </p:blipFill>
        <p:spPr>
          <a:xfrm>
            <a:off x="4788000" y="987480"/>
            <a:ext cx="4176000" cy="316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4085640" cy="158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Simplified Processor with Accumulator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4" name="TextBox 7"/>
              <p:cNvSpPr txBox="1"/>
              <p:nvPr/>
            </p:nvSpPr>
            <p:spPr>
              <a:xfrm>
                <a:off x="395640" y="2202480"/>
                <a:ext cx="38264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←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205" name="Content Placeholder 8" descr=""/>
          <p:cNvPicPr/>
          <p:nvPr/>
        </p:nvPicPr>
        <p:blipFill>
          <a:blip r:embed="rId1"/>
          <a:stretch/>
        </p:blipFill>
        <p:spPr>
          <a:xfrm>
            <a:off x="611640" y="3003840"/>
            <a:ext cx="3285720" cy="10796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9" descr=""/>
          <p:cNvPicPr/>
          <p:nvPr/>
        </p:nvPicPr>
        <p:blipFill>
          <a:blip r:embed="rId2"/>
          <a:stretch/>
        </p:blipFill>
        <p:spPr>
          <a:xfrm>
            <a:off x="5004000" y="127800"/>
            <a:ext cx="3710160" cy="45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50760"/>
            <a:ext cx="82292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Baskerville Old Face"/>
              </a:rPr>
              <a:t>An ALU Unit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9240" cy="389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</a:rPr>
              <a:t>Can perform both Arithmetic and Logic Operations</a:t>
            </a:r>
            <a:endParaRPr b="0" lang="es-ES" sz="2000" spc="-1" strike="noStrike">
              <a:solidFill>
                <a:srgbClr val="000000"/>
              </a:solidFill>
              <a:latin typeface="Baskerville Old Face"/>
            </a:endParaRPr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/>
        </p:blipFill>
        <p:spPr>
          <a:xfrm>
            <a:off x="611640" y="1707480"/>
            <a:ext cx="5472360" cy="2592000"/>
          </a:xfrm>
          <a:prstGeom prst="rect">
            <a:avLst/>
          </a:prstGeom>
          <a:ln w="0">
            <a:noFill/>
          </a:ln>
        </p:spPr>
      </p:pic>
      <p:sp>
        <p:nvSpPr>
          <p:cNvPr id="210" name="TextBox 4"/>
          <p:cNvSpPr/>
          <p:nvPr/>
        </p:nvSpPr>
        <p:spPr>
          <a:xfrm>
            <a:off x="6423480" y="2233080"/>
            <a:ext cx="2612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askerville Old Face"/>
              </a:rPr>
              <a:t>Arithmetic/Logical Operation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5"/>
          <p:cNvSpPr/>
          <p:nvPr/>
        </p:nvSpPr>
        <p:spPr>
          <a:xfrm>
            <a:off x="6423480" y="2715840"/>
            <a:ext cx="2612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askerville Old Face"/>
              </a:rPr>
              <a:t>Which Operation/Function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6"/>
          <p:cNvSpPr/>
          <p:nvPr/>
        </p:nvSpPr>
        <p:spPr>
          <a:xfrm>
            <a:off x="6423480" y="3097440"/>
            <a:ext cx="26125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Baskerville Old Face"/>
              </a:rPr>
              <a:t>Helps Function-select to add more variants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3" name="Straight Arrow Connector 11"/>
          <p:cNvCxnSpPr/>
          <p:nvPr/>
        </p:nvCxnSpPr>
        <p:spPr>
          <a:xfrm>
            <a:off x="6020280" y="2859480"/>
            <a:ext cx="42408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14" name="Straight Arrow Connector 13"/>
          <p:cNvCxnSpPr/>
          <p:nvPr/>
        </p:nvCxnSpPr>
        <p:spPr>
          <a:xfrm>
            <a:off x="6020280" y="2427480"/>
            <a:ext cx="42408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15" name="Straight Arrow Connector 14"/>
          <p:cNvCxnSpPr/>
          <p:nvPr/>
        </p:nvCxnSpPr>
        <p:spPr>
          <a:xfrm>
            <a:off x="6020280" y="3219480"/>
            <a:ext cx="42408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5707</TotalTime>
  <Application>LibreOffice/7.4.2.3$Linux_X86_64 LibreOffice_project/40$Build-3</Application>
  <AppVersion>15.0000</AppVersion>
  <Words>927</Words>
  <Paragraphs>226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  <dc:description/>
  <dc:language>en-US</dc:language>
  <cp:lastModifiedBy/>
  <dcterms:modified xsi:type="dcterms:W3CDTF">2022-12-01T22:49:01Z</dcterms:modified>
  <cp:revision>393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PresentationFormat">
    <vt:lpwstr>On-screen Show (16:9)</vt:lpwstr>
  </property>
  <property fmtid="{D5CDD505-2E9C-101B-9397-08002B2CF9AE}" pid="4" name="Slides">
    <vt:i4>36</vt:i4>
  </property>
</Properties>
</file>