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entation.xml" ContentType="application/vnd.openxmlformats-officedocument.presentationml.presentation.mai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56" r:id="rId2"/>
    <p:sldId id="355" r:id="rId3"/>
    <p:sldId id="291" r:id="rId4"/>
    <p:sldId id="290" r:id="rId5"/>
    <p:sldId id="353" r:id="rId6"/>
    <p:sldId id="264" r:id="rId7"/>
    <p:sldId id="306" r:id="rId8"/>
    <p:sldId id="352" r:id="rId9"/>
    <p:sldId id="329" r:id="rId10"/>
    <p:sldId id="324" r:id="rId11"/>
    <p:sldId id="325" r:id="rId12"/>
    <p:sldId id="313" r:id="rId13"/>
    <p:sldId id="336" r:id="rId14"/>
    <p:sldId id="337" r:id="rId15"/>
    <p:sldId id="338" r:id="rId16"/>
    <p:sldId id="342" r:id="rId17"/>
    <p:sldId id="350" r:id="rId18"/>
    <p:sldId id="351" r:id="rId19"/>
    <p:sldId id="289" r:id="rId20"/>
    <p:sldId id="270" r:id="rId21"/>
    <p:sldId id="272" r:id="rId22"/>
    <p:sldId id="273" r:id="rId23"/>
    <p:sldId id="274" r:id="rId24"/>
    <p:sldId id="275" r:id="rId25"/>
    <p:sldId id="276" r:id="rId26"/>
    <p:sldId id="314" r:id="rId27"/>
    <p:sldId id="315" r:id="rId28"/>
    <p:sldId id="277" r:id="rId29"/>
    <p:sldId id="278" r:id="rId30"/>
    <p:sldId id="279" r:id="rId31"/>
    <p:sldId id="280" r:id="rId32"/>
    <p:sldId id="282" r:id="rId33"/>
    <p:sldId id="287" r:id="rId34"/>
    <p:sldId id="316" r:id="rId35"/>
    <p:sldId id="354" r:id="rId36"/>
    <p:sldId id="344" r:id="rId37"/>
    <p:sldId id="345" r:id="rId38"/>
    <p:sldId id="346" r:id="rId39"/>
    <p:sldId id="347" r:id="rId40"/>
    <p:sldId id="348" r:id="rId41"/>
    <p:sldId id="288" r:id="rId4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31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E53DAC9-F817-463C-1217-DA5611A87DF6}"/>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336DD338-1729-E17A-0E61-1430D392FD68}"/>
              </a:ext>
            </a:extLst>
          </p:cNvPr>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AC22EA0-C9AD-A506-984E-A32FFDB59238}"/>
              </a:ext>
            </a:extLst>
          </p:cNvPr>
          <p:cNvSpPr>
            <a:spLocks noChangeArrowheads="1" noTextEdit="1"/>
          </p:cNvSpPr>
          <p:nvPr>
            <p:ph type="sldImg"/>
          </p:nvPr>
        </p:nvSpPr>
        <p:spPr>
          <a:xfrm>
            <a:off x="1150938" y="692150"/>
            <a:ext cx="4556125" cy="3416300"/>
          </a:xfrm>
          <a:ln/>
        </p:spPr>
      </p:sp>
      <p:sp>
        <p:nvSpPr>
          <p:cNvPr id="4099" name="Rectangle 3">
            <a:extLst>
              <a:ext uri="{FF2B5EF4-FFF2-40B4-BE49-F238E27FC236}">
                <a16:creationId xmlns:a16="http://schemas.microsoft.com/office/drawing/2014/main" id="{60C08783-1167-BBC9-11F7-DAF52E12A77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55D3ED5-A98E-A5C6-3D32-087D361D44FA}"/>
              </a:ext>
            </a:extLst>
          </p:cNvPr>
          <p:cNvSpPr>
            <a:spLocks noChangeArrowheads="1" noTextEdit="1"/>
          </p:cNvSpPr>
          <p:nvPr>
            <p:ph type="sldImg"/>
          </p:nvPr>
        </p:nvSpPr>
        <p:spPr>
          <a:xfrm>
            <a:off x="1143000" y="685800"/>
            <a:ext cx="4572000" cy="3429000"/>
          </a:xfrm>
          <a:ln/>
        </p:spPr>
      </p:sp>
      <p:sp>
        <p:nvSpPr>
          <p:cNvPr id="23555" name="Rectangle 3">
            <a:extLst>
              <a:ext uri="{FF2B5EF4-FFF2-40B4-BE49-F238E27FC236}">
                <a16:creationId xmlns:a16="http://schemas.microsoft.com/office/drawing/2014/main" id="{C850FA5C-B271-BF41-D16F-483896768ADC}"/>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CAA8D02-B504-1930-7BC7-D12E7650A5A7}"/>
              </a:ext>
            </a:extLst>
          </p:cNvPr>
          <p:cNvSpPr>
            <a:spLocks noChangeArrowheads="1" noTextEdit="1"/>
          </p:cNvSpPr>
          <p:nvPr>
            <p:ph type="sldImg"/>
          </p:nvPr>
        </p:nvSpPr>
        <p:spPr>
          <a:xfrm>
            <a:off x="1143000" y="685800"/>
            <a:ext cx="4572000" cy="3429000"/>
          </a:xfrm>
          <a:ln/>
        </p:spPr>
      </p:sp>
      <p:sp>
        <p:nvSpPr>
          <p:cNvPr id="25603" name="Rectangle 3">
            <a:extLst>
              <a:ext uri="{FF2B5EF4-FFF2-40B4-BE49-F238E27FC236}">
                <a16:creationId xmlns:a16="http://schemas.microsoft.com/office/drawing/2014/main" id="{832D9BAA-50DE-7128-AE22-6482CA678EA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DBFC862-5A27-6BD5-3E0E-F40E2C6002B4}"/>
              </a:ext>
            </a:extLst>
          </p:cNvPr>
          <p:cNvSpPr>
            <a:spLocks noChangeArrowheads="1" noTextEdit="1"/>
          </p:cNvSpPr>
          <p:nvPr>
            <p:ph type="sldImg"/>
          </p:nvPr>
        </p:nvSpPr>
        <p:spPr>
          <a:xfrm>
            <a:off x="1150938" y="692150"/>
            <a:ext cx="4556125" cy="3416300"/>
          </a:xfrm>
          <a:ln/>
        </p:spPr>
      </p:sp>
      <p:sp>
        <p:nvSpPr>
          <p:cNvPr id="27651" name="Rectangle 3">
            <a:extLst>
              <a:ext uri="{FF2B5EF4-FFF2-40B4-BE49-F238E27FC236}">
                <a16:creationId xmlns:a16="http://schemas.microsoft.com/office/drawing/2014/main" id="{B9EDA916-D8B3-76B9-5C03-B1A813E1F2C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E896EA0-515F-0E44-4375-3C809DF0A19B}"/>
              </a:ext>
            </a:extLst>
          </p:cNvPr>
          <p:cNvSpPr>
            <a:spLocks noChangeArrowheads="1" noTextEdit="1"/>
          </p:cNvSpPr>
          <p:nvPr>
            <p:ph type="sldImg"/>
          </p:nvPr>
        </p:nvSpPr>
        <p:spPr>
          <a:xfrm>
            <a:off x="1143000" y="685800"/>
            <a:ext cx="4572000" cy="3429000"/>
          </a:xfrm>
          <a:ln/>
        </p:spPr>
      </p:sp>
      <p:sp>
        <p:nvSpPr>
          <p:cNvPr id="29699" name="Rectangle 3">
            <a:extLst>
              <a:ext uri="{FF2B5EF4-FFF2-40B4-BE49-F238E27FC236}">
                <a16:creationId xmlns:a16="http://schemas.microsoft.com/office/drawing/2014/main" id="{90B77DF7-879B-9701-4344-28228B70C2F8}"/>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19DC73A-88E4-3711-4244-D68E0C9CE077}"/>
              </a:ext>
            </a:extLst>
          </p:cNvPr>
          <p:cNvSpPr>
            <a:spLocks noChangeArrowheads="1" noTextEdit="1"/>
          </p:cNvSpPr>
          <p:nvPr>
            <p:ph type="sldImg"/>
          </p:nvPr>
        </p:nvSpPr>
        <p:spPr>
          <a:xfrm>
            <a:off x="1143000" y="685800"/>
            <a:ext cx="4572000" cy="3429000"/>
          </a:xfrm>
          <a:ln/>
        </p:spPr>
      </p:sp>
      <p:sp>
        <p:nvSpPr>
          <p:cNvPr id="31747" name="Rectangle 3">
            <a:extLst>
              <a:ext uri="{FF2B5EF4-FFF2-40B4-BE49-F238E27FC236}">
                <a16:creationId xmlns:a16="http://schemas.microsoft.com/office/drawing/2014/main" id="{FB66772B-1FF7-E63B-44E8-E244F877EB5A}"/>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83D41FB-8FB2-79D1-F778-AE395A45B273}"/>
              </a:ext>
            </a:extLst>
          </p:cNvPr>
          <p:cNvSpPr>
            <a:spLocks noChangeArrowheads="1" noTextEdit="1"/>
          </p:cNvSpPr>
          <p:nvPr>
            <p:ph type="sldImg"/>
          </p:nvPr>
        </p:nvSpPr>
        <p:spPr>
          <a:xfrm>
            <a:off x="1143000" y="685800"/>
            <a:ext cx="4572000" cy="3429000"/>
          </a:xfrm>
          <a:ln/>
        </p:spPr>
      </p:sp>
      <p:sp>
        <p:nvSpPr>
          <p:cNvPr id="33795" name="Rectangle 3">
            <a:extLst>
              <a:ext uri="{FF2B5EF4-FFF2-40B4-BE49-F238E27FC236}">
                <a16:creationId xmlns:a16="http://schemas.microsoft.com/office/drawing/2014/main" id="{A87EB4B0-6A1C-4ABA-8688-21DCF61F6DA9}"/>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3A1396E-321E-BC1C-6CBC-83E1EEF49DD6}"/>
              </a:ext>
            </a:extLst>
          </p:cNvPr>
          <p:cNvSpPr>
            <a:spLocks noChangeArrowheads="1" noTextEdit="1"/>
          </p:cNvSpPr>
          <p:nvPr>
            <p:ph type="sldImg"/>
          </p:nvPr>
        </p:nvSpPr>
        <p:spPr>
          <a:xfrm>
            <a:off x="1150938" y="692150"/>
            <a:ext cx="4556125" cy="3416300"/>
          </a:xfrm>
          <a:ln/>
        </p:spPr>
      </p:sp>
      <p:sp>
        <p:nvSpPr>
          <p:cNvPr id="35843" name="Rectangle 3">
            <a:extLst>
              <a:ext uri="{FF2B5EF4-FFF2-40B4-BE49-F238E27FC236}">
                <a16:creationId xmlns:a16="http://schemas.microsoft.com/office/drawing/2014/main" id="{CD44238B-094C-3378-ED84-E43D94D796E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B469F4-9FAD-B492-73FF-395349B44BC4}"/>
              </a:ext>
            </a:extLst>
          </p:cNvPr>
          <p:cNvSpPr>
            <a:spLocks noChangeArrowheads="1" noTextEdit="1"/>
          </p:cNvSpPr>
          <p:nvPr>
            <p:ph type="sldImg"/>
          </p:nvPr>
        </p:nvSpPr>
        <p:spPr>
          <a:xfrm>
            <a:off x="1150938" y="692150"/>
            <a:ext cx="4556125" cy="3416300"/>
          </a:xfrm>
          <a:ln/>
        </p:spPr>
      </p:sp>
      <p:sp>
        <p:nvSpPr>
          <p:cNvPr id="37891" name="Rectangle 3">
            <a:extLst>
              <a:ext uri="{FF2B5EF4-FFF2-40B4-BE49-F238E27FC236}">
                <a16:creationId xmlns:a16="http://schemas.microsoft.com/office/drawing/2014/main" id="{3056C674-5C7A-66AA-6F30-5DC6F0AA80A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23F6D8A-BB55-22F0-7A41-E50A236F2825}"/>
              </a:ext>
            </a:extLst>
          </p:cNvPr>
          <p:cNvSpPr>
            <a:spLocks noChangeArrowheads="1" noTextEdit="1"/>
          </p:cNvSpPr>
          <p:nvPr>
            <p:ph type="sldImg"/>
          </p:nvPr>
        </p:nvSpPr>
        <p:spPr>
          <a:xfrm>
            <a:off x="1150938" y="692150"/>
            <a:ext cx="4556125" cy="3416300"/>
          </a:xfrm>
          <a:ln/>
        </p:spPr>
      </p:sp>
      <p:sp>
        <p:nvSpPr>
          <p:cNvPr id="39939" name="Rectangle 3">
            <a:extLst>
              <a:ext uri="{FF2B5EF4-FFF2-40B4-BE49-F238E27FC236}">
                <a16:creationId xmlns:a16="http://schemas.microsoft.com/office/drawing/2014/main" id="{5E527E18-6A34-BCA5-F815-2CCC1492610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A15751B-9DA9-9F7A-0812-F7132A59BB77}"/>
              </a:ext>
            </a:extLst>
          </p:cNvPr>
          <p:cNvSpPr>
            <a:spLocks noChangeArrowheads="1" noTextEdit="1"/>
          </p:cNvSpPr>
          <p:nvPr>
            <p:ph type="sldImg"/>
          </p:nvPr>
        </p:nvSpPr>
        <p:spPr>
          <a:xfrm>
            <a:off x="1150938" y="692150"/>
            <a:ext cx="4556125" cy="3416300"/>
          </a:xfrm>
          <a:ln/>
        </p:spPr>
      </p:sp>
      <p:sp>
        <p:nvSpPr>
          <p:cNvPr id="41987" name="Rectangle 3">
            <a:extLst>
              <a:ext uri="{FF2B5EF4-FFF2-40B4-BE49-F238E27FC236}">
                <a16:creationId xmlns:a16="http://schemas.microsoft.com/office/drawing/2014/main" id="{FD9B1B43-A994-4E8B-CD92-65977B6BDF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FD877FE-0AF2-E6AB-728E-5B178A770368}"/>
              </a:ext>
            </a:extLst>
          </p:cNvPr>
          <p:cNvSpPr>
            <a:spLocks noChangeArrowheads="1" noTextEdit="1"/>
          </p:cNvSpPr>
          <p:nvPr>
            <p:ph type="sldImg"/>
          </p:nvPr>
        </p:nvSpPr>
        <p:spPr>
          <a:xfrm>
            <a:off x="1150938" y="692150"/>
            <a:ext cx="4556125" cy="3416300"/>
          </a:xfrm>
          <a:ln/>
        </p:spPr>
      </p:sp>
      <p:sp>
        <p:nvSpPr>
          <p:cNvPr id="7171" name="Rectangle 3">
            <a:extLst>
              <a:ext uri="{FF2B5EF4-FFF2-40B4-BE49-F238E27FC236}">
                <a16:creationId xmlns:a16="http://schemas.microsoft.com/office/drawing/2014/main" id="{0926E228-57B2-FD2F-9D20-77DAC763480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7368B4B-69ED-3E38-5C61-303190A95836}"/>
              </a:ext>
            </a:extLst>
          </p:cNvPr>
          <p:cNvSpPr>
            <a:spLocks noChangeArrowheads="1" noTextEdit="1"/>
          </p:cNvSpPr>
          <p:nvPr>
            <p:ph type="sldImg"/>
          </p:nvPr>
        </p:nvSpPr>
        <p:spPr>
          <a:xfrm>
            <a:off x="1150938" y="692150"/>
            <a:ext cx="4556125" cy="3416300"/>
          </a:xfrm>
          <a:ln/>
        </p:spPr>
      </p:sp>
      <p:sp>
        <p:nvSpPr>
          <p:cNvPr id="44035" name="Rectangle 3">
            <a:extLst>
              <a:ext uri="{FF2B5EF4-FFF2-40B4-BE49-F238E27FC236}">
                <a16:creationId xmlns:a16="http://schemas.microsoft.com/office/drawing/2014/main" id="{31619FBC-7478-06DD-BC07-DB898426703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FF126F6-9DCD-5390-0ECD-D1D151A40C05}"/>
              </a:ext>
            </a:extLst>
          </p:cNvPr>
          <p:cNvSpPr>
            <a:spLocks noChangeArrowheads="1" noTextEdit="1"/>
          </p:cNvSpPr>
          <p:nvPr>
            <p:ph type="sldImg"/>
          </p:nvPr>
        </p:nvSpPr>
        <p:spPr>
          <a:xfrm>
            <a:off x="1150938" y="692150"/>
            <a:ext cx="4556125" cy="3416300"/>
          </a:xfrm>
          <a:ln/>
        </p:spPr>
      </p:sp>
      <p:sp>
        <p:nvSpPr>
          <p:cNvPr id="46083" name="Rectangle 3">
            <a:extLst>
              <a:ext uri="{FF2B5EF4-FFF2-40B4-BE49-F238E27FC236}">
                <a16:creationId xmlns:a16="http://schemas.microsoft.com/office/drawing/2014/main" id="{1CA36BE3-CE9B-29B5-16F4-36C99BEC78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8C87BED-35E0-6934-3A59-7CF1A7A8F925}"/>
              </a:ext>
            </a:extLst>
          </p:cNvPr>
          <p:cNvSpPr>
            <a:spLocks noChangeArrowheads="1" noTextEdit="1"/>
          </p:cNvSpPr>
          <p:nvPr>
            <p:ph type="sldImg"/>
          </p:nvPr>
        </p:nvSpPr>
        <p:spPr>
          <a:xfrm>
            <a:off x="1150938" y="692150"/>
            <a:ext cx="4556125" cy="3416300"/>
          </a:xfrm>
          <a:ln/>
        </p:spPr>
      </p:sp>
      <p:sp>
        <p:nvSpPr>
          <p:cNvPr id="48131" name="Rectangle 3">
            <a:extLst>
              <a:ext uri="{FF2B5EF4-FFF2-40B4-BE49-F238E27FC236}">
                <a16:creationId xmlns:a16="http://schemas.microsoft.com/office/drawing/2014/main" id="{B84F297F-5894-A6F9-0378-090A98AD48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D4E4D68-1ADD-EE73-BF71-F4F439F6C63D}"/>
              </a:ext>
            </a:extLst>
          </p:cNvPr>
          <p:cNvSpPr>
            <a:spLocks noChangeArrowheads="1" noTextEdit="1"/>
          </p:cNvSpPr>
          <p:nvPr>
            <p:ph type="sldImg"/>
          </p:nvPr>
        </p:nvSpPr>
        <p:spPr>
          <a:xfrm>
            <a:off x="1150938" y="692150"/>
            <a:ext cx="4556125" cy="3416300"/>
          </a:xfrm>
          <a:ln/>
        </p:spPr>
      </p:sp>
      <p:sp>
        <p:nvSpPr>
          <p:cNvPr id="50179" name="Rectangle 3">
            <a:extLst>
              <a:ext uri="{FF2B5EF4-FFF2-40B4-BE49-F238E27FC236}">
                <a16:creationId xmlns:a16="http://schemas.microsoft.com/office/drawing/2014/main" id="{7033A26C-AAFE-6EBA-2D04-95909D2FC89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B4CF1FF-05D2-F08D-86E8-9C4321F62B7D}"/>
              </a:ext>
            </a:extLst>
          </p:cNvPr>
          <p:cNvSpPr>
            <a:spLocks noChangeArrowheads="1" noTextEdit="1"/>
          </p:cNvSpPr>
          <p:nvPr>
            <p:ph type="sldImg"/>
          </p:nvPr>
        </p:nvSpPr>
        <p:spPr>
          <a:xfrm>
            <a:off x="1150938" y="692150"/>
            <a:ext cx="4556125" cy="3416300"/>
          </a:xfrm>
          <a:ln/>
        </p:spPr>
      </p:sp>
      <p:sp>
        <p:nvSpPr>
          <p:cNvPr id="52227" name="Rectangle 3">
            <a:extLst>
              <a:ext uri="{FF2B5EF4-FFF2-40B4-BE49-F238E27FC236}">
                <a16:creationId xmlns:a16="http://schemas.microsoft.com/office/drawing/2014/main" id="{44A1625F-53E5-C16D-D25B-D554F93918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4CDB025-A50E-F17F-ABD2-D421DFA31F7E}"/>
              </a:ext>
            </a:extLst>
          </p:cNvPr>
          <p:cNvSpPr>
            <a:spLocks noChangeArrowheads="1" noTextEdit="1"/>
          </p:cNvSpPr>
          <p:nvPr>
            <p:ph type="sldImg"/>
          </p:nvPr>
        </p:nvSpPr>
        <p:spPr>
          <a:xfrm>
            <a:off x="1150938" y="692150"/>
            <a:ext cx="4556125" cy="3416300"/>
          </a:xfrm>
          <a:ln/>
        </p:spPr>
      </p:sp>
      <p:sp>
        <p:nvSpPr>
          <p:cNvPr id="54275" name="Rectangle 3">
            <a:extLst>
              <a:ext uri="{FF2B5EF4-FFF2-40B4-BE49-F238E27FC236}">
                <a16:creationId xmlns:a16="http://schemas.microsoft.com/office/drawing/2014/main" id="{6DEDFC04-8083-F4D7-A142-9426830880D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D358F39-51E1-B934-0415-85ABDF33FB6B}"/>
              </a:ext>
            </a:extLst>
          </p:cNvPr>
          <p:cNvSpPr>
            <a:spLocks noChangeArrowheads="1" noTextEdit="1"/>
          </p:cNvSpPr>
          <p:nvPr>
            <p:ph type="sldImg"/>
          </p:nvPr>
        </p:nvSpPr>
        <p:spPr>
          <a:xfrm>
            <a:off x="1150938" y="692150"/>
            <a:ext cx="4556125" cy="3416300"/>
          </a:xfrm>
          <a:ln/>
        </p:spPr>
      </p:sp>
      <p:sp>
        <p:nvSpPr>
          <p:cNvPr id="56323" name="Rectangle 3">
            <a:extLst>
              <a:ext uri="{FF2B5EF4-FFF2-40B4-BE49-F238E27FC236}">
                <a16:creationId xmlns:a16="http://schemas.microsoft.com/office/drawing/2014/main" id="{D82CCC8F-2899-7F3E-3FF3-BD43F82FA5B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F7C3400-4BAE-08C1-DA26-6C1132333358}"/>
              </a:ext>
            </a:extLst>
          </p:cNvPr>
          <p:cNvSpPr>
            <a:spLocks noChangeArrowheads="1" noTextEdit="1"/>
          </p:cNvSpPr>
          <p:nvPr>
            <p:ph type="sldImg"/>
          </p:nvPr>
        </p:nvSpPr>
        <p:spPr>
          <a:xfrm>
            <a:off x="1150938" y="692150"/>
            <a:ext cx="4556125" cy="3416300"/>
          </a:xfrm>
          <a:ln/>
        </p:spPr>
      </p:sp>
      <p:sp>
        <p:nvSpPr>
          <p:cNvPr id="58371" name="Rectangle 3">
            <a:extLst>
              <a:ext uri="{FF2B5EF4-FFF2-40B4-BE49-F238E27FC236}">
                <a16:creationId xmlns:a16="http://schemas.microsoft.com/office/drawing/2014/main" id="{45A8AFEA-9D26-3F01-2CCC-7069E7BFAB8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034BEC4-9457-A5F4-6AE6-60C161FB67BE}"/>
              </a:ext>
            </a:extLst>
          </p:cNvPr>
          <p:cNvSpPr>
            <a:spLocks noChangeArrowheads="1" noTextEdit="1"/>
          </p:cNvSpPr>
          <p:nvPr>
            <p:ph type="sldImg"/>
          </p:nvPr>
        </p:nvSpPr>
        <p:spPr>
          <a:xfrm>
            <a:off x="1150938" y="692150"/>
            <a:ext cx="4556125" cy="3416300"/>
          </a:xfrm>
          <a:ln/>
        </p:spPr>
      </p:sp>
      <p:sp>
        <p:nvSpPr>
          <p:cNvPr id="60419" name="Rectangle 3">
            <a:extLst>
              <a:ext uri="{FF2B5EF4-FFF2-40B4-BE49-F238E27FC236}">
                <a16:creationId xmlns:a16="http://schemas.microsoft.com/office/drawing/2014/main" id="{55777AFE-5BB4-B973-56F4-534113C2079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9EF5FA3-189B-49A1-1DB7-5BCA7A24004E}"/>
              </a:ext>
            </a:extLst>
          </p:cNvPr>
          <p:cNvSpPr>
            <a:spLocks noChangeArrowheads="1" noTextEdit="1"/>
          </p:cNvSpPr>
          <p:nvPr>
            <p:ph type="sldImg"/>
          </p:nvPr>
        </p:nvSpPr>
        <p:spPr>
          <a:xfrm>
            <a:off x="1150938" y="692150"/>
            <a:ext cx="4556125" cy="3416300"/>
          </a:xfrm>
          <a:ln/>
        </p:spPr>
      </p:sp>
      <p:sp>
        <p:nvSpPr>
          <p:cNvPr id="62467" name="Rectangle 3">
            <a:extLst>
              <a:ext uri="{FF2B5EF4-FFF2-40B4-BE49-F238E27FC236}">
                <a16:creationId xmlns:a16="http://schemas.microsoft.com/office/drawing/2014/main" id="{192BFB26-D60A-1D0B-8A2D-F773F03951F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7F06127-14A0-C735-61E3-768A32C1A638}"/>
              </a:ext>
            </a:extLst>
          </p:cNvPr>
          <p:cNvSpPr>
            <a:spLocks noChangeArrowheads="1" noTextEdit="1"/>
          </p:cNvSpPr>
          <p:nvPr>
            <p:ph type="sldImg"/>
          </p:nvPr>
        </p:nvSpPr>
        <p:spPr>
          <a:xfrm>
            <a:off x="1150938" y="692150"/>
            <a:ext cx="4556125" cy="3416300"/>
          </a:xfrm>
          <a:ln/>
        </p:spPr>
      </p:sp>
      <p:sp>
        <p:nvSpPr>
          <p:cNvPr id="9219" name="Rectangle 3">
            <a:extLst>
              <a:ext uri="{FF2B5EF4-FFF2-40B4-BE49-F238E27FC236}">
                <a16:creationId xmlns:a16="http://schemas.microsoft.com/office/drawing/2014/main" id="{5A56DB7E-C469-9C71-1BAA-5C260D43876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7A5CFB2-B035-A791-F15C-CE42645B6EFA}"/>
              </a:ext>
            </a:extLst>
          </p:cNvPr>
          <p:cNvSpPr>
            <a:spLocks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BDE6D1FD-7BE5-01F8-E870-890B58C95F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8036F4C-0DAF-0C9F-0445-71AC97297227}"/>
              </a:ext>
            </a:extLst>
          </p:cNvPr>
          <p:cNvSpPr>
            <a:spLocks noChangeArrowheads="1" noTextEdit="1"/>
          </p:cNvSpPr>
          <p:nvPr>
            <p:ph type="sldImg"/>
          </p:nvPr>
        </p:nvSpPr>
        <p:spPr>
          <a:xfrm>
            <a:off x="1150938" y="692150"/>
            <a:ext cx="4556125" cy="3416300"/>
          </a:xfrm>
          <a:ln/>
        </p:spPr>
      </p:sp>
      <p:sp>
        <p:nvSpPr>
          <p:cNvPr id="66563" name="Rectangle 3">
            <a:extLst>
              <a:ext uri="{FF2B5EF4-FFF2-40B4-BE49-F238E27FC236}">
                <a16:creationId xmlns:a16="http://schemas.microsoft.com/office/drawing/2014/main" id="{799862B0-CE7E-BCEF-8B29-64DA2EA9E0C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BF92183-9AB6-9C42-12C9-AA292056923B}"/>
              </a:ext>
            </a:extLst>
          </p:cNvPr>
          <p:cNvSpPr>
            <a:spLocks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114C3422-D78F-A47B-F289-6397746444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70BE760-9AB6-BE29-AB77-D4C416F3D37C}"/>
              </a:ext>
            </a:extLst>
          </p:cNvPr>
          <p:cNvSpPr>
            <a:spLocks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3698EEBB-71DF-9586-996B-093B11BB35B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50A71E8-FA13-5AF3-87D7-334303FE54A6}"/>
              </a:ext>
            </a:extLst>
          </p:cNvPr>
          <p:cNvSpPr>
            <a:spLocks noChangeArrowheads="1" noTextEdit="1"/>
          </p:cNvSpPr>
          <p:nvPr>
            <p:ph type="sldImg"/>
          </p:nvPr>
        </p:nvSpPr>
        <p:spPr>
          <a:xfrm>
            <a:off x="1150938" y="692150"/>
            <a:ext cx="4556125" cy="3416300"/>
          </a:xfrm>
          <a:ln/>
        </p:spPr>
      </p:sp>
      <p:sp>
        <p:nvSpPr>
          <p:cNvPr id="72707" name="Rectangle 3">
            <a:extLst>
              <a:ext uri="{FF2B5EF4-FFF2-40B4-BE49-F238E27FC236}">
                <a16:creationId xmlns:a16="http://schemas.microsoft.com/office/drawing/2014/main" id="{9C129008-861E-910B-8584-37AA7FE20B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0E26969-5338-F293-FC0F-6B186051CC87}"/>
              </a:ext>
            </a:extLst>
          </p:cNvPr>
          <p:cNvSpPr>
            <a:spLocks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3A6BA80C-102D-8AA9-FFC0-23CBD2D6203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F6C57F9-F114-4887-642A-52C3241BB069}"/>
              </a:ext>
            </a:extLst>
          </p:cNvPr>
          <p:cNvSpPr>
            <a:spLocks noChangeArrowheads="1" noTextEdit="1"/>
          </p:cNvSpPr>
          <p:nvPr>
            <p:ph type="sldImg"/>
          </p:nvPr>
        </p:nvSpPr>
        <p:spPr>
          <a:xfrm>
            <a:off x="1143000" y="685800"/>
            <a:ext cx="4572000" cy="3429000"/>
          </a:xfrm>
          <a:ln/>
        </p:spPr>
      </p:sp>
      <p:sp>
        <p:nvSpPr>
          <p:cNvPr id="76803" name="Rectangle 3">
            <a:extLst>
              <a:ext uri="{FF2B5EF4-FFF2-40B4-BE49-F238E27FC236}">
                <a16:creationId xmlns:a16="http://schemas.microsoft.com/office/drawing/2014/main" id="{A2F539C4-EA9D-208B-EDF2-67278561C512}"/>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6CDA4B8-3CB9-8C22-C977-7CBA9E54F99E}"/>
              </a:ext>
            </a:extLst>
          </p:cNvPr>
          <p:cNvSpPr>
            <a:spLocks noChangeArrowheads="1" noTextEdit="1"/>
          </p:cNvSpPr>
          <p:nvPr>
            <p:ph type="sldImg"/>
          </p:nvPr>
        </p:nvSpPr>
        <p:spPr>
          <a:xfrm>
            <a:off x="1150938" y="692150"/>
            <a:ext cx="4556125" cy="3416300"/>
          </a:xfrm>
          <a:ln/>
        </p:spPr>
      </p:sp>
      <p:sp>
        <p:nvSpPr>
          <p:cNvPr id="78851" name="Rectangle 3">
            <a:extLst>
              <a:ext uri="{FF2B5EF4-FFF2-40B4-BE49-F238E27FC236}">
                <a16:creationId xmlns:a16="http://schemas.microsoft.com/office/drawing/2014/main" id="{A993B0B5-AF05-4748-061F-4D8AA8006F9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8C5916D-FFDF-CBBC-9E21-0DF8B792667C}"/>
              </a:ext>
            </a:extLst>
          </p:cNvPr>
          <p:cNvSpPr>
            <a:spLocks noChangeArrowheads="1" noTextEdit="1"/>
          </p:cNvSpPr>
          <p:nvPr>
            <p:ph type="sldImg"/>
          </p:nvPr>
        </p:nvSpPr>
        <p:spPr>
          <a:xfrm>
            <a:off x="1150938" y="692150"/>
            <a:ext cx="4556125" cy="3416300"/>
          </a:xfrm>
          <a:ln/>
        </p:spPr>
      </p:sp>
      <p:sp>
        <p:nvSpPr>
          <p:cNvPr id="80899" name="Rectangle 3">
            <a:extLst>
              <a:ext uri="{FF2B5EF4-FFF2-40B4-BE49-F238E27FC236}">
                <a16:creationId xmlns:a16="http://schemas.microsoft.com/office/drawing/2014/main" id="{4716F116-F5F7-C339-F81F-264FAD9C3C9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2DD8FB0-3F34-0F56-8251-C15B58F46C35}"/>
              </a:ext>
            </a:extLst>
          </p:cNvPr>
          <p:cNvSpPr>
            <a:spLocks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F695C8C3-3C09-7E4E-0DB8-4CB94AF977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EC8487E-2D00-795E-4D44-5E4B244FA108}"/>
              </a:ext>
            </a:extLst>
          </p:cNvPr>
          <p:cNvSpPr>
            <a:spLocks noChangeArrowheads="1" noTextEdit="1"/>
          </p:cNvSpPr>
          <p:nvPr>
            <p:ph type="sldImg"/>
          </p:nvPr>
        </p:nvSpPr>
        <p:spPr>
          <a:xfrm>
            <a:off x="1150938" y="692150"/>
            <a:ext cx="4556125" cy="3416300"/>
          </a:xfrm>
          <a:ln/>
        </p:spPr>
      </p:sp>
      <p:sp>
        <p:nvSpPr>
          <p:cNvPr id="11267" name="Rectangle 3">
            <a:extLst>
              <a:ext uri="{FF2B5EF4-FFF2-40B4-BE49-F238E27FC236}">
                <a16:creationId xmlns:a16="http://schemas.microsoft.com/office/drawing/2014/main" id="{8470AC15-72CF-8224-530E-2655FB1B55D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ABFBE62-538A-6512-5A04-F5050363050D}"/>
              </a:ext>
            </a:extLst>
          </p:cNvPr>
          <p:cNvSpPr>
            <a:spLocks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A181E9ED-B07A-6730-01B1-A2C85B01C9A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EC74E46-295A-DF98-418B-122686B6404F}"/>
              </a:ext>
            </a:extLst>
          </p:cNvPr>
          <p:cNvSpPr>
            <a:spLocks noChangeArrowheads="1" noTextEdit="1"/>
          </p:cNvSpPr>
          <p:nvPr>
            <p:ph type="sldImg"/>
          </p:nvPr>
        </p:nvSpPr>
        <p:spPr>
          <a:xfrm>
            <a:off x="1150938" y="692150"/>
            <a:ext cx="4556125" cy="3416300"/>
          </a:xfrm>
          <a:ln/>
        </p:spPr>
      </p:sp>
      <p:sp>
        <p:nvSpPr>
          <p:cNvPr id="13315" name="Rectangle 3">
            <a:extLst>
              <a:ext uri="{FF2B5EF4-FFF2-40B4-BE49-F238E27FC236}">
                <a16:creationId xmlns:a16="http://schemas.microsoft.com/office/drawing/2014/main" id="{6B3E7CE8-3645-B1CE-0787-2514A2638F8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7D2002E-5D6A-C8ED-E11E-C8BA359B5F29}"/>
              </a:ext>
            </a:extLst>
          </p:cNvPr>
          <p:cNvSpPr>
            <a:spLocks noChangeArrowheads="1" noTextEdit="1"/>
          </p:cNvSpPr>
          <p:nvPr>
            <p:ph type="sldImg"/>
          </p:nvPr>
        </p:nvSpPr>
        <p:spPr>
          <a:xfrm>
            <a:off x="1143000" y="685800"/>
            <a:ext cx="4572000" cy="3429000"/>
          </a:xfrm>
          <a:ln/>
        </p:spPr>
      </p:sp>
      <p:sp>
        <p:nvSpPr>
          <p:cNvPr id="15363" name="Rectangle 3">
            <a:extLst>
              <a:ext uri="{FF2B5EF4-FFF2-40B4-BE49-F238E27FC236}">
                <a16:creationId xmlns:a16="http://schemas.microsoft.com/office/drawing/2014/main" id="{66CA5111-562E-4F18-B2D6-E7CF0075E35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p>
          <a:p>
            <a:endParaRPr lang="en-US" alt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964C09B-3392-AB47-AE41-AE291ACEC38F}"/>
              </a:ext>
            </a:extLst>
          </p:cNvPr>
          <p:cNvSpPr>
            <a:spLocks noChangeArrowheads="1" noTextEdit="1"/>
          </p:cNvSpPr>
          <p:nvPr>
            <p:ph type="sldImg"/>
          </p:nvPr>
        </p:nvSpPr>
        <p:spPr>
          <a:xfrm>
            <a:off x="1150938" y="692150"/>
            <a:ext cx="4556125" cy="3416300"/>
          </a:xfrm>
          <a:ln/>
        </p:spPr>
      </p:sp>
      <p:sp>
        <p:nvSpPr>
          <p:cNvPr id="17411" name="Rectangle 3">
            <a:extLst>
              <a:ext uri="{FF2B5EF4-FFF2-40B4-BE49-F238E27FC236}">
                <a16:creationId xmlns:a16="http://schemas.microsoft.com/office/drawing/2014/main" id="{2460919C-372E-F755-0DDC-CC3EDB981C1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99E4D2F-B1CA-6AB3-0719-EA3F163FF2D2}"/>
              </a:ext>
            </a:extLst>
          </p:cNvPr>
          <p:cNvSpPr>
            <a:spLocks noChangeArrowheads="1" noTextEdit="1"/>
          </p:cNvSpPr>
          <p:nvPr>
            <p:ph type="sldImg"/>
          </p:nvPr>
        </p:nvSpPr>
        <p:spPr>
          <a:xfrm>
            <a:off x="1143000" y="685800"/>
            <a:ext cx="4572000" cy="3429000"/>
          </a:xfrm>
          <a:ln/>
        </p:spPr>
      </p:sp>
      <p:sp>
        <p:nvSpPr>
          <p:cNvPr id="19459" name="Rectangle 3">
            <a:extLst>
              <a:ext uri="{FF2B5EF4-FFF2-40B4-BE49-F238E27FC236}">
                <a16:creationId xmlns:a16="http://schemas.microsoft.com/office/drawing/2014/main" id="{191B7482-E96E-CF60-A082-FFBC047F667B}"/>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F09CB7E-43B6-06B4-F267-E409E8635D93}"/>
              </a:ext>
            </a:extLst>
          </p:cNvPr>
          <p:cNvSpPr>
            <a:spLocks noChangeArrowheads="1" noTextEdit="1"/>
          </p:cNvSpPr>
          <p:nvPr>
            <p:ph type="sldImg"/>
          </p:nvPr>
        </p:nvSpPr>
        <p:spPr>
          <a:xfrm>
            <a:off x="1143000" y="685800"/>
            <a:ext cx="4572000" cy="3429000"/>
          </a:xfrm>
          <a:ln/>
        </p:spPr>
      </p:sp>
      <p:sp>
        <p:nvSpPr>
          <p:cNvPr id="21507" name="Rectangle 3">
            <a:extLst>
              <a:ext uri="{FF2B5EF4-FFF2-40B4-BE49-F238E27FC236}">
                <a16:creationId xmlns:a16="http://schemas.microsoft.com/office/drawing/2014/main" id="{9C1AF163-84A7-1DFB-4BBC-723391957864}"/>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2082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561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7625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09600" y="1143000"/>
            <a:ext cx="38481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143000"/>
            <a:ext cx="38481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3733800"/>
            <a:ext cx="38481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89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028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9517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31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9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98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08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5491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1058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8BBF538-CB8C-CDD1-6FBF-6F364DA84802}"/>
              </a:ext>
            </a:extLst>
          </p:cNvPr>
          <p:cNvSpPr>
            <a:spLocks noGrp="1" noChangeArrowheads="1"/>
          </p:cNvSpPr>
          <p:nvPr>
            <p:ph type="title"/>
          </p:nvPr>
        </p:nvSpPr>
        <p:spPr bwMode="auto">
          <a:xfrm>
            <a:off x="685800" y="304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DE0C594-DE40-266B-9599-B39C8A713432}"/>
              </a:ext>
            </a:extLst>
          </p:cNvPr>
          <p:cNvSpPr>
            <a:spLocks noGrp="1" noChangeArrowheads="1"/>
          </p:cNvSpPr>
          <p:nvPr>
            <p:ph type="body" idx="1"/>
          </p:nvPr>
        </p:nvSpPr>
        <p:spPr bwMode="auto">
          <a:xfrm>
            <a:off x="609600" y="1143000"/>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28" name="Rectangle 4">
            <a:extLst>
              <a:ext uri="{FF2B5EF4-FFF2-40B4-BE49-F238E27FC236}">
                <a16:creationId xmlns:a16="http://schemas.microsoft.com/office/drawing/2014/main" id="{BFE7A2FA-24E4-C42C-03E3-1405A724D41E}"/>
              </a:ext>
            </a:extLst>
          </p:cNvPr>
          <p:cNvSpPr>
            <a:spLocks noChangeArrowheads="1"/>
          </p:cNvSpPr>
          <p:nvPr/>
        </p:nvSpPr>
        <p:spPr bwMode="auto">
          <a:xfrm>
            <a:off x="7277100" y="6629400"/>
            <a:ext cx="1866900" cy="211138"/>
          </a:xfrm>
          <a:prstGeom prst="rect">
            <a:avLst/>
          </a:prstGeom>
          <a:noFill/>
          <a:ln w="12700">
            <a:noFill/>
            <a:miter lim="800000"/>
            <a:headEnd/>
            <a:tailEnd/>
          </a:ln>
          <a:effec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800" b="1">
                <a:latin typeface="Verdana" panose="020B0604030504040204" pitchFamily="34" charset="0"/>
              </a:rPr>
              <a:t>Slide Set 1: Introduction: </a:t>
            </a:r>
            <a:fld id="{2DAD92E1-D8E0-4973-A7D5-B5C57F8C7D87}" type="slidenum">
              <a:rPr lang="en-US" altLang="en-US" sz="800" b="1" smtClean="0">
                <a:latin typeface="Verdana" panose="020B0604030504040204" pitchFamily="34" charset="0"/>
              </a:rPr>
              <a:pPr>
                <a:defRPr/>
              </a:pPr>
              <a:t>‹#›</a:t>
            </a:fld>
            <a:endParaRPr lang="en-US" altLang="en-US" sz="800" b="1">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Verdana" pitchFamily="34" charset="0"/>
        </a:defRPr>
      </a:lvl2pPr>
      <a:lvl3pPr algn="ctr" rtl="0" eaLnBrk="0" fontAlgn="base" hangingPunct="0">
        <a:spcBef>
          <a:spcPct val="0"/>
        </a:spcBef>
        <a:spcAft>
          <a:spcPct val="0"/>
        </a:spcAft>
        <a:defRPr sz="2400" b="1">
          <a:solidFill>
            <a:schemeClr val="tx2"/>
          </a:solidFill>
          <a:latin typeface="Verdana" pitchFamily="34" charset="0"/>
        </a:defRPr>
      </a:lvl3pPr>
      <a:lvl4pPr algn="ctr" rtl="0" eaLnBrk="0" fontAlgn="base" hangingPunct="0">
        <a:spcBef>
          <a:spcPct val="0"/>
        </a:spcBef>
        <a:spcAft>
          <a:spcPct val="0"/>
        </a:spcAft>
        <a:defRPr sz="2400" b="1">
          <a:solidFill>
            <a:schemeClr val="tx2"/>
          </a:solidFill>
          <a:latin typeface="Verdana" pitchFamily="34" charset="0"/>
        </a:defRPr>
      </a:lvl4pPr>
      <a:lvl5pPr algn="ctr" rtl="0" eaLnBrk="0" fontAlgn="base" hangingPunct="0">
        <a:spcBef>
          <a:spcPct val="0"/>
        </a:spcBef>
        <a:spcAft>
          <a:spcPct val="0"/>
        </a:spcAft>
        <a:defRPr sz="2400" b="1">
          <a:solidFill>
            <a:schemeClr val="tx2"/>
          </a:solidFill>
          <a:latin typeface="Verdana" pitchFamily="34" charset="0"/>
        </a:defRPr>
      </a:lvl5pPr>
      <a:lvl6pPr marL="457200" algn="ctr" rtl="0" eaLnBrk="0" fontAlgn="base" hangingPunct="0">
        <a:spcBef>
          <a:spcPct val="0"/>
        </a:spcBef>
        <a:spcAft>
          <a:spcPct val="0"/>
        </a:spcAft>
        <a:defRPr sz="2400" b="1">
          <a:solidFill>
            <a:schemeClr val="tx2"/>
          </a:solidFill>
          <a:latin typeface="Verdana" pitchFamily="34" charset="0"/>
        </a:defRPr>
      </a:lvl6pPr>
      <a:lvl7pPr marL="914400" algn="ctr" rtl="0" eaLnBrk="0" fontAlgn="base" hangingPunct="0">
        <a:spcBef>
          <a:spcPct val="0"/>
        </a:spcBef>
        <a:spcAft>
          <a:spcPct val="0"/>
        </a:spcAft>
        <a:defRPr sz="2400" b="1">
          <a:solidFill>
            <a:schemeClr val="tx2"/>
          </a:solidFill>
          <a:latin typeface="Verdana" pitchFamily="34" charset="0"/>
        </a:defRPr>
      </a:lvl7pPr>
      <a:lvl8pPr marL="1371600" algn="ctr" rtl="0" eaLnBrk="0" fontAlgn="base" hangingPunct="0">
        <a:spcBef>
          <a:spcPct val="0"/>
        </a:spcBef>
        <a:spcAft>
          <a:spcPct val="0"/>
        </a:spcAft>
        <a:defRPr sz="2400" b="1">
          <a:solidFill>
            <a:schemeClr val="tx2"/>
          </a:solidFill>
          <a:latin typeface="Verdana" pitchFamily="34" charset="0"/>
        </a:defRPr>
      </a:lvl8pPr>
      <a:lvl9pPr marL="1828800" algn="ctr" rtl="0" eaLnBrk="0" fontAlgn="base" hangingPunct="0">
        <a:spcBef>
          <a:spcPct val="0"/>
        </a:spcBef>
        <a:spcAft>
          <a:spcPct val="0"/>
        </a:spcAft>
        <a:defRPr sz="2400" b="1">
          <a:solidFill>
            <a:schemeClr val="tx2"/>
          </a:solidFill>
          <a:latin typeface="Verdana" pitchFamily="34"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600">
          <a:solidFill>
            <a:schemeClr val="tx1"/>
          </a:solidFill>
          <a:latin typeface="+mn-lt"/>
        </a:defRPr>
      </a:lvl2pPr>
      <a:lvl3pPr marL="1143000" indent="-228600" algn="l" rtl="0" eaLnBrk="0" fontAlgn="base" hangingPunct="0">
        <a:spcBef>
          <a:spcPct val="20000"/>
        </a:spcBef>
        <a:spcAft>
          <a:spcPct val="0"/>
        </a:spcAft>
        <a:buSzPct val="100000"/>
        <a:buChar char="•"/>
        <a:defRPr sz="1600">
          <a:solidFill>
            <a:schemeClr val="tx1"/>
          </a:solidFill>
          <a:latin typeface="+mn-lt"/>
        </a:defRPr>
      </a:lvl3pPr>
      <a:lvl4pPr marL="1600200" indent="-228600" algn="l" rtl="0" eaLnBrk="0" fontAlgn="base" hangingPunct="0">
        <a:spcBef>
          <a:spcPct val="20000"/>
        </a:spcBef>
        <a:spcAft>
          <a:spcPct val="0"/>
        </a:spcAft>
        <a:buSzPct val="100000"/>
        <a:buChar char="–"/>
        <a:defRPr sz="1600">
          <a:solidFill>
            <a:schemeClr val="tx1"/>
          </a:solidFill>
          <a:latin typeface="+mn-lt"/>
        </a:defRPr>
      </a:lvl4pPr>
      <a:lvl5pPr marL="2057400" indent="-228600" algn="l" rtl="0" eaLnBrk="0" fontAlgn="base" hangingPunct="0">
        <a:spcBef>
          <a:spcPct val="20000"/>
        </a:spcBef>
        <a:spcAft>
          <a:spcPct val="0"/>
        </a:spcAft>
        <a:buSzPct val="100000"/>
        <a:buChar char="•"/>
        <a:defRPr sz="1600">
          <a:solidFill>
            <a:schemeClr val="tx1"/>
          </a:solidFill>
          <a:latin typeface="+mn-lt"/>
        </a:defRPr>
      </a:lvl5pPr>
      <a:lvl6pPr marL="2514600" indent="-228600" algn="l" rtl="0" eaLnBrk="0" fontAlgn="base" hangingPunct="0">
        <a:spcBef>
          <a:spcPct val="20000"/>
        </a:spcBef>
        <a:spcAft>
          <a:spcPct val="0"/>
        </a:spcAft>
        <a:buSzPct val="100000"/>
        <a:buChar char="•"/>
        <a:defRPr sz="1600">
          <a:solidFill>
            <a:schemeClr val="tx1"/>
          </a:solidFill>
          <a:latin typeface="+mn-lt"/>
        </a:defRPr>
      </a:lvl6pPr>
      <a:lvl7pPr marL="2971800" indent="-228600" algn="l" rtl="0" eaLnBrk="0" fontAlgn="base" hangingPunct="0">
        <a:spcBef>
          <a:spcPct val="20000"/>
        </a:spcBef>
        <a:spcAft>
          <a:spcPct val="0"/>
        </a:spcAft>
        <a:buSzPct val="100000"/>
        <a:buChar char="•"/>
        <a:defRPr sz="1600">
          <a:solidFill>
            <a:schemeClr val="tx1"/>
          </a:solidFill>
          <a:latin typeface="+mn-lt"/>
        </a:defRPr>
      </a:lvl7pPr>
      <a:lvl8pPr marL="3429000" indent="-228600" algn="l" rtl="0" eaLnBrk="0" fontAlgn="base" hangingPunct="0">
        <a:spcBef>
          <a:spcPct val="20000"/>
        </a:spcBef>
        <a:spcAft>
          <a:spcPct val="0"/>
        </a:spcAft>
        <a:buSzPct val="100000"/>
        <a:buChar char="•"/>
        <a:defRPr sz="1600">
          <a:solidFill>
            <a:schemeClr val="tx1"/>
          </a:solidFill>
          <a:latin typeface="+mn-lt"/>
        </a:defRPr>
      </a:lvl8pPr>
      <a:lvl9pPr marL="3886200" indent="-228600" algn="l" rtl="0" eaLnBrk="0" fontAlgn="base" hangingPunct="0">
        <a:spcBef>
          <a:spcPct val="20000"/>
        </a:spcBef>
        <a:spcAft>
          <a:spcPct val="0"/>
        </a:spcAft>
        <a:buSzPct val="10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ideo" Target="file:///D:\Teaching\271\RaceDay.wmv"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hyperlink" Target="http://mitpress.mit.edu/e-books/Hal/content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E825AA8-DB93-E0DA-0537-3880AD57D800}"/>
              </a:ext>
            </a:extLst>
          </p:cNvPr>
          <p:cNvSpPr>
            <a:spLocks noGrp="1" noChangeArrowheads="1"/>
          </p:cNvSpPr>
          <p:nvPr>
            <p:ph type="ctrTitle"/>
          </p:nvPr>
        </p:nvSpPr>
        <p:spPr>
          <a:xfrm>
            <a:off x="685800" y="1371600"/>
            <a:ext cx="7772400" cy="1143000"/>
          </a:xfrm>
          <a:noFill/>
        </p:spPr>
        <p:txBody>
          <a:bodyPr/>
          <a:lstStyle/>
          <a:p>
            <a:r>
              <a:rPr lang="en-US" altLang="en-US" sz="2800"/>
              <a:t>Introduction to Artificial Intelligence</a:t>
            </a:r>
          </a:p>
        </p:txBody>
      </p:sp>
      <p:sp>
        <p:nvSpPr>
          <p:cNvPr id="3075" name="Rectangle 3">
            <a:extLst>
              <a:ext uri="{FF2B5EF4-FFF2-40B4-BE49-F238E27FC236}">
                <a16:creationId xmlns:a16="http://schemas.microsoft.com/office/drawing/2014/main" id="{E6CE4D6B-6C4E-21B2-D6F6-3E6067FB85E5}"/>
              </a:ext>
            </a:extLst>
          </p:cNvPr>
          <p:cNvSpPr>
            <a:spLocks noGrp="1" noChangeArrowheads="1"/>
          </p:cNvSpPr>
          <p:nvPr>
            <p:ph type="subTitle" idx="1"/>
          </p:nvPr>
        </p:nvSpPr>
        <p:spPr>
          <a:xfrm>
            <a:off x="1143000" y="3124200"/>
            <a:ext cx="6400800" cy="1752600"/>
          </a:xfrm>
          <a:noFill/>
        </p:spPr>
        <p:txBody>
          <a:bodyPr/>
          <a:lstStyle/>
          <a:p>
            <a:pPr marL="342900" indent="-342900"/>
            <a:r>
              <a:rPr lang="en-US" altLang="en-US" sz="1800"/>
              <a:t> </a:t>
            </a:r>
          </a:p>
          <a:p>
            <a:pPr marL="342900" indent="-342900"/>
            <a:endParaRPr lang="en-US" altLang="en-US" sz="1800"/>
          </a:p>
          <a:p>
            <a:pPr marL="342900" indent="-342900"/>
            <a:r>
              <a:rPr lang="en-US" altLang="en-US" sz="1800"/>
              <a:t>CSE 317: Artificial Intelligence</a:t>
            </a:r>
          </a:p>
          <a:p>
            <a:pPr marL="342900" indent="-342900"/>
            <a:endParaRPr lang="en-US" altLang="en-US" sz="18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D4F3811-44FD-4147-A49C-429D14A3682F}"/>
              </a:ext>
            </a:extLst>
          </p:cNvPr>
          <p:cNvSpPr>
            <a:spLocks noGrp="1" noChangeArrowheads="1"/>
          </p:cNvSpPr>
          <p:nvPr>
            <p:ph type="title"/>
          </p:nvPr>
        </p:nvSpPr>
        <p:spPr/>
        <p:txBody>
          <a:bodyPr/>
          <a:lstStyle/>
          <a:p>
            <a:r>
              <a:rPr lang="en-US" altLang="en-US"/>
              <a:t>History of AI</a:t>
            </a:r>
          </a:p>
        </p:txBody>
      </p:sp>
      <p:sp>
        <p:nvSpPr>
          <p:cNvPr id="20483" name="Rectangle 3">
            <a:extLst>
              <a:ext uri="{FF2B5EF4-FFF2-40B4-BE49-F238E27FC236}">
                <a16:creationId xmlns:a16="http://schemas.microsoft.com/office/drawing/2014/main" id="{4E4EDB16-5D9C-420E-E8E8-ABFCB61321CF}"/>
              </a:ext>
            </a:extLst>
          </p:cNvPr>
          <p:cNvSpPr>
            <a:spLocks noGrp="1" noChangeArrowheads="1"/>
          </p:cNvSpPr>
          <p:nvPr>
            <p:ph type="body" idx="1"/>
          </p:nvPr>
        </p:nvSpPr>
        <p:spPr/>
        <p:txBody>
          <a:bodyPr/>
          <a:lstStyle/>
          <a:p>
            <a:pPr>
              <a:lnSpc>
                <a:spcPct val="80000"/>
              </a:lnSpc>
            </a:pPr>
            <a:r>
              <a:rPr lang="en-US" altLang="en-US" sz="1800"/>
              <a:t>1943: early beginnings</a:t>
            </a:r>
          </a:p>
          <a:p>
            <a:pPr lvl="1">
              <a:lnSpc>
                <a:spcPct val="80000"/>
              </a:lnSpc>
            </a:pPr>
            <a:r>
              <a:rPr lang="en-US" altLang="en-US"/>
              <a:t>McCulloch &amp; Pitts: Boolean circuit model of brain</a:t>
            </a:r>
          </a:p>
          <a:p>
            <a:pPr>
              <a:lnSpc>
                <a:spcPct val="80000"/>
              </a:lnSpc>
            </a:pPr>
            <a:endParaRPr lang="en-US" altLang="en-US" sz="1800"/>
          </a:p>
          <a:p>
            <a:pPr>
              <a:lnSpc>
                <a:spcPct val="80000"/>
              </a:lnSpc>
            </a:pPr>
            <a:r>
              <a:rPr lang="en-US" altLang="en-US" sz="1800"/>
              <a:t>1950: Turing </a:t>
            </a:r>
          </a:p>
          <a:p>
            <a:pPr lvl="1">
              <a:lnSpc>
                <a:spcPct val="80000"/>
              </a:lnSpc>
            </a:pPr>
            <a:r>
              <a:rPr lang="en-US" altLang="en-US"/>
              <a:t>Turing's "Computing Machinery and Intelligence“</a:t>
            </a:r>
          </a:p>
          <a:p>
            <a:pPr>
              <a:lnSpc>
                <a:spcPct val="80000"/>
              </a:lnSpc>
            </a:pPr>
            <a:endParaRPr lang="en-US" altLang="en-US" sz="1800"/>
          </a:p>
          <a:p>
            <a:pPr>
              <a:lnSpc>
                <a:spcPct val="80000"/>
              </a:lnSpc>
            </a:pPr>
            <a:r>
              <a:rPr lang="en-US" altLang="en-US" sz="1800"/>
              <a:t>1956: birth of AI</a:t>
            </a:r>
          </a:p>
          <a:p>
            <a:pPr lvl="1">
              <a:lnSpc>
                <a:spcPct val="80000"/>
              </a:lnSpc>
            </a:pPr>
            <a:r>
              <a:rPr lang="en-US" altLang="en-US"/>
              <a:t>Dartmouth meeting: "Artificial Intelligence“ name adopted</a:t>
            </a:r>
          </a:p>
          <a:p>
            <a:pPr>
              <a:lnSpc>
                <a:spcPct val="80000"/>
              </a:lnSpc>
            </a:pPr>
            <a:endParaRPr lang="en-US" altLang="en-US" sz="1800"/>
          </a:p>
          <a:p>
            <a:pPr>
              <a:lnSpc>
                <a:spcPct val="80000"/>
              </a:lnSpc>
            </a:pPr>
            <a:r>
              <a:rPr lang="en-US" altLang="en-US" sz="1800"/>
              <a:t>1950s: initial promise</a:t>
            </a:r>
          </a:p>
          <a:p>
            <a:pPr lvl="1">
              <a:lnSpc>
                <a:spcPct val="80000"/>
              </a:lnSpc>
            </a:pPr>
            <a:r>
              <a:rPr lang="en-US" altLang="en-US"/>
              <a:t>Early AI programs, including </a:t>
            </a:r>
          </a:p>
          <a:p>
            <a:pPr lvl="1">
              <a:lnSpc>
                <a:spcPct val="80000"/>
              </a:lnSpc>
            </a:pPr>
            <a:r>
              <a:rPr lang="en-US" altLang="en-US"/>
              <a:t>Samuel's checkers program  </a:t>
            </a:r>
          </a:p>
          <a:p>
            <a:pPr lvl="1">
              <a:lnSpc>
                <a:spcPct val="80000"/>
              </a:lnSpc>
            </a:pPr>
            <a:r>
              <a:rPr lang="en-US" altLang="en-US"/>
              <a:t>Newell &amp; Simon's Logic Theorist</a:t>
            </a:r>
          </a:p>
          <a:p>
            <a:pPr lvl="1">
              <a:lnSpc>
                <a:spcPct val="80000"/>
              </a:lnSpc>
            </a:pPr>
            <a:endParaRPr lang="en-US" altLang="en-US"/>
          </a:p>
          <a:p>
            <a:pPr>
              <a:lnSpc>
                <a:spcPct val="80000"/>
              </a:lnSpc>
            </a:pPr>
            <a:r>
              <a:rPr lang="en-US" altLang="en-US" sz="1800"/>
              <a:t>1955-65: “great enthusiasm”</a:t>
            </a:r>
          </a:p>
          <a:p>
            <a:pPr lvl="1">
              <a:lnSpc>
                <a:spcPct val="80000"/>
              </a:lnSpc>
            </a:pPr>
            <a:r>
              <a:rPr lang="en-US" altLang="en-US"/>
              <a:t>Newell and Simon: GPS, general problem solver</a:t>
            </a:r>
          </a:p>
          <a:p>
            <a:pPr lvl="1">
              <a:lnSpc>
                <a:spcPct val="80000"/>
              </a:lnSpc>
            </a:pPr>
            <a:r>
              <a:rPr lang="en-US" altLang="en-US"/>
              <a:t>Gelertner: Geometry Theorem Prover</a:t>
            </a:r>
          </a:p>
          <a:p>
            <a:pPr lvl="1">
              <a:lnSpc>
                <a:spcPct val="80000"/>
              </a:lnSpc>
            </a:pPr>
            <a:r>
              <a:rPr lang="en-US" altLang="en-US"/>
              <a:t>McCarthy: invention of LISP</a:t>
            </a:r>
          </a:p>
          <a:p>
            <a:pPr lvl="1">
              <a:lnSpc>
                <a:spcPct val="80000"/>
              </a:lnSpc>
              <a:buFontTx/>
              <a:buNone/>
            </a:pPr>
            <a:r>
              <a:rPr lang="en-US" altLang="en-US"/>
              <a:t>    </a:t>
            </a:r>
          </a:p>
          <a:p>
            <a:pPr lvl="1">
              <a:lnSpc>
                <a:spcPct val="80000"/>
              </a:lnSpc>
              <a:buFontTx/>
              <a:buNone/>
            </a:pPr>
            <a:endParaRPr lang="en-US" altLang="en-US"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0ED125-FAE3-5728-CC56-18DB80972F64}"/>
              </a:ext>
            </a:extLst>
          </p:cNvPr>
          <p:cNvSpPr>
            <a:spLocks noGrp="1" noChangeArrowheads="1"/>
          </p:cNvSpPr>
          <p:nvPr>
            <p:ph type="title"/>
          </p:nvPr>
        </p:nvSpPr>
        <p:spPr/>
        <p:txBody>
          <a:bodyPr/>
          <a:lstStyle/>
          <a:p>
            <a:r>
              <a:rPr lang="en-US" altLang="en-US"/>
              <a:t>History of AI</a:t>
            </a:r>
          </a:p>
        </p:txBody>
      </p:sp>
      <p:sp>
        <p:nvSpPr>
          <p:cNvPr id="22531" name="Rectangle 3">
            <a:extLst>
              <a:ext uri="{FF2B5EF4-FFF2-40B4-BE49-F238E27FC236}">
                <a16:creationId xmlns:a16="http://schemas.microsoft.com/office/drawing/2014/main" id="{80FA6BA9-5201-13DF-07E3-190673DAFEAC}"/>
              </a:ext>
            </a:extLst>
          </p:cNvPr>
          <p:cNvSpPr>
            <a:spLocks noGrp="1" noChangeArrowheads="1"/>
          </p:cNvSpPr>
          <p:nvPr>
            <p:ph type="body" idx="1"/>
          </p:nvPr>
        </p:nvSpPr>
        <p:spPr>
          <a:xfrm>
            <a:off x="533400" y="990600"/>
            <a:ext cx="7924800" cy="5410200"/>
          </a:xfrm>
        </p:spPr>
        <p:txBody>
          <a:bodyPr/>
          <a:lstStyle/>
          <a:p>
            <a:pPr>
              <a:lnSpc>
                <a:spcPct val="80000"/>
              </a:lnSpc>
            </a:pPr>
            <a:r>
              <a:rPr lang="en-US" altLang="en-US" sz="1800"/>
              <a:t>1966—73: Reality dawns	</a:t>
            </a:r>
          </a:p>
          <a:p>
            <a:pPr lvl="1">
              <a:lnSpc>
                <a:spcPct val="80000"/>
              </a:lnSpc>
            </a:pPr>
            <a:r>
              <a:rPr lang="en-US" altLang="en-US"/>
              <a:t>Realization that many AI problems are intractable</a:t>
            </a:r>
          </a:p>
          <a:p>
            <a:pPr lvl="1">
              <a:lnSpc>
                <a:spcPct val="80000"/>
              </a:lnSpc>
            </a:pPr>
            <a:r>
              <a:rPr lang="en-US" altLang="en-US"/>
              <a:t>Limitations of existing neural network methods identified</a:t>
            </a:r>
          </a:p>
          <a:p>
            <a:pPr lvl="2">
              <a:lnSpc>
                <a:spcPct val="80000"/>
              </a:lnSpc>
            </a:pPr>
            <a:r>
              <a:rPr lang="en-US" altLang="en-US"/>
              <a:t>Neural network research almost disappears</a:t>
            </a:r>
          </a:p>
          <a:p>
            <a:pPr lvl="2">
              <a:lnSpc>
                <a:spcPct val="80000"/>
              </a:lnSpc>
            </a:pPr>
            <a:endParaRPr lang="en-US" altLang="en-US"/>
          </a:p>
          <a:p>
            <a:pPr>
              <a:lnSpc>
                <a:spcPct val="80000"/>
              </a:lnSpc>
            </a:pPr>
            <a:r>
              <a:rPr lang="en-US" altLang="en-US" sz="1800"/>
              <a:t>1969—85: Adding domain knowledge</a:t>
            </a:r>
          </a:p>
          <a:p>
            <a:pPr lvl="1">
              <a:lnSpc>
                <a:spcPct val="80000"/>
              </a:lnSpc>
            </a:pPr>
            <a:r>
              <a:rPr lang="en-US" altLang="en-US"/>
              <a:t>	Development of knowledge-based systems</a:t>
            </a:r>
          </a:p>
          <a:p>
            <a:pPr lvl="1">
              <a:lnSpc>
                <a:spcPct val="80000"/>
              </a:lnSpc>
            </a:pPr>
            <a:r>
              <a:rPr lang="en-US" altLang="en-US"/>
              <a:t>  Success of rule-based expert systems,</a:t>
            </a:r>
          </a:p>
          <a:p>
            <a:pPr lvl="2">
              <a:lnSpc>
                <a:spcPct val="80000"/>
              </a:lnSpc>
            </a:pPr>
            <a:r>
              <a:rPr lang="en-US" altLang="en-US"/>
              <a:t>E.g., DENDRAL, MYCIN</a:t>
            </a:r>
          </a:p>
          <a:p>
            <a:pPr lvl="2">
              <a:lnSpc>
                <a:spcPct val="80000"/>
              </a:lnSpc>
            </a:pPr>
            <a:r>
              <a:rPr lang="en-US" altLang="en-US"/>
              <a:t>But were brittle and did not scale well in practice</a:t>
            </a:r>
          </a:p>
          <a:p>
            <a:pPr lvl="2">
              <a:lnSpc>
                <a:spcPct val="80000"/>
              </a:lnSpc>
            </a:pPr>
            <a:endParaRPr lang="en-US" altLang="en-US"/>
          </a:p>
          <a:p>
            <a:pPr>
              <a:lnSpc>
                <a:spcPct val="80000"/>
              </a:lnSpc>
            </a:pPr>
            <a:r>
              <a:rPr lang="en-US" altLang="en-US" sz="1800"/>
              <a:t>1986--  Rise of machine learning</a:t>
            </a:r>
          </a:p>
          <a:p>
            <a:pPr lvl="1">
              <a:lnSpc>
                <a:spcPct val="80000"/>
              </a:lnSpc>
            </a:pPr>
            <a:r>
              <a:rPr lang="en-US" altLang="en-US"/>
              <a:t> Neural networks return to popularity</a:t>
            </a:r>
          </a:p>
          <a:p>
            <a:pPr lvl="1">
              <a:lnSpc>
                <a:spcPct val="80000"/>
              </a:lnSpc>
            </a:pPr>
            <a:r>
              <a:rPr lang="en-US" altLang="en-US"/>
              <a:t> Major advances in machine learning algorithms and applications</a:t>
            </a:r>
          </a:p>
          <a:p>
            <a:pPr lvl="1">
              <a:lnSpc>
                <a:spcPct val="80000"/>
              </a:lnSpc>
            </a:pPr>
            <a:endParaRPr lang="en-US" altLang="en-US"/>
          </a:p>
          <a:p>
            <a:pPr>
              <a:lnSpc>
                <a:spcPct val="80000"/>
              </a:lnSpc>
            </a:pPr>
            <a:r>
              <a:rPr lang="en-US" altLang="en-US" sz="1800"/>
              <a:t>1990--  Role of uncertainty</a:t>
            </a:r>
          </a:p>
          <a:p>
            <a:pPr lvl="1">
              <a:lnSpc>
                <a:spcPct val="80000"/>
              </a:lnSpc>
            </a:pPr>
            <a:r>
              <a:rPr lang="en-US" altLang="en-US"/>
              <a:t>Bayesian networks as a knowledge representation framework</a:t>
            </a:r>
          </a:p>
          <a:p>
            <a:pPr lvl="1">
              <a:lnSpc>
                <a:spcPct val="80000"/>
              </a:lnSpc>
            </a:pPr>
            <a:endParaRPr lang="en-US" altLang="en-US"/>
          </a:p>
          <a:p>
            <a:pPr>
              <a:lnSpc>
                <a:spcPct val="80000"/>
              </a:lnSpc>
            </a:pPr>
            <a:r>
              <a:rPr lang="en-US" altLang="en-US" sz="1800"/>
              <a:t>1995-- AI as Science</a:t>
            </a:r>
          </a:p>
          <a:p>
            <a:pPr lvl="1">
              <a:lnSpc>
                <a:spcPct val="80000"/>
              </a:lnSpc>
            </a:pPr>
            <a:r>
              <a:rPr lang="en-US" altLang="en-US"/>
              <a:t>Integration of learning, reasoning, knowledge representation</a:t>
            </a:r>
          </a:p>
          <a:p>
            <a:pPr lvl="1">
              <a:lnSpc>
                <a:spcPct val="80000"/>
              </a:lnSpc>
            </a:pPr>
            <a:r>
              <a:rPr lang="en-US" altLang="en-US"/>
              <a:t>AI methods used in vision, language, data mining, etc</a:t>
            </a:r>
          </a:p>
          <a:p>
            <a:pPr lvl="1">
              <a:lnSpc>
                <a:spcPct val="80000"/>
              </a:lnSpc>
              <a:buFontTx/>
              <a:buNone/>
            </a:pPr>
            <a:r>
              <a:rPr lang="en-US" altLang="en-US" sz="9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D66F18A-ADE7-23DC-E5F4-61C6D8B69BEA}"/>
              </a:ext>
            </a:extLst>
          </p:cNvPr>
          <p:cNvSpPr>
            <a:spLocks noGrp="1" noChangeArrowheads="1"/>
          </p:cNvSpPr>
          <p:nvPr>
            <p:ph type="title"/>
          </p:nvPr>
        </p:nvSpPr>
        <p:spPr/>
        <p:txBody>
          <a:bodyPr/>
          <a:lstStyle/>
          <a:p>
            <a:r>
              <a:rPr lang="en-US" altLang="en-US"/>
              <a:t>Success Stories</a:t>
            </a:r>
          </a:p>
        </p:txBody>
      </p:sp>
      <p:sp>
        <p:nvSpPr>
          <p:cNvPr id="24579" name="Rectangle 3">
            <a:extLst>
              <a:ext uri="{FF2B5EF4-FFF2-40B4-BE49-F238E27FC236}">
                <a16:creationId xmlns:a16="http://schemas.microsoft.com/office/drawing/2014/main" id="{3D6ECCC8-0CFE-5C85-C2B7-115639F73EE1}"/>
              </a:ext>
            </a:extLst>
          </p:cNvPr>
          <p:cNvSpPr>
            <a:spLocks noGrp="1" noChangeArrowheads="1"/>
          </p:cNvSpPr>
          <p:nvPr>
            <p:ph type="body" idx="1"/>
          </p:nvPr>
        </p:nvSpPr>
        <p:spPr/>
        <p:txBody>
          <a:bodyPr/>
          <a:lstStyle/>
          <a:p>
            <a:pPr>
              <a:lnSpc>
                <a:spcPct val="80000"/>
              </a:lnSpc>
            </a:pPr>
            <a:r>
              <a:rPr lang="en-US" altLang="en-US" sz="1800"/>
              <a:t>Deep Blue defeated the reigning </a:t>
            </a:r>
            <a:r>
              <a:rPr lang="en-US" altLang="en-US" sz="1800">
                <a:solidFill>
                  <a:srgbClr val="FF0000"/>
                </a:solidFill>
              </a:rPr>
              <a:t>world chess champion </a:t>
            </a:r>
            <a:r>
              <a:rPr lang="en-US" altLang="en-US" sz="1800"/>
              <a:t>Garry Kasparov in 1997 </a:t>
            </a:r>
          </a:p>
          <a:p>
            <a:pPr>
              <a:lnSpc>
                <a:spcPct val="80000"/>
              </a:lnSpc>
            </a:pPr>
            <a:endParaRPr lang="en-US" altLang="en-US" sz="1800"/>
          </a:p>
          <a:p>
            <a:pPr>
              <a:lnSpc>
                <a:spcPct val="80000"/>
              </a:lnSpc>
            </a:pPr>
            <a:r>
              <a:rPr lang="en-US" altLang="en-US" sz="1800"/>
              <a:t>AI program proved a mathematical conjecture (Robbins conjecture) unsolved for decades </a:t>
            </a:r>
          </a:p>
          <a:p>
            <a:pPr>
              <a:lnSpc>
                <a:spcPct val="80000"/>
              </a:lnSpc>
            </a:pPr>
            <a:endParaRPr lang="en-US" altLang="en-US" sz="1800"/>
          </a:p>
          <a:p>
            <a:pPr>
              <a:lnSpc>
                <a:spcPct val="80000"/>
              </a:lnSpc>
            </a:pPr>
            <a:r>
              <a:rPr lang="en-US" altLang="en-US" sz="1800"/>
              <a:t>During the 1991 Gulf War, US forces deployed </a:t>
            </a:r>
            <a:r>
              <a:rPr lang="en-US" altLang="en-US" sz="1800">
                <a:solidFill>
                  <a:srgbClr val="FF0000"/>
                </a:solidFill>
              </a:rPr>
              <a:t>an AI logistics planning and scheduling program</a:t>
            </a:r>
            <a:r>
              <a:rPr lang="en-US" altLang="en-US" sz="1800"/>
              <a:t> that involved up to 50,000 vehicles, cargo, and people </a:t>
            </a:r>
          </a:p>
          <a:p>
            <a:pPr>
              <a:lnSpc>
                <a:spcPct val="80000"/>
              </a:lnSpc>
            </a:pPr>
            <a:endParaRPr lang="en-US" altLang="en-US" sz="1800"/>
          </a:p>
          <a:p>
            <a:pPr>
              <a:lnSpc>
                <a:spcPct val="80000"/>
              </a:lnSpc>
            </a:pPr>
            <a:r>
              <a:rPr lang="en-US" altLang="en-US" sz="1800"/>
              <a:t>NASA's on-board </a:t>
            </a:r>
            <a:r>
              <a:rPr lang="en-US" altLang="en-US" sz="1800">
                <a:solidFill>
                  <a:srgbClr val="FF0000"/>
                </a:solidFill>
              </a:rPr>
              <a:t>autonomous planning program </a:t>
            </a:r>
            <a:r>
              <a:rPr lang="en-US" altLang="en-US" sz="1800"/>
              <a:t>controlled the scheduling of operations for a spacecraft </a:t>
            </a:r>
          </a:p>
          <a:p>
            <a:pPr>
              <a:lnSpc>
                <a:spcPct val="80000"/>
              </a:lnSpc>
            </a:pPr>
            <a:endParaRPr lang="en-US" altLang="en-US" sz="1800"/>
          </a:p>
          <a:p>
            <a:pPr>
              <a:lnSpc>
                <a:spcPct val="80000"/>
              </a:lnSpc>
            </a:pPr>
            <a:r>
              <a:rPr lang="en-US" altLang="en-US" sz="1800">
                <a:latin typeface="Courier New" panose="02070309020205020404" pitchFamily="49" charset="0"/>
              </a:rPr>
              <a:t>Proverb</a:t>
            </a:r>
            <a:r>
              <a:rPr lang="en-US" altLang="en-US" sz="1800"/>
              <a:t> solves crossword puzzles better than most humans</a:t>
            </a:r>
          </a:p>
          <a:p>
            <a:pPr>
              <a:lnSpc>
                <a:spcPct val="80000"/>
              </a:lnSpc>
            </a:pPr>
            <a:endParaRPr lang="en-US" altLang="en-US" sz="1800"/>
          </a:p>
          <a:p>
            <a:pPr>
              <a:lnSpc>
                <a:spcPct val="80000"/>
              </a:lnSpc>
            </a:pPr>
            <a:r>
              <a:rPr lang="en-US" altLang="en-US" sz="1800"/>
              <a:t>Robot driving: DARPA grand challenge 2003-2007</a:t>
            </a:r>
          </a:p>
          <a:p>
            <a:pPr>
              <a:lnSpc>
                <a:spcPct val="80000"/>
              </a:lnSpc>
            </a:pPr>
            <a:endParaRPr lang="en-US" altLang="en-US" sz="1800"/>
          </a:p>
          <a:p>
            <a:pPr>
              <a:lnSpc>
                <a:spcPct val="80000"/>
              </a:lnSpc>
            </a:pPr>
            <a:r>
              <a:rPr lang="en-US" altLang="en-US" sz="1800"/>
              <a:t>2006: face recognition software available in consumer cameras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C09D561-76D4-EDFF-072F-FB9AD4A0B196}"/>
              </a:ext>
            </a:extLst>
          </p:cNvPr>
          <p:cNvSpPr>
            <a:spLocks noGrp="1" noChangeArrowheads="1"/>
          </p:cNvSpPr>
          <p:nvPr>
            <p:ph type="title"/>
          </p:nvPr>
        </p:nvSpPr>
        <p:spPr/>
        <p:txBody>
          <a:bodyPr/>
          <a:lstStyle/>
          <a:p>
            <a:r>
              <a:rPr lang="en-US" altLang="en-US"/>
              <a:t>Example: DARPA Grand Challenge</a:t>
            </a:r>
          </a:p>
        </p:txBody>
      </p:sp>
      <p:sp>
        <p:nvSpPr>
          <p:cNvPr id="26627" name="Rectangle 3">
            <a:extLst>
              <a:ext uri="{FF2B5EF4-FFF2-40B4-BE49-F238E27FC236}">
                <a16:creationId xmlns:a16="http://schemas.microsoft.com/office/drawing/2014/main" id="{1A68893B-08D0-2351-3F09-6E8DAC49B2DE}"/>
              </a:ext>
            </a:extLst>
          </p:cNvPr>
          <p:cNvSpPr>
            <a:spLocks noGrp="1" noChangeArrowheads="1"/>
          </p:cNvSpPr>
          <p:nvPr>
            <p:ph type="body" idx="1"/>
          </p:nvPr>
        </p:nvSpPr>
        <p:spPr/>
        <p:txBody>
          <a:bodyPr/>
          <a:lstStyle/>
          <a:p>
            <a:pPr>
              <a:lnSpc>
                <a:spcPct val="90000"/>
              </a:lnSpc>
            </a:pPr>
            <a:r>
              <a:rPr lang="en-US" altLang="en-US" sz="1800"/>
              <a:t>Grand Challenge</a:t>
            </a:r>
          </a:p>
          <a:p>
            <a:pPr lvl="1">
              <a:lnSpc>
                <a:spcPct val="90000"/>
              </a:lnSpc>
            </a:pPr>
            <a:r>
              <a:rPr lang="en-US" altLang="en-US"/>
              <a:t>Cash prizes ($1 to $2 million) offered to first robots to complete a long course completely unassisted</a:t>
            </a:r>
          </a:p>
          <a:p>
            <a:pPr lvl="1">
              <a:lnSpc>
                <a:spcPct val="90000"/>
              </a:lnSpc>
            </a:pPr>
            <a:r>
              <a:rPr lang="en-US" altLang="en-US"/>
              <a:t>Stimulates research in vision, robotics, planning, machine learning, reasoning, etc</a:t>
            </a:r>
          </a:p>
          <a:p>
            <a:pPr lvl="1">
              <a:lnSpc>
                <a:spcPct val="90000"/>
              </a:lnSpc>
            </a:pPr>
            <a:endParaRPr lang="en-US" altLang="en-US"/>
          </a:p>
          <a:p>
            <a:pPr>
              <a:lnSpc>
                <a:spcPct val="90000"/>
              </a:lnSpc>
            </a:pPr>
            <a:r>
              <a:rPr lang="en-US" altLang="en-US" sz="1800"/>
              <a:t>2004 Grand Challenge: </a:t>
            </a:r>
          </a:p>
          <a:p>
            <a:pPr lvl="1">
              <a:lnSpc>
                <a:spcPct val="90000"/>
              </a:lnSpc>
            </a:pPr>
            <a:r>
              <a:rPr lang="en-US" altLang="en-US"/>
              <a:t>150 mile route in Nevada desert</a:t>
            </a:r>
          </a:p>
          <a:p>
            <a:pPr lvl="1">
              <a:lnSpc>
                <a:spcPct val="90000"/>
              </a:lnSpc>
            </a:pPr>
            <a:r>
              <a:rPr lang="en-US" altLang="en-US"/>
              <a:t>Furthest any robot went was about 7 miles  </a:t>
            </a:r>
          </a:p>
          <a:p>
            <a:pPr lvl="1">
              <a:lnSpc>
                <a:spcPct val="90000"/>
              </a:lnSpc>
            </a:pPr>
            <a:r>
              <a:rPr lang="en-US" altLang="en-US"/>
              <a:t>… but hardest terrain was at the beginning of the course</a:t>
            </a:r>
          </a:p>
          <a:p>
            <a:pPr lvl="1">
              <a:lnSpc>
                <a:spcPct val="90000"/>
              </a:lnSpc>
            </a:pPr>
            <a:endParaRPr lang="en-US" altLang="en-US"/>
          </a:p>
          <a:p>
            <a:pPr>
              <a:lnSpc>
                <a:spcPct val="90000"/>
              </a:lnSpc>
            </a:pPr>
            <a:r>
              <a:rPr lang="en-US" altLang="en-US" sz="1800"/>
              <a:t>2005 Grand Challenge:</a:t>
            </a:r>
          </a:p>
          <a:p>
            <a:pPr lvl="1">
              <a:lnSpc>
                <a:spcPct val="90000"/>
              </a:lnSpc>
            </a:pPr>
            <a:r>
              <a:rPr lang="en-US" altLang="en-US"/>
              <a:t>132 mile race</a:t>
            </a:r>
          </a:p>
          <a:p>
            <a:pPr lvl="1">
              <a:lnSpc>
                <a:spcPct val="90000"/>
              </a:lnSpc>
            </a:pPr>
            <a:r>
              <a:rPr lang="en-US" altLang="en-US"/>
              <a:t>Narrow tunnels, winding mountain passes, etc</a:t>
            </a:r>
          </a:p>
          <a:p>
            <a:pPr lvl="1">
              <a:lnSpc>
                <a:spcPct val="90000"/>
              </a:lnSpc>
            </a:pPr>
            <a:r>
              <a:rPr lang="en-US" altLang="en-US"/>
              <a:t>Stanford 1</a:t>
            </a:r>
            <a:r>
              <a:rPr lang="en-US" altLang="en-US" baseline="30000"/>
              <a:t>st</a:t>
            </a:r>
            <a:r>
              <a:rPr lang="en-US" altLang="en-US"/>
              <a:t>, CMU 2</a:t>
            </a:r>
            <a:r>
              <a:rPr lang="en-US" altLang="en-US" baseline="30000"/>
              <a:t>nd</a:t>
            </a:r>
            <a:r>
              <a:rPr lang="en-US" altLang="en-US"/>
              <a:t>, both finished in about 6 hours</a:t>
            </a:r>
          </a:p>
          <a:p>
            <a:pPr lvl="1">
              <a:lnSpc>
                <a:spcPct val="90000"/>
              </a:lnSpc>
            </a:pPr>
            <a:endParaRPr lang="en-US" altLang="en-US"/>
          </a:p>
          <a:p>
            <a:pPr>
              <a:lnSpc>
                <a:spcPct val="90000"/>
              </a:lnSpc>
            </a:pPr>
            <a:r>
              <a:rPr lang="en-US" altLang="en-US" sz="1800"/>
              <a:t>2007 Urban Grand Challenge</a:t>
            </a:r>
          </a:p>
          <a:p>
            <a:pPr lvl="1">
              <a:lnSpc>
                <a:spcPct val="90000"/>
              </a:lnSpc>
            </a:pPr>
            <a:r>
              <a:rPr lang="en-US" altLang="en-US"/>
              <a:t>This November in Victorville, California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2005-10-Grand Challenge - 106">
            <a:extLst>
              <a:ext uri="{FF2B5EF4-FFF2-40B4-BE49-F238E27FC236}">
                <a16:creationId xmlns:a16="http://schemas.microsoft.com/office/drawing/2014/main" id="{5F6BDF62-FA5D-4FDA-D289-65A523906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3" name="Text Box 3">
            <a:extLst>
              <a:ext uri="{FF2B5EF4-FFF2-40B4-BE49-F238E27FC236}">
                <a16:creationId xmlns:a16="http://schemas.microsoft.com/office/drawing/2014/main" id="{CB5F420B-1F82-036A-1EC7-554F2F1E4A47}"/>
              </a:ext>
            </a:extLst>
          </p:cNvPr>
          <p:cNvSpPr txBox="1">
            <a:spLocks noChangeArrowheads="1"/>
          </p:cNvSpPr>
          <p:nvPr/>
        </p:nvSpPr>
        <p:spPr bwMode="auto">
          <a:xfrm>
            <a:off x="0" y="222250"/>
            <a:ext cx="9144000" cy="750888"/>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lgn="ctr" eaLnBrk="1" hangingPunct="1">
              <a:defRPr/>
            </a:pPr>
            <a:r>
              <a:rPr lang="en-US" sz="3600" b="1">
                <a:latin typeface="Arial" charset="0"/>
              </a:rPr>
              <a:t>  Stanley Robot</a:t>
            </a:r>
          </a:p>
          <a:p>
            <a:pPr algn="ctr" eaLnBrk="1" hangingPunct="1">
              <a:lnSpc>
                <a:spcPct val="20000"/>
              </a:lnSpc>
              <a:defRPr/>
            </a:pPr>
            <a:r>
              <a:rPr lang="en-US" sz="1400" b="1">
                <a:latin typeface="Arial" charset="0"/>
              </a:rPr>
              <a:t>Stanford Racing Team       www.stanfordracing.org</a:t>
            </a:r>
            <a:r>
              <a:rPr lang="en-US" sz="3600" b="1">
                <a:latin typeface="Arial" charset="0"/>
              </a:rPr>
              <a:t>     </a:t>
            </a:r>
            <a:endParaRPr lang="en-US" sz="1400" b="1">
              <a:latin typeface="Arial" charset="0"/>
            </a:endParaRPr>
          </a:p>
        </p:txBody>
      </p:sp>
      <p:sp>
        <p:nvSpPr>
          <p:cNvPr id="28676" name="Text Box 4">
            <a:extLst>
              <a:ext uri="{FF2B5EF4-FFF2-40B4-BE49-F238E27FC236}">
                <a16:creationId xmlns:a16="http://schemas.microsoft.com/office/drawing/2014/main" id="{91495951-B914-2EF5-7888-461E61E5C6CB}"/>
              </a:ext>
            </a:extLst>
          </p:cNvPr>
          <p:cNvSpPr txBox="1">
            <a:spLocks noChangeArrowheads="1"/>
          </p:cNvSpPr>
          <p:nvPr/>
        </p:nvSpPr>
        <p:spPr bwMode="auto">
          <a:xfrm>
            <a:off x="4038600" y="5867400"/>
            <a:ext cx="47355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Verdana" panose="020B0604030504040204" pitchFamily="34" charset="0"/>
              </a:defRPr>
            </a:lvl1pPr>
            <a:lvl2pPr marL="742950" indent="-285750">
              <a:spcBef>
                <a:spcPct val="20000"/>
              </a:spcBef>
              <a:buSzPct val="100000"/>
              <a:buChar char="–"/>
              <a:defRPr sz="1600">
                <a:solidFill>
                  <a:schemeClr val="tx1"/>
                </a:solidFill>
                <a:latin typeface="Verdana" panose="020B0604030504040204" pitchFamily="34" charset="0"/>
              </a:defRPr>
            </a:lvl2pPr>
            <a:lvl3pPr marL="1143000" indent="-228600">
              <a:spcBef>
                <a:spcPct val="20000"/>
              </a:spcBef>
              <a:buSzPct val="100000"/>
              <a:buChar char="•"/>
              <a:defRPr sz="1600">
                <a:solidFill>
                  <a:schemeClr val="tx1"/>
                </a:solidFill>
                <a:latin typeface="Verdana" panose="020B0604030504040204" pitchFamily="34" charset="0"/>
              </a:defRPr>
            </a:lvl3pPr>
            <a:lvl4pPr marL="1600200" indent="-228600">
              <a:spcBef>
                <a:spcPct val="20000"/>
              </a:spcBef>
              <a:buSzPct val="100000"/>
              <a:buChar char="–"/>
              <a:defRPr sz="1600">
                <a:solidFill>
                  <a:schemeClr val="tx1"/>
                </a:solidFill>
                <a:latin typeface="Verdana" panose="020B0604030504040204" pitchFamily="34" charset="0"/>
              </a:defRPr>
            </a:lvl4pPr>
            <a:lvl5pPr marL="2057400" indent="-228600">
              <a:spcBef>
                <a:spcPct val="20000"/>
              </a:spcBef>
              <a:buSzPct val="100000"/>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9pPr>
          </a:lstStyle>
          <a:p>
            <a:pPr>
              <a:spcBef>
                <a:spcPct val="0"/>
              </a:spcBef>
              <a:buSzTx/>
              <a:buFontTx/>
              <a:buNone/>
            </a:pPr>
            <a:r>
              <a:rPr lang="en-US" altLang="en-US" sz="2400">
                <a:solidFill>
                  <a:srgbClr val="FFFF00"/>
                </a:solidFill>
                <a:latin typeface="Times New Roman" panose="02020603050405020304" pitchFamily="18" charset="0"/>
              </a:rPr>
              <a:t>Next few slides courtesy of Prof.</a:t>
            </a:r>
          </a:p>
          <a:p>
            <a:pPr>
              <a:spcBef>
                <a:spcPct val="0"/>
              </a:spcBef>
              <a:buSzTx/>
              <a:buFontTx/>
              <a:buNone/>
            </a:pPr>
            <a:r>
              <a:rPr lang="en-US" altLang="en-US" sz="2400">
                <a:solidFill>
                  <a:srgbClr val="FFFF00"/>
                </a:solidFill>
                <a:latin typeface="Times New Roman" panose="02020603050405020304" pitchFamily="18" charset="0"/>
              </a:rPr>
              <a:t>Sebastian Thrun, Stanford University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62F57A0-E2CB-23D0-F9A3-BDCAD5C19ADC}"/>
              </a:ext>
            </a:extLst>
          </p:cNvPr>
          <p:cNvSpPr>
            <a:spLocks noGrp="1" noChangeArrowheads="1"/>
          </p:cNvSpPr>
          <p:nvPr>
            <p:ph type="title"/>
          </p:nvPr>
        </p:nvSpPr>
        <p:spPr>
          <a:xfrm>
            <a:off x="609600" y="0"/>
            <a:ext cx="7772400" cy="609600"/>
          </a:xfrm>
        </p:spPr>
        <p:txBody>
          <a:bodyPr/>
          <a:lstStyle/>
          <a:p>
            <a:r>
              <a:rPr lang="en-US" altLang="en-US"/>
              <a:t>2004: Barstow, CA, to Primm, NV</a:t>
            </a:r>
          </a:p>
        </p:txBody>
      </p:sp>
      <p:sp>
        <p:nvSpPr>
          <p:cNvPr id="30723" name="Rectangle 3">
            <a:extLst>
              <a:ext uri="{FF2B5EF4-FFF2-40B4-BE49-F238E27FC236}">
                <a16:creationId xmlns:a16="http://schemas.microsoft.com/office/drawing/2014/main" id="{B57B6C30-BB69-D1EE-AB6C-373051A0FDFA}"/>
              </a:ext>
            </a:extLst>
          </p:cNvPr>
          <p:cNvSpPr>
            <a:spLocks noChangeArrowheads="1"/>
          </p:cNvSpPr>
          <p:nvPr/>
        </p:nvSpPr>
        <p:spPr bwMode="auto">
          <a:xfrm>
            <a:off x="0" y="6199188"/>
            <a:ext cx="9144000" cy="658812"/>
          </a:xfrm>
          <a:prstGeom prst="rect">
            <a:avLst/>
          </a:prstGeom>
          <a:solidFill>
            <a:schemeClr val="tx1"/>
          </a:solidFill>
          <a:ln w="9525">
            <a:solidFill>
              <a:schemeClr val="tx1"/>
            </a:solidFill>
            <a:miter lim="800000"/>
            <a:headEnd/>
            <a:tailEnd/>
          </a:ln>
        </p:spPr>
        <p:txBody>
          <a:bodyPr wrap="none" anchor="ctr"/>
          <a:lstStyle>
            <a:lvl1pPr>
              <a:spcBef>
                <a:spcPct val="20000"/>
              </a:spcBef>
              <a:buSzPct val="100000"/>
              <a:buChar char="•"/>
              <a:defRPr sz="3200">
                <a:solidFill>
                  <a:schemeClr val="tx1"/>
                </a:solidFill>
                <a:latin typeface="Verdana" panose="020B0604030504040204" pitchFamily="34" charset="0"/>
              </a:defRPr>
            </a:lvl1pPr>
            <a:lvl2pPr marL="742950" indent="-285750">
              <a:spcBef>
                <a:spcPct val="20000"/>
              </a:spcBef>
              <a:buSzPct val="100000"/>
              <a:buChar char="–"/>
              <a:defRPr sz="1600">
                <a:solidFill>
                  <a:schemeClr val="tx1"/>
                </a:solidFill>
                <a:latin typeface="Verdana" panose="020B0604030504040204" pitchFamily="34" charset="0"/>
              </a:defRPr>
            </a:lvl2pPr>
            <a:lvl3pPr marL="1143000" indent="-228600">
              <a:spcBef>
                <a:spcPct val="20000"/>
              </a:spcBef>
              <a:buSzPct val="100000"/>
              <a:buChar char="•"/>
              <a:defRPr sz="1600">
                <a:solidFill>
                  <a:schemeClr val="tx1"/>
                </a:solidFill>
                <a:latin typeface="Verdana" panose="020B0604030504040204" pitchFamily="34" charset="0"/>
              </a:defRPr>
            </a:lvl3pPr>
            <a:lvl4pPr marL="1600200" indent="-228600">
              <a:spcBef>
                <a:spcPct val="20000"/>
              </a:spcBef>
              <a:buSzPct val="100000"/>
              <a:buChar char="–"/>
              <a:defRPr sz="1600">
                <a:solidFill>
                  <a:schemeClr val="tx1"/>
                </a:solidFill>
                <a:latin typeface="Verdana" panose="020B0604030504040204" pitchFamily="34" charset="0"/>
              </a:defRPr>
            </a:lvl4pPr>
            <a:lvl5pPr marL="2057400" indent="-228600">
              <a:spcBef>
                <a:spcPct val="20000"/>
              </a:spcBef>
              <a:buSzPct val="100000"/>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9pPr>
          </a:lstStyle>
          <a:p>
            <a:pPr algn="ctr" eaLnBrk="1" hangingPunct="1">
              <a:spcBef>
                <a:spcPct val="0"/>
              </a:spcBef>
              <a:buSzTx/>
              <a:buFontTx/>
              <a:buNone/>
            </a:pPr>
            <a:endParaRPr lang="en-US" altLang="en-US" sz="1800">
              <a:solidFill>
                <a:srgbClr val="0000FF"/>
              </a:solidFill>
              <a:latin typeface="Arial" panose="020B0604020202020204" pitchFamily="34" charset="0"/>
            </a:endParaRPr>
          </a:p>
        </p:txBody>
      </p:sp>
      <p:pic>
        <p:nvPicPr>
          <p:cNvPr id="30724" name="Picture 4" descr="The image “http://robots.stanford.edu/tmp/mqmapgend.gif” cannot be displayed, because it contains errors.">
            <a:extLst>
              <a:ext uri="{FF2B5EF4-FFF2-40B4-BE49-F238E27FC236}">
                <a16:creationId xmlns:a16="http://schemas.microsoft.com/office/drawing/2014/main" id="{ECEE6D2E-8A00-B49E-2D14-5A2A89F14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560" r="18947" b="5812"/>
          <a:stretch>
            <a:fillRect/>
          </a:stretch>
        </p:blipFill>
        <p:spPr bwMode="auto">
          <a:xfrm>
            <a:off x="1066800" y="533400"/>
            <a:ext cx="7878763"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descr="trails_ridge_l">
            <a:extLst>
              <a:ext uri="{FF2B5EF4-FFF2-40B4-BE49-F238E27FC236}">
                <a16:creationId xmlns:a16="http://schemas.microsoft.com/office/drawing/2014/main" id="{CDB2FDDB-5ED6-ABF6-B972-48963F663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5286"/>
          <a:stretch>
            <a:fillRect/>
          </a:stretch>
        </p:blipFill>
        <p:spPr bwMode="auto">
          <a:xfrm>
            <a:off x="0" y="838200"/>
            <a:ext cx="2159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descr="natural_obstruction_l">
            <a:extLst>
              <a:ext uri="{FF2B5EF4-FFF2-40B4-BE49-F238E27FC236}">
                <a16:creationId xmlns:a16="http://schemas.microsoft.com/office/drawing/2014/main" id="{2BAF51D3-E6EF-C4DB-30EF-52555C72A1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8571"/>
          <a:stretch>
            <a:fillRect/>
          </a:stretch>
        </p:blipFill>
        <p:spPr bwMode="auto">
          <a:xfrm>
            <a:off x="2209800" y="838200"/>
            <a:ext cx="20002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7" descr="unsurfaced_winding">
            <a:extLst>
              <a:ext uri="{FF2B5EF4-FFF2-40B4-BE49-F238E27FC236}">
                <a16:creationId xmlns:a16="http://schemas.microsoft.com/office/drawing/2014/main" id="{C3822869-0B93-D03F-E6DD-C251FFF611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17455"/>
          <a:stretch>
            <a:fillRect/>
          </a:stretch>
        </p:blipFill>
        <p:spPr bwMode="auto">
          <a:xfrm>
            <a:off x="6029325" y="3124200"/>
            <a:ext cx="311467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8">
            <a:extLst>
              <a:ext uri="{FF2B5EF4-FFF2-40B4-BE49-F238E27FC236}">
                <a16:creationId xmlns:a16="http://schemas.microsoft.com/office/drawing/2014/main" id="{F5B2CC67-0E83-C522-7433-40BC45394AA5}"/>
              </a:ext>
            </a:extLst>
          </p:cNvPr>
          <p:cNvSpPr>
            <a:spLocks noChangeArrowheads="1"/>
          </p:cNvSpPr>
          <p:nvPr/>
        </p:nvSpPr>
        <p:spPr bwMode="auto">
          <a:xfrm>
            <a:off x="3810000" y="4267200"/>
            <a:ext cx="3541713" cy="2060575"/>
          </a:xfrm>
          <a:prstGeom prst="rect">
            <a:avLst/>
          </a:prstGeom>
          <a:gradFill rotWithShape="1">
            <a:gsLst>
              <a:gs pos="0">
                <a:srgbClr val="B2B2B2"/>
              </a:gs>
              <a:gs pos="100000">
                <a:srgbClr val="5F5F5F"/>
              </a:gs>
            </a:gsLst>
            <a:path path="rect">
              <a:fillToRect r="100000" b="100000"/>
            </a:path>
          </a:gra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1"/>
              </a:buClr>
              <a:buSzPct val="70000"/>
              <a:buFont typeface="Monotype Sorts" pitchFamily="2" charset="2"/>
              <a:buBlip>
                <a:blip r:embed="rId7"/>
              </a:buBlip>
            </a:pPr>
            <a:r>
              <a:rPr kumimoji="1" lang="en-US" altLang="en-US" sz="1600" b="1">
                <a:latin typeface="Arial" panose="020B0604020202020204" pitchFamily="34" charset="0"/>
              </a:rPr>
              <a:t>150 mile off-road robot race across the Mojave desert</a:t>
            </a:r>
          </a:p>
          <a:p>
            <a:pPr>
              <a:spcBef>
                <a:spcPct val="20000"/>
              </a:spcBef>
              <a:buClr>
                <a:schemeClr val="bg1"/>
              </a:buClr>
              <a:buSzPct val="70000"/>
              <a:buFont typeface="Monotype Sorts" pitchFamily="2" charset="2"/>
              <a:buBlip>
                <a:blip r:embed="rId7"/>
              </a:buBlip>
            </a:pPr>
            <a:r>
              <a:rPr kumimoji="1" lang="en-US" altLang="en-US" sz="1600" b="1">
                <a:latin typeface="Arial" panose="020B0604020202020204" pitchFamily="34" charset="0"/>
              </a:rPr>
              <a:t>Natural and manmade hazards</a:t>
            </a:r>
          </a:p>
          <a:p>
            <a:pPr>
              <a:spcBef>
                <a:spcPct val="20000"/>
              </a:spcBef>
              <a:buClr>
                <a:schemeClr val="bg1"/>
              </a:buClr>
              <a:buSzPct val="70000"/>
              <a:buFont typeface="Monotype Sorts" pitchFamily="2" charset="2"/>
              <a:buBlip>
                <a:blip r:embed="rId7"/>
              </a:buBlip>
            </a:pPr>
            <a:r>
              <a:rPr kumimoji="1" lang="en-US" altLang="en-US" sz="1600" b="1">
                <a:latin typeface="Arial" panose="020B0604020202020204" pitchFamily="34" charset="0"/>
              </a:rPr>
              <a:t>No driver, no remote control</a:t>
            </a:r>
          </a:p>
          <a:p>
            <a:pPr>
              <a:spcBef>
                <a:spcPct val="20000"/>
              </a:spcBef>
              <a:buClr>
                <a:schemeClr val="bg1"/>
              </a:buClr>
              <a:buSzPct val="70000"/>
              <a:buFont typeface="Monotype Sorts" pitchFamily="2" charset="2"/>
              <a:buBlip>
                <a:blip r:embed="rId7"/>
              </a:buBlip>
            </a:pPr>
            <a:r>
              <a:rPr kumimoji="1" lang="en-US" altLang="en-US" sz="1600" b="1">
                <a:latin typeface="Arial" panose="020B0604020202020204" pitchFamily="34" charset="0"/>
              </a:rPr>
              <a:t>No dynamic passing</a:t>
            </a:r>
          </a:p>
          <a:p>
            <a:pPr>
              <a:spcBef>
                <a:spcPct val="20000"/>
              </a:spcBef>
              <a:buClr>
                <a:schemeClr val="bg1"/>
              </a:buClr>
              <a:buSzPct val="70000"/>
              <a:buFont typeface="Monotype Sorts" pitchFamily="2" charset="2"/>
              <a:buBlip>
                <a:blip r:embed="rId7"/>
              </a:buBlip>
            </a:pPr>
            <a:r>
              <a:rPr kumimoji="1" lang="en-US" altLang="en-US" sz="1600" b="1">
                <a:latin typeface="Arial" panose="020B0604020202020204" pitchFamily="34" charset="0"/>
              </a:rPr>
              <a:t>Fastest vehicle wins the race (and 2 million dollar prize)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RaceDay.wmv">
            <a:hlinkClick r:id="" action="ppaction://media"/>
            <a:extLst>
              <a:ext uri="{FF2B5EF4-FFF2-40B4-BE49-F238E27FC236}">
                <a16:creationId xmlns:a16="http://schemas.microsoft.com/office/drawing/2014/main" id="{19C494FC-4C4F-0696-9C88-03467C85A3AF}"/>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125538" y="825500"/>
            <a:ext cx="69119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a:extLst>
              <a:ext uri="{FF2B5EF4-FFF2-40B4-BE49-F238E27FC236}">
                <a16:creationId xmlns:a16="http://schemas.microsoft.com/office/drawing/2014/main" id="{7721A240-263B-F9F9-3B51-7859E9EFD692}"/>
              </a:ext>
            </a:extLst>
          </p:cNvPr>
          <p:cNvSpPr>
            <a:spLocks noGrp="1" noChangeArrowheads="1"/>
          </p:cNvSpPr>
          <p:nvPr>
            <p:ph type="title"/>
          </p:nvPr>
        </p:nvSpPr>
        <p:spPr/>
        <p:txBody>
          <a:bodyPr/>
          <a:lstStyle/>
          <a:p>
            <a:r>
              <a:rPr lang="en-US" altLang="en-US"/>
              <a:t>The Grand Challenge Race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349232" fill="hold"/>
                                        <p:tgtEl>
                                          <p:spTgt spid="17920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79202"/>
                </p:tgtEl>
              </p:cMediaNode>
            </p:video>
            <p:seq concurrent="1" nextAc="seek">
              <p:cTn id="8" restart="whenNotActive" fill="hold" evtFilter="cancelBubble" nodeType="interactiveSeq">
                <p:stCondLst>
                  <p:cond evt="onClick" delay="0">
                    <p:tgtEl>
                      <p:spTgt spid="17920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79202"/>
                                        </p:tgtEl>
                                      </p:cBhvr>
                                    </p:cmd>
                                  </p:childTnLst>
                                </p:cTn>
                              </p:par>
                            </p:childTnLst>
                          </p:cTn>
                        </p:par>
                      </p:childTnLst>
                    </p:cTn>
                  </p:par>
                </p:childTnLst>
              </p:cTn>
              <p:nextCondLst>
                <p:cond evt="onClick" delay="0">
                  <p:tgtEl>
                    <p:spTgt spid="17920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2EA0235-9239-FA6B-2AD7-1974721A7B24}"/>
              </a:ext>
            </a:extLst>
          </p:cNvPr>
          <p:cNvSpPr>
            <a:spLocks noGrp="1" noChangeArrowheads="1"/>
          </p:cNvSpPr>
          <p:nvPr>
            <p:ph type="title"/>
          </p:nvPr>
        </p:nvSpPr>
        <p:spPr>
          <a:noFill/>
        </p:spPr>
        <p:txBody>
          <a:bodyPr/>
          <a:lstStyle/>
          <a:p>
            <a:r>
              <a:rPr lang="en-US" altLang="en-US"/>
              <a:t>HAL: from the movie 2001</a:t>
            </a:r>
          </a:p>
        </p:txBody>
      </p:sp>
      <p:sp>
        <p:nvSpPr>
          <p:cNvPr id="34819" name="Rectangle 3">
            <a:extLst>
              <a:ext uri="{FF2B5EF4-FFF2-40B4-BE49-F238E27FC236}">
                <a16:creationId xmlns:a16="http://schemas.microsoft.com/office/drawing/2014/main" id="{CB2991DA-097E-9D84-7F0B-B17157EE6069}"/>
              </a:ext>
            </a:extLst>
          </p:cNvPr>
          <p:cNvSpPr>
            <a:spLocks noGrp="1" noChangeArrowheads="1"/>
          </p:cNvSpPr>
          <p:nvPr>
            <p:ph type="body" sz="half" idx="1"/>
          </p:nvPr>
        </p:nvSpPr>
        <p:spPr>
          <a:xfrm>
            <a:off x="609600" y="1143000"/>
            <a:ext cx="5715000" cy="5486400"/>
          </a:xfrm>
          <a:noFill/>
        </p:spPr>
        <p:txBody>
          <a:bodyPr/>
          <a:lstStyle/>
          <a:p>
            <a:r>
              <a:rPr lang="en-US" altLang="en-US" sz="1600" i="1"/>
              <a:t>2001: A Space Odyssey</a:t>
            </a:r>
          </a:p>
          <a:p>
            <a:pPr lvl="1"/>
            <a:r>
              <a:rPr lang="en-US" altLang="en-US" sz="1400"/>
              <a:t>classic science fiction movie from 1969</a:t>
            </a:r>
            <a:br>
              <a:rPr lang="en-US" altLang="en-US" sz="1400"/>
            </a:br>
            <a:endParaRPr lang="en-US" altLang="en-US" sz="1400"/>
          </a:p>
          <a:p>
            <a:r>
              <a:rPr lang="en-US" altLang="en-US" sz="1600"/>
              <a:t>HAL</a:t>
            </a:r>
          </a:p>
          <a:p>
            <a:pPr lvl="1"/>
            <a:r>
              <a:rPr lang="en-US" altLang="en-US" sz="1400"/>
              <a:t>part of the story centers around an intelligent computer called HAL</a:t>
            </a:r>
          </a:p>
          <a:p>
            <a:pPr lvl="1"/>
            <a:r>
              <a:rPr lang="en-US" altLang="en-US" sz="1400"/>
              <a:t>HAL is the “brains” of an intelligent spaceship</a:t>
            </a:r>
          </a:p>
          <a:p>
            <a:pPr lvl="1"/>
            <a:r>
              <a:rPr lang="en-US" altLang="en-US" sz="1400"/>
              <a:t>in the movie, HAL can</a:t>
            </a:r>
          </a:p>
          <a:p>
            <a:pPr lvl="2"/>
            <a:r>
              <a:rPr lang="en-US" altLang="en-US" sz="1400"/>
              <a:t>speak easily with the crew</a:t>
            </a:r>
          </a:p>
          <a:p>
            <a:pPr lvl="2"/>
            <a:r>
              <a:rPr lang="en-US" altLang="en-US" sz="1400"/>
              <a:t>see and understand the emotions of the crew</a:t>
            </a:r>
          </a:p>
          <a:p>
            <a:pPr lvl="2"/>
            <a:r>
              <a:rPr lang="en-US" altLang="en-US" sz="1400"/>
              <a:t>navigate the ship automatically</a:t>
            </a:r>
          </a:p>
          <a:p>
            <a:pPr lvl="2"/>
            <a:r>
              <a:rPr lang="en-US" altLang="en-US" sz="1400"/>
              <a:t>diagnose on-board problems</a:t>
            </a:r>
          </a:p>
          <a:p>
            <a:pPr lvl="2"/>
            <a:r>
              <a:rPr lang="en-US" altLang="en-US" sz="1400"/>
              <a:t>make life-and-death decisions</a:t>
            </a:r>
          </a:p>
          <a:p>
            <a:pPr lvl="2"/>
            <a:r>
              <a:rPr lang="en-US" altLang="en-US" sz="1400"/>
              <a:t>display emotions</a:t>
            </a:r>
            <a:br>
              <a:rPr lang="en-US" altLang="en-US" sz="1400"/>
            </a:br>
            <a:endParaRPr lang="en-US" altLang="en-US" sz="1400"/>
          </a:p>
          <a:p>
            <a:r>
              <a:rPr lang="en-US" altLang="en-US" sz="1600"/>
              <a:t>In 1969 this was science fiction: is it still science fiction?</a:t>
            </a:r>
          </a:p>
        </p:txBody>
      </p:sp>
      <p:pic>
        <p:nvPicPr>
          <p:cNvPr id="34820" name="Picture 4">
            <a:extLst>
              <a:ext uri="{FF2B5EF4-FFF2-40B4-BE49-F238E27FC236}">
                <a16:creationId xmlns:a16="http://schemas.microsoft.com/office/drawing/2014/main" id="{631E868F-6E34-3A75-C251-EC2D41F29929}"/>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019800" y="1143000"/>
            <a:ext cx="2705100" cy="1238250"/>
          </a:xfrm>
          <a:noFill/>
        </p:spPr>
      </p:pic>
      <p:pic>
        <p:nvPicPr>
          <p:cNvPr id="34821" name="Picture 5">
            <a:extLst>
              <a:ext uri="{FF2B5EF4-FFF2-40B4-BE49-F238E27FC236}">
                <a16:creationId xmlns:a16="http://schemas.microsoft.com/office/drawing/2014/main" id="{19FB2B93-FC41-4176-6D23-E29E7D3DB167}"/>
              </a:ext>
            </a:extLst>
          </p:cNvPr>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7010400" y="2438400"/>
            <a:ext cx="1644650" cy="1233488"/>
          </a:xfrm>
          <a:noFill/>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F8D3C8A-815D-CEE5-4E7C-61F4A4FF768A}"/>
              </a:ext>
            </a:extLst>
          </p:cNvPr>
          <p:cNvSpPr>
            <a:spLocks noGrp="1" noChangeArrowheads="1"/>
          </p:cNvSpPr>
          <p:nvPr>
            <p:ph type="title"/>
          </p:nvPr>
        </p:nvSpPr>
        <p:spPr>
          <a:noFill/>
        </p:spPr>
        <p:txBody>
          <a:bodyPr/>
          <a:lstStyle/>
          <a:p>
            <a:r>
              <a:rPr lang="en-US" altLang="en-US"/>
              <a:t>Hal and AI</a:t>
            </a:r>
          </a:p>
        </p:txBody>
      </p:sp>
      <p:sp>
        <p:nvSpPr>
          <p:cNvPr id="36867" name="Rectangle 3">
            <a:extLst>
              <a:ext uri="{FF2B5EF4-FFF2-40B4-BE49-F238E27FC236}">
                <a16:creationId xmlns:a16="http://schemas.microsoft.com/office/drawing/2014/main" id="{1C302ACA-15B6-F9A0-DA8E-EC70D971E2E3}"/>
              </a:ext>
            </a:extLst>
          </p:cNvPr>
          <p:cNvSpPr>
            <a:spLocks noGrp="1" noChangeArrowheads="1"/>
          </p:cNvSpPr>
          <p:nvPr>
            <p:ph type="body" idx="1"/>
          </p:nvPr>
        </p:nvSpPr>
        <p:spPr>
          <a:noFill/>
        </p:spPr>
        <p:txBody>
          <a:bodyPr/>
          <a:lstStyle/>
          <a:p>
            <a:pPr>
              <a:buFontTx/>
              <a:buNone/>
            </a:pPr>
            <a:endParaRPr lang="en-US" altLang="en-US" sz="1800"/>
          </a:p>
          <a:p>
            <a:r>
              <a:rPr lang="en-US" altLang="en-US" sz="1800" i="1"/>
              <a:t>HAL’s Legacy: 2001’s Computer as Dream and Reality</a:t>
            </a:r>
          </a:p>
          <a:p>
            <a:pPr lvl="1"/>
            <a:r>
              <a:rPr lang="en-US" altLang="en-US"/>
              <a:t>MIT Press, 1997, David Stork (ed.)</a:t>
            </a:r>
          </a:p>
          <a:p>
            <a:pPr lvl="1"/>
            <a:r>
              <a:rPr lang="en-US" altLang="en-US"/>
              <a:t>discusses</a:t>
            </a:r>
          </a:p>
          <a:p>
            <a:pPr lvl="2"/>
            <a:r>
              <a:rPr lang="en-US" altLang="en-US"/>
              <a:t>HAL as an intelligent computer</a:t>
            </a:r>
          </a:p>
          <a:p>
            <a:pPr lvl="2"/>
            <a:r>
              <a:rPr lang="en-US" altLang="en-US"/>
              <a:t>are the predictions for HAL realizable with AI today?</a:t>
            </a:r>
            <a:br>
              <a:rPr lang="en-US" altLang="en-US"/>
            </a:br>
            <a:endParaRPr lang="en-US" altLang="en-US"/>
          </a:p>
          <a:p>
            <a:r>
              <a:rPr lang="en-US" altLang="en-US" sz="1800"/>
              <a:t>Materials online at </a:t>
            </a:r>
          </a:p>
          <a:p>
            <a:pPr lvl="1"/>
            <a:r>
              <a:rPr lang="en-US" altLang="en-US">
                <a:hlinkClick r:id="rId3"/>
              </a:rPr>
              <a:t>http://mitpress.mit.edu/e-books/Hal/contents.html</a:t>
            </a:r>
            <a:endParaRPr lang="en-US" altLang="en-US"/>
          </a:p>
          <a:p>
            <a:pPr lvl="1"/>
            <a:endParaRPr lang="en-US" altLang="en-US"/>
          </a:p>
          <a:p>
            <a:r>
              <a:rPr lang="en-US" altLang="en-US" sz="1800"/>
              <a:t>The website contains</a:t>
            </a:r>
          </a:p>
          <a:p>
            <a:pPr lvl="1"/>
            <a:r>
              <a:rPr lang="en-US" altLang="en-US"/>
              <a:t>full text and abstracts of chapters from the book</a:t>
            </a:r>
          </a:p>
          <a:p>
            <a:pPr lvl="1"/>
            <a:r>
              <a:rPr lang="en-US" altLang="en-US"/>
              <a:t>links to related material and AI information</a:t>
            </a:r>
          </a:p>
          <a:p>
            <a:pPr lvl="1"/>
            <a:r>
              <a:rPr lang="en-US" altLang="en-US"/>
              <a:t>sound and images from the film</a:t>
            </a:r>
            <a:br>
              <a:rPr lang="en-US" altLang="en-US"/>
            </a:br>
            <a:endParaRPr lang="en-US"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9FEB7D8-3792-7589-39FA-BEBC984F6416}"/>
              </a:ext>
            </a:extLst>
          </p:cNvPr>
          <p:cNvSpPr>
            <a:spLocks noGrp="1" noChangeArrowheads="1"/>
          </p:cNvSpPr>
          <p:nvPr>
            <p:ph type="title"/>
          </p:nvPr>
        </p:nvSpPr>
        <p:spPr>
          <a:xfrm>
            <a:off x="685800" y="609600"/>
            <a:ext cx="7772400" cy="609600"/>
          </a:xfrm>
        </p:spPr>
        <p:txBody>
          <a:bodyPr/>
          <a:lstStyle/>
          <a:p>
            <a:r>
              <a:rPr lang="en-US" altLang="en-US"/>
              <a:t>Consider what might be involved in building a computer like Hal….</a:t>
            </a:r>
          </a:p>
        </p:txBody>
      </p:sp>
      <p:sp>
        <p:nvSpPr>
          <p:cNvPr id="38915" name="Rectangle 3">
            <a:extLst>
              <a:ext uri="{FF2B5EF4-FFF2-40B4-BE49-F238E27FC236}">
                <a16:creationId xmlns:a16="http://schemas.microsoft.com/office/drawing/2014/main" id="{14AC3541-EA3B-C480-490B-685E2D221C7E}"/>
              </a:ext>
            </a:extLst>
          </p:cNvPr>
          <p:cNvSpPr>
            <a:spLocks noGrp="1" noChangeArrowheads="1"/>
          </p:cNvSpPr>
          <p:nvPr>
            <p:ph type="body" idx="1"/>
          </p:nvPr>
        </p:nvSpPr>
        <p:spPr>
          <a:xfrm>
            <a:off x="685800" y="1447800"/>
            <a:ext cx="7848600" cy="5029200"/>
          </a:xfrm>
        </p:spPr>
        <p:txBody>
          <a:bodyPr/>
          <a:lstStyle/>
          <a:p>
            <a:endParaRPr lang="en-US" altLang="en-US" sz="1800"/>
          </a:p>
          <a:p>
            <a:r>
              <a:rPr lang="en-US" altLang="en-US" sz="1800"/>
              <a:t>What are the components that might be useful?</a:t>
            </a:r>
          </a:p>
          <a:p>
            <a:pPr lvl="1"/>
            <a:r>
              <a:rPr lang="en-US" altLang="en-US"/>
              <a:t>Fast hardware?</a:t>
            </a:r>
          </a:p>
          <a:p>
            <a:pPr lvl="1"/>
            <a:r>
              <a:rPr lang="en-US" altLang="en-US"/>
              <a:t>Chess-playing at grandmaster level?</a:t>
            </a:r>
          </a:p>
          <a:p>
            <a:pPr lvl="1"/>
            <a:r>
              <a:rPr lang="en-US" altLang="en-US"/>
              <a:t>Speech interaction?</a:t>
            </a:r>
          </a:p>
          <a:p>
            <a:pPr lvl="2"/>
            <a:r>
              <a:rPr lang="en-US" altLang="en-US"/>
              <a:t>speech synthesis</a:t>
            </a:r>
          </a:p>
          <a:p>
            <a:pPr lvl="2"/>
            <a:r>
              <a:rPr lang="en-US" altLang="en-US"/>
              <a:t>speech recognition</a:t>
            </a:r>
          </a:p>
          <a:p>
            <a:pPr lvl="2"/>
            <a:r>
              <a:rPr lang="en-US" altLang="en-US"/>
              <a:t>speech understanding</a:t>
            </a:r>
          </a:p>
          <a:p>
            <a:pPr lvl="1"/>
            <a:r>
              <a:rPr lang="en-US" altLang="en-US"/>
              <a:t>Image recognition and understanding ?</a:t>
            </a:r>
          </a:p>
          <a:p>
            <a:pPr lvl="1"/>
            <a:r>
              <a:rPr lang="en-US" altLang="en-US"/>
              <a:t>Learning?</a:t>
            </a:r>
          </a:p>
          <a:p>
            <a:pPr lvl="1"/>
            <a:r>
              <a:rPr lang="en-US" altLang="en-US"/>
              <a:t>Planning and decision-making?</a:t>
            </a:r>
          </a:p>
          <a:p>
            <a:pPr lvl="1"/>
            <a:endParaRPr lang="en-US" altLang="en-US"/>
          </a:p>
          <a:p>
            <a:pPr lvl="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1B7302E-D1FE-EC91-78D1-9155740D57FB}"/>
              </a:ext>
            </a:extLst>
          </p:cNvPr>
          <p:cNvSpPr>
            <a:spLocks noGrp="1" noChangeArrowheads="1"/>
          </p:cNvSpPr>
          <p:nvPr>
            <p:ph type="title"/>
          </p:nvPr>
        </p:nvSpPr>
        <p:spPr/>
        <p:txBody>
          <a:bodyPr/>
          <a:lstStyle/>
          <a:p>
            <a:r>
              <a:rPr lang="en-US" altLang="en-US"/>
              <a:t>Reference Book</a:t>
            </a:r>
          </a:p>
        </p:txBody>
      </p:sp>
      <p:sp>
        <p:nvSpPr>
          <p:cNvPr id="5123" name="Content Placeholder 2">
            <a:extLst>
              <a:ext uri="{FF2B5EF4-FFF2-40B4-BE49-F238E27FC236}">
                <a16:creationId xmlns:a16="http://schemas.microsoft.com/office/drawing/2014/main" id="{1BFC27D3-8FA2-3A6F-6027-3BF44DCF8174}"/>
              </a:ext>
            </a:extLst>
          </p:cNvPr>
          <p:cNvSpPr>
            <a:spLocks noGrp="1" noChangeArrowheads="1"/>
          </p:cNvSpPr>
          <p:nvPr>
            <p:ph idx="1"/>
          </p:nvPr>
        </p:nvSpPr>
        <p:spPr>
          <a:xfrm>
            <a:off x="609600" y="1143000"/>
            <a:ext cx="8534400" cy="5029200"/>
          </a:xfrm>
        </p:spPr>
        <p:txBody>
          <a:bodyPr/>
          <a:lstStyle/>
          <a:p>
            <a:r>
              <a:rPr lang="en-US" altLang="en-US" sz="2800"/>
              <a:t>Artificial Intelligence: A Modern Approach</a:t>
            </a:r>
          </a:p>
          <a:p>
            <a:pPr lvl="1"/>
            <a:r>
              <a:rPr lang="en-US" altLang="en-US" sz="2000"/>
              <a:t>Stuart Russell and Peter Norving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9DE7BF9-E600-AB1F-8874-760202CC27DE}"/>
              </a:ext>
            </a:extLst>
          </p:cNvPr>
          <p:cNvSpPr>
            <a:spLocks noGrp="1" noChangeArrowheads="1"/>
          </p:cNvSpPr>
          <p:nvPr>
            <p:ph type="title"/>
          </p:nvPr>
        </p:nvSpPr>
        <p:spPr>
          <a:xfrm>
            <a:off x="609600" y="304800"/>
            <a:ext cx="7772400" cy="609600"/>
          </a:xfrm>
          <a:noFill/>
        </p:spPr>
        <p:txBody>
          <a:bodyPr/>
          <a:lstStyle/>
          <a:p>
            <a:r>
              <a:rPr lang="en-US" altLang="en-US" sz="2000"/>
              <a:t>Can we build hardware as complex as the brain?</a:t>
            </a:r>
          </a:p>
        </p:txBody>
      </p:sp>
      <p:sp>
        <p:nvSpPr>
          <p:cNvPr id="40963" name="Rectangle 3">
            <a:extLst>
              <a:ext uri="{FF2B5EF4-FFF2-40B4-BE49-F238E27FC236}">
                <a16:creationId xmlns:a16="http://schemas.microsoft.com/office/drawing/2014/main" id="{3978682F-424B-A88E-012B-1FE5EFB180B0}"/>
              </a:ext>
            </a:extLst>
          </p:cNvPr>
          <p:cNvSpPr>
            <a:spLocks noGrp="1" noChangeArrowheads="1"/>
          </p:cNvSpPr>
          <p:nvPr>
            <p:ph type="body" idx="1"/>
          </p:nvPr>
        </p:nvSpPr>
        <p:spPr>
          <a:xfrm>
            <a:off x="685800" y="990600"/>
            <a:ext cx="7848600" cy="2209800"/>
          </a:xfrm>
          <a:noFill/>
        </p:spPr>
        <p:txBody>
          <a:bodyPr/>
          <a:lstStyle/>
          <a:p>
            <a:r>
              <a:rPr lang="en-US" altLang="en-US" sz="1800"/>
              <a:t>How complicated is our brain?</a:t>
            </a:r>
          </a:p>
          <a:p>
            <a:pPr lvl="1"/>
            <a:r>
              <a:rPr lang="en-US" altLang="en-US"/>
              <a:t>a neuron, or nerve cell, is the basic information processing unit</a:t>
            </a:r>
          </a:p>
          <a:p>
            <a:pPr lvl="1"/>
            <a:r>
              <a:rPr lang="en-US" altLang="en-US"/>
              <a:t>estimated to be on the order of </a:t>
            </a:r>
            <a:r>
              <a:rPr lang="en-US" altLang="en-US">
                <a:solidFill>
                  <a:srgbClr val="FF0000"/>
                </a:solidFill>
              </a:rPr>
              <a:t>10</a:t>
            </a:r>
            <a:r>
              <a:rPr lang="en-US" altLang="en-US" baseline="30000">
                <a:solidFill>
                  <a:srgbClr val="FF0000"/>
                </a:solidFill>
              </a:rPr>
              <a:t>12 </a:t>
            </a:r>
            <a:r>
              <a:rPr lang="en-US" altLang="en-US">
                <a:solidFill>
                  <a:srgbClr val="FF0000"/>
                </a:solidFill>
              </a:rPr>
              <a:t>neurons </a:t>
            </a:r>
            <a:r>
              <a:rPr lang="en-US" altLang="en-US"/>
              <a:t>in a human brain</a:t>
            </a:r>
          </a:p>
          <a:p>
            <a:pPr lvl="1"/>
            <a:r>
              <a:rPr lang="en-US" altLang="en-US"/>
              <a:t>many more synapses (10 </a:t>
            </a:r>
            <a:r>
              <a:rPr lang="en-US" altLang="en-US" baseline="30000"/>
              <a:t>14</a:t>
            </a:r>
            <a:r>
              <a:rPr lang="en-US" altLang="en-US"/>
              <a:t>) connecting these neurons</a:t>
            </a:r>
          </a:p>
          <a:p>
            <a:pPr lvl="1"/>
            <a:r>
              <a:rPr lang="en-US" altLang="en-US"/>
              <a:t>cycle time: 10 </a:t>
            </a:r>
            <a:r>
              <a:rPr lang="en-US" altLang="en-US" baseline="30000"/>
              <a:t>-3 </a:t>
            </a:r>
            <a:r>
              <a:rPr lang="en-US" altLang="en-US"/>
              <a:t>seconds (1 millisecond)</a:t>
            </a:r>
            <a:br>
              <a:rPr lang="en-US" altLang="en-US"/>
            </a:br>
            <a:endParaRPr lang="en-US" altLang="en-US"/>
          </a:p>
          <a:p>
            <a:r>
              <a:rPr lang="en-US" altLang="en-US" sz="1800"/>
              <a:t>How complex can we make computers?</a:t>
            </a:r>
          </a:p>
          <a:p>
            <a:pPr lvl="1"/>
            <a:r>
              <a:rPr lang="en-US" altLang="en-US"/>
              <a:t>10</a:t>
            </a:r>
            <a:r>
              <a:rPr lang="en-US" altLang="en-US" baseline="30000"/>
              <a:t>8</a:t>
            </a:r>
            <a:r>
              <a:rPr lang="en-US" altLang="en-US"/>
              <a:t> or more transistors per CPU </a:t>
            </a:r>
          </a:p>
          <a:p>
            <a:pPr lvl="1"/>
            <a:r>
              <a:rPr lang="en-US" altLang="en-US"/>
              <a:t>supercomputer: hundreds of CPUs, 10</a:t>
            </a:r>
            <a:r>
              <a:rPr lang="en-US" altLang="en-US" baseline="30000"/>
              <a:t>12</a:t>
            </a:r>
            <a:r>
              <a:rPr lang="en-US" altLang="en-US"/>
              <a:t> bits of RAM </a:t>
            </a:r>
          </a:p>
          <a:p>
            <a:pPr lvl="1"/>
            <a:r>
              <a:rPr lang="en-US" altLang="en-US"/>
              <a:t>cycle times: order of 10 </a:t>
            </a:r>
            <a:r>
              <a:rPr lang="en-US" altLang="en-US" baseline="30000"/>
              <a:t>- 9 </a:t>
            </a:r>
            <a:r>
              <a:rPr lang="en-US" altLang="en-US"/>
              <a:t>seconds</a:t>
            </a:r>
            <a:br>
              <a:rPr lang="en-US" altLang="en-US"/>
            </a:br>
            <a:endParaRPr lang="en-US" altLang="en-US"/>
          </a:p>
          <a:p>
            <a:r>
              <a:rPr lang="en-US" altLang="en-US" sz="1800"/>
              <a:t>Conclusion</a:t>
            </a:r>
          </a:p>
          <a:p>
            <a:pPr lvl="1"/>
            <a:r>
              <a:rPr lang="en-US" altLang="en-US"/>
              <a:t>YES: in the near future we can have computers with as many basic processing elements as our brain, but with</a:t>
            </a:r>
          </a:p>
          <a:p>
            <a:pPr lvl="2"/>
            <a:r>
              <a:rPr lang="en-US" altLang="en-US"/>
              <a:t>far fewer interconnections (wires or synapses) than the brain</a:t>
            </a:r>
          </a:p>
          <a:p>
            <a:pPr lvl="2"/>
            <a:r>
              <a:rPr lang="en-US" altLang="en-US"/>
              <a:t>much faster updates than the brain</a:t>
            </a:r>
          </a:p>
          <a:p>
            <a:pPr lvl="1"/>
            <a:r>
              <a:rPr lang="en-US" altLang="en-US"/>
              <a:t>but building hardware is very different from making a computer behave like a brain!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1CA64CC-B23E-7A6D-4FD4-BC8C6A3D7D59}"/>
              </a:ext>
            </a:extLst>
          </p:cNvPr>
          <p:cNvSpPr>
            <a:spLocks noGrp="1" noChangeArrowheads="1"/>
          </p:cNvSpPr>
          <p:nvPr>
            <p:ph type="title"/>
          </p:nvPr>
        </p:nvSpPr>
        <p:spPr>
          <a:noFill/>
        </p:spPr>
        <p:txBody>
          <a:bodyPr/>
          <a:lstStyle/>
          <a:p>
            <a:r>
              <a:rPr lang="en-US" altLang="en-US"/>
              <a:t>Can Computers beat Humans at Chess?</a:t>
            </a:r>
          </a:p>
        </p:txBody>
      </p:sp>
      <p:sp>
        <p:nvSpPr>
          <p:cNvPr id="43011" name="Rectangle 3">
            <a:extLst>
              <a:ext uri="{FF2B5EF4-FFF2-40B4-BE49-F238E27FC236}">
                <a16:creationId xmlns:a16="http://schemas.microsoft.com/office/drawing/2014/main" id="{E5A2AD4F-A078-BDDA-7565-FF34ED28A999}"/>
              </a:ext>
            </a:extLst>
          </p:cNvPr>
          <p:cNvSpPr>
            <a:spLocks noGrp="1" noChangeArrowheads="1"/>
          </p:cNvSpPr>
          <p:nvPr>
            <p:ph type="body" idx="1"/>
          </p:nvPr>
        </p:nvSpPr>
        <p:spPr>
          <a:xfrm>
            <a:off x="609600" y="990600"/>
            <a:ext cx="7848600" cy="5029200"/>
          </a:xfrm>
          <a:noFill/>
        </p:spPr>
        <p:txBody>
          <a:bodyPr/>
          <a:lstStyle/>
          <a:p>
            <a:r>
              <a:rPr lang="en-US" altLang="en-US" sz="1800"/>
              <a:t>Chess Playing is a classic AI problem</a:t>
            </a:r>
          </a:p>
          <a:p>
            <a:pPr lvl="1"/>
            <a:r>
              <a:rPr lang="en-US" altLang="en-US"/>
              <a:t>well-defined problem</a:t>
            </a:r>
          </a:p>
          <a:p>
            <a:pPr lvl="1"/>
            <a:r>
              <a:rPr lang="en-US" altLang="en-US"/>
              <a:t>very complex: difficult for humans to play well</a:t>
            </a: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r>
              <a:rPr lang="en-US" altLang="en-US" sz="1800"/>
              <a:t>Conclusion: </a:t>
            </a:r>
          </a:p>
          <a:p>
            <a:pPr lvl="1"/>
            <a:r>
              <a:rPr lang="en-US" altLang="en-US"/>
              <a:t>YES: today’s computers can beat even the best human</a:t>
            </a:r>
          </a:p>
        </p:txBody>
      </p:sp>
      <p:graphicFrame>
        <p:nvGraphicFramePr>
          <p:cNvPr id="43012" name="Object 4">
            <a:hlinkClick r:id="" action="ppaction://ole?verb=0"/>
            <a:extLst>
              <a:ext uri="{FF2B5EF4-FFF2-40B4-BE49-F238E27FC236}">
                <a16:creationId xmlns:a16="http://schemas.microsoft.com/office/drawing/2014/main" id="{CF479089-55D6-BEC9-5585-54D451EE8116}"/>
              </a:ext>
            </a:extLst>
          </p:cNvPr>
          <p:cNvGraphicFramePr>
            <a:graphicFrameLocks/>
          </p:cNvGraphicFramePr>
          <p:nvPr/>
        </p:nvGraphicFramePr>
        <p:xfrm>
          <a:off x="1295400" y="2209800"/>
          <a:ext cx="6172200" cy="3578225"/>
        </p:xfrm>
        <a:graphic>
          <a:graphicData uri="http://schemas.openxmlformats.org/presentationml/2006/ole">
            <mc:AlternateContent xmlns:mc="http://schemas.openxmlformats.org/markup-compatibility/2006">
              <mc:Choice xmlns:v="urn:schemas-microsoft-com:vml" Requires="v">
                <p:oleObj name="Chart" r:id="rId3" imgW="5419725" imgH="3019425" progId="MSGraph.Chart.8">
                  <p:embed followColorScheme="full"/>
                </p:oleObj>
              </mc:Choice>
              <mc:Fallback>
                <p:oleObj name="Chart" r:id="rId3" imgW="5419725" imgH="3019425" progId="MSGraph.Chart.8">
                  <p:embed followColorScheme="full"/>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6172200"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3" name="Line 5">
            <a:extLst>
              <a:ext uri="{FF2B5EF4-FFF2-40B4-BE49-F238E27FC236}">
                <a16:creationId xmlns:a16="http://schemas.microsoft.com/office/drawing/2014/main" id="{1A42D95A-A136-6FF9-6B6B-DF8FD6E38468}"/>
              </a:ext>
            </a:extLst>
          </p:cNvPr>
          <p:cNvSpPr>
            <a:spLocks noChangeShapeType="1"/>
          </p:cNvSpPr>
          <p:nvPr/>
        </p:nvSpPr>
        <p:spPr bwMode="auto">
          <a:xfrm>
            <a:off x="1905000" y="2971800"/>
            <a:ext cx="4619625"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4" name="Rectangle 6">
            <a:extLst>
              <a:ext uri="{FF2B5EF4-FFF2-40B4-BE49-F238E27FC236}">
                <a16:creationId xmlns:a16="http://schemas.microsoft.com/office/drawing/2014/main" id="{8299E4C1-6578-0AFD-B291-4F83E1BD4D24}"/>
              </a:ext>
            </a:extLst>
          </p:cNvPr>
          <p:cNvSpPr>
            <a:spLocks noChangeArrowheads="1"/>
          </p:cNvSpPr>
          <p:nvPr/>
        </p:nvSpPr>
        <p:spPr bwMode="auto">
          <a:xfrm>
            <a:off x="2514600" y="2743200"/>
            <a:ext cx="19891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spcBef>
                <a:spcPct val="20000"/>
              </a:spcBef>
              <a:buSzPct val="100000"/>
              <a:buChar char="•"/>
              <a:defRPr sz="3200">
                <a:solidFill>
                  <a:schemeClr val="tx1"/>
                </a:solidFill>
                <a:latin typeface="Verdana" panose="020B0604030504040204" pitchFamily="34" charset="0"/>
              </a:defRPr>
            </a:lvl1pPr>
            <a:lvl2pPr marL="742950" indent="-285750" defTabSz="585788">
              <a:spcBef>
                <a:spcPct val="20000"/>
              </a:spcBef>
              <a:buSzPct val="100000"/>
              <a:buChar char="–"/>
              <a:defRPr sz="1600">
                <a:solidFill>
                  <a:schemeClr val="tx1"/>
                </a:solidFill>
                <a:latin typeface="Verdana" panose="020B0604030504040204" pitchFamily="34" charset="0"/>
              </a:defRPr>
            </a:lvl2pPr>
            <a:lvl3pPr marL="1143000" indent="-228600" defTabSz="585788">
              <a:spcBef>
                <a:spcPct val="20000"/>
              </a:spcBef>
              <a:buSzPct val="100000"/>
              <a:buChar char="•"/>
              <a:defRPr sz="1600">
                <a:solidFill>
                  <a:schemeClr val="tx1"/>
                </a:solidFill>
                <a:latin typeface="Verdana" panose="020B0604030504040204" pitchFamily="34" charset="0"/>
              </a:defRPr>
            </a:lvl3pPr>
            <a:lvl4pPr marL="1600200" indent="-228600" defTabSz="585788">
              <a:spcBef>
                <a:spcPct val="20000"/>
              </a:spcBef>
              <a:buSzPct val="100000"/>
              <a:buChar char="–"/>
              <a:defRPr sz="1600">
                <a:solidFill>
                  <a:schemeClr val="tx1"/>
                </a:solidFill>
                <a:latin typeface="Verdana" panose="020B0604030504040204" pitchFamily="34" charset="0"/>
              </a:defRPr>
            </a:lvl4pPr>
            <a:lvl5pPr marL="2057400" indent="-228600" defTabSz="585788">
              <a:spcBef>
                <a:spcPct val="20000"/>
              </a:spcBef>
              <a:buSzPct val="100000"/>
              <a:buChar char="•"/>
              <a:defRPr sz="1600">
                <a:solidFill>
                  <a:schemeClr val="tx1"/>
                </a:solidFill>
                <a:latin typeface="Verdana" panose="020B0604030504040204" pitchFamily="34" charset="0"/>
              </a:defRPr>
            </a:lvl5pPr>
            <a:lvl6pPr marL="25146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6pPr>
            <a:lvl7pPr marL="29718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7pPr>
            <a:lvl8pPr marL="34290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8pPr>
            <a:lvl9pPr marL="38862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9pPr>
          </a:lstStyle>
          <a:p>
            <a:pPr>
              <a:spcBef>
                <a:spcPct val="0"/>
              </a:spcBef>
              <a:buSzTx/>
              <a:buFontTx/>
              <a:buNone/>
            </a:pPr>
            <a:r>
              <a:rPr lang="en-US" altLang="en-US" sz="1400">
                <a:latin typeface="Times New Roman" panose="02020603050405020304" pitchFamily="18" charset="0"/>
              </a:rPr>
              <a:t>Human World Champion</a:t>
            </a:r>
            <a:r>
              <a:rPr lang="en-US" altLang="en-US" sz="1100">
                <a:latin typeface="Times New Roman" panose="02020603050405020304" pitchFamily="18" charset="0"/>
              </a:rPr>
              <a:t> </a:t>
            </a:r>
          </a:p>
        </p:txBody>
      </p:sp>
      <p:sp>
        <p:nvSpPr>
          <p:cNvPr id="43015" name="Rectangle 7">
            <a:extLst>
              <a:ext uri="{FF2B5EF4-FFF2-40B4-BE49-F238E27FC236}">
                <a16:creationId xmlns:a16="http://schemas.microsoft.com/office/drawing/2014/main" id="{C0E98111-5117-E608-B41E-69EB31C9F818}"/>
              </a:ext>
            </a:extLst>
          </p:cNvPr>
          <p:cNvSpPr>
            <a:spLocks noChangeArrowheads="1"/>
          </p:cNvSpPr>
          <p:nvPr/>
        </p:nvSpPr>
        <p:spPr bwMode="auto">
          <a:xfrm>
            <a:off x="5943600" y="2590800"/>
            <a:ext cx="9032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spcBef>
                <a:spcPct val="20000"/>
              </a:spcBef>
              <a:buSzPct val="100000"/>
              <a:buChar char="•"/>
              <a:defRPr sz="3200">
                <a:solidFill>
                  <a:schemeClr val="tx1"/>
                </a:solidFill>
                <a:latin typeface="Verdana" panose="020B0604030504040204" pitchFamily="34" charset="0"/>
              </a:defRPr>
            </a:lvl1pPr>
            <a:lvl2pPr marL="742950" indent="-285750" defTabSz="585788">
              <a:spcBef>
                <a:spcPct val="20000"/>
              </a:spcBef>
              <a:buSzPct val="100000"/>
              <a:buChar char="–"/>
              <a:defRPr sz="1600">
                <a:solidFill>
                  <a:schemeClr val="tx1"/>
                </a:solidFill>
                <a:latin typeface="Verdana" panose="020B0604030504040204" pitchFamily="34" charset="0"/>
              </a:defRPr>
            </a:lvl2pPr>
            <a:lvl3pPr marL="1143000" indent="-228600" defTabSz="585788">
              <a:spcBef>
                <a:spcPct val="20000"/>
              </a:spcBef>
              <a:buSzPct val="100000"/>
              <a:buChar char="•"/>
              <a:defRPr sz="1600">
                <a:solidFill>
                  <a:schemeClr val="tx1"/>
                </a:solidFill>
                <a:latin typeface="Verdana" panose="020B0604030504040204" pitchFamily="34" charset="0"/>
              </a:defRPr>
            </a:lvl3pPr>
            <a:lvl4pPr marL="1600200" indent="-228600" defTabSz="585788">
              <a:spcBef>
                <a:spcPct val="20000"/>
              </a:spcBef>
              <a:buSzPct val="100000"/>
              <a:buChar char="–"/>
              <a:defRPr sz="1600">
                <a:solidFill>
                  <a:schemeClr val="tx1"/>
                </a:solidFill>
                <a:latin typeface="Verdana" panose="020B0604030504040204" pitchFamily="34" charset="0"/>
              </a:defRPr>
            </a:lvl4pPr>
            <a:lvl5pPr marL="2057400" indent="-228600" defTabSz="585788">
              <a:spcBef>
                <a:spcPct val="20000"/>
              </a:spcBef>
              <a:buSzPct val="100000"/>
              <a:buChar char="•"/>
              <a:defRPr sz="1600">
                <a:solidFill>
                  <a:schemeClr val="tx1"/>
                </a:solidFill>
                <a:latin typeface="Verdana" panose="020B0604030504040204" pitchFamily="34" charset="0"/>
              </a:defRPr>
            </a:lvl5pPr>
            <a:lvl6pPr marL="25146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6pPr>
            <a:lvl7pPr marL="29718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7pPr>
            <a:lvl8pPr marL="34290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8pPr>
            <a:lvl9pPr marL="38862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9pPr>
          </a:lstStyle>
          <a:p>
            <a:pPr>
              <a:spcBef>
                <a:spcPct val="0"/>
              </a:spcBef>
              <a:buSzTx/>
              <a:buFontTx/>
              <a:buNone/>
            </a:pPr>
            <a:r>
              <a:rPr lang="en-US" altLang="en-US" sz="1400">
                <a:latin typeface="Times New Roman" panose="02020603050405020304" pitchFamily="18" charset="0"/>
              </a:rPr>
              <a:t>Deep Blue</a:t>
            </a:r>
          </a:p>
        </p:txBody>
      </p:sp>
      <p:sp>
        <p:nvSpPr>
          <p:cNvPr id="43016" name="Rectangle 8">
            <a:extLst>
              <a:ext uri="{FF2B5EF4-FFF2-40B4-BE49-F238E27FC236}">
                <a16:creationId xmlns:a16="http://schemas.microsoft.com/office/drawing/2014/main" id="{F0E5680B-CCF4-05E8-1ADD-352C9FC0FCDE}"/>
              </a:ext>
            </a:extLst>
          </p:cNvPr>
          <p:cNvSpPr>
            <a:spLocks noChangeArrowheads="1"/>
          </p:cNvSpPr>
          <p:nvPr/>
        </p:nvSpPr>
        <p:spPr bwMode="auto">
          <a:xfrm>
            <a:off x="5334000" y="3200400"/>
            <a:ext cx="1168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spcBef>
                <a:spcPct val="20000"/>
              </a:spcBef>
              <a:buSzPct val="100000"/>
              <a:buChar char="•"/>
              <a:defRPr sz="3200">
                <a:solidFill>
                  <a:schemeClr val="tx1"/>
                </a:solidFill>
                <a:latin typeface="Verdana" panose="020B0604030504040204" pitchFamily="34" charset="0"/>
              </a:defRPr>
            </a:lvl1pPr>
            <a:lvl2pPr marL="742950" indent="-285750" defTabSz="585788">
              <a:spcBef>
                <a:spcPct val="20000"/>
              </a:spcBef>
              <a:buSzPct val="100000"/>
              <a:buChar char="–"/>
              <a:defRPr sz="1600">
                <a:solidFill>
                  <a:schemeClr val="tx1"/>
                </a:solidFill>
                <a:latin typeface="Verdana" panose="020B0604030504040204" pitchFamily="34" charset="0"/>
              </a:defRPr>
            </a:lvl2pPr>
            <a:lvl3pPr marL="1143000" indent="-228600" defTabSz="585788">
              <a:spcBef>
                <a:spcPct val="20000"/>
              </a:spcBef>
              <a:buSzPct val="100000"/>
              <a:buChar char="•"/>
              <a:defRPr sz="1600">
                <a:solidFill>
                  <a:schemeClr val="tx1"/>
                </a:solidFill>
                <a:latin typeface="Verdana" panose="020B0604030504040204" pitchFamily="34" charset="0"/>
              </a:defRPr>
            </a:lvl3pPr>
            <a:lvl4pPr marL="1600200" indent="-228600" defTabSz="585788">
              <a:spcBef>
                <a:spcPct val="20000"/>
              </a:spcBef>
              <a:buSzPct val="100000"/>
              <a:buChar char="–"/>
              <a:defRPr sz="1600">
                <a:solidFill>
                  <a:schemeClr val="tx1"/>
                </a:solidFill>
                <a:latin typeface="Verdana" panose="020B0604030504040204" pitchFamily="34" charset="0"/>
              </a:defRPr>
            </a:lvl4pPr>
            <a:lvl5pPr marL="2057400" indent="-228600" defTabSz="585788">
              <a:spcBef>
                <a:spcPct val="20000"/>
              </a:spcBef>
              <a:buSzPct val="100000"/>
              <a:buChar char="•"/>
              <a:defRPr sz="1600">
                <a:solidFill>
                  <a:schemeClr val="tx1"/>
                </a:solidFill>
                <a:latin typeface="Verdana" panose="020B0604030504040204" pitchFamily="34" charset="0"/>
              </a:defRPr>
            </a:lvl5pPr>
            <a:lvl6pPr marL="25146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6pPr>
            <a:lvl7pPr marL="29718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7pPr>
            <a:lvl8pPr marL="34290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8pPr>
            <a:lvl9pPr marL="3886200" indent="-228600" defTabSz="585788" eaLnBrk="0" fontAlgn="base" hangingPunct="0">
              <a:spcBef>
                <a:spcPct val="20000"/>
              </a:spcBef>
              <a:spcAft>
                <a:spcPct val="0"/>
              </a:spcAft>
              <a:buSzPct val="100000"/>
              <a:buChar char="•"/>
              <a:defRPr sz="1600">
                <a:solidFill>
                  <a:schemeClr val="tx1"/>
                </a:solidFill>
                <a:latin typeface="Verdana" panose="020B0604030504040204" pitchFamily="34" charset="0"/>
              </a:defRPr>
            </a:lvl9pPr>
          </a:lstStyle>
          <a:p>
            <a:pPr>
              <a:spcBef>
                <a:spcPct val="0"/>
              </a:spcBef>
              <a:buSzTx/>
              <a:buFontTx/>
              <a:buNone/>
            </a:pPr>
            <a:r>
              <a:rPr lang="en-US" altLang="en-US" sz="1400">
                <a:latin typeface="Times New Roman" panose="02020603050405020304" pitchFamily="18" charset="0"/>
              </a:rPr>
              <a:t>Deep Thought</a:t>
            </a:r>
          </a:p>
        </p:txBody>
      </p:sp>
      <p:sp>
        <p:nvSpPr>
          <p:cNvPr id="43017" name="Rectangle 9">
            <a:extLst>
              <a:ext uri="{FF2B5EF4-FFF2-40B4-BE49-F238E27FC236}">
                <a16:creationId xmlns:a16="http://schemas.microsoft.com/office/drawing/2014/main" id="{C768EFE8-5DA1-2FAD-81C4-AAF01922985F}"/>
              </a:ext>
            </a:extLst>
          </p:cNvPr>
          <p:cNvSpPr>
            <a:spLocks noChangeArrowheads="1"/>
          </p:cNvSpPr>
          <p:nvPr/>
        </p:nvSpPr>
        <p:spPr bwMode="auto">
          <a:xfrm rot="-5400000">
            <a:off x="289719" y="3710782"/>
            <a:ext cx="150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sz="3200">
                <a:solidFill>
                  <a:schemeClr val="tx1"/>
                </a:solidFill>
                <a:latin typeface="Verdana" panose="020B0604030504040204" pitchFamily="34" charset="0"/>
              </a:defRPr>
            </a:lvl1pPr>
            <a:lvl2pPr marL="742950" indent="-285750">
              <a:spcBef>
                <a:spcPct val="20000"/>
              </a:spcBef>
              <a:buSzPct val="100000"/>
              <a:buChar char="–"/>
              <a:defRPr sz="1600">
                <a:solidFill>
                  <a:schemeClr val="tx1"/>
                </a:solidFill>
                <a:latin typeface="Verdana" panose="020B0604030504040204" pitchFamily="34" charset="0"/>
              </a:defRPr>
            </a:lvl2pPr>
            <a:lvl3pPr marL="1143000" indent="-228600">
              <a:spcBef>
                <a:spcPct val="20000"/>
              </a:spcBef>
              <a:buSzPct val="100000"/>
              <a:buChar char="•"/>
              <a:defRPr sz="1600">
                <a:solidFill>
                  <a:schemeClr val="tx1"/>
                </a:solidFill>
                <a:latin typeface="Verdana" panose="020B0604030504040204" pitchFamily="34" charset="0"/>
              </a:defRPr>
            </a:lvl3pPr>
            <a:lvl4pPr marL="1600200" indent="-228600">
              <a:spcBef>
                <a:spcPct val="20000"/>
              </a:spcBef>
              <a:buSzPct val="100000"/>
              <a:buChar char="–"/>
              <a:defRPr sz="1600">
                <a:solidFill>
                  <a:schemeClr val="tx1"/>
                </a:solidFill>
                <a:latin typeface="Verdana" panose="020B0604030504040204" pitchFamily="34" charset="0"/>
              </a:defRPr>
            </a:lvl4pPr>
            <a:lvl5pPr marL="2057400" indent="-228600">
              <a:spcBef>
                <a:spcPct val="20000"/>
              </a:spcBef>
              <a:buSzPct val="100000"/>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SzPct val="100000"/>
              <a:buChar char="•"/>
              <a:defRPr sz="1600">
                <a:solidFill>
                  <a:schemeClr val="tx1"/>
                </a:solidFill>
                <a:latin typeface="Verdana" panose="020B0604030504040204" pitchFamily="34" charset="0"/>
              </a:defRPr>
            </a:lvl9pPr>
          </a:lstStyle>
          <a:p>
            <a:pPr>
              <a:spcBef>
                <a:spcPct val="0"/>
              </a:spcBef>
              <a:buSzTx/>
              <a:buFontTx/>
              <a:buNone/>
            </a:pPr>
            <a:r>
              <a:rPr lang="en-US" altLang="en-US" sz="1800">
                <a:latin typeface="Times New Roman" panose="02020603050405020304" pitchFamily="18" charset="0"/>
              </a:rPr>
              <a:t>Points Ratings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E977646-8612-B283-B4BF-2567650CCFAC}"/>
              </a:ext>
            </a:extLst>
          </p:cNvPr>
          <p:cNvSpPr>
            <a:spLocks noGrp="1" noChangeArrowheads="1"/>
          </p:cNvSpPr>
          <p:nvPr>
            <p:ph type="title"/>
          </p:nvPr>
        </p:nvSpPr>
        <p:spPr>
          <a:noFill/>
        </p:spPr>
        <p:txBody>
          <a:bodyPr/>
          <a:lstStyle/>
          <a:p>
            <a:r>
              <a:rPr lang="en-US" altLang="en-US"/>
              <a:t>Can Computers Talk?</a:t>
            </a:r>
          </a:p>
        </p:txBody>
      </p:sp>
      <p:sp>
        <p:nvSpPr>
          <p:cNvPr id="45059" name="Rectangle 3">
            <a:extLst>
              <a:ext uri="{FF2B5EF4-FFF2-40B4-BE49-F238E27FC236}">
                <a16:creationId xmlns:a16="http://schemas.microsoft.com/office/drawing/2014/main" id="{2C0BA2E3-7D33-FE3A-E827-77A44A37A8E5}"/>
              </a:ext>
            </a:extLst>
          </p:cNvPr>
          <p:cNvSpPr>
            <a:spLocks noGrp="1" noChangeArrowheads="1"/>
          </p:cNvSpPr>
          <p:nvPr>
            <p:ph type="body" idx="1"/>
          </p:nvPr>
        </p:nvSpPr>
        <p:spPr>
          <a:xfrm>
            <a:off x="609600" y="914400"/>
            <a:ext cx="7848600" cy="5029200"/>
          </a:xfrm>
          <a:noFill/>
        </p:spPr>
        <p:txBody>
          <a:bodyPr/>
          <a:lstStyle/>
          <a:p>
            <a:r>
              <a:rPr lang="en-US" altLang="en-US" sz="1800"/>
              <a:t>This is known as “speech synthesis”</a:t>
            </a:r>
          </a:p>
          <a:p>
            <a:pPr lvl="1"/>
            <a:r>
              <a:rPr lang="en-US" altLang="en-US"/>
              <a:t>translate text to phonetic form</a:t>
            </a:r>
          </a:p>
          <a:p>
            <a:pPr lvl="2"/>
            <a:r>
              <a:rPr lang="en-US" altLang="en-US"/>
              <a:t>e.g., “fictitious”  -&gt; fik-tish-es</a:t>
            </a:r>
          </a:p>
          <a:p>
            <a:pPr lvl="1"/>
            <a:r>
              <a:rPr lang="en-US" altLang="en-US"/>
              <a:t>use pronunciation rules to map phonemes to actual sound</a:t>
            </a:r>
          </a:p>
          <a:p>
            <a:pPr lvl="2"/>
            <a:r>
              <a:rPr lang="en-US" altLang="en-US"/>
              <a:t>e.g., “tish”  -&gt; sequence of basic audio sounds</a:t>
            </a:r>
            <a:br>
              <a:rPr lang="en-US" altLang="en-US"/>
            </a:br>
            <a:endParaRPr lang="en-US" altLang="en-US"/>
          </a:p>
          <a:p>
            <a:r>
              <a:rPr lang="en-US" altLang="en-US" sz="1800"/>
              <a:t>Difficulties</a:t>
            </a:r>
          </a:p>
          <a:p>
            <a:pPr lvl="1"/>
            <a:r>
              <a:rPr lang="en-US" altLang="en-US"/>
              <a:t>sounds made by this “lookup” approach sound unnatural</a:t>
            </a:r>
          </a:p>
          <a:p>
            <a:pPr lvl="1"/>
            <a:r>
              <a:rPr lang="en-US" altLang="en-US"/>
              <a:t>sounds are not independent</a:t>
            </a:r>
          </a:p>
          <a:p>
            <a:pPr lvl="2"/>
            <a:r>
              <a:rPr lang="en-US" altLang="en-US"/>
              <a:t>e.g., “act” and “action”</a:t>
            </a:r>
          </a:p>
          <a:p>
            <a:pPr lvl="2"/>
            <a:r>
              <a:rPr lang="en-US" altLang="en-US"/>
              <a:t>modern systems (e.g., at AT&amp;T) can handle this pretty well</a:t>
            </a:r>
          </a:p>
          <a:p>
            <a:pPr lvl="1"/>
            <a:r>
              <a:rPr lang="en-US" altLang="en-US"/>
              <a:t>a harder problem is emphasis, emotion, etc</a:t>
            </a:r>
          </a:p>
          <a:p>
            <a:pPr lvl="2"/>
            <a:r>
              <a:rPr lang="en-US" altLang="en-US"/>
              <a:t>humans understand what they are saying</a:t>
            </a:r>
          </a:p>
          <a:p>
            <a:pPr lvl="2"/>
            <a:r>
              <a:rPr lang="en-US" altLang="en-US"/>
              <a:t>machines don’t: so they sound unnatural</a:t>
            </a:r>
            <a:br>
              <a:rPr lang="en-US" altLang="en-US"/>
            </a:br>
            <a:endParaRPr lang="en-US" altLang="en-US"/>
          </a:p>
          <a:p>
            <a:r>
              <a:rPr lang="en-US" altLang="en-US" sz="1800"/>
              <a:t>Conclusion: </a:t>
            </a:r>
          </a:p>
          <a:p>
            <a:pPr lvl="1"/>
            <a:r>
              <a:rPr lang="en-US" altLang="en-US"/>
              <a:t>NO,</a:t>
            </a:r>
            <a:r>
              <a:rPr lang="en-US" altLang="en-US" b="1"/>
              <a:t> </a:t>
            </a:r>
            <a:r>
              <a:rPr lang="en-US" altLang="en-US"/>
              <a:t>for complete sentences</a:t>
            </a:r>
          </a:p>
          <a:p>
            <a:pPr lvl="1"/>
            <a:r>
              <a:rPr lang="en-US" altLang="en-US"/>
              <a:t>YES, for individual words</a:t>
            </a:r>
            <a:br>
              <a:rPr lang="en-US" altLang="en-US"/>
            </a:br>
            <a:br>
              <a:rPr lang="en-US" altLang="en-US"/>
            </a:br>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52016AC-279E-1A3C-43DC-023907FCD4FF}"/>
              </a:ext>
            </a:extLst>
          </p:cNvPr>
          <p:cNvSpPr>
            <a:spLocks noGrp="1" noChangeArrowheads="1"/>
          </p:cNvSpPr>
          <p:nvPr>
            <p:ph type="title"/>
          </p:nvPr>
        </p:nvSpPr>
        <p:spPr>
          <a:noFill/>
        </p:spPr>
        <p:txBody>
          <a:bodyPr/>
          <a:lstStyle/>
          <a:p>
            <a:r>
              <a:rPr lang="en-US" altLang="en-US"/>
              <a:t>Can Computers Recognize Speech?</a:t>
            </a:r>
          </a:p>
        </p:txBody>
      </p:sp>
      <p:sp>
        <p:nvSpPr>
          <p:cNvPr id="47107" name="Rectangle 3">
            <a:extLst>
              <a:ext uri="{FF2B5EF4-FFF2-40B4-BE49-F238E27FC236}">
                <a16:creationId xmlns:a16="http://schemas.microsoft.com/office/drawing/2014/main" id="{B6CC8326-73E1-F1DD-B404-0D4B9C8C1B89}"/>
              </a:ext>
            </a:extLst>
          </p:cNvPr>
          <p:cNvSpPr>
            <a:spLocks noGrp="1" noChangeArrowheads="1"/>
          </p:cNvSpPr>
          <p:nvPr>
            <p:ph type="body" idx="1"/>
          </p:nvPr>
        </p:nvSpPr>
        <p:spPr>
          <a:noFill/>
        </p:spPr>
        <p:txBody>
          <a:bodyPr/>
          <a:lstStyle/>
          <a:p>
            <a:r>
              <a:rPr lang="en-US" altLang="en-US" sz="1800"/>
              <a:t>Speech Recognition:</a:t>
            </a:r>
          </a:p>
          <a:p>
            <a:pPr lvl="1"/>
            <a:r>
              <a:rPr lang="en-US" altLang="en-US"/>
              <a:t>mapping sounds from a microphone into a list of words</a:t>
            </a:r>
          </a:p>
          <a:p>
            <a:pPr lvl="1"/>
            <a:r>
              <a:rPr lang="en-US" altLang="en-US"/>
              <a:t>classic problem in AI, very difficult</a:t>
            </a:r>
          </a:p>
          <a:p>
            <a:pPr lvl="2"/>
            <a:r>
              <a:rPr lang="en-US" altLang="en-US"/>
              <a:t>“Lets talk about how to wreck a nice beach”</a:t>
            </a:r>
            <a:br>
              <a:rPr lang="en-US" altLang="en-US"/>
            </a:br>
            <a:endParaRPr lang="en-US" altLang="en-US"/>
          </a:p>
          <a:p>
            <a:pPr lvl="2"/>
            <a:r>
              <a:rPr lang="en-US" altLang="en-US"/>
              <a:t>(I really said “________________________”)</a:t>
            </a:r>
            <a:br>
              <a:rPr lang="en-US" altLang="en-US"/>
            </a:br>
            <a:endParaRPr lang="en-US" altLang="en-US"/>
          </a:p>
          <a:p>
            <a:r>
              <a:rPr lang="en-US" altLang="en-US" sz="1800"/>
              <a:t> Recognizing single words from a small vocabulary</a:t>
            </a:r>
          </a:p>
          <a:p>
            <a:pPr lvl="2"/>
            <a:r>
              <a:rPr lang="en-US" altLang="en-US"/>
              <a:t>systems can do this with high accuracy (order of 99%)</a:t>
            </a:r>
          </a:p>
          <a:p>
            <a:pPr lvl="2"/>
            <a:r>
              <a:rPr lang="en-US" altLang="en-US"/>
              <a:t>e.g., directory inquiries </a:t>
            </a:r>
          </a:p>
          <a:p>
            <a:pPr lvl="3"/>
            <a:r>
              <a:rPr lang="en-US" altLang="en-US"/>
              <a:t>limited vocabulary (area codes, city names)</a:t>
            </a:r>
          </a:p>
          <a:p>
            <a:pPr lvl="3"/>
            <a:r>
              <a:rPr lang="en-US" altLang="en-US"/>
              <a:t>computer tries to recognize you first, if unsuccessful hands you over to a human operator</a:t>
            </a:r>
          </a:p>
          <a:p>
            <a:pPr lvl="3"/>
            <a:r>
              <a:rPr lang="en-US" altLang="en-US"/>
              <a:t>saves millions of dollars a year for the phone companies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948E7BCF-7BE9-3740-27C5-DD9952A0AB8D}"/>
              </a:ext>
            </a:extLst>
          </p:cNvPr>
          <p:cNvSpPr>
            <a:spLocks noGrp="1" noChangeArrowheads="1"/>
          </p:cNvSpPr>
          <p:nvPr>
            <p:ph type="title"/>
          </p:nvPr>
        </p:nvSpPr>
        <p:spPr>
          <a:noFill/>
        </p:spPr>
        <p:txBody>
          <a:bodyPr/>
          <a:lstStyle/>
          <a:p>
            <a:r>
              <a:rPr lang="en-US" altLang="en-US"/>
              <a:t>Recognizing human speech   (ctd.)</a:t>
            </a:r>
          </a:p>
        </p:txBody>
      </p:sp>
      <p:sp>
        <p:nvSpPr>
          <p:cNvPr id="49155" name="Rectangle 1027">
            <a:extLst>
              <a:ext uri="{FF2B5EF4-FFF2-40B4-BE49-F238E27FC236}">
                <a16:creationId xmlns:a16="http://schemas.microsoft.com/office/drawing/2014/main" id="{39070969-33FB-38FA-45D5-A9BFBB16D8F7}"/>
              </a:ext>
            </a:extLst>
          </p:cNvPr>
          <p:cNvSpPr>
            <a:spLocks noGrp="1" noChangeArrowheads="1"/>
          </p:cNvSpPr>
          <p:nvPr>
            <p:ph type="body" idx="1"/>
          </p:nvPr>
        </p:nvSpPr>
        <p:spPr>
          <a:noFill/>
        </p:spPr>
        <p:txBody>
          <a:bodyPr/>
          <a:lstStyle/>
          <a:p>
            <a:r>
              <a:rPr lang="en-US" altLang="en-US" sz="1800"/>
              <a:t>Recognizing normal speech is much more difficult</a:t>
            </a:r>
          </a:p>
          <a:p>
            <a:pPr lvl="1"/>
            <a:r>
              <a:rPr lang="en-US" altLang="en-US"/>
              <a:t>speech is continuous: where are the boundaries between words?</a:t>
            </a:r>
          </a:p>
          <a:p>
            <a:pPr lvl="2"/>
            <a:r>
              <a:rPr lang="en-US" altLang="en-US"/>
              <a:t>e.g., “John’s car has a flat tire”</a:t>
            </a:r>
          </a:p>
          <a:p>
            <a:pPr lvl="1"/>
            <a:r>
              <a:rPr lang="en-US" altLang="en-US"/>
              <a:t>large vocabularies</a:t>
            </a:r>
          </a:p>
          <a:p>
            <a:pPr lvl="2"/>
            <a:r>
              <a:rPr lang="en-US" altLang="en-US"/>
              <a:t>can be many thousands of possible words</a:t>
            </a:r>
          </a:p>
          <a:p>
            <a:pPr lvl="2"/>
            <a:r>
              <a:rPr lang="en-US" altLang="en-US"/>
              <a:t>we can use </a:t>
            </a:r>
            <a:r>
              <a:rPr lang="en-US" altLang="en-US" b="1"/>
              <a:t>context </a:t>
            </a:r>
            <a:r>
              <a:rPr lang="en-US" altLang="en-US"/>
              <a:t>to help figure out what someone said</a:t>
            </a:r>
          </a:p>
          <a:p>
            <a:pPr lvl="3"/>
            <a:r>
              <a:rPr lang="en-US" altLang="en-US"/>
              <a:t>e.g., hypothesize and test</a:t>
            </a:r>
          </a:p>
          <a:p>
            <a:pPr lvl="3"/>
            <a:r>
              <a:rPr lang="en-US" altLang="en-US"/>
              <a:t>try telling a waiter in a restaurant:</a:t>
            </a:r>
            <a:br>
              <a:rPr lang="en-US" altLang="en-US"/>
            </a:br>
            <a:r>
              <a:rPr lang="en-US" altLang="en-US"/>
              <a:t>     “I would like some dream and sugar in my coffee” </a:t>
            </a:r>
          </a:p>
          <a:p>
            <a:pPr lvl="1"/>
            <a:r>
              <a:rPr lang="en-US" altLang="en-US"/>
              <a:t>background noise, other speakers, accents, colds, etc</a:t>
            </a:r>
          </a:p>
          <a:p>
            <a:pPr lvl="1"/>
            <a:r>
              <a:rPr lang="en-US" altLang="en-US"/>
              <a:t>on normal speech, modern systems are only about 60-70% accurate</a:t>
            </a:r>
            <a:br>
              <a:rPr lang="en-US" altLang="en-US"/>
            </a:br>
            <a:endParaRPr lang="en-US" altLang="en-US"/>
          </a:p>
          <a:p>
            <a:r>
              <a:rPr lang="en-US" altLang="en-US" sz="1800"/>
              <a:t>Conclusion: </a:t>
            </a:r>
          </a:p>
          <a:p>
            <a:pPr lvl="1"/>
            <a:r>
              <a:rPr lang="en-US" altLang="en-US"/>
              <a:t>NO, normal speech is too complex to accurately recognize</a:t>
            </a:r>
          </a:p>
          <a:p>
            <a:pPr lvl="1"/>
            <a:r>
              <a:rPr lang="en-US" altLang="en-US"/>
              <a:t>YES, for restricted problems (small vocabulary, single speaker)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43D00A4-22EB-F6F5-E616-2BA1D46A0E0C}"/>
              </a:ext>
            </a:extLst>
          </p:cNvPr>
          <p:cNvSpPr>
            <a:spLocks noGrp="1" noChangeArrowheads="1"/>
          </p:cNvSpPr>
          <p:nvPr>
            <p:ph type="title"/>
          </p:nvPr>
        </p:nvSpPr>
        <p:spPr>
          <a:noFill/>
        </p:spPr>
        <p:txBody>
          <a:bodyPr/>
          <a:lstStyle/>
          <a:p>
            <a:r>
              <a:rPr lang="en-US" altLang="en-US"/>
              <a:t>Can Computers Understand speech?</a:t>
            </a:r>
          </a:p>
        </p:txBody>
      </p:sp>
      <p:sp>
        <p:nvSpPr>
          <p:cNvPr id="51203" name="Rectangle 3">
            <a:extLst>
              <a:ext uri="{FF2B5EF4-FFF2-40B4-BE49-F238E27FC236}">
                <a16:creationId xmlns:a16="http://schemas.microsoft.com/office/drawing/2014/main" id="{DDEE1157-E94A-6200-224E-7EF75F8A8AA7}"/>
              </a:ext>
            </a:extLst>
          </p:cNvPr>
          <p:cNvSpPr>
            <a:spLocks noGrp="1" noChangeArrowheads="1"/>
          </p:cNvSpPr>
          <p:nvPr>
            <p:ph type="body" idx="1"/>
          </p:nvPr>
        </p:nvSpPr>
        <p:spPr>
          <a:noFill/>
        </p:spPr>
        <p:txBody>
          <a:bodyPr/>
          <a:lstStyle/>
          <a:p>
            <a:r>
              <a:rPr lang="en-US" altLang="en-US" sz="1800"/>
              <a:t>Understanding is different to recognition:</a:t>
            </a:r>
          </a:p>
          <a:p>
            <a:pPr lvl="1"/>
            <a:r>
              <a:rPr lang="en-US" altLang="en-US"/>
              <a:t>“Time flies like an arrow”</a:t>
            </a:r>
          </a:p>
          <a:p>
            <a:pPr lvl="2"/>
            <a:r>
              <a:rPr lang="en-US" altLang="en-US"/>
              <a:t>assume the computer can recognize all the words</a:t>
            </a:r>
          </a:p>
          <a:p>
            <a:pPr lvl="2"/>
            <a:r>
              <a:rPr lang="en-US" altLang="en-US"/>
              <a:t>how many different interpretations are there?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9B4B1F3-31D8-191B-FBAF-8A3C69E7EDA0}"/>
              </a:ext>
            </a:extLst>
          </p:cNvPr>
          <p:cNvSpPr>
            <a:spLocks noGrp="1" noChangeArrowheads="1"/>
          </p:cNvSpPr>
          <p:nvPr>
            <p:ph type="title"/>
          </p:nvPr>
        </p:nvSpPr>
        <p:spPr>
          <a:noFill/>
        </p:spPr>
        <p:txBody>
          <a:bodyPr/>
          <a:lstStyle/>
          <a:p>
            <a:r>
              <a:rPr lang="en-US" altLang="en-US"/>
              <a:t>Can Computers Understand speech?</a:t>
            </a:r>
          </a:p>
        </p:txBody>
      </p:sp>
      <p:sp>
        <p:nvSpPr>
          <p:cNvPr id="53251" name="Rectangle 3">
            <a:extLst>
              <a:ext uri="{FF2B5EF4-FFF2-40B4-BE49-F238E27FC236}">
                <a16:creationId xmlns:a16="http://schemas.microsoft.com/office/drawing/2014/main" id="{4C54A5DB-8FA3-6A2E-42EB-830562509C83}"/>
              </a:ext>
            </a:extLst>
          </p:cNvPr>
          <p:cNvSpPr>
            <a:spLocks noGrp="1" noChangeArrowheads="1"/>
          </p:cNvSpPr>
          <p:nvPr>
            <p:ph type="body" idx="1"/>
          </p:nvPr>
        </p:nvSpPr>
        <p:spPr>
          <a:noFill/>
        </p:spPr>
        <p:txBody>
          <a:bodyPr/>
          <a:lstStyle/>
          <a:p>
            <a:r>
              <a:rPr lang="en-US" altLang="en-US" sz="1800"/>
              <a:t>Understanding is different to recognition:</a:t>
            </a:r>
          </a:p>
          <a:p>
            <a:pPr lvl="1"/>
            <a:r>
              <a:rPr lang="en-US" altLang="en-US"/>
              <a:t>“Time flies like an arrow”</a:t>
            </a:r>
          </a:p>
          <a:p>
            <a:pPr lvl="2"/>
            <a:r>
              <a:rPr lang="en-US" altLang="en-US"/>
              <a:t>assume the computer can recognize all the words</a:t>
            </a:r>
          </a:p>
          <a:p>
            <a:pPr lvl="2"/>
            <a:r>
              <a:rPr lang="en-US" altLang="en-US"/>
              <a:t>how many different interpretations are there?</a:t>
            </a:r>
          </a:p>
          <a:p>
            <a:pPr lvl="3"/>
            <a:r>
              <a:rPr lang="en-US" altLang="en-US"/>
              <a:t>1. time passes quickly like an arrow?</a:t>
            </a:r>
          </a:p>
          <a:p>
            <a:pPr lvl="3"/>
            <a:r>
              <a:rPr lang="en-US" altLang="en-US"/>
              <a:t>2. command: time the flies the way an arrow times the flies</a:t>
            </a:r>
          </a:p>
          <a:p>
            <a:pPr lvl="3"/>
            <a:r>
              <a:rPr lang="en-US" altLang="en-US"/>
              <a:t>3. command: only time those flies which are like an arrow</a:t>
            </a:r>
          </a:p>
          <a:p>
            <a:pPr lvl="3"/>
            <a:r>
              <a:rPr lang="en-US" altLang="en-US"/>
              <a:t>4. “time-flies”  are fond of arrows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64ED961-DE91-2019-A917-4020DE52C3DD}"/>
              </a:ext>
            </a:extLst>
          </p:cNvPr>
          <p:cNvSpPr>
            <a:spLocks noGrp="1" noChangeArrowheads="1"/>
          </p:cNvSpPr>
          <p:nvPr>
            <p:ph type="title"/>
          </p:nvPr>
        </p:nvSpPr>
        <p:spPr>
          <a:noFill/>
        </p:spPr>
        <p:txBody>
          <a:bodyPr/>
          <a:lstStyle/>
          <a:p>
            <a:r>
              <a:rPr lang="en-US" altLang="en-US"/>
              <a:t>Can Computers Understand speech?</a:t>
            </a:r>
          </a:p>
        </p:txBody>
      </p:sp>
      <p:sp>
        <p:nvSpPr>
          <p:cNvPr id="55299" name="Rectangle 3">
            <a:extLst>
              <a:ext uri="{FF2B5EF4-FFF2-40B4-BE49-F238E27FC236}">
                <a16:creationId xmlns:a16="http://schemas.microsoft.com/office/drawing/2014/main" id="{D7D9DC4A-B91C-0152-9424-23A9D7FF741F}"/>
              </a:ext>
            </a:extLst>
          </p:cNvPr>
          <p:cNvSpPr>
            <a:spLocks noGrp="1" noChangeArrowheads="1"/>
          </p:cNvSpPr>
          <p:nvPr>
            <p:ph type="body" idx="1"/>
          </p:nvPr>
        </p:nvSpPr>
        <p:spPr>
          <a:noFill/>
        </p:spPr>
        <p:txBody>
          <a:bodyPr/>
          <a:lstStyle/>
          <a:p>
            <a:r>
              <a:rPr lang="en-US" altLang="en-US" sz="1800"/>
              <a:t>Understanding is different to recognition:</a:t>
            </a:r>
          </a:p>
          <a:p>
            <a:pPr lvl="1"/>
            <a:r>
              <a:rPr lang="en-US" altLang="en-US"/>
              <a:t>“Time flies like an arrow”</a:t>
            </a:r>
          </a:p>
          <a:p>
            <a:pPr lvl="2"/>
            <a:r>
              <a:rPr lang="en-US" altLang="en-US"/>
              <a:t>assume the computer can recognize all the words</a:t>
            </a:r>
          </a:p>
          <a:p>
            <a:pPr lvl="2"/>
            <a:r>
              <a:rPr lang="en-US" altLang="en-US"/>
              <a:t>how many different interpretations are there?</a:t>
            </a:r>
          </a:p>
          <a:p>
            <a:pPr lvl="3"/>
            <a:r>
              <a:rPr lang="en-US" altLang="en-US"/>
              <a:t>1. time passes quickly like an arrow?</a:t>
            </a:r>
          </a:p>
          <a:p>
            <a:pPr lvl="3"/>
            <a:r>
              <a:rPr lang="en-US" altLang="en-US"/>
              <a:t>2. command: time the flies the way an arrow times the flies</a:t>
            </a:r>
          </a:p>
          <a:p>
            <a:pPr lvl="3"/>
            <a:r>
              <a:rPr lang="en-US" altLang="en-US"/>
              <a:t>3. command: only time those flies which are like an arrow</a:t>
            </a:r>
          </a:p>
          <a:p>
            <a:pPr lvl="3"/>
            <a:r>
              <a:rPr lang="en-US" altLang="en-US"/>
              <a:t>4. “time-flies”  are fond of arrows</a:t>
            </a:r>
          </a:p>
          <a:p>
            <a:pPr lvl="2"/>
            <a:r>
              <a:rPr lang="en-US" altLang="en-US"/>
              <a:t>only 1. makes any sense, </a:t>
            </a:r>
          </a:p>
          <a:p>
            <a:pPr lvl="3"/>
            <a:r>
              <a:rPr lang="en-US" altLang="en-US"/>
              <a:t>but how could a computer figure this out?</a:t>
            </a:r>
          </a:p>
          <a:p>
            <a:pPr lvl="3"/>
            <a:r>
              <a:rPr lang="en-US" altLang="en-US"/>
              <a:t>clearly humans use a lot of implicit commonsense knowledge in communication</a:t>
            </a:r>
            <a:br>
              <a:rPr lang="en-US" altLang="en-US"/>
            </a:br>
            <a:endParaRPr lang="en-US" altLang="en-US"/>
          </a:p>
          <a:p>
            <a:r>
              <a:rPr lang="en-US" altLang="en-US" sz="1800"/>
              <a:t>Conclusion: NO, much of what we say is beyond the capabilities of a computer to understand at present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99D9388-398E-DE88-3708-257EE2AFCC6E}"/>
              </a:ext>
            </a:extLst>
          </p:cNvPr>
          <p:cNvSpPr>
            <a:spLocks noGrp="1" noChangeArrowheads="1"/>
          </p:cNvSpPr>
          <p:nvPr>
            <p:ph type="title"/>
          </p:nvPr>
        </p:nvSpPr>
        <p:spPr>
          <a:noFill/>
        </p:spPr>
        <p:txBody>
          <a:bodyPr/>
          <a:lstStyle/>
          <a:p>
            <a:r>
              <a:rPr lang="en-US" altLang="en-US"/>
              <a:t>Can Computers Learn and Adapt ?</a:t>
            </a:r>
          </a:p>
        </p:txBody>
      </p:sp>
      <p:sp>
        <p:nvSpPr>
          <p:cNvPr id="57347" name="Rectangle 3">
            <a:extLst>
              <a:ext uri="{FF2B5EF4-FFF2-40B4-BE49-F238E27FC236}">
                <a16:creationId xmlns:a16="http://schemas.microsoft.com/office/drawing/2014/main" id="{C1EBA376-890E-1DA6-6EEE-2DE18A840B22}"/>
              </a:ext>
            </a:extLst>
          </p:cNvPr>
          <p:cNvSpPr>
            <a:spLocks noGrp="1" noChangeArrowheads="1"/>
          </p:cNvSpPr>
          <p:nvPr>
            <p:ph type="body" idx="1"/>
          </p:nvPr>
        </p:nvSpPr>
        <p:spPr>
          <a:xfrm>
            <a:off x="533400" y="990600"/>
            <a:ext cx="7848600" cy="5029200"/>
          </a:xfrm>
          <a:noFill/>
        </p:spPr>
        <p:txBody>
          <a:bodyPr/>
          <a:lstStyle/>
          <a:p>
            <a:r>
              <a:rPr lang="en-US" altLang="en-US" sz="1800"/>
              <a:t>Learning and Adaptation</a:t>
            </a:r>
          </a:p>
          <a:p>
            <a:pPr lvl="1"/>
            <a:r>
              <a:rPr lang="en-US" altLang="en-US"/>
              <a:t>consider a computer learning to drive on the freeway</a:t>
            </a:r>
          </a:p>
          <a:p>
            <a:pPr lvl="1"/>
            <a:r>
              <a:rPr lang="en-US" altLang="en-US"/>
              <a:t>we could teach it lots of rules about what to do</a:t>
            </a:r>
          </a:p>
          <a:p>
            <a:pPr lvl="1"/>
            <a:r>
              <a:rPr lang="en-US" altLang="en-US"/>
              <a:t>or we could let it drive and steer it back on course when it heads for the embankment</a:t>
            </a:r>
          </a:p>
          <a:p>
            <a:pPr lvl="2"/>
            <a:r>
              <a:rPr lang="en-US" altLang="en-US"/>
              <a:t>systems like this are under development (e.g., Daimler Benz)</a:t>
            </a:r>
          </a:p>
          <a:p>
            <a:pPr lvl="2"/>
            <a:r>
              <a:rPr lang="en-US" altLang="en-US"/>
              <a:t>e.g., RALPH at CMU</a:t>
            </a:r>
          </a:p>
          <a:p>
            <a:pPr lvl="3"/>
            <a:r>
              <a:rPr lang="en-US" altLang="en-US"/>
              <a:t> in mid 90’s it drove 98% of the way from Pittsburgh to San Diego without any human assistance</a:t>
            </a:r>
          </a:p>
          <a:p>
            <a:pPr lvl="1"/>
            <a:r>
              <a:rPr lang="en-US" altLang="en-US" b="1"/>
              <a:t>machine learning </a:t>
            </a:r>
            <a:r>
              <a:rPr lang="en-US" altLang="en-US"/>
              <a:t>allows computers to learn to do things without explicit programming</a:t>
            </a:r>
          </a:p>
          <a:p>
            <a:pPr lvl="1"/>
            <a:r>
              <a:rPr lang="en-US" altLang="en-US"/>
              <a:t>many successful applications:	</a:t>
            </a:r>
          </a:p>
          <a:p>
            <a:pPr lvl="2"/>
            <a:r>
              <a:rPr lang="en-US" altLang="en-US"/>
              <a:t>requires some “set-up”: does not mean your PC can learn to forecast the stock market or become a brain surgeon</a:t>
            </a:r>
            <a:br>
              <a:rPr lang="en-US" altLang="en-US"/>
            </a:br>
            <a:endParaRPr lang="en-US" altLang="en-US"/>
          </a:p>
          <a:p>
            <a:r>
              <a:rPr lang="en-US" altLang="en-US" sz="1800"/>
              <a:t>Conclusion: YES, computers can learn and adapt, when presented with information in the appropriate way</a:t>
            </a:r>
            <a:br>
              <a:rPr lang="en-US" altLang="en-US" sz="1800"/>
            </a:br>
            <a:endParaRPr lang="en-US" altLang="en-US" sz="1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5AD0AB5-ABC7-300A-CDFD-DE441E56B4C5}"/>
              </a:ext>
            </a:extLst>
          </p:cNvPr>
          <p:cNvSpPr>
            <a:spLocks noGrp="1" noChangeArrowheads="1"/>
          </p:cNvSpPr>
          <p:nvPr>
            <p:ph type="body" idx="1"/>
          </p:nvPr>
        </p:nvSpPr>
        <p:spPr>
          <a:xfrm>
            <a:off x="609600" y="1066800"/>
            <a:ext cx="7848600" cy="5029200"/>
          </a:xfrm>
          <a:noFill/>
        </p:spPr>
        <p:txBody>
          <a:bodyPr/>
          <a:lstStyle/>
          <a:p>
            <a:r>
              <a:rPr lang="en-US" altLang="en-US" sz="1800"/>
              <a:t>Recognition v. Understanding (like Speech)</a:t>
            </a:r>
          </a:p>
          <a:p>
            <a:pPr lvl="1"/>
            <a:r>
              <a:rPr lang="en-US" altLang="en-US"/>
              <a:t>Recognition and Understanding of Objects in a scene</a:t>
            </a:r>
          </a:p>
          <a:p>
            <a:pPr lvl="2"/>
            <a:r>
              <a:rPr lang="en-US" altLang="en-US"/>
              <a:t>look around this room</a:t>
            </a:r>
          </a:p>
          <a:p>
            <a:pPr lvl="2"/>
            <a:r>
              <a:rPr lang="en-US" altLang="en-US"/>
              <a:t>you can effortlessly recognize objects</a:t>
            </a:r>
          </a:p>
          <a:p>
            <a:pPr lvl="2"/>
            <a:r>
              <a:rPr lang="en-US" altLang="en-US"/>
              <a:t>human brain can map 2d visual image to 3d “map” </a:t>
            </a:r>
            <a:br>
              <a:rPr lang="en-US" altLang="en-US"/>
            </a:br>
            <a:endParaRPr lang="en-US" altLang="en-US"/>
          </a:p>
          <a:p>
            <a:r>
              <a:rPr lang="en-US" altLang="en-US" sz="1800"/>
              <a:t>Why is visual recognition a hard problem?</a:t>
            </a:r>
            <a:br>
              <a:rPr lang="en-US" altLang="en-US" sz="1800"/>
            </a:br>
            <a:br>
              <a:rPr lang="en-US" altLang="en-US" sz="1800"/>
            </a:br>
            <a:br>
              <a:rPr lang="en-US" altLang="en-US" sz="1800"/>
            </a:br>
            <a:br>
              <a:rPr lang="en-US" altLang="en-US" sz="1800"/>
            </a:br>
            <a:br>
              <a:rPr lang="en-US" altLang="en-US" sz="1800"/>
            </a:br>
            <a:br>
              <a:rPr lang="en-US" altLang="en-US" sz="1800"/>
            </a:br>
            <a:br>
              <a:rPr lang="en-US" altLang="en-US" sz="1800"/>
            </a:br>
            <a:endParaRPr lang="en-US" altLang="en-US" sz="1800"/>
          </a:p>
          <a:p>
            <a:r>
              <a:rPr lang="en-US" altLang="en-US" sz="1800"/>
              <a:t>Conclusion: </a:t>
            </a:r>
          </a:p>
          <a:p>
            <a:pPr lvl="1"/>
            <a:r>
              <a:rPr lang="en-US" altLang="en-US"/>
              <a:t>mostly NO:</a:t>
            </a:r>
            <a:r>
              <a:rPr lang="en-US" altLang="en-US" b="1"/>
              <a:t> </a:t>
            </a:r>
            <a:r>
              <a:rPr lang="en-US" altLang="en-US"/>
              <a:t>computers can only “see” certain types of objects under limited circumstances</a:t>
            </a:r>
          </a:p>
          <a:p>
            <a:pPr lvl="1"/>
            <a:r>
              <a:rPr lang="en-US" altLang="en-US"/>
              <a:t>YES for certain constrained problems (e.g., face recognition)</a:t>
            </a:r>
          </a:p>
        </p:txBody>
      </p:sp>
      <p:sp>
        <p:nvSpPr>
          <p:cNvPr id="59395" name="Rectangle 3">
            <a:extLst>
              <a:ext uri="{FF2B5EF4-FFF2-40B4-BE49-F238E27FC236}">
                <a16:creationId xmlns:a16="http://schemas.microsoft.com/office/drawing/2014/main" id="{313138C3-1CEB-AE01-9ECE-C7F2EC10FFE2}"/>
              </a:ext>
            </a:extLst>
          </p:cNvPr>
          <p:cNvSpPr>
            <a:spLocks noGrp="1" noChangeArrowheads="1"/>
          </p:cNvSpPr>
          <p:nvPr>
            <p:ph type="title"/>
          </p:nvPr>
        </p:nvSpPr>
        <p:spPr>
          <a:noFill/>
        </p:spPr>
        <p:txBody>
          <a:bodyPr/>
          <a:lstStyle/>
          <a:p>
            <a:r>
              <a:rPr lang="en-US" altLang="en-US"/>
              <a:t>Can Computers “see”?</a:t>
            </a:r>
          </a:p>
        </p:txBody>
      </p:sp>
      <p:grpSp>
        <p:nvGrpSpPr>
          <p:cNvPr id="59396" name="Group 21">
            <a:extLst>
              <a:ext uri="{FF2B5EF4-FFF2-40B4-BE49-F238E27FC236}">
                <a16:creationId xmlns:a16="http://schemas.microsoft.com/office/drawing/2014/main" id="{F29E8F72-CB83-CC2B-667C-BBC1421A25C3}"/>
              </a:ext>
            </a:extLst>
          </p:cNvPr>
          <p:cNvGrpSpPr>
            <a:grpSpLocks/>
          </p:cNvGrpSpPr>
          <p:nvPr/>
        </p:nvGrpSpPr>
        <p:grpSpPr bwMode="auto">
          <a:xfrm>
            <a:off x="1822450" y="3435350"/>
            <a:ext cx="5410200" cy="1143000"/>
            <a:chOff x="1148" y="2164"/>
            <a:chExt cx="3408" cy="720"/>
          </a:xfrm>
        </p:grpSpPr>
        <p:sp>
          <p:nvSpPr>
            <p:cNvPr id="59397" name="Line 4">
              <a:extLst>
                <a:ext uri="{FF2B5EF4-FFF2-40B4-BE49-F238E27FC236}">
                  <a16:creationId xmlns:a16="http://schemas.microsoft.com/office/drawing/2014/main" id="{D72C1648-14B7-EC7C-53FB-7A5A3792D95B}"/>
                </a:ext>
              </a:extLst>
            </p:cNvPr>
            <p:cNvSpPr>
              <a:spLocks noChangeShapeType="1"/>
            </p:cNvSpPr>
            <p:nvPr/>
          </p:nvSpPr>
          <p:spPr bwMode="auto">
            <a:xfrm flipH="1">
              <a:off x="1148" y="2308"/>
              <a:ext cx="200"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8" name="Line 5">
              <a:extLst>
                <a:ext uri="{FF2B5EF4-FFF2-40B4-BE49-F238E27FC236}">
                  <a16:creationId xmlns:a16="http://schemas.microsoft.com/office/drawing/2014/main" id="{2CF3B02A-F8A6-66DF-1682-47C3F9499E80}"/>
                </a:ext>
              </a:extLst>
            </p:cNvPr>
            <p:cNvSpPr>
              <a:spLocks noChangeShapeType="1"/>
            </p:cNvSpPr>
            <p:nvPr/>
          </p:nvSpPr>
          <p:spPr bwMode="auto">
            <a:xfrm>
              <a:off x="1348" y="2308"/>
              <a:ext cx="88"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9" name="Line 6">
              <a:extLst>
                <a:ext uri="{FF2B5EF4-FFF2-40B4-BE49-F238E27FC236}">
                  <a16:creationId xmlns:a16="http://schemas.microsoft.com/office/drawing/2014/main" id="{9F50AFB4-87FF-E818-C8B0-5379537119FB}"/>
                </a:ext>
              </a:extLst>
            </p:cNvPr>
            <p:cNvSpPr>
              <a:spLocks noChangeShapeType="1"/>
            </p:cNvSpPr>
            <p:nvPr/>
          </p:nvSpPr>
          <p:spPr bwMode="auto">
            <a:xfrm>
              <a:off x="1252" y="2496"/>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0" name="Line 7">
              <a:extLst>
                <a:ext uri="{FF2B5EF4-FFF2-40B4-BE49-F238E27FC236}">
                  <a16:creationId xmlns:a16="http://schemas.microsoft.com/office/drawing/2014/main" id="{55155053-299B-D14E-CA07-EFBFCFE7B73B}"/>
                </a:ext>
              </a:extLst>
            </p:cNvPr>
            <p:cNvSpPr>
              <a:spLocks noChangeShapeType="1"/>
            </p:cNvSpPr>
            <p:nvPr/>
          </p:nvSpPr>
          <p:spPr bwMode="auto">
            <a:xfrm>
              <a:off x="2172" y="2412"/>
              <a:ext cx="168" cy="360"/>
            </a:xfrm>
            <a:prstGeom prst="line">
              <a:avLst/>
            </a:prstGeom>
            <a:noFill/>
            <a:ln w="38100" cmpd="dbl">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1" name="Line 8">
              <a:extLst>
                <a:ext uri="{FF2B5EF4-FFF2-40B4-BE49-F238E27FC236}">
                  <a16:creationId xmlns:a16="http://schemas.microsoft.com/office/drawing/2014/main" id="{324F9D5F-07C8-BE56-4F0B-FE275013C4AD}"/>
                </a:ext>
              </a:extLst>
            </p:cNvPr>
            <p:cNvSpPr>
              <a:spLocks noChangeShapeType="1"/>
            </p:cNvSpPr>
            <p:nvPr/>
          </p:nvSpPr>
          <p:spPr bwMode="auto">
            <a:xfrm flipH="1">
              <a:off x="2340" y="2412"/>
              <a:ext cx="120" cy="360"/>
            </a:xfrm>
            <a:prstGeom prst="line">
              <a:avLst/>
            </a:prstGeom>
            <a:noFill/>
            <a:ln w="38100" cmpd="dbl">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2" name="Line 9">
              <a:extLst>
                <a:ext uri="{FF2B5EF4-FFF2-40B4-BE49-F238E27FC236}">
                  <a16:creationId xmlns:a16="http://schemas.microsoft.com/office/drawing/2014/main" id="{D21EE8F6-B4EB-E187-0A55-AA039429F0C7}"/>
                </a:ext>
              </a:extLst>
            </p:cNvPr>
            <p:cNvSpPr>
              <a:spLocks noChangeShapeType="1"/>
            </p:cNvSpPr>
            <p:nvPr/>
          </p:nvSpPr>
          <p:spPr bwMode="auto">
            <a:xfrm flipH="1">
              <a:off x="2244" y="2592"/>
              <a:ext cx="168" cy="0"/>
            </a:xfrm>
            <a:prstGeom prst="line">
              <a:avLst/>
            </a:prstGeom>
            <a:noFill/>
            <a:ln w="38100" cmpd="dbl">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403" name="Group 13">
              <a:extLst>
                <a:ext uri="{FF2B5EF4-FFF2-40B4-BE49-F238E27FC236}">
                  <a16:creationId xmlns:a16="http://schemas.microsoft.com/office/drawing/2014/main" id="{5C451D9F-0814-5666-4B41-09A8E5A01342}"/>
                </a:ext>
              </a:extLst>
            </p:cNvPr>
            <p:cNvGrpSpPr>
              <a:grpSpLocks/>
            </p:cNvGrpSpPr>
            <p:nvPr/>
          </p:nvGrpSpPr>
          <p:grpSpPr bwMode="auto">
            <a:xfrm>
              <a:off x="3104" y="2528"/>
              <a:ext cx="320" cy="288"/>
              <a:chOff x="3104" y="2528"/>
              <a:chExt cx="320" cy="288"/>
            </a:xfrm>
          </p:grpSpPr>
          <p:sp>
            <p:nvSpPr>
              <p:cNvPr id="59411" name="Line 10">
                <a:extLst>
                  <a:ext uri="{FF2B5EF4-FFF2-40B4-BE49-F238E27FC236}">
                    <a16:creationId xmlns:a16="http://schemas.microsoft.com/office/drawing/2014/main" id="{F4F8CADB-F5F3-1666-05C1-ADF467ACEC72}"/>
                  </a:ext>
                </a:extLst>
              </p:cNvPr>
              <p:cNvSpPr>
                <a:spLocks noChangeShapeType="1"/>
              </p:cNvSpPr>
              <p:nvPr/>
            </p:nvSpPr>
            <p:spPr bwMode="auto">
              <a:xfrm flipV="1">
                <a:off x="3104" y="2560"/>
                <a:ext cx="320" cy="256"/>
              </a:xfrm>
              <a:prstGeom prst="line">
                <a:avLst/>
              </a:prstGeom>
              <a:noFill/>
              <a:ln w="1016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2" name="Line 11">
                <a:extLst>
                  <a:ext uri="{FF2B5EF4-FFF2-40B4-BE49-F238E27FC236}">
                    <a16:creationId xmlns:a16="http://schemas.microsoft.com/office/drawing/2014/main" id="{E4CE9D01-E9DF-01FB-F55D-ACE89CC94B3E}"/>
                  </a:ext>
                </a:extLst>
              </p:cNvPr>
              <p:cNvSpPr>
                <a:spLocks noChangeShapeType="1"/>
              </p:cNvSpPr>
              <p:nvPr/>
            </p:nvSpPr>
            <p:spPr bwMode="auto">
              <a:xfrm>
                <a:off x="3104" y="2528"/>
                <a:ext cx="320" cy="32"/>
              </a:xfrm>
              <a:prstGeom prst="line">
                <a:avLst/>
              </a:prstGeom>
              <a:noFill/>
              <a:ln w="1016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3" name="Line 12">
                <a:extLst>
                  <a:ext uri="{FF2B5EF4-FFF2-40B4-BE49-F238E27FC236}">
                    <a16:creationId xmlns:a16="http://schemas.microsoft.com/office/drawing/2014/main" id="{ABF8087D-E064-57C0-C0F5-07A0404937D3}"/>
                  </a:ext>
                </a:extLst>
              </p:cNvPr>
              <p:cNvSpPr>
                <a:spLocks noChangeShapeType="1"/>
              </p:cNvSpPr>
              <p:nvPr/>
            </p:nvSpPr>
            <p:spPr bwMode="auto">
              <a:xfrm>
                <a:off x="3264" y="2576"/>
                <a:ext cx="0" cy="80"/>
              </a:xfrm>
              <a:prstGeom prst="line">
                <a:avLst/>
              </a:prstGeom>
              <a:noFill/>
              <a:ln w="1016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9404" name="Group 17">
              <a:extLst>
                <a:ext uri="{FF2B5EF4-FFF2-40B4-BE49-F238E27FC236}">
                  <a16:creationId xmlns:a16="http://schemas.microsoft.com/office/drawing/2014/main" id="{A13A29E5-5C27-98E2-E094-F5112C05E4D6}"/>
                </a:ext>
              </a:extLst>
            </p:cNvPr>
            <p:cNvGrpSpPr>
              <a:grpSpLocks/>
            </p:cNvGrpSpPr>
            <p:nvPr/>
          </p:nvGrpSpPr>
          <p:grpSpPr bwMode="auto">
            <a:xfrm>
              <a:off x="1732" y="2740"/>
              <a:ext cx="184" cy="144"/>
              <a:chOff x="1732" y="2740"/>
              <a:chExt cx="184" cy="144"/>
            </a:xfrm>
          </p:grpSpPr>
          <p:sp>
            <p:nvSpPr>
              <p:cNvPr id="59408" name="Line 14">
                <a:extLst>
                  <a:ext uri="{FF2B5EF4-FFF2-40B4-BE49-F238E27FC236}">
                    <a16:creationId xmlns:a16="http://schemas.microsoft.com/office/drawing/2014/main" id="{D95EAC55-DDD4-09D2-C19A-0384121C1B9B}"/>
                  </a:ext>
                </a:extLst>
              </p:cNvPr>
              <p:cNvSpPr>
                <a:spLocks noChangeShapeType="1"/>
              </p:cNvSpPr>
              <p:nvPr/>
            </p:nvSpPr>
            <p:spPr bwMode="auto">
              <a:xfrm flipV="1">
                <a:off x="1732" y="2780"/>
                <a:ext cx="184"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9" name="Line 15">
                <a:extLst>
                  <a:ext uri="{FF2B5EF4-FFF2-40B4-BE49-F238E27FC236}">
                    <a16:creationId xmlns:a16="http://schemas.microsoft.com/office/drawing/2014/main" id="{2E01FB2E-92B8-A9B7-5998-B573023E7933}"/>
                  </a:ext>
                </a:extLst>
              </p:cNvPr>
              <p:cNvSpPr>
                <a:spLocks noChangeShapeType="1"/>
              </p:cNvSpPr>
              <p:nvPr/>
            </p:nvSpPr>
            <p:spPr bwMode="auto">
              <a:xfrm>
                <a:off x="1732" y="2740"/>
                <a:ext cx="184"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0" name="Line 16">
                <a:extLst>
                  <a:ext uri="{FF2B5EF4-FFF2-40B4-BE49-F238E27FC236}">
                    <a16:creationId xmlns:a16="http://schemas.microsoft.com/office/drawing/2014/main" id="{B775F5E3-6319-B950-C0F1-3A3F4382CE77}"/>
                  </a:ext>
                </a:extLst>
              </p:cNvPr>
              <p:cNvSpPr>
                <a:spLocks noChangeShapeType="1"/>
              </p:cNvSpPr>
              <p:nvPr/>
            </p:nvSpPr>
            <p:spPr bwMode="auto">
              <a:xfrm>
                <a:off x="1824" y="2764"/>
                <a:ext cx="0"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05" name="Line 18">
              <a:extLst>
                <a:ext uri="{FF2B5EF4-FFF2-40B4-BE49-F238E27FC236}">
                  <a16:creationId xmlns:a16="http://schemas.microsoft.com/office/drawing/2014/main" id="{4206F8A0-8BDA-3051-7549-E9BE3130906D}"/>
                </a:ext>
              </a:extLst>
            </p:cNvPr>
            <p:cNvSpPr>
              <a:spLocks noChangeShapeType="1"/>
            </p:cNvSpPr>
            <p:nvPr/>
          </p:nvSpPr>
          <p:spPr bwMode="auto">
            <a:xfrm>
              <a:off x="3604" y="2164"/>
              <a:ext cx="376" cy="6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6" name="Line 19">
              <a:extLst>
                <a:ext uri="{FF2B5EF4-FFF2-40B4-BE49-F238E27FC236}">
                  <a16:creationId xmlns:a16="http://schemas.microsoft.com/office/drawing/2014/main" id="{926EF32D-7EB5-7024-362B-9B6552861D97}"/>
                </a:ext>
              </a:extLst>
            </p:cNvPr>
            <p:cNvSpPr>
              <a:spLocks noChangeShapeType="1"/>
            </p:cNvSpPr>
            <p:nvPr/>
          </p:nvSpPr>
          <p:spPr bwMode="auto">
            <a:xfrm>
              <a:off x="3604" y="2164"/>
              <a:ext cx="952" cy="6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7" name="Line 20">
              <a:extLst>
                <a:ext uri="{FF2B5EF4-FFF2-40B4-BE49-F238E27FC236}">
                  <a16:creationId xmlns:a16="http://schemas.microsoft.com/office/drawing/2014/main" id="{7F23047F-AFFB-E96F-8E02-7C1DA502B1EA}"/>
                </a:ext>
              </a:extLst>
            </p:cNvPr>
            <p:cNvSpPr>
              <a:spLocks noChangeShapeType="1"/>
            </p:cNvSpPr>
            <p:nvPr/>
          </p:nvSpPr>
          <p:spPr bwMode="auto">
            <a:xfrm>
              <a:off x="3796" y="2496"/>
              <a:ext cx="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9B05FA3-6B28-C932-22B1-DE4F5AC88B9E}"/>
              </a:ext>
            </a:extLst>
          </p:cNvPr>
          <p:cNvSpPr>
            <a:spLocks noGrp="1" noChangeArrowheads="1"/>
          </p:cNvSpPr>
          <p:nvPr>
            <p:ph type="title"/>
          </p:nvPr>
        </p:nvSpPr>
        <p:spPr/>
        <p:txBody>
          <a:bodyPr/>
          <a:lstStyle/>
          <a:p>
            <a:r>
              <a:rPr lang="en-US" altLang="en-US"/>
              <a:t>Goals of this Course</a:t>
            </a:r>
          </a:p>
        </p:txBody>
      </p:sp>
      <p:sp>
        <p:nvSpPr>
          <p:cNvPr id="6147" name="Rectangle 3">
            <a:extLst>
              <a:ext uri="{FF2B5EF4-FFF2-40B4-BE49-F238E27FC236}">
                <a16:creationId xmlns:a16="http://schemas.microsoft.com/office/drawing/2014/main" id="{56BCE96B-A50D-192B-BB58-D98480A31118}"/>
              </a:ext>
            </a:extLst>
          </p:cNvPr>
          <p:cNvSpPr>
            <a:spLocks noGrp="1" noChangeArrowheads="1"/>
          </p:cNvSpPr>
          <p:nvPr>
            <p:ph type="body" idx="1"/>
          </p:nvPr>
        </p:nvSpPr>
        <p:spPr/>
        <p:txBody>
          <a:bodyPr/>
          <a:lstStyle/>
          <a:p>
            <a:r>
              <a:rPr lang="en-US" altLang="en-US" sz="1800"/>
              <a:t>This class is a broad introduction to artificial intelligence (AI)</a:t>
            </a:r>
          </a:p>
          <a:p>
            <a:pPr lvl="1"/>
            <a:endParaRPr lang="en-US" altLang="en-US"/>
          </a:p>
          <a:p>
            <a:pPr lvl="1"/>
            <a:r>
              <a:rPr lang="en-US" altLang="en-US"/>
              <a:t>AI is a very broad field with many subareas</a:t>
            </a:r>
          </a:p>
          <a:p>
            <a:pPr lvl="1"/>
            <a:r>
              <a:rPr lang="en-US" altLang="en-US"/>
              <a:t>We will cover many of the primary concepts/ideas</a:t>
            </a:r>
          </a:p>
          <a:p>
            <a:pPr lvl="2"/>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a:extLst>
              <a:ext uri="{FF2B5EF4-FFF2-40B4-BE49-F238E27FC236}">
                <a16:creationId xmlns:a16="http://schemas.microsoft.com/office/drawing/2014/main" id="{19EBFE0E-15EC-6E12-145E-4CE2376C8FE3}"/>
              </a:ext>
            </a:extLst>
          </p:cNvPr>
          <p:cNvSpPr>
            <a:spLocks noGrp="1" noChangeArrowheads="1"/>
          </p:cNvSpPr>
          <p:nvPr>
            <p:ph type="title"/>
          </p:nvPr>
        </p:nvSpPr>
        <p:spPr>
          <a:xfrm>
            <a:off x="685800" y="152400"/>
            <a:ext cx="7772400" cy="609600"/>
          </a:xfrm>
          <a:noFill/>
        </p:spPr>
        <p:txBody>
          <a:bodyPr/>
          <a:lstStyle/>
          <a:p>
            <a:r>
              <a:rPr lang="en-US" altLang="en-US" sz="2000"/>
              <a:t>Can computers plan and make optimal decisions?</a:t>
            </a:r>
          </a:p>
        </p:txBody>
      </p:sp>
      <p:sp>
        <p:nvSpPr>
          <p:cNvPr id="61443" name="Rectangle 1027">
            <a:extLst>
              <a:ext uri="{FF2B5EF4-FFF2-40B4-BE49-F238E27FC236}">
                <a16:creationId xmlns:a16="http://schemas.microsoft.com/office/drawing/2014/main" id="{A22C3576-FE66-45E8-8836-AF2D1C81490C}"/>
              </a:ext>
            </a:extLst>
          </p:cNvPr>
          <p:cNvSpPr>
            <a:spLocks noGrp="1" noChangeArrowheads="1"/>
          </p:cNvSpPr>
          <p:nvPr>
            <p:ph type="body" idx="1"/>
          </p:nvPr>
        </p:nvSpPr>
        <p:spPr>
          <a:xfrm>
            <a:off x="609600" y="838200"/>
            <a:ext cx="7848600" cy="5029200"/>
          </a:xfrm>
          <a:noFill/>
        </p:spPr>
        <p:txBody>
          <a:bodyPr/>
          <a:lstStyle/>
          <a:p>
            <a:r>
              <a:rPr lang="en-US" altLang="en-US" sz="1600"/>
              <a:t>Intelligence</a:t>
            </a:r>
          </a:p>
          <a:p>
            <a:pPr lvl="1"/>
            <a:r>
              <a:rPr lang="en-US" altLang="en-US" sz="1400"/>
              <a:t>involves solving problems and making decisions and plans</a:t>
            </a:r>
          </a:p>
          <a:p>
            <a:pPr lvl="1"/>
            <a:r>
              <a:rPr lang="en-US" altLang="en-US" sz="1400"/>
              <a:t>e.g., you want to take a holiday in Brazil</a:t>
            </a:r>
          </a:p>
          <a:p>
            <a:pPr lvl="2"/>
            <a:r>
              <a:rPr lang="en-US" altLang="en-US" sz="1400"/>
              <a:t>you need to decide on dates, flights</a:t>
            </a:r>
          </a:p>
          <a:p>
            <a:pPr lvl="2"/>
            <a:r>
              <a:rPr lang="en-US" altLang="en-US" sz="1400"/>
              <a:t>you need to get to the airport, etc</a:t>
            </a:r>
          </a:p>
          <a:p>
            <a:pPr lvl="2"/>
            <a:r>
              <a:rPr lang="en-US" altLang="en-US" sz="1400"/>
              <a:t>involves a sequence of decisions, plans, and actions</a:t>
            </a:r>
            <a:br>
              <a:rPr lang="en-US" altLang="en-US" sz="1400"/>
            </a:br>
            <a:endParaRPr lang="en-US" altLang="en-US" sz="1400"/>
          </a:p>
          <a:p>
            <a:r>
              <a:rPr lang="en-US" altLang="en-US" sz="1600"/>
              <a:t>What makes planning hard?</a:t>
            </a:r>
          </a:p>
          <a:p>
            <a:pPr lvl="1"/>
            <a:r>
              <a:rPr lang="en-US" altLang="en-US" sz="1400"/>
              <a:t>the world is not predictable:</a:t>
            </a:r>
          </a:p>
          <a:p>
            <a:pPr lvl="2"/>
            <a:r>
              <a:rPr lang="en-US" altLang="en-US" sz="1400"/>
              <a:t>your flight is canceled or there’s a backup on the 405</a:t>
            </a:r>
          </a:p>
          <a:p>
            <a:pPr lvl="1"/>
            <a:r>
              <a:rPr lang="en-US" altLang="en-US" sz="1400"/>
              <a:t>there are a potentially huge number of details</a:t>
            </a:r>
          </a:p>
          <a:p>
            <a:pPr lvl="2"/>
            <a:r>
              <a:rPr lang="en-US" altLang="en-US" sz="1400"/>
              <a:t>do you consider all flights? all dates?</a:t>
            </a:r>
          </a:p>
          <a:p>
            <a:pPr lvl="3"/>
            <a:r>
              <a:rPr lang="en-US" altLang="en-US" sz="1400"/>
              <a:t>no: commonsense constrains your solutions</a:t>
            </a:r>
          </a:p>
          <a:p>
            <a:pPr lvl="1"/>
            <a:r>
              <a:rPr lang="en-US" altLang="en-US" sz="1400"/>
              <a:t> AI systems are only successful in constrained planning problems</a:t>
            </a:r>
            <a:br>
              <a:rPr lang="en-US" altLang="en-US" sz="1400"/>
            </a:br>
            <a:endParaRPr lang="en-US" altLang="en-US" sz="1400"/>
          </a:p>
          <a:p>
            <a:r>
              <a:rPr lang="en-US" altLang="en-US" sz="1600"/>
              <a:t>Conclusion: NO, real-world planning and decision-making is still beyond the capabilities of modern computers </a:t>
            </a:r>
          </a:p>
          <a:p>
            <a:pPr lvl="1"/>
            <a:r>
              <a:rPr lang="en-US" altLang="en-US" sz="1400"/>
              <a:t>exception: very well-defined, constrained problems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DBA4EB0-3960-BF15-3A20-1D1C1709A7C5}"/>
              </a:ext>
            </a:extLst>
          </p:cNvPr>
          <p:cNvSpPr>
            <a:spLocks noGrp="1" noChangeArrowheads="1"/>
          </p:cNvSpPr>
          <p:nvPr>
            <p:ph type="title"/>
          </p:nvPr>
        </p:nvSpPr>
        <p:spPr>
          <a:noFill/>
        </p:spPr>
        <p:txBody>
          <a:bodyPr/>
          <a:lstStyle/>
          <a:p>
            <a:r>
              <a:rPr lang="en-US" altLang="en-US"/>
              <a:t>Summary of State of AI Systems in Practice</a:t>
            </a:r>
          </a:p>
        </p:txBody>
      </p:sp>
      <p:sp>
        <p:nvSpPr>
          <p:cNvPr id="63491" name="Rectangle 3">
            <a:extLst>
              <a:ext uri="{FF2B5EF4-FFF2-40B4-BE49-F238E27FC236}">
                <a16:creationId xmlns:a16="http://schemas.microsoft.com/office/drawing/2014/main" id="{887E2195-5E9F-C0EF-8239-0C6B4FA27AFD}"/>
              </a:ext>
            </a:extLst>
          </p:cNvPr>
          <p:cNvSpPr>
            <a:spLocks noGrp="1" noChangeArrowheads="1"/>
          </p:cNvSpPr>
          <p:nvPr>
            <p:ph type="body" idx="1"/>
          </p:nvPr>
        </p:nvSpPr>
        <p:spPr>
          <a:xfrm>
            <a:off x="533400" y="1066800"/>
            <a:ext cx="7848600" cy="5029200"/>
          </a:xfrm>
          <a:noFill/>
        </p:spPr>
        <p:txBody>
          <a:bodyPr/>
          <a:lstStyle/>
          <a:p>
            <a:pPr>
              <a:lnSpc>
                <a:spcPct val="90000"/>
              </a:lnSpc>
            </a:pPr>
            <a:r>
              <a:rPr lang="en-US" altLang="en-US" sz="1600">
                <a:solidFill>
                  <a:srgbClr val="FF0000"/>
                </a:solidFill>
              </a:rPr>
              <a:t>Speech synthesis, recognition and understanding</a:t>
            </a:r>
          </a:p>
          <a:p>
            <a:pPr lvl="1">
              <a:lnSpc>
                <a:spcPct val="90000"/>
              </a:lnSpc>
            </a:pPr>
            <a:r>
              <a:rPr lang="en-US" altLang="en-US" sz="1400"/>
              <a:t>very useful for limited vocabulary applications</a:t>
            </a:r>
          </a:p>
          <a:p>
            <a:pPr lvl="1">
              <a:lnSpc>
                <a:spcPct val="90000"/>
              </a:lnSpc>
            </a:pPr>
            <a:r>
              <a:rPr lang="en-US" altLang="en-US" sz="1400"/>
              <a:t>unconstrained speech understanding is still too hard</a:t>
            </a:r>
          </a:p>
          <a:p>
            <a:pPr lvl="1">
              <a:lnSpc>
                <a:spcPct val="90000"/>
              </a:lnSpc>
            </a:pPr>
            <a:endParaRPr lang="en-US" altLang="en-US" sz="1400"/>
          </a:p>
          <a:p>
            <a:pPr>
              <a:lnSpc>
                <a:spcPct val="90000"/>
              </a:lnSpc>
            </a:pPr>
            <a:r>
              <a:rPr lang="en-US" altLang="en-US" sz="1600">
                <a:solidFill>
                  <a:srgbClr val="FF0000"/>
                </a:solidFill>
              </a:rPr>
              <a:t>Computer vision</a:t>
            </a:r>
          </a:p>
          <a:p>
            <a:pPr lvl="1">
              <a:lnSpc>
                <a:spcPct val="90000"/>
              </a:lnSpc>
            </a:pPr>
            <a:r>
              <a:rPr lang="en-US" altLang="en-US" sz="1400"/>
              <a:t>works for constrained problems (hand-written zip-codes)</a:t>
            </a:r>
          </a:p>
          <a:p>
            <a:pPr lvl="1">
              <a:lnSpc>
                <a:spcPct val="90000"/>
              </a:lnSpc>
            </a:pPr>
            <a:r>
              <a:rPr lang="en-US" altLang="en-US" sz="1400"/>
              <a:t>understanding real-world, natural scenes is still too hard</a:t>
            </a:r>
          </a:p>
          <a:p>
            <a:pPr lvl="1">
              <a:lnSpc>
                <a:spcPct val="90000"/>
              </a:lnSpc>
            </a:pPr>
            <a:endParaRPr lang="en-US" altLang="en-US" sz="1400"/>
          </a:p>
          <a:p>
            <a:pPr>
              <a:lnSpc>
                <a:spcPct val="90000"/>
              </a:lnSpc>
            </a:pPr>
            <a:r>
              <a:rPr lang="en-US" altLang="en-US" sz="1600">
                <a:solidFill>
                  <a:srgbClr val="FF0000"/>
                </a:solidFill>
              </a:rPr>
              <a:t>Learning</a:t>
            </a:r>
          </a:p>
          <a:p>
            <a:pPr lvl="1">
              <a:lnSpc>
                <a:spcPct val="90000"/>
              </a:lnSpc>
            </a:pPr>
            <a:r>
              <a:rPr lang="en-US" altLang="en-US" sz="1400"/>
              <a:t>adaptive systems are used in many applications: have their limits</a:t>
            </a:r>
          </a:p>
          <a:p>
            <a:pPr lvl="1">
              <a:lnSpc>
                <a:spcPct val="90000"/>
              </a:lnSpc>
            </a:pPr>
            <a:endParaRPr lang="en-US" altLang="en-US" sz="1400"/>
          </a:p>
          <a:p>
            <a:pPr>
              <a:lnSpc>
                <a:spcPct val="90000"/>
              </a:lnSpc>
            </a:pPr>
            <a:r>
              <a:rPr lang="en-US" altLang="en-US" sz="1600">
                <a:solidFill>
                  <a:srgbClr val="FF0000"/>
                </a:solidFill>
              </a:rPr>
              <a:t>Planning and Reasoning</a:t>
            </a:r>
          </a:p>
          <a:p>
            <a:pPr lvl="1">
              <a:lnSpc>
                <a:spcPct val="90000"/>
              </a:lnSpc>
            </a:pPr>
            <a:r>
              <a:rPr lang="en-US" altLang="en-US" sz="1400"/>
              <a:t>only works for constrained problems: e.g., chess</a:t>
            </a:r>
          </a:p>
          <a:p>
            <a:pPr lvl="1">
              <a:lnSpc>
                <a:spcPct val="90000"/>
              </a:lnSpc>
            </a:pPr>
            <a:r>
              <a:rPr lang="en-US" altLang="en-US" sz="1400"/>
              <a:t>real-world is too complex for general systems</a:t>
            </a:r>
            <a:br>
              <a:rPr lang="en-US" altLang="en-US" sz="1400"/>
            </a:br>
            <a:endParaRPr lang="en-US" altLang="en-US" sz="1400"/>
          </a:p>
          <a:p>
            <a:pPr lvl="1">
              <a:lnSpc>
                <a:spcPct val="90000"/>
              </a:lnSpc>
            </a:pPr>
            <a:endParaRPr lang="en-US" altLang="en-US" sz="1400"/>
          </a:p>
          <a:p>
            <a:pPr>
              <a:lnSpc>
                <a:spcPct val="90000"/>
              </a:lnSpc>
            </a:pPr>
            <a:r>
              <a:rPr lang="en-US" altLang="en-US" sz="1600"/>
              <a:t>Overall:</a:t>
            </a:r>
          </a:p>
          <a:p>
            <a:pPr lvl="1">
              <a:lnSpc>
                <a:spcPct val="90000"/>
              </a:lnSpc>
            </a:pPr>
            <a:r>
              <a:rPr lang="en-US" altLang="en-US" sz="1400"/>
              <a:t>many components of intelligent systems are “doable”</a:t>
            </a:r>
          </a:p>
          <a:p>
            <a:pPr lvl="1">
              <a:lnSpc>
                <a:spcPct val="90000"/>
              </a:lnSpc>
            </a:pPr>
            <a:r>
              <a:rPr lang="en-US" altLang="en-US" sz="1400"/>
              <a:t>there are many interesting research problems remaining</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DF9B77F-D366-5B70-C45C-BEB7D3C68BC5}"/>
              </a:ext>
            </a:extLst>
          </p:cNvPr>
          <p:cNvSpPr>
            <a:spLocks noGrp="1" noChangeArrowheads="1"/>
          </p:cNvSpPr>
          <p:nvPr>
            <p:ph type="title"/>
          </p:nvPr>
        </p:nvSpPr>
        <p:spPr>
          <a:xfrm>
            <a:off x="685800" y="76200"/>
            <a:ext cx="7772400" cy="609600"/>
          </a:xfrm>
          <a:noFill/>
        </p:spPr>
        <p:txBody>
          <a:bodyPr/>
          <a:lstStyle/>
          <a:p>
            <a:br>
              <a:rPr lang="en-US" altLang="en-US"/>
            </a:br>
            <a:r>
              <a:rPr lang="en-US" altLang="en-US"/>
              <a:t>Intelligent Systems in Your Everyday Life</a:t>
            </a:r>
          </a:p>
        </p:txBody>
      </p:sp>
      <p:sp>
        <p:nvSpPr>
          <p:cNvPr id="65539" name="Rectangle 3">
            <a:extLst>
              <a:ext uri="{FF2B5EF4-FFF2-40B4-BE49-F238E27FC236}">
                <a16:creationId xmlns:a16="http://schemas.microsoft.com/office/drawing/2014/main" id="{CCF17D17-DC9E-55C7-3DCC-8B28883B75D2}"/>
              </a:ext>
            </a:extLst>
          </p:cNvPr>
          <p:cNvSpPr>
            <a:spLocks noGrp="1" noChangeArrowheads="1"/>
          </p:cNvSpPr>
          <p:nvPr>
            <p:ph type="body" idx="1"/>
          </p:nvPr>
        </p:nvSpPr>
        <p:spPr>
          <a:xfrm>
            <a:off x="533400" y="1066800"/>
            <a:ext cx="7848600" cy="5029200"/>
          </a:xfrm>
          <a:noFill/>
        </p:spPr>
        <p:txBody>
          <a:bodyPr/>
          <a:lstStyle/>
          <a:p>
            <a:pPr>
              <a:lnSpc>
                <a:spcPct val="90000"/>
              </a:lnSpc>
            </a:pPr>
            <a:r>
              <a:rPr lang="en-US" altLang="en-US" sz="1600"/>
              <a:t>Post Office</a:t>
            </a:r>
          </a:p>
          <a:p>
            <a:pPr lvl="1">
              <a:lnSpc>
                <a:spcPct val="90000"/>
              </a:lnSpc>
            </a:pPr>
            <a:r>
              <a:rPr lang="en-US" altLang="en-US" sz="1400"/>
              <a:t>automatic address recognition and sorting of mail</a:t>
            </a:r>
            <a:br>
              <a:rPr lang="en-US" altLang="en-US" sz="1400"/>
            </a:br>
            <a:endParaRPr lang="en-US" altLang="en-US" sz="1400"/>
          </a:p>
          <a:p>
            <a:pPr>
              <a:lnSpc>
                <a:spcPct val="90000"/>
              </a:lnSpc>
            </a:pPr>
            <a:r>
              <a:rPr lang="en-US" altLang="en-US" sz="1600"/>
              <a:t>Banks</a:t>
            </a:r>
          </a:p>
          <a:p>
            <a:pPr lvl="1">
              <a:lnSpc>
                <a:spcPct val="90000"/>
              </a:lnSpc>
            </a:pPr>
            <a:r>
              <a:rPr lang="en-US" altLang="en-US" sz="1400"/>
              <a:t>automatic check readers, signature verification systems</a:t>
            </a:r>
          </a:p>
          <a:p>
            <a:pPr lvl="1">
              <a:lnSpc>
                <a:spcPct val="90000"/>
              </a:lnSpc>
            </a:pPr>
            <a:r>
              <a:rPr lang="en-US" altLang="en-US" sz="1400"/>
              <a:t>automated loan application classification</a:t>
            </a:r>
            <a:br>
              <a:rPr lang="en-US" altLang="en-US" sz="1400"/>
            </a:br>
            <a:endParaRPr lang="en-US" altLang="en-US" sz="1400"/>
          </a:p>
          <a:p>
            <a:pPr>
              <a:lnSpc>
                <a:spcPct val="90000"/>
              </a:lnSpc>
            </a:pPr>
            <a:r>
              <a:rPr lang="en-US" altLang="en-US" sz="1600"/>
              <a:t>Customer Service</a:t>
            </a:r>
          </a:p>
          <a:p>
            <a:pPr lvl="1">
              <a:lnSpc>
                <a:spcPct val="90000"/>
              </a:lnSpc>
            </a:pPr>
            <a:r>
              <a:rPr lang="en-US" altLang="en-US" sz="1400"/>
              <a:t>automatic voice recognition  </a:t>
            </a:r>
          </a:p>
          <a:p>
            <a:pPr lvl="1">
              <a:lnSpc>
                <a:spcPct val="90000"/>
              </a:lnSpc>
            </a:pPr>
            <a:endParaRPr lang="en-US" altLang="en-US" sz="1400"/>
          </a:p>
          <a:p>
            <a:pPr>
              <a:lnSpc>
                <a:spcPct val="90000"/>
              </a:lnSpc>
            </a:pPr>
            <a:r>
              <a:rPr lang="en-US" altLang="en-US" sz="1600"/>
              <a:t>The Web</a:t>
            </a:r>
          </a:p>
          <a:p>
            <a:pPr lvl="1">
              <a:lnSpc>
                <a:spcPct val="90000"/>
              </a:lnSpc>
            </a:pPr>
            <a:r>
              <a:rPr lang="en-US" altLang="en-US" sz="1400"/>
              <a:t>Identifying your age, gender, location, from your Web surfing</a:t>
            </a:r>
          </a:p>
          <a:p>
            <a:pPr lvl="1">
              <a:lnSpc>
                <a:spcPct val="90000"/>
              </a:lnSpc>
            </a:pPr>
            <a:r>
              <a:rPr lang="en-US" altLang="en-US" sz="1400"/>
              <a:t>Automated fraud detection</a:t>
            </a:r>
          </a:p>
          <a:p>
            <a:pPr lvl="1">
              <a:lnSpc>
                <a:spcPct val="90000"/>
              </a:lnSpc>
            </a:pPr>
            <a:endParaRPr lang="en-US" altLang="en-US" sz="1400"/>
          </a:p>
          <a:p>
            <a:pPr>
              <a:lnSpc>
                <a:spcPct val="90000"/>
              </a:lnSpc>
            </a:pPr>
            <a:r>
              <a:rPr lang="en-US" altLang="en-US" sz="1600"/>
              <a:t>Digital Cameras</a:t>
            </a:r>
          </a:p>
          <a:p>
            <a:pPr lvl="1">
              <a:lnSpc>
                <a:spcPct val="90000"/>
              </a:lnSpc>
            </a:pPr>
            <a:r>
              <a:rPr lang="en-US" altLang="en-US" sz="1400"/>
              <a:t>Automated face detection and focusing</a:t>
            </a:r>
          </a:p>
          <a:p>
            <a:pPr lvl="1">
              <a:lnSpc>
                <a:spcPct val="90000"/>
              </a:lnSpc>
            </a:pPr>
            <a:endParaRPr lang="en-US" altLang="en-US" sz="1400"/>
          </a:p>
          <a:p>
            <a:pPr>
              <a:lnSpc>
                <a:spcPct val="90000"/>
              </a:lnSpc>
            </a:pPr>
            <a:r>
              <a:rPr lang="en-US" altLang="en-US" sz="1600"/>
              <a:t>Computer Games</a:t>
            </a:r>
          </a:p>
          <a:p>
            <a:pPr lvl="1">
              <a:lnSpc>
                <a:spcPct val="90000"/>
              </a:lnSpc>
            </a:pPr>
            <a:r>
              <a:rPr lang="en-US" altLang="en-US" sz="1400"/>
              <a:t>Intelligent characters/agents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2771E3B-E124-3FBA-3F32-83D20D0A6EDA}"/>
              </a:ext>
            </a:extLst>
          </p:cNvPr>
          <p:cNvSpPr>
            <a:spLocks noGrp="1" noChangeArrowheads="1"/>
          </p:cNvSpPr>
          <p:nvPr>
            <p:ph type="title"/>
          </p:nvPr>
        </p:nvSpPr>
        <p:spPr>
          <a:xfrm>
            <a:off x="762000" y="152400"/>
            <a:ext cx="7772400" cy="609600"/>
          </a:xfrm>
          <a:noFill/>
        </p:spPr>
        <p:txBody>
          <a:bodyPr/>
          <a:lstStyle/>
          <a:p>
            <a:r>
              <a:rPr lang="en-US" altLang="en-US"/>
              <a:t>AI Applications: Machine Translation</a:t>
            </a:r>
          </a:p>
        </p:txBody>
      </p:sp>
      <p:sp>
        <p:nvSpPr>
          <p:cNvPr id="67587" name="Rectangle 3">
            <a:extLst>
              <a:ext uri="{FF2B5EF4-FFF2-40B4-BE49-F238E27FC236}">
                <a16:creationId xmlns:a16="http://schemas.microsoft.com/office/drawing/2014/main" id="{C2FCF863-B1F5-2465-44CE-8A86F62426CE}"/>
              </a:ext>
            </a:extLst>
          </p:cNvPr>
          <p:cNvSpPr>
            <a:spLocks noGrp="1" noChangeArrowheads="1"/>
          </p:cNvSpPr>
          <p:nvPr>
            <p:ph type="body" idx="1"/>
          </p:nvPr>
        </p:nvSpPr>
        <p:spPr>
          <a:xfrm>
            <a:off x="533400" y="838200"/>
            <a:ext cx="7848600" cy="5029200"/>
          </a:xfrm>
          <a:noFill/>
        </p:spPr>
        <p:txBody>
          <a:bodyPr/>
          <a:lstStyle/>
          <a:p>
            <a:r>
              <a:rPr lang="en-US" altLang="en-US" sz="1600"/>
              <a:t>Language problems in international business </a:t>
            </a:r>
          </a:p>
          <a:p>
            <a:pPr lvl="1"/>
            <a:r>
              <a:rPr lang="en-US" altLang="en-US" sz="1400"/>
              <a:t>e.g., at a meeting of Japanese, Korean, Vietnamese and Swedish investors, no common language</a:t>
            </a:r>
          </a:p>
          <a:p>
            <a:pPr lvl="1"/>
            <a:r>
              <a:rPr lang="en-US" altLang="en-US" sz="1400"/>
              <a:t>or: you are shipping your software manuals to 127 countries</a:t>
            </a:r>
          </a:p>
          <a:p>
            <a:pPr lvl="1"/>
            <a:r>
              <a:rPr lang="en-US" altLang="en-US" sz="1400"/>
              <a:t>solution; hire translators to translate </a:t>
            </a:r>
          </a:p>
          <a:p>
            <a:pPr lvl="1"/>
            <a:r>
              <a:rPr lang="en-US" altLang="en-US" sz="1400"/>
              <a:t>would be much cheaper if a machine could do this </a:t>
            </a:r>
            <a:br>
              <a:rPr lang="en-US" altLang="en-US" sz="1400"/>
            </a:br>
            <a:endParaRPr lang="en-US" altLang="en-US" sz="1400"/>
          </a:p>
          <a:p>
            <a:r>
              <a:rPr lang="en-US" altLang="en-US" sz="1600"/>
              <a:t>How hard is automated translation </a:t>
            </a:r>
          </a:p>
          <a:p>
            <a:pPr lvl="1"/>
            <a:r>
              <a:rPr lang="en-US" altLang="en-US" sz="1400"/>
              <a:t>very difficult! e.g., English to Russian</a:t>
            </a:r>
          </a:p>
          <a:p>
            <a:pPr lvl="3"/>
            <a:r>
              <a:rPr lang="en-US" altLang="en-US" sz="1400"/>
              <a:t>“The spirit is willing but the flesh is weak” (English)</a:t>
            </a:r>
          </a:p>
          <a:p>
            <a:pPr lvl="3"/>
            <a:r>
              <a:rPr lang="en-US" altLang="en-US" sz="1400"/>
              <a:t>“the vodka is good but the meat is rotten” (Russian)</a:t>
            </a:r>
          </a:p>
          <a:p>
            <a:pPr lvl="1"/>
            <a:r>
              <a:rPr lang="en-US" altLang="en-US" sz="1400"/>
              <a:t>not only must the words be translated, but their meaning also!</a:t>
            </a:r>
          </a:p>
          <a:p>
            <a:pPr lvl="1"/>
            <a:r>
              <a:rPr lang="en-US" altLang="en-US" sz="1400"/>
              <a:t> is this problem “AI-complete”?</a:t>
            </a:r>
          </a:p>
          <a:p>
            <a:pPr lvl="1"/>
            <a:endParaRPr lang="en-US" altLang="en-US" sz="1400"/>
          </a:p>
          <a:p>
            <a:r>
              <a:rPr lang="en-US" altLang="en-US" sz="1600"/>
              <a:t>Nonetheless....</a:t>
            </a:r>
          </a:p>
          <a:p>
            <a:pPr lvl="1"/>
            <a:r>
              <a:rPr lang="en-US" altLang="en-US" sz="1400"/>
              <a:t>commercial systems can do a lot of the work very well (e.g.,restricted vocabularies in software documentation)</a:t>
            </a:r>
          </a:p>
          <a:p>
            <a:pPr lvl="1"/>
            <a:r>
              <a:rPr lang="en-US" altLang="en-US" sz="1400"/>
              <a:t>algorithms which combine dictionaries, grammar models, etc.</a:t>
            </a:r>
          </a:p>
          <a:p>
            <a:pPr lvl="1"/>
            <a:r>
              <a:rPr lang="en-US" altLang="en-US" sz="1400"/>
              <a:t>Recent progress using “black-box” machine learning techniques</a:t>
            </a:r>
            <a:br>
              <a:rPr lang="en-US" altLang="en-US" sz="1400"/>
            </a:br>
            <a:endParaRPr lang="en-US" altLang="en-US" sz="14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C5DD3AB3-AC6C-B528-8E54-C7871446305A}"/>
              </a:ext>
            </a:extLst>
          </p:cNvPr>
          <p:cNvSpPr>
            <a:spLocks noGrp="1" noChangeArrowheads="1"/>
          </p:cNvSpPr>
          <p:nvPr>
            <p:ph type="title"/>
          </p:nvPr>
        </p:nvSpPr>
        <p:spPr/>
        <p:txBody>
          <a:bodyPr/>
          <a:lstStyle/>
          <a:p>
            <a:r>
              <a:rPr lang="en-US" altLang="en-US"/>
              <a:t>AI and Web Search</a:t>
            </a:r>
          </a:p>
        </p:txBody>
      </p:sp>
      <p:pic>
        <p:nvPicPr>
          <p:cNvPr id="69635" name="Picture 5">
            <a:extLst>
              <a:ext uri="{FF2B5EF4-FFF2-40B4-BE49-F238E27FC236}">
                <a16:creationId xmlns:a16="http://schemas.microsoft.com/office/drawing/2014/main" id="{27B29DCB-F61A-43DA-C6D1-BBE09AEA54F5}"/>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1650" y="1143000"/>
            <a:ext cx="5522913" cy="5029200"/>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0F7E429-E40D-0EE4-C2AD-D10D8C81CAAD}"/>
              </a:ext>
            </a:extLst>
          </p:cNvPr>
          <p:cNvSpPr>
            <a:spLocks noGrp="1" noChangeArrowheads="1"/>
          </p:cNvSpPr>
          <p:nvPr>
            <p:ph type="title"/>
          </p:nvPr>
        </p:nvSpPr>
        <p:spPr>
          <a:noFill/>
        </p:spPr>
        <p:txBody>
          <a:bodyPr/>
          <a:lstStyle/>
          <a:p>
            <a:r>
              <a:rPr lang="en-US" altLang="en-US"/>
              <a:t>What’s involved in Intelligence? (again)</a:t>
            </a:r>
          </a:p>
        </p:txBody>
      </p:sp>
      <p:sp>
        <p:nvSpPr>
          <p:cNvPr id="71683" name="Rectangle 3">
            <a:extLst>
              <a:ext uri="{FF2B5EF4-FFF2-40B4-BE49-F238E27FC236}">
                <a16:creationId xmlns:a16="http://schemas.microsoft.com/office/drawing/2014/main" id="{178247BE-BDB8-ACA7-D44E-B3DB525DE5DB}"/>
              </a:ext>
            </a:extLst>
          </p:cNvPr>
          <p:cNvSpPr>
            <a:spLocks noGrp="1" noChangeArrowheads="1"/>
          </p:cNvSpPr>
          <p:nvPr>
            <p:ph type="body" idx="1"/>
          </p:nvPr>
        </p:nvSpPr>
        <p:spPr>
          <a:noFill/>
        </p:spPr>
        <p:txBody>
          <a:bodyPr/>
          <a:lstStyle/>
          <a:p>
            <a:r>
              <a:rPr lang="en-US" altLang="en-US" sz="1800"/>
              <a:t>Perceiving, recognizing, understanding the real world</a:t>
            </a:r>
          </a:p>
          <a:p>
            <a:pPr lvl="1"/>
            <a:endParaRPr lang="en-US" altLang="en-US"/>
          </a:p>
          <a:p>
            <a:r>
              <a:rPr lang="en-US" altLang="en-US" sz="1800"/>
              <a:t>Reasoning and planning about the external world</a:t>
            </a:r>
            <a:br>
              <a:rPr lang="en-US" altLang="en-US" sz="1800"/>
            </a:br>
            <a:endParaRPr lang="en-US" altLang="en-US" sz="1800"/>
          </a:p>
          <a:p>
            <a:r>
              <a:rPr lang="en-US" altLang="en-US" sz="1800"/>
              <a:t>Learning and adaptation</a:t>
            </a:r>
          </a:p>
          <a:p>
            <a:endParaRPr lang="en-US" altLang="en-US" sz="1800"/>
          </a:p>
          <a:p>
            <a:endParaRPr lang="en-US" altLang="en-US" sz="1800"/>
          </a:p>
          <a:p>
            <a:endParaRPr lang="en-US" altLang="en-US" sz="1800"/>
          </a:p>
          <a:p>
            <a:r>
              <a:rPr lang="en-US" altLang="en-US" sz="1800"/>
              <a:t>So what general principles should we use to achieve these goals?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CD7DED2-5768-5FF1-CD1B-64D808A50D4B}"/>
              </a:ext>
            </a:extLst>
          </p:cNvPr>
          <p:cNvSpPr>
            <a:spLocks noGrp="1" noChangeArrowheads="1"/>
          </p:cNvSpPr>
          <p:nvPr>
            <p:ph type="title"/>
          </p:nvPr>
        </p:nvSpPr>
        <p:spPr>
          <a:xfrm>
            <a:off x="762000" y="304800"/>
            <a:ext cx="7772400" cy="609600"/>
          </a:xfrm>
          <a:noFill/>
        </p:spPr>
        <p:txBody>
          <a:bodyPr/>
          <a:lstStyle/>
          <a:p>
            <a:r>
              <a:rPr lang="en-US" altLang="en-US"/>
              <a:t>Different Types of Artificial Intelligence</a:t>
            </a:r>
          </a:p>
        </p:txBody>
      </p:sp>
      <p:sp>
        <p:nvSpPr>
          <p:cNvPr id="73731" name="Rectangle 3">
            <a:extLst>
              <a:ext uri="{FF2B5EF4-FFF2-40B4-BE49-F238E27FC236}">
                <a16:creationId xmlns:a16="http://schemas.microsoft.com/office/drawing/2014/main" id="{F5278916-A360-D188-51E0-B185650FB062}"/>
              </a:ext>
            </a:extLst>
          </p:cNvPr>
          <p:cNvSpPr>
            <a:spLocks noGrp="1" noChangeArrowheads="1"/>
          </p:cNvSpPr>
          <p:nvPr>
            <p:ph type="body" idx="1"/>
          </p:nvPr>
        </p:nvSpPr>
        <p:spPr>
          <a:xfrm>
            <a:off x="609600" y="1295400"/>
            <a:ext cx="7848600" cy="5105400"/>
          </a:xfrm>
          <a:noFill/>
        </p:spPr>
        <p:txBody>
          <a:bodyPr/>
          <a:lstStyle/>
          <a:p>
            <a:pPr>
              <a:buFontTx/>
              <a:buAutoNum type="arabicPeriod"/>
            </a:pPr>
            <a:r>
              <a:rPr lang="en-US" altLang="en-US" sz="1800"/>
              <a:t>Modeling exactly how humans actually think</a:t>
            </a:r>
          </a:p>
          <a:p>
            <a:pPr marL="762000" lvl="1" indent="-304800">
              <a:buFontTx/>
              <a:buNone/>
            </a:pPr>
            <a:r>
              <a:rPr lang="en-US" altLang="en-US"/>
              <a:t> </a:t>
            </a:r>
          </a:p>
          <a:p>
            <a:pPr>
              <a:buFontTx/>
              <a:buAutoNum type="arabicPeriod"/>
            </a:pPr>
            <a:r>
              <a:rPr lang="en-US" altLang="en-US" sz="1800"/>
              <a:t>Modeling exactly how humans actually act</a:t>
            </a:r>
          </a:p>
          <a:p>
            <a:pPr marL="762000" lvl="1" indent="-304800">
              <a:buFontTx/>
              <a:buNone/>
            </a:pPr>
            <a:endParaRPr lang="en-US" altLang="en-US"/>
          </a:p>
          <a:p>
            <a:pPr>
              <a:buFontTx/>
              <a:buAutoNum type="arabicPeriod"/>
            </a:pPr>
            <a:r>
              <a:rPr lang="en-US" altLang="en-US" sz="1800"/>
              <a:t>Modeling how ideal agents “should think” </a:t>
            </a:r>
          </a:p>
          <a:p>
            <a:pPr>
              <a:buFontTx/>
              <a:buAutoNum type="arabicPeriod"/>
            </a:pPr>
            <a:endParaRPr lang="en-US" altLang="en-US" sz="1800"/>
          </a:p>
          <a:p>
            <a:pPr>
              <a:buFontTx/>
              <a:buAutoNum type="arabicPeriod"/>
            </a:pPr>
            <a:r>
              <a:rPr lang="en-US" altLang="en-US" sz="1800"/>
              <a:t>Modeling how ideal agents “should act”  </a:t>
            </a:r>
          </a:p>
          <a:p>
            <a:pPr marL="762000" lvl="1" indent="-304800"/>
            <a:endParaRPr lang="en-US" altLang="en-US"/>
          </a:p>
          <a:p>
            <a:pPr marL="762000" lvl="1" indent="-304800"/>
            <a:endParaRPr lang="en-US" altLang="en-US"/>
          </a:p>
          <a:p>
            <a:pPr marL="762000" lvl="1" indent="-304800"/>
            <a:endParaRPr lang="en-US" altLang="en-US"/>
          </a:p>
          <a:p>
            <a:r>
              <a:rPr lang="en-US" altLang="en-US" sz="1800"/>
              <a:t>Modern AI focuses on the last definition</a:t>
            </a:r>
          </a:p>
          <a:p>
            <a:pPr marL="762000" lvl="1" indent="-304800"/>
            <a:r>
              <a:rPr lang="en-US" altLang="en-US"/>
              <a:t>we will also focus on this “engineering” approach</a:t>
            </a:r>
          </a:p>
          <a:p>
            <a:pPr marL="762000" lvl="1" indent="-304800"/>
            <a:r>
              <a:rPr lang="en-US" altLang="en-US"/>
              <a:t>success is judged by how well the agent performs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6A4C487-5DAB-8C38-939D-C3A2C07300CF}"/>
              </a:ext>
            </a:extLst>
          </p:cNvPr>
          <p:cNvSpPr>
            <a:spLocks noGrp="1" noChangeArrowheads="1"/>
          </p:cNvSpPr>
          <p:nvPr>
            <p:ph type="title"/>
          </p:nvPr>
        </p:nvSpPr>
        <p:spPr/>
        <p:txBody>
          <a:bodyPr/>
          <a:lstStyle/>
          <a:p>
            <a:r>
              <a:rPr lang="en-US" altLang="en-US"/>
              <a:t>Acting humanly: Turing test</a:t>
            </a:r>
          </a:p>
        </p:txBody>
      </p:sp>
      <p:sp>
        <p:nvSpPr>
          <p:cNvPr id="75779" name="Rectangle 3">
            <a:extLst>
              <a:ext uri="{FF2B5EF4-FFF2-40B4-BE49-F238E27FC236}">
                <a16:creationId xmlns:a16="http://schemas.microsoft.com/office/drawing/2014/main" id="{D9033CDA-E43E-F63F-656D-CA437B40082A}"/>
              </a:ext>
            </a:extLst>
          </p:cNvPr>
          <p:cNvSpPr>
            <a:spLocks noGrp="1" noChangeArrowheads="1"/>
          </p:cNvSpPr>
          <p:nvPr>
            <p:ph type="body" idx="1"/>
          </p:nvPr>
        </p:nvSpPr>
        <p:spPr/>
        <p:txBody>
          <a:bodyPr/>
          <a:lstStyle/>
          <a:p>
            <a:pPr>
              <a:lnSpc>
                <a:spcPct val="90000"/>
              </a:lnSpc>
            </a:pPr>
            <a:r>
              <a:rPr lang="en-US" altLang="en-US" sz="1600"/>
              <a:t>Turing (1950) "Computing machinery and intelligence“</a:t>
            </a:r>
          </a:p>
          <a:p>
            <a:pPr>
              <a:lnSpc>
                <a:spcPct val="90000"/>
              </a:lnSpc>
            </a:pPr>
            <a:endParaRPr lang="en-US" altLang="en-US" sz="1600"/>
          </a:p>
          <a:p>
            <a:pPr>
              <a:lnSpc>
                <a:spcPct val="90000"/>
              </a:lnSpc>
            </a:pPr>
            <a:r>
              <a:rPr lang="en-US" altLang="en-US" sz="1600"/>
              <a:t>"Can machines think?" </a:t>
            </a:r>
            <a:r>
              <a:rPr lang="en-US" altLang="en-US" sz="1600">
                <a:sym typeface="Wingdings" panose="05000000000000000000" pitchFamily="2" charset="2"/>
              </a:rPr>
              <a:t></a:t>
            </a:r>
            <a:r>
              <a:rPr lang="en-US" altLang="en-US" sz="1600"/>
              <a:t> "Can machines behave intelligently?“</a:t>
            </a:r>
          </a:p>
          <a:p>
            <a:pPr>
              <a:lnSpc>
                <a:spcPct val="90000"/>
              </a:lnSpc>
            </a:pPr>
            <a:endParaRPr lang="en-US" altLang="en-US" sz="1600"/>
          </a:p>
          <a:p>
            <a:pPr>
              <a:lnSpc>
                <a:spcPct val="90000"/>
              </a:lnSpc>
            </a:pPr>
            <a:r>
              <a:rPr lang="en-US" altLang="en-US" sz="1600"/>
              <a:t>Operational test for intelligent behavior: the Imitation Game</a:t>
            </a:r>
          </a:p>
          <a:p>
            <a:pPr>
              <a:lnSpc>
                <a:spcPct val="90000"/>
              </a:lnSpc>
            </a:pPr>
            <a:endParaRPr lang="en-US" altLang="en-US" sz="1600"/>
          </a:p>
          <a:p>
            <a:pPr>
              <a:lnSpc>
                <a:spcPct val="90000"/>
              </a:lnSpc>
            </a:pPr>
            <a:endParaRPr lang="en-US" altLang="en-US" sz="1600"/>
          </a:p>
          <a:p>
            <a:pPr>
              <a:lnSpc>
                <a:spcPct val="90000"/>
              </a:lnSpc>
            </a:pPr>
            <a:endParaRPr lang="en-US" altLang="en-US" sz="1600"/>
          </a:p>
          <a:p>
            <a:pPr>
              <a:lnSpc>
                <a:spcPct val="90000"/>
              </a:lnSpc>
            </a:pPr>
            <a:endParaRPr lang="en-US" altLang="en-US" sz="1600"/>
          </a:p>
          <a:p>
            <a:pPr>
              <a:lnSpc>
                <a:spcPct val="90000"/>
              </a:lnSpc>
              <a:buFontTx/>
              <a:buNone/>
            </a:pPr>
            <a:endParaRPr lang="en-US" altLang="en-US" sz="1600"/>
          </a:p>
          <a:p>
            <a:pPr>
              <a:lnSpc>
                <a:spcPct val="90000"/>
              </a:lnSpc>
              <a:buFontTx/>
              <a:buNone/>
            </a:pPr>
            <a:endParaRPr lang="en-US" altLang="en-US" sz="1600"/>
          </a:p>
          <a:p>
            <a:pPr>
              <a:lnSpc>
                <a:spcPct val="90000"/>
              </a:lnSpc>
            </a:pPr>
            <a:r>
              <a:rPr lang="en-US" altLang="en-US" sz="1600"/>
              <a:t>Suggests major components required for AI: </a:t>
            </a:r>
          </a:p>
          <a:p>
            <a:pPr>
              <a:lnSpc>
                <a:spcPct val="90000"/>
              </a:lnSpc>
              <a:buFontTx/>
              <a:buNone/>
            </a:pPr>
            <a:r>
              <a:rPr lang="en-US" altLang="en-US" sz="1600"/>
              <a:t>     - knowledge representation</a:t>
            </a:r>
          </a:p>
          <a:p>
            <a:pPr>
              <a:lnSpc>
                <a:spcPct val="90000"/>
              </a:lnSpc>
              <a:buFontTx/>
              <a:buNone/>
            </a:pPr>
            <a:r>
              <a:rPr lang="en-US" altLang="en-US" sz="1600"/>
              <a:t>     - reasoning, </a:t>
            </a:r>
          </a:p>
          <a:p>
            <a:pPr>
              <a:lnSpc>
                <a:spcPct val="90000"/>
              </a:lnSpc>
              <a:buFontTx/>
              <a:buNone/>
            </a:pPr>
            <a:r>
              <a:rPr lang="en-US" altLang="en-US" sz="1600"/>
              <a:t>     - language/image understanding,</a:t>
            </a:r>
          </a:p>
          <a:p>
            <a:pPr>
              <a:lnSpc>
                <a:spcPct val="90000"/>
              </a:lnSpc>
              <a:buFontTx/>
              <a:buNone/>
            </a:pPr>
            <a:r>
              <a:rPr lang="en-US" altLang="en-US" sz="1600"/>
              <a:t>     - learning</a:t>
            </a:r>
          </a:p>
          <a:p>
            <a:pPr>
              <a:lnSpc>
                <a:spcPct val="90000"/>
              </a:lnSpc>
              <a:buFontTx/>
              <a:buNone/>
            </a:pPr>
            <a:endParaRPr lang="en-US" altLang="en-US" sz="1600"/>
          </a:p>
          <a:p>
            <a:pPr>
              <a:lnSpc>
                <a:spcPct val="90000"/>
              </a:lnSpc>
              <a:buFontTx/>
              <a:buNone/>
            </a:pPr>
            <a:r>
              <a:rPr lang="en-US" altLang="en-US" sz="1600"/>
              <a:t>*  Question: is it important that an intelligent system act like a human?</a:t>
            </a:r>
          </a:p>
        </p:txBody>
      </p:sp>
      <p:pic>
        <p:nvPicPr>
          <p:cNvPr id="75780" name="Picture 4" descr="turing">
            <a:extLst>
              <a:ext uri="{FF2B5EF4-FFF2-40B4-BE49-F238E27FC236}">
                <a16:creationId xmlns:a16="http://schemas.microsoft.com/office/drawing/2014/main" id="{B815101A-F31C-4B7B-0E4D-36F4404A6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90800"/>
            <a:ext cx="394811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8FAA78F-2F4D-CE52-1DEE-62B204F79970}"/>
              </a:ext>
            </a:extLst>
          </p:cNvPr>
          <p:cNvSpPr>
            <a:spLocks noGrp="1" noChangeArrowheads="1"/>
          </p:cNvSpPr>
          <p:nvPr>
            <p:ph type="title"/>
          </p:nvPr>
        </p:nvSpPr>
        <p:spPr/>
        <p:txBody>
          <a:bodyPr/>
          <a:lstStyle/>
          <a:p>
            <a:r>
              <a:rPr lang="en-US" altLang="en-US"/>
              <a:t>Thinking humanly</a:t>
            </a:r>
          </a:p>
        </p:txBody>
      </p:sp>
      <p:sp>
        <p:nvSpPr>
          <p:cNvPr id="77827" name="Rectangle 3">
            <a:extLst>
              <a:ext uri="{FF2B5EF4-FFF2-40B4-BE49-F238E27FC236}">
                <a16:creationId xmlns:a16="http://schemas.microsoft.com/office/drawing/2014/main" id="{3AC7DCAB-D2AF-D85E-C44B-CE128B683F9A}"/>
              </a:ext>
            </a:extLst>
          </p:cNvPr>
          <p:cNvSpPr>
            <a:spLocks noGrp="1" noChangeArrowheads="1"/>
          </p:cNvSpPr>
          <p:nvPr>
            <p:ph type="body" idx="1"/>
          </p:nvPr>
        </p:nvSpPr>
        <p:spPr/>
        <p:txBody>
          <a:bodyPr/>
          <a:lstStyle/>
          <a:p>
            <a:r>
              <a:rPr lang="en-US" altLang="en-US" sz="1800"/>
              <a:t>Cognitive Science approach</a:t>
            </a:r>
          </a:p>
          <a:p>
            <a:pPr lvl="1"/>
            <a:r>
              <a:rPr lang="en-US" altLang="en-US"/>
              <a:t>Try to get “inside” our minds</a:t>
            </a:r>
          </a:p>
          <a:p>
            <a:pPr lvl="1"/>
            <a:r>
              <a:rPr lang="en-US" altLang="en-US"/>
              <a:t>E.g., conduct experiments with people to try to “reverse-engineer” how we reason, learning, remember, predict</a:t>
            </a:r>
          </a:p>
          <a:p>
            <a:pPr lvl="1"/>
            <a:endParaRPr lang="en-US" altLang="en-US"/>
          </a:p>
          <a:p>
            <a:r>
              <a:rPr lang="en-US" altLang="en-US" sz="1800"/>
              <a:t>Problems</a:t>
            </a:r>
          </a:p>
          <a:p>
            <a:pPr lvl="1"/>
            <a:r>
              <a:rPr lang="en-US" altLang="en-US"/>
              <a:t>Humans don’t behave rationally</a:t>
            </a:r>
          </a:p>
          <a:p>
            <a:pPr lvl="2"/>
            <a:r>
              <a:rPr lang="en-US" altLang="en-US"/>
              <a:t>e.g., insurance</a:t>
            </a:r>
          </a:p>
          <a:p>
            <a:pPr lvl="2"/>
            <a:endParaRPr lang="en-US" altLang="en-US"/>
          </a:p>
          <a:p>
            <a:pPr lvl="1"/>
            <a:r>
              <a:rPr lang="en-US" altLang="en-US"/>
              <a:t>The reverse engineering is very hard to do</a:t>
            </a:r>
          </a:p>
          <a:p>
            <a:pPr lvl="1"/>
            <a:endParaRPr lang="en-US" altLang="en-US"/>
          </a:p>
          <a:p>
            <a:pPr lvl="1"/>
            <a:r>
              <a:rPr lang="en-US" altLang="en-US"/>
              <a:t>The brain’s hardware is very different to a computer program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4E8E28B-E94D-2AD6-12AC-A08A9343FF84}"/>
              </a:ext>
            </a:extLst>
          </p:cNvPr>
          <p:cNvSpPr>
            <a:spLocks noGrp="1" noChangeArrowheads="1"/>
          </p:cNvSpPr>
          <p:nvPr>
            <p:ph type="title"/>
          </p:nvPr>
        </p:nvSpPr>
        <p:spPr/>
        <p:txBody>
          <a:bodyPr/>
          <a:lstStyle/>
          <a:p>
            <a:r>
              <a:rPr lang="en-US" altLang="en-US"/>
              <a:t>Thinking rationally</a:t>
            </a:r>
          </a:p>
        </p:txBody>
      </p:sp>
      <p:sp>
        <p:nvSpPr>
          <p:cNvPr id="79875" name="Rectangle 3">
            <a:extLst>
              <a:ext uri="{FF2B5EF4-FFF2-40B4-BE49-F238E27FC236}">
                <a16:creationId xmlns:a16="http://schemas.microsoft.com/office/drawing/2014/main" id="{8F6ACC0F-E7A4-DCE6-ED8C-41CD081CCA07}"/>
              </a:ext>
            </a:extLst>
          </p:cNvPr>
          <p:cNvSpPr>
            <a:spLocks noGrp="1" noChangeArrowheads="1"/>
          </p:cNvSpPr>
          <p:nvPr>
            <p:ph type="body" idx="1"/>
          </p:nvPr>
        </p:nvSpPr>
        <p:spPr/>
        <p:txBody>
          <a:bodyPr/>
          <a:lstStyle/>
          <a:p>
            <a:r>
              <a:rPr lang="en-US" altLang="en-US" sz="1800"/>
              <a:t>Represent facts about the world via logic</a:t>
            </a:r>
          </a:p>
          <a:p>
            <a:endParaRPr lang="en-US" altLang="en-US" sz="1800"/>
          </a:p>
          <a:p>
            <a:r>
              <a:rPr lang="en-US" altLang="en-US" sz="1800"/>
              <a:t>Use logical inference as a basis for reasoning about these facts</a:t>
            </a:r>
          </a:p>
          <a:p>
            <a:endParaRPr lang="en-US" altLang="en-US" sz="1800"/>
          </a:p>
          <a:p>
            <a:r>
              <a:rPr lang="en-US" altLang="en-US" sz="1800"/>
              <a:t>Can be a very useful approach to AI</a:t>
            </a:r>
          </a:p>
          <a:p>
            <a:pPr lvl="1"/>
            <a:r>
              <a:rPr lang="en-US" altLang="en-US"/>
              <a:t>E.g., theorem-provers</a:t>
            </a:r>
          </a:p>
          <a:p>
            <a:pPr lvl="1"/>
            <a:endParaRPr lang="en-US" altLang="en-US"/>
          </a:p>
          <a:p>
            <a:r>
              <a:rPr lang="en-US" altLang="en-US" sz="1800"/>
              <a:t>Limitations</a:t>
            </a:r>
          </a:p>
          <a:p>
            <a:pPr lvl="1"/>
            <a:r>
              <a:rPr lang="en-US" altLang="en-US"/>
              <a:t>Does not account for an agent’s uncertainty about the world</a:t>
            </a:r>
          </a:p>
          <a:p>
            <a:pPr lvl="2"/>
            <a:r>
              <a:rPr lang="en-US" altLang="en-US"/>
              <a:t>E.g., difficult to couple to vision or speech systems</a:t>
            </a:r>
          </a:p>
          <a:p>
            <a:pPr lvl="2"/>
            <a:endParaRPr lang="en-US" altLang="en-US"/>
          </a:p>
          <a:p>
            <a:pPr lvl="1"/>
            <a:r>
              <a:rPr lang="en-US" altLang="en-US"/>
              <a:t>Has no way to represent goals, costs, etc (important aspects of real-world environments)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27ACF4A-97B6-9C80-852B-415ECA212DF8}"/>
              </a:ext>
            </a:extLst>
          </p:cNvPr>
          <p:cNvSpPr>
            <a:spLocks noGrp="1" noChangeArrowheads="1"/>
          </p:cNvSpPr>
          <p:nvPr>
            <p:ph type="title"/>
          </p:nvPr>
        </p:nvSpPr>
        <p:spPr/>
        <p:txBody>
          <a:bodyPr/>
          <a:lstStyle/>
          <a:p>
            <a:r>
              <a:rPr lang="en-US" altLang="en-US"/>
              <a:t>Why AI can change our life…..</a:t>
            </a:r>
          </a:p>
        </p:txBody>
      </p:sp>
      <p:sp>
        <p:nvSpPr>
          <p:cNvPr id="8195" name="Rectangle 3">
            <a:extLst>
              <a:ext uri="{FF2B5EF4-FFF2-40B4-BE49-F238E27FC236}">
                <a16:creationId xmlns:a16="http://schemas.microsoft.com/office/drawing/2014/main" id="{A84F051D-FB98-DDB6-AB52-DF61C6297B6A}"/>
              </a:ext>
            </a:extLst>
          </p:cNvPr>
          <p:cNvSpPr>
            <a:spLocks noGrp="1" noChangeArrowheads="1"/>
          </p:cNvSpPr>
          <p:nvPr>
            <p:ph type="body" idx="1"/>
          </p:nvPr>
        </p:nvSpPr>
        <p:spPr>
          <a:xfrm>
            <a:off x="609600" y="990600"/>
            <a:ext cx="7848600" cy="5029200"/>
          </a:xfrm>
        </p:spPr>
        <p:txBody>
          <a:bodyPr/>
          <a:lstStyle/>
          <a:p>
            <a:r>
              <a:rPr lang="en-US" altLang="en-US" sz="1800"/>
              <a:t>As we begin the new millenium</a:t>
            </a:r>
          </a:p>
          <a:p>
            <a:pPr lvl="1"/>
            <a:r>
              <a:rPr lang="en-US" altLang="en-US"/>
              <a:t>science and technology are changing rapidly</a:t>
            </a:r>
          </a:p>
          <a:p>
            <a:pPr lvl="1"/>
            <a:r>
              <a:rPr lang="en-US" altLang="en-US"/>
              <a:t>“old” sciences such as physics are relatively well-understood</a:t>
            </a:r>
          </a:p>
          <a:p>
            <a:pPr lvl="1"/>
            <a:r>
              <a:rPr lang="en-US" altLang="en-US"/>
              <a:t>computers are ubiquitous</a:t>
            </a:r>
          </a:p>
          <a:p>
            <a:pPr lvl="2">
              <a:buFontTx/>
              <a:buNone/>
            </a:pPr>
            <a:endParaRPr lang="en-US" altLang="en-US"/>
          </a:p>
          <a:p>
            <a:pPr lvl="2"/>
            <a:endParaRPr lang="en-US" altLang="en-US"/>
          </a:p>
          <a:p>
            <a:r>
              <a:rPr lang="en-US" altLang="en-US" sz="1800"/>
              <a:t>Grand Challenges in Science and Technology</a:t>
            </a:r>
          </a:p>
          <a:p>
            <a:pPr lvl="1"/>
            <a:r>
              <a:rPr lang="en-US" altLang="en-US"/>
              <a:t>understanding the brain</a:t>
            </a:r>
          </a:p>
          <a:p>
            <a:pPr lvl="2"/>
            <a:r>
              <a:rPr lang="en-US" altLang="en-US"/>
              <a:t>reasoning, cognition, creativity</a:t>
            </a:r>
          </a:p>
          <a:p>
            <a:pPr lvl="1"/>
            <a:r>
              <a:rPr lang="en-US" altLang="en-US"/>
              <a:t>creating intelligent machines</a:t>
            </a:r>
          </a:p>
          <a:p>
            <a:pPr lvl="2"/>
            <a:r>
              <a:rPr lang="en-US" altLang="en-US"/>
              <a:t>is this possible?</a:t>
            </a:r>
          </a:p>
          <a:p>
            <a:pPr lvl="2"/>
            <a:r>
              <a:rPr lang="en-US" altLang="en-US"/>
              <a:t>what are the technical and philosophical challenges?</a:t>
            </a:r>
          </a:p>
          <a:p>
            <a:pPr lvl="1"/>
            <a:r>
              <a:rPr lang="en-US" altLang="en-US"/>
              <a:t>arguably AI poses the most interesting challenges and questions in computer science today</a:t>
            </a:r>
          </a:p>
          <a:p>
            <a:pPr lvl="2">
              <a:buFontTx/>
              <a:buNone/>
            </a:pP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2BF5A25-230A-6BD3-66D8-D70751EBBD0F}"/>
              </a:ext>
            </a:extLst>
          </p:cNvPr>
          <p:cNvSpPr>
            <a:spLocks noGrp="1" noChangeArrowheads="1"/>
          </p:cNvSpPr>
          <p:nvPr>
            <p:ph type="title"/>
          </p:nvPr>
        </p:nvSpPr>
        <p:spPr/>
        <p:txBody>
          <a:bodyPr/>
          <a:lstStyle/>
          <a:p>
            <a:r>
              <a:rPr lang="en-US" altLang="en-US"/>
              <a:t>Acting rationally</a:t>
            </a:r>
          </a:p>
        </p:txBody>
      </p:sp>
      <p:sp>
        <p:nvSpPr>
          <p:cNvPr id="81923" name="Rectangle 3">
            <a:extLst>
              <a:ext uri="{FF2B5EF4-FFF2-40B4-BE49-F238E27FC236}">
                <a16:creationId xmlns:a16="http://schemas.microsoft.com/office/drawing/2014/main" id="{1E82FCAB-2C84-3F3F-1C53-06E18F0C35FF}"/>
              </a:ext>
            </a:extLst>
          </p:cNvPr>
          <p:cNvSpPr>
            <a:spLocks noGrp="1" noChangeArrowheads="1"/>
          </p:cNvSpPr>
          <p:nvPr>
            <p:ph type="body" idx="1"/>
          </p:nvPr>
        </p:nvSpPr>
        <p:spPr/>
        <p:txBody>
          <a:bodyPr/>
          <a:lstStyle/>
          <a:p>
            <a:r>
              <a:rPr lang="en-US" altLang="en-US" sz="1800"/>
              <a:t>Decision theory/Economics</a:t>
            </a:r>
          </a:p>
          <a:p>
            <a:pPr lvl="1"/>
            <a:r>
              <a:rPr lang="en-US" altLang="en-US"/>
              <a:t>Set of future states of the world</a:t>
            </a:r>
          </a:p>
          <a:p>
            <a:pPr lvl="1"/>
            <a:r>
              <a:rPr lang="en-US" altLang="en-US"/>
              <a:t>Set of possible actions an agent can take</a:t>
            </a:r>
          </a:p>
          <a:p>
            <a:pPr lvl="1"/>
            <a:r>
              <a:rPr lang="en-US" altLang="en-US"/>
              <a:t>Utility = gain to an agent for each action/state pair</a:t>
            </a:r>
          </a:p>
          <a:p>
            <a:pPr lvl="1"/>
            <a:endParaRPr lang="en-US" altLang="en-US"/>
          </a:p>
          <a:p>
            <a:pPr lvl="1"/>
            <a:r>
              <a:rPr lang="en-US" altLang="en-US"/>
              <a:t>An agent acts rationally if it selects the action that maximizes its “utility”</a:t>
            </a:r>
          </a:p>
          <a:p>
            <a:pPr lvl="2"/>
            <a:r>
              <a:rPr lang="en-US" altLang="en-US"/>
              <a:t>Or expected utility if there is uncertainty</a:t>
            </a:r>
          </a:p>
          <a:p>
            <a:pPr lvl="2"/>
            <a:endParaRPr lang="en-US" altLang="en-US"/>
          </a:p>
          <a:p>
            <a:r>
              <a:rPr lang="en-US" altLang="en-US" sz="1800"/>
              <a:t>Emphasis is on autonomous agents that behave rationally (make the best predictions, take the best actions) </a:t>
            </a:r>
          </a:p>
          <a:p>
            <a:pPr lvl="1"/>
            <a:r>
              <a:rPr lang="en-US" altLang="en-US"/>
              <a:t>on average over time</a:t>
            </a:r>
          </a:p>
          <a:p>
            <a:pPr lvl="1"/>
            <a:r>
              <a:rPr lang="en-US" altLang="en-US"/>
              <a:t>within computational limitations (“bounded rationality”)</a:t>
            </a:r>
          </a:p>
          <a:p>
            <a:pPr lvl="2"/>
            <a:endParaRPr lang="en-US" altLang="en-US"/>
          </a:p>
          <a:p>
            <a:pPr lvl="2"/>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51B057B-72CC-2A6A-F9B2-C97E9B603AA0}"/>
              </a:ext>
            </a:extLst>
          </p:cNvPr>
          <p:cNvSpPr>
            <a:spLocks noGrp="1" noChangeArrowheads="1"/>
          </p:cNvSpPr>
          <p:nvPr>
            <p:ph type="title"/>
          </p:nvPr>
        </p:nvSpPr>
        <p:spPr>
          <a:noFill/>
        </p:spPr>
        <p:txBody>
          <a:bodyPr/>
          <a:lstStyle/>
          <a:p>
            <a:r>
              <a:rPr lang="en-US" altLang="en-US"/>
              <a:t>Summary of Today’s Lecture</a:t>
            </a:r>
          </a:p>
        </p:txBody>
      </p:sp>
      <p:sp>
        <p:nvSpPr>
          <p:cNvPr id="83971" name="Rectangle 3">
            <a:extLst>
              <a:ext uri="{FF2B5EF4-FFF2-40B4-BE49-F238E27FC236}">
                <a16:creationId xmlns:a16="http://schemas.microsoft.com/office/drawing/2014/main" id="{015DC0E8-A256-E15F-2A7B-C12A308604CD}"/>
              </a:ext>
            </a:extLst>
          </p:cNvPr>
          <p:cNvSpPr>
            <a:spLocks noGrp="1" noChangeArrowheads="1"/>
          </p:cNvSpPr>
          <p:nvPr>
            <p:ph type="body" idx="1"/>
          </p:nvPr>
        </p:nvSpPr>
        <p:spPr>
          <a:xfrm>
            <a:off x="457200" y="990600"/>
            <a:ext cx="7848600" cy="5029200"/>
          </a:xfrm>
          <a:noFill/>
        </p:spPr>
        <p:txBody>
          <a:bodyPr/>
          <a:lstStyle/>
          <a:p>
            <a:r>
              <a:rPr lang="en-US" altLang="en-US" sz="1800"/>
              <a:t>Artificial Intelligence involves the study of:</a:t>
            </a:r>
          </a:p>
          <a:p>
            <a:pPr lvl="1"/>
            <a:r>
              <a:rPr lang="en-US" altLang="en-US"/>
              <a:t>automated recognition and understanding of signals</a:t>
            </a:r>
          </a:p>
          <a:p>
            <a:pPr lvl="1"/>
            <a:r>
              <a:rPr lang="en-US" altLang="en-US"/>
              <a:t>reasoning, planning, and decision-making</a:t>
            </a:r>
          </a:p>
          <a:p>
            <a:pPr lvl="1"/>
            <a:r>
              <a:rPr lang="en-US" altLang="en-US"/>
              <a:t>learning and adaptation</a:t>
            </a:r>
          </a:p>
          <a:p>
            <a:pPr lvl="1"/>
            <a:endParaRPr lang="en-US" altLang="en-US"/>
          </a:p>
          <a:p>
            <a:r>
              <a:rPr lang="en-US" altLang="en-US" sz="1800"/>
              <a:t>AI has made substantial progress in</a:t>
            </a:r>
          </a:p>
          <a:p>
            <a:pPr lvl="1"/>
            <a:r>
              <a:rPr lang="en-US" altLang="en-US"/>
              <a:t>recognition and learning</a:t>
            </a:r>
          </a:p>
          <a:p>
            <a:pPr lvl="1"/>
            <a:r>
              <a:rPr lang="en-US" altLang="en-US"/>
              <a:t>some planning and reasoning problems</a:t>
            </a:r>
          </a:p>
          <a:p>
            <a:pPr lvl="1"/>
            <a:r>
              <a:rPr lang="en-US" altLang="en-US"/>
              <a:t>…but many open research problems</a:t>
            </a:r>
          </a:p>
          <a:p>
            <a:pPr lvl="1"/>
            <a:endParaRPr lang="en-US" altLang="en-US"/>
          </a:p>
          <a:p>
            <a:r>
              <a:rPr lang="en-US" altLang="en-US" sz="1800"/>
              <a:t>AI Applications</a:t>
            </a:r>
          </a:p>
          <a:p>
            <a:pPr lvl="1"/>
            <a:r>
              <a:rPr lang="en-US" altLang="en-US"/>
              <a:t>improvements in hardware and algorithms  =&gt; AI applications  in industry, finance, medicine, and science.</a:t>
            </a:r>
            <a:br>
              <a:rPr lang="en-US" altLang="en-US"/>
            </a:br>
            <a:endParaRPr lang="en-US" altLang="en-US"/>
          </a:p>
          <a:p>
            <a:r>
              <a:rPr lang="en-US" altLang="en-US" sz="1800"/>
              <a:t>Rational agent view of AI</a:t>
            </a:r>
          </a:p>
          <a:p>
            <a:pPr>
              <a:buFontTx/>
              <a:buNone/>
            </a:pPr>
            <a:br>
              <a:rPr lang="en-US" altLang="en-US" sz="1800"/>
            </a:br>
            <a:br>
              <a:rPr lang="en-US" altLang="en-US" sz="1800"/>
            </a:br>
            <a:endParaRPr lang="en-US" altLang="en-US" sz="18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8DB6DF9-3799-D99E-EE91-31C3EB34D71A}"/>
              </a:ext>
            </a:extLst>
          </p:cNvPr>
          <p:cNvSpPr>
            <a:spLocks noGrp="1" noChangeArrowheads="1"/>
          </p:cNvSpPr>
          <p:nvPr>
            <p:ph type="title"/>
          </p:nvPr>
        </p:nvSpPr>
        <p:spPr/>
        <p:txBody>
          <a:bodyPr/>
          <a:lstStyle/>
          <a:p>
            <a:r>
              <a:rPr lang="en-US" altLang="en-US"/>
              <a:t>This Lecture</a:t>
            </a:r>
          </a:p>
        </p:txBody>
      </p:sp>
      <p:sp>
        <p:nvSpPr>
          <p:cNvPr id="10243" name="Rectangle 3">
            <a:extLst>
              <a:ext uri="{FF2B5EF4-FFF2-40B4-BE49-F238E27FC236}">
                <a16:creationId xmlns:a16="http://schemas.microsoft.com/office/drawing/2014/main" id="{CF4CF2EF-6AA5-F2C4-FF2C-66E0F84AF763}"/>
              </a:ext>
            </a:extLst>
          </p:cNvPr>
          <p:cNvSpPr>
            <a:spLocks noGrp="1" noChangeArrowheads="1"/>
          </p:cNvSpPr>
          <p:nvPr>
            <p:ph type="body" idx="1"/>
          </p:nvPr>
        </p:nvSpPr>
        <p:spPr/>
        <p:txBody>
          <a:bodyPr/>
          <a:lstStyle/>
          <a:p>
            <a:r>
              <a:rPr lang="en-US" altLang="en-US" sz="1800"/>
              <a:t>What is intelligence? What is artificial intelligence?</a:t>
            </a:r>
          </a:p>
          <a:p>
            <a:endParaRPr lang="en-US" altLang="en-US" sz="1800"/>
          </a:p>
          <a:p>
            <a:r>
              <a:rPr lang="en-US" altLang="en-US" sz="1800"/>
              <a:t>A very brief history of AI</a:t>
            </a:r>
          </a:p>
          <a:p>
            <a:pPr lvl="1"/>
            <a:r>
              <a:rPr lang="en-US" altLang="en-US"/>
              <a:t>Modern successes: Stanley the driving robot</a:t>
            </a:r>
          </a:p>
          <a:p>
            <a:pPr lvl="1"/>
            <a:endParaRPr lang="en-US" altLang="en-US"/>
          </a:p>
          <a:p>
            <a:r>
              <a:rPr lang="en-US" altLang="en-US" sz="1800"/>
              <a:t>An AI scorecard</a:t>
            </a:r>
          </a:p>
          <a:p>
            <a:pPr lvl="1"/>
            <a:r>
              <a:rPr lang="en-US" altLang="en-US"/>
              <a:t>How much progress has been made in different aspects of AI</a:t>
            </a:r>
          </a:p>
          <a:p>
            <a:pPr lvl="1"/>
            <a:endParaRPr lang="en-US" altLang="en-US"/>
          </a:p>
          <a:p>
            <a:r>
              <a:rPr lang="en-US" altLang="en-US" sz="1800"/>
              <a:t>AI in practice</a:t>
            </a:r>
          </a:p>
          <a:p>
            <a:pPr lvl="1"/>
            <a:r>
              <a:rPr lang="en-US" altLang="en-US"/>
              <a:t>Successful applications</a:t>
            </a:r>
          </a:p>
          <a:p>
            <a:pPr lvl="1"/>
            <a:endParaRPr lang="en-US" altLang="en-US"/>
          </a:p>
          <a:p>
            <a:r>
              <a:rPr lang="en-US" altLang="en-US" sz="1800"/>
              <a:t>The rational agent view of AI</a:t>
            </a:r>
          </a:p>
          <a:p>
            <a:endParaRPr lang="en-US" altLang="en-US" sz="1800"/>
          </a:p>
          <a:p>
            <a:endParaRPr lang="en-US"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6671C73-691E-AA76-A3D0-472FFB22D82F}"/>
              </a:ext>
            </a:extLst>
          </p:cNvPr>
          <p:cNvSpPr>
            <a:spLocks noGrp="1" noChangeArrowheads="1"/>
          </p:cNvSpPr>
          <p:nvPr>
            <p:ph type="title"/>
          </p:nvPr>
        </p:nvSpPr>
        <p:spPr>
          <a:noFill/>
        </p:spPr>
        <p:txBody>
          <a:bodyPr/>
          <a:lstStyle/>
          <a:p>
            <a:r>
              <a:rPr lang="en-US" altLang="en-US"/>
              <a:t>What is Intelligence?</a:t>
            </a:r>
          </a:p>
        </p:txBody>
      </p:sp>
      <p:sp>
        <p:nvSpPr>
          <p:cNvPr id="12291" name="Rectangle 3">
            <a:extLst>
              <a:ext uri="{FF2B5EF4-FFF2-40B4-BE49-F238E27FC236}">
                <a16:creationId xmlns:a16="http://schemas.microsoft.com/office/drawing/2014/main" id="{0537ADBA-436E-2928-D7F0-DC38A5D88F4A}"/>
              </a:ext>
            </a:extLst>
          </p:cNvPr>
          <p:cNvSpPr>
            <a:spLocks noGrp="1" noChangeArrowheads="1"/>
          </p:cNvSpPr>
          <p:nvPr>
            <p:ph type="body" idx="1"/>
          </p:nvPr>
        </p:nvSpPr>
        <p:spPr>
          <a:noFill/>
        </p:spPr>
        <p:txBody>
          <a:bodyPr/>
          <a:lstStyle/>
          <a:p>
            <a:r>
              <a:rPr lang="en-US" altLang="en-US" sz="1800"/>
              <a:t>Intelligence:</a:t>
            </a:r>
          </a:p>
          <a:p>
            <a:pPr lvl="1"/>
            <a:r>
              <a:rPr lang="en-US" altLang="en-US"/>
              <a:t>“the capacity to learn and solve problems” (Websters dictionary)</a:t>
            </a:r>
          </a:p>
          <a:p>
            <a:pPr lvl="1"/>
            <a:r>
              <a:rPr lang="en-US" altLang="en-US"/>
              <a:t>in particular,</a:t>
            </a:r>
          </a:p>
          <a:p>
            <a:pPr lvl="2"/>
            <a:r>
              <a:rPr lang="en-US" altLang="en-US"/>
              <a:t> </a:t>
            </a:r>
            <a:r>
              <a:rPr lang="en-US" altLang="en-US" i="1"/>
              <a:t>the ability to solve novel problems</a:t>
            </a:r>
            <a:endParaRPr lang="en-US" altLang="en-US"/>
          </a:p>
          <a:p>
            <a:pPr lvl="2"/>
            <a:r>
              <a:rPr lang="en-US" altLang="en-US" i="1"/>
              <a:t>the ability to act rationally</a:t>
            </a:r>
            <a:endParaRPr lang="en-US" altLang="en-US"/>
          </a:p>
          <a:p>
            <a:pPr lvl="2"/>
            <a:r>
              <a:rPr lang="en-US" altLang="en-US" i="1"/>
              <a:t>the ability to act like humans</a:t>
            </a:r>
            <a:br>
              <a:rPr lang="en-US" altLang="en-US"/>
            </a:br>
            <a:endParaRPr lang="en-US" altLang="en-US"/>
          </a:p>
          <a:p>
            <a:pPr lvl="2"/>
            <a:endParaRPr lang="en-US" altLang="en-US"/>
          </a:p>
          <a:p>
            <a:r>
              <a:rPr lang="en-US" altLang="en-US" sz="1800"/>
              <a:t> Artificial Intelligence</a:t>
            </a:r>
          </a:p>
          <a:p>
            <a:pPr lvl="1"/>
            <a:r>
              <a:rPr lang="en-US" altLang="en-US"/>
              <a:t>build and understand intelligent entities or agents</a:t>
            </a:r>
          </a:p>
          <a:p>
            <a:pPr lvl="1"/>
            <a:r>
              <a:rPr lang="en-US" altLang="en-US"/>
              <a:t>2 main approaches: “engineering” versus “cognitive modeling”</a:t>
            </a:r>
          </a:p>
          <a:p>
            <a:pPr lvl="1">
              <a:buFontTx/>
              <a:buNone/>
            </a:pPr>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F212FF4-E50F-2566-A2E4-E8FEB80B3E00}"/>
              </a:ext>
            </a:extLst>
          </p:cNvPr>
          <p:cNvSpPr>
            <a:spLocks noGrp="1" noChangeArrowheads="1"/>
          </p:cNvSpPr>
          <p:nvPr>
            <p:ph type="title"/>
          </p:nvPr>
        </p:nvSpPr>
        <p:spPr>
          <a:xfrm>
            <a:off x="0" y="762000"/>
            <a:ext cx="7772400" cy="609600"/>
          </a:xfrm>
        </p:spPr>
        <p:txBody>
          <a:bodyPr/>
          <a:lstStyle/>
          <a:p>
            <a:r>
              <a:rPr lang="en-US" altLang="en-US" b="0"/>
              <a:t>What is Artificial Intelligence?</a:t>
            </a:r>
            <a:br>
              <a:rPr lang="en-US" altLang="en-US" sz="1800" b="0"/>
            </a:br>
            <a:r>
              <a:rPr lang="en-US" altLang="en-US" sz="1400" b="0"/>
              <a:t>(</a:t>
            </a:r>
            <a:r>
              <a:rPr lang="en-US" altLang="en-US" sz="1200" b="0"/>
              <a:t>John McCarthy, Stanford University</a:t>
            </a:r>
            <a:r>
              <a:rPr lang="en-US" altLang="en-US" sz="1000" b="0"/>
              <a:t>)</a:t>
            </a:r>
          </a:p>
        </p:txBody>
      </p:sp>
      <p:sp>
        <p:nvSpPr>
          <p:cNvPr id="99331" name="Rectangle 3">
            <a:extLst>
              <a:ext uri="{FF2B5EF4-FFF2-40B4-BE49-F238E27FC236}">
                <a16:creationId xmlns:a16="http://schemas.microsoft.com/office/drawing/2014/main" id="{1E040543-FB5E-5E5B-7AA8-D2B948356ABC}"/>
              </a:ext>
            </a:extLst>
          </p:cNvPr>
          <p:cNvSpPr>
            <a:spLocks noGrp="1" noChangeArrowheads="1"/>
          </p:cNvSpPr>
          <p:nvPr>
            <p:ph type="body" idx="1"/>
          </p:nvPr>
        </p:nvSpPr>
        <p:spPr>
          <a:xfrm>
            <a:off x="457200" y="2017713"/>
            <a:ext cx="7961313" cy="4840287"/>
          </a:xfrm>
        </p:spPr>
        <p:txBody>
          <a:bodyPr/>
          <a:lstStyle/>
          <a:p>
            <a:pPr>
              <a:lnSpc>
                <a:spcPct val="80000"/>
              </a:lnSpc>
              <a:buFontTx/>
              <a:buNone/>
            </a:pPr>
            <a:endParaRPr lang="en-US" altLang="en-US" sz="600" b="1"/>
          </a:p>
          <a:p>
            <a:pPr>
              <a:lnSpc>
                <a:spcPct val="80000"/>
              </a:lnSpc>
            </a:pPr>
            <a:r>
              <a:rPr lang="en-US" altLang="en-US" sz="1400" b="1">
                <a:solidFill>
                  <a:schemeClr val="hlink"/>
                </a:solidFill>
              </a:rPr>
              <a:t>What is artificial intelligence? </a:t>
            </a:r>
          </a:p>
          <a:p>
            <a:pPr>
              <a:lnSpc>
                <a:spcPct val="80000"/>
              </a:lnSpc>
              <a:buFontTx/>
              <a:buNone/>
            </a:pPr>
            <a:r>
              <a:rPr lang="en-US" altLang="en-US" sz="1400"/>
              <a:t>	It is the science and engineering of making intelligent machines, especially intelligent computer programs. It is related to the similar task of using computers to understand human intelligence, but AI does not have to confine itself to methods that are biologically observable.</a:t>
            </a:r>
            <a:r>
              <a:rPr lang="en-US" altLang="en-US" sz="1000"/>
              <a:t> </a:t>
            </a:r>
          </a:p>
          <a:p>
            <a:pPr>
              <a:lnSpc>
                <a:spcPct val="80000"/>
              </a:lnSpc>
            </a:pPr>
            <a:endParaRPr lang="en-US" altLang="en-US" sz="1000"/>
          </a:p>
          <a:p>
            <a:pPr>
              <a:lnSpc>
                <a:spcPct val="80000"/>
              </a:lnSpc>
            </a:pPr>
            <a:r>
              <a:rPr lang="en-US" altLang="en-US" sz="1400" b="1">
                <a:solidFill>
                  <a:schemeClr val="hlink"/>
                </a:solidFill>
              </a:rPr>
              <a:t>Yes, but what is intelligence?</a:t>
            </a:r>
            <a:r>
              <a:rPr lang="en-US" altLang="en-US" sz="1400" b="1"/>
              <a:t> </a:t>
            </a:r>
          </a:p>
          <a:p>
            <a:pPr>
              <a:lnSpc>
                <a:spcPct val="80000"/>
              </a:lnSpc>
              <a:buFontTx/>
              <a:buNone/>
            </a:pPr>
            <a:r>
              <a:rPr lang="en-US" altLang="en-US" sz="1400"/>
              <a:t>	Intelligence is the computational part of the ability to achieve goals in the world. Varying kinds and degrees of intelligence occur in people, many animals and some machines. </a:t>
            </a:r>
          </a:p>
          <a:p>
            <a:pPr lvl="1">
              <a:lnSpc>
                <a:spcPct val="80000"/>
              </a:lnSpc>
            </a:pPr>
            <a:endParaRPr lang="en-US" altLang="en-US" sz="1200"/>
          </a:p>
          <a:p>
            <a:pPr>
              <a:lnSpc>
                <a:spcPct val="80000"/>
              </a:lnSpc>
            </a:pPr>
            <a:r>
              <a:rPr lang="en-US" altLang="en-US" sz="1400" b="1">
                <a:solidFill>
                  <a:schemeClr val="hlink"/>
                </a:solidFill>
              </a:rPr>
              <a:t>Isn't there a solid definition of intelligence that doesn't depend on relating it to human intelligence? </a:t>
            </a:r>
          </a:p>
          <a:p>
            <a:pPr>
              <a:lnSpc>
                <a:spcPct val="80000"/>
              </a:lnSpc>
              <a:buFontTx/>
              <a:buNone/>
            </a:pPr>
            <a:r>
              <a:rPr lang="en-US" altLang="en-US" sz="1400"/>
              <a:t>	Not yet. The problem is that we cannot yet characterize in general what kinds of computational procedures we want to call intelligent. We understand some</a:t>
            </a:r>
            <a:r>
              <a:rPr lang="en-US" altLang="en-US" sz="1400" b="1"/>
              <a:t> </a:t>
            </a:r>
            <a:r>
              <a:rPr lang="en-US" altLang="en-US" sz="1400"/>
              <a:t>of the mechanisms of intelligence and not others. </a:t>
            </a:r>
          </a:p>
          <a:p>
            <a:pPr>
              <a:lnSpc>
                <a:spcPct val="80000"/>
              </a:lnSpc>
            </a:pPr>
            <a:endParaRPr lang="en-US" altLang="en-US" sz="1400"/>
          </a:p>
          <a:p>
            <a:pPr>
              <a:lnSpc>
                <a:spcPct val="80000"/>
              </a:lnSpc>
            </a:pPr>
            <a:r>
              <a:rPr lang="en-US" altLang="en-US" sz="1200" b="1"/>
              <a:t>More in: http://www-formal.stanford.edu/jmc/whatisai/node1.html</a:t>
            </a:r>
          </a:p>
        </p:txBody>
      </p:sp>
      <p:pic>
        <p:nvPicPr>
          <p:cNvPr id="14340" name="Picture 4" descr="jmccolor">
            <a:extLst>
              <a:ext uri="{FF2B5EF4-FFF2-40B4-BE49-F238E27FC236}">
                <a16:creationId xmlns:a16="http://schemas.microsoft.com/office/drawing/2014/main" id="{9820B1AB-FF2A-4CBF-E8CB-EE8978109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762000"/>
            <a:ext cx="1012825"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933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93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2F9A57B-1366-131A-A392-172609465A8D}"/>
              </a:ext>
            </a:extLst>
          </p:cNvPr>
          <p:cNvSpPr>
            <a:spLocks noGrp="1" noChangeArrowheads="1"/>
          </p:cNvSpPr>
          <p:nvPr>
            <p:ph type="title"/>
          </p:nvPr>
        </p:nvSpPr>
        <p:spPr>
          <a:noFill/>
        </p:spPr>
        <p:txBody>
          <a:bodyPr/>
          <a:lstStyle/>
          <a:p>
            <a:r>
              <a:rPr lang="en-US" altLang="en-US"/>
              <a:t>What’s involved in Intelligence?</a:t>
            </a:r>
          </a:p>
        </p:txBody>
      </p:sp>
      <p:sp>
        <p:nvSpPr>
          <p:cNvPr id="16387" name="Rectangle 3">
            <a:extLst>
              <a:ext uri="{FF2B5EF4-FFF2-40B4-BE49-F238E27FC236}">
                <a16:creationId xmlns:a16="http://schemas.microsoft.com/office/drawing/2014/main" id="{2032440F-98F1-413B-4EA1-1A829AB6270A}"/>
              </a:ext>
            </a:extLst>
          </p:cNvPr>
          <p:cNvSpPr>
            <a:spLocks noGrp="1" noChangeArrowheads="1"/>
          </p:cNvSpPr>
          <p:nvPr>
            <p:ph type="body" idx="1"/>
          </p:nvPr>
        </p:nvSpPr>
        <p:spPr>
          <a:noFill/>
        </p:spPr>
        <p:txBody>
          <a:bodyPr/>
          <a:lstStyle/>
          <a:p>
            <a:r>
              <a:rPr lang="en-US" altLang="en-US" sz="1800"/>
              <a:t>Ability to interact with the real world</a:t>
            </a:r>
          </a:p>
          <a:p>
            <a:pPr lvl="1"/>
            <a:r>
              <a:rPr lang="en-US" altLang="en-US"/>
              <a:t>to perceive, understand, and act</a:t>
            </a:r>
          </a:p>
          <a:p>
            <a:pPr lvl="1"/>
            <a:r>
              <a:rPr lang="en-US" altLang="en-US"/>
              <a:t>e.g., speech recognition and understanding and synthesis</a:t>
            </a:r>
          </a:p>
          <a:p>
            <a:pPr lvl="1"/>
            <a:r>
              <a:rPr lang="en-US" altLang="en-US"/>
              <a:t>e.g., image understanding</a:t>
            </a:r>
          </a:p>
          <a:p>
            <a:pPr lvl="1"/>
            <a:r>
              <a:rPr lang="en-US" altLang="en-US"/>
              <a:t>e.g., ability to take actions, have an effect</a:t>
            </a:r>
            <a:br>
              <a:rPr lang="en-US" altLang="en-US"/>
            </a:br>
            <a:endParaRPr lang="en-US" altLang="en-US"/>
          </a:p>
          <a:p>
            <a:r>
              <a:rPr lang="en-US" altLang="en-US" sz="1800"/>
              <a:t>Reasoning and Planning</a:t>
            </a:r>
          </a:p>
          <a:p>
            <a:pPr lvl="1"/>
            <a:r>
              <a:rPr lang="en-US" altLang="en-US"/>
              <a:t>modeling the external world, given input</a:t>
            </a:r>
          </a:p>
          <a:p>
            <a:pPr lvl="1"/>
            <a:r>
              <a:rPr lang="en-US" altLang="en-US"/>
              <a:t>solving new problems, planning, and making decisions</a:t>
            </a:r>
          </a:p>
          <a:p>
            <a:pPr lvl="1"/>
            <a:r>
              <a:rPr lang="en-US" altLang="en-US"/>
              <a:t>ability to deal with unexpected problems, uncertainties</a:t>
            </a:r>
            <a:br>
              <a:rPr lang="en-US" altLang="en-US"/>
            </a:br>
            <a:endParaRPr lang="en-US" altLang="en-US"/>
          </a:p>
          <a:p>
            <a:r>
              <a:rPr lang="en-US" altLang="en-US" sz="1800"/>
              <a:t>Learning and Adaptation</a:t>
            </a:r>
          </a:p>
          <a:p>
            <a:pPr lvl="1"/>
            <a:r>
              <a:rPr lang="en-US" altLang="en-US"/>
              <a:t>we are continuously learning and adapting</a:t>
            </a:r>
          </a:p>
          <a:p>
            <a:pPr lvl="1"/>
            <a:r>
              <a:rPr lang="en-US" altLang="en-US"/>
              <a:t>our internal models are always being “updated”</a:t>
            </a:r>
          </a:p>
          <a:p>
            <a:pPr lvl="2"/>
            <a:r>
              <a:rPr lang="en-US" altLang="en-US"/>
              <a:t>e.g., a baby learning to categorize and recognize animals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923C482-CBFA-F989-F4A8-96EC4594C59D}"/>
              </a:ext>
            </a:extLst>
          </p:cNvPr>
          <p:cNvSpPr>
            <a:spLocks noGrp="1" noChangeArrowheads="1"/>
          </p:cNvSpPr>
          <p:nvPr>
            <p:ph type="title"/>
          </p:nvPr>
        </p:nvSpPr>
        <p:spPr>
          <a:xfrm>
            <a:off x="685800" y="152400"/>
            <a:ext cx="7772400" cy="609600"/>
          </a:xfrm>
        </p:spPr>
        <p:txBody>
          <a:bodyPr/>
          <a:lstStyle/>
          <a:p>
            <a:r>
              <a:rPr lang="en-US" altLang="en-US"/>
              <a:t>Academic Disciplines relevant to AI</a:t>
            </a:r>
          </a:p>
        </p:txBody>
      </p:sp>
      <p:sp>
        <p:nvSpPr>
          <p:cNvPr id="18435" name="Rectangle 3">
            <a:extLst>
              <a:ext uri="{FF2B5EF4-FFF2-40B4-BE49-F238E27FC236}">
                <a16:creationId xmlns:a16="http://schemas.microsoft.com/office/drawing/2014/main" id="{CA42B57F-98C9-5DF6-50FB-1014BE75EEE1}"/>
              </a:ext>
            </a:extLst>
          </p:cNvPr>
          <p:cNvSpPr>
            <a:spLocks noGrp="1" noChangeArrowheads="1"/>
          </p:cNvSpPr>
          <p:nvPr>
            <p:ph type="body" idx="1"/>
          </p:nvPr>
        </p:nvSpPr>
        <p:spPr>
          <a:xfrm>
            <a:off x="304800" y="838200"/>
            <a:ext cx="8382000" cy="4572000"/>
          </a:xfrm>
        </p:spPr>
        <p:txBody>
          <a:bodyPr/>
          <a:lstStyle/>
          <a:p>
            <a:r>
              <a:rPr lang="en-US" altLang="en-US" sz="1400"/>
              <a:t>Philosophy		Logic, methods of reasoning, mind as physical </a:t>
            </a:r>
            <a:br>
              <a:rPr lang="en-US" altLang="en-US" sz="1400"/>
            </a:br>
            <a:r>
              <a:rPr lang="en-US" altLang="en-US" sz="1400"/>
              <a:t>		 	system, foundations of learning, language,</a:t>
            </a:r>
            <a:br>
              <a:rPr lang="en-US" altLang="en-US" sz="1400"/>
            </a:br>
            <a:r>
              <a:rPr lang="en-US" altLang="en-US" sz="1400"/>
              <a:t>			rationality.</a:t>
            </a:r>
          </a:p>
          <a:p>
            <a:endParaRPr lang="en-US" altLang="en-US" sz="1400"/>
          </a:p>
          <a:p>
            <a:r>
              <a:rPr lang="en-US" altLang="en-US" sz="1400"/>
              <a:t>Mathematics		Formal representation and proof, algorithms,</a:t>
            </a:r>
            <a:br>
              <a:rPr lang="en-US" altLang="en-US" sz="1400"/>
            </a:br>
            <a:r>
              <a:rPr lang="en-US" altLang="en-US" sz="1400"/>
              <a:t>			computation, (un)decidability, (in)tractability </a:t>
            </a:r>
          </a:p>
          <a:p>
            <a:endParaRPr lang="en-US" altLang="en-US" sz="1400"/>
          </a:p>
          <a:p>
            <a:r>
              <a:rPr lang="en-US" altLang="en-US" sz="1400"/>
              <a:t>Probability/Statistics	modeling uncertainty, learning from data</a:t>
            </a:r>
          </a:p>
          <a:p>
            <a:endParaRPr lang="en-US" altLang="en-US" sz="1400"/>
          </a:p>
          <a:p>
            <a:r>
              <a:rPr lang="en-US" altLang="en-US" sz="1400"/>
              <a:t>Economics		utility, decision theory, rational economic agents </a:t>
            </a:r>
          </a:p>
          <a:p>
            <a:endParaRPr lang="en-US" altLang="en-US" sz="1400"/>
          </a:p>
          <a:p>
            <a:r>
              <a:rPr lang="en-US" altLang="en-US" sz="1400"/>
              <a:t>Neuroscience		neurons as information processing units.</a:t>
            </a:r>
          </a:p>
          <a:p>
            <a:endParaRPr lang="en-US" altLang="en-US" sz="1400"/>
          </a:p>
          <a:p>
            <a:r>
              <a:rPr lang="en-US" altLang="en-US" sz="1400"/>
              <a:t>Psychology/       	how do people behave, perceive, process cognitive </a:t>
            </a:r>
          </a:p>
          <a:p>
            <a:pPr>
              <a:buFontTx/>
              <a:buNone/>
            </a:pPr>
            <a:r>
              <a:rPr lang="en-US" altLang="en-US" sz="1400"/>
              <a:t>      Cognitive Science  	information,  represent knowledge.</a:t>
            </a:r>
            <a:br>
              <a:rPr lang="en-US" altLang="en-US" sz="1400"/>
            </a:br>
            <a:r>
              <a:rPr lang="en-US" altLang="en-US" sz="1400"/>
              <a:t>      		</a:t>
            </a:r>
          </a:p>
          <a:p>
            <a:r>
              <a:rPr lang="en-US" altLang="en-US" sz="1400"/>
              <a:t>Computer 		building fast computers </a:t>
            </a:r>
            <a:br>
              <a:rPr lang="en-US" altLang="en-US" sz="1400"/>
            </a:br>
            <a:r>
              <a:rPr lang="en-US" altLang="en-US" sz="1400"/>
              <a:t>engineering</a:t>
            </a:r>
          </a:p>
          <a:p>
            <a:endParaRPr lang="en-US" altLang="en-US" sz="1400"/>
          </a:p>
          <a:p>
            <a:r>
              <a:rPr lang="en-US" altLang="en-US" sz="1400"/>
              <a:t>Control theory		design systems that maximize an objective</a:t>
            </a:r>
            <a:br>
              <a:rPr lang="en-US" altLang="en-US" sz="1400"/>
            </a:br>
            <a:r>
              <a:rPr lang="en-US" altLang="en-US" sz="1400"/>
              <a:t>			function over time </a:t>
            </a:r>
          </a:p>
          <a:p>
            <a:endParaRPr lang="en-US" altLang="en-US" sz="1400"/>
          </a:p>
          <a:p>
            <a:r>
              <a:rPr lang="en-US" altLang="en-US" sz="1400"/>
              <a:t>Linguistics		knowledge representation, grammars</a:t>
            </a:r>
          </a:p>
          <a:p>
            <a:endParaRPr lang="en-US" altLang="en-US" sz="14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9272435DF6CD44B943EDF910467F43" ma:contentTypeVersion="16" ma:contentTypeDescription="Create a new document." ma:contentTypeScope="" ma:versionID="0b24be9ee30a9a0399593bd098db39af">
  <xsd:schema xmlns:xsd="http://www.w3.org/2001/XMLSchema" xmlns:xs="http://www.w3.org/2001/XMLSchema" xmlns:p="http://schemas.microsoft.com/office/2006/metadata/properties" xmlns:ns2="8a6a7c81-d6cb-4658-810d-930303bfe2ca" xmlns:ns3="c7b5b248-4698-444a-94ee-e1bf675e5bd9" targetNamespace="http://schemas.microsoft.com/office/2006/metadata/properties" ma:root="true" ma:fieldsID="fe4d42c573a90ba61c38f04bb6cd8264" ns2:_="" ns3:_="">
    <xsd:import namespace="8a6a7c81-d6cb-4658-810d-930303bfe2ca"/>
    <xsd:import namespace="c7b5b248-4698-444a-94ee-e1bf675e5bd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6a7c81-d6cb-4658-810d-930303bfe2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b5b248-4698-444a-94ee-e1bf675e5bd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138144-e242-46d6-83fe-0c6420e8f677}" ma:internalName="TaxCatchAll" ma:showField="CatchAllData" ma:web="c7b5b248-4698-444a-94ee-e1bf675e5b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a6a7c81-d6cb-4658-810d-930303bfe2ca">
      <Terms xmlns="http://schemas.microsoft.com/office/infopath/2007/PartnerControls"/>
    </lcf76f155ced4ddcb4097134ff3c332f>
    <TaxCatchAll xmlns="c7b5b248-4698-444a-94ee-e1bf675e5bd9" xsi:nil="true"/>
  </documentManagement>
</p:properties>
</file>

<file path=customXml/itemProps1.xml><?xml version="1.0" encoding="utf-8"?>
<ds:datastoreItem xmlns:ds="http://schemas.openxmlformats.org/officeDocument/2006/customXml" ds:itemID="{D1552AAF-C2C1-4A06-9CF8-F6229610CDA0}"/>
</file>

<file path=customXml/itemProps2.xml><?xml version="1.0" encoding="utf-8"?>
<ds:datastoreItem xmlns:ds="http://schemas.openxmlformats.org/officeDocument/2006/customXml" ds:itemID="{2F11C19B-C896-4983-B1F0-7E4729F0DDC3}"/>
</file>

<file path=customXml/itemProps3.xml><?xml version="1.0" encoding="utf-8"?>
<ds:datastoreItem xmlns:ds="http://schemas.openxmlformats.org/officeDocument/2006/customXml" ds:itemID="{AD82E4BB-05D0-46AB-AA47-37004D89E4AD}"/>
</file>

<file path=docProps/app.xml><?xml version="1.0" encoding="utf-8"?>
<Properties xmlns="http://schemas.openxmlformats.org/officeDocument/2006/extended-properties" xmlns:vt="http://schemas.openxmlformats.org/officeDocument/2006/docPropsVTypes">
  <Template>Santorini:Microsoft Office:Microsoft PowerPoint 4:</Template>
  <TotalTime>11150249</TotalTime>
  <Pages>33</Pages>
  <Words>3355</Words>
  <Application>Microsoft Office PowerPoint</Application>
  <PresentationFormat>On-screen Show (4:3)</PresentationFormat>
  <Paragraphs>501</Paragraphs>
  <Slides>41</Slides>
  <Notes>40</Notes>
  <HiddenSlides>1</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Times New Roman</vt:lpstr>
      <vt:lpstr>Arial</vt:lpstr>
      <vt:lpstr>Verdana</vt:lpstr>
      <vt:lpstr>Courier New</vt:lpstr>
      <vt:lpstr>Monotype Sorts</vt:lpstr>
      <vt:lpstr>Wingdings</vt:lpstr>
      <vt:lpstr>Default Design</vt:lpstr>
      <vt:lpstr>Microsoft Graph Chart</vt:lpstr>
      <vt:lpstr>Introduction to Artificial Intelligence</vt:lpstr>
      <vt:lpstr>Reference Book</vt:lpstr>
      <vt:lpstr>Goals of this Course</vt:lpstr>
      <vt:lpstr>Why AI can change our life…..</vt:lpstr>
      <vt:lpstr>This Lecture</vt:lpstr>
      <vt:lpstr>What is Intelligence?</vt:lpstr>
      <vt:lpstr>What is Artificial Intelligence? (John McCarthy, Stanford University)</vt:lpstr>
      <vt:lpstr>What’s involved in Intelligence?</vt:lpstr>
      <vt:lpstr>Academic Disciplines relevant to AI</vt:lpstr>
      <vt:lpstr>History of AI</vt:lpstr>
      <vt:lpstr>History of AI</vt:lpstr>
      <vt:lpstr>Success Stories</vt:lpstr>
      <vt:lpstr>Example: DARPA Grand Challenge</vt:lpstr>
      <vt:lpstr>PowerPoint Presentation</vt:lpstr>
      <vt:lpstr>2004: Barstow, CA, to Primm, NV</vt:lpstr>
      <vt:lpstr>The Grand Challenge Race</vt:lpstr>
      <vt:lpstr>HAL: from the movie 2001</vt:lpstr>
      <vt:lpstr>Hal and AI</vt:lpstr>
      <vt:lpstr>Consider what might be involved in building a computer like Hal….</vt:lpstr>
      <vt:lpstr>Can we build hardware as complex as the brain?</vt:lpstr>
      <vt:lpstr>Can Computers beat Humans at Chess?</vt:lpstr>
      <vt:lpstr>Can Computers Talk?</vt:lpstr>
      <vt:lpstr>Can Computers Recognize Speech?</vt:lpstr>
      <vt:lpstr>Recognizing human speech   (ctd.)</vt:lpstr>
      <vt:lpstr>Can Computers Understand speech?</vt:lpstr>
      <vt:lpstr>Can Computers Understand speech?</vt:lpstr>
      <vt:lpstr>Can Computers Understand speech?</vt:lpstr>
      <vt:lpstr>Can Computers Learn and Adapt ?</vt:lpstr>
      <vt:lpstr>Can Computers “see”?</vt:lpstr>
      <vt:lpstr>Can computers plan and make optimal decisions?</vt:lpstr>
      <vt:lpstr>Summary of State of AI Systems in Practice</vt:lpstr>
      <vt:lpstr> Intelligent Systems in Your Everyday Life</vt:lpstr>
      <vt:lpstr>AI Applications: Machine Translation</vt:lpstr>
      <vt:lpstr>AI and Web Search</vt:lpstr>
      <vt:lpstr>What’s involved in Intelligence? (again)</vt:lpstr>
      <vt:lpstr>Different Types of Artificial Intelligence</vt:lpstr>
      <vt:lpstr>Acting humanly: Turing test</vt:lpstr>
      <vt:lpstr>Thinking humanly</vt:lpstr>
      <vt:lpstr>Thinking rationally</vt:lpstr>
      <vt:lpstr>Acting rationally</vt:lpstr>
      <vt:lpstr>Summary of Today’s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Introduction to Artificial Intelligence</dc:title>
  <dc:creator>Padhraic Smyth</dc:creator>
  <cp:lastModifiedBy>1905001@cse.buet.ac.bd</cp:lastModifiedBy>
  <cp:revision>42</cp:revision>
  <cp:lastPrinted>1999-09-28T15:21:13Z</cp:lastPrinted>
  <dcterms:created xsi:type="dcterms:W3CDTF">1998-09-23T12:48:10Z</dcterms:created>
  <dcterms:modified xsi:type="dcterms:W3CDTF">2023-09-13T14:51:17Z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0x010100DB9272435DF6CD44B943EDF910467F43</vt:lpwstr>
  </property>
</Properties>
</file>