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1" r:id="rId16"/>
    <p:sldId id="292" r:id="rId17"/>
    <p:sldId id="273" r:id="rId18"/>
    <p:sldId id="274" r:id="rId19"/>
    <p:sldId id="275" r:id="rId20"/>
    <p:sldId id="276" r:id="rId21"/>
    <p:sldId id="277" r:id="rId22"/>
    <p:sldId id="278" r:id="rId23"/>
    <p:sldId id="293" r:id="rId24"/>
    <p:sldId id="294" r:id="rId25"/>
    <p:sldId id="295" r:id="rId26"/>
    <p:sldId id="282" r:id="rId27"/>
    <p:sldId id="300" r:id="rId28"/>
    <p:sldId id="283" r:id="rId29"/>
    <p:sldId id="298" r:id="rId30"/>
    <p:sldId id="299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68" d="100"/>
          <a:sy n="68" d="100"/>
        </p:scale>
        <p:origin x="3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81F6A238-B24B-E65D-A57E-C54615F4B5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0A382C7-B642-61E3-6FAB-B11930F6E55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898D1321-EB4D-BE21-78FB-AC2E30C731C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9539A346-B295-C8DE-C796-2343419221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F8E04760-C909-AF2C-D4D2-DFE827A76C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8F799E76-3ECD-D204-19A4-E0D51E7067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D5C4BB9F-CAB2-401E-ABB9-6CBBB2821D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7B1D566-C79A-E84A-77EE-DE49AADFE922}"/>
              </a:ext>
            </a:extLst>
          </p:cNvPr>
          <p:cNvGrpSpPr>
            <a:grpSpLocks/>
          </p:cNvGrpSpPr>
          <p:nvPr/>
        </p:nvGrpSpPr>
        <p:grpSpPr bwMode="auto">
          <a:xfrm>
            <a:off x="0" y="19050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9570F996-13F0-9AB1-C35F-BADE2866BB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1A9E9403-EDF9-C351-EBA2-939AAB7FC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41C84B32-B60D-8758-90F4-BE98A3694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A94AB6E7-63BD-8FB8-EAB1-772EB31E50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56AE40A-4CD2-942E-07E2-5609849E6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315563-9571-6BDC-292F-8D965880D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2FD27E7B-7E1F-7705-DBEF-ED682F1D5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92E1669D-E342-9107-2E7F-C7D1D290D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CE73143B-1A98-5E47-D007-5DF3C758A7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32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32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3B0C1B6D-593B-9559-EFC0-67187090C4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4 Feb 2004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166839B4-70CA-0868-E779-889D87B05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CS 3243 - Constraint Satisfaction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43FAD0E7-8960-33B7-E27C-6291FCCE04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53E32C6-BA8B-4382-86EB-11A0FAD769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94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D9B671F-883E-D316-9B15-21C3B13110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 Feb 2004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5A4791E-A99E-6814-4749-D26CB190B9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3243 - Constraint Satisfaction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2687B17-638C-1E4C-CFE0-E4A5758BFD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A5CB8-35F6-4B8B-BFB1-8CBA5A6D2C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56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2913" y="214313"/>
            <a:ext cx="216217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14313"/>
            <a:ext cx="6335713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2DD644F-13D2-738D-50FC-F59CD6449A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 Feb 2004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FA4EBAB-43CC-8462-127A-DE075B9A7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3243 - Constraint Satisfaction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33BBDCE-EC6E-658E-EE7F-2526093E4E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88DF8-E301-4CC9-A829-1AF7AB94EF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69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9A8FD59-77E3-EA57-3003-5AC3728EAC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 Feb 2004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05110EC-B1AA-7AC2-35D6-0762BF15C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3243 - Constraint Satisfaction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4500ACB-3416-0002-8774-03B553C5E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13658C-926A-4137-A2CA-AC106F7155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82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6F5F4B0-BBFA-9CA4-CE8D-22B1C2C9BF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 Feb 2004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A848BD0-BE83-ABB5-40C2-8A9BDD6F7A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3243 - Constraint Satisfaction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D14A90D-CA15-D87E-0382-2A6DD73354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2ACA5-81D4-40A4-B6E6-6D41134D36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31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2481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524000"/>
            <a:ext cx="42497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5AF6290-9AF2-6C31-2C81-48083A35C2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 Feb 2004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CF22D45-E0A3-7A91-95B2-1BBB6F27DA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3243 - Constraint Satisfaction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4145B02-FDF5-1702-7E73-1BEE5F009E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C3B7B-74B3-403B-8162-521A090C62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94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13984EE-9D96-1BD2-71B1-6136F00EB2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 Feb 2004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7119E01-D45F-055E-D79E-ACB301CE0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3243 - Constraint Satisfaction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AAAE1DC-FDAB-6F57-EFF5-F1394FAAD7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24DC3-D7B6-4BA0-948D-F8BFA7A97B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33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0E76B97-C2D5-F5CA-E683-0A7C315E79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 Feb 2004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D9C3AE2-ADEF-EC50-1BA5-A04F6CB93F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3243 - Constraint Satisfaction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33D6B01-86E1-0BFB-25EB-D3CB62778B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7C382-4773-48AC-B68E-161FD555CC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64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7AB22A87-9C1D-27BD-1D2B-A69C330A81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 Feb 2004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66A90ED-2659-3E8D-6FB8-FBF77E75E3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3243 - Constraint Satisfaction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5BE8F52-FDCC-CE2E-52C6-E0EB67FADA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21DB0-6234-4E7B-8FD0-2AF7024116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03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8D4F794-5C15-CA65-F314-E1A6048CC6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 Feb 2004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0885A2B-BA87-BED7-F664-A2383DE4C2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3243 - Constraint Satisfaction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A7B8D91-7511-0C39-13B9-1454F91693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C06241-B69D-4795-997A-96BACF7FEE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31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575499B-A341-5061-0146-9F45DEAE6C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 Feb 2004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94F8F04-4670-6385-BF78-DE1A118341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3243 - Constraint Satisfaction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4CB31A2-81B8-A33F-A48C-4E948D5E30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CB93D-C3EC-4AA0-AD1B-11B197D5BF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43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073C72D-77FB-9DF6-FB02-20A58CBF552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3340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806BFB4-E34E-2401-7E39-3DB26C2DAB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334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55F665DF-AF58-2FC1-608E-AF131DAE16B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5567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8644D06-391B-A09F-1F0A-D6B56B67D79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556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A616DC33-8580-D2E6-950E-3CB0C81041E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8826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09DEBF94-DD50-04E9-9552-D43D8C313DC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2545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2232" name="Rectangle 8">
            <a:extLst>
              <a:ext uri="{FF2B5EF4-FFF2-40B4-BE49-F238E27FC236}">
                <a16:creationId xmlns:a16="http://schemas.microsoft.com/office/drawing/2014/main" id="{DE796B28-3563-46A1-462C-36FEBD80497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1602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44E80197-FFD6-AE03-B71A-0788EEEE4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7AB4E066-FCD0-4DC7-5CD2-7186CF4A4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650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2235" name="Rectangle 11">
            <a:extLst>
              <a:ext uri="{FF2B5EF4-FFF2-40B4-BE49-F238E27FC236}">
                <a16:creationId xmlns:a16="http://schemas.microsoft.com/office/drawing/2014/main" id="{EF856036-DAAA-4AFB-4292-76EFE2AE1AC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r>
              <a:rPr lang="en-US"/>
              <a:t>4 Feb 2004</a:t>
            </a:r>
          </a:p>
        </p:txBody>
      </p:sp>
      <p:sp>
        <p:nvSpPr>
          <p:cNvPr id="52236" name="Rectangle 12">
            <a:extLst>
              <a:ext uri="{FF2B5EF4-FFF2-40B4-BE49-F238E27FC236}">
                <a16:creationId xmlns:a16="http://schemas.microsoft.com/office/drawing/2014/main" id="{5FDF1DC4-6124-F995-3C19-C64BA9BB5E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CS 3243 - Constraint Satisfaction</a:t>
            </a:r>
          </a:p>
        </p:txBody>
      </p:sp>
      <p:sp>
        <p:nvSpPr>
          <p:cNvPr id="52237" name="Rectangle 13">
            <a:extLst>
              <a:ext uri="{FF2B5EF4-FFF2-40B4-BE49-F238E27FC236}">
                <a16:creationId xmlns:a16="http://schemas.microsoft.com/office/drawing/2014/main" id="{A5BD8948-DE96-B783-688A-DD703EA9A4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BBF76E-CEAF-4CE7-BF20-0FC6F7AB018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>
            <a:extLst>
              <a:ext uri="{FF2B5EF4-FFF2-40B4-BE49-F238E27FC236}">
                <a16:creationId xmlns:a16="http://schemas.microsoft.com/office/drawing/2014/main" id="{58CE07B5-BD57-CC42-ACA4-E155DD6F0C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301FE83-E763-4BC5-B43A-B6F8E8BC9DAA}" type="slidenum">
              <a:rPr lang="en-US" altLang="en-US">
                <a:solidFill>
                  <a:schemeClr val="bg2"/>
                </a:solidFill>
              </a:rPr>
              <a:pPr/>
              <a:t>1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A497DF90-4718-1217-1A39-8E65891ABA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Constraint Satisfaction Problems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FFB41206-F942-3F84-EA33-A643D3A87E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5</a:t>
            </a:r>
          </a:p>
          <a:p>
            <a:pPr eaLnBrk="1" hangingPunct="1"/>
            <a:r>
              <a:rPr lang="en-US" altLang="en-US"/>
              <a:t>Section 1 –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0F116BA2-9FDE-372F-5BBB-A5FA9FFD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88E4FD9-6807-4254-9DE1-3CF4C7D5888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50DEF63-2C67-B686-A6AA-08B0E25F4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Real-world CSPs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B9C51AF-DFA9-99F9-85A6-9D8232F8C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33525"/>
            <a:ext cx="8650288" cy="37242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Assignment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e.g., who teaches what class
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Timetabling problems
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e.g., which class is offered when and where?
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Transportation scheduling
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Factory scheduling
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Notice that many real-world problems involve real-valued variables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3B964E0D-C898-9C0A-C142-10C90255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01FA120-50DA-4694-9157-C16418007AD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8510FAC-C843-F99D-5A0C-9A0AE8692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Standard search formulation (incremental)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71CC45B5-3CAA-3AF7-2B58-A19715615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Let's start with the straightforward approach, then fix it
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en-US" altLang="en-US" sz="2000"/>
          </a:p>
          <a:p>
            <a:pPr marL="381000" indent="-3810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States are defined by the values assigned so far
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Initial state</a:t>
            </a:r>
            <a:r>
              <a:rPr lang="en-US" altLang="en-US" sz="2000"/>
              <a:t>: the empty assignment { }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Successor function</a:t>
            </a:r>
            <a:r>
              <a:rPr lang="en-US" altLang="en-US" sz="2000"/>
              <a:t>: assign a value to an unassigned variable that does not conflict with current assignment</a:t>
            </a:r>
          </a:p>
          <a:p>
            <a:pPr marL="800100" lvl="1" indent="-3429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ym typeface="Wingdings" panose="05000000000000000000" pitchFamily="2" charset="2"/>
              </a:rPr>
              <a:t> </a:t>
            </a:r>
            <a:r>
              <a:rPr lang="en-US" altLang="en-US" sz="1800"/>
              <a:t>fail if no legal assignments
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Goal test</a:t>
            </a:r>
            <a:r>
              <a:rPr lang="en-US" altLang="en-US" sz="2000"/>
              <a:t>: the current assignment is complete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en-US" altLang="en-US" sz="2000"/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/>
              <a:t>This is the same for all CSPs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/>
              <a:t>Every solution appears at depth </a:t>
            </a:r>
            <a:r>
              <a:rPr lang="en-US" altLang="en-US" sz="2000" i="1"/>
              <a:t>n</a:t>
            </a:r>
            <a:r>
              <a:rPr lang="en-US" altLang="en-US" sz="2000"/>
              <a:t> with </a:t>
            </a:r>
            <a:r>
              <a:rPr lang="en-US" altLang="en-US" sz="2000" i="1"/>
              <a:t>n</a:t>
            </a:r>
            <a:r>
              <a:rPr lang="en-US" altLang="en-US" sz="2000"/>
              <a:t> variables</a:t>
            </a:r>
            <a:br>
              <a:rPr lang="en-US" altLang="en-US" sz="2000"/>
            </a:br>
            <a:r>
              <a:rPr lang="en-US" altLang="en-US" sz="2000">
                <a:sym typeface="Wingdings" panose="05000000000000000000" pitchFamily="2" charset="2"/>
              </a:rPr>
              <a:t></a:t>
            </a:r>
            <a:r>
              <a:rPr lang="en-US" altLang="en-US" sz="2000"/>
              <a:t> use depth-first search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/>
              <a:t>Path is irrelevant, so can also use complete-state formulation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/>
              <a:t>b = (n - </a:t>
            </a:r>
            <a:r>
              <a:rPr lang="en-US" altLang="en-US" sz="2000">
                <a:latin typeface="Monotype Corsiva" panose="03010101010201010101" pitchFamily="66" charset="0"/>
              </a:rPr>
              <a:t>l</a:t>
            </a:r>
            <a:r>
              <a:rPr lang="en-US" altLang="en-US" sz="2000"/>
              <a:t> )d at depth </a:t>
            </a:r>
            <a:r>
              <a:rPr lang="en-US" altLang="en-US" sz="2000">
                <a:latin typeface="Monotype Corsiva" panose="03010101010201010101" pitchFamily="66" charset="0"/>
              </a:rPr>
              <a:t>l</a:t>
            </a:r>
            <a:r>
              <a:rPr lang="en-US" altLang="en-US" sz="2000"/>
              <a:t>, hence n!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  <a:r>
              <a:rPr lang="en-US" altLang="en-US" sz="2000"/>
              <a:t>d</a:t>
            </a:r>
            <a:r>
              <a:rPr lang="en-US" altLang="en-US" sz="2000" baseline="30000"/>
              <a:t>n</a:t>
            </a:r>
            <a:r>
              <a:rPr lang="en-US" altLang="en-US" sz="2000"/>
              <a:t> leaves
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5242149F-10DF-554D-30F3-EF581965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BCFA59D-4AAB-40B1-8E80-5431F06D9FE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DFC4D87-BE4B-5E18-7EEB-161D4D3EC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Backtracking search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6400C2D-4633-5E13-E23A-B3AE0F3BA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Variable assignments are </a:t>
            </a:r>
            <a:r>
              <a:rPr lang="en-US" altLang="en-US" sz="2000">
                <a:solidFill>
                  <a:schemeClr val="accent2"/>
                </a:solidFill>
              </a:rPr>
              <a:t>commutative</a:t>
            </a:r>
            <a:r>
              <a:rPr lang="en-US" altLang="en-US" sz="2000"/>
              <a:t>}, i.e.,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[ WA = red then NT = green ] same as [ NT = green then WA = red ]
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Only need to consider assignments to a single variable at each node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ym typeface="Wingdings" panose="05000000000000000000" pitchFamily="2" charset="2"/>
              </a:rPr>
              <a:t> </a:t>
            </a:r>
            <a:r>
              <a:rPr lang="en-US" altLang="en-US" sz="1800"/>
              <a:t>b = d and there are $d^n$ leaves
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Depth-first search for CSPs with single-variable assignments is called </a:t>
            </a:r>
            <a:r>
              <a:rPr lang="en-US" altLang="en-US" sz="2000">
                <a:solidFill>
                  <a:schemeClr val="accent2"/>
                </a:solidFill>
              </a:rPr>
              <a:t>backtracking</a:t>
            </a:r>
            <a:r>
              <a:rPr lang="en-US" altLang="en-US" sz="2000"/>
              <a:t> search
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Backtracking search is the basic uninformed algorithm for CSPs
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Can solve </a:t>
            </a:r>
            <a:r>
              <a:rPr lang="en-US" altLang="en-US" sz="2000" i="1"/>
              <a:t>n</a:t>
            </a:r>
            <a:r>
              <a:rPr lang="en-US" altLang="en-US" sz="2000"/>
              <a:t>-queens for </a:t>
            </a:r>
            <a:r>
              <a:rPr lang="en-US" altLang="en-US" sz="2000" i="1"/>
              <a:t>n</a:t>
            </a:r>
            <a:r>
              <a:rPr lang="en-US" altLang="en-US" sz="2000"/>
              <a:t> </a:t>
            </a:r>
            <a:r>
              <a:rPr lang="en-US" altLang="en-US" sz="2000">
                <a:cs typeface="Arial" panose="020B0604020202020204" pitchFamily="34" charset="0"/>
              </a:rPr>
              <a:t>≈ </a:t>
            </a:r>
            <a:r>
              <a:rPr lang="en-US" altLang="en-US" sz="2000"/>
              <a:t>25
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3E84686D-5DF6-CC42-D76B-09113CD3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A0A58EB-EDD9-4B20-83B1-7F0756BA5E9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DDBB77F-9E10-8120-5274-1E973C095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Backtracking search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AA5CD746-66B4-6E40-CE5A-DB9015C48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21875" r="13281" b="29167"/>
          <a:stretch>
            <a:fillRect/>
          </a:stretch>
        </p:blipFill>
        <p:spPr bwMode="auto">
          <a:xfrm>
            <a:off x="609600" y="1371600"/>
            <a:ext cx="78486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C6496D5C-2176-A47B-98D7-A09F9B90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EE41DBD-A4A9-47BF-AC6D-E80B12538CE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220BC5B-4153-A493-8EC7-1370EBB90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Backtracking example</a:t>
            </a:r>
          </a:p>
        </p:txBody>
      </p:sp>
      <p:pic>
        <p:nvPicPr>
          <p:cNvPr id="16388" name="Picture 4" descr="backtrack-progress1c">
            <a:extLst>
              <a:ext uri="{FF2B5EF4-FFF2-40B4-BE49-F238E27FC236}">
                <a16:creationId xmlns:a16="http://schemas.microsoft.com/office/drawing/2014/main" id="{68641BCF-BCDA-3EA7-4565-AE5C53E85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32628D0D-A9AF-88FD-B7E7-CA6EAB6B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E4D58A2-A493-4A4F-B3D7-968B9F9A9D90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17411" name="Picture 4" descr="backtrack-progress2c">
            <a:extLst>
              <a:ext uri="{FF2B5EF4-FFF2-40B4-BE49-F238E27FC236}">
                <a16:creationId xmlns:a16="http://schemas.microsoft.com/office/drawing/2014/main" id="{EFC7D0C2-749D-DFAA-ADFF-29665A3EE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2">
            <a:extLst>
              <a:ext uri="{FF2B5EF4-FFF2-40B4-BE49-F238E27FC236}">
                <a16:creationId xmlns:a16="http://schemas.microsoft.com/office/drawing/2014/main" id="{A799712B-F67D-ECC5-D166-5A8712D74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Backtracking example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24383D53-8034-FAFE-EA0E-5C3FD9B6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76E8D8-9FE8-4894-8C28-E79CCFFB6BF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C1D056D-4879-729B-7E89-14F3CF172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Backtracking example</a:t>
            </a:r>
          </a:p>
        </p:txBody>
      </p:sp>
      <p:pic>
        <p:nvPicPr>
          <p:cNvPr id="18436" name="Picture 5" descr="backtrack-progress3c">
            <a:extLst>
              <a:ext uri="{FF2B5EF4-FFF2-40B4-BE49-F238E27FC236}">
                <a16:creationId xmlns:a16="http://schemas.microsoft.com/office/drawing/2014/main" id="{5E1EEE44-AA1B-4039-D5E7-E22C8DF30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DE4E0EF7-9955-2CE7-20AD-091B6F9B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B0DB9AB-8471-46B6-898B-3464D5D0A1F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E5E118D-EB98-3872-6AF8-7A5F7A7E5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Backtracking example</a:t>
            </a:r>
          </a:p>
        </p:txBody>
      </p:sp>
      <p:pic>
        <p:nvPicPr>
          <p:cNvPr id="19460" name="Picture 4" descr="backtrack-progress4c">
            <a:extLst>
              <a:ext uri="{FF2B5EF4-FFF2-40B4-BE49-F238E27FC236}">
                <a16:creationId xmlns:a16="http://schemas.microsoft.com/office/drawing/2014/main" id="{E68D743C-D192-A55D-B73E-8DDA5E7F4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E86B481D-8112-C69A-49C7-4A7A1257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7980AC1-CCD2-4506-9F63-72D34E61B06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271C0A9-0805-C04F-D5A1-657CDC3F3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Improving backtracking efficiency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56DF990-9D26-3686-C308-5A2EC692F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General-purpose</a:t>
            </a:r>
            <a:r>
              <a:rPr lang="en-US" altLang="en-US"/>
              <a:t> methods can give huge gains in speed:
</a:t>
            </a:r>
          </a:p>
          <a:p>
            <a:pPr lvl="1" eaLnBrk="1" hangingPunct="1"/>
            <a:r>
              <a:rPr lang="en-US" altLang="en-US"/>
              <a:t>Which variable should be assigned next?
</a:t>
            </a:r>
          </a:p>
          <a:p>
            <a:pPr lvl="1" eaLnBrk="1" hangingPunct="1"/>
            <a:r>
              <a:rPr lang="en-US" altLang="en-US"/>
              <a:t>In what order should its values be tried?
</a:t>
            </a:r>
          </a:p>
          <a:p>
            <a:pPr lvl="1" eaLnBrk="1" hangingPunct="1"/>
            <a:r>
              <a:rPr lang="en-US" altLang="en-US"/>
              <a:t>Can we detect inevitable failure early?
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EA589B16-A650-586D-9476-D236F81A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E534681-7F66-4B37-BA38-967EE5D2B6C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F12B73F-53D3-2403-4CDD-DF8C71102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Most constrained variable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BC38F16-81EA-8B6D-ED66-1ADD2504E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Most constrained variable: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choose the variable with the fewest legal values
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a.k.a. </a:t>
            </a:r>
            <a:r>
              <a:rPr lang="en-US" altLang="en-US">
                <a:solidFill>
                  <a:schemeClr val="accent2"/>
                </a:solidFill>
              </a:rPr>
              <a:t>minimum remaining values (MRV)</a:t>
            </a:r>
            <a:r>
              <a:rPr lang="en-US" altLang="en-US"/>
              <a:t> heuristic
</a:t>
            </a:r>
          </a:p>
        </p:txBody>
      </p:sp>
      <p:pic>
        <p:nvPicPr>
          <p:cNvPr id="21509" name="Picture 4" descr="australia-most-constrained-variable">
            <a:extLst>
              <a:ext uri="{FF2B5EF4-FFF2-40B4-BE49-F238E27FC236}">
                <a16:creationId xmlns:a16="http://schemas.microsoft.com/office/drawing/2014/main" id="{379A9AF5-FDF7-4634-9B5B-01F97CA9A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61055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73DD35C7-18E7-D4F7-4055-1940BA04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F2C31C6-4A36-4BE7-A1B0-14611D8D4C7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366F7A5D-1245-808D-61D2-DFECA4560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35B214F-D648-42A9-8D0D-4EAAC1B54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Constraint Satisfaction Problems (CSP)</a:t>
            </a:r>
          </a:p>
          <a:p>
            <a:pPr eaLnBrk="1" hangingPunct="1"/>
            <a:r>
              <a:rPr lang="en-US" altLang="en-US"/>
              <a:t>Backtracking search for CSPs</a:t>
            </a:r>
          </a:p>
          <a:p>
            <a:pPr eaLnBrk="1" hangingPunct="1"/>
            <a:r>
              <a:rPr lang="en-US" altLang="en-US"/>
              <a:t>Local search for CSPs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33280BD4-2CCC-D738-105E-3E898FAE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72ECEAD-B968-426F-B0F2-6380A4E3A89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7605795-3A8C-9C86-76C7-37B45F9C0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Most constraining variable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FC1E396-8DB5-94D2-9A6E-EF05630C8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Tie-breaker among most constrained variables</a:t>
            </a:r>
          </a:p>
          <a:p>
            <a:pPr eaLnBrk="1" hangingPunct="1"/>
            <a:r>
              <a:rPr lang="en-US" altLang="en-US"/>
              <a:t>Most constraining variable:
</a:t>
            </a:r>
          </a:p>
          <a:p>
            <a:pPr lvl="1" eaLnBrk="1" hangingPunct="1"/>
            <a:r>
              <a:rPr lang="en-US" altLang="en-US"/>
              <a:t>choose the variable with the most constraints on remaining variables
</a:t>
            </a:r>
          </a:p>
        </p:txBody>
      </p:sp>
      <p:pic>
        <p:nvPicPr>
          <p:cNvPr id="22533" name="Picture 4" descr="australia-most-constraining-variable">
            <a:extLst>
              <a:ext uri="{FF2B5EF4-FFF2-40B4-BE49-F238E27FC236}">
                <a16:creationId xmlns:a16="http://schemas.microsoft.com/office/drawing/2014/main" id="{2438A37B-E1ED-C79B-8288-7D0B37A7F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7620000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D2CE89B7-AFC2-D6D7-6090-BEA87E33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99D85AE-12C4-4E01-AD91-CA09F914409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95F854B-8FDA-6A80-81E7-7D4E71578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Least constraining value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B57972BD-91EE-D9C2-A50A-86153699E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30288"/>
            <a:ext cx="8650288" cy="4608512"/>
          </a:xfrm>
        </p:spPr>
        <p:txBody>
          <a:bodyPr/>
          <a:lstStyle/>
          <a:p>
            <a:pPr eaLnBrk="1" hangingPunct="1"/>
            <a:r>
              <a:rPr lang="en-US" altLang="en-US"/>
              <a:t>Given a variable, choose the least constraining value:
</a:t>
            </a:r>
          </a:p>
          <a:p>
            <a:pPr lvl="1" eaLnBrk="1" hangingPunct="1"/>
            <a:r>
              <a:rPr lang="en-US" altLang="en-US"/>
              <a:t>the one that rules out the fewest values in the remaining variables
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Combining these heuristics makes 1000 queens feasible
</a:t>
            </a:r>
          </a:p>
        </p:txBody>
      </p:sp>
      <p:pic>
        <p:nvPicPr>
          <p:cNvPr id="23557" name="Picture 4" descr="australia-least-constraining-value">
            <a:extLst>
              <a:ext uri="{FF2B5EF4-FFF2-40B4-BE49-F238E27FC236}">
                <a16:creationId xmlns:a16="http://schemas.microsoft.com/office/drawing/2014/main" id="{A7FEAD37-1834-EC65-9930-8D22AC12C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70866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227E842F-123C-6807-3CC1-805CD355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926891A-E44D-4D59-954F-FE349E89872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A6C028C-902A-727E-33D4-968534A0F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checking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CF0DC07-A7B8-EA96-E4A8-EAE2806C4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Idea</a:t>
            </a:r>
            <a:r>
              <a:rPr lang="en-US" altLang="en-US" sz="2400"/>
              <a:t>: </a:t>
            </a:r>
          </a:p>
          <a:p>
            <a:pPr lvl="1" eaLnBrk="1" hangingPunct="1"/>
            <a:r>
              <a:rPr lang="en-US" altLang="en-US" sz="2000"/>
              <a:t>Keep track of remaining legal values for unassigned variables</a:t>
            </a:r>
          </a:p>
          <a:p>
            <a:pPr lvl="1" eaLnBrk="1" hangingPunct="1"/>
            <a:r>
              <a:rPr lang="en-US" altLang="en-US" sz="2000"/>
              <a:t>Terminate search when any variable has no legal values
</a:t>
            </a:r>
          </a:p>
        </p:txBody>
      </p:sp>
      <p:pic>
        <p:nvPicPr>
          <p:cNvPr id="24581" name="Picture 4" descr="forward-checking-progress1c">
            <a:extLst>
              <a:ext uri="{FF2B5EF4-FFF2-40B4-BE49-F238E27FC236}">
                <a16:creationId xmlns:a16="http://schemas.microsoft.com/office/drawing/2014/main" id="{B8F3FFA1-1AAA-2211-633A-52835958E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048000"/>
            <a:ext cx="51339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825DDB95-25E0-90CA-B7E0-5C9D8CB5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54ED622-EF1B-479E-90DC-DED88D71764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96ED35D-3D8D-B53F-A698-93F453894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checking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C4BAFBD-64DB-AABD-8DE9-36BCCF243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Idea</a:t>
            </a:r>
            <a:r>
              <a:rPr lang="en-US" altLang="en-US" sz="2400"/>
              <a:t>: </a:t>
            </a:r>
          </a:p>
          <a:p>
            <a:pPr lvl="1" eaLnBrk="1" hangingPunct="1"/>
            <a:r>
              <a:rPr lang="en-US" altLang="en-US" sz="2000"/>
              <a:t>Keep track of remaining legal values for unassigned variables</a:t>
            </a:r>
          </a:p>
          <a:p>
            <a:pPr lvl="1" eaLnBrk="1" hangingPunct="1"/>
            <a:r>
              <a:rPr lang="en-US" altLang="en-US" sz="2000"/>
              <a:t>Terminate search when any variable has no legal values
</a:t>
            </a:r>
          </a:p>
        </p:txBody>
      </p:sp>
      <p:pic>
        <p:nvPicPr>
          <p:cNvPr id="25605" name="Picture 4" descr="forward-checking-progress2c">
            <a:extLst>
              <a:ext uri="{FF2B5EF4-FFF2-40B4-BE49-F238E27FC236}">
                <a16:creationId xmlns:a16="http://schemas.microsoft.com/office/drawing/2014/main" id="{1C2315FC-21EE-A5EE-92BB-62D1667DA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048000"/>
            <a:ext cx="51339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AAB61AC3-3519-406F-E42C-A3CF36EB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3762896-DDFF-4234-8E8D-B9071C81C57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BDD1704-B143-3FFE-D823-B62410337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checking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2176D4E-B935-B785-BBAE-DFDD8631F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Idea</a:t>
            </a:r>
            <a:r>
              <a:rPr lang="en-US" altLang="en-US" sz="2400"/>
              <a:t>: </a:t>
            </a:r>
          </a:p>
          <a:p>
            <a:pPr lvl="1" eaLnBrk="1" hangingPunct="1"/>
            <a:r>
              <a:rPr lang="en-US" altLang="en-US" sz="2000"/>
              <a:t>Keep track of remaining legal values for unassigned variables</a:t>
            </a:r>
          </a:p>
          <a:p>
            <a:pPr lvl="1" eaLnBrk="1" hangingPunct="1"/>
            <a:r>
              <a:rPr lang="en-US" altLang="en-US" sz="2000"/>
              <a:t>Terminate search when any variable has no legal values
</a:t>
            </a:r>
          </a:p>
        </p:txBody>
      </p:sp>
      <p:pic>
        <p:nvPicPr>
          <p:cNvPr id="26629" name="Picture 4" descr="forward-checking-progress3c">
            <a:extLst>
              <a:ext uri="{FF2B5EF4-FFF2-40B4-BE49-F238E27FC236}">
                <a16:creationId xmlns:a16="http://schemas.microsoft.com/office/drawing/2014/main" id="{0A13EBE4-FBEC-1F02-0219-52BE7A84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048000"/>
            <a:ext cx="51339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BE53EEB8-8CD6-66AC-D84F-ED3E6DC9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5B08673-ACE2-4C15-AA21-CB523B775EB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74E1DCB-A806-4FF6-1942-7E04308F2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checking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AA58987-3118-888D-6C81-43ACB8B16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Idea</a:t>
            </a:r>
            <a:r>
              <a:rPr lang="en-US" altLang="en-US" sz="2400"/>
              <a:t>: </a:t>
            </a:r>
          </a:p>
          <a:p>
            <a:pPr lvl="1" eaLnBrk="1" hangingPunct="1"/>
            <a:r>
              <a:rPr lang="en-US" altLang="en-US" sz="2000"/>
              <a:t>Keep track of remaining legal values for unassigned variables</a:t>
            </a:r>
          </a:p>
          <a:p>
            <a:pPr lvl="1" eaLnBrk="1" hangingPunct="1"/>
            <a:r>
              <a:rPr lang="en-US" altLang="en-US" sz="2000"/>
              <a:t>Terminate search when any variable has no legal values
</a:t>
            </a:r>
          </a:p>
        </p:txBody>
      </p:sp>
      <p:pic>
        <p:nvPicPr>
          <p:cNvPr id="27653" name="Picture 4" descr="forward-checking-progress4c">
            <a:extLst>
              <a:ext uri="{FF2B5EF4-FFF2-40B4-BE49-F238E27FC236}">
                <a16:creationId xmlns:a16="http://schemas.microsoft.com/office/drawing/2014/main" id="{09AABD7F-751B-61D8-2AA9-72D278476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048000"/>
            <a:ext cx="51339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A9C607AA-BD58-61AA-0DA4-AF95D175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60BB0CB-5512-4FF3-BDA5-1145E2AF1AA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4778799-3FF8-224A-527B-898A07822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Constraint propagation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2C38EB5-65AF-8DA7-FE69-C86B1EF7B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35088"/>
            <a:ext cx="8650288" cy="4608512"/>
          </a:xfrm>
        </p:spPr>
        <p:txBody>
          <a:bodyPr/>
          <a:lstStyle/>
          <a:p>
            <a:pPr eaLnBrk="1" hangingPunct="1"/>
            <a:r>
              <a:rPr lang="en-US" altLang="en-US" sz="2400"/>
              <a:t>Forward checking propagates information from assigned to unassigned variables, but doesn't provide early detection for all failures:
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NT and SA cannot both be blue!
</a:t>
            </a: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Constraint propagation</a:t>
            </a:r>
            <a:r>
              <a:rPr lang="en-US" altLang="en-US" sz="2400"/>
              <a:t> repeatedly enforces constraints locally
</a:t>
            </a:r>
          </a:p>
        </p:txBody>
      </p:sp>
      <p:pic>
        <p:nvPicPr>
          <p:cNvPr id="28677" name="Picture 4" descr="forward-checking-progress3c">
            <a:extLst>
              <a:ext uri="{FF2B5EF4-FFF2-40B4-BE49-F238E27FC236}">
                <a16:creationId xmlns:a16="http://schemas.microsoft.com/office/drawing/2014/main" id="{C8B26E4D-96FF-10E8-B775-EFB400DED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19400"/>
            <a:ext cx="51339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81A002D8-F261-7565-CEED-217EFB33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886FFC5-505A-4FE4-977C-AC77071FC22E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5188293-C66D-1853-88B5-AF227B7A8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Arc consistency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12E0D829-1B8A-D1C3-D8A5-7B19A8A46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Simplest form of propagation makes each arc </a:t>
            </a:r>
            <a:r>
              <a:rPr lang="en-US" altLang="en-US" sz="2400">
                <a:solidFill>
                  <a:schemeClr val="accent2"/>
                </a:solidFill>
              </a:rPr>
              <a:t>consistent</a:t>
            </a:r>
            <a:endParaRPr lang="en-US" altLang="en-US" sz="2400"/>
          </a:p>
          <a:p>
            <a:pPr eaLnBrk="1" hangingPunct="1"/>
            <a:r>
              <a:rPr lang="en-US" altLang="en-US" sz="2400" i="1"/>
              <a:t>X </a:t>
            </a:r>
            <a:r>
              <a:rPr lang="en-US" altLang="en-US" sz="2400">
                <a:sym typeface="Wingdings" panose="05000000000000000000" pitchFamily="2" charset="2"/>
              </a:rPr>
              <a:t></a:t>
            </a:r>
            <a:r>
              <a:rPr lang="en-US" altLang="en-US" sz="2400" i="1"/>
              <a:t>Y</a:t>
            </a:r>
            <a:r>
              <a:rPr lang="en-US" altLang="en-US" sz="2400"/>
              <a:t> is consistent iff
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for </a:t>
            </a:r>
            <a:r>
              <a:rPr lang="en-US" altLang="en-US" sz="2000">
                <a:solidFill>
                  <a:srgbClr val="FF0000"/>
                </a:solidFill>
              </a:rPr>
              <a:t>every</a:t>
            </a:r>
            <a:r>
              <a:rPr lang="en-US" altLang="en-US" sz="2000"/>
              <a:t> value </a:t>
            </a:r>
            <a:r>
              <a:rPr lang="en-US" altLang="en-US" sz="2000" i="1"/>
              <a:t>x </a:t>
            </a:r>
            <a:r>
              <a:rPr lang="en-US" altLang="en-US" sz="2000"/>
              <a:t>of </a:t>
            </a:r>
            <a:r>
              <a:rPr lang="en-US" altLang="en-US" sz="2000" i="1"/>
              <a:t>X </a:t>
            </a:r>
            <a:r>
              <a:rPr lang="en-US" altLang="en-US" sz="2000"/>
              <a:t>there is </a:t>
            </a:r>
            <a:r>
              <a:rPr lang="en-US" altLang="en-US" sz="2000">
                <a:solidFill>
                  <a:srgbClr val="FF0000"/>
                </a:solidFill>
              </a:rPr>
              <a:t>some</a:t>
            </a:r>
            <a:r>
              <a:rPr lang="en-US" altLang="en-US" sz="2000"/>
              <a:t> allowed </a:t>
            </a:r>
            <a:r>
              <a:rPr lang="en-US" altLang="en-US" sz="2000" i="1"/>
              <a:t>y</a:t>
            </a:r>
            <a:r>
              <a:rPr lang="en-US" altLang="en-US" sz="2000"/>
              <a:t>
</a:t>
            </a:r>
          </a:p>
        </p:txBody>
      </p:sp>
      <p:pic>
        <p:nvPicPr>
          <p:cNvPr id="29701" name="Picture 6" descr="ac-example1c">
            <a:extLst>
              <a:ext uri="{FF2B5EF4-FFF2-40B4-BE49-F238E27FC236}">
                <a16:creationId xmlns:a16="http://schemas.microsoft.com/office/drawing/2014/main" id="{C5F28823-A6D2-E646-04B5-4D220E9C0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2895600"/>
            <a:ext cx="51339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E0682829-249E-3831-3B5C-EE7BCBB7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95C865B-FD31-4CC2-9720-022309591E7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949FBE5-0FB8-C3EF-69FF-E11776DB9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Arc consistency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9277146-B50C-816B-D77B-B47CF180E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Simplest form of propagation makes each arc </a:t>
            </a:r>
            <a:r>
              <a:rPr lang="en-US" altLang="en-US" sz="2400">
                <a:solidFill>
                  <a:schemeClr val="accent2"/>
                </a:solidFill>
              </a:rPr>
              <a:t>consistent</a:t>
            </a:r>
            <a:endParaRPr lang="en-US" altLang="en-US" sz="2400"/>
          </a:p>
          <a:p>
            <a:pPr eaLnBrk="1" hangingPunct="1"/>
            <a:r>
              <a:rPr lang="en-US" altLang="en-US" sz="2400" i="1"/>
              <a:t>X </a:t>
            </a:r>
            <a:r>
              <a:rPr lang="en-US" altLang="en-US" sz="2400">
                <a:sym typeface="Wingdings" panose="05000000000000000000" pitchFamily="2" charset="2"/>
              </a:rPr>
              <a:t></a:t>
            </a:r>
            <a:r>
              <a:rPr lang="en-US" altLang="en-US" sz="2400" i="1"/>
              <a:t>Y</a:t>
            </a:r>
            <a:r>
              <a:rPr lang="en-US" altLang="en-US" sz="2400"/>
              <a:t> is consistent iff
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for </a:t>
            </a:r>
            <a:r>
              <a:rPr lang="en-US" altLang="en-US" sz="2000">
                <a:solidFill>
                  <a:srgbClr val="FF0000"/>
                </a:solidFill>
              </a:rPr>
              <a:t>every</a:t>
            </a:r>
            <a:r>
              <a:rPr lang="en-US" altLang="en-US" sz="2000"/>
              <a:t> value </a:t>
            </a:r>
            <a:r>
              <a:rPr lang="en-US" altLang="en-US" sz="2000" i="1"/>
              <a:t>x </a:t>
            </a:r>
            <a:r>
              <a:rPr lang="en-US" altLang="en-US" sz="2000"/>
              <a:t>of </a:t>
            </a:r>
            <a:r>
              <a:rPr lang="en-US" altLang="en-US" sz="2000" i="1"/>
              <a:t>X </a:t>
            </a:r>
            <a:r>
              <a:rPr lang="en-US" altLang="en-US" sz="2000"/>
              <a:t>there is </a:t>
            </a:r>
            <a:r>
              <a:rPr lang="en-US" altLang="en-US" sz="2000">
                <a:solidFill>
                  <a:srgbClr val="FF0000"/>
                </a:solidFill>
              </a:rPr>
              <a:t>some</a:t>
            </a:r>
            <a:r>
              <a:rPr lang="en-US" altLang="en-US" sz="2000"/>
              <a:t> allowed </a:t>
            </a:r>
            <a:r>
              <a:rPr lang="en-US" altLang="en-US" sz="2000" i="1"/>
              <a:t>y</a:t>
            </a:r>
            <a:r>
              <a:rPr lang="en-US" altLang="en-US" sz="2000"/>
              <a:t>
</a:t>
            </a:r>
          </a:p>
        </p:txBody>
      </p:sp>
      <p:pic>
        <p:nvPicPr>
          <p:cNvPr id="30725" name="Picture 6" descr="ac-example2c">
            <a:extLst>
              <a:ext uri="{FF2B5EF4-FFF2-40B4-BE49-F238E27FC236}">
                <a16:creationId xmlns:a16="http://schemas.microsoft.com/office/drawing/2014/main" id="{25C55FFA-22C1-8E03-4488-6BE98F215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2895600"/>
            <a:ext cx="51339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Line 7">
            <a:extLst>
              <a:ext uri="{FF2B5EF4-FFF2-40B4-BE49-F238E27FC236}">
                <a16:creationId xmlns:a16="http://schemas.microsoft.com/office/drawing/2014/main" id="{966C65F0-1AF1-60C8-CDB1-4E0A6B1B7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8956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9198232D-AEF7-58FC-FDFA-840E4230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994AA49-AC03-4654-89A7-23FC21A835E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368DB2C-3140-59FE-A361-26CC7E777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Arc consistency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5A7B1F9-3F41-ECE7-2FD3-2637CA944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Simplest form of propagation makes each arc </a:t>
            </a:r>
            <a:r>
              <a:rPr lang="en-US" altLang="en-US" sz="2400">
                <a:solidFill>
                  <a:schemeClr val="accent2"/>
                </a:solidFill>
              </a:rPr>
              <a:t>consistent</a:t>
            </a:r>
            <a:endParaRPr lang="en-US" altLang="en-US" sz="2400"/>
          </a:p>
          <a:p>
            <a:pPr eaLnBrk="1" hangingPunct="1"/>
            <a:r>
              <a:rPr lang="en-US" altLang="en-US" sz="2400" i="1"/>
              <a:t>X </a:t>
            </a:r>
            <a:r>
              <a:rPr lang="en-US" altLang="en-US" sz="2400">
                <a:sym typeface="Wingdings" panose="05000000000000000000" pitchFamily="2" charset="2"/>
              </a:rPr>
              <a:t></a:t>
            </a:r>
            <a:r>
              <a:rPr lang="en-US" altLang="en-US" sz="2400" i="1"/>
              <a:t>Y</a:t>
            </a:r>
            <a:r>
              <a:rPr lang="en-US" altLang="en-US" sz="2400"/>
              <a:t> is consistent iff
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for </a:t>
            </a:r>
            <a:r>
              <a:rPr lang="en-US" altLang="en-US" sz="2000">
                <a:solidFill>
                  <a:srgbClr val="FF0000"/>
                </a:solidFill>
              </a:rPr>
              <a:t>every</a:t>
            </a:r>
            <a:r>
              <a:rPr lang="en-US" altLang="en-US" sz="2000"/>
              <a:t> value </a:t>
            </a:r>
            <a:r>
              <a:rPr lang="en-US" altLang="en-US" sz="2000" i="1"/>
              <a:t>x </a:t>
            </a:r>
            <a:r>
              <a:rPr lang="en-US" altLang="en-US" sz="2000"/>
              <a:t>of </a:t>
            </a:r>
            <a:r>
              <a:rPr lang="en-US" altLang="en-US" sz="2000" i="1"/>
              <a:t>X </a:t>
            </a:r>
            <a:r>
              <a:rPr lang="en-US" altLang="en-US" sz="2000"/>
              <a:t>there is </a:t>
            </a:r>
            <a:r>
              <a:rPr lang="en-US" altLang="en-US" sz="2000">
                <a:solidFill>
                  <a:srgbClr val="FF0000"/>
                </a:solidFill>
              </a:rPr>
              <a:t>some</a:t>
            </a:r>
            <a:r>
              <a:rPr lang="en-US" altLang="en-US" sz="2000"/>
              <a:t> allowed </a:t>
            </a:r>
            <a:r>
              <a:rPr lang="en-US" altLang="en-US" sz="2000" i="1"/>
              <a:t>y</a:t>
            </a:r>
            <a:r>
              <a:rPr lang="en-US" altLang="en-US" sz="2000"/>
              <a:t>
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/>
            <a:r>
              <a:rPr lang="en-US" altLang="en-US" sz="2400"/>
              <a:t>If </a:t>
            </a:r>
            <a:r>
              <a:rPr lang="en-US" altLang="en-US" sz="2400" i="1"/>
              <a:t>X</a:t>
            </a:r>
            <a:r>
              <a:rPr lang="en-US" altLang="en-US" sz="2400"/>
              <a:t> loses a value, neighbors of </a:t>
            </a:r>
            <a:r>
              <a:rPr lang="en-US" altLang="en-US" sz="2400" i="1"/>
              <a:t>X</a:t>
            </a:r>
            <a:r>
              <a:rPr lang="en-US" altLang="en-US" sz="2400"/>
              <a:t> need to be rechecked
</a:t>
            </a:r>
          </a:p>
        </p:txBody>
      </p:sp>
      <p:pic>
        <p:nvPicPr>
          <p:cNvPr id="31749" name="Picture 6" descr="ac-example3c">
            <a:extLst>
              <a:ext uri="{FF2B5EF4-FFF2-40B4-BE49-F238E27FC236}">
                <a16:creationId xmlns:a16="http://schemas.microsoft.com/office/drawing/2014/main" id="{B93F966E-E2FA-EA89-F70D-33F3E8267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2895600"/>
            <a:ext cx="51339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A0D71EDF-2BC2-94EA-481A-82BDFF6D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DBE60D0-150E-40AD-87B9-7381D59BF0D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9436CFF-FEC2-9D6D-5E7E-C4F9A7A3F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Constraint satisfaction problems (CSPs)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5150701-28B9-3E1E-C448-40C2144FB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50288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Standard search problem:
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state</a:t>
            </a:r>
            <a:r>
              <a:rPr lang="en-US" altLang="en-US" sz="2000"/>
              <a:t> is a "black box“ – any data structure that supports successor function, heuristic function, and goal test
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CSP:
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state</a:t>
            </a:r>
            <a:r>
              <a:rPr lang="en-US" altLang="en-US" sz="2000"/>
              <a:t> is defined by </a:t>
            </a:r>
            <a:r>
              <a:rPr lang="en-US" altLang="en-US" sz="2000">
                <a:solidFill>
                  <a:srgbClr val="FF0000"/>
                </a:solidFill>
              </a:rPr>
              <a:t>variables</a:t>
            </a:r>
            <a:r>
              <a:rPr lang="en-US" altLang="en-US" sz="2000"/>
              <a:t> 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i</a:t>
            </a:r>
            <a:r>
              <a:rPr lang="en-US" altLang="en-US" sz="2000"/>
              <a:t> with </a:t>
            </a:r>
            <a:r>
              <a:rPr lang="en-US" altLang="en-US" sz="2000">
                <a:solidFill>
                  <a:srgbClr val="FF0000"/>
                </a:solidFill>
              </a:rPr>
              <a:t>values</a:t>
            </a:r>
            <a:r>
              <a:rPr lang="en-US" altLang="en-US" sz="2000"/>
              <a:t> from </a:t>
            </a:r>
            <a:r>
              <a:rPr lang="en-US" altLang="en-US" sz="2000">
                <a:solidFill>
                  <a:srgbClr val="FF0000"/>
                </a:solidFill>
              </a:rPr>
              <a:t>domain</a:t>
            </a:r>
            <a:r>
              <a:rPr lang="en-US" altLang="en-US" sz="2000"/>
              <a:t> </a:t>
            </a:r>
            <a:r>
              <a:rPr lang="en-US" altLang="en-US" sz="2000" i="1"/>
              <a:t>D</a:t>
            </a:r>
            <a:r>
              <a:rPr lang="en-US" altLang="en-US" sz="2000" i="1" baseline="-25000"/>
              <a:t>i</a:t>
            </a:r>
            <a:r>
              <a:rPr lang="en-US" altLang="en-US" sz="2000"/>
              <a:t>
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goal test</a:t>
            </a:r>
            <a:r>
              <a:rPr lang="en-US" altLang="en-US" sz="2000"/>
              <a:t> is a set of </a:t>
            </a:r>
            <a:r>
              <a:rPr lang="en-US" altLang="en-US" sz="2000">
                <a:solidFill>
                  <a:srgbClr val="FF0000"/>
                </a:solidFill>
              </a:rPr>
              <a:t>constraints</a:t>
            </a:r>
            <a:r>
              <a:rPr lang="en-US" altLang="en-US" sz="2000"/>
              <a:t> specifying allowable combinations of values for subsets of variables
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Simple example of a </a:t>
            </a:r>
            <a:r>
              <a:rPr lang="en-US" altLang="en-US" sz="2400">
                <a:solidFill>
                  <a:srgbClr val="FF0000"/>
                </a:solidFill>
              </a:rPr>
              <a:t>formal representation language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Allows useful </a:t>
            </a:r>
            <a:r>
              <a:rPr lang="en-US" altLang="en-US" sz="2400">
                <a:solidFill>
                  <a:srgbClr val="FF0000"/>
                </a:solidFill>
              </a:rPr>
              <a:t>general-purpose</a:t>
            </a:r>
            <a:r>
              <a:rPr lang="en-US" altLang="en-US" sz="2400"/>
              <a:t> algorithms with more power than standard search algorithms
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E9652EFE-ECF7-7D67-A7AB-CF3B8EA4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5C2111D-CAF3-41A5-A02F-ADF5A478775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12CBC43-882B-BBD3-0278-6A0E5F6ED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Arc consistency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05DED96-AF50-6577-DC76-E9F102445D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35088"/>
            <a:ext cx="8650288" cy="4608512"/>
          </a:xfrm>
        </p:spPr>
        <p:txBody>
          <a:bodyPr/>
          <a:lstStyle/>
          <a:p>
            <a:pPr eaLnBrk="1" hangingPunct="1"/>
            <a:r>
              <a:rPr lang="en-US" altLang="en-US" sz="2400"/>
              <a:t>Simplest form of propagation makes each arc </a:t>
            </a:r>
            <a:r>
              <a:rPr lang="en-US" altLang="en-US" sz="2400">
                <a:solidFill>
                  <a:schemeClr val="accent2"/>
                </a:solidFill>
              </a:rPr>
              <a:t>consistent</a:t>
            </a:r>
            <a:endParaRPr lang="en-US" altLang="en-US" sz="2400"/>
          </a:p>
          <a:p>
            <a:pPr eaLnBrk="1" hangingPunct="1"/>
            <a:r>
              <a:rPr lang="en-US" altLang="en-US" sz="2400" i="1"/>
              <a:t>X </a:t>
            </a:r>
            <a:r>
              <a:rPr lang="en-US" altLang="en-US" sz="2400">
                <a:sym typeface="Wingdings" panose="05000000000000000000" pitchFamily="2" charset="2"/>
              </a:rPr>
              <a:t></a:t>
            </a:r>
            <a:r>
              <a:rPr lang="en-US" altLang="en-US" sz="2400" i="1"/>
              <a:t>Y</a:t>
            </a:r>
            <a:r>
              <a:rPr lang="en-US" altLang="en-US" sz="2400"/>
              <a:t> is consistent iff
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for </a:t>
            </a:r>
            <a:r>
              <a:rPr lang="en-US" altLang="en-US" sz="2000">
                <a:solidFill>
                  <a:srgbClr val="FF0000"/>
                </a:solidFill>
              </a:rPr>
              <a:t>every</a:t>
            </a:r>
            <a:r>
              <a:rPr lang="en-US" altLang="en-US" sz="2000"/>
              <a:t> value </a:t>
            </a:r>
            <a:r>
              <a:rPr lang="en-US" altLang="en-US" sz="2000" i="1"/>
              <a:t>x </a:t>
            </a:r>
            <a:r>
              <a:rPr lang="en-US" altLang="en-US" sz="2000"/>
              <a:t>of </a:t>
            </a:r>
            <a:r>
              <a:rPr lang="en-US" altLang="en-US" sz="2000" i="1"/>
              <a:t>X </a:t>
            </a:r>
            <a:r>
              <a:rPr lang="en-US" altLang="en-US" sz="2000"/>
              <a:t>there is </a:t>
            </a:r>
            <a:r>
              <a:rPr lang="en-US" altLang="en-US" sz="2000">
                <a:solidFill>
                  <a:srgbClr val="FF0000"/>
                </a:solidFill>
              </a:rPr>
              <a:t>some</a:t>
            </a:r>
            <a:r>
              <a:rPr lang="en-US" altLang="en-US" sz="2000"/>
              <a:t> allowed </a:t>
            </a:r>
            <a:r>
              <a:rPr lang="en-US" altLang="en-US" sz="2000" i="1"/>
              <a:t>y</a:t>
            </a:r>
            <a:r>
              <a:rPr lang="en-US" altLang="en-US" sz="2000"/>
              <a:t>
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/>
            <a:r>
              <a:rPr lang="en-US" altLang="en-US" sz="2400"/>
              <a:t>If </a:t>
            </a:r>
            <a:r>
              <a:rPr lang="en-US" altLang="en-US" sz="2400" i="1"/>
              <a:t>X</a:t>
            </a:r>
            <a:r>
              <a:rPr lang="en-US" altLang="en-US" sz="2400"/>
              <a:t> loses a value, neighbors of </a:t>
            </a:r>
            <a:r>
              <a:rPr lang="en-US" altLang="en-US" sz="2400" i="1"/>
              <a:t>X</a:t>
            </a:r>
            <a:r>
              <a:rPr lang="en-US" altLang="en-US" sz="2400"/>
              <a:t> need to be rechecked</a:t>
            </a:r>
          </a:p>
          <a:p>
            <a:pPr eaLnBrk="1" hangingPunct="1"/>
            <a:r>
              <a:rPr lang="en-US" altLang="en-US" sz="2400"/>
              <a:t>Arc consistency detects failure earlier than forward checking
</a:t>
            </a:r>
          </a:p>
          <a:p>
            <a:pPr eaLnBrk="1" hangingPunct="1"/>
            <a:r>
              <a:rPr lang="en-US" altLang="en-US" sz="2400"/>
              <a:t>Can be run as a preprocessor or after each assignment
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
</a:t>
            </a:r>
          </a:p>
        </p:txBody>
      </p:sp>
      <p:pic>
        <p:nvPicPr>
          <p:cNvPr id="32773" name="Picture 6" descr="ac-example4c">
            <a:extLst>
              <a:ext uri="{FF2B5EF4-FFF2-40B4-BE49-F238E27FC236}">
                <a16:creationId xmlns:a16="http://schemas.microsoft.com/office/drawing/2014/main" id="{D1330015-79E7-E669-4C2F-F1CCFA3B5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2895600"/>
            <a:ext cx="51339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29BCC075-4CCA-220C-DA27-329214E7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03CB63B-2D51-4AC3-A26C-11219D451C2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8913385-4892-9493-3080-92EA4DE85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Arc consistency algorithm AC-3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032E807-1318-99AA-982E-9EA41AA99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5559425"/>
            <a:ext cx="8650288" cy="57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Time complexity: O(n</a:t>
            </a:r>
            <a:r>
              <a:rPr lang="en-US" altLang="en-US" baseline="30000"/>
              <a:t>2</a:t>
            </a:r>
            <a:r>
              <a:rPr lang="en-US" altLang="en-US"/>
              <a:t>d</a:t>
            </a:r>
            <a:r>
              <a:rPr lang="en-US" altLang="en-US" baseline="30000"/>
              <a:t>3</a:t>
            </a:r>
            <a:r>
              <a:rPr lang="en-US" altLang="en-US"/>
              <a:t>)
</a:t>
            </a:r>
          </a:p>
        </p:txBody>
      </p:sp>
      <p:pic>
        <p:nvPicPr>
          <p:cNvPr id="33797" name="Picture 4">
            <a:extLst>
              <a:ext uri="{FF2B5EF4-FFF2-40B4-BE49-F238E27FC236}">
                <a16:creationId xmlns:a16="http://schemas.microsoft.com/office/drawing/2014/main" id="{97E813C7-8021-5DF5-1D98-59EF4BCBB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21875" r="13281" b="22917"/>
          <a:stretch>
            <a:fillRect/>
          </a:stretch>
        </p:blipFill>
        <p:spPr bwMode="auto">
          <a:xfrm>
            <a:off x="1295400" y="1371600"/>
            <a:ext cx="6858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D744AE94-4B4E-BECB-3E03-52125C4E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162F4E7-0076-4D71-9EDF-1B4FA002114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624A134-097B-658F-85F9-11886BB26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search for CSPs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D55B68B-07F5-E65C-E2A3-F9B04C09E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87488"/>
            <a:ext cx="8650288" cy="46085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Hill-climbing, simulated annealing typically work with "complete" states, i.e., all variables assigned
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To apply to CSPs:
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allow states with unsatisfied constraints
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operators </a:t>
            </a:r>
            <a:r>
              <a:rPr lang="en-US" altLang="en-US" sz="2000">
                <a:solidFill>
                  <a:srgbClr val="FF0000"/>
                </a:solidFill>
              </a:rPr>
              <a:t>reassign</a:t>
            </a:r>
            <a:r>
              <a:rPr lang="en-US" altLang="en-US" sz="2000"/>
              <a:t> variable values
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Variable selection: randomly select any conflicted variable
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Value selection by </a:t>
            </a:r>
            <a:r>
              <a:rPr lang="en-US" altLang="en-US" sz="2400">
                <a:solidFill>
                  <a:srgbClr val="FF0000"/>
                </a:solidFill>
              </a:rPr>
              <a:t>min-conflicts </a:t>
            </a:r>
            <a:r>
              <a:rPr lang="en-US" altLang="en-US" sz="2400"/>
              <a:t>heuristic:
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choose value that violates the fewest constraints
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i.e., hill-climb with </a:t>
            </a:r>
            <a:r>
              <a:rPr lang="en-US" altLang="en-US" sz="2000" i="1"/>
              <a:t>h(n) </a:t>
            </a:r>
            <a:r>
              <a:rPr lang="en-US" altLang="en-US" sz="2000"/>
              <a:t>= total number of violated constraints
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C2BBB2CD-6694-B08A-B65C-4D5E72D3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5A9D191-3211-4499-BE8A-FBC42C79B57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31D69FF-F844-D2B9-C5A8-E773E6008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4-Queens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7E249FB-E8CA-20C8-8F38-66F1F331D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06488"/>
            <a:ext cx="8650288" cy="46085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4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States</a:t>
            </a:r>
            <a:r>
              <a:rPr lang="en-US" altLang="en-US" sz="2400"/>
              <a:t>: 4 queens in 4 columns (4</a:t>
            </a:r>
            <a:r>
              <a:rPr lang="en-US" altLang="en-US" sz="2400" baseline="30000"/>
              <a:t>4</a:t>
            </a:r>
            <a:r>
              <a:rPr lang="en-US" altLang="en-US" sz="2400"/>
              <a:t> = 256 states)
</a:t>
            </a:r>
            <a:r>
              <a:rPr lang="en-US" altLang="en-US" sz="2400">
                <a:solidFill>
                  <a:schemeClr val="accent2"/>
                </a:solidFill>
              </a:rPr>
              <a:t>Actions</a:t>
            </a:r>
            <a:r>
              <a:rPr lang="en-US" altLang="en-US" sz="2400"/>
              <a:t>: move queen in column
</a:t>
            </a:r>
            <a:r>
              <a:rPr lang="en-US" altLang="en-US" sz="2400">
                <a:solidFill>
                  <a:schemeClr val="accent2"/>
                </a:solidFill>
              </a:rPr>
              <a:t>Goal test</a:t>
            </a:r>
            <a:r>
              <a:rPr lang="en-US" altLang="en-US" sz="2400"/>
              <a:t>: no attacks
</a:t>
            </a:r>
            <a:r>
              <a:rPr lang="en-US" altLang="en-US" sz="2400">
                <a:solidFill>
                  <a:schemeClr val="accent2"/>
                </a:solidFill>
              </a:rPr>
              <a:t>Evaluation</a:t>
            </a:r>
            <a:r>
              <a:rPr lang="en-US" altLang="en-US" sz="2400"/>
              <a:t>: </a:t>
            </a:r>
            <a:r>
              <a:rPr lang="en-US" altLang="en-US" sz="2400" i="1"/>
              <a:t>h(n) </a:t>
            </a:r>
            <a:r>
              <a:rPr lang="en-US" altLang="en-US" sz="2400"/>
              <a:t>= number of attacks
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Given random initial state, can solve </a:t>
            </a:r>
            <a:r>
              <a:rPr lang="en-US" altLang="en-US" sz="2400" i="1"/>
              <a:t>n</a:t>
            </a:r>
            <a:r>
              <a:rPr lang="en-US" altLang="en-US" sz="2400"/>
              <a:t>-queens in almost constant time for arbitrary </a:t>
            </a:r>
            <a:r>
              <a:rPr lang="en-US" altLang="en-US" sz="2400" i="1"/>
              <a:t>n</a:t>
            </a:r>
            <a:r>
              <a:rPr lang="en-US" altLang="en-US" sz="2400"/>
              <a:t> with high probability (e.g., </a:t>
            </a:r>
            <a:r>
              <a:rPr lang="en-US" altLang="en-US" sz="2400" i="1"/>
              <a:t>n</a:t>
            </a:r>
            <a:r>
              <a:rPr lang="en-US" altLang="en-US" sz="2400"/>
              <a:t> = 10,000,000)</a:t>
            </a:r>
          </a:p>
        </p:txBody>
      </p:sp>
      <p:pic>
        <p:nvPicPr>
          <p:cNvPr id="35845" name="Picture 4" descr="4queens-iterative">
            <a:extLst>
              <a:ext uri="{FF2B5EF4-FFF2-40B4-BE49-F238E27FC236}">
                <a16:creationId xmlns:a16="http://schemas.microsoft.com/office/drawing/2014/main" id="{B5207D0E-D39E-B23E-246A-2B0412E9D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5791200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A7A13C47-9544-ABC3-B2F9-C6E6E2D2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28BE3C-D8BB-4584-9638-055180E2AEF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28DD91A-152B-A4D0-23FB-26EF95735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4300CB9-02EA-DD43-3D8F-41C3E51F2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50288" cy="46085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CSPs are a special kind of problem:
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states defined by values of a fixed set of variables
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goal test defined by constraints on variable values
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4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Backtracking = depth-first search with one variable assigned per node
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4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Variable ordering and value selection heuristics help significantly
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4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Forward checking prevents assignments that guarantee later failure
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Constraint propagation (e.g., arc consistency) does additional work to constrain values and detect inconsistencies
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Iterative min-conflicts is usually effective in practice
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DA44AEF5-9C54-F339-A37B-FA135742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8D2B27D-92B4-4E7D-8483-D0980C0751F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A83EC08-5363-F4E5-553F-10F2D6953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Map-Coloring</a:t>
            </a:r>
          </a:p>
        </p:txBody>
      </p:sp>
      <p:pic>
        <p:nvPicPr>
          <p:cNvPr id="6148" name="Picture 5" descr="australia">
            <a:extLst>
              <a:ext uri="{FF2B5EF4-FFF2-40B4-BE49-F238E27FC236}">
                <a16:creationId xmlns:a16="http://schemas.microsoft.com/office/drawing/2014/main" id="{D3968641-2C93-C2C7-4C1F-CE7DB3939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3">
            <a:extLst>
              <a:ext uri="{FF2B5EF4-FFF2-40B4-BE49-F238E27FC236}">
                <a16:creationId xmlns:a16="http://schemas.microsoft.com/office/drawing/2014/main" id="{7C734B8E-002F-05DE-5CB9-0A901F04F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4162425"/>
            <a:ext cx="8650288" cy="19700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Variables</a:t>
            </a:r>
            <a:r>
              <a:rPr lang="en-US" altLang="en-US" sz="2000"/>
              <a:t> </a:t>
            </a:r>
            <a:r>
              <a:rPr lang="en-US" altLang="en-US" sz="2000" i="1"/>
              <a:t>WA, NT, Q, NSW, V, SA, T</a:t>
            </a:r>
            <a:r>
              <a:rPr lang="en-US" altLang="en-US" sz="20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Domains</a:t>
            </a:r>
            <a:r>
              <a:rPr lang="en-US" altLang="en-US" sz="2000"/>
              <a:t> </a:t>
            </a:r>
            <a:r>
              <a:rPr lang="en-US" altLang="en-US" sz="2000" i="1"/>
              <a:t>D</a:t>
            </a:r>
            <a:r>
              <a:rPr lang="en-US" altLang="en-US" sz="2000" i="1" baseline="-25000"/>
              <a:t>i</a:t>
            </a:r>
            <a:r>
              <a:rPr lang="en-US" altLang="en-US" sz="2000"/>
              <a:t> = {red,green,blue}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Constraints</a:t>
            </a:r>
            <a:r>
              <a:rPr lang="en-US" altLang="en-US" sz="2000"/>
              <a:t>: adjacent regions must have different colors
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e.g., WA </a:t>
            </a:r>
            <a:r>
              <a:rPr lang="en-US" altLang="en-US" sz="2000">
                <a:cs typeface="Arial" panose="020B0604020202020204" pitchFamily="34" charset="0"/>
              </a:rPr>
              <a:t>≠</a:t>
            </a:r>
            <a:r>
              <a:rPr lang="en-US" altLang="en-US" sz="2000"/>
              <a:t> NT, or (WA,NT) in {(red,green),(red,blue),(green,red), (green,blue),(blue,red),(blue,green)}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1D2835DA-2038-D9D9-27E8-B9A6BA3F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1D7D53C-F943-4FF7-9D25-6BFE442EAE0F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7171" name="Picture 4" descr="australia-solution">
            <a:extLst>
              <a:ext uri="{FF2B5EF4-FFF2-40B4-BE49-F238E27FC236}">
                <a16:creationId xmlns:a16="http://schemas.microsoft.com/office/drawing/2014/main" id="{566FE978-69CC-33D7-3290-3F1917955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>
            <a:extLst>
              <a:ext uri="{FF2B5EF4-FFF2-40B4-BE49-F238E27FC236}">
                <a16:creationId xmlns:a16="http://schemas.microsoft.com/office/drawing/2014/main" id="{2EF72A0C-7439-9CFB-62DA-0FE54A8A0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Map-Coloring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1752D869-99BD-3C48-584C-05C59FC93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4549775"/>
            <a:ext cx="8650288" cy="1582738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Solutions</a:t>
            </a:r>
            <a:r>
              <a:rPr lang="en-US" altLang="en-US" sz="2800"/>
              <a:t> are </a:t>
            </a:r>
            <a:r>
              <a:rPr lang="en-US" altLang="en-US" sz="2800">
                <a:solidFill>
                  <a:srgbClr val="FF0000"/>
                </a:solidFill>
              </a:rPr>
              <a:t>complete</a:t>
            </a:r>
            <a:r>
              <a:rPr lang="en-US" altLang="en-US" sz="2800"/>
              <a:t> and </a:t>
            </a:r>
            <a:r>
              <a:rPr lang="en-US" altLang="en-US" sz="2800">
                <a:solidFill>
                  <a:srgbClr val="FF0000"/>
                </a:solidFill>
              </a:rPr>
              <a:t>consistent</a:t>
            </a:r>
            <a:r>
              <a:rPr lang="en-US" altLang="en-US" sz="2800"/>
              <a:t> assignments, e.g., WA = red, NT = green,Q = red,NSW = green,V = red,SA = blue,T = green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0CC63270-DA63-63F1-7FE9-19442504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5B1D45B-D2F2-462F-ABC3-EE21F7296E4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F4C5202-3796-1F87-20E7-08A96A917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Constraint graph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B6369AF-B741-ED1A-BD02-CD4501A85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Binary CSP:</a:t>
            </a:r>
            <a:r>
              <a:rPr lang="en-US" altLang="en-US" sz="2400"/>
              <a:t> each constraint relates two variables
</a:t>
            </a:r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Constraint graph:</a:t>
            </a:r>
            <a:r>
              <a:rPr lang="en-US" altLang="en-US" sz="2400"/>
              <a:t> nodes are variables, arcs are constraints
</a:t>
            </a:r>
          </a:p>
        </p:txBody>
      </p:sp>
      <p:pic>
        <p:nvPicPr>
          <p:cNvPr id="8197" name="Picture 4" descr="australia-csp">
            <a:extLst>
              <a:ext uri="{FF2B5EF4-FFF2-40B4-BE49-F238E27FC236}">
                <a16:creationId xmlns:a16="http://schemas.microsoft.com/office/drawing/2014/main" id="{4210E6E8-CB6A-26A3-8F9D-681EF97F6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124200"/>
            <a:ext cx="36766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EF4B8639-8C92-43DF-9079-00EF7FD0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A34DF71-0A4C-4AB1-BCE0-34C0F6565EE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A5A18CC-F82C-F1A8-C7D1-D9A93316B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Varieties of CSPs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76469C5-04F4-E786-9BAA-567F43204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Discrete variables
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finite domains: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i="1"/>
              <a:t>n</a:t>
            </a:r>
            <a:r>
              <a:rPr lang="en-US" altLang="en-US" sz="1800"/>
              <a:t> variables, domain size </a:t>
            </a:r>
            <a:r>
              <a:rPr lang="en-US" altLang="en-US" sz="1800" i="1"/>
              <a:t>d </a:t>
            </a:r>
            <a:r>
              <a:rPr lang="en-US" altLang="en-US" sz="1800" i="1">
                <a:sym typeface="Wingdings" panose="05000000000000000000" pitchFamily="2" charset="2"/>
              </a:rPr>
              <a:t> </a:t>
            </a:r>
            <a:r>
              <a:rPr lang="en-US" altLang="en-US" sz="1800" i="1"/>
              <a:t>O(d</a:t>
            </a:r>
            <a:r>
              <a:rPr lang="en-US" altLang="en-US" sz="1800" i="1" baseline="30000"/>
              <a:t>n</a:t>
            </a:r>
            <a:r>
              <a:rPr lang="en-US" altLang="en-US" sz="1800" i="1"/>
              <a:t>) </a:t>
            </a:r>
            <a:r>
              <a:rPr lang="en-US" altLang="en-US" sz="1800"/>
              <a:t>complete assignments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e.g., Boolean CSPs, incl.~Boolean satisfiability (NP-complete)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infinite domains: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integers, strings, etc.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e.g., job scheduling, variables are start/end days for each job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need a constraint language, e.g., </a:t>
            </a:r>
            <a:r>
              <a:rPr lang="en-US" altLang="en-US" sz="1800" i="1"/>
              <a:t>StartJob</a:t>
            </a:r>
            <a:r>
              <a:rPr lang="en-US" altLang="en-US" sz="1800" i="1" baseline="-25000"/>
              <a:t>1</a:t>
            </a:r>
            <a:r>
              <a:rPr lang="en-US" altLang="en-US" sz="1800" i="1"/>
              <a:t> + 5 </a:t>
            </a:r>
            <a:r>
              <a:rPr lang="en-US" altLang="en-US" sz="1800" i="1">
                <a:cs typeface="Arial" panose="020B0604020202020204" pitchFamily="34" charset="0"/>
              </a:rPr>
              <a:t>≤ </a:t>
            </a:r>
            <a:r>
              <a:rPr lang="en-US" altLang="en-US" sz="1800" i="1"/>
              <a:t>StartJob</a:t>
            </a:r>
            <a:r>
              <a:rPr lang="en-US" altLang="en-US" sz="1800" i="1" baseline="-25000"/>
              <a:t>3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i="1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Continuous variables
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e.g., start/end times for Hubble Space Telescope observations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linear constraints solvable in polynomial time by linear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B1922600-429E-2530-5654-68E49A56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575DD59-B957-4551-947E-541F0B146AF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A0ED6F6-B784-1349-E6E2-7516C51E7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Varieties of constraints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5031B21-4294-8B10-CADD-EF469960E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87488"/>
            <a:ext cx="8650288" cy="4608512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Unary</a:t>
            </a:r>
            <a:r>
              <a:rPr lang="en-US" altLang="en-US" sz="2800"/>
              <a:t> constraints involve a single variable, </a:t>
            </a:r>
          </a:p>
          <a:p>
            <a:pPr lvl="1" eaLnBrk="1" hangingPunct="1"/>
            <a:r>
              <a:rPr lang="en-US" altLang="en-US" sz="2400"/>
              <a:t>e.g., SA </a:t>
            </a:r>
            <a:r>
              <a:rPr lang="en-US" altLang="en-US" sz="2400">
                <a:cs typeface="Arial" panose="020B0604020202020204" pitchFamily="34" charset="0"/>
              </a:rPr>
              <a:t>≠</a:t>
            </a:r>
            <a:r>
              <a:rPr lang="en-US" altLang="en-US" sz="2400"/>
              <a:t> green
</a:t>
            </a:r>
          </a:p>
          <a:p>
            <a:pPr eaLnBrk="1" hangingPunct="1"/>
            <a:endParaRPr lang="en-US" altLang="en-US" sz="280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Binary</a:t>
            </a:r>
            <a:r>
              <a:rPr lang="en-US" altLang="en-US" sz="2800"/>
              <a:t> constraints involve pairs of variables,</a:t>
            </a:r>
          </a:p>
          <a:p>
            <a:pPr lvl="1" eaLnBrk="1" hangingPunct="1"/>
            <a:r>
              <a:rPr lang="en-US" altLang="en-US" sz="2400"/>
              <a:t>e.g., SA </a:t>
            </a:r>
            <a:r>
              <a:rPr lang="en-US" altLang="en-US" sz="2400">
                <a:cs typeface="Arial" panose="020B0604020202020204" pitchFamily="34" charset="0"/>
              </a:rPr>
              <a:t>≠</a:t>
            </a:r>
            <a:r>
              <a:rPr lang="en-US" altLang="en-US" sz="2400"/>
              <a:t> WA
</a:t>
            </a:r>
          </a:p>
          <a:p>
            <a:pPr lvl="1" eaLnBrk="1" hangingPunct="1"/>
            <a:endParaRPr lang="en-US" altLang="en-US" sz="2400"/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Higher-order</a:t>
            </a:r>
            <a:r>
              <a:rPr lang="en-US" altLang="en-US" sz="2800"/>
              <a:t> constraints involve 3 or more variables,</a:t>
            </a:r>
          </a:p>
          <a:p>
            <a:pPr lvl="1" eaLnBrk="1" hangingPunct="1"/>
            <a:r>
              <a:rPr lang="en-US" altLang="en-US" sz="2400"/>
              <a:t>e.g., cryptarithmetic column constraints
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0A37E34A-5E13-426D-7BD5-C26C5781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EBEBF6B-CED2-4BD2-91DF-4B7423B597B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7BF8D73-DEF3-41C1-DB53-E1E99DC2A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Cryptarithmetic</a:t>
            </a:r>
          </a:p>
        </p:txBody>
      </p:sp>
      <p:pic>
        <p:nvPicPr>
          <p:cNvPr id="11268" name="Picture 5" descr="cryptarithmetic">
            <a:extLst>
              <a:ext uri="{FF2B5EF4-FFF2-40B4-BE49-F238E27FC236}">
                <a16:creationId xmlns:a16="http://schemas.microsoft.com/office/drawing/2014/main" id="{3A11E188-86F1-638B-7E26-58F461CCF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09600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3">
            <a:extLst>
              <a:ext uri="{FF2B5EF4-FFF2-40B4-BE49-F238E27FC236}">
                <a16:creationId xmlns:a16="http://schemas.microsoft.com/office/drawing/2014/main" id="{0364A880-2D13-6BBE-9EE8-58C824A12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963863"/>
            <a:ext cx="8570913" cy="3055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Variables</a:t>
            </a:r>
            <a:r>
              <a:rPr lang="en-US" altLang="en-US" sz="2400"/>
              <a:t>:</a:t>
            </a:r>
            <a:r>
              <a:rPr lang="en-US" altLang="en-US" sz="2400" i="1"/>
              <a:t> F T U W </a:t>
            </a:r>
            <a:br>
              <a:rPr lang="en-US" altLang="en-US" sz="2400" i="1"/>
            </a:br>
            <a:r>
              <a:rPr lang="en-US" altLang="en-US" sz="2400" i="1"/>
              <a:t>R O X</a:t>
            </a:r>
            <a:r>
              <a:rPr lang="en-US" altLang="en-US" sz="2400" i="1" baseline="-25000"/>
              <a:t>1</a:t>
            </a:r>
            <a:r>
              <a:rPr lang="en-US" altLang="en-US" sz="2400" i="1"/>
              <a:t> X</a:t>
            </a:r>
            <a:r>
              <a:rPr lang="en-US" altLang="en-US" sz="2400" i="1" baseline="-25000"/>
              <a:t>2 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3</a:t>
            </a:r>
            <a:endParaRPr lang="en-US" altLang="en-US" sz="2400" i="1"/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Domains</a:t>
            </a:r>
            <a:r>
              <a:rPr lang="en-US" altLang="en-US" sz="2400"/>
              <a:t>: {</a:t>
            </a:r>
            <a:r>
              <a:rPr lang="en-US" altLang="en-US" sz="2400" i="1"/>
              <a:t>0,1,2,3,4,5,6,7,8,9</a:t>
            </a:r>
            <a:r>
              <a:rPr lang="en-US" altLang="en-US" sz="240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Constraints</a:t>
            </a:r>
            <a:r>
              <a:rPr lang="en-US" altLang="en-US" sz="2400"/>
              <a:t>: </a:t>
            </a:r>
            <a:r>
              <a:rPr lang="en-US" altLang="en-US" sz="2400" i="1"/>
              <a:t>Alldiff (F,T,U,W,R,O)</a:t>
            </a:r>
            <a:r>
              <a:rPr lang="en-US" altLang="en-US" sz="2400"/>
              <a:t>
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O + O = R + 10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altLang="en-US" sz="2000" i="1">
                <a:cs typeface="Arial" panose="020B0604020202020204" pitchFamily="34" charset="0"/>
              </a:rPr>
              <a:t> 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
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X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 + W + W = U + 10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altLang="en-US" sz="2000" i="1"/>
              <a:t> X</a:t>
            </a:r>
            <a:r>
              <a:rPr lang="en-US" altLang="en-US" sz="2000" i="1" baseline="-25000"/>
              <a:t>2</a:t>
            </a:r>
            <a:r>
              <a:rPr lang="en-US" altLang="en-US" sz="2000" i="1"/>
              <a:t>
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X</a:t>
            </a:r>
            <a:r>
              <a:rPr lang="en-US" altLang="en-US" sz="2000" i="1" baseline="-25000"/>
              <a:t>2</a:t>
            </a:r>
            <a:r>
              <a:rPr lang="en-US" altLang="en-US" sz="2000" i="1"/>
              <a:t> + T + T </a:t>
            </a:r>
            <a:r>
              <a:rPr lang="en-US" altLang="en-US" sz="2000"/>
              <a:t>= </a:t>
            </a:r>
            <a:r>
              <a:rPr lang="en-US" altLang="en-US" sz="2000" i="1"/>
              <a:t>O + 10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altLang="en-US" sz="2000" i="1"/>
              <a:t> X</a:t>
            </a:r>
            <a:r>
              <a:rPr lang="en-US" altLang="en-US" sz="2000" i="1" baseline="-25000"/>
              <a:t>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X</a:t>
            </a:r>
            <a:r>
              <a:rPr lang="en-US" altLang="en-US" sz="2000" i="1" baseline="-25000"/>
              <a:t>3</a:t>
            </a:r>
            <a:r>
              <a:rPr lang="en-US" altLang="en-US" sz="2000"/>
              <a:t> = </a:t>
            </a:r>
            <a:r>
              <a:rPr lang="en-US" altLang="en-US" sz="2000" i="1"/>
              <a:t>F</a:t>
            </a:r>
            <a:r>
              <a:rPr lang="en-US" altLang="en-US" sz="2000"/>
              <a:t>, </a:t>
            </a:r>
            <a:r>
              <a:rPr lang="en-US" altLang="en-US" sz="2000" i="1"/>
              <a:t>T </a:t>
            </a:r>
            <a:r>
              <a:rPr lang="en-US" altLang="en-US" sz="2000">
                <a:cs typeface="Arial" panose="020B0604020202020204" pitchFamily="34" charset="0"/>
              </a:rPr>
              <a:t>≠</a:t>
            </a:r>
            <a:r>
              <a:rPr lang="en-US" altLang="en-US" sz="2000"/>
              <a:t> 0, </a:t>
            </a:r>
            <a:r>
              <a:rPr lang="en-US" altLang="en-US" sz="2000" i="1"/>
              <a:t>F</a:t>
            </a:r>
            <a:r>
              <a:rPr lang="en-US" altLang="en-US" sz="2000"/>
              <a:t> </a:t>
            </a:r>
            <a:r>
              <a:rPr lang="en-US" altLang="en-US" sz="2000">
                <a:cs typeface="Arial" panose="020B0604020202020204" pitchFamily="34" charset="0"/>
              </a:rPr>
              <a:t>≠</a:t>
            </a:r>
            <a:r>
              <a:rPr lang="en-US" altLang="en-US" sz="2000"/>
              <a:t> 0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7">
      <a:dk1>
        <a:srgbClr val="000000"/>
      </a:dk1>
      <a:lt1>
        <a:srgbClr val="FFFFFF"/>
      </a:lt1>
      <a:dk2>
        <a:srgbClr val="5B6501"/>
      </a:dk2>
      <a:lt2>
        <a:srgbClr val="333333"/>
      </a:lt2>
      <a:accent1>
        <a:srgbClr val="EBF440"/>
      </a:accent1>
      <a:accent2>
        <a:srgbClr val="B44CAD"/>
      </a:accent2>
      <a:accent3>
        <a:srgbClr val="FFFFFF"/>
      </a:accent3>
      <a:accent4>
        <a:srgbClr val="000000"/>
      </a:accent4>
      <a:accent5>
        <a:srgbClr val="F3F8AF"/>
      </a:accent5>
      <a:accent6>
        <a:srgbClr val="A3449C"/>
      </a:accent6>
      <a:hlink>
        <a:srgbClr val="B0D27E"/>
      </a:hlink>
      <a:folHlink>
        <a:srgbClr val="FDF703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B6501"/>
        </a:dk2>
        <a:lt2>
          <a:srgbClr val="333333"/>
        </a:lt2>
        <a:accent1>
          <a:srgbClr val="EBF440"/>
        </a:accent1>
        <a:accent2>
          <a:srgbClr val="B44CAD"/>
        </a:accent2>
        <a:accent3>
          <a:srgbClr val="FFFFFF"/>
        </a:accent3>
        <a:accent4>
          <a:srgbClr val="000000"/>
        </a:accent4>
        <a:accent5>
          <a:srgbClr val="F3F8AF"/>
        </a:accent5>
        <a:accent6>
          <a:srgbClr val="A3449C"/>
        </a:accent6>
        <a:hlink>
          <a:srgbClr val="B0D27E"/>
        </a:hlink>
        <a:folHlink>
          <a:srgbClr val="FDF7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9272435DF6CD44B943EDF910467F43" ma:contentTypeVersion="16" ma:contentTypeDescription="Create a new document." ma:contentTypeScope="" ma:versionID="0b24be9ee30a9a0399593bd098db39af">
  <xsd:schema xmlns:xsd="http://www.w3.org/2001/XMLSchema" xmlns:xs="http://www.w3.org/2001/XMLSchema" xmlns:p="http://schemas.microsoft.com/office/2006/metadata/properties" xmlns:ns2="8a6a7c81-d6cb-4658-810d-930303bfe2ca" xmlns:ns3="c7b5b248-4698-444a-94ee-e1bf675e5bd9" targetNamespace="http://schemas.microsoft.com/office/2006/metadata/properties" ma:root="true" ma:fieldsID="fe4d42c573a90ba61c38f04bb6cd8264" ns2:_="" ns3:_="">
    <xsd:import namespace="8a6a7c81-d6cb-4658-810d-930303bfe2ca"/>
    <xsd:import namespace="c7b5b248-4698-444a-94ee-e1bf675e5b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6a7c81-d6cb-4658-810d-930303bfe2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6e39378-e5b3-4363-9849-d730c44b92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b5b248-4698-444a-94ee-e1bf675e5bd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0138144-e242-46d6-83fe-0c6420e8f677}" ma:internalName="TaxCatchAll" ma:showField="CatchAllData" ma:web="c7b5b248-4698-444a-94ee-e1bf675e5b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6a7c81-d6cb-4658-810d-930303bfe2ca">
      <Terms xmlns="http://schemas.microsoft.com/office/infopath/2007/PartnerControls"/>
    </lcf76f155ced4ddcb4097134ff3c332f>
    <TaxCatchAll xmlns="c7b5b248-4698-444a-94ee-e1bf675e5bd9" xsi:nil="true"/>
  </documentManagement>
</p:properties>
</file>

<file path=customXml/itemProps1.xml><?xml version="1.0" encoding="utf-8"?>
<ds:datastoreItem xmlns:ds="http://schemas.openxmlformats.org/officeDocument/2006/customXml" ds:itemID="{47E1B803-6B20-4A97-AADE-15DAB28D8359}"/>
</file>

<file path=customXml/itemProps2.xml><?xml version="1.0" encoding="utf-8"?>
<ds:datastoreItem xmlns:ds="http://schemas.openxmlformats.org/officeDocument/2006/customXml" ds:itemID="{D3BAA479-BA63-4952-AF0E-C18C93B70515}"/>
</file>

<file path=customXml/itemProps3.xml><?xml version="1.0" encoding="utf-8"?>
<ds:datastoreItem xmlns:ds="http://schemas.openxmlformats.org/officeDocument/2006/customXml" ds:itemID="{07C4D2A2-71A3-4B82-A9A7-FF514B5B358F}"/>
</file>

<file path=docProps/app.xml><?xml version="1.0" encoding="utf-8"?>
<Properties xmlns="http://schemas.openxmlformats.org/officeDocument/2006/extended-properties" xmlns:vt="http://schemas.openxmlformats.org/officeDocument/2006/docPropsVTypes">
  <Template>3243</Template>
  <TotalTime>93</TotalTime>
  <Words>1445</Words>
  <Application>Microsoft Office PowerPoint</Application>
  <PresentationFormat>On-screen Show (4:3)</PresentationFormat>
  <Paragraphs>241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Tahoma</vt:lpstr>
      <vt:lpstr>Arial</vt:lpstr>
      <vt:lpstr>Wingdings</vt:lpstr>
      <vt:lpstr>Monotype Corsiva</vt:lpstr>
      <vt:lpstr>Blends</vt:lpstr>
      <vt:lpstr>Constraint Satisfaction Problems</vt:lpstr>
      <vt:lpstr>Outline</vt:lpstr>
      <vt:lpstr>Constraint satisfaction problems (CSPs)</vt:lpstr>
      <vt:lpstr>Example: Map-Coloring</vt:lpstr>
      <vt:lpstr>Example: Map-Coloring</vt:lpstr>
      <vt:lpstr>Constraint graph</vt:lpstr>
      <vt:lpstr>Varieties of CSPs</vt:lpstr>
      <vt:lpstr>Varieties of constraints</vt:lpstr>
      <vt:lpstr>Example: Cryptarithmetic</vt:lpstr>
      <vt:lpstr>Real-world CSPs</vt:lpstr>
      <vt:lpstr>Standard search formulation (incremental)</vt:lpstr>
      <vt:lpstr>Backtracking search</vt:lpstr>
      <vt:lpstr>Backtracking search</vt:lpstr>
      <vt:lpstr>Backtracking example</vt:lpstr>
      <vt:lpstr>Backtracking example</vt:lpstr>
      <vt:lpstr>Backtracking example</vt:lpstr>
      <vt:lpstr>Backtracking example</vt:lpstr>
      <vt:lpstr>Improving backtracking efficiency</vt:lpstr>
      <vt:lpstr>Most constrained variable</vt:lpstr>
      <vt:lpstr>Most constraining variable</vt:lpstr>
      <vt:lpstr>Least constraining value</vt:lpstr>
      <vt:lpstr>Forward checking</vt:lpstr>
      <vt:lpstr>Forward checking</vt:lpstr>
      <vt:lpstr>Forward checking</vt:lpstr>
      <vt:lpstr>Forward checking</vt:lpstr>
      <vt:lpstr>Constraint propagation</vt:lpstr>
      <vt:lpstr>Arc consistency</vt:lpstr>
      <vt:lpstr>Arc consistency</vt:lpstr>
      <vt:lpstr>Arc consistency</vt:lpstr>
      <vt:lpstr>Arc consistency</vt:lpstr>
      <vt:lpstr>Arc consistency algorithm AC-3</vt:lpstr>
      <vt:lpstr>Local search for CSPs</vt:lpstr>
      <vt:lpstr>Example: 4-Queens</vt:lpstr>
      <vt:lpstr>Summary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Satisfaction Problems</dc:title>
  <dc:creator>Min-Yen Kan</dc:creator>
  <cp:lastModifiedBy>1905001@cse.buet.ac.bd</cp:lastModifiedBy>
  <cp:revision>8</cp:revision>
  <dcterms:created xsi:type="dcterms:W3CDTF">2003-12-17T05:14:46Z</dcterms:created>
  <dcterms:modified xsi:type="dcterms:W3CDTF">2023-09-13T14:53:22Z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0x010100DB9272435DF6CD44B943EDF910467F43</vt:lpwstr>
  </property>
</Properties>
</file>