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424" r:id="rId2"/>
    <p:sldId id="366" r:id="rId3"/>
    <p:sldId id="422" r:id="rId4"/>
    <p:sldId id="423" r:id="rId5"/>
    <p:sldId id="367" r:id="rId6"/>
    <p:sldId id="368" r:id="rId7"/>
    <p:sldId id="369" r:id="rId8"/>
    <p:sldId id="370" r:id="rId9"/>
    <p:sldId id="371" r:id="rId10"/>
    <p:sldId id="372" r:id="rId11"/>
    <p:sldId id="427" r:id="rId12"/>
    <p:sldId id="426" r:id="rId13"/>
    <p:sldId id="373" r:id="rId14"/>
    <p:sldId id="375" r:id="rId15"/>
    <p:sldId id="376" r:id="rId16"/>
    <p:sldId id="417" r:id="rId17"/>
    <p:sldId id="418" r:id="rId18"/>
    <p:sldId id="419" r:id="rId19"/>
    <p:sldId id="420" r:id="rId20"/>
    <p:sldId id="377" r:id="rId21"/>
    <p:sldId id="406" r:id="rId22"/>
    <p:sldId id="380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21" r:id="rId32"/>
    <p:sldId id="42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64" autoAdjust="0"/>
  </p:normalViewPr>
  <p:slideViewPr>
    <p:cSldViewPr>
      <p:cViewPr varScale="1">
        <p:scale>
          <a:sx n="68" d="100"/>
          <a:sy n="68" d="100"/>
        </p:scale>
        <p:origin x="3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BD23C97-545C-466E-E361-C2ED3BDA7ED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DB292AE-A2DA-1160-5449-A6A95309301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6357FC4-B32E-ECCD-C232-D8C631C4EA8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077441-F447-436D-8CF2-60E94F40BAB2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C5F4946-B0A3-D0D3-FA0E-4DA4D48511F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7F8A29D-30E5-0992-5055-28A544891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55E5418-7268-078C-FB51-0802B9579C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42B9D4F-1C3D-A91D-EA1F-D201E878D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B8160E8-8337-19B3-49C8-C34EF417B9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91AEF65-9277-8DCE-3A05-CA3B5F9FB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AF1AF29-79F5-6061-67D3-8E9B460D0A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2043298-6976-B9D8-4584-829D7F62D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6189D78-5F97-5F93-CE60-A41EFEF049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621F3D7-D473-9282-9272-4372F0422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A862079-C010-CDD6-80E4-5785FA38FE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667EAE4-A053-2F3D-A4B3-325839330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FAF8C14-C080-3F11-9D72-3AED4848F7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600484A-77F0-268C-9495-01D32E82E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86EB55DF-679D-A61E-F8F4-C91BE648B0B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E70004-35B6-49E8-AE66-2F9CA0A61278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49C0DD7-78ED-E2DF-5791-61812CE425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5C4FA12-85DE-DE3F-BADB-8BF0D4148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AF20F60-A068-D75B-65B9-B27E4743495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6A34CE-8CA9-424E-90F7-B3D8830CBE45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86634A3-E3E9-1179-ADB7-715BE7AA85A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B02C1F8-6A92-B7C0-1D74-F48EE45D5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47A0308-AF84-E3DD-FC74-1379731E534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D7485C-961E-4BA6-B41A-356D68A30B08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3E17F69-CF45-FF06-BB5D-E857581E3C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21F18BC-C478-6E14-5C55-28F33D121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8B60308-C7B5-01F7-C686-2287ED6CE3B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966147-11B8-4063-877D-AF17FA92DE35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AA62679-4F03-90BC-82F4-F792C6AB49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68981F08-686E-FE12-CA67-444F9E70E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BB7852E-E041-1725-05B2-E4CD766F2E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F197-A777-27DB-62ED-574035021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8CB5138-AD3E-CE5A-903C-24F0DCE299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BB036DE-BC84-F73C-BC49-C97F1F2CC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33064E8-E72D-2764-D4BC-BD9F62D286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E717DD5-0F03-FA51-5720-3920BA74E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1522B5D-8990-ADFC-5C31-1F34E54242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FA6985A-10EE-5D0A-B70A-B253043E6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790612EC-4859-7347-4B9C-933310C6E09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F05AAE-602F-48AC-8B16-790315DB328C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5AA1CC2-0DE0-E4CC-7C6C-60C8C88E81B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938D4A1-4A2F-34E9-562D-133598712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95D2A1FE-CCAD-F6D9-D3B6-1003F8F15B1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60B01C-5B90-40FD-B1D4-F1A5985367A6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F09B22CB-FE0E-CED6-FABF-E59353B20C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F04379D0-D4DA-CD00-7C26-2FAD7AAC2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83EC36E2-85FB-C34E-61E1-8EE88FF74A4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0603F3-7396-439A-9200-A7FEDF4D3CE9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58886828-B4EA-4FB1-2872-F54B0AFF7E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FCF1F48-418F-6001-0E16-771A196DE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A1A5C22F-F9CB-4EE9-A4E6-C8A12D4C13C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7C99A3-8F19-4E86-A3B9-6BE1363B2353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78FDB5FD-8652-ECF9-C5C5-CFDF639428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798168C-1F3A-C166-1C6D-7B41A1500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556DBFCE-93C5-95E9-8194-9BFADB2E41A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354456-D850-46D2-B979-78DFC25E4F46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3F67EA5F-9ECC-CEDB-DB72-FDDB8646CF2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7C376FF-FD5A-BBE9-9803-F0D7DA8C6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E7021B04-051F-1053-9390-7AB40C32037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A42094-0863-487D-9372-638C1ECDCC83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071FA6F2-73CC-2803-35A5-18D1A9EEB0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774C0F80-66BD-696F-B9EF-2647A9005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2C6A2592-6421-0741-C90B-8942BB70A1F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FFA849-EF5F-4851-AD54-FFB9E713B35F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C3BBB8C-6D19-9098-AF71-AB28BDF7C7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F22E3F0-F3B2-3E37-11BF-227E5450E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2B2B61A-B66D-F78D-2AD3-E1EC6F0DB2A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6CB656-91E7-40F6-B053-25CABEAC479B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66AFE89-7FC0-A39D-2A81-ACD250CEDE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9A082D7-675E-BF1A-56E4-85BE36D3F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2ED22F6C-6B50-3A01-1D5C-31EDD30FA65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78A85B-0213-4F52-B3C9-5BB15B2B49C7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E1924495-A46E-58F8-4D18-6482A1747E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B7928A3E-DBF2-ECED-046C-7700FBEBE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87D1C7CB-25DA-C511-56ED-EFB5F89E488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E30D67-101C-443C-A790-EF5B6CA35D38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32A5CCC-A021-A0B6-D37A-6FA32A767B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E41BB1E-ADC2-D700-D047-1A371091E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95F10E7-F1ED-8735-68B0-139D513D7ED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97010E-FD46-4357-82EA-538E91544636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41F97E0-E401-31FD-7AEB-8B175C5A54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D111D98-1B97-C32F-F156-6E6631F7C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EC7A6D9-ED85-A2BF-6A25-714812A11D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578A702-62FD-DC36-8F33-FCB71BC14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F4149A0-8253-2097-5169-144A0595A3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7774A33-E6C5-4932-652B-D6BC9710C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B60217F-2848-3471-AF1F-51AECA51AF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B5F8588-BC39-5548-1AE5-91F4946B6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7E65E43-D708-6451-1A1A-1ED8FC67C9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AE85305-B67E-05EB-32E1-48DE93D5D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6115A66-8612-6842-CFAA-FD3B594691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F1FAF72-E0FF-D724-BE0E-1423E67EE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07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455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3048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217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38481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38481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140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DB00D0A-5196-297C-C676-239F89E925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1EAD89-7EB5-454F-9453-244C9D5A2C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0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287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43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977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91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26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49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57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66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EA2C6C-3FBB-854B-33C6-D4BEB69D3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00B9A62-DC74-F14F-1E9C-41BB7A051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</a:t>
            </a:r>
          </a:p>
        </p:txBody>
      </p:sp>
      <p:sp>
        <p:nvSpPr>
          <p:cNvPr id="185348" name="Rectangle 4">
            <a:extLst>
              <a:ext uri="{FF2B5EF4-FFF2-40B4-BE49-F238E27FC236}">
                <a16:creationId xmlns:a16="http://schemas.microsoft.com/office/drawing/2014/main" id="{AE228C1C-03A9-278D-C342-4AE673A64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8" y="6599238"/>
            <a:ext cx="2217737" cy="21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800" b="1">
                <a:latin typeface="Verdana" panose="020B0604030504040204" pitchFamily="34" charset="0"/>
              </a:rPr>
              <a:t>Slide Set 2: State-Space Search </a:t>
            </a:r>
            <a:fld id="{08BB09F0-1D50-41F2-A5F3-5B1A9E981529}" type="slidenum">
              <a:rPr lang="en-US" altLang="en-US" sz="800" b="1">
                <a:latin typeface="Verdana" panose="020B0604030504040204" pitchFamily="34" charset="0"/>
              </a:rPr>
              <a:pPr/>
              <a:t>‹#›</a:t>
            </a:fld>
            <a:endParaRPr lang="en-US" altLang="en-US" sz="800" b="1">
              <a:latin typeface="Verdana" panose="020B0604030504040204" pitchFamily="34" charset="0"/>
            </a:endParaRPr>
          </a:p>
        </p:txBody>
      </p:sp>
      <p:sp>
        <p:nvSpPr>
          <p:cNvPr id="185351" name="Line 7">
            <a:extLst>
              <a:ext uri="{FF2B5EF4-FFF2-40B4-BE49-F238E27FC236}">
                <a16:creationId xmlns:a16="http://schemas.microsoft.com/office/drawing/2014/main" id="{949909B4-D667-4FAB-220F-A118C58A9BC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914400"/>
            <a:ext cx="601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Verdana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Verdana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Verdana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Verdana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Verdana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Verdana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Verdana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fense_Advanced_Research_Projects_Agenc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1C82D727-FC83-4532-30D8-3224F49944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35814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Chapter 2</a:t>
            </a:r>
            <a:br>
              <a:rPr lang="en-US" sz="3200" dirty="0"/>
            </a:br>
            <a:br>
              <a:rPr lang="en-US" sz="10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Intelligent Agents</a:t>
            </a:r>
            <a:endParaRPr lang="en-US" sz="8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D07E9EC-48D9-2717-06E0-B2E15DB8E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DARPA Robotics Challenge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A489BD6-E292-BE5F-C16F-BF363275B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1800"/>
              <a:t>A prize competition funded by the US </a:t>
            </a:r>
            <a:r>
              <a:rPr lang="en-US" altLang="en-US" sz="1800" b="1">
                <a:hlinkClick r:id="rId3" tooltip="Defense Advanced Research Projects Agency"/>
              </a:rPr>
              <a:t>Defense Advanced Research Projects Agency</a:t>
            </a:r>
            <a:r>
              <a:rPr lang="en-US" altLang="en-US" sz="1800"/>
              <a:t>, held from 2012 to 2015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150000"/>
              </a:lnSpc>
            </a:pPr>
            <a:r>
              <a:rPr lang="en-US" altLang="en-US" sz="1800"/>
              <a:t> Aimed to develop semi-autonomous ground robots that could do complex tasks in dangerous, degraded, human-engineered environments</a:t>
            </a:r>
          </a:p>
          <a:p>
            <a:pPr eaLnBrk="1" hangingPunct="1">
              <a:lnSpc>
                <a:spcPct val="150000"/>
              </a:lnSpc>
            </a:pPr>
            <a:endParaRPr lang="en-US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3071601-E43F-8FC9-E055-D4BF2466C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DARPA Robotics Challenge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8FD7130-8807-7799-24F7-1DA1683B4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/>
              <a:t>The initial task requirements for robot entries are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150000"/>
              </a:lnSpc>
            </a:pPr>
            <a:r>
              <a:rPr lang="en-US" altLang="en-US" sz="1800"/>
              <a:t>Drive a utility vehicle at the site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/>
              <a:t>Travel dismounted across rubble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/>
              <a:t>Remove debris blocking an entryway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/>
              <a:t>Open a door and enter a building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/>
              <a:t>Climb an industrial ladder and traverse an industrial walkway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/>
              <a:t>Use a tool to break through a concrete panel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/>
              <a:t> Locate and close a valve near a leaking pipe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/>
              <a:t> Connect a fire hose to a standpipe and turn on a valve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FEEC06E-BFDC-C054-90A9-A369673D9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PEAS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1E559D6-9F32-783C-8D5C-F4D9EDC65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Example: Agent =  robot driver in DARPA Challenge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Performance measure: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 Time to complete course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Environment: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Roads, other traffic, obstacles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Actuators: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Steering wheel, accelerator, brake, signal, horn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Sensors: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Optical cameras, lasers, sonar, accelerometer, speedometer, GPS, odometer, engine sensors,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A5FC457-F7F9-1126-5605-69E129CFA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PEAS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07CCEA3-9D72-058F-165E-23338D415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5029200"/>
          </a:xfrm>
        </p:spPr>
        <p:txBody>
          <a:bodyPr/>
          <a:lstStyle/>
          <a:p>
            <a:pPr eaLnBrk="1" hangingPunct="1"/>
            <a:r>
              <a:rPr lang="en-US" altLang="en-US" sz="2000"/>
              <a:t>Example: Agent = Medical diagnosis system</a:t>
            </a:r>
          </a:p>
          <a:p>
            <a:pPr eaLnBrk="1" hangingPunct="1"/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CC"/>
                </a:solidFill>
              </a:rPr>
              <a:t>   </a:t>
            </a:r>
            <a:r>
              <a:rPr lang="en-US" altLang="en-US" sz="1800"/>
              <a:t>Performance measure: 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	Healthy patient, minimize costs, lawsuits</a:t>
            </a:r>
          </a:p>
          <a:p>
            <a:pPr eaLnBrk="1" hangingPunct="1"/>
            <a:endParaRPr lang="en-US" altLang="en-US" sz="1800"/>
          </a:p>
          <a:p>
            <a:pPr eaLnBrk="1" hangingPunct="1">
              <a:buFontTx/>
              <a:buNone/>
            </a:pPr>
            <a:r>
              <a:rPr lang="en-US" altLang="en-US" sz="1800"/>
              <a:t>    Environment: 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	Patient, hospital, staff</a:t>
            </a:r>
          </a:p>
          <a:p>
            <a:pPr eaLnBrk="1" hangingPunct="1"/>
            <a:endParaRPr lang="en-US" altLang="en-US" sz="1800"/>
          </a:p>
          <a:p>
            <a:pPr eaLnBrk="1" hangingPunct="1">
              <a:buFontTx/>
              <a:buNone/>
            </a:pPr>
            <a:r>
              <a:rPr lang="en-US" altLang="en-US" sz="1800"/>
              <a:t>    Actuators: 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	Screen display (questions, tests, diagnoses, treatments, referrals)</a:t>
            </a:r>
          </a:p>
          <a:p>
            <a:pPr eaLnBrk="1" hangingPunct="1"/>
            <a:endParaRPr lang="en-US" altLang="en-US" sz="1800"/>
          </a:p>
          <a:p>
            <a:pPr eaLnBrk="1" hangingPunct="1">
              <a:buFontTx/>
              <a:buNone/>
            </a:pPr>
            <a:r>
              <a:rPr lang="en-US" altLang="en-US" sz="1800"/>
              <a:t>    Sensors: 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		Keyboard (entry of symptoms, findings, patient's answers)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C3F9071-13E9-254B-4771-A36D9B1AE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Environment types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B350C8D-A930-B7C2-BF8B-0B741C224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Fully observable</a:t>
            </a:r>
            <a:r>
              <a:rPr lang="en-US" altLang="en-US" sz="2000"/>
              <a:t> (vs. </a:t>
            </a:r>
            <a:r>
              <a:rPr lang="en-US" altLang="en-US" sz="2000">
                <a:solidFill>
                  <a:srgbClr val="0000CC"/>
                </a:solidFill>
              </a:rPr>
              <a:t>partially observable</a:t>
            </a:r>
            <a:r>
              <a:rPr lang="en-US" altLang="en-US" sz="2000"/>
              <a:t>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An agent's sensors give it access to the complete state of the environment at each point in time.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Deterministic</a:t>
            </a:r>
            <a:r>
              <a:rPr lang="en-US" altLang="en-US" sz="2000"/>
              <a:t> (vs. </a:t>
            </a:r>
            <a:r>
              <a:rPr lang="en-US" altLang="en-US" sz="2000">
                <a:solidFill>
                  <a:srgbClr val="0000CC"/>
                </a:solidFill>
              </a:rPr>
              <a:t>stochastic</a:t>
            </a:r>
            <a:r>
              <a:rPr lang="en-US" altLang="en-US" sz="2000"/>
              <a:t>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next state of the environment is completely determined by the current state and the action executed by the agent.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If the environment is deterministic except for the actions of other agents, then the environment is </a:t>
            </a:r>
            <a:r>
              <a:rPr lang="en-US" altLang="en-US" sz="1800">
                <a:solidFill>
                  <a:srgbClr val="FF0000"/>
                </a:solidFill>
              </a:rPr>
              <a:t>strategic</a:t>
            </a: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Deterministic environments can appear stochastic to an agent (e.g., when only partially observable)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Episodic </a:t>
            </a:r>
            <a:r>
              <a:rPr lang="en-US" altLang="en-US" sz="2000"/>
              <a:t>(vs. </a:t>
            </a:r>
            <a:r>
              <a:rPr lang="en-US" altLang="en-US" sz="2000">
                <a:solidFill>
                  <a:srgbClr val="0000CC"/>
                </a:solidFill>
              </a:rPr>
              <a:t>sequential</a:t>
            </a:r>
            <a:r>
              <a:rPr lang="en-US" altLang="en-US" sz="2000"/>
              <a:t>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An agent’s action is divided into atomic episodes. Decisions do not depend on previous decisions/actions.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E9766D6-441C-F0E6-203F-5D91E3387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Environment types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EE820B6-0596-CC55-883E-FF8EC011D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Static </a:t>
            </a:r>
            <a:r>
              <a:rPr lang="en-US" altLang="en-US" sz="2000"/>
              <a:t>(vs. </a:t>
            </a:r>
            <a:r>
              <a:rPr lang="en-US" altLang="en-US" sz="2000">
                <a:solidFill>
                  <a:srgbClr val="0000CC"/>
                </a:solidFill>
              </a:rPr>
              <a:t>dynamic</a:t>
            </a:r>
            <a:r>
              <a:rPr lang="en-US" altLang="en-US" sz="2000"/>
              <a:t>): </a:t>
            </a:r>
          </a:p>
          <a:p>
            <a:pPr lvl="1" eaLnBrk="1" hangingPunct="1"/>
            <a:r>
              <a:rPr lang="en-US" altLang="en-US" sz="1800"/>
              <a:t>The environment is unchanged while an agent is deliberating. </a:t>
            </a:r>
          </a:p>
          <a:p>
            <a:pPr lvl="1" eaLnBrk="1" hangingPunct="1"/>
            <a:r>
              <a:rPr lang="en-US" altLang="en-US" sz="1800"/>
              <a:t>The environment is </a:t>
            </a:r>
            <a:r>
              <a:rPr lang="en-US" altLang="en-US" sz="1800">
                <a:solidFill>
                  <a:srgbClr val="FF0000"/>
                </a:solidFill>
              </a:rPr>
              <a:t>semidynamic</a:t>
            </a:r>
            <a:r>
              <a:rPr lang="en-US" altLang="en-US" sz="1800"/>
              <a:t> if the environment itself does not change with the passage of time but the agent's performance score does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Discrete</a:t>
            </a:r>
            <a:r>
              <a:rPr lang="en-US" altLang="en-US" sz="2000"/>
              <a:t> (vs. </a:t>
            </a:r>
            <a:r>
              <a:rPr lang="en-US" altLang="en-US" sz="2000">
                <a:solidFill>
                  <a:srgbClr val="0000CC"/>
                </a:solidFill>
              </a:rPr>
              <a:t>continuous</a:t>
            </a:r>
            <a:r>
              <a:rPr lang="en-US" altLang="en-US" sz="2000"/>
              <a:t>): </a:t>
            </a:r>
          </a:p>
          <a:p>
            <a:pPr lvl="1" eaLnBrk="1" hangingPunct="1"/>
            <a:r>
              <a:rPr lang="en-US" altLang="en-US" sz="1800"/>
              <a:t>A discrete set of distinct, clearly defined percepts and actions.</a:t>
            </a:r>
          </a:p>
          <a:p>
            <a:pPr lvl="1" eaLnBrk="1" hangingPunct="1"/>
            <a:r>
              <a:rPr lang="en-US" altLang="en-US" sz="1800"/>
              <a:t>How we </a:t>
            </a:r>
            <a:r>
              <a:rPr lang="en-US" altLang="en-US" sz="1800">
                <a:solidFill>
                  <a:srgbClr val="0000CC"/>
                </a:solidFill>
              </a:rPr>
              <a:t>represent</a:t>
            </a:r>
            <a:r>
              <a:rPr lang="en-US" altLang="en-US" sz="1800">
                <a:solidFill>
                  <a:srgbClr val="006600"/>
                </a:solidFill>
              </a:rPr>
              <a:t> </a:t>
            </a:r>
            <a:r>
              <a:rPr lang="en-US" altLang="en-US" sz="1800"/>
              <a:t>or</a:t>
            </a:r>
            <a:r>
              <a:rPr lang="en-US" altLang="en-US" sz="1800">
                <a:solidFill>
                  <a:srgbClr val="006600"/>
                </a:solidFill>
              </a:rPr>
              <a:t> </a:t>
            </a:r>
            <a:r>
              <a:rPr lang="en-US" altLang="en-US" sz="1800">
                <a:solidFill>
                  <a:srgbClr val="0000CC"/>
                </a:solidFill>
              </a:rPr>
              <a:t>abstract </a:t>
            </a:r>
            <a:r>
              <a:rPr lang="en-US" altLang="en-US" sz="1800"/>
              <a:t>or</a:t>
            </a:r>
            <a:r>
              <a:rPr lang="en-US" altLang="en-US" sz="1800">
                <a:solidFill>
                  <a:srgbClr val="006600"/>
                </a:solidFill>
              </a:rPr>
              <a:t> </a:t>
            </a:r>
            <a:r>
              <a:rPr lang="en-US" altLang="en-US" sz="1800">
                <a:solidFill>
                  <a:srgbClr val="0000CC"/>
                </a:solidFill>
              </a:rPr>
              <a:t>model</a:t>
            </a:r>
            <a:r>
              <a:rPr lang="en-US" altLang="en-US" sz="1800"/>
              <a:t> the world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Single agent</a:t>
            </a:r>
            <a:r>
              <a:rPr lang="en-US" altLang="en-US" sz="2000"/>
              <a:t> (vs. </a:t>
            </a:r>
            <a:r>
              <a:rPr lang="en-US" altLang="en-US" sz="2000">
                <a:solidFill>
                  <a:srgbClr val="0000CC"/>
                </a:solidFill>
              </a:rPr>
              <a:t>multi-agent</a:t>
            </a:r>
            <a:r>
              <a:rPr lang="en-US" altLang="en-US" sz="2000"/>
              <a:t>): </a:t>
            </a:r>
          </a:p>
          <a:p>
            <a:pPr lvl="1" eaLnBrk="1" hangingPunct="1"/>
            <a:r>
              <a:rPr lang="en-US" altLang="en-US" sz="1800"/>
              <a:t>An agent operating by itself in an environment. Does the other agent interfere with my performance measure?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2BF3944-5684-32B0-1067-2EF062E1F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/>
              <a:t>Characteristics of environments</a:t>
            </a:r>
          </a:p>
        </p:txBody>
      </p:sp>
      <p:graphicFrame>
        <p:nvGraphicFramePr>
          <p:cNvPr id="135231" name="Group 63">
            <a:extLst>
              <a:ext uri="{FF2B5EF4-FFF2-40B4-BE49-F238E27FC236}">
                <a16:creationId xmlns:a16="http://schemas.microsoft.com/office/drawing/2014/main" id="{A7F2AE75-3F82-2F25-7ED5-2BBAB049AB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" y="1981200"/>
          <a:ext cx="8839200" cy="321468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Fully observable?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Deterministic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Episodic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Static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Discrete?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Single agent?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5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Solitaire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1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Driving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Internet shopping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Medical diagnosis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FF963BA-E766-73CB-4944-3FFF5D715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altLang="en-US"/>
              <a:t>Characteristics of environments</a:t>
            </a:r>
          </a:p>
        </p:txBody>
      </p:sp>
      <p:graphicFrame>
        <p:nvGraphicFramePr>
          <p:cNvPr id="49237" name="Group 85">
            <a:extLst>
              <a:ext uri="{FF2B5EF4-FFF2-40B4-BE49-F238E27FC236}">
                <a16:creationId xmlns:a16="http://schemas.microsoft.com/office/drawing/2014/main" id="{5BD72DD0-3DD0-E46F-CEE7-7EB933AABD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" y="1981200"/>
          <a:ext cx="8763000" cy="321468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Fully observable?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Deterministic?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Episodic?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Static?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Discrete?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Single agent?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5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Solitaire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1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Driving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Internet shopping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Medical diagnosis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72B96EC-BFF5-FD6B-CB10-3BD908364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en-US"/>
              <a:t>Characteristics of environments</a:t>
            </a:r>
          </a:p>
        </p:txBody>
      </p:sp>
      <p:graphicFrame>
        <p:nvGraphicFramePr>
          <p:cNvPr id="46166" name="Group 86">
            <a:extLst>
              <a:ext uri="{FF2B5EF4-FFF2-40B4-BE49-F238E27FC236}">
                <a16:creationId xmlns:a16="http://schemas.microsoft.com/office/drawing/2014/main" id="{BD51C8D8-FF6D-8F1B-FCAE-ACF50C28F9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" y="1981200"/>
          <a:ext cx="8763000" cy="321468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Fully observable?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Deterministic?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Episodic?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Static?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Discrete?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Single agent?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5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Solitaire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1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Driving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Internet shopping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Medical diagnosis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C1DF9A6-1538-317B-78D6-F9ACA9C1C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altLang="en-US"/>
              <a:t>Characteristics of environments</a:t>
            </a:r>
          </a:p>
        </p:txBody>
      </p:sp>
      <p:graphicFrame>
        <p:nvGraphicFramePr>
          <p:cNvPr id="50263" name="Group 87">
            <a:extLst>
              <a:ext uri="{FF2B5EF4-FFF2-40B4-BE49-F238E27FC236}">
                <a16:creationId xmlns:a16="http://schemas.microsoft.com/office/drawing/2014/main" id="{642563F1-93CB-1B55-5E80-44E0141CB6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" y="1981200"/>
          <a:ext cx="8763000" cy="321468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Fully observable?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Deterministic?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Episodic?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Static?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Discrete?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Single agent?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5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Solitaire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1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Driving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Internet shopping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Medical diagnosis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230" name="Text Box 54">
            <a:extLst>
              <a:ext uri="{FF2B5EF4-FFF2-40B4-BE49-F238E27FC236}">
                <a16:creationId xmlns:a16="http://schemas.microsoft.com/office/drawing/2014/main" id="{1B0719AB-F877-45F5-B505-287D0051A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198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cs typeface="Times New Roman" panose="02020603050405020304" pitchFamily="18" charset="0"/>
              </a:rPr>
              <a:t>→ Lots of real-world domains fall into the hardest case!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3F85DBE-5E42-56F5-1BF2-45EFA01F0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EA90168-E975-3B20-6384-4C7D8DF8E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An agent is anything that can be viewed as perceiving its environment through sensors and acting upon that environment through actuators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</a:t>
            </a:r>
            <a:r>
              <a:rPr lang="en-US" altLang="en-US" sz="1800">
                <a:solidFill>
                  <a:srgbClr val="0000CC"/>
                </a:solidFill>
              </a:rPr>
              <a:t>Human agent: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eyes, ears, and other organs for sensors;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hands, legs, mouth, and other body parts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actuators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  Robotic agent: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 cameras and infrared range finders for sensors; various motors for actuators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738" name="Group 114">
            <a:extLst>
              <a:ext uri="{FF2B5EF4-FFF2-40B4-BE49-F238E27FC236}">
                <a16:creationId xmlns:a16="http://schemas.microsoft.com/office/drawing/2014/main" id="{6E60A61D-1B01-0E75-E803-B2E73FCEB8D7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762000"/>
          <a:ext cx="8458200" cy="5403850"/>
        </p:xfrm>
        <a:graphic>
          <a:graphicData uri="http://schemas.openxmlformats.org/drawingml/2006/table">
            <a:tbl>
              <a:tblPr/>
              <a:tblGrid>
                <a:gridCol w="1251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5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8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6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task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environm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observable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deterministic/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stochastic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episodic/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sequential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static/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dynamic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discrete/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continuous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agents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crossword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puzzle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fully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determ.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sequential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static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discrete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single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chess with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clock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fully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strategic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sequential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semi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discrete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multi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poker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taxi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driving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partial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stochastic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sequential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dynamic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continuous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multi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medical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diagnosis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image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analysis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fully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determ.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episodic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semi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continuous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single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partpicking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robot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partial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stochastic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episodic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dynamic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continuous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single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refinery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controller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partial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stochastic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sequential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dynamic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continuous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single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interact.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tutor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partial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stochastic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sequential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dynamic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discrete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multi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CCED2D2-6881-B21D-D82B-A46230837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What is the environment for the DARPA Challenge?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929D865-C550-A171-D1F2-C45AADAA8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Agent = robotic vehicle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Environment = 130-mile route through desert</a:t>
            </a:r>
          </a:p>
          <a:p>
            <a:pPr lvl="1" eaLnBrk="1" hangingPunct="1"/>
            <a:r>
              <a:rPr lang="en-US" altLang="en-US"/>
              <a:t>Observable?</a:t>
            </a:r>
          </a:p>
          <a:p>
            <a:pPr lvl="1" eaLnBrk="1" hangingPunct="1"/>
            <a:r>
              <a:rPr lang="en-US" altLang="en-US"/>
              <a:t>Deterministic?</a:t>
            </a:r>
          </a:p>
          <a:p>
            <a:pPr lvl="1" eaLnBrk="1" hangingPunct="1"/>
            <a:r>
              <a:rPr lang="en-US" altLang="en-US"/>
              <a:t>Episodic?</a:t>
            </a:r>
          </a:p>
          <a:p>
            <a:pPr lvl="1" eaLnBrk="1" hangingPunct="1"/>
            <a:r>
              <a:rPr lang="en-US" altLang="en-US"/>
              <a:t>Static?</a:t>
            </a:r>
          </a:p>
          <a:p>
            <a:pPr lvl="1" eaLnBrk="1" hangingPunct="1"/>
            <a:r>
              <a:rPr lang="en-US" altLang="en-US"/>
              <a:t>Discrete?</a:t>
            </a:r>
          </a:p>
          <a:p>
            <a:pPr lvl="1" eaLnBrk="1" hangingPunct="1"/>
            <a:r>
              <a:rPr lang="en-US" altLang="en-US"/>
              <a:t>Agents?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AC5168D-D4BD-0A02-3F8E-B771A5E6F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609600"/>
          </a:xfrm>
        </p:spPr>
        <p:txBody>
          <a:bodyPr/>
          <a:lstStyle/>
          <a:p>
            <a:pPr eaLnBrk="1" hangingPunct="1"/>
            <a:br>
              <a:rPr lang="en-US" altLang="en-US" sz="2000"/>
            </a:br>
            <a:r>
              <a:rPr lang="en-US" altLang="en-US"/>
              <a:t>Agent types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CD18ECC-3176-26F5-811F-996A7C0AD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Five basic types in order of increasing generality:</a:t>
            </a:r>
          </a:p>
          <a:p>
            <a:pPr eaLnBrk="1" hangingPunct="1"/>
            <a:endParaRPr lang="en-US" altLang="en-US" sz="1800"/>
          </a:p>
          <a:p>
            <a:pPr lvl="1" eaLnBrk="1" hangingPunct="1"/>
            <a:r>
              <a:rPr lang="en-US" altLang="en-US" sz="1800"/>
              <a:t>Table Driven agent</a:t>
            </a:r>
          </a:p>
          <a:p>
            <a:pPr lvl="1" eaLnBrk="1" hangingPunct="1">
              <a:buFontTx/>
              <a:buNone/>
            </a:pPr>
            <a:endParaRPr lang="en-US" altLang="en-US" sz="1800"/>
          </a:p>
          <a:p>
            <a:pPr lvl="1" eaLnBrk="1" hangingPunct="1"/>
            <a:r>
              <a:rPr lang="en-US" altLang="en-US" sz="1800"/>
              <a:t>Simple reflex agents</a:t>
            </a:r>
          </a:p>
          <a:p>
            <a:pPr lvl="1" eaLnBrk="1" hangingPunct="1"/>
            <a:endParaRPr lang="en-US" altLang="en-US" sz="1800"/>
          </a:p>
          <a:p>
            <a:pPr lvl="1" eaLnBrk="1" hangingPunct="1"/>
            <a:r>
              <a:rPr lang="en-US" altLang="en-US" sz="1800"/>
              <a:t>Model-based reflex agents</a:t>
            </a:r>
          </a:p>
          <a:p>
            <a:pPr lvl="1" eaLnBrk="1" hangingPunct="1"/>
            <a:endParaRPr lang="en-US" altLang="en-US" sz="1800"/>
          </a:p>
          <a:p>
            <a:pPr lvl="1" eaLnBrk="1" hangingPunct="1"/>
            <a:r>
              <a:rPr lang="en-US" altLang="en-US" sz="1800"/>
              <a:t>Goal-based agents</a:t>
            </a:r>
          </a:p>
          <a:p>
            <a:pPr lvl="2" eaLnBrk="1" hangingPunct="1"/>
            <a:r>
              <a:rPr lang="en-US" altLang="en-US" sz="1800"/>
              <a:t>Problem-solving agents</a:t>
            </a:r>
          </a:p>
          <a:p>
            <a:pPr lvl="1" eaLnBrk="1" hangingPunct="1"/>
            <a:endParaRPr lang="en-US" altLang="en-US" sz="1800"/>
          </a:p>
          <a:p>
            <a:pPr lvl="1" eaLnBrk="1" hangingPunct="1"/>
            <a:r>
              <a:rPr lang="en-US" altLang="en-US" sz="1800"/>
              <a:t>Utility-based agents</a:t>
            </a:r>
          </a:p>
          <a:p>
            <a:pPr lvl="2" eaLnBrk="1" hangingPunct="1"/>
            <a:r>
              <a:rPr lang="en-US" altLang="en-US" sz="1800"/>
              <a:t>Can distinguish between different goals</a:t>
            </a:r>
          </a:p>
          <a:p>
            <a:pPr lvl="1" eaLnBrk="1" hangingPunct="1"/>
            <a:endParaRPr lang="en-US" altLang="en-US" sz="1800"/>
          </a:p>
          <a:p>
            <a:pPr lvl="1" eaLnBrk="1" hangingPunct="1"/>
            <a:r>
              <a:rPr lang="en-US" altLang="en-US" sz="1800"/>
              <a:t>Learning agents</a:t>
            </a:r>
          </a:p>
          <a:p>
            <a:pPr eaLnBrk="1" hangingPunct="1"/>
            <a:endParaRPr lang="en-US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41B98B0-F1FA-8A49-F32A-3F9E55768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Some agent types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0F0523F-1536-B101-11E6-2600B6574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495800"/>
          </a:xfrm>
        </p:spPr>
        <p:txBody>
          <a:bodyPr/>
          <a:lstStyle/>
          <a:p>
            <a:r>
              <a:rPr lang="en-US" altLang="en-US" sz="1800" b="1"/>
              <a:t>Table-driven agents</a:t>
            </a:r>
            <a:r>
              <a:rPr lang="en-US" altLang="en-US" sz="1800"/>
              <a:t> </a:t>
            </a:r>
          </a:p>
          <a:p>
            <a:pPr lvl="1"/>
            <a:r>
              <a:rPr lang="en-US" altLang="en-US"/>
              <a:t>use a percept sequence/action table in memory to find the next action. They are implemented by a (large) </a:t>
            </a:r>
            <a:r>
              <a:rPr lang="en-US" altLang="en-US" b="1"/>
              <a:t>lookup table</a:t>
            </a:r>
            <a:r>
              <a:rPr lang="en-US" altLang="en-US"/>
              <a:t>. It is not autonomous.</a:t>
            </a:r>
          </a:p>
          <a:p>
            <a:r>
              <a:rPr lang="en-US" altLang="en-US" sz="1800" b="1"/>
              <a:t>Simple reflex agents</a:t>
            </a:r>
            <a:r>
              <a:rPr lang="en-US" altLang="en-US" sz="1800"/>
              <a:t> </a:t>
            </a:r>
          </a:p>
          <a:p>
            <a:pPr lvl="1"/>
            <a:r>
              <a:rPr lang="en-US" altLang="en-US"/>
              <a:t>are based on </a:t>
            </a:r>
            <a:r>
              <a:rPr lang="en-US" altLang="en-US" b="1"/>
              <a:t>condition-action rules</a:t>
            </a:r>
            <a:r>
              <a:rPr lang="en-US" altLang="en-US"/>
              <a:t>, implemented with an appropriate production system. They are stateless devices which do not have memory of past world states.  It can not save history.</a:t>
            </a:r>
          </a:p>
          <a:p>
            <a:r>
              <a:rPr lang="en-US" altLang="en-US" sz="1800" b="1"/>
              <a:t>Agents with memory</a:t>
            </a:r>
            <a:r>
              <a:rPr lang="en-US" altLang="en-US" sz="1800"/>
              <a:t> </a:t>
            </a:r>
          </a:p>
          <a:p>
            <a:pPr lvl="1"/>
            <a:r>
              <a:rPr lang="en-US" altLang="en-US"/>
              <a:t>have </a:t>
            </a:r>
            <a:r>
              <a:rPr lang="en-US" altLang="en-US" b="1"/>
              <a:t>internal state</a:t>
            </a:r>
            <a:r>
              <a:rPr lang="en-US" altLang="en-US"/>
              <a:t>, which is used to keep track of past states of the world. </a:t>
            </a:r>
          </a:p>
          <a:p>
            <a:r>
              <a:rPr lang="en-US" altLang="en-US" sz="1800" b="1"/>
              <a:t>Agents with goals</a:t>
            </a:r>
            <a:r>
              <a:rPr lang="en-US" altLang="en-US" sz="1800"/>
              <a:t> </a:t>
            </a:r>
          </a:p>
          <a:p>
            <a:pPr lvl="1"/>
            <a:r>
              <a:rPr lang="en-US" altLang="en-US"/>
              <a:t>are agents that, in addition to state information, have </a:t>
            </a:r>
            <a:r>
              <a:rPr lang="en-US" altLang="en-US" b="1"/>
              <a:t>goal information</a:t>
            </a:r>
            <a:r>
              <a:rPr lang="en-US" altLang="en-US"/>
              <a:t> that describes desirable situations. Agents of this kind take future events into consideration.  </a:t>
            </a:r>
            <a:r>
              <a:rPr lang="en-US" altLang="en-US" b="1"/>
              <a:t>Never thinks about cost.</a:t>
            </a:r>
          </a:p>
          <a:p>
            <a:r>
              <a:rPr lang="en-US" altLang="en-US" sz="1800" b="1"/>
              <a:t>Utility-based agents</a:t>
            </a:r>
            <a:r>
              <a:rPr lang="en-US" altLang="en-US" sz="1800"/>
              <a:t> </a:t>
            </a:r>
          </a:p>
          <a:p>
            <a:pPr lvl="1"/>
            <a:r>
              <a:rPr lang="en-US" altLang="en-US"/>
              <a:t>base their decisions on </a:t>
            </a:r>
            <a:r>
              <a:rPr lang="en-US" altLang="en-US" b="1"/>
              <a:t>classic axiomatic utility theory</a:t>
            </a:r>
            <a:r>
              <a:rPr lang="en-US" altLang="en-US"/>
              <a:t> in order to act rationally. </a:t>
            </a:r>
            <a:r>
              <a:rPr lang="en-US" altLang="en-US" b="1"/>
              <a:t>Always thinks about cost.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73BF9CA9-F448-E9CA-C6FD-EA1CCE94B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altLang="en-US" sz="3200"/>
              <a:t>Table-driven/reflex agent Architecture</a:t>
            </a:r>
          </a:p>
        </p:txBody>
      </p:sp>
      <p:pic>
        <p:nvPicPr>
          <p:cNvPr id="27651" name="Picture 1028" descr="img6">
            <a:extLst>
              <a:ext uri="{FF2B5EF4-FFF2-40B4-BE49-F238E27FC236}">
                <a16:creationId xmlns:a16="http://schemas.microsoft.com/office/drawing/2014/main" id="{7C11F03E-B75B-6B3E-2EE3-D869524C0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0866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C3110EE-B847-3036-3734-1B123791D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Table-driven agents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FEF266B-52F0-56DA-0CF8-97BB88842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Table lookup</a:t>
            </a:r>
            <a:r>
              <a:rPr lang="en-US" altLang="en-US" sz="2800"/>
              <a:t> of percept-action pairs mapping from every possible perceived state to the optimal action for that state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 b="1"/>
              <a:t>Problems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Too big to generate and to store (Chess has about 10</a:t>
            </a:r>
            <a:r>
              <a:rPr lang="en-US" altLang="en-US" sz="2000" baseline="30000"/>
              <a:t>120</a:t>
            </a:r>
            <a:r>
              <a:rPr lang="en-US" altLang="en-US" sz="2000"/>
              <a:t> states, for example)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No knowledge of non-perceptual parts of the current state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Not adaptive to changes in the environment; requires entire table to be updated if changes occur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Looping: Can’t make actions conditional on previous actions/states</a:t>
            </a:r>
            <a:endParaRPr lang="en-US" altLang="en-US" sz="1400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D1C95F9-DDF3-11A2-40E1-674867A4E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Simple reflex agents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09021C1-026A-BB80-6266-6FDAAF76F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848600" cy="4953000"/>
          </a:xfrm>
        </p:spPr>
        <p:txBody>
          <a:bodyPr/>
          <a:lstStyle/>
          <a:p>
            <a:r>
              <a:rPr lang="en-US" altLang="en-US" sz="2800" b="1"/>
              <a:t>Rule-based reasoning</a:t>
            </a:r>
            <a:r>
              <a:rPr lang="en-US" altLang="en-US" sz="2800"/>
              <a:t> to map from percepts to optimal action; each rule handles a collection of perceived states</a:t>
            </a:r>
          </a:p>
          <a:p>
            <a:endParaRPr lang="en-US" altLang="en-US"/>
          </a:p>
          <a:p>
            <a:r>
              <a:rPr lang="en-US" altLang="en-US" b="1"/>
              <a:t>Problems </a:t>
            </a:r>
          </a:p>
          <a:p>
            <a:pPr lvl="1"/>
            <a:r>
              <a:rPr lang="en-US" altLang="en-US" sz="2400"/>
              <a:t>Still usually too big to generate and to store</a:t>
            </a:r>
          </a:p>
          <a:p>
            <a:pPr lvl="1"/>
            <a:r>
              <a:rPr lang="en-US" altLang="en-US" sz="2400"/>
              <a:t>Still not adaptive to changes in the environment; requires collection of rules to be updated if changes occur </a:t>
            </a:r>
          </a:p>
          <a:p>
            <a:pPr lvl="1"/>
            <a:r>
              <a:rPr lang="en-US" altLang="en-US" sz="2400"/>
              <a:t>Still can’t make actions conditional on previous state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8FF1392-8EE7-67CA-E7C6-2559618FF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82000" cy="609600"/>
          </a:xfrm>
        </p:spPr>
        <p:txBody>
          <a:bodyPr/>
          <a:lstStyle/>
          <a:p>
            <a:r>
              <a:rPr lang="en-US" altLang="en-US" sz="3200"/>
              <a:t>Goal-based agent: Architecture</a:t>
            </a:r>
          </a:p>
        </p:txBody>
      </p:sp>
      <p:pic>
        <p:nvPicPr>
          <p:cNvPr id="30723" name="Picture 4" descr="img10">
            <a:extLst>
              <a:ext uri="{FF2B5EF4-FFF2-40B4-BE49-F238E27FC236}">
                <a16:creationId xmlns:a16="http://schemas.microsoft.com/office/drawing/2014/main" id="{2981EE64-2225-0F94-BCCD-88599F0B4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448550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1741BFC-E16D-6A97-4960-3F519FE7F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Goal-based agents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5807DDB-F1D6-8B3B-C30D-AC365F563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Choose actions so as to achieve a (given or computed) goal.</a:t>
            </a:r>
          </a:p>
          <a:p>
            <a:r>
              <a:rPr lang="en-US" altLang="en-US" sz="2800"/>
              <a:t>A goal is a description of a desirable situation.</a:t>
            </a:r>
          </a:p>
          <a:p>
            <a:r>
              <a:rPr lang="en-US" altLang="en-US" sz="2800"/>
              <a:t>Keeping track of the current state is often not enough </a:t>
            </a:r>
            <a:r>
              <a:rPr lang="en-US" altLang="en-US" sz="2800">
                <a:sym typeface="Symbol" panose="05050102010706020507" pitchFamily="18" charset="2"/>
              </a:rPr>
              <a:t></a:t>
            </a:r>
            <a:r>
              <a:rPr lang="en-US" altLang="en-US" sz="2800"/>
              <a:t> need to add goals to decide which situations are good </a:t>
            </a:r>
          </a:p>
          <a:p>
            <a:r>
              <a:rPr lang="en-US" altLang="en-US" sz="2800" b="1">
                <a:solidFill>
                  <a:schemeClr val="accent2"/>
                </a:solidFill>
              </a:rPr>
              <a:t>Deliberative</a:t>
            </a:r>
            <a:r>
              <a:rPr lang="en-US" altLang="en-US" sz="2800"/>
              <a:t> instead of </a:t>
            </a:r>
            <a:r>
              <a:rPr lang="en-US" altLang="en-US" sz="2800" b="1">
                <a:solidFill>
                  <a:schemeClr val="accent2"/>
                </a:solidFill>
              </a:rPr>
              <a:t>reactive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May have to consider long sequences of possible actions before deciding if goal is achieved – involves consideration of the future, </a:t>
            </a:r>
            <a:r>
              <a:rPr lang="en-US" altLang="en-US" sz="2800" i="1"/>
              <a:t>“what will happen if I do...?”</a:t>
            </a:r>
            <a:endParaRPr lang="en-US" alt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26BE7C2-B06A-FA9E-C28F-F90F0BC95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Complete utility-based agent </a:t>
            </a:r>
          </a:p>
        </p:txBody>
      </p:sp>
      <p:pic>
        <p:nvPicPr>
          <p:cNvPr id="32771" name="Picture 4" descr="img11">
            <a:extLst>
              <a:ext uri="{FF2B5EF4-FFF2-40B4-BE49-F238E27FC236}">
                <a16:creationId xmlns:a16="http://schemas.microsoft.com/office/drawing/2014/main" id="{0E4C62D2-D99F-667E-ED1B-2A612E62A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391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5BA9AF7-C3E9-642C-6B4A-A48BBAF1E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10600" cy="609600"/>
          </a:xfrm>
        </p:spPr>
        <p:txBody>
          <a:bodyPr/>
          <a:lstStyle/>
          <a:p>
            <a:r>
              <a:rPr lang="en-US" altLang="en-US"/>
              <a:t>How to design an intelligent agent?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6D4BE0D-EC09-8C69-FEFF-69C209D74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7772400" cy="4800600"/>
          </a:xfrm>
        </p:spPr>
        <p:txBody>
          <a:bodyPr/>
          <a:lstStyle/>
          <a:p>
            <a:r>
              <a:rPr lang="en-US" altLang="en-US" sz="2400"/>
              <a:t>An </a:t>
            </a:r>
            <a:r>
              <a:rPr lang="en-US" altLang="en-US" sz="2400" b="1">
                <a:solidFill>
                  <a:schemeClr val="accent2"/>
                </a:solidFill>
              </a:rPr>
              <a:t>intelligent agent</a:t>
            </a:r>
            <a:r>
              <a:rPr lang="en-US" altLang="en-US" sz="2400"/>
              <a:t> perceives its environment via </a:t>
            </a:r>
            <a:r>
              <a:rPr lang="en-US" altLang="en-US" sz="2400" b="1">
                <a:solidFill>
                  <a:schemeClr val="accent2"/>
                </a:solidFill>
              </a:rPr>
              <a:t>sensors</a:t>
            </a:r>
            <a:r>
              <a:rPr lang="en-US" altLang="en-US" sz="2400"/>
              <a:t> and acts rationally upon that environment with its </a:t>
            </a:r>
            <a:r>
              <a:rPr lang="en-US" altLang="en-US" sz="2400" b="1">
                <a:solidFill>
                  <a:schemeClr val="accent2"/>
                </a:solidFill>
              </a:rPr>
              <a:t>effectors</a:t>
            </a:r>
            <a:r>
              <a:rPr lang="en-US" altLang="en-US" sz="2400"/>
              <a:t>. </a:t>
            </a:r>
          </a:p>
          <a:p>
            <a:r>
              <a:rPr lang="en-US" altLang="en-US" sz="2400"/>
              <a:t>A discrete agent receives </a:t>
            </a:r>
            <a:r>
              <a:rPr lang="en-US" altLang="en-US" sz="2400" b="1">
                <a:solidFill>
                  <a:schemeClr val="accent2"/>
                </a:solidFill>
              </a:rPr>
              <a:t>percepts</a:t>
            </a:r>
            <a:r>
              <a:rPr lang="en-US" altLang="en-US" sz="2400"/>
              <a:t> one at a time, and maps this percept sequence to a sequence of discrete </a:t>
            </a:r>
            <a:r>
              <a:rPr lang="en-US" altLang="en-US" sz="2400" b="1">
                <a:solidFill>
                  <a:schemeClr val="accent2"/>
                </a:solidFill>
              </a:rPr>
              <a:t>actions</a:t>
            </a:r>
            <a:r>
              <a:rPr lang="en-US" altLang="en-US" sz="2400"/>
              <a:t>. </a:t>
            </a:r>
          </a:p>
          <a:p>
            <a:r>
              <a:rPr lang="en-US" altLang="en-US" sz="2400"/>
              <a:t>Properties </a:t>
            </a:r>
          </a:p>
          <a:p>
            <a:pPr marL="403225" lvl="1" indent="-63500"/>
            <a:r>
              <a:rPr lang="en-US" altLang="en-US"/>
              <a:t>Autonomous </a:t>
            </a:r>
          </a:p>
          <a:p>
            <a:pPr marL="403225" lvl="1" indent="-63500"/>
            <a:r>
              <a:rPr lang="en-US" altLang="en-US"/>
              <a:t>Reactive to the environment </a:t>
            </a:r>
          </a:p>
          <a:p>
            <a:pPr marL="403225" lvl="1" indent="-63500"/>
            <a:r>
              <a:rPr lang="en-US" altLang="en-US"/>
              <a:t>Pro-active (goal-directed) </a:t>
            </a:r>
          </a:p>
          <a:p>
            <a:pPr marL="403225" lvl="1" indent="-63500"/>
            <a:r>
              <a:rPr lang="en-US" altLang="en-US"/>
              <a:t>Interacts with other agents</a:t>
            </a:r>
          </a:p>
          <a:p>
            <a:pPr marL="403225" lvl="1" indent="-63500">
              <a:buFontTx/>
              <a:buNone/>
            </a:pPr>
            <a:r>
              <a:rPr lang="en-US" altLang="en-US"/>
              <a:t>    via the environment </a:t>
            </a:r>
          </a:p>
        </p:txBody>
      </p:sp>
      <p:pic>
        <p:nvPicPr>
          <p:cNvPr id="6148" name="Picture 4" descr="img1">
            <a:extLst>
              <a:ext uri="{FF2B5EF4-FFF2-40B4-BE49-F238E27FC236}">
                <a16:creationId xmlns:a16="http://schemas.microsoft.com/office/drawing/2014/main" id="{0CBAB855-A07D-5229-1AEF-CD0B619EA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67200"/>
            <a:ext cx="51117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B66D078-E534-4849-10DE-902938D0F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Utility-based agents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6992F68-69BB-C710-C685-A71A4ACFF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When there are multiple possible alternatives, how to decide which one is best?  </a:t>
            </a:r>
          </a:p>
          <a:p>
            <a:r>
              <a:rPr lang="en-US" altLang="en-US" sz="2800"/>
              <a:t>A goal specifies a crude distinction between a happy and unhappy state, but often need a more general performance measure that describes “degree of happiness.”</a:t>
            </a:r>
          </a:p>
          <a:p>
            <a:r>
              <a:rPr lang="en-US" altLang="en-US" sz="2800"/>
              <a:t>Utility function </a:t>
            </a:r>
            <a:r>
              <a:rPr lang="en-US" altLang="en-US" sz="2800" b="1"/>
              <a:t>U: State </a:t>
            </a:r>
            <a:r>
              <a:rPr lang="en-US" altLang="en-US" sz="2800" b="1">
                <a:sym typeface="Symbol" panose="05050102010706020507" pitchFamily="18" charset="2"/>
              </a:rPr>
              <a:t></a:t>
            </a:r>
            <a:r>
              <a:rPr lang="en-US" altLang="en-US" sz="2800" b="1"/>
              <a:t> Reals</a:t>
            </a:r>
            <a:r>
              <a:rPr lang="en-US" altLang="en-US" sz="2800"/>
              <a:t>  indicating a measure of success or happiness when at a given state.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16F62CE-6519-0240-E7CF-3D3DB2906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914400"/>
          </a:xfrm>
        </p:spPr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B840121-11A8-3301-1654-19A6CD98D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An </a:t>
            </a:r>
            <a:r>
              <a:rPr lang="en-US" altLang="en-US" sz="2400" b="1">
                <a:solidFill>
                  <a:schemeClr val="accent2"/>
                </a:solidFill>
              </a:rPr>
              <a:t>agent</a:t>
            </a:r>
            <a:r>
              <a:rPr lang="en-US" altLang="en-US" sz="2400"/>
              <a:t> perceives and acts in an environment, has an architecture, and is implemented by an agent program.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An </a:t>
            </a:r>
            <a:r>
              <a:rPr lang="en-US" altLang="en-US" sz="2400" b="1">
                <a:solidFill>
                  <a:schemeClr val="accent2"/>
                </a:solidFill>
              </a:rPr>
              <a:t>ideal agent</a:t>
            </a:r>
            <a:r>
              <a:rPr lang="en-US" altLang="en-US" sz="2400"/>
              <a:t> always chooses the action which maximizes its expected performance, given its percept sequence so far.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An </a:t>
            </a:r>
            <a:r>
              <a:rPr lang="en-US" altLang="en-US" sz="2400" b="1">
                <a:solidFill>
                  <a:schemeClr val="accent2"/>
                </a:solidFill>
              </a:rPr>
              <a:t>autonomous agent</a:t>
            </a:r>
            <a:r>
              <a:rPr lang="en-US" altLang="en-US" sz="2400"/>
              <a:t> uses its own experience rather than built-in knowledge of the environment by the designer.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BF03B67-8F18-9C03-8136-2FCD9112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(Contd.)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9AB71E7-69F5-F14C-879B-B48FD3CA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An </a:t>
            </a:r>
            <a:r>
              <a:rPr lang="en-US" altLang="en-US" sz="2000" b="1">
                <a:solidFill>
                  <a:schemeClr val="accent2"/>
                </a:solidFill>
              </a:rPr>
              <a:t>agent program</a:t>
            </a:r>
            <a:r>
              <a:rPr lang="en-US" altLang="en-US" sz="2000"/>
              <a:t> maps from percept to action and updates its internal state. 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chemeClr val="accent2"/>
                </a:solidFill>
              </a:rPr>
              <a:t>Reflex agents</a:t>
            </a:r>
            <a:r>
              <a:rPr lang="en-US" altLang="en-US"/>
              <a:t> respond immediately to percepts. 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chemeClr val="accent2"/>
                </a:solidFill>
              </a:rPr>
              <a:t>Goal-based agents</a:t>
            </a:r>
            <a:r>
              <a:rPr lang="en-US" altLang="en-US"/>
              <a:t> act in order to achieve their goal(s). 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chemeClr val="accent2"/>
                </a:solidFill>
              </a:rPr>
              <a:t>Utility-based agents</a:t>
            </a:r>
            <a:r>
              <a:rPr lang="en-US" altLang="en-US"/>
              <a:t> maximize their own utility function. </a:t>
            </a:r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Representing knowledge</a:t>
            </a:r>
            <a:r>
              <a:rPr lang="en-US" altLang="en-US" sz="2000"/>
              <a:t> is important for successful agent design. 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The most challenging environments are 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partially observable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stochastic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sequential 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Dynamic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continuous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contain multiple intelligent agents</a:t>
            </a:r>
            <a:endParaRPr lang="en-US" altLang="en-US" sz="5400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6D30D07-2BD6-D4B5-FB15-4B0876691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Sensors/percepts and effectors/actions?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FA2B7BC-CA1C-31F9-2661-161015AED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391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Humans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Sensors: Eyes (vision), ears (hearing), skin (touch), tongue (gustation), nose (olfaction), neuromuscular system (proprioception)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Percepts: 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At the lowest level – electrical signals from these sensors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After preprocessing – objects in the visual field (location, textures, colors, …), auditory streams (pitch, loudness, direction), …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Effectors: limbs, digits, eyes, tongue, …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Actions: lift a finger, turn left, walk, run, carry an object, </a:t>
            </a:r>
            <a:r>
              <a:rPr lang="en-US" altLang="en-US"/>
              <a:t>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4597230-03D2-3977-6458-B2817FE1C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315200" cy="609600"/>
          </a:xfrm>
        </p:spPr>
        <p:txBody>
          <a:bodyPr/>
          <a:lstStyle/>
          <a:p>
            <a:pPr eaLnBrk="1" hangingPunct="1"/>
            <a:r>
              <a:rPr lang="en-US" altLang="en-US"/>
              <a:t>Agents and environments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E63483A-127E-A229-B5CD-D03800982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7848600" cy="40386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z="1600"/>
          </a:p>
          <a:p>
            <a:pPr eaLnBrk="1" hangingPunct="1"/>
            <a:r>
              <a:rPr lang="en-US" altLang="en-US" sz="2000"/>
              <a:t>The agent function maps from percept histories to actions:</a:t>
            </a:r>
          </a:p>
          <a:p>
            <a:pPr algn="ctr" eaLnBrk="1" hangingPunct="1">
              <a:buFontTx/>
              <a:buNone/>
            </a:pPr>
            <a:r>
              <a:rPr lang="en-US" altLang="en-US" sz="2000"/>
              <a:t>[</a:t>
            </a:r>
            <a:r>
              <a:rPr lang="en-US" altLang="en-US" sz="2000" i="1"/>
              <a:t>f</a:t>
            </a:r>
            <a:r>
              <a:rPr lang="en-US" altLang="en-US" sz="2000"/>
              <a:t>: </a:t>
            </a:r>
            <a:r>
              <a:rPr lang="en-US" altLang="en-US" sz="2000">
                <a:latin typeface="Monotype Corsiva" panose="03010101010201010101" pitchFamily="66" charset="0"/>
              </a:rPr>
              <a:t>P*</a:t>
            </a:r>
            <a:r>
              <a:rPr lang="en-US" altLang="en-US" sz="2000"/>
              <a:t> </a:t>
            </a:r>
            <a:r>
              <a:rPr lang="en-US" altLang="en-US" sz="2000">
                <a:sym typeface="Wingdings" panose="05000000000000000000" pitchFamily="2" charset="2"/>
              </a:rPr>
              <a:t> </a:t>
            </a:r>
            <a:r>
              <a:rPr lang="en-US" altLang="en-US" sz="2000">
                <a:latin typeface="Monotype Corsiva" panose="03010101010201010101" pitchFamily="66" charset="0"/>
              </a:rPr>
              <a:t>A</a:t>
            </a:r>
            <a:r>
              <a:rPr lang="en-US" altLang="en-US" sz="2000"/>
              <a:t>]</a:t>
            </a:r>
          </a:p>
          <a:p>
            <a:pPr algn="ctr" eaLnBrk="1" hangingPunct="1">
              <a:buFontTx/>
              <a:buNone/>
            </a:pPr>
            <a:endParaRPr lang="en-US" altLang="en-US" sz="2000"/>
          </a:p>
          <a:p>
            <a:pPr eaLnBrk="1" hangingPunct="1"/>
            <a:r>
              <a:rPr lang="en-US" altLang="en-US" sz="2000"/>
              <a:t>The agent program runs on the physical architecture to produce </a:t>
            </a:r>
            <a:r>
              <a:rPr lang="en-US" altLang="en-US" sz="2000" i="1"/>
              <a:t>f</a:t>
            </a: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/>
            <a:r>
              <a:rPr lang="en-US" altLang="en-US" sz="2000"/>
              <a:t>agent = architecture + program</a:t>
            </a:r>
          </a:p>
        </p:txBody>
      </p:sp>
      <p:pic>
        <p:nvPicPr>
          <p:cNvPr id="8196" name="Picture 4" descr="agent-environment">
            <a:extLst>
              <a:ext uri="{FF2B5EF4-FFF2-40B4-BE49-F238E27FC236}">
                <a16:creationId xmlns:a16="http://schemas.microsoft.com/office/drawing/2014/main" id="{EE0E3E9E-D1B5-3AD5-7886-16AF23A63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37338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CBFE6F2-C6C6-B62D-A8AF-B596F8B4A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Vacuum-cleaner world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A2C778C-506D-C57E-BC5F-FAF227045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200400"/>
            <a:ext cx="7848600" cy="2590800"/>
          </a:xfrm>
        </p:spPr>
        <p:txBody>
          <a:bodyPr/>
          <a:lstStyle/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2000"/>
              <a:t>Percepts:  location and state of the environment, e.g., [A,Dirty], [A,Clean], [B,Dirty]</a:t>
            </a: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/>
            <a:r>
              <a:rPr lang="en-US" altLang="en-US" sz="2000"/>
              <a:t>Actions: </a:t>
            </a:r>
            <a:r>
              <a:rPr lang="en-US" altLang="en-US" sz="2000" i="1"/>
              <a:t>Left</a:t>
            </a:r>
            <a:r>
              <a:rPr lang="en-US" altLang="en-US" sz="2000"/>
              <a:t>, </a:t>
            </a:r>
            <a:r>
              <a:rPr lang="en-US" altLang="en-US" sz="2000" i="1"/>
              <a:t>Right</a:t>
            </a:r>
            <a:r>
              <a:rPr lang="en-US" altLang="en-US" sz="2000"/>
              <a:t>, </a:t>
            </a:r>
            <a:r>
              <a:rPr lang="en-US" altLang="en-US" sz="2000" i="1"/>
              <a:t>Suck</a:t>
            </a:r>
            <a:r>
              <a:rPr lang="en-US" altLang="en-US" sz="2000"/>
              <a:t>, </a:t>
            </a:r>
            <a:r>
              <a:rPr lang="en-US" altLang="en-US" sz="2000" i="1"/>
              <a:t>NoOp</a:t>
            </a:r>
          </a:p>
        </p:txBody>
      </p:sp>
      <p:pic>
        <p:nvPicPr>
          <p:cNvPr id="9220" name="Picture 4" descr="vacuum2-environment">
            <a:extLst>
              <a:ext uri="{FF2B5EF4-FFF2-40B4-BE49-F238E27FC236}">
                <a16:creationId xmlns:a16="http://schemas.microsoft.com/office/drawing/2014/main" id="{1997FB09-1F57-16CA-D18D-8DC33C063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24574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4428F6E-8577-D557-7B04-9ECB4C391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Rational agents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8DDAB64-BC96-6E69-E765-34FDA0408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Performance measure:</a:t>
            </a:r>
            <a:r>
              <a:rPr lang="en-US" altLang="en-US" sz="2000"/>
              <a:t> </a:t>
            </a:r>
            <a:r>
              <a:rPr lang="en-US" altLang="en-US" sz="1800"/>
              <a:t>An objective criterion for success of an agent's behavior, e.g.,</a:t>
            </a:r>
          </a:p>
          <a:p>
            <a:pPr lvl="1" eaLnBrk="1" hangingPunct="1"/>
            <a:r>
              <a:rPr lang="en-US" altLang="en-US" sz="1800"/>
              <a:t>Robot driver?</a:t>
            </a:r>
          </a:p>
          <a:p>
            <a:pPr lvl="1" eaLnBrk="1" hangingPunct="1"/>
            <a:r>
              <a:rPr lang="en-US" altLang="en-US" sz="1800"/>
              <a:t>Chess-playing program?</a:t>
            </a:r>
          </a:p>
          <a:p>
            <a:pPr lvl="1" eaLnBrk="1" hangingPunct="1"/>
            <a:r>
              <a:rPr lang="en-US" altLang="en-US" sz="1800"/>
              <a:t>Spam email classifier?</a:t>
            </a:r>
          </a:p>
          <a:p>
            <a:pPr lvl="1" eaLnBrk="1" hangingPunct="1"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Rational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Agent</a:t>
            </a:r>
            <a:r>
              <a:rPr lang="en-US" altLang="en-US" sz="2000"/>
              <a:t>:   </a:t>
            </a:r>
            <a:r>
              <a:rPr lang="en-US" altLang="en-US" sz="1800"/>
              <a:t>selects actions that is </a:t>
            </a:r>
            <a:r>
              <a:rPr lang="en-US" altLang="en-US" sz="1800" i="1"/>
              <a:t>expected</a:t>
            </a:r>
            <a:r>
              <a:rPr lang="en-US" altLang="en-US" sz="1800"/>
              <a:t> to maximize its performance measure, </a:t>
            </a:r>
          </a:p>
          <a:p>
            <a:pPr lvl="1" eaLnBrk="1" hangingPunct="1"/>
            <a:r>
              <a:rPr lang="en-US" altLang="en-US" sz="1800"/>
              <a:t>given percept sequence </a:t>
            </a:r>
          </a:p>
          <a:p>
            <a:pPr lvl="1" eaLnBrk="1" hangingPunct="1"/>
            <a:r>
              <a:rPr lang="en-US" altLang="en-US" sz="1800"/>
              <a:t>given agent’s built-in knowledge</a:t>
            </a:r>
          </a:p>
          <a:p>
            <a:pPr lvl="1" eaLnBrk="1" hangingPunct="1"/>
            <a:endParaRPr lang="en-US" altLang="en-US" sz="1800"/>
          </a:p>
          <a:p>
            <a:pPr lvl="1" eaLnBrk="1" hangingPunct="1"/>
            <a:r>
              <a:rPr lang="en-US" altLang="en-US" sz="1800"/>
              <a:t>sidepoint: how to maximize expected future performance, given only historical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2F8D2D5-83A3-A332-DA42-A4D31973C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Rational agents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EF73CDF-7089-6A0C-33D6-292D7AEAA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5410200"/>
          </a:xfrm>
        </p:spPr>
        <p:txBody>
          <a:bodyPr/>
          <a:lstStyle/>
          <a:p>
            <a:r>
              <a:rPr lang="en-US" altLang="en-US" sz="2000"/>
              <a:t>Rational Agent </a:t>
            </a:r>
            <a:r>
              <a:rPr lang="en-US" altLang="en-US" sz="2000">
                <a:sym typeface="Wingdings" panose="05000000000000000000" pitchFamily="2" charset="2"/>
              </a:rPr>
              <a:t> Always try to maximize performance.</a:t>
            </a:r>
          </a:p>
          <a:p>
            <a:r>
              <a:rPr lang="en-US" altLang="en-US" sz="2000">
                <a:sym typeface="Wingdings" panose="05000000000000000000" pitchFamily="2" charset="2"/>
              </a:rPr>
              <a:t>No Agent is 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Omniscience</a:t>
            </a:r>
            <a:r>
              <a:rPr lang="en-US" altLang="en-US" sz="2400">
                <a:sym typeface="Wingdings" panose="05000000000000000000" pitchFamily="2" charset="2"/>
              </a:rPr>
              <a:t>.</a:t>
            </a:r>
            <a:r>
              <a:rPr lang="en-US" altLang="en-US" sz="2400" b="1">
                <a:sym typeface="Wingdings" panose="05000000000000000000" pitchFamily="2" charset="2"/>
              </a:rPr>
              <a:t> </a:t>
            </a:r>
            <a:r>
              <a:rPr lang="en-US" altLang="en-US" sz="2000"/>
              <a:t>Rationality is distinct from omniscience (all-knowing with infinite knowledge)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Agents can perform actions in order to modify future percepts so as to obtain useful information (information gathering, exploration)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An agent is </a:t>
            </a:r>
            <a:r>
              <a:rPr lang="en-US" altLang="en-US" sz="2000">
                <a:solidFill>
                  <a:srgbClr val="FF0000"/>
                </a:solidFill>
              </a:rPr>
              <a:t>autonomous</a:t>
            </a:r>
            <a:r>
              <a:rPr lang="en-US" altLang="en-US" sz="2000"/>
              <a:t> if its behavior is determined by its own percepts &amp; experience (with ability to learn and adapt) without depending solely on built-in knowledge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r>
              <a:rPr lang="en-US" altLang="en-US" sz="2000"/>
              <a:t>To survive, agents must have: </a:t>
            </a:r>
          </a:p>
          <a:p>
            <a:pPr lvl="1"/>
            <a:r>
              <a:rPr lang="en-US" altLang="en-US" sz="2000"/>
              <a:t>Enough built-in knowledge to survive. </a:t>
            </a:r>
          </a:p>
          <a:p>
            <a:pPr lvl="1"/>
            <a:r>
              <a:rPr lang="en-US" altLang="en-US" sz="2000"/>
              <a:t>The ability to learn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DC79240-4CAF-C934-C01C-F7D8ED944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Task Environment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E3D6E3F-57F4-D6A6-05FC-B07342DBB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Before we design an intelligent agent, we must specify its “task environment”: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PEAS: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Performance measure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Environment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Actuators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Sensors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9272435DF6CD44B943EDF910467F43" ma:contentTypeVersion="16" ma:contentTypeDescription="Create a new document." ma:contentTypeScope="" ma:versionID="0b24be9ee30a9a0399593bd098db39af">
  <xsd:schema xmlns:xsd="http://www.w3.org/2001/XMLSchema" xmlns:xs="http://www.w3.org/2001/XMLSchema" xmlns:p="http://schemas.microsoft.com/office/2006/metadata/properties" xmlns:ns2="8a6a7c81-d6cb-4658-810d-930303bfe2ca" xmlns:ns3="c7b5b248-4698-444a-94ee-e1bf675e5bd9" targetNamespace="http://schemas.microsoft.com/office/2006/metadata/properties" ma:root="true" ma:fieldsID="fe4d42c573a90ba61c38f04bb6cd8264" ns2:_="" ns3:_="">
    <xsd:import namespace="8a6a7c81-d6cb-4658-810d-930303bfe2ca"/>
    <xsd:import namespace="c7b5b248-4698-444a-94ee-e1bf675e5b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6a7c81-d6cb-4658-810d-930303bfe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6e39378-e5b3-4363-9849-d730c44b92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b5b248-4698-444a-94ee-e1bf675e5bd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0138144-e242-46d6-83fe-0c6420e8f677}" ma:internalName="TaxCatchAll" ma:showField="CatchAllData" ma:web="c7b5b248-4698-444a-94ee-e1bf675e5b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6a7c81-d6cb-4658-810d-930303bfe2ca">
      <Terms xmlns="http://schemas.microsoft.com/office/infopath/2007/PartnerControls"/>
    </lcf76f155ced4ddcb4097134ff3c332f>
    <TaxCatchAll xmlns="c7b5b248-4698-444a-94ee-e1bf675e5bd9" xsi:nil="true"/>
  </documentManagement>
</p:properties>
</file>

<file path=customXml/itemProps1.xml><?xml version="1.0" encoding="utf-8"?>
<ds:datastoreItem xmlns:ds="http://schemas.openxmlformats.org/officeDocument/2006/customXml" ds:itemID="{E08DBF3D-0467-4D75-9684-0B39E60C33EA}"/>
</file>

<file path=customXml/itemProps2.xml><?xml version="1.0" encoding="utf-8"?>
<ds:datastoreItem xmlns:ds="http://schemas.openxmlformats.org/officeDocument/2006/customXml" ds:itemID="{A3ED467D-E197-42A8-B961-CB32036CC348}"/>
</file>

<file path=customXml/itemProps3.xml><?xml version="1.0" encoding="utf-8"?>
<ds:datastoreItem xmlns:ds="http://schemas.openxmlformats.org/officeDocument/2006/customXml" ds:itemID="{72C3DC91-3608-4468-A1D5-672120EDF15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Pages>30</Pages>
  <Words>1846</Words>
  <Application>Microsoft Office PowerPoint</Application>
  <PresentationFormat>On-screen Show (4:3)</PresentationFormat>
  <Paragraphs>413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Verdana</vt:lpstr>
      <vt:lpstr>Times New Roman</vt:lpstr>
      <vt:lpstr>Monotype Corsiva</vt:lpstr>
      <vt:lpstr>Wingdings</vt:lpstr>
      <vt:lpstr>Symbol</vt:lpstr>
      <vt:lpstr>Default Design</vt:lpstr>
      <vt:lpstr>Chapter 2  Intelligent Agents</vt:lpstr>
      <vt:lpstr>Agents</vt:lpstr>
      <vt:lpstr>How to design an intelligent agent?</vt:lpstr>
      <vt:lpstr>Sensors/percepts and effectors/actions?</vt:lpstr>
      <vt:lpstr>Agents and environments</vt:lpstr>
      <vt:lpstr>Vacuum-cleaner world</vt:lpstr>
      <vt:lpstr>Rational agents</vt:lpstr>
      <vt:lpstr>Rational agents</vt:lpstr>
      <vt:lpstr>Task Environment</vt:lpstr>
      <vt:lpstr>DARPA Robotics Challenge</vt:lpstr>
      <vt:lpstr>DARPA Robotics Challenge</vt:lpstr>
      <vt:lpstr>PEAS</vt:lpstr>
      <vt:lpstr>PEAS</vt:lpstr>
      <vt:lpstr>Environment types</vt:lpstr>
      <vt:lpstr>Environment types</vt:lpstr>
      <vt:lpstr>Characteristics of environments</vt:lpstr>
      <vt:lpstr>Characteristics of environments</vt:lpstr>
      <vt:lpstr>Characteristics of environments</vt:lpstr>
      <vt:lpstr>Characteristics of environments</vt:lpstr>
      <vt:lpstr>PowerPoint Presentation</vt:lpstr>
      <vt:lpstr>What is the environment for the DARPA Challenge?</vt:lpstr>
      <vt:lpstr> Agent types</vt:lpstr>
      <vt:lpstr>Some agent types</vt:lpstr>
      <vt:lpstr>Table-driven/reflex agent Architecture</vt:lpstr>
      <vt:lpstr>Table-driven agents</vt:lpstr>
      <vt:lpstr>Simple reflex agents</vt:lpstr>
      <vt:lpstr>Goal-based agent: Architecture</vt:lpstr>
      <vt:lpstr>Goal-based agents</vt:lpstr>
      <vt:lpstr>Complete utility-based agent </vt:lpstr>
      <vt:lpstr>Utility-based agents</vt:lpstr>
      <vt:lpstr>Summary</vt:lpstr>
      <vt:lpstr>Summary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Problems and Blind Search Techniques</dc:title>
  <dc:creator>Shohrab Hossain</dc:creator>
  <cp:lastModifiedBy>1905001@cse.buet.ac.bd</cp:lastModifiedBy>
  <cp:revision>98</cp:revision>
  <cp:lastPrinted>1998-01-06T14:12:02Z</cp:lastPrinted>
  <dcterms:created xsi:type="dcterms:W3CDTF">1998-01-05T11:40:31Z</dcterms:created>
  <dcterms:modified xsi:type="dcterms:W3CDTF">2023-09-13T14:51:38Z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0x010100DB9272435DF6CD44B943EDF910467F43</vt:lpwstr>
  </property>
</Properties>
</file>