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9"/>
  </p:notesMasterIdLst>
  <p:handoutMasterIdLst>
    <p:handoutMasterId r:id="rId30"/>
  </p:handoutMasterIdLst>
  <p:sldIdLst>
    <p:sldId id="424" r:id="rId2"/>
    <p:sldId id="351" r:id="rId3"/>
    <p:sldId id="386" r:id="rId4"/>
    <p:sldId id="352" r:id="rId5"/>
    <p:sldId id="327" r:id="rId6"/>
    <p:sldId id="354" r:id="rId7"/>
    <p:sldId id="356" r:id="rId8"/>
    <p:sldId id="357" r:id="rId9"/>
    <p:sldId id="358" r:id="rId10"/>
    <p:sldId id="323" r:id="rId11"/>
    <p:sldId id="361" r:id="rId12"/>
    <p:sldId id="360" r:id="rId13"/>
    <p:sldId id="363" r:id="rId14"/>
    <p:sldId id="364" r:id="rId15"/>
    <p:sldId id="405" r:id="rId16"/>
    <p:sldId id="404" r:id="rId17"/>
    <p:sldId id="389" r:id="rId18"/>
    <p:sldId id="390" r:id="rId19"/>
    <p:sldId id="398" r:id="rId20"/>
    <p:sldId id="399" r:id="rId21"/>
    <p:sldId id="400" r:id="rId22"/>
    <p:sldId id="401" r:id="rId23"/>
    <p:sldId id="402" r:id="rId24"/>
    <p:sldId id="395" r:id="rId25"/>
    <p:sldId id="426" r:id="rId26"/>
    <p:sldId id="425" r:id="rId27"/>
    <p:sldId id="39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64" autoAdjust="0"/>
  </p:normalViewPr>
  <p:slideViewPr>
    <p:cSldViewPr>
      <p:cViewPr varScale="1">
        <p:scale>
          <a:sx n="68" d="100"/>
          <a:sy n="68" d="100"/>
        </p:scale>
        <p:origin x="3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9A1BEB1-C467-3AB0-AE23-52D465842BC7}"/>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3" name="Rectangle 3">
            <a:extLst>
              <a:ext uri="{FF2B5EF4-FFF2-40B4-BE49-F238E27FC236}">
                <a16:creationId xmlns:a16="http://schemas.microsoft.com/office/drawing/2014/main" id="{D578A6A1-6739-B67F-5131-3633B7612FCE}"/>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A3CC723-CE62-D0A2-A56A-9B261392C7E5}"/>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E378B3-BCB4-4C77-9B92-FDBE4E05665E}" type="slidenum">
              <a:rPr lang="en-US" altLang="en-US"/>
              <a:pPr eaLnBrk="1" hangingPunct="1"/>
              <a:t>1</a:t>
            </a:fld>
            <a:endParaRPr lang="en-US" altLang="en-US"/>
          </a:p>
        </p:txBody>
      </p:sp>
      <p:sp>
        <p:nvSpPr>
          <p:cNvPr id="31747" name="Rectangle 2">
            <a:extLst>
              <a:ext uri="{FF2B5EF4-FFF2-40B4-BE49-F238E27FC236}">
                <a16:creationId xmlns:a16="http://schemas.microsoft.com/office/drawing/2014/main" id="{A8A49861-7F79-E762-4CB9-9986E78407CD}"/>
              </a:ext>
            </a:extLst>
          </p:cNvPr>
          <p:cNvSpPr>
            <a:spLocks noRot="1" noChangeArrowheads="1" noTextEdit="1"/>
          </p:cNvSpPr>
          <p:nvPr>
            <p:ph type="sldImg"/>
          </p:nvPr>
        </p:nvSpPr>
        <p:spPr>
          <a:xfrm>
            <a:off x="1150938" y="692150"/>
            <a:ext cx="4556125" cy="3416300"/>
          </a:xfrm>
          <a:ln/>
        </p:spPr>
      </p:sp>
      <p:sp>
        <p:nvSpPr>
          <p:cNvPr id="31748" name="Rectangle 3">
            <a:extLst>
              <a:ext uri="{FF2B5EF4-FFF2-40B4-BE49-F238E27FC236}">
                <a16:creationId xmlns:a16="http://schemas.microsoft.com/office/drawing/2014/main" id="{3AFD4394-7310-A03D-ACFF-B5B40EA532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A9AD79B-7573-F3F1-3D1E-66B0B37A8481}"/>
              </a:ext>
            </a:extLst>
          </p:cNvPr>
          <p:cNvSpPr>
            <a:spLocks noChangeArrowheads="1" noTextEdit="1"/>
          </p:cNvSpPr>
          <p:nvPr>
            <p:ph type="sldImg"/>
          </p:nvPr>
        </p:nvSpPr>
        <p:spPr>
          <a:xfrm>
            <a:off x="1150938" y="692150"/>
            <a:ext cx="4556125" cy="3416300"/>
          </a:xfrm>
          <a:ln/>
        </p:spPr>
      </p:sp>
      <p:sp>
        <p:nvSpPr>
          <p:cNvPr id="40963" name="Rectangle 3">
            <a:extLst>
              <a:ext uri="{FF2B5EF4-FFF2-40B4-BE49-F238E27FC236}">
                <a16:creationId xmlns:a16="http://schemas.microsoft.com/office/drawing/2014/main" id="{A140278F-014D-F24D-7CE5-AC94D69CB91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FA8782-73AD-5A68-94A5-8DD0BCB9978C}"/>
              </a:ext>
            </a:extLst>
          </p:cNvPr>
          <p:cNvSpPr>
            <a:spLocks noChangeArrowheads="1" noTextEdit="1"/>
          </p:cNvSpPr>
          <p:nvPr>
            <p:ph type="sldImg"/>
          </p:nvPr>
        </p:nvSpPr>
        <p:spPr>
          <a:xfrm>
            <a:off x="1150938" y="692150"/>
            <a:ext cx="4556125" cy="3416300"/>
          </a:xfrm>
          <a:ln/>
        </p:spPr>
      </p:sp>
      <p:sp>
        <p:nvSpPr>
          <p:cNvPr id="41987" name="Rectangle 3">
            <a:extLst>
              <a:ext uri="{FF2B5EF4-FFF2-40B4-BE49-F238E27FC236}">
                <a16:creationId xmlns:a16="http://schemas.microsoft.com/office/drawing/2014/main" id="{2B9C1C3B-A0F4-E8A9-C857-6297886CEC3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26B22CF-BEF1-4E45-FA7E-8ABF63A4EE43}"/>
              </a:ext>
            </a:extLst>
          </p:cNvPr>
          <p:cNvSpPr>
            <a:spLocks noChangeArrowheads="1" noTextEdit="1"/>
          </p:cNvSpPr>
          <p:nvPr>
            <p:ph type="sldImg"/>
          </p:nvPr>
        </p:nvSpPr>
        <p:spPr>
          <a:xfrm>
            <a:off x="1150938" y="692150"/>
            <a:ext cx="4556125" cy="3416300"/>
          </a:xfrm>
          <a:ln/>
        </p:spPr>
      </p:sp>
      <p:sp>
        <p:nvSpPr>
          <p:cNvPr id="43011" name="Rectangle 3">
            <a:extLst>
              <a:ext uri="{FF2B5EF4-FFF2-40B4-BE49-F238E27FC236}">
                <a16:creationId xmlns:a16="http://schemas.microsoft.com/office/drawing/2014/main" id="{AF473B19-E1A0-19E2-5B85-995F7B8D0D6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4D69E09-4054-B140-CD58-6AFEB9A3EA9A}"/>
              </a:ext>
            </a:extLst>
          </p:cNvPr>
          <p:cNvSpPr>
            <a:spLocks noChangeArrowheads="1" noTextEdit="1"/>
          </p:cNvSpPr>
          <p:nvPr>
            <p:ph type="sldImg"/>
          </p:nvPr>
        </p:nvSpPr>
        <p:spPr>
          <a:xfrm>
            <a:off x="1150938" y="692150"/>
            <a:ext cx="4556125" cy="3416300"/>
          </a:xfrm>
          <a:ln/>
        </p:spPr>
      </p:sp>
      <p:sp>
        <p:nvSpPr>
          <p:cNvPr id="44035" name="Rectangle 3">
            <a:extLst>
              <a:ext uri="{FF2B5EF4-FFF2-40B4-BE49-F238E27FC236}">
                <a16:creationId xmlns:a16="http://schemas.microsoft.com/office/drawing/2014/main" id="{C63CF639-2886-7A8F-6354-F1105287FA8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4468672-F827-777F-1041-B70BEAE694AF}"/>
              </a:ext>
            </a:extLst>
          </p:cNvPr>
          <p:cNvSpPr>
            <a:spLocks noChangeArrowheads="1" noTextEdit="1"/>
          </p:cNvSpPr>
          <p:nvPr>
            <p:ph type="sldImg"/>
          </p:nvPr>
        </p:nvSpPr>
        <p:spPr>
          <a:xfrm>
            <a:off x="1150938" y="692150"/>
            <a:ext cx="4556125" cy="3416300"/>
          </a:xfrm>
          <a:ln/>
        </p:spPr>
      </p:sp>
      <p:sp>
        <p:nvSpPr>
          <p:cNvPr id="45059" name="Rectangle 3">
            <a:extLst>
              <a:ext uri="{FF2B5EF4-FFF2-40B4-BE49-F238E27FC236}">
                <a16:creationId xmlns:a16="http://schemas.microsoft.com/office/drawing/2014/main" id="{88E30A8B-184D-9400-6AA7-03D47D88F5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08B8159-1046-F2BD-6835-653033DD9128}"/>
              </a:ext>
            </a:extLst>
          </p:cNvPr>
          <p:cNvSpPr>
            <a:spLocks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id="{3CD7D92C-B16C-DD34-A33A-CFD2D19800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3BEFFE7-1075-3190-8173-C227DC21CB96}"/>
              </a:ext>
            </a:extLst>
          </p:cNvPr>
          <p:cNvSpPr>
            <a:spLocks noChangeArrowheads="1" noTextEdit="1"/>
          </p:cNvSpPr>
          <p:nvPr>
            <p:ph type="sldImg"/>
          </p:nvPr>
        </p:nvSpPr>
        <p:spPr>
          <a:xfrm>
            <a:off x="1150938" y="692150"/>
            <a:ext cx="4556125" cy="3416300"/>
          </a:xfrm>
          <a:ln/>
        </p:spPr>
      </p:sp>
      <p:sp>
        <p:nvSpPr>
          <p:cNvPr id="47107" name="Rectangle 3">
            <a:extLst>
              <a:ext uri="{FF2B5EF4-FFF2-40B4-BE49-F238E27FC236}">
                <a16:creationId xmlns:a16="http://schemas.microsoft.com/office/drawing/2014/main" id="{D3F192BD-A846-5A2A-1BE7-69BEE44FB70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05A70C7-E40A-8A76-2D87-94CBA028B032}"/>
              </a:ext>
            </a:extLst>
          </p:cNvPr>
          <p:cNvSpPr>
            <a:spLocks noChangeArrowheads="1" noTextEdit="1"/>
          </p:cNvSpPr>
          <p:nvPr>
            <p:ph type="sldImg"/>
          </p:nvPr>
        </p:nvSpPr>
        <p:spPr>
          <a:xfrm>
            <a:off x="1150938" y="692150"/>
            <a:ext cx="4556125" cy="3416300"/>
          </a:xfrm>
          <a:ln/>
        </p:spPr>
      </p:sp>
      <p:sp>
        <p:nvSpPr>
          <p:cNvPr id="48131" name="Rectangle 3">
            <a:extLst>
              <a:ext uri="{FF2B5EF4-FFF2-40B4-BE49-F238E27FC236}">
                <a16:creationId xmlns:a16="http://schemas.microsoft.com/office/drawing/2014/main" id="{5D126165-2820-CDDD-E5C5-F9A6C4A0A1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BE637FC-331B-F49C-E517-D974BCBA8881}"/>
              </a:ext>
            </a:extLst>
          </p:cNvPr>
          <p:cNvSpPr>
            <a:spLocks noChangeArrowheads="1" noTextEdit="1"/>
          </p:cNvSpPr>
          <p:nvPr>
            <p:ph type="sldImg"/>
          </p:nvPr>
        </p:nvSpPr>
        <p:spPr>
          <a:xfrm>
            <a:off x="1150938" y="692150"/>
            <a:ext cx="4556125" cy="3416300"/>
          </a:xfrm>
          <a:ln/>
        </p:spPr>
      </p:sp>
      <p:sp>
        <p:nvSpPr>
          <p:cNvPr id="49155" name="Rectangle 3">
            <a:extLst>
              <a:ext uri="{FF2B5EF4-FFF2-40B4-BE49-F238E27FC236}">
                <a16:creationId xmlns:a16="http://schemas.microsoft.com/office/drawing/2014/main" id="{EC2054DF-8EB3-4572-CA8C-C1E49463DB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B3A4819-6864-3555-351C-37FDC6EE97C0}"/>
              </a:ext>
            </a:extLst>
          </p:cNvPr>
          <p:cNvSpPr>
            <a:spLocks noChangeArrowheads="1" noTextEdit="1"/>
          </p:cNvSpPr>
          <p:nvPr>
            <p:ph type="sldImg"/>
          </p:nvPr>
        </p:nvSpPr>
        <p:spPr>
          <a:xfrm>
            <a:off x="1150938" y="692150"/>
            <a:ext cx="4556125" cy="3416300"/>
          </a:xfrm>
          <a:ln/>
        </p:spPr>
      </p:sp>
      <p:sp>
        <p:nvSpPr>
          <p:cNvPr id="50179" name="Rectangle 3">
            <a:extLst>
              <a:ext uri="{FF2B5EF4-FFF2-40B4-BE49-F238E27FC236}">
                <a16:creationId xmlns:a16="http://schemas.microsoft.com/office/drawing/2014/main" id="{BBAD8D51-200D-B095-61A5-28A623B3F2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6F197DC-C915-31AD-F0EB-631116A01F6E}"/>
              </a:ext>
            </a:extLst>
          </p:cNvPr>
          <p:cNvSpPr>
            <a:spLocks noChangeArrowheads="1" noTextEdit="1"/>
          </p:cNvSpPr>
          <p:nvPr>
            <p:ph type="sldImg"/>
          </p:nvPr>
        </p:nvSpPr>
        <p:spPr>
          <a:xfrm>
            <a:off x="1150938" y="692150"/>
            <a:ext cx="4556125" cy="3416300"/>
          </a:xfrm>
          <a:ln/>
        </p:spPr>
      </p:sp>
      <p:sp>
        <p:nvSpPr>
          <p:cNvPr id="32771" name="Rectangle 3">
            <a:extLst>
              <a:ext uri="{FF2B5EF4-FFF2-40B4-BE49-F238E27FC236}">
                <a16:creationId xmlns:a16="http://schemas.microsoft.com/office/drawing/2014/main" id="{7D9752F4-0933-202A-11E3-EA0C18236B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42FAD36-F7E1-0A72-C960-9FD6FF80E96B}"/>
              </a:ext>
            </a:extLst>
          </p:cNvPr>
          <p:cNvSpPr>
            <a:spLocks noChangeArrowheads="1" noTextEdit="1"/>
          </p:cNvSpPr>
          <p:nvPr>
            <p:ph type="sldImg"/>
          </p:nvPr>
        </p:nvSpPr>
        <p:spPr>
          <a:xfrm>
            <a:off x="1150938" y="692150"/>
            <a:ext cx="4556125" cy="3416300"/>
          </a:xfrm>
          <a:ln/>
        </p:spPr>
      </p:sp>
      <p:sp>
        <p:nvSpPr>
          <p:cNvPr id="51203" name="Rectangle 3">
            <a:extLst>
              <a:ext uri="{FF2B5EF4-FFF2-40B4-BE49-F238E27FC236}">
                <a16:creationId xmlns:a16="http://schemas.microsoft.com/office/drawing/2014/main" id="{8784D36C-E204-89A1-1634-246CA03F5B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330328E-AA2C-5FF9-563E-569F7A2438B1}"/>
              </a:ext>
            </a:extLst>
          </p:cNvPr>
          <p:cNvSpPr>
            <a:spLocks noChangeArrowheads="1" noTextEdit="1"/>
          </p:cNvSpPr>
          <p:nvPr>
            <p:ph type="sldImg"/>
          </p:nvPr>
        </p:nvSpPr>
        <p:spPr>
          <a:xfrm>
            <a:off x="1150938" y="692150"/>
            <a:ext cx="4556125" cy="3416300"/>
          </a:xfrm>
          <a:ln/>
        </p:spPr>
      </p:sp>
      <p:sp>
        <p:nvSpPr>
          <p:cNvPr id="52227" name="Rectangle 3">
            <a:extLst>
              <a:ext uri="{FF2B5EF4-FFF2-40B4-BE49-F238E27FC236}">
                <a16:creationId xmlns:a16="http://schemas.microsoft.com/office/drawing/2014/main" id="{7A210CF2-46A3-2895-79F5-71ADBD6271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2AF5502-A700-6063-CC74-BD4B6AF2B381}"/>
              </a:ext>
            </a:extLst>
          </p:cNvPr>
          <p:cNvSpPr>
            <a:spLocks noChangeArrowheads="1" noTextEdit="1"/>
          </p:cNvSpPr>
          <p:nvPr>
            <p:ph type="sldImg"/>
          </p:nvPr>
        </p:nvSpPr>
        <p:spPr>
          <a:xfrm>
            <a:off x="1150938" y="692150"/>
            <a:ext cx="4556125" cy="3416300"/>
          </a:xfrm>
          <a:ln/>
        </p:spPr>
      </p:sp>
      <p:sp>
        <p:nvSpPr>
          <p:cNvPr id="53251" name="Rectangle 3">
            <a:extLst>
              <a:ext uri="{FF2B5EF4-FFF2-40B4-BE49-F238E27FC236}">
                <a16:creationId xmlns:a16="http://schemas.microsoft.com/office/drawing/2014/main" id="{0F427159-C855-C15D-C9FB-ACF4E4B44E9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F452E18-A160-57C8-D3F7-AEB0CEA1ED12}"/>
              </a:ext>
            </a:extLst>
          </p:cNvPr>
          <p:cNvSpPr>
            <a:spLocks noChangeArrowheads="1" noTextEdit="1"/>
          </p:cNvSpPr>
          <p:nvPr>
            <p:ph type="sldImg"/>
          </p:nvPr>
        </p:nvSpPr>
        <p:spPr>
          <a:xfrm>
            <a:off x="1150938" y="692150"/>
            <a:ext cx="4556125" cy="3416300"/>
          </a:xfrm>
          <a:ln/>
        </p:spPr>
      </p:sp>
      <p:sp>
        <p:nvSpPr>
          <p:cNvPr id="54275" name="Rectangle 3">
            <a:extLst>
              <a:ext uri="{FF2B5EF4-FFF2-40B4-BE49-F238E27FC236}">
                <a16:creationId xmlns:a16="http://schemas.microsoft.com/office/drawing/2014/main" id="{46A77EE1-763F-905B-386B-840A68A0EE0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86A91B0-29C1-4A54-1875-1DDBE129F315}"/>
              </a:ext>
            </a:extLst>
          </p:cNvPr>
          <p:cNvSpPr>
            <a:spLocks noChangeArrowheads="1" noTextEdit="1"/>
          </p:cNvSpPr>
          <p:nvPr>
            <p:ph type="sldImg"/>
          </p:nvPr>
        </p:nvSpPr>
        <p:spPr>
          <a:xfrm>
            <a:off x="1150938" y="692150"/>
            <a:ext cx="4556125" cy="3416300"/>
          </a:xfrm>
          <a:ln/>
        </p:spPr>
      </p:sp>
      <p:sp>
        <p:nvSpPr>
          <p:cNvPr id="55299" name="Rectangle 3">
            <a:extLst>
              <a:ext uri="{FF2B5EF4-FFF2-40B4-BE49-F238E27FC236}">
                <a16:creationId xmlns:a16="http://schemas.microsoft.com/office/drawing/2014/main" id="{4FE4D0F7-DC7C-A272-044B-5F367B82CF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8FB6F9-6310-705D-FC9D-3F25F22A6D10}"/>
              </a:ext>
            </a:extLst>
          </p:cNvPr>
          <p:cNvSpPr>
            <a:spLocks noChangeArrowheads="1" noTextEdit="1"/>
          </p:cNvSpPr>
          <p:nvPr>
            <p:ph type="sldImg"/>
          </p:nvPr>
        </p:nvSpPr>
        <p:spPr>
          <a:xfrm>
            <a:off x="1150938" y="692150"/>
            <a:ext cx="4556125" cy="3416300"/>
          </a:xfrm>
          <a:ln/>
        </p:spPr>
      </p:sp>
      <p:sp>
        <p:nvSpPr>
          <p:cNvPr id="56323" name="Rectangle 3">
            <a:extLst>
              <a:ext uri="{FF2B5EF4-FFF2-40B4-BE49-F238E27FC236}">
                <a16:creationId xmlns:a16="http://schemas.microsoft.com/office/drawing/2014/main" id="{323D03EC-0BA9-B8C2-4D1A-760FDEF540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3D4FC12-F81D-1E15-4C47-EED8EEFEF96C}"/>
              </a:ext>
            </a:extLst>
          </p:cNvPr>
          <p:cNvSpPr>
            <a:spLocks noChangeArrowheads="1" noTextEdit="1"/>
          </p:cNvSpPr>
          <p:nvPr>
            <p:ph type="sldImg"/>
          </p:nvPr>
        </p:nvSpPr>
        <p:spPr>
          <a:xfrm>
            <a:off x="1150938" y="692150"/>
            <a:ext cx="4556125" cy="3416300"/>
          </a:xfrm>
          <a:ln/>
        </p:spPr>
      </p:sp>
      <p:sp>
        <p:nvSpPr>
          <p:cNvPr id="57347" name="Rectangle 3">
            <a:extLst>
              <a:ext uri="{FF2B5EF4-FFF2-40B4-BE49-F238E27FC236}">
                <a16:creationId xmlns:a16="http://schemas.microsoft.com/office/drawing/2014/main" id="{03C01EF4-202F-D26A-5219-C29046B0EB5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7A97AF0-7061-B982-3EB6-FBA099BD5E82}"/>
              </a:ext>
            </a:extLst>
          </p:cNvPr>
          <p:cNvSpPr>
            <a:spLocks noChangeArrowheads="1" noTextEdit="1"/>
          </p:cNvSpPr>
          <p:nvPr>
            <p:ph type="sldImg"/>
          </p:nvPr>
        </p:nvSpPr>
        <p:spPr>
          <a:xfrm>
            <a:off x="1150938" y="692150"/>
            <a:ext cx="4556125" cy="3416300"/>
          </a:xfrm>
          <a:ln/>
        </p:spPr>
      </p:sp>
      <p:sp>
        <p:nvSpPr>
          <p:cNvPr id="58371" name="Rectangle 3">
            <a:extLst>
              <a:ext uri="{FF2B5EF4-FFF2-40B4-BE49-F238E27FC236}">
                <a16:creationId xmlns:a16="http://schemas.microsoft.com/office/drawing/2014/main" id="{02DA2034-A7F6-1A2E-1555-F13F3A8D90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12FE661-69E8-F123-4546-C9F99D6693F6}"/>
              </a:ext>
            </a:extLst>
          </p:cNvPr>
          <p:cNvSpPr>
            <a:spLocks noChangeArrowheads="1" noTextEdit="1"/>
          </p:cNvSpPr>
          <p:nvPr>
            <p:ph type="sldImg"/>
          </p:nvPr>
        </p:nvSpPr>
        <p:spPr>
          <a:xfrm>
            <a:off x="1150938" y="692150"/>
            <a:ext cx="4556125" cy="3416300"/>
          </a:xfrm>
          <a:ln/>
        </p:spPr>
      </p:sp>
      <p:sp>
        <p:nvSpPr>
          <p:cNvPr id="33795" name="Rectangle 3">
            <a:extLst>
              <a:ext uri="{FF2B5EF4-FFF2-40B4-BE49-F238E27FC236}">
                <a16:creationId xmlns:a16="http://schemas.microsoft.com/office/drawing/2014/main" id="{6BD4145B-6DEE-091C-60A6-C1A182BFE06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CC6EF26-2C69-AF21-596D-44A1A8191EB7}"/>
              </a:ext>
            </a:extLst>
          </p:cNvPr>
          <p:cNvSpPr>
            <a:spLocks noChangeArrowheads="1" noTextEdit="1"/>
          </p:cNvSpPr>
          <p:nvPr>
            <p:ph type="sldImg"/>
          </p:nvPr>
        </p:nvSpPr>
        <p:spPr>
          <a:xfrm>
            <a:off x="1150938" y="692150"/>
            <a:ext cx="4556125" cy="3416300"/>
          </a:xfrm>
          <a:ln/>
        </p:spPr>
      </p:sp>
      <p:sp>
        <p:nvSpPr>
          <p:cNvPr id="34819" name="Rectangle 3">
            <a:extLst>
              <a:ext uri="{FF2B5EF4-FFF2-40B4-BE49-F238E27FC236}">
                <a16:creationId xmlns:a16="http://schemas.microsoft.com/office/drawing/2014/main" id="{3EE49B16-38FC-247C-EC6D-6D933A632D0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6067049-9E3F-27C6-8D1F-06F541A51D30}"/>
              </a:ext>
            </a:extLst>
          </p:cNvPr>
          <p:cNvSpPr>
            <a:spLocks noChangeArrowheads="1" noTextEdit="1"/>
          </p:cNvSpPr>
          <p:nvPr>
            <p:ph type="sldImg"/>
          </p:nvPr>
        </p:nvSpPr>
        <p:spPr>
          <a:xfrm>
            <a:off x="1143000" y="685800"/>
            <a:ext cx="4572000" cy="3429000"/>
          </a:xfrm>
          <a:ln/>
        </p:spPr>
      </p:sp>
      <p:sp>
        <p:nvSpPr>
          <p:cNvPr id="35843" name="Rectangle 3">
            <a:extLst>
              <a:ext uri="{FF2B5EF4-FFF2-40B4-BE49-F238E27FC236}">
                <a16:creationId xmlns:a16="http://schemas.microsoft.com/office/drawing/2014/main" id="{4B4F5B61-5973-F54B-F680-365CC0A173CF}"/>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2758B5B-F3E8-A02E-2A0A-054467A174FE}"/>
              </a:ext>
            </a:extLst>
          </p:cNvPr>
          <p:cNvSpPr>
            <a:spLocks noChangeArrowheads="1" noTextEdit="1"/>
          </p:cNvSpPr>
          <p:nvPr>
            <p:ph type="sldImg"/>
          </p:nvPr>
        </p:nvSpPr>
        <p:spPr>
          <a:xfrm>
            <a:off x="1150938" y="692150"/>
            <a:ext cx="4556125" cy="3416300"/>
          </a:xfrm>
          <a:ln/>
        </p:spPr>
      </p:sp>
      <p:sp>
        <p:nvSpPr>
          <p:cNvPr id="36867" name="Rectangle 3">
            <a:extLst>
              <a:ext uri="{FF2B5EF4-FFF2-40B4-BE49-F238E27FC236}">
                <a16:creationId xmlns:a16="http://schemas.microsoft.com/office/drawing/2014/main" id="{06AB2A06-1D6E-0DCB-8037-9F449435FE0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E17E23-4D99-6F87-A6DC-B4D456DB6343}"/>
              </a:ext>
            </a:extLst>
          </p:cNvPr>
          <p:cNvSpPr>
            <a:spLocks noChangeArrowheads="1" noTextEdit="1"/>
          </p:cNvSpPr>
          <p:nvPr>
            <p:ph type="sldImg"/>
          </p:nvPr>
        </p:nvSpPr>
        <p:spPr>
          <a:xfrm>
            <a:off x="1150938" y="692150"/>
            <a:ext cx="4556125" cy="3416300"/>
          </a:xfrm>
          <a:ln/>
        </p:spPr>
      </p:sp>
      <p:sp>
        <p:nvSpPr>
          <p:cNvPr id="37891" name="Rectangle 3">
            <a:extLst>
              <a:ext uri="{FF2B5EF4-FFF2-40B4-BE49-F238E27FC236}">
                <a16:creationId xmlns:a16="http://schemas.microsoft.com/office/drawing/2014/main" id="{18F7FB00-AC00-3DC3-6716-D9BADBD1A4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6A03F6E-3D4B-6D3B-9580-1E3C0531EC74}"/>
              </a:ext>
            </a:extLst>
          </p:cNvPr>
          <p:cNvSpPr>
            <a:spLocks noChangeArrowheads="1" noTextEdit="1"/>
          </p:cNvSpPr>
          <p:nvPr>
            <p:ph type="sldImg"/>
          </p:nvPr>
        </p:nvSpPr>
        <p:spPr>
          <a:xfrm>
            <a:off x="1150938" y="692150"/>
            <a:ext cx="4556125" cy="3416300"/>
          </a:xfrm>
          <a:ln/>
        </p:spPr>
      </p:sp>
      <p:sp>
        <p:nvSpPr>
          <p:cNvPr id="38915" name="Rectangle 3">
            <a:extLst>
              <a:ext uri="{FF2B5EF4-FFF2-40B4-BE49-F238E27FC236}">
                <a16:creationId xmlns:a16="http://schemas.microsoft.com/office/drawing/2014/main" id="{5B92DC4A-FC05-E76F-B9A6-BB91F668A8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CBBD0DD-1C04-9C32-82B9-557ACD0E8C16}"/>
              </a:ext>
            </a:extLst>
          </p:cNvPr>
          <p:cNvSpPr>
            <a:spLocks noChangeArrowheads="1" noTextEdit="1"/>
          </p:cNvSpPr>
          <p:nvPr>
            <p:ph type="sldImg"/>
          </p:nvPr>
        </p:nvSpPr>
        <p:spPr>
          <a:xfrm>
            <a:off x="1150938" y="692150"/>
            <a:ext cx="4556125" cy="3416300"/>
          </a:xfrm>
          <a:ln/>
        </p:spPr>
      </p:sp>
      <p:sp>
        <p:nvSpPr>
          <p:cNvPr id="39939" name="Rectangle 3">
            <a:extLst>
              <a:ext uri="{FF2B5EF4-FFF2-40B4-BE49-F238E27FC236}">
                <a16:creationId xmlns:a16="http://schemas.microsoft.com/office/drawing/2014/main" id="{5A30B330-149F-63FB-F955-BA29E6A88A3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6370" name="Rectangle 2"/>
          <p:cNvSpPr>
            <a:spLocks noGrp="1" noChangeArrowheads="1"/>
          </p:cNvSpPr>
          <p:nvPr>
            <p:ph type="ctrTitle"/>
          </p:nvPr>
        </p:nvSpPr>
        <p:spPr>
          <a:xfrm>
            <a:off x="685800" y="1295400"/>
            <a:ext cx="7772400" cy="1470025"/>
          </a:xfrm>
        </p:spPr>
        <p:txBody>
          <a:bodyPr/>
          <a:lstStyle>
            <a:lvl1pPr algn="ctr">
              <a:defRPr/>
            </a:lvl1pPr>
          </a:lstStyle>
          <a:p>
            <a:r>
              <a:rPr lang="en-US"/>
              <a:t>Click to edit Master title style</a:t>
            </a:r>
          </a:p>
        </p:txBody>
      </p:sp>
      <p:sp>
        <p:nvSpPr>
          <p:cNvPr id="186371" name="Rectangle 3"/>
          <p:cNvSpPr>
            <a:spLocks noGrp="1" noChangeArrowheads="1"/>
          </p:cNvSpPr>
          <p:nvPr>
            <p:ph type="subTitle" idx="1"/>
          </p:nvPr>
        </p:nvSpPr>
        <p:spPr>
          <a:xfrm>
            <a:off x="1371600" y="3352800"/>
            <a:ext cx="6400800" cy="1752600"/>
          </a:xfrm>
        </p:spPr>
        <p:txBody>
          <a:bodyPr/>
          <a:lstStyle>
            <a:lvl1pPr marL="0" indent="0" algn="ctr">
              <a:buFontTx/>
              <a:buNone/>
              <a:defRPr>
                <a:solidFill>
                  <a:srgbClr val="0000FF"/>
                </a:solidFill>
              </a:defRPr>
            </a:lvl1pPr>
          </a:lstStyle>
          <a:p>
            <a:r>
              <a:rPr lang="en-US"/>
              <a:t>Click to edit Master subtitle style</a:t>
            </a:r>
          </a:p>
        </p:txBody>
      </p:sp>
    </p:spTree>
    <p:extLst>
      <p:ext uri="{BB962C8B-B14F-4D97-AF65-F5344CB8AC3E}">
        <p14:creationId xmlns:p14="http://schemas.microsoft.com/office/powerpoint/2010/main" val="133873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2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3048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048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78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09600" y="1143000"/>
            <a:ext cx="3848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3848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8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422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524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74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238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814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87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47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601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29A2324-51C4-42C5-974D-5DA3CE43EC30}"/>
              </a:ext>
            </a:extLst>
          </p:cNvPr>
          <p:cNvSpPr>
            <a:spLocks noGrp="1" noChangeArrowheads="1"/>
          </p:cNvSpPr>
          <p:nvPr>
            <p:ph type="title"/>
          </p:nvPr>
        </p:nvSpPr>
        <p:spPr bwMode="auto">
          <a:xfrm>
            <a:off x="5334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3A3FC73-9909-A5A6-A117-4B422F391E46}"/>
              </a:ext>
            </a:extLst>
          </p:cNvPr>
          <p:cNvSpPr>
            <a:spLocks noGrp="1" noChangeArrowheads="1"/>
          </p:cNvSpPr>
          <p:nvPr>
            <p:ph type="body" idx="1"/>
          </p:nvPr>
        </p:nvSpPr>
        <p:spPr bwMode="auto">
          <a:xfrm>
            <a:off x="609600" y="1143000"/>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85348" name="Rectangle 4">
            <a:extLst>
              <a:ext uri="{FF2B5EF4-FFF2-40B4-BE49-F238E27FC236}">
                <a16:creationId xmlns:a16="http://schemas.microsoft.com/office/drawing/2014/main" id="{8AA34AB8-B573-7994-A534-676FAC3A2E4A}"/>
              </a:ext>
            </a:extLst>
          </p:cNvPr>
          <p:cNvSpPr>
            <a:spLocks noChangeArrowheads="1"/>
          </p:cNvSpPr>
          <p:nvPr/>
        </p:nvSpPr>
        <p:spPr bwMode="auto">
          <a:xfrm>
            <a:off x="8534400" y="6477000"/>
            <a:ext cx="420688" cy="212725"/>
          </a:xfrm>
          <a:prstGeom prst="rect">
            <a:avLst/>
          </a:prstGeom>
          <a:noFill/>
          <a:ln w="12700">
            <a:noFill/>
            <a:miter lim="800000"/>
            <a:headEnd/>
            <a:tailEnd/>
          </a:ln>
          <a:effectLst/>
        </p:spPr>
        <p:txBody>
          <a:bodyPr wrap="none"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800" b="1">
                <a:latin typeface="Verdana" panose="020B0604030504040204" pitchFamily="34" charset="0"/>
              </a:rPr>
              <a:t> </a:t>
            </a:r>
            <a:fld id="{BDDE2559-BAB9-43B7-94F4-937C1C68A89E}" type="slidenum">
              <a:rPr lang="en-US" altLang="en-US" sz="800" b="1">
                <a:latin typeface="Verdana" panose="020B0604030504040204" pitchFamily="34" charset="0"/>
              </a:rPr>
              <a:pPr/>
              <a:t>‹#›</a:t>
            </a:fld>
            <a:endParaRPr lang="en-US" altLang="en-US" sz="800" b="1">
              <a:latin typeface="Verdana" panose="020B0604030504040204" pitchFamily="34" charset="0"/>
            </a:endParaRPr>
          </a:p>
        </p:txBody>
      </p:sp>
      <p:sp>
        <p:nvSpPr>
          <p:cNvPr id="185351" name="Line 7">
            <a:extLst>
              <a:ext uri="{FF2B5EF4-FFF2-40B4-BE49-F238E27FC236}">
                <a16:creationId xmlns:a16="http://schemas.microsoft.com/office/drawing/2014/main" id="{B1A2A450-9512-968B-08F0-F24A11858126}"/>
              </a:ext>
            </a:extLst>
          </p:cNvPr>
          <p:cNvSpPr>
            <a:spLocks noChangeShapeType="1"/>
          </p:cNvSpPr>
          <p:nvPr userDrawn="1"/>
        </p:nvSpPr>
        <p:spPr bwMode="auto">
          <a:xfrm>
            <a:off x="609600" y="914400"/>
            <a:ext cx="6019800" cy="0"/>
          </a:xfrm>
          <a:prstGeom prst="line">
            <a:avLst/>
          </a:prstGeom>
          <a:noFill/>
          <a:ln w="28575">
            <a:solidFill>
              <a:schemeClr val="tx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400" b="1">
          <a:solidFill>
            <a:srgbClr val="0000FF"/>
          </a:solidFill>
          <a:latin typeface="Verdana" pitchFamily="34" charset="0"/>
          <a:cs typeface="Arial" pitchFamily="34" charset="0"/>
        </a:defRPr>
      </a:lvl2pPr>
      <a:lvl3pPr algn="l" rtl="0" eaLnBrk="0" fontAlgn="base" hangingPunct="0">
        <a:spcBef>
          <a:spcPct val="0"/>
        </a:spcBef>
        <a:spcAft>
          <a:spcPct val="0"/>
        </a:spcAft>
        <a:defRPr sz="2400" b="1">
          <a:solidFill>
            <a:srgbClr val="0000FF"/>
          </a:solidFill>
          <a:latin typeface="Verdana" pitchFamily="34" charset="0"/>
          <a:cs typeface="Arial" pitchFamily="34" charset="0"/>
        </a:defRPr>
      </a:lvl3pPr>
      <a:lvl4pPr algn="l" rtl="0" eaLnBrk="0" fontAlgn="base" hangingPunct="0">
        <a:spcBef>
          <a:spcPct val="0"/>
        </a:spcBef>
        <a:spcAft>
          <a:spcPct val="0"/>
        </a:spcAft>
        <a:defRPr sz="2400" b="1">
          <a:solidFill>
            <a:srgbClr val="0000FF"/>
          </a:solidFill>
          <a:latin typeface="Verdana" pitchFamily="34" charset="0"/>
          <a:cs typeface="Arial" pitchFamily="34" charset="0"/>
        </a:defRPr>
      </a:lvl4pPr>
      <a:lvl5pPr algn="l" rtl="0" eaLnBrk="0" fontAlgn="base" hangingPunct="0">
        <a:spcBef>
          <a:spcPct val="0"/>
        </a:spcBef>
        <a:spcAft>
          <a:spcPct val="0"/>
        </a:spcAft>
        <a:defRPr sz="2400" b="1">
          <a:solidFill>
            <a:srgbClr val="0000FF"/>
          </a:solidFill>
          <a:latin typeface="Verdana" pitchFamily="34" charset="0"/>
          <a:cs typeface="Arial" pitchFamily="34" charset="0"/>
        </a:defRPr>
      </a:lvl5pPr>
      <a:lvl6pPr marL="457200" algn="l" rtl="0" fontAlgn="base">
        <a:spcBef>
          <a:spcPct val="0"/>
        </a:spcBef>
        <a:spcAft>
          <a:spcPct val="0"/>
        </a:spcAft>
        <a:defRPr sz="2400" b="1">
          <a:solidFill>
            <a:srgbClr val="0000FF"/>
          </a:solidFill>
          <a:latin typeface="Verdana" pitchFamily="34" charset="0"/>
          <a:cs typeface="Arial" pitchFamily="34" charset="0"/>
        </a:defRPr>
      </a:lvl6pPr>
      <a:lvl7pPr marL="914400" algn="l" rtl="0" fontAlgn="base">
        <a:spcBef>
          <a:spcPct val="0"/>
        </a:spcBef>
        <a:spcAft>
          <a:spcPct val="0"/>
        </a:spcAft>
        <a:defRPr sz="2400" b="1">
          <a:solidFill>
            <a:srgbClr val="0000FF"/>
          </a:solidFill>
          <a:latin typeface="Verdana" pitchFamily="34" charset="0"/>
          <a:cs typeface="Arial" pitchFamily="34" charset="0"/>
        </a:defRPr>
      </a:lvl7pPr>
      <a:lvl8pPr marL="1371600" algn="l" rtl="0" fontAlgn="base">
        <a:spcBef>
          <a:spcPct val="0"/>
        </a:spcBef>
        <a:spcAft>
          <a:spcPct val="0"/>
        </a:spcAft>
        <a:defRPr sz="2400" b="1">
          <a:solidFill>
            <a:srgbClr val="0000FF"/>
          </a:solidFill>
          <a:latin typeface="Verdana" pitchFamily="34" charset="0"/>
          <a:cs typeface="Arial" pitchFamily="34" charset="0"/>
        </a:defRPr>
      </a:lvl8pPr>
      <a:lvl9pPr marL="1828800" algn="l" rtl="0" fontAlgn="base">
        <a:spcBef>
          <a:spcPct val="0"/>
        </a:spcBef>
        <a:spcAft>
          <a:spcPct val="0"/>
        </a:spcAft>
        <a:defRPr sz="2400" b="1">
          <a:solidFill>
            <a:srgbClr val="0000FF"/>
          </a:solidFill>
          <a:latin typeface="Verdana" pitchFamily="34" charset="0"/>
          <a:cs typeface="Arial" pitchFamily="34"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cs typeface="+mn-cs"/>
        </a:defRPr>
      </a:lvl2pPr>
      <a:lvl3pPr marL="1143000" indent="-228600" algn="l" rtl="0" eaLnBrk="0" fontAlgn="base" hangingPunct="0">
        <a:spcBef>
          <a:spcPct val="20000"/>
        </a:spcBef>
        <a:spcAft>
          <a:spcPct val="0"/>
        </a:spcAft>
        <a:buSzPct val="100000"/>
        <a:buChar char="•"/>
        <a:defRPr sz="1600">
          <a:solidFill>
            <a:schemeClr val="tx1"/>
          </a:solidFill>
          <a:latin typeface="+mn-lt"/>
          <a:cs typeface="+mn-cs"/>
        </a:defRPr>
      </a:lvl3pPr>
      <a:lvl4pPr marL="1600200" indent="-228600" algn="l" rtl="0" eaLnBrk="0" fontAlgn="base" hangingPunct="0">
        <a:spcBef>
          <a:spcPct val="20000"/>
        </a:spcBef>
        <a:spcAft>
          <a:spcPct val="0"/>
        </a:spcAft>
        <a:buSzPct val="100000"/>
        <a:buChar char="–"/>
        <a:defRPr sz="1600">
          <a:solidFill>
            <a:schemeClr val="tx1"/>
          </a:solidFill>
          <a:latin typeface="+mn-lt"/>
          <a:cs typeface="+mn-cs"/>
        </a:defRPr>
      </a:lvl4pPr>
      <a:lvl5pPr marL="2057400" indent="-228600" algn="l" rtl="0" eaLnBrk="0" fontAlgn="base" hangingPunct="0">
        <a:spcBef>
          <a:spcPct val="20000"/>
        </a:spcBef>
        <a:spcAft>
          <a:spcPct val="0"/>
        </a:spcAft>
        <a:buSzPct val="100000"/>
        <a:buChar char="•"/>
        <a:defRPr sz="1600">
          <a:solidFill>
            <a:schemeClr val="tx1"/>
          </a:solidFill>
          <a:latin typeface="+mn-lt"/>
          <a:cs typeface="+mn-cs"/>
        </a:defRPr>
      </a:lvl5pPr>
      <a:lvl6pPr marL="2514600" indent="-228600" algn="l" rtl="0" fontAlgn="base">
        <a:spcBef>
          <a:spcPct val="20000"/>
        </a:spcBef>
        <a:spcAft>
          <a:spcPct val="0"/>
        </a:spcAft>
        <a:buSzPct val="100000"/>
        <a:buChar char="•"/>
        <a:defRPr sz="1600">
          <a:solidFill>
            <a:schemeClr val="tx1"/>
          </a:solidFill>
          <a:latin typeface="+mn-lt"/>
          <a:cs typeface="+mn-cs"/>
        </a:defRPr>
      </a:lvl6pPr>
      <a:lvl7pPr marL="2971800" indent="-228600" algn="l" rtl="0" fontAlgn="base">
        <a:spcBef>
          <a:spcPct val="20000"/>
        </a:spcBef>
        <a:spcAft>
          <a:spcPct val="0"/>
        </a:spcAft>
        <a:buSzPct val="100000"/>
        <a:buChar char="•"/>
        <a:defRPr sz="1600">
          <a:solidFill>
            <a:schemeClr val="tx1"/>
          </a:solidFill>
          <a:latin typeface="+mn-lt"/>
          <a:cs typeface="+mn-cs"/>
        </a:defRPr>
      </a:lvl7pPr>
      <a:lvl8pPr marL="3429000" indent="-228600" algn="l" rtl="0" fontAlgn="base">
        <a:spcBef>
          <a:spcPct val="20000"/>
        </a:spcBef>
        <a:spcAft>
          <a:spcPct val="0"/>
        </a:spcAft>
        <a:buSzPct val="100000"/>
        <a:buChar char="•"/>
        <a:defRPr sz="1600">
          <a:solidFill>
            <a:schemeClr val="tx1"/>
          </a:solidFill>
          <a:latin typeface="+mn-lt"/>
          <a:cs typeface="+mn-cs"/>
        </a:defRPr>
      </a:lvl8pPr>
      <a:lvl9pPr marL="3886200" indent="-228600" algn="l" rtl="0" fontAlgn="base">
        <a:spcBef>
          <a:spcPct val="20000"/>
        </a:spcBef>
        <a:spcAft>
          <a:spcPct val="0"/>
        </a:spcAft>
        <a:buSzPct val="100000"/>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416172E-BCBA-A65C-CC18-306CBB868FCC}"/>
              </a:ext>
            </a:extLst>
          </p:cNvPr>
          <p:cNvSpPr>
            <a:spLocks noGrp="1" noChangeArrowheads="1"/>
          </p:cNvSpPr>
          <p:nvPr>
            <p:ph type="ctrTitle"/>
          </p:nvPr>
        </p:nvSpPr>
        <p:spPr>
          <a:xfrm>
            <a:off x="685800" y="533400"/>
            <a:ext cx="7772400" cy="3581400"/>
          </a:xfrm>
        </p:spPr>
        <p:txBody>
          <a:bodyPr/>
          <a:lstStyle/>
          <a:p>
            <a:pPr>
              <a:defRPr/>
            </a:pPr>
            <a:r>
              <a:rPr lang="en-US" sz="3200" dirty="0"/>
              <a:t>Chapter 3</a:t>
            </a:r>
            <a:br>
              <a:rPr lang="en-US" sz="3200" dirty="0"/>
            </a:br>
            <a:br>
              <a:rPr lang="en-US" sz="1000" dirty="0">
                <a:effectLst>
                  <a:outerShdw blurRad="38100" dist="38100" dir="2700000" algn="tl">
                    <a:srgbClr val="C0C0C0"/>
                  </a:outerShdw>
                </a:effectLst>
              </a:rPr>
            </a:br>
            <a:r>
              <a:rPr lang="en-US" sz="4800" dirty="0">
                <a:solidFill>
                  <a:srgbClr val="FF0000"/>
                </a:solidFill>
                <a:effectLst>
                  <a:outerShdw blurRad="38100" dist="38100" dir="2700000" algn="tl">
                    <a:srgbClr val="C0C0C0"/>
                  </a:outerShdw>
                </a:effectLst>
              </a:rPr>
              <a:t>Problem Solving</a:t>
            </a:r>
            <a:br>
              <a:rPr lang="en-US" sz="4800" dirty="0">
                <a:solidFill>
                  <a:srgbClr val="FF0000"/>
                </a:solidFill>
                <a:effectLst>
                  <a:outerShdw blurRad="38100" dist="38100" dir="2700000" algn="tl">
                    <a:srgbClr val="C0C0C0"/>
                  </a:outerShdw>
                </a:effectLst>
              </a:rPr>
            </a:br>
            <a:r>
              <a:rPr lang="en-US" sz="4800" dirty="0">
                <a:solidFill>
                  <a:srgbClr val="FF0000"/>
                </a:solidFill>
                <a:effectLst>
                  <a:outerShdw blurRad="38100" dist="38100" dir="2700000" algn="tl">
                    <a:srgbClr val="C0C0C0"/>
                  </a:outerShdw>
                </a:effectLst>
              </a:rPr>
              <a:t>By Searching</a:t>
            </a:r>
            <a:endParaRPr lang="en-US" sz="8800" dirty="0">
              <a:solidFill>
                <a:srgbClr val="FF0000"/>
              </a:solidFill>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EC0DA0B-E156-070E-6B4B-C4463F95E704}"/>
              </a:ext>
            </a:extLst>
          </p:cNvPr>
          <p:cNvSpPr>
            <a:spLocks noGrp="1" noChangeArrowheads="1"/>
          </p:cNvSpPr>
          <p:nvPr>
            <p:ph type="title"/>
          </p:nvPr>
        </p:nvSpPr>
        <p:spPr/>
        <p:txBody>
          <a:bodyPr/>
          <a:lstStyle/>
          <a:p>
            <a:pPr eaLnBrk="1" hangingPunct="1"/>
            <a:r>
              <a:rPr lang="en-US" altLang="en-US"/>
              <a:t>The Traveling Salesperson Problem</a:t>
            </a:r>
          </a:p>
        </p:txBody>
      </p:sp>
      <p:sp>
        <p:nvSpPr>
          <p:cNvPr id="12291" name="Rectangle 3">
            <a:extLst>
              <a:ext uri="{FF2B5EF4-FFF2-40B4-BE49-F238E27FC236}">
                <a16:creationId xmlns:a16="http://schemas.microsoft.com/office/drawing/2014/main" id="{A3100B6A-B274-E1CC-05C7-FB75A51D8CE3}"/>
              </a:ext>
            </a:extLst>
          </p:cNvPr>
          <p:cNvSpPr>
            <a:spLocks noGrp="1" noChangeArrowheads="1"/>
          </p:cNvSpPr>
          <p:nvPr>
            <p:ph type="body" idx="1"/>
          </p:nvPr>
        </p:nvSpPr>
        <p:spPr>
          <a:xfrm>
            <a:off x="301625" y="1123950"/>
            <a:ext cx="8226425" cy="1843088"/>
          </a:xfrm>
        </p:spPr>
        <p:txBody>
          <a:bodyPr/>
          <a:lstStyle/>
          <a:p>
            <a:pPr eaLnBrk="1" hangingPunct="1"/>
            <a:r>
              <a:rPr lang="en-US" altLang="en-US" sz="1800"/>
              <a:t>Find the shortest tour that visits all cities without visiting any city twice and return to starting point.</a:t>
            </a:r>
          </a:p>
          <a:p>
            <a:pPr eaLnBrk="1" hangingPunct="1"/>
            <a:r>
              <a:rPr lang="en-US" altLang="en-US" sz="1800"/>
              <a:t>State: sequence of cities visited</a:t>
            </a:r>
          </a:p>
          <a:p>
            <a:pPr eaLnBrk="1" hangingPunct="1"/>
            <a:r>
              <a:rPr lang="en-US" altLang="en-US" sz="1800"/>
              <a:t>S</a:t>
            </a:r>
            <a:r>
              <a:rPr lang="en-US" altLang="en-US" sz="1800" baseline="-25000"/>
              <a:t>0</a:t>
            </a:r>
            <a:r>
              <a:rPr lang="en-US" altLang="en-US" sz="1800"/>
              <a:t> = A</a:t>
            </a:r>
          </a:p>
        </p:txBody>
      </p:sp>
      <p:sp>
        <p:nvSpPr>
          <p:cNvPr id="12292" name="Rectangle 9">
            <a:extLst>
              <a:ext uri="{FF2B5EF4-FFF2-40B4-BE49-F238E27FC236}">
                <a16:creationId xmlns:a16="http://schemas.microsoft.com/office/drawing/2014/main" id="{958FA688-9387-DA7A-8E0E-A6EB051804CA}"/>
              </a:ext>
            </a:extLst>
          </p:cNvPr>
          <p:cNvSpPr>
            <a:spLocks noChangeArrowheads="1"/>
          </p:cNvSpPr>
          <p:nvPr/>
        </p:nvSpPr>
        <p:spPr bwMode="auto">
          <a:xfrm>
            <a:off x="301625" y="4953000"/>
            <a:ext cx="82264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SzPct val="100000"/>
              <a:buFontTx/>
              <a:buChar char="•"/>
            </a:pPr>
            <a:r>
              <a:rPr lang="en-US" altLang="en-US" sz="1600">
                <a:latin typeface="Verdana" panose="020B0604030504040204" pitchFamily="34" charset="0"/>
              </a:rPr>
              <a:t>G = a complete tour</a:t>
            </a:r>
          </a:p>
        </p:txBody>
      </p:sp>
      <p:grpSp>
        <p:nvGrpSpPr>
          <p:cNvPr id="12293" name="Group 10">
            <a:extLst>
              <a:ext uri="{FF2B5EF4-FFF2-40B4-BE49-F238E27FC236}">
                <a16:creationId xmlns:a16="http://schemas.microsoft.com/office/drawing/2014/main" id="{2337474C-00CB-5FE8-CA55-320A729E963B}"/>
              </a:ext>
            </a:extLst>
          </p:cNvPr>
          <p:cNvGrpSpPr>
            <a:grpSpLocks/>
          </p:cNvGrpSpPr>
          <p:nvPr/>
        </p:nvGrpSpPr>
        <p:grpSpPr bwMode="auto">
          <a:xfrm>
            <a:off x="2971800" y="2286000"/>
            <a:ext cx="2932113" cy="2935288"/>
            <a:chOff x="3562" y="2028"/>
            <a:chExt cx="1847" cy="1849"/>
          </a:xfrm>
        </p:grpSpPr>
        <p:sp>
          <p:nvSpPr>
            <p:cNvPr id="12294" name="AutoShape 11">
              <a:extLst>
                <a:ext uri="{FF2B5EF4-FFF2-40B4-BE49-F238E27FC236}">
                  <a16:creationId xmlns:a16="http://schemas.microsoft.com/office/drawing/2014/main" id="{4BA30B95-470D-FE7B-3F9D-3B7F35DEF3A8}"/>
                </a:ext>
              </a:extLst>
            </p:cNvPr>
            <p:cNvSpPr>
              <a:spLocks noChangeArrowheads="1"/>
            </p:cNvSpPr>
            <p:nvPr/>
          </p:nvSpPr>
          <p:spPr bwMode="auto">
            <a:xfrm>
              <a:off x="3773" y="2233"/>
              <a:ext cx="1437" cy="1438"/>
            </a:xfrm>
            <a:prstGeom prst="diamond">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a:p>
          </p:txBody>
        </p:sp>
        <p:cxnSp>
          <p:nvCxnSpPr>
            <p:cNvPr id="12295" name="AutoShape 12">
              <a:extLst>
                <a:ext uri="{FF2B5EF4-FFF2-40B4-BE49-F238E27FC236}">
                  <a16:creationId xmlns:a16="http://schemas.microsoft.com/office/drawing/2014/main" id="{A58D5785-24FE-6EAD-1EED-F89484CAE052}"/>
                </a:ext>
              </a:extLst>
            </p:cNvPr>
            <p:cNvCxnSpPr>
              <a:cxnSpLocks noChangeShapeType="1"/>
              <a:stCxn id="12294" idx="1"/>
              <a:endCxn id="12294" idx="3"/>
            </p:cNvCxnSpPr>
            <p:nvPr/>
          </p:nvCxnSpPr>
          <p:spPr bwMode="auto">
            <a:xfrm>
              <a:off x="3766" y="2952"/>
              <a:ext cx="1451" cy="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2296" name="Oval 13">
              <a:extLst>
                <a:ext uri="{FF2B5EF4-FFF2-40B4-BE49-F238E27FC236}">
                  <a16:creationId xmlns:a16="http://schemas.microsoft.com/office/drawing/2014/main" id="{19B2A254-949A-82A8-30F8-0004E3C67D72}"/>
                </a:ext>
              </a:extLst>
            </p:cNvPr>
            <p:cNvSpPr>
              <a:spLocks noChangeArrowheads="1"/>
            </p:cNvSpPr>
            <p:nvPr/>
          </p:nvSpPr>
          <p:spPr bwMode="auto">
            <a:xfrm>
              <a:off x="4453" y="2193"/>
              <a:ext cx="73" cy="74"/>
            </a:xfrm>
            <a:prstGeom prst="ellipse">
              <a:avLst/>
            </a:prstGeom>
            <a:solidFill>
              <a:schemeClr val="tx2"/>
            </a:solidFill>
            <a:ln w="19050" algn="ctr">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7" name="Oval 14">
              <a:extLst>
                <a:ext uri="{FF2B5EF4-FFF2-40B4-BE49-F238E27FC236}">
                  <a16:creationId xmlns:a16="http://schemas.microsoft.com/office/drawing/2014/main" id="{F85A0A5B-A824-170C-460A-57461EBED4CF}"/>
                </a:ext>
              </a:extLst>
            </p:cNvPr>
            <p:cNvSpPr>
              <a:spLocks noChangeArrowheads="1"/>
            </p:cNvSpPr>
            <p:nvPr/>
          </p:nvSpPr>
          <p:spPr bwMode="auto">
            <a:xfrm>
              <a:off x="5169" y="2913"/>
              <a:ext cx="74" cy="74"/>
            </a:xfrm>
            <a:prstGeom prst="ellipse">
              <a:avLst/>
            </a:prstGeom>
            <a:solidFill>
              <a:schemeClr val="tx2"/>
            </a:solidFill>
            <a:ln w="19050" algn="ctr">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8" name="Oval 15">
              <a:extLst>
                <a:ext uri="{FF2B5EF4-FFF2-40B4-BE49-F238E27FC236}">
                  <a16:creationId xmlns:a16="http://schemas.microsoft.com/office/drawing/2014/main" id="{D5CCF88F-2F8D-A053-F993-56A70A6717AF}"/>
                </a:ext>
              </a:extLst>
            </p:cNvPr>
            <p:cNvSpPr>
              <a:spLocks noChangeArrowheads="1"/>
            </p:cNvSpPr>
            <p:nvPr/>
          </p:nvSpPr>
          <p:spPr bwMode="auto">
            <a:xfrm>
              <a:off x="3736" y="2913"/>
              <a:ext cx="74" cy="74"/>
            </a:xfrm>
            <a:prstGeom prst="ellipse">
              <a:avLst/>
            </a:prstGeom>
            <a:solidFill>
              <a:schemeClr val="tx2"/>
            </a:solidFill>
            <a:ln w="19050" algn="ctr">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9" name="Oval 16">
              <a:extLst>
                <a:ext uri="{FF2B5EF4-FFF2-40B4-BE49-F238E27FC236}">
                  <a16:creationId xmlns:a16="http://schemas.microsoft.com/office/drawing/2014/main" id="{EF4855AC-965E-E2EF-0D8E-A210422E5BDE}"/>
                </a:ext>
              </a:extLst>
            </p:cNvPr>
            <p:cNvSpPr>
              <a:spLocks noChangeArrowheads="1"/>
            </p:cNvSpPr>
            <p:nvPr/>
          </p:nvSpPr>
          <p:spPr bwMode="auto">
            <a:xfrm>
              <a:off x="4456" y="3633"/>
              <a:ext cx="74" cy="73"/>
            </a:xfrm>
            <a:prstGeom prst="ellipse">
              <a:avLst/>
            </a:prstGeom>
            <a:solidFill>
              <a:schemeClr val="tx2"/>
            </a:solidFill>
            <a:ln w="19050" algn="ctr">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00" name="Oval 17">
              <a:extLst>
                <a:ext uri="{FF2B5EF4-FFF2-40B4-BE49-F238E27FC236}">
                  <a16:creationId xmlns:a16="http://schemas.microsoft.com/office/drawing/2014/main" id="{86A37718-239C-7B32-B6EC-6D33B5070F19}"/>
                </a:ext>
              </a:extLst>
            </p:cNvPr>
            <p:cNvSpPr>
              <a:spLocks noChangeArrowheads="1"/>
            </p:cNvSpPr>
            <p:nvPr/>
          </p:nvSpPr>
          <p:spPr bwMode="auto">
            <a:xfrm>
              <a:off x="4242" y="2642"/>
              <a:ext cx="73" cy="73"/>
            </a:xfrm>
            <a:prstGeom prst="ellipse">
              <a:avLst/>
            </a:prstGeom>
            <a:solidFill>
              <a:schemeClr val="tx2"/>
            </a:solidFill>
            <a:ln w="19050" algn="ctr">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01" name="Oval 18">
              <a:extLst>
                <a:ext uri="{FF2B5EF4-FFF2-40B4-BE49-F238E27FC236}">
                  <a16:creationId xmlns:a16="http://schemas.microsoft.com/office/drawing/2014/main" id="{E9CF9FCE-1E5E-1C07-A1E7-39DC62FE7EA8}"/>
                </a:ext>
              </a:extLst>
            </p:cNvPr>
            <p:cNvSpPr>
              <a:spLocks noChangeArrowheads="1"/>
            </p:cNvSpPr>
            <p:nvPr/>
          </p:nvSpPr>
          <p:spPr bwMode="auto">
            <a:xfrm>
              <a:off x="4710" y="3110"/>
              <a:ext cx="74" cy="74"/>
            </a:xfrm>
            <a:prstGeom prst="ellipse">
              <a:avLst/>
            </a:prstGeom>
            <a:solidFill>
              <a:schemeClr val="tx2"/>
            </a:solidFill>
            <a:ln w="19050" algn="ctr">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12302" name="AutoShape 19">
              <a:extLst>
                <a:ext uri="{FF2B5EF4-FFF2-40B4-BE49-F238E27FC236}">
                  <a16:creationId xmlns:a16="http://schemas.microsoft.com/office/drawing/2014/main" id="{F327F09D-2519-4DE9-4CD2-53229EEE8C9F}"/>
                </a:ext>
              </a:extLst>
            </p:cNvPr>
            <p:cNvCxnSpPr>
              <a:cxnSpLocks noChangeShapeType="1"/>
              <a:stCxn id="12300" idx="5"/>
              <a:endCxn id="12301" idx="1"/>
            </p:cNvCxnSpPr>
            <p:nvPr/>
          </p:nvCxnSpPr>
          <p:spPr bwMode="auto">
            <a:xfrm>
              <a:off x="4304" y="2711"/>
              <a:ext cx="418" cy="404"/>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2303" name="AutoShape 20">
              <a:extLst>
                <a:ext uri="{FF2B5EF4-FFF2-40B4-BE49-F238E27FC236}">
                  <a16:creationId xmlns:a16="http://schemas.microsoft.com/office/drawing/2014/main" id="{72A050F9-C94E-E7C2-67B2-D340EE4AC575}"/>
                </a:ext>
              </a:extLst>
            </p:cNvPr>
            <p:cNvCxnSpPr>
              <a:cxnSpLocks noChangeShapeType="1"/>
              <a:stCxn id="12299" idx="7"/>
              <a:endCxn id="12301" idx="3"/>
            </p:cNvCxnSpPr>
            <p:nvPr/>
          </p:nvCxnSpPr>
          <p:spPr bwMode="auto">
            <a:xfrm flipV="1">
              <a:off x="4518" y="3180"/>
              <a:ext cx="204" cy="45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2304" name="Line 21">
              <a:extLst>
                <a:ext uri="{FF2B5EF4-FFF2-40B4-BE49-F238E27FC236}">
                  <a16:creationId xmlns:a16="http://schemas.microsoft.com/office/drawing/2014/main" id="{C3BDFCC3-1F52-29B3-AE19-2C99CB24627A}"/>
                </a:ext>
              </a:extLst>
            </p:cNvPr>
            <p:cNvSpPr>
              <a:spLocks noChangeShapeType="1"/>
            </p:cNvSpPr>
            <p:nvPr/>
          </p:nvSpPr>
          <p:spPr bwMode="auto">
            <a:xfrm flipH="1">
              <a:off x="3773" y="2679"/>
              <a:ext cx="505" cy="27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22">
              <a:extLst>
                <a:ext uri="{FF2B5EF4-FFF2-40B4-BE49-F238E27FC236}">
                  <a16:creationId xmlns:a16="http://schemas.microsoft.com/office/drawing/2014/main" id="{7EBE3F41-6AB2-D720-F937-E257D5113991}"/>
                </a:ext>
              </a:extLst>
            </p:cNvPr>
            <p:cNvSpPr>
              <a:spLocks noChangeShapeType="1"/>
            </p:cNvSpPr>
            <p:nvPr/>
          </p:nvSpPr>
          <p:spPr bwMode="auto">
            <a:xfrm flipH="1" flipV="1">
              <a:off x="3770" y="2943"/>
              <a:ext cx="977" cy="20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Text Box 23">
              <a:extLst>
                <a:ext uri="{FF2B5EF4-FFF2-40B4-BE49-F238E27FC236}">
                  <a16:creationId xmlns:a16="http://schemas.microsoft.com/office/drawing/2014/main" id="{1585F202-C409-B5E4-1737-8E8F93F52D7A}"/>
                </a:ext>
              </a:extLst>
            </p:cNvPr>
            <p:cNvSpPr txBox="1">
              <a:spLocks noChangeArrowheads="1"/>
            </p:cNvSpPr>
            <p:nvPr/>
          </p:nvSpPr>
          <p:spPr bwMode="auto">
            <a:xfrm>
              <a:off x="4468" y="2028"/>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chemeClr val="tx2"/>
                  </a:solidFill>
                  <a:latin typeface="Times New Roman" panose="02020603050405020304" pitchFamily="18" charset="0"/>
                  <a:cs typeface="Times New Roman" panose="02020603050405020304" pitchFamily="18" charset="0"/>
                </a:rPr>
                <a:t>C</a:t>
              </a:r>
            </a:p>
          </p:txBody>
        </p:sp>
        <p:sp>
          <p:nvSpPr>
            <p:cNvPr id="12307" name="Text Box 24">
              <a:extLst>
                <a:ext uri="{FF2B5EF4-FFF2-40B4-BE49-F238E27FC236}">
                  <a16:creationId xmlns:a16="http://schemas.microsoft.com/office/drawing/2014/main" id="{015C85E1-B548-34BB-DDA1-8F5B27C316EE}"/>
                </a:ext>
              </a:extLst>
            </p:cNvPr>
            <p:cNvSpPr txBox="1">
              <a:spLocks noChangeArrowheads="1"/>
            </p:cNvSpPr>
            <p:nvPr/>
          </p:nvSpPr>
          <p:spPr bwMode="auto">
            <a:xfrm>
              <a:off x="5201" y="275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chemeClr val="tx2"/>
                  </a:solidFill>
                  <a:latin typeface="Times New Roman" panose="02020603050405020304" pitchFamily="18" charset="0"/>
                  <a:cs typeface="Times New Roman" panose="02020603050405020304" pitchFamily="18" charset="0"/>
                </a:rPr>
                <a:t>D</a:t>
              </a:r>
            </a:p>
          </p:txBody>
        </p:sp>
        <p:sp>
          <p:nvSpPr>
            <p:cNvPr id="12308" name="Text Box 25">
              <a:extLst>
                <a:ext uri="{FF2B5EF4-FFF2-40B4-BE49-F238E27FC236}">
                  <a16:creationId xmlns:a16="http://schemas.microsoft.com/office/drawing/2014/main" id="{963BE15E-6ECB-BE79-4D67-D34328693596}"/>
                </a:ext>
              </a:extLst>
            </p:cNvPr>
            <p:cNvSpPr txBox="1">
              <a:spLocks noChangeArrowheads="1"/>
            </p:cNvSpPr>
            <p:nvPr/>
          </p:nvSpPr>
          <p:spPr bwMode="auto">
            <a:xfrm>
              <a:off x="3562" y="2753"/>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chemeClr val="tx2"/>
                  </a:solidFill>
                  <a:latin typeface="Times New Roman" panose="02020603050405020304" pitchFamily="18" charset="0"/>
                  <a:cs typeface="Times New Roman" panose="02020603050405020304" pitchFamily="18" charset="0"/>
                </a:rPr>
                <a:t>A</a:t>
              </a:r>
            </a:p>
          </p:txBody>
        </p:sp>
        <p:sp>
          <p:nvSpPr>
            <p:cNvPr id="12309" name="Text Box 26">
              <a:extLst>
                <a:ext uri="{FF2B5EF4-FFF2-40B4-BE49-F238E27FC236}">
                  <a16:creationId xmlns:a16="http://schemas.microsoft.com/office/drawing/2014/main" id="{C24A0544-265A-BA61-3117-844D8BC22ACE}"/>
                </a:ext>
              </a:extLst>
            </p:cNvPr>
            <p:cNvSpPr txBox="1">
              <a:spLocks noChangeArrowheads="1"/>
            </p:cNvSpPr>
            <p:nvPr/>
          </p:nvSpPr>
          <p:spPr bwMode="auto">
            <a:xfrm>
              <a:off x="4472" y="3665"/>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chemeClr val="tx2"/>
                  </a:solidFill>
                  <a:latin typeface="Times New Roman" panose="02020603050405020304" pitchFamily="18" charset="0"/>
                  <a:cs typeface="Times New Roman" panose="02020603050405020304" pitchFamily="18" charset="0"/>
                </a:rPr>
                <a:t>E</a:t>
              </a:r>
            </a:p>
          </p:txBody>
        </p:sp>
        <p:sp>
          <p:nvSpPr>
            <p:cNvPr id="12310" name="Text Box 27">
              <a:extLst>
                <a:ext uri="{FF2B5EF4-FFF2-40B4-BE49-F238E27FC236}">
                  <a16:creationId xmlns:a16="http://schemas.microsoft.com/office/drawing/2014/main" id="{752720C0-F76C-B815-7D0C-51DAADEB603F}"/>
                </a:ext>
              </a:extLst>
            </p:cNvPr>
            <p:cNvSpPr txBox="1">
              <a:spLocks noChangeArrowheads="1"/>
            </p:cNvSpPr>
            <p:nvPr/>
          </p:nvSpPr>
          <p:spPr bwMode="auto">
            <a:xfrm>
              <a:off x="4743" y="296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chemeClr val="tx2"/>
                  </a:solidFill>
                  <a:latin typeface="Times New Roman" panose="02020603050405020304" pitchFamily="18" charset="0"/>
                  <a:cs typeface="Times New Roman" panose="02020603050405020304" pitchFamily="18" charset="0"/>
                </a:rPr>
                <a:t>F</a:t>
              </a:r>
            </a:p>
          </p:txBody>
        </p:sp>
        <p:sp>
          <p:nvSpPr>
            <p:cNvPr id="12311" name="Text Box 28">
              <a:extLst>
                <a:ext uri="{FF2B5EF4-FFF2-40B4-BE49-F238E27FC236}">
                  <a16:creationId xmlns:a16="http://schemas.microsoft.com/office/drawing/2014/main" id="{4856A71F-DB0A-9707-ECE6-C55E2FA91D78}"/>
                </a:ext>
              </a:extLst>
            </p:cNvPr>
            <p:cNvSpPr txBox="1">
              <a:spLocks noChangeArrowheads="1"/>
            </p:cNvSpPr>
            <p:nvPr/>
          </p:nvSpPr>
          <p:spPr bwMode="auto">
            <a:xfrm>
              <a:off x="4283" y="2509"/>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chemeClr val="tx2"/>
                  </a:solidFill>
                  <a:latin typeface="Times New Roman" panose="02020603050405020304" pitchFamily="18" charset="0"/>
                  <a:cs typeface="Times New Roman" panose="02020603050405020304" pitchFamily="18" charset="0"/>
                </a:rPr>
                <a:t>B</a:t>
              </a:r>
            </a:p>
          </p:txBody>
        </p:sp>
        <p:sp>
          <p:nvSpPr>
            <p:cNvPr id="12312" name="Line 29">
              <a:extLst>
                <a:ext uri="{FF2B5EF4-FFF2-40B4-BE49-F238E27FC236}">
                  <a16:creationId xmlns:a16="http://schemas.microsoft.com/office/drawing/2014/main" id="{B54CEB3A-0F0D-14A1-FE41-0C5B5E5FF487}"/>
                </a:ext>
              </a:extLst>
            </p:cNvPr>
            <p:cNvSpPr>
              <a:spLocks noChangeShapeType="1"/>
            </p:cNvSpPr>
            <p:nvPr/>
          </p:nvSpPr>
          <p:spPr bwMode="auto">
            <a:xfrm flipH="1">
              <a:off x="4275" y="2230"/>
              <a:ext cx="211" cy="44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313" name="Line 30">
              <a:extLst>
                <a:ext uri="{FF2B5EF4-FFF2-40B4-BE49-F238E27FC236}">
                  <a16:creationId xmlns:a16="http://schemas.microsoft.com/office/drawing/2014/main" id="{CB6A4E14-AE0A-F739-3597-D583561718E7}"/>
                </a:ext>
              </a:extLst>
            </p:cNvPr>
            <p:cNvSpPr>
              <a:spLocks noChangeShapeType="1"/>
            </p:cNvSpPr>
            <p:nvPr/>
          </p:nvSpPr>
          <p:spPr bwMode="auto">
            <a:xfrm flipH="1" flipV="1">
              <a:off x="4278" y="2679"/>
              <a:ext cx="211" cy="99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314" name="Line 31">
              <a:extLst>
                <a:ext uri="{FF2B5EF4-FFF2-40B4-BE49-F238E27FC236}">
                  <a16:creationId xmlns:a16="http://schemas.microsoft.com/office/drawing/2014/main" id="{4FB11617-1A82-CB50-34E3-447BC7F7A623}"/>
                </a:ext>
              </a:extLst>
            </p:cNvPr>
            <p:cNvSpPr>
              <a:spLocks noChangeShapeType="1"/>
            </p:cNvSpPr>
            <p:nvPr/>
          </p:nvSpPr>
          <p:spPr bwMode="auto">
            <a:xfrm flipH="1" flipV="1">
              <a:off x="4275" y="2675"/>
              <a:ext cx="938" cy="2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2A40A82-B941-E53C-4441-03CD2A395DCE}"/>
              </a:ext>
            </a:extLst>
          </p:cNvPr>
          <p:cNvSpPr>
            <a:spLocks noGrp="1" noChangeArrowheads="1"/>
          </p:cNvSpPr>
          <p:nvPr>
            <p:ph type="title"/>
          </p:nvPr>
        </p:nvSpPr>
        <p:spPr/>
        <p:txBody>
          <a:bodyPr/>
          <a:lstStyle/>
          <a:p>
            <a:pPr eaLnBrk="1" hangingPunct="1"/>
            <a:r>
              <a:rPr lang="en-US" altLang="en-US"/>
              <a:t>Example: 8-queens problem</a:t>
            </a:r>
          </a:p>
        </p:txBody>
      </p:sp>
      <p:pic>
        <p:nvPicPr>
          <p:cNvPr id="13315" name="Picture 4" descr="8queens">
            <a:extLst>
              <a:ext uri="{FF2B5EF4-FFF2-40B4-BE49-F238E27FC236}">
                <a16:creationId xmlns:a16="http://schemas.microsoft.com/office/drawing/2014/main" id="{C941E78C-05B6-CC14-06ED-A6C07081C737}"/>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7227" t="62708" r="58488" b="13065"/>
          <a:stretch>
            <a:fillRect/>
          </a:stretch>
        </p:blipFill>
        <p:spPr>
          <a:xfrm>
            <a:off x="1981200" y="1295400"/>
            <a:ext cx="5181600" cy="451485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B607136-2D7B-C132-AA5B-5E6CD66ED9E5}"/>
              </a:ext>
            </a:extLst>
          </p:cNvPr>
          <p:cNvSpPr>
            <a:spLocks noGrp="1" noChangeArrowheads="1"/>
          </p:cNvSpPr>
          <p:nvPr>
            <p:ph type="title"/>
          </p:nvPr>
        </p:nvSpPr>
        <p:spPr/>
        <p:txBody>
          <a:bodyPr/>
          <a:lstStyle/>
          <a:p>
            <a:pPr eaLnBrk="1" hangingPunct="1"/>
            <a:r>
              <a:rPr lang="en-US" altLang="en-US"/>
              <a:t>State-Space problem formulation</a:t>
            </a:r>
          </a:p>
        </p:txBody>
      </p:sp>
      <p:sp>
        <p:nvSpPr>
          <p:cNvPr id="14339" name="Rectangle 3">
            <a:extLst>
              <a:ext uri="{FF2B5EF4-FFF2-40B4-BE49-F238E27FC236}">
                <a16:creationId xmlns:a16="http://schemas.microsoft.com/office/drawing/2014/main" id="{9D28FBDA-1D00-0D6F-8E75-5D22D7C0E649}"/>
              </a:ext>
            </a:extLst>
          </p:cNvPr>
          <p:cNvSpPr>
            <a:spLocks noGrp="1" noChangeArrowheads="1"/>
          </p:cNvSpPr>
          <p:nvPr>
            <p:ph type="body" sz="half" idx="1"/>
          </p:nvPr>
        </p:nvSpPr>
        <p:spPr>
          <a:xfrm>
            <a:off x="609600" y="1143000"/>
            <a:ext cx="8001000" cy="5029200"/>
          </a:xfrm>
        </p:spPr>
        <p:txBody>
          <a:bodyPr/>
          <a:lstStyle/>
          <a:p>
            <a:pPr eaLnBrk="1" hangingPunct="1"/>
            <a:r>
              <a:rPr lang="en-US" altLang="en-US" sz="1800" u="sng">
                <a:solidFill>
                  <a:srgbClr val="CC0099"/>
                </a:solidFill>
              </a:rPr>
              <a:t>states?</a:t>
            </a:r>
            <a:r>
              <a:rPr lang="en-US" altLang="en-US" sz="1800">
                <a:solidFill>
                  <a:srgbClr val="CC0099"/>
                </a:solidFill>
              </a:rPr>
              <a:t> </a:t>
            </a:r>
            <a:r>
              <a:rPr lang="en-US" altLang="en-US" sz="1800"/>
              <a:t> </a:t>
            </a:r>
            <a:r>
              <a:rPr lang="en-US" altLang="en-US" sz="1600"/>
              <a:t>-any arrangement of n&lt;=8 queens</a:t>
            </a:r>
          </a:p>
          <a:p>
            <a:pPr eaLnBrk="1" hangingPunct="1">
              <a:buFontTx/>
              <a:buNone/>
            </a:pPr>
            <a:r>
              <a:rPr lang="en-US" altLang="en-US" sz="1600">
                <a:solidFill>
                  <a:srgbClr val="CC0099"/>
                </a:solidFill>
              </a:rPr>
              <a:t>                 </a:t>
            </a:r>
            <a:r>
              <a:rPr lang="en-US" altLang="en-US" sz="1600"/>
              <a:t>-</a:t>
            </a:r>
            <a:r>
              <a:rPr lang="en-US" altLang="en-US" sz="1600" i="1"/>
              <a:t>or</a:t>
            </a:r>
            <a:r>
              <a:rPr lang="en-US" altLang="en-US" sz="1600"/>
              <a:t> arrangements of n&lt;=8 queens in leftmost n   </a:t>
            </a:r>
          </a:p>
          <a:p>
            <a:pPr eaLnBrk="1" hangingPunct="1">
              <a:buFontTx/>
              <a:buNone/>
            </a:pPr>
            <a:r>
              <a:rPr lang="en-US" altLang="en-US" sz="1600"/>
              <a:t>                  columns, 1 per column, such that no queen </a:t>
            </a:r>
          </a:p>
          <a:p>
            <a:pPr eaLnBrk="1" hangingPunct="1">
              <a:buFontTx/>
              <a:buNone/>
            </a:pPr>
            <a:r>
              <a:rPr lang="en-US" altLang="en-US" sz="1600"/>
              <a:t>                  attacks any other.</a:t>
            </a:r>
          </a:p>
          <a:p>
            <a:pPr eaLnBrk="1" hangingPunct="1">
              <a:buFontTx/>
              <a:buNone/>
            </a:pPr>
            <a:endParaRPr lang="en-US" altLang="en-US" sz="1600"/>
          </a:p>
          <a:p>
            <a:pPr eaLnBrk="1" hangingPunct="1"/>
            <a:r>
              <a:rPr lang="en-US" altLang="en-US" sz="1800" u="sng">
                <a:solidFill>
                  <a:srgbClr val="CC0099"/>
                </a:solidFill>
              </a:rPr>
              <a:t>initial state? </a:t>
            </a:r>
            <a:r>
              <a:rPr lang="en-US" altLang="en-US" sz="1600"/>
              <a:t>no queens on the board</a:t>
            </a:r>
          </a:p>
          <a:p>
            <a:pPr eaLnBrk="1" hangingPunct="1"/>
            <a:endParaRPr lang="en-US" altLang="en-US" sz="1800" u="sng">
              <a:solidFill>
                <a:srgbClr val="CC0099"/>
              </a:solidFill>
            </a:endParaRPr>
          </a:p>
          <a:p>
            <a:pPr eaLnBrk="1" hangingPunct="1"/>
            <a:r>
              <a:rPr lang="en-US" altLang="en-US" sz="1800" u="sng">
                <a:solidFill>
                  <a:srgbClr val="CC0099"/>
                </a:solidFill>
              </a:rPr>
              <a:t>actions?</a:t>
            </a:r>
            <a:r>
              <a:rPr lang="en-US" altLang="en-US" sz="1800">
                <a:solidFill>
                  <a:srgbClr val="CC0099"/>
                </a:solidFill>
              </a:rPr>
              <a:t> </a:t>
            </a:r>
            <a:r>
              <a:rPr lang="en-US" altLang="en-US" sz="1800"/>
              <a:t> </a:t>
            </a:r>
            <a:r>
              <a:rPr lang="en-US" altLang="en-US" sz="1600"/>
              <a:t>-add queen to any empty square</a:t>
            </a:r>
          </a:p>
          <a:p>
            <a:pPr eaLnBrk="1" hangingPunct="1">
              <a:buFontTx/>
              <a:buNone/>
            </a:pPr>
            <a:r>
              <a:rPr lang="en-US" altLang="en-US" sz="1800"/>
              <a:t>                 </a:t>
            </a:r>
            <a:r>
              <a:rPr lang="en-US" altLang="en-US" sz="1600"/>
              <a:t>-</a:t>
            </a:r>
            <a:r>
              <a:rPr lang="en-US" altLang="en-US" sz="1600" i="1"/>
              <a:t>or</a:t>
            </a:r>
            <a:r>
              <a:rPr lang="en-US" altLang="en-US" sz="1600"/>
              <a:t> add queen to leftmost empty</a:t>
            </a:r>
            <a:r>
              <a:rPr lang="en-US" altLang="en-US" sz="1800"/>
              <a:t> </a:t>
            </a:r>
            <a:r>
              <a:rPr lang="en-US" altLang="en-US" sz="1600"/>
              <a:t>square such 			  that it is not attacked by other queens.</a:t>
            </a:r>
          </a:p>
          <a:p>
            <a:pPr eaLnBrk="1" hangingPunct="1">
              <a:buFontTx/>
              <a:buNone/>
            </a:pPr>
            <a:endParaRPr lang="en-US" altLang="en-US" sz="1600"/>
          </a:p>
          <a:p>
            <a:pPr eaLnBrk="1" hangingPunct="1"/>
            <a:r>
              <a:rPr lang="en-US" altLang="en-US" sz="1800" u="sng">
                <a:solidFill>
                  <a:srgbClr val="CC0099"/>
                </a:solidFill>
              </a:rPr>
              <a:t>goal test?</a:t>
            </a:r>
            <a:r>
              <a:rPr lang="en-US" altLang="en-US" sz="1800">
                <a:solidFill>
                  <a:srgbClr val="CC0099"/>
                </a:solidFill>
              </a:rPr>
              <a:t> </a:t>
            </a:r>
            <a:r>
              <a:rPr lang="en-US" altLang="en-US" sz="1600"/>
              <a:t>8 queens on the board, none attacked.</a:t>
            </a:r>
          </a:p>
          <a:p>
            <a:pPr eaLnBrk="1" hangingPunct="1"/>
            <a:endParaRPr lang="en-US" altLang="en-US" sz="1800" u="sng">
              <a:solidFill>
                <a:srgbClr val="CC0099"/>
              </a:solidFill>
            </a:endParaRPr>
          </a:p>
          <a:p>
            <a:pPr eaLnBrk="1" hangingPunct="1"/>
            <a:r>
              <a:rPr lang="en-US" altLang="en-US" sz="1800" u="sng">
                <a:solidFill>
                  <a:srgbClr val="CC0099"/>
                </a:solidFill>
              </a:rPr>
              <a:t>path cost? </a:t>
            </a:r>
            <a:r>
              <a:rPr lang="en-US" altLang="en-US" sz="1600"/>
              <a:t>1 per move</a:t>
            </a:r>
          </a:p>
          <a:p>
            <a:pPr eaLnBrk="1" hangingPunct="1"/>
            <a:endParaRPr lang="en-US" altLang="en-US" sz="1600"/>
          </a:p>
        </p:txBody>
      </p:sp>
      <p:pic>
        <p:nvPicPr>
          <p:cNvPr id="14340" name="Picture 4" descr="8queens">
            <a:extLst>
              <a:ext uri="{FF2B5EF4-FFF2-40B4-BE49-F238E27FC236}">
                <a16:creationId xmlns:a16="http://schemas.microsoft.com/office/drawing/2014/main" id="{48F91BFA-7C86-B744-550A-A72FD643ACE6}"/>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7227" t="62708" r="58488" b="13065"/>
          <a:stretch>
            <a:fillRect/>
          </a:stretch>
        </p:blipFill>
        <p:spPr>
          <a:xfrm>
            <a:off x="7239000" y="1066800"/>
            <a:ext cx="1676400" cy="1374775"/>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3DF9997-A4A8-5517-A3D3-D9D5E681B237}"/>
              </a:ext>
            </a:extLst>
          </p:cNvPr>
          <p:cNvSpPr>
            <a:spLocks noGrp="1" noChangeArrowheads="1"/>
          </p:cNvSpPr>
          <p:nvPr>
            <p:ph type="title"/>
          </p:nvPr>
        </p:nvSpPr>
        <p:spPr/>
        <p:txBody>
          <a:bodyPr/>
          <a:lstStyle/>
          <a:p>
            <a:pPr eaLnBrk="1" hangingPunct="1"/>
            <a:r>
              <a:rPr lang="en-US" altLang="en-US"/>
              <a:t>Example: Robot Assembly</a:t>
            </a:r>
          </a:p>
        </p:txBody>
      </p:sp>
      <p:sp>
        <p:nvSpPr>
          <p:cNvPr id="15363" name="Rectangle 3">
            <a:extLst>
              <a:ext uri="{FF2B5EF4-FFF2-40B4-BE49-F238E27FC236}">
                <a16:creationId xmlns:a16="http://schemas.microsoft.com/office/drawing/2014/main" id="{E5C327E1-C2CF-D785-7692-14F3A96036C1}"/>
              </a:ext>
            </a:extLst>
          </p:cNvPr>
          <p:cNvSpPr>
            <a:spLocks noGrp="1" noChangeArrowheads="1"/>
          </p:cNvSpPr>
          <p:nvPr>
            <p:ph type="body" idx="1"/>
          </p:nvPr>
        </p:nvSpPr>
        <p:spPr>
          <a:xfrm>
            <a:off x="609600" y="3124200"/>
            <a:ext cx="8229600" cy="3048000"/>
          </a:xfrm>
        </p:spPr>
        <p:txBody>
          <a:bodyPr/>
          <a:lstStyle/>
          <a:p>
            <a:pPr eaLnBrk="1" hangingPunct="1"/>
            <a:r>
              <a:rPr lang="en-US" altLang="en-US" sz="1800"/>
              <a:t>States</a:t>
            </a:r>
          </a:p>
          <a:p>
            <a:pPr eaLnBrk="1" hangingPunct="1">
              <a:buFontTx/>
              <a:buNone/>
            </a:pPr>
            <a:endParaRPr lang="en-US" altLang="en-US" sz="1800"/>
          </a:p>
          <a:p>
            <a:pPr eaLnBrk="1" hangingPunct="1"/>
            <a:r>
              <a:rPr lang="en-US" altLang="en-US" sz="1800"/>
              <a:t>Initial state</a:t>
            </a:r>
          </a:p>
          <a:p>
            <a:pPr eaLnBrk="1" hangingPunct="1"/>
            <a:endParaRPr lang="en-US" altLang="en-US" sz="1800"/>
          </a:p>
          <a:p>
            <a:pPr eaLnBrk="1" hangingPunct="1"/>
            <a:r>
              <a:rPr lang="en-US" altLang="en-US" sz="1800"/>
              <a:t>Actions</a:t>
            </a:r>
          </a:p>
          <a:p>
            <a:pPr eaLnBrk="1" hangingPunct="1"/>
            <a:endParaRPr lang="en-US" altLang="en-US" sz="1800"/>
          </a:p>
          <a:p>
            <a:pPr eaLnBrk="1" hangingPunct="1"/>
            <a:r>
              <a:rPr lang="en-US" altLang="en-US" sz="1800"/>
              <a:t>Goal test</a:t>
            </a:r>
          </a:p>
          <a:p>
            <a:pPr eaLnBrk="1" hangingPunct="1"/>
            <a:endParaRPr lang="en-US" altLang="en-US" sz="1800"/>
          </a:p>
          <a:p>
            <a:pPr eaLnBrk="1" hangingPunct="1"/>
            <a:r>
              <a:rPr lang="en-US" altLang="en-US" sz="1800"/>
              <a:t>Path Cost</a:t>
            </a:r>
          </a:p>
        </p:txBody>
      </p:sp>
      <p:pic>
        <p:nvPicPr>
          <p:cNvPr id="15364" name="Picture 4">
            <a:extLst>
              <a:ext uri="{FF2B5EF4-FFF2-40B4-BE49-F238E27FC236}">
                <a16:creationId xmlns:a16="http://schemas.microsoft.com/office/drawing/2014/main" id="{F5371D11-1F01-21F6-734A-CD9D7CEA22A9}"/>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057400" y="1219200"/>
            <a:ext cx="4635500" cy="175260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E856BBB-CB72-CC9C-57D7-CD41AFAD1034}"/>
              </a:ext>
            </a:extLst>
          </p:cNvPr>
          <p:cNvSpPr>
            <a:spLocks noGrp="1" noChangeArrowheads="1"/>
          </p:cNvSpPr>
          <p:nvPr>
            <p:ph type="title"/>
          </p:nvPr>
        </p:nvSpPr>
        <p:spPr/>
        <p:txBody>
          <a:bodyPr/>
          <a:lstStyle/>
          <a:p>
            <a:pPr eaLnBrk="1" hangingPunct="1"/>
            <a:r>
              <a:rPr lang="en-US" altLang="en-US"/>
              <a:t>Example: Robot Assembly</a:t>
            </a:r>
          </a:p>
        </p:txBody>
      </p:sp>
      <p:sp>
        <p:nvSpPr>
          <p:cNvPr id="16387" name="Rectangle 3">
            <a:extLst>
              <a:ext uri="{FF2B5EF4-FFF2-40B4-BE49-F238E27FC236}">
                <a16:creationId xmlns:a16="http://schemas.microsoft.com/office/drawing/2014/main" id="{2B6D22D0-E981-FBEB-0DD2-F1F3F49D6FBA}"/>
              </a:ext>
            </a:extLst>
          </p:cNvPr>
          <p:cNvSpPr>
            <a:spLocks noGrp="1" noChangeArrowheads="1"/>
          </p:cNvSpPr>
          <p:nvPr>
            <p:ph type="body" idx="1"/>
          </p:nvPr>
        </p:nvSpPr>
        <p:spPr>
          <a:xfrm>
            <a:off x="609600" y="3124200"/>
            <a:ext cx="8229600" cy="3048000"/>
          </a:xfrm>
        </p:spPr>
        <p:txBody>
          <a:bodyPr/>
          <a:lstStyle/>
          <a:p>
            <a:pPr eaLnBrk="1" hangingPunct="1"/>
            <a:r>
              <a:rPr lang="en-US" altLang="en-US" sz="1800"/>
              <a:t>States: configuration of robot (angles, positions) and object parts </a:t>
            </a:r>
          </a:p>
          <a:p>
            <a:pPr eaLnBrk="1" hangingPunct="1"/>
            <a:endParaRPr lang="en-US" altLang="en-US" sz="1800"/>
          </a:p>
          <a:p>
            <a:pPr eaLnBrk="1" hangingPunct="1"/>
            <a:r>
              <a:rPr lang="en-US" altLang="en-US" sz="1800"/>
              <a:t>Initial state:  any configuration of robot and object parts</a:t>
            </a:r>
          </a:p>
          <a:p>
            <a:pPr eaLnBrk="1" hangingPunct="1"/>
            <a:endParaRPr lang="en-US" altLang="en-US" sz="1800"/>
          </a:p>
          <a:p>
            <a:pPr eaLnBrk="1" hangingPunct="1"/>
            <a:r>
              <a:rPr lang="en-US" altLang="en-US" sz="1800"/>
              <a:t>Actions: continuous motion of robot joints</a:t>
            </a:r>
          </a:p>
          <a:p>
            <a:pPr eaLnBrk="1" hangingPunct="1"/>
            <a:endParaRPr lang="en-US" altLang="en-US" sz="1800"/>
          </a:p>
          <a:p>
            <a:pPr eaLnBrk="1" hangingPunct="1"/>
            <a:r>
              <a:rPr lang="en-US" altLang="en-US" sz="1800"/>
              <a:t>Goal test: object assembled?</a:t>
            </a:r>
          </a:p>
          <a:p>
            <a:pPr eaLnBrk="1" hangingPunct="1"/>
            <a:endParaRPr lang="en-US" altLang="en-US" sz="1800"/>
          </a:p>
          <a:p>
            <a:pPr eaLnBrk="1" hangingPunct="1"/>
            <a:r>
              <a:rPr lang="en-US" altLang="en-US" sz="1800"/>
              <a:t>Path Cost: time-taken or number of actions</a:t>
            </a:r>
          </a:p>
        </p:txBody>
      </p:sp>
      <p:pic>
        <p:nvPicPr>
          <p:cNvPr id="16388" name="Picture 4">
            <a:extLst>
              <a:ext uri="{FF2B5EF4-FFF2-40B4-BE49-F238E27FC236}">
                <a16:creationId xmlns:a16="http://schemas.microsoft.com/office/drawing/2014/main" id="{FFFC5EFC-D377-E52B-9E42-8C04361484D5}"/>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057400" y="1219200"/>
            <a:ext cx="4635500" cy="17526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4C1428-2FAD-56D0-1131-45868F39BFCC}"/>
              </a:ext>
            </a:extLst>
          </p:cNvPr>
          <p:cNvSpPr>
            <a:spLocks noGrp="1" noChangeArrowheads="1"/>
          </p:cNvSpPr>
          <p:nvPr>
            <p:ph type="title"/>
          </p:nvPr>
        </p:nvSpPr>
        <p:spPr/>
        <p:txBody>
          <a:bodyPr/>
          <a:lstStyle/>
          <a:p>
            <a:pPr eaLnBrk="1" hangingPunct="1"/>
            <a:r>
              <a:rPr lang="en-US" altLang="en-US"/>
              <a:t>Learning a spam email classifier</a:t>
            </a:r>
          </a:p>
        </p:txBody>
      </p:sp>
      <p:sp>
        <p:nvSpPr>
          <p:cNvPr id="17411" name="Rectangle 3">
            <a:extLst>
              <a:ext uri="{FF2B5EF4-FFF2-40B4-BE49-F238E27FC236}">
                <a16:creationId xmlns:a16="http://schemas.microsoft.com/office/drawing/2014/main" id="{28F965BF-0AC7-D396-45B4-3C1B77006576}"/>
              </a:ext>
            </a:extLst>
          </p:cNvPr>
          <p:cNvSpPr>
            <a:spLocks noGrp="1" noChangeArrowheads="1"/>
          </p:cNvSpPr>
          <p:nvPr>
            <p:ph type="body" idx="1"/>
          </p:nvPr>
        </p:nvSpPr>
        <p:spPr/>
        <p:txBody>
          <a:bodyPr/>
          <a:lstStyle/>
          <a:p>
            <a:pPr eaLnBrk="1" hangingPunct="1"/>
            <a:r>
              <a:rPr lang="en-US" altLang="en-US" sz="1800"/>
              <a:t>States</a:t>
            </a:r>
          </a:p>
          <a:p>
            <a:pPr eaLnBrk="1" hangingPunct="1">
              <a:buFontTx/>
              <a:buNone/>
            </a:pPr>
            <a:endParaRPr lang="en-US" altLang="en-US" sz="1800"/>
          </a:p>
          <a:p>
            <a:pPr eaLnBrk="1" hangingPunct="1"/>
            <a:r>
              <a:rPr lang="en-US" altLang="en-US" sz="1800"/>
              <a:t>Initial state</a:t>
            </a:r>
          </a:p>
          <a:p>
            <a:pPr eaLnBrk="1" hangingPunct="1"/>
            <a:endParaRPr lang="en-US" altLang="en-US" sz="1800"/>
          </a:p>
          <a:p>
            <a:pPr eaLnBrk="1" hangingPunct="1"/>
            <a:r>
              <a:rPr lang="en-US" altLang="en-US" sz="1800"/>
              <a:t>Actions</a:t>
            </a:r>
          </a:p>
          <a:p>
            <a:pPr eaLnBrk="1" hangingPunct="1"/>
            <a:endParaRPr lang="en-US" altLang="en-US" sz="1800"/>
          </a:p>
          <a:p>
            <a:pPr eaLnBrk="1" hangingPunct="1"/>
            <a:r>
              <a:rPr lang="en-US" altLang="en-US" sz="1800"/>
              <a:t>Goal test</a:t>
            </a:r>
          </a:p>
          <a:p>
            <a:pPr eaLnBrk="1" hangingPunct="1"/>
            <a:endParaRPr lang="en-US" altLang="en-US" sz="1800"/>
          </a:p>
          <a:p>
            <a:pPr eaLnBrk="1" hangingPunct="1"/>
            <a:r>
              <a:rPr lang="en-US" altLang="en-US" sz="1800"/>
              <a:t>Path Cost</a:t>
            </a:r>
          </a:p>
          <a:p>
            <a:pPr eaLnBrk="1" hangingPunct="1"/>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A618BDC-9785-4AE1-70B1-99B9A66F167B}"/>
              </a:ext>
            </a:extLst>
          </p:cNvPr>
          <p:cNvSpPr>
            <a:spLocks noGrp="1" noChangeArrowheads="1"/>
          </p:cNvSpPr>
          <p:nvPr>
            <p:ph type="title"/>
          </p:nvPr>
        </p:nvSpPr>
        <p:spPr/>
        <p:txBody>
          <a:bodyPr/>
          <a:lstStyle/>
          <a:p>
            <a:pPr eaLnBrk="1" hangingPunct="1"/>
            <a:r>
              <a:rPr lang="en-US" altLang="en-US"/>
              <a:t>Learning a spam email classifier</a:t>
            </a:r>
          </a:p>
        </p:txBody>
      </p:sp>
      <p:sp>
        <p:nvSpPr>
          <p:cNvPr id="18435" name="Rectangle 3">
            <a:extLst>
              <a:ext uri="{FF2B5EF4-FFF2-40B4-BE49-F238E27FC236}">
                <a16:creationId xmlns:a16="http://schemas.microsoft.com/office/drawing/2014/main" id="{D63F4A2F-39E5-C724-4095-663BDEDB3874}"/>
              </a:ext>
            </a:extLst>
          </p:cNvPr>
          <p:cNvSpPr>
            <a:spLocks noGrp="1" noChangeArrowheads="1"/>
          </p:cNvSpPr>
          <p:nvPr>
            <p:ph type="body" idx="1"/>
          </p:nvPr>
        </p:nvSpPr>
        <p:spPr/>
        <p:txBody>
          <a:bodyPr/>
          <a:lstStyle/>
          <a:p>
            <a:pPr eaLnBrk="1" hangingPunct="1"/>
            <a:r>
              <a:rPr lang="en-US" altLang="en-US" sz="1800"/>
              <a:t>States: settings of the parameters in our model</a:t>
            </a:r>
          </a:p>
          <a:p>
            <a:pPr eaLnBrk="1" hangingPunct="1">
              <a:buFontTx/>
              <a:buNone/>
            </a:pPr>
            <a:endParaRPr lang="en-US" altLang="en-US" sz="1800"/>
          </a:p>
          <a:p>
            <a:pPr eaLnBrk="1" hangingPunct="1"/>
            <a:r>
              <a:rPr lang="en-US" altLang="en-US" sz="1800"/>
              <a:t>Initial state: random parameter settings</a:t>
            </a:r>
          </a:p>
          <a:p>
            <a:pPr eaLnBrk="1" hangingPunct="1"/>
            <a:endParaRPr lang="en-US" altLang="en-US" sz="1800"/>
          </a:p>
          <a:p>
            <a:pPr eaLnBrk="1" hangingPunct="1"/>
            <a:r>
              <a:rPr lang="en-US" altLang="en-US" sz="1800"/>
              <a:t>Actions: moving in parameter space</a:t>
            </a:r>
          </a:p>
          <a:p>
            <a:pPr eaLnBrk="1" hangingPunct="1"/>
            <a:endParaRPr lang="en-US" altLang="en-US" sz="1800"/>
          </a:p>
          <a:p>
            <a:pPr eaLnBrk="1" hangingPunct="1"/>
            <a:r>
              <a:rPr lang="en-US" altLang="en-US" sz="1800"/>
              <a:t>Goal test: optimal accuracy on the training data</a:t>
            </a:r>
          </a:p>
          <a:p>
            <a:pPr eaLnBrk="1" hangingPunct="1"/>
            <a:endParaRPr lang="en-US" altLang="en-US" sz="1800"/>
          </a:p>
          <a:p>
            <a:pPr eaLnBrk="1" hangingPunct="1"/>
            <a:r>
              <a:rPr lang="en-US" altLang="en-US" sz="1800"/>
              <a:t>Path Cost: time taken to find optimal parameters</a:t>
            </a:r>
          </a:p>
          <a:p>
            <a:pPr eaLnBrk="1" hangingPunct="1"/>
            <a:endParaRPr lang="en-US" altLang="en-US" sz="1800"/>
          </a:p>
          <a:p>
            <a:pPr eaLnBrk="1" hangingPunct="1"/>
            <a:endParaRPr lang="en-US" altLang="en-US" sz="1800"/>
          </a:p>
          <a:p>
            <a:pPr eaLnBrk="1" hangingPunct="1">
              <a:buFontTx/>
              <a:buNone/>
            </a:pPr>
            <a:r>
              <a:rPr lang="en-US" altLang="en-US" sz="1800"/>
              <a:t>  (Note: this is an optimization problem – many machine learning problems can be cast as optimization)</a:t>
            </a:r>
          </a:p>
          <a:p>
            <a:pPr eaLnBrk="1" hangingPunct="1"/>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BD94AE3-9DC1-B2C3-81AD-FF09F08C5AB0}"/>
              </a:ext>
            </a:extLst>
          </p:cNvPr>
          <p:cNvSpPr>
            <a:spLocks noGrp="1" noChangeArrowheads="1"/>
          </p:cNvSpPr>
          <p:nvPr>
            <p:ph type="title"/>
          </p:nvPr>
        </p:nvSpPr>
        <p:spPr/>
        <p:txBody>
          <a:bodyPr/>
          <a:lstStyle/>
          <a:p>
            <a:pPr eaLnBrk="1" hangingPunct="1"/>
            <a:r>
              <a:rPr lang="en-US" altLang="en-US"/>
              <a:t>Example: 8-puzzle</a:t>
            </a:r>
          </a:p>
        </p:txBody>
      </p:sp>
      <p:sp>
        <p:nvSpPr>
          <p:cNvPr id="19459" name="Rectangle 3">
            <a:extLst>
              <a:ext uri="{FF2B5EF4-FFF2-40B4-BE49-F238E27FC236}">
                <a16:creationId xmlns:a16="http://schemas.microsoft.com/office/drawing/2014/main" id="{B519884D-259C-EEE1-40AC-147AC27103D3}"/>
              </a:ext>
            </a:extLst>
          </p:cNvPr>
          <p:cNvSpPr>
            <a:spLocks noGrp="1" noChangeArrowheads="1"/>
          </p:cNvSpPr>
          <p:nvPr>
            <p:ph type="body" idx="1"/>
          </p:nvPr>
        </p:nvSpPr>
        <p:spPr>
          <a:xfrm>
            <a:off x="609600" y="3581400"/>
            <a:ext cx="7848600" cy="2590800"/>
          </a:xfrm>
        </p:spPr>
        <p:txBody>
          <a:bodyPr/>
          <a:lstStyle/>
          <a:p>
            <a:pPr eaLnBrk="1" hangingPunct="1">
              <a:lnSpc>
                <a:spcPct val="90000"/>
              </a:lnSpc>
            </a:pPr>
            <a:r>
              <a:rPr lang="en-US" altLang="en-US" sz="1600"/>
              <a:t>states? </a:t>
            </a:r>
          </a:p>
          <a:p>
            <a:pPr eaLnBrk="1" hangingPunct="1">
              <a:lnSpc>
                <a:spcPct val="90000"/>
              </a:lnSpc>
            </a:pPr>
            <a:endParaRPr lang="en-US" altLang="en-US" sz="1600"/>
          </a:p>
          <a:p>
            <a:pPr eaLnBrk="1" hangingPunct="1">
              <a:lnSpc>
                <a:spcPct val="90000"/>
              </a:lnSpc>
            </a:pPr>
            <a:r>
              <a:rPr lang="en-US" altLang="en-US" sz="1600"/>
              <a:t>initial state? </a:t>
            </a:r>
          </a:p>
          <a:p>
            <a:pPr eaLnBrk="1" hangingPunct="1">
              <a:lnSpc>
                <a:spcPct val="90000"/>
              </a:lnSpc>
            </a:pPr>
            <a:endParaRPr lang="en-US" altLang="en-US" sz="1600"/>
          </a:p>
          <a:p>
            <a:pPr eaLnBrk="1" hangingPunct="1">
              <a:lnSpc>
                <a:spcPct val="90000"/>
              </a:lnSpc>
            </a:pPr>
            <a:r>
              <a:rPr lang="en-US" altLang="en-US" sz="1600"/>
              <a:t>actions? </a:t>
            </a:r>
          </a:p>
          <a:p>
            <a:pPr eaLnBrk="1" hangingPunct="1">
              <a:lnSpc>
                <a:spcPct val="90000"/>
              </a:lnSpc>
            </a:pPr>
            <a:endParaRPr lang="en-US" altLang="en-US" sz="1600"/>
          </a:p>
          <a:p>
            <a:pPr eaLnBrk="1" hangingPunct="1">
              <a:lnSpc>
                <a:spcPct val="90000"/>
              </a:lnSpc>
            </a:pPr>
            <a:r>
              <a:rPr lang="en-US" altLang="en-US" sz="1600"/>
              <a:t>goal test?  </a:t>
            </a:r>
          </a:p>
          <a:p>
            <a:pPr eaLnBrk="1" hangingPunct="1">
              <a:lnSpc>
                <a:spcPct val="90000"/>
              </a:lnSpc>
            </a:pPr>
            <a:endParaRPr lang="en-US" altLang="en-US" sz="1600"/>
          </a:p>
          <a:p>
            <a:pPr eaLnBrk="1" hangingPunct="1">
              <a:lnSpc>
                <a:spcPct val="90000"/>
              </a:lnSpc>
            </a:pPr>
            <a:r>
              <a:rPr lang="en-US" altLang="en-US" sz="1600"/>
              <a:t>path cost? </a:t>
            </a:r>
          </a:p>
          <a:p>
            <a:pPr eaLnBrk="1" hangingPunct="1">
              <a:lnSpc>
                <a:spcPct val="90000"/>
              </a:lnSpc>
            </a:pPr>
            <a:endParaRPr lang="en-US" altLang="en-US" sz="1600"/>
          </a:p>
        </p:txBody>
      </p:sp>
      <p:pic>
        <p:nvPicPr>
          <p:cNvPr id="19460" name="Picture 4" descr="8puzzle">
            <a:extLst>
              <a:ext uri="{FF2B5EF4-FFF2-40B4-BE49-F238E27FC236}">
                <a16:creationId xmlns:a16="http://schemas.microsoft.com/office/drawing/2014/main" id="{F4503491-5998-7C8A-566C-662B1C043FFD}"/>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057400" y="1143000"/>
            <a:ext cx="4257675" cy="2162175"/>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9BCB84C-9CCD-9032-5A72-4C32ABA738AD}"/>
              </a:ext>
            </a:extLst>
          </p:cNvPr>
          <p:cNvSpPr>
            <a:spLocks noGrp="1" noChangeArrowheads="1"/>
          </p:cNvSpPr>
          <p:nvPr>
            <p:ph type="title"/>
          </p:nvPr>
        </p:nvSpPr>
        <p:spPr/>
        <p:txBody>
          <a:bodyPr/>
          <a:lstStyle/>
          <a:p>
            <a:pPr eaLnBrk="1" hangingPunct="1"/>
            <a:r>
              <a:rPr lang="en-US" altLang="en-US"/>
              <a:t>Example: 8-puzzle</a:t>
            </a:r>
          </a:p>
        </p:txBody>
      </p:sp>
      <p:sp>
        <p:nvSpPr>
          <p:cNvPr id="20483" name="Rectangle 3">
            <a:extLst>
              <a:ext uri="{FF2B5EF4-FFF2-40B4-BE49-F238E27FC236}">
                <a16:creationId xmlns:a16="http://schemas.microsoft.com/office/drawing/2014/main" id="{4E366171-0BD8-7DDF-F71D-56EF2A00B6B3}"/>
              </a:ext>
            </a:extLst>
          </p:cNvPr>
          <p:cNvSpPr>
            <a:spLocks noGrp="1" noChangeArrowheads="1"/>
          </p:cNvSpPr>
          <p:nvPr>
            <p:ph type="body" idx="1"/>
          </p:nvPr>
        </p:nvSpPr>
        <p:spPr>
          <a:xfrm>
            <a:off x="609600" y="3581400"/>
            <a:ext cx="7848600" cy="2590800"/>
          </a:xfrm>
        </p:spPr>
        <p:txBody>
          <a:bodyPr/>
          <a:lstStyle/>
          <a:p>
            <a:pPr eaLnBrk="1" hangingPunct="1">
              <a:lnSpc>
                <a:spcPct val="90000"/>
              </a:lnSpc>
            </a:pPr>
            <a:r>
              <a:rPr lang="en-US" altLang="en-US" sz="1600"/>
              <a:t>states? locations of tiles </a:t>
            </a:r>
          </a:p>
          <a:p>
            <a:pPr eaLnBrk="1" hangingPunct="1">
              <a:lnSpc>
                <a:spcPct val="90000"/>
              </a:lnSpc>
            </a:pPr>
            <a:endParaRPr lang="en-US" altLang="en-US" sz="1600"/>
          </a:p>
          <a:p>
            <a:pPr eaLnBrk="1" hangingPunct="1">
              <a:lnSpc>
                <a:spcPct val="90000"/>
              </a:lnSpc>
            </a:pPr>
            <a:r>
              <a:rPr lang="en-US" altLang="en-US" sz="1600"/>
              <a:t>initial state? given</a:t>
            </a:r>
          </a:p>
          <a:p>
            <a:pPr eaLnBrk="1" hangingPunct="1">
              <a:lnSpc>
                <a:spcPct val="90000"/>
              </a:lnSpc>
            </a:pPr>
            <a:endParaRPr lang="en-US" altLang="en-US" sz="1600"/>
          </a:p>
          <a:p>
            <a:pPr eaLnBrk="1" hangingPunct="1">
              <a:lnSpc>
                <a:spcPct val="90000"/>
              </a:lnSpc>
            </a:pPr>
            <a:r>
              <a:rPr lang="en-US" altLang="en-US" sz="1600"/>
              <a:t>actions? move blank left, right, up, down </a:t>
            </a:r>
          </a:p>
          <a:p>
            <a:pPr eaLnBrk="1" hangingPunct="1">
              <a:lnSpc>
                <a:spcPct val="90000"/>
              </a:lnSpc>
            </a:pPr>
            <a:endParaRPr lang="en-US" altLang="en-US" sz="1600"/>
          </a:p>
          <a:p>
            <a:pPr eaLnBrk="1" hangingPunct="1">
              <a:lnSpc>
                <a:spcPct val="90000"/>
              </a:lnSpc>
            </a:pPr>
            <a:r>
              <a:rPr lang="en-US" altLang="en-US" sz="1600"/>
              <a:t>goal test?  goal state (given)</a:t>
            </a:r>
          </a:p>
          <a:p>
            <a:pPr eaLnBrk="1" hangingPunct="1">
              <a:lnSpc>
                <a:spcPct val="90000"/>
              </a:lnSpc>
            </a:pPr>
            <a:endParaRPr lang="en-US" altLang="en-US" sz="1600"/>
          </a:p>
          <a:p>
            <a:pPr eaLnBrk="1" hangingPunct="1">
              <a:lnSpc>
                <a:spcPct val="90000"/>
              </a:lnSpc>
            </a:pPr>
            <a:r>
              <a:rPr lang="en-US" altLang="en-US" sz="1600"/>
              <a:t>path cost? 1 per move</a:t>
            </a:r>
          </a:p>
          <a:p>
            <a:pPr eaLnBrk="1" hangingPunct="1">
              <a:lnSpc>
                <a:spcPct val="90000"/>
              </a:lnSpc>
            </a:pPr>
            <a:endParaRPr lang="en-US" altLang="en-US" sz="1600"/>
          </a:p>
        </p:txBody>
      </p:sp>
      <p:pic>
        <p:nvPicPr>
          <p:cNvPr id="20484" name="Picture 4" descr="8puzzle">
            <a:extLst>
              <a:ext uri="{FF2B5EF4-FFF2-40B4-BE49-F238E27FC236}">
                <a16:creationId xmlns:a16="http://schemas.microsoft.com/office/drawing/2014/main" id="{BC41C866-AD72-1443-0FF5-C88A7373C5B7}"/>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057400" y="1143000"/>
            <a:ext cx="4257675" cy="2162175"/>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7C0B1E-AE0D-1C71-A8A1-F54DF47087BF}"/>
              </a:ext>
            </a:extLst>
          </p:cNvPr>
          <p:cNvSpPr>
            <a:spLocks noGrp="1" noChangeArrowheads="1"/>
          </p:cNvSpPr>
          <p:nvPr>
            <p:ph type="title"/>
          </p:nvPr>
        </p:nvSpPr>
        <p:spPr/>
        <p:txBody>
          <a:bodyPr/>
          <a:lstStyle/>
          <a:p>
            <a:pPr eaLnBrk="1" hangingPunct="1"/>
            <a:r>
              <a:rPr lang="en-US" altLang="en-US"/>
              <a:t>A Water Jug Problem</a:t>
            </a:r>
          </a:p>
        </p:txBody>
      </p:sp>
      <p:pic>
        <p:nvPicPr>
          <p:cNvPr id="21507" name="Picture 3" descr="slide07">
            <a:extLst>
              <a:ext uri="{FF2B5EF4-FFF2-40B4-BE49-F238E27FC236}">
                <a16:creationId xmlns:a16="http://schemas.microsoft.com/office/drawing/2014/main" id="{B34C8DC1-20BA-D70C-305A-0AEFF2F8DA04}"/>
              </a:ext>
            </a:extLst>
          </p:cNvPr>
          <p:cNvPicPr>
            <a:picLocks noChangeAspect="1" noChangeArrowheads="1"/>
          </p:cNvPicPr>
          <p:nvPr/>
        </p:nvPicPr>
        <p:blipFill>
          <a:blip r:embed="rId3">
            <a:lum bright="-18000" contrast="72000"/>
            <a:extLst>
              <a:ext uri="{28A0092B-C50C-407E-A947-70E740481C1C}">
                <a14:useLocalDpi xmlns:a14="http://schemas.microsoft.com/office/drawing/2010/main" val="0"/>
              </a:ext>
            </a:extLst>
          </a:blip>
          <a:srcRect/>
          <a:stretch>
            <a:fillRect/>
          </a:stretch>
        </p:blipFill>
        <p:spPr bwMode="auto">
          <a:xfrm>
            <a:off x="4267200" y="1143000"/>
            <a:ext cx="4322763"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4">
            <a:extLst>
              <a:ext uri="{FF2B5EF4-FFF2-40B4-BE49-F238E27FC236}">
                <a16:creationId xmlns:a16="http://schemas.microsoft.com/office/drawing/2014/main" id="{7E3F8A80-6D9A-3965-A027-6D8784FE79F8}"/>
              </a:ext>
            </a:extLst>
          </p:cNvPr>
          <p:cNvSpPr>
            <a:spLocks noChangeArrowheads="1"/>
          </p:cNvSpPr>
          <p:nvPr/>
        </p:nvSpPr>
        <p:spPr bwMode="auto">
          <a:xfrm>
            <a:off x="4038600" y="2819400"/>
            <a:ext cx="914400" cy="7620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9" name="Rectangle 5">
            <a:extLst>
              <a:ext uri="{FF2B5EF4-FFF2-40B4-BE49-F238E27FC236}">
                <a16:creationId xmlns:a16="http://schemas.microsoft.com/office/drawing/2014/main" id="{A7EC7A5F-8F26-53E1-8EE8-779A1A80E7FC}"/>
              </a:ext>
            </a:extLst>
          </p:cNvPr>
          <p:cNvSpPr>
            <a:spLocks noGrp="1" noChangeArrowheads="1"/>
          </p:cNvSpPr>
          <p:nvPr>
            <p:ph type="body" idx="1"/>
          </p:nvPr>
        </p:nvSpPr>
        <p:spPr>
          <a:xfrm>
            <a:off x="457200" y="1447800"/>
            <a:ext cx="3200400" cy="5029200"/>
          </a:xfrm>
          <a:noFill/>
        </p:spPr>
        <p:txBody>
          <a:bodyPr/>
          <a:lstStyle/>
          <a:p>
            <a:pPr eaLnBrk="1" hangingPunct="1"/>
            <a:r>
              <a:rPr lang="en-US" altLang="en-US" sz="1800"/>
              <a:t>You have a 4-gallon  and a 3-gallon  water jug</a:t>
            </a:r>
          </a:p>
          <a:p>
            <a:pPr eaLnBrk="1" hangingPunct="1"/>
            <a:endParaRPr lang="en-US" altLang="en-US" sz="1800"/>
          </a:p>
          <a:p>
            <a:pPr eaLnBrk="1" hangingPunct="1"/>
            <a:r>
              <a:rPr lang="en-US" altLang="en-US" sz="1800"/>
              <a:t>You have a faucet with an unlimited amount of water</a:t>
            </a:r>
          </a:p>
          <a:p>
            <a:pPr eaLnBrk="1" hangingPunct="1"/>
            <a:endParaRPr lang="en-US" altLang="en-US" sz="1800"/>
          </a:p>
          <a:p>
            <a:pPr eaLnBrk="1" hangingPunct="1"/>
            <a:r>
              <a:rPr lang="en-US" altLang="en-US" sz="1800"/>
              <a:t>You need to get exactly 2 gallons in 4-gallon jug</a:t>
            </a:r>
          </a:p>
          <a:p>
            <a:pPr eaLnBrk="1" hangingPunct="1"/>
            <a:endParaRPr lang="en-US" altLang="en-US" sz="1800"/>
          </a:p>
          <a:p>
            <a:pPr eaLnBrk="1" hangingPunct="1">
              <a:buFontTx/>
              <a:buNone/>
            </a:pPr>
            <a:endParaRPr lang="en-US" altLang="en-US" sz="1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79B6A08-383A-3DDC-17FE-0D1A0F6CDE08}"/>
              </a:ext>
            </a:extLst>
          </p:cNvPr>
          <p:cNvSpPr>
            <a:spLocks noGrp="1" noChangeArrowheads="1"/>
          </p:cNvSpPr>
          <p:nvPr>
            <p:ph type="title"/>
          </p:nvPr>
        </p:nvSpPr>
        <p:spPr/>
        <p:txBody>
          <a:bodyPr/>
          <a:lstStyle/>
          <a:p>
            <a:pPr eaLnBrk="1" hangingPunct="1"/>
            <a:r>
              <a:rPr lang="en-US" altLang="en-US"/>
              <a:t>Problem-Solving Agents</a:t>
            </a:r>
          </a:p>
        </p:txBody>
      </p:sp>
      <p:sp>
        <p:nvSpPr>
          <p:cNvPr id="4099" name="Rectangle 3">
            <a:extLst>
              <a:ext uri="{FF2B5EF4-FFF2-40B4-BE49-F238E27FC236}">
                <a16:creationId xmlns:a16="http://schemas.microsoft.com/office/drawing/2014/main" id="{DBE66874-FCB6-4244-D8F7-9FEA7F7ED9CE}"/>
              </a:ext>
            </a:extLst>
          </p:cNvPr>
          <p:cNvSpPr>
            <a:spLocks noGrp="1" noChangeArrowheads="1"/>
          </p:cNvSpPr>
          <p:nvPr>
            <p:ph type="body" idx="1"/>
          </p:nvPr>
        </p:nvSpPr>
        <p:spPr/>
        <p:txBody>
          <a:bodyPr/>
          <a:lstStyle/>
          <a:p>
            <a:pPr eaLnBrk="1" hangingPunct="1">
              <a:lnSpc>
                <a:spcPct val="90000"/>
              </a:lnSpc>
            </a:pPr>
            <a:r>
              <a:rPr lang="en-US" altLang="en-US" sz="1800"/>
              <a:t>Intelligent agents can solve problems by searching a state-space</a:t>
            </a:r>
            <a:br>
              <a:rPr lang="en-US" altLang="en-US" sz="1800"/>
            </a:br>
            <a:endParaRPr lang="en-US" altLang="en-US" sz="1800"/>
          </a:p>
          <a:p>
            <a:pPr eaLnBrk="1" hangingPunct="1">
              <a:lnSpc>
                <a:spcPct val="90000"/>
              </a:lnSpc>
            </a:pPr>
            <a:r>
              <a:rPr lang="en-US" altLang="en-US" sz="1800"/>
              <a:t> State-space Model</a:t>
            </a:r>
          </a:p>
          <a:p>
            <a:pPr lvl="1" eaLnBrk="1" hangingPunct="1">
              <a:lnSpc>
                <a:spcPct val="90000"/>
              </a:lnSpc>
            </a:pPr>
            <a:r>
              <a:rPr lang="en-US" altLang="en-US"/>
              <a:t>the agent’s model of the world </a:t>
            </a:r>
          </a:p>
          <a:p>
            <a:pPr lvl="1" eaLnBrk="1" hangingPunct="1">
              <a:lnSpc>
                <a:spcPct val="90000"/>
              </a:lnSpc>
            </a:pPr>
            <a:r>
              <a:rPr lang="en-US" altLang="en-US"/>
              <a:t>usually a set of discrete states</a:t>
            </a:r>
          </a:p>
          <a:p>
            <a:pPr lvl="1" eaLnBrk="1" hangingPunct="1">
              <a:lnSpc>
                <a:spcPct val="90000"/>
              </a:lnSpc>
            </a:pPr>
            <a:r>
              <a:rPr lang="en-US" altLang="en-US"/>
              <a:t>e.g., in driving, the states in the model could be towns/cities</a:t>
            </a:r>
            <a:br>
              <a:rPr lang="en-US" altLang="en-US"/>
            </a:br>
            <a:endParaRPr lang="en-US" altLang="en-US"/>
          </a:p>
          <a:p>
            <a:pPr eaLnBrk="1" hangingPunct="1">
              <a:lnSpc>
                <a:spcPct val="90000"/>
              </a:lnSpc>
            </a:pPr>
            <a:r>
              <a:rPr lang="en-US" altLang="en-US" sz="1800"/>
              <a:t>Goal State(s)</a:t>
            </a:r>
          </a:p>
          <a:p>
            <a:pPr lvl="1" eaLnBrk="1" hangingPunct="1">
              <a:lnSpc>
                <a:spcPct val="90000"/>
              </a:lnSpc>
            </a:pPr>
            <a:r>
              <a:rPr lang="en-US" altLang="en-US"/>
              <a:t>a goal is defined as a desirable state for an agent</a:t>
            </a:r>
          </a:p>
          <a:p>
            <a:pPr lvl="1" eaLnBrk="1" hangingPunct="1">
              <a:lnSpc>
                <a:spcPct val="90000"/>
              </a:lnSpc>
            </a:pPr>
            <a:r>
              <a:rPr lang="en-US" altLang="en-US"/>
              <a:t>there may be many states which satisfy the goal test</a:t>
            </a:r>
          </a:p>
          <a:p>
            <a:pPr lvl="2" eaLnBrk="1" hangingPunct="1">
              <a:lnSpc>
                <a:spcPct val="90000"/>
              </a:lnSpc>
            </a:pPr>
            <a:r>
              <a:rPr lang="en-US" altLang="en-US"/>
              <a:t>e.g., drive to a town with a ski-resort</a:t>
            </a:r>
          </a:p>
          <a:p>
            <a:pPr lvl="1" eaLnBrk="1" hangingPunct="1">
              <a:lnSpc>
                <a:spcPct val="90000"/>
              </a:lnSpc>
            </a:pPr>
            <a:r>
              <a:rPr lang="en-US" altLang="en-US"/>
              <a:t>or just one state which satisfies the goal</a:t>
            </a:r>
          </a:p>
          <a:p>
            <a:pPr lvl="2" eaLnBrk="1" hangingPunct="1">
              <a:lnSpc>
                <a:spcPct val="90000"/>
              </a:lnSpc>
            </a:pPr>
            <a:r>
              <a:rPr lang="en-US" altLang="en-US"/>
              <a:t>e.g., drive to Mammoth </a:t>
            </a:r>
            <a:br>
              <a:rPr lang="en-US" altLang="en-US"/>
            </a:br>
            <a:endParaRPr lang="en-US" altLang="en-US"/>
          </a:p>
          <a:p>
            <a:pPr eaLnBrk="1" hangingPunct="1">
              <a:lnSpc>
                <a:spcPct val="90000"/>
              </a:lnSpc>
            </a:pPr>
            <a:r>
              <a:rPr lang="en-US" altLang="en-US" sz="1800"/>
              <a:t>Operators (actions, successor function)</a:t>
            </a:r>
          </a:p>
          <a:p>
            <a:pPr lvl="1" eaLnBrk="1" hangingPunct="1">
              <a:lnSpc>
                <a:spcPct val="90000"/>
              </a:lnSpc>
            </a:pPr>
            <a:r>
              <a:rPr lang="en-US" altLang="en-US"/>
              <a:t>operators are legal actions which the agent can take to move from one state to another</a:t>
            </a:r>
          </a:p>
          <a:p>
            <a:pPr eaLnBrk="1" hangingPunct="1">
              <a:lnSpc>
                <a:spcPct val="90000"/>
              </a:lnSpc>
            </a:pPr>
            <a:endParaRPr lang="en-US"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52FB454-223E-4D22-F384-4E74BD224187}"/>
              </a:ext>
            </a:extLst>
          </p:cNvPr>
          <p:cNvSpPr>
            <a:spLocks noGrp="1" noChangeArrowheads="1"/>
          </p:cNvSpPr>
          <p:nvPr>
            <p:ph type="title"/>
          </p:nvPr>
        </p:nvSpPr>
        <p:spPr/>
        <p:txBody>
          <a:bodyPr/>
          <a:lstStyle/>
          <a:p>
            <a:pPr eaLnBrk="1" hangingPunct="1"/>
            <a:r>
              <a:rPr lang="en-US" altLang="en-US"/>
              <a:t>Puzzle-solving as Search</a:t>
            </a:r>
          </a:p>
        </p:txBody>
      </p:sp>
      <p:sp>
        <p:nvSpPr>
          <p:cNvPr id="22531" name="Rectangle 3">
            <a:extLst>
              <a:ext uri="{FF2B5EF4-FFF2-40B4-BE49-F238E27FC236}">
                <a16:creationId xmlns:a16="http://schemas.microsoft.com/office/drawing/2014/main" id="{399FB025-9F65-CE7F-5B84-64615D0A8ECC}"/>
              </a:ext>
            </a:extLst>
          </p:cNvPr>
          <p:cNvSpPr>
            <a:spLocks noGrp="1" noChangeArrowheads="1"/>
          </p:cNvSpPr>
          <p:nvPr>
            <p:ph type="body" idx="1"/>
          </p:nvPr>
        </p:nvSpPr>
        <p:spPr>
          <a:xfrm>
            <a:off x="533400" y="990600"/>
            <a:ext cx="7848600" cy="5029200"/>
          </a:xfrm>
        </p:spPr>
        <p:txBody>
          <a:bodyPr/>
          <a:lstStyle/>
          <a:p>
            <a:pPr eaLnBrk="1" hangingPunct="1">
              <a:spcBef>
                <a:spcPct val="30000"/>
              </a:spcBef>
              <a:buFontTx/>
              <a:buNone/>
            </a:pPr>
            <a:endParaRPr lang="en-US" altLang="en-US" sz="1800"/>
          </a:p>
          <a:p>
            <a:pPr eaLnBrk="1" hangingPunct="1">
              <a:spcBef>
                <a:spcPct val="30000"/>
              </a:spcBef>
            </a:pPr>
            <a:r>
              <a:rPr lang="en-US" altLang="en-US" sz="1800"/>
              <a:t>State representation</a:t>
            </a:r>
            <a:r>
              <a:rPr lang="en-US" altLang="en-US" sz="1800" b="1"/>
              <a:t>: (x, y) </a:t>
            </a:r>
          </a:p>
          <a:p>
            <a:pPr lvl="1" eaLnBrk="1" hangingPunct="1">
              <a:spcBef>
                <a:spcPct val="30000"/>
              </a:spcBef>
            </a:pPr>
            <a:r>
              <a:rPr lang="en-US" altLang="en-US"/>
              <a:t>x: Contents of four gallon</a:t>
            </a:r>
          </a:p>
          <a:p>
            <a:pPr lvl="1" eaLnBrk="1" hangingPunct="1">
              <a:spcBef>
                <a:spcPct val="30000"/>
              </a:spcBef>
            </a:pPr>
            <a:r>
              <a:rPr lang="en-US" altLang="en-US"/>
              <a:t>y: Contents of three gallon</a:t>
            </a:r>
            <a:br>
              <a:rPr lang="en-US" altLang="en-US"/>
            </a:br>
            <a:endParaRPr lang="en-US" altLang="en-US"/>
          </a:p>
          <a:p>
            <a:pPr eaLnBrk="1" hangingPunct="1">
              <a:spcBef>
                <a:spcPct val="30000"/>
              </a:spcBef>
            </a:pPr>
            <a:r>
              <a:rPr lang="en-US" altLang="en-US" sz="1800"/>
              <a:t>Start state</a:t>
            </a:r>
            <a:r>
              <a:rPr lang="en-US" altLang="en-US" sz="1800" b="1"/>
              <a:t>: (0, 0)</a:t>
            </a:r>
          </a:p>
          <a:p>
            <a:pPr eaLnBrk="1" hangingPunct="1">
              <a:spcBef>
                <a:spcPct val="30000"/>
              </a:spcBef>
            </a:pPr>
            <a:endParaRPr lang="en-US" altLang="en-US" sz="1800" b="1"/>
          </a:p>
          <a:p>
            <a:pPr eaLnBrk="1" hangingPunct="1">
              <a:spcBef>
                <a:spcPct val="30000"/>
              </a:spcBef>
            </a:pPr>
            <a:r>
              <a:rPr lang="en-US" altLang="en-US" sz="1800"/>
              <a:t>Goal state </a:t>
            </a:r>
            <a:r>
              <a:rPr lang="en-US" altLang="en-US" sz="1800" b="1"/>
              <a:t>(2, n)</a:t>
            </a:r>
          </a:p>
          <a:p>
            <a:pPr eaLnBrk="1" hangingPunct="1">
              <a:spcBef>
                <a:spcPct val="30000"/>
              </a:spcBef>
            </a:pPr>
            <a:endParaRPr lang="en-US" altLang="en-US" sz="1800" b="1"/>
          </a:p>
          <a:p>
            <a:pPr eaLnBrk="1" hangingPunct="1">
              <a:spcBef>
                <a:spcPct val="30000"/>
              </a:spcBef>
            </a:pPr>
            <a:r>
              <a:rPr lang="en-US" altLang="en-US" sz="1800"/>
              <a:t>Operators</a:t>
            </a:r>
            <a:endParaRPr lang="en-US" altLang="en-US" sz="1800" b="1"/>
          </a:p>
          <a:p>
            <a:pPr lvl="1" eaLnBrk="1" hangingPunct="1">
              <a:spcBef>
                <a:spcPct val="30000"/>
              </a:spcBef>
            </a:pPr>
            <a:r>
              <a:rPr lang="en-US" altLang="en-US"/>
              <a:t>Fill 3-gallon from faucet, fill 4-gallon from faucet</a:t>
            </a:r>
          </a:p>
          <a:p>
            <a:pPr lvl="1" eaLnBrk="1" hangingPunct="1">
              <a:spcBef>
                <a:spcPct val="30000"/>
              </a:spcBef>
            </a:pPr>
            <a:r>
              <a:rPr lang="en-US" altLang="en-US"/>
              <a:t>Fill 3-gallon from 4-gallon , fill 4-gallon from 3-gallon </a:t>
            </a:r>
          </a:p>
          <a:p>
            <a:pPr lvl="1" eaLnBrk="1" hangingPunct="1">
              <a:spcBef>
                <a:spcPct val="30000"/>
              </a:spcBef>
            </a:pPr>
            <a:r>
              <a:rPr lang="en-US" altLang="en-US"/>
              <a:t>Empty 3-gallon into 4-gallon, empty 4-gallon into 3-gallon </a:t>
            </a:r>
          </a:p>
          <a:p>
            <a:pPr lvl="1" eaLnBrk="1" hangingPunct="1">
              <a:spcBef>
                <a:spcPct val="30000"/>
              </a:spcBef>
            </a:pPr>
            <a:r>
              <a:rPr lang="en-US" altLang="en-US"/>
              <a:t>Dump 3-gallon down drain, dump 4-gallon down drain</a:t>
            </a:r>
          </a:p>
          <a:p>
            <a:pPr eaLnBrk="1" hangingPunct="1"/>
            <a:endParaRPr lang="en-US"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686FB5B-3CFE-10CC-8F38-BFF38C7E2C14}"/>
              </a:ext>
            </a:extLst>
          </p:cNvPr>
          <p:cNvSpPr>
            <a:spLocks noGrp="1" noChangeArrowheads="1"/>
          </p:cNvSpPr>
          <p:nvPr>
            <p:ph type="title"/>
          </p:nvPr>
        </p:nvSpPr>
        <p:spPr/>
        <p:txBody>
          <a:bodyPr/>
          <a:lstStyle/>
          <a:p>
            <a:pPr eaLnBrk="1" hangingPunct="1"/>
            <a:r>
              <a:rPr lang="en-US" altLang="en-US"/>
              <a:t>Production Rules for the Water Jug Problem</a:t>
            </a:r>
          </a:p>
        </p:txBody>
      </p:sp>
      <p:sp>
        <p:nvSpPr>
          <p:cNvPr id="23555" name="Rectangle 3">
            <a:extLst>
              <a:ext uri="{FF2B5EF4-FFF2-40B4-BE49-F238E27FC236}">
                <a16:creationId xmlns:a16="http://schemas.microsoft.com/office/drawing/2014/main" id="{72E55D2A-1842-1A09-E548-3533C426C77D}"/>
              </a:ext>
            </a:extLst>
          </p:cNvPr>
          <p:cNvSpPr>
            <a:spLocks noGrp="1" noChangeArrowheads="1"/>
          </p:cNvSpPr>
          <p:nvPr>
            <p:ph type="body" idx="1"/>
          </p:nvPr>
        </p:nvSpPr>
        <p:spPr>
          <a:xfrm>
            <a:off x="3505200" y="1219200"/>
            <a:ext cx="4235450" cy="5029200"/>
          </a:xfrm>
        </p:spPr>
        <p:txBody>
          <a:bodyPr/>
          <a:lstStyle/>
          <a:p>
            <a:pPr eaLnBrk="1" hangingPunct="1">
              <a:lnSpc>
                <a:spcPct val="80000"/>
              </a:lnSpc>
              <a:buFontTx/>
              <a:buNone/>
            </a:pPr>
            <a:r>
              <a:rPr lang="en-US" altLang="en-US" sz="1400"/>
              <a:t>Fill the 4-gallon jug</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Fill the 3-gallon jug</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Pour some water out of the 4-gallon jug</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Pour some water out of the 3-gallon jug</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Empty the 4-gallon jug on the ground</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Empty the 3-gallon jug on the ground</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Pour water from the 3-gallon jug into the 4-gallon jug until the 4-gallon jug is full</a:t>
            </a:r>
          </a:p>
        </p:txBody>
      </p:sp>
      <p:sp>
        <p:nvSpPr>
          <p:cNvPr id="23556" name="Rectangle 4">
            <a:extLst>
              <a:ext uri="{FF2B5EF4-FFF2-40B4-BE49-F238E27FC236}">
                <a16:creationId xmlns:a16="http://schemas.microsoft.com/office/drawing/2014/main" id="{07C15746-519F-47C4-43BB-C60C4CEFB6D5}"/>
              </a:ext>
            </a:extLst>
          </p:cNvPr>
          <p:cNvSpPr>
            <a:spLocks noChangeArrowheads="1"/>
          </p:cNvSpPr>
          <p:nvPr/>
        </p:nvSpPr>
        <p:spPr bwMode="auto">
          <a:xfrm>
            <a:off x="914400" y="1219200"/>
            <a:ext cx="269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SzPct val="100000"/>
            </a:pPr>
            <a:r>
              <a:rPr lang="en-US" altLang="en-US" sz="1400">
                <a:latin typeface="Verdana" panose="020B0604030504040204" pitchFamily="34" charset="0"/>
              </a:rPr>
              <a:t>1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(4,</a:t>
            </a:r>
            <a:r>
              <a:rPr lang="en-US" altLang="en-US" sz="1400" i="1">
                <a:latin typeface="Verdana" panose="020B0604030504040204" pitchFamily="34" charset="0"/>
                <a:sym typeface="Wingdings" panose="05000000000000000000" pitchFamily="2" charset="2"/>
              </a:rPr>
              <a:t>y</a:t>
            </a:r>
            <a:r>
              <a:rPr lang="en-US" altLang="en-US" sz="1400">
                <a:latin typeface="Verdana" panose="020B0604030504040204" pitchFamily="34" charset="0"/>
                <a:sym typeface="Wingdings" panose="05000000000000000000" pitchFamily="2" charset="2"/>
              </a:rPr>
              <a:t>)</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 &lt; 4</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r>
              <a:rPr lang="en-US" altLang="en-US" sz="1400">
                <a:latin typeface="Verdana" panose="020B0604030504040204" pitchFamily="34" charset="0"/>
              </a:rPr>
              <a:t>2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3)</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y</a:t>
            </a:r>
            <a:r>
              <a:rPr lang="en-US" altLang="en-US" sz="1400">
                <a:latin typeface="Verdana" panose="020B0604030504040204" pitchFamily="34" charset="0"/>
                <a:sym typeface="Wingdings" panose="05000000000000000000" pitchFamily="2" charset="2"/>
              </a:rPr>
              <a:t> &lt; 3</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r>
              <a:rPr lang="en-US" altLang="en-US" sz="1400">
                <a:latin typeface="Verdana" panose="020B0604030504040204" pitchFamily="34" charset="0"/>
              </a:rPr>
              <a:t>3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a:t>
            </a:r>
            <a:r>
              <a:rPr lang="en-US" altLang="en-US" sz="1400" i="1">
                <a:latin typeface="Verdana" panose="020B0604030504040204" pitchFamily="34" charset="0"/>
                <a:sym typeface="Wingdings" panose="05000000000000000000" pitchFamily="2" charset="2"/>
              </a:rPr>
              <a:t>x – d,y</a:t>
            </a:r>
            <a:r>
              <a:rPr lang="en-US" altLang="en-US" sz="1400">
                <a:latin typeface="Verdana" panose="020B0604030504040204" pitchFamily="34" charset="0"/>
                <a:sym typeface="Wingdings" panose="05000000000000000000" pitchFamily="2" charset="2"/>
              </a:rPr>
              <a:t>)</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r>
              <a:rPr lang="en-US" altLang="en-US" sz="1400">
                <a:latin typeface="Verdana" panose="020B0604030504040204" pitchFamily="34" charset="0"/>
              </a:rPr>
              <a:t>4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a:t>
            </a:r>
            <a:r>
              <a:rPr lang="en-US" altLang="en-US" sz="1400" i="1">
                <a:latin typeface="Verdana" panose="020B0604030504040204" pitchFamily="34" charset="0"/>
                <a:sym typeface="Wingdings" panose="05000000000000000000" pitchFamily="2" charset="2"/>
              </a:rPr>
              <a:t>x,y – d</a:t>
            </a:r>
            <a:r>
              <a:rPr lang="en-US" altLang="en-US" sz="1400">
                <a:latin typeface="Verdana" panose="020B0604030504040204" pitchFamily="34" charset="0"/>
                <a:sym typeface="Wingdings" panose="05000000000000000000" pitchFamily="2" charset="2"/>
              </a:rPr>
              <a:t>)</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r>
              <a:rPr lang="en-US" altLang="en-US" sz="1400">
                <a:latin typeface="Verdana" panose="020B0604030504040204" pitchFamily="34" charset="0"/>
              </a:rPr>
              <a:t>5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(0,</a:t>
            </a:r>
            <a:r>
              <a:rPr lang="en-US" altLang="en-US" sz="1400" i="1">
                <a:latin typeface="Verdana" panose="020B0604030504040204" pitchFamily="34" charset="0"/>
                <a:sym typeface="Wingdings" panose="05000000000000000000" pitchFamily="2" charset="2"/>
              </a:rPr>
              <a:t>y</a:t>
            </a:r>
            <a:r>
              <a:rPr lang="en-US" altLang="en-US" sz="1400">
                <a:latin typeface="Verdana" panose="020B0604030504040204" pitchFamily="34" charset="0"/>
                <a:sym typeface="Wingdings" panose="05000000000000000000" pitchFamily="2" charset="2"/>
              </a:rPr>
              <a:t>)</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r>
              <a:rPr lang="en-US" altLang="en-US" sz="1400">
                <a:latin typeface="Verdana" panose="020B0604030504040204" pitchFamily="34" charset="0"/>
              </a:rPr>
              <a:t>6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(x,0)</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y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r>
              <a:rPr lang="en-US" altLang="en-US" sz="1400">
                <a:latin typeface="Verdana" panose="020B0604030504040204" pitchFamily="34" charset="0"/>
              </a:rPr>
              <a:t>7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(4,</a:t>
            </a:r>
            <a:r>
              <a:rPr lang="en-US" altLang="en-US" sz="1400" i="1">
                <a:latin typeface="Verdana" panose="020B0604030504040204" pitchFamily="34" charset="0"/>
                <a:sym typeface="Wingdings" panose="05000000000000000000" pitchFamily="2" charset="2"/>
              </a:rPr>
              <a:t>y – </a:t>
            </a:r>
            <a:r>
              <a:rPr lang="en-US" altLang="en-US" sz="1400">
                <a:latin typeface="Verdana" panose="020B0604030504040204" pitchFamily="34" charset="0"/>
                <a:sym typeface="Wingdings" panose="05000000000000000000" pitchFamily="2" charset="2"/>
              </a:rPr>
              <a:t>(4 </a:t>
            </a:r>
            <a:r>
              <a:rPr lang="en-US" altLang="en-US" sz="1400" i="1">
                <a:latin typeface="Verdana" panose="020B0604030504040204" pitchFamily="34" charset="0"/>
                <a:sym typeface="Wingdings" panose="05000000000000000000" pitchFamily="2" charset="2"/>
              </a:rPr>
              <a:t>–</a:t>
            </a:r>
            <a:r>
              <a:rPr lang="en-US" altLang="en-US" sz="1400">
                <a:latin typeface="Verdana" panose="020B0604030504040204" pitchFamily="34" charset="0"/>
                <a:sym typeface="Wingdings" panose="05000000000000000000" pitchFamily="2" charset="2"/>
              </a:rPr>
              <a:t> x))</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 + y</a:t>
            </a:r>
            <a:r>
              <a:rPr lang="en-US" altLang="en-US" sz="1400">
                <a:latin typeface="Verdana" panose="020B0604030504040204" pitchFamily="34" charset="0"/>
                <a:sym typeface="Wingdings" panose="05000000000000000000" pitchFamily="2" charset="2"/>
              </a:rPr>
              <a:t> ≥ 4 and y &gt; 0</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1507E8B-3D98-3F46-10FF-57B85FB342FA}"/>
              </a:ext>
            </a:extLst>
          </p:cNvPr>
          <p:cNvSpPr>
            <a:spLocks noGrp="1" noChangeArrowheads="1"/>
          </p:cNvSpPr>
          <p:nvPr>
            <p:ph type="title"/>
          </p:nvPr>
        </p:nvSpPr>
        <p:spPr/>
        <p:txBody>
          <a:bodyPr/>
          <a:lstStyle/>
          <a:p>
            <a:pPr eaLnBrk="1" hangingPunct="1"/>
            <a:r>
              <a:rPr lang="en-US" altLang="en-US"/>
              <a:t>The Water Jug Problem (cont’d)</a:t>
            </a:r>
          </a:p>
        </p:txBody>
      </p:sp>
      <p:sp>
        <p:nvSpPr>
          <p:cNvPr id="24579" name="Rectangle 3">
            <a:extLst>
              <a:ext uri="{FF2B5EF4-FFF2-40B4-BE49-F238E27FC236}">
                <a16:creationId xmlns:a16="http://schemas.microsoft.com/office/drawing/2014/main" id="{C38B8A7A-31B5-ADA1-B67E-C06ADF3646BB}"/>
              </a:ext>
            </a:extLst>
          </p:cNvPr>
          <p:cNvSpPr>
            <a:spLocks noChangeArrowheads="1"/>
          </p:cNvSpPr>
          <p:nvPr/>
        </p:nvSpPr>
        <p:spPr bwMode="auto">
          <a:xfrm>
            <a:off x="1066800" y="1295400"/>
            <a:ext cx="292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SzPct val="100000"/>
            </a:pPr>
            <a:r>
              <a:rPr lang="en-US" altLang="en-US" sz="1400">
                <a:latin typeface="Verdana" panose="020B0604030504040204" pitchFamily="34" charset="0"/>
              </a:rPr>
              <a:t>8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(x – (3 – y),3)</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 + y</a:t>
            </a:r>
            <a:r>
              <a:rPr lang="en-US" altLang="en-US" sz="1400">
                <a:latin typeface="Verdana" panose="020B0604030504040204" pitchFamily="34" charset="0"/>
                <a:sym typeface="Wingdings" panose="05000000000000000000" pitchFamily="2" charset="2"/>
              </a:rPr>
              <a:t> ≥ 3 and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endParaRPr lang="en-US" altLang="en-US" sz="1400">
              <a:latin typeface="Verdana" panose="020B0604030504040204" pitchFamily="34" charset="0"/>
            </a:endParaRPr>
          </a:p>
          <a:p>
            <a:pPr eaLnBrk="1" hangingPunct="1">
              <a:lnSpc>
                <a:spcPct val="80000"/>
              </a:lnSpc>
              <a:spcBef>
                <a:spcPct val="20000"/>
              </a:spcBef>
              <a:buSzPct val="100000"/>
            </a:pPr>
            <a:r>
              <a:rPr lang="en-US" altLang="en-US" sz="1400">
                <a:latin typeface="Verdana" panose="020B0604030504040204" pitchFamily="34" charset="0"/>
              </a:rPr>
              <a:t>9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a:t>
            </a:r>
            <a:r>
              <a:rPr lang="en-US" altLang="en-US" sz="1400" i="1">
                <a:latin typeface="Verdana" panose="020B0604030504040204" pitchFamily="34" charset="0"/>
                <a:sym typeface="Wingdings" panose="05000000000000000000" pitchFamily="2" charset="2"/>
              </a:rPr>
              <a:t>x + y, </a:t>
            </a:r>
            <a:r>
              <a:rPr lang="en-US" altLang="en-US" sz="1400">
                <a:latin typeface="Verdana" panose="020B0604030504040204" pitchFamily="34" charset="0"/>
                <a:sym typeface="Wingdings" panose="05000000000000000000" pitchFamily="2" charset="2"/>
              </a:rPr>
              <a:t>0)</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 + y</a:t>
            </a:r>
            <a:r>
              <a:rPr lang="en-US" altLang="en-US" sz="1400">
                <a:latin typeface="Verdana" panose="020B0604030504040204" pitchFamily="34" charset="0"/>
                <a:sym typeface="Wingdings" panose="05000000000000000000" pitchFamily="2" charset="2"/>
              </a:rPr>
              <a:t> ≤ 4 and </a:t>
            </a:r>
            <a:r>
              <a:rPr lang="en-US" altLang="en-US" sz="1400" i="1">
                <a:latin typeface="Verdana" panose="020B0604030504040204" pitchFamily="34" charset="0"/>
                <a:sym typeface="Wingdings" panose="05000000000000000000" pitchFamily="2" charset="2"/>
              </a:rPr>
              <a:t>y</a:t>
            </a:r>
            <a:r>
              <a:rPr lang="en-US" altLang="en-US" sz="1400">
                <a:latin typeface="Verdana" panose="020B0604030504040204" pitchFamily="34" charset="0"/>
                <a:sym typeface="Wingdings" panose="05000000000000000000" pitchFamily="2" charset="2"/>
              </a:rPr>
              <a:t>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endParaRPr lang="en-US" altLang="en-US" sz="1400">
              <a:latin typeface="Verdana" panose="020B0604030504040204" pitchFamily="34" charset="0"/>
            </a:endParaRPr>
          </a:p>
          <a:p>
            <a:pPr eaLnBrk="1" hangingPunct="1">
              <a:lnSpc>
                <a:spcPct val="80000"/>
              </a:lnSpc>
              <a:spcBef>
                <a:spcPct val="20000"/>
              </a:spcBef>
              <a:buSzPct val="100000"/>
            </a:pPr>
            <a:r>
              <a:rPr lang="en-US" altLang="en-US" sz="1400">
                <a:latin typeface="Verdana" panose="020B0604030504040204" pitchFamily="34" charset="0"/>
              </a:rPr>
              <a:t>10 (</a:t>
            </a:r>
            <a:r>
              <a:rPr lang="en-US" altLang="en-US" sz="1400" i="1">
                <a:latin typeface="Verdana" panose="020B0604030504040204" pitchFamily="34" charset="0"/>
              </a:rPr>
              <a:t>x,y</a:t>
            </a:r>
            <a:r>
              <a:rPr lang="en-US" altLang="en-US" sz="1400">
                <a:latin typeface="Verdana" panose="020B0604030504040204" pitchFamily="34" charset="0"/>
              </a:rPr>
              <a:t>) </a:t>
            </a:r>
            <a:r>
              <a:rPr lang="en-US" altLang="en-US" sz="1400">
                <a:latin typeface="Verdana" panose="020B0604030504040204" pitchFamily="34" charset="0"/>
                <a:sym typeface="Wingdings" panose="05000000000000000000" pitchFamily="2" charset="2"/>
              </a:rPr>
              <a:t> (0, </a:t>
            </a:r>
            <a:r>
              <a:rPr lang="en-US" altLang="en-US" sz="1400" i="1">
                <a:latin typeface="Verdana" panose="020B0604030504040204" pitchFamily="34" charset="0"/>
                <a:sym typeface="Wingdings" panose="05000000000000000000" pitchFamily="2" charset="2"/>
              </a:rPr>
              <a:t>x</a:t>
            </a:r>
            <a:r>
              <a:rPr lang="en-US" altLang="en-US" sz="1400">
                <a:latin typeface="Verdana" panose="020B0604030504040204" pitchFamily="34" charset="0"/>
                <a:sym typeface="Wingdings" panose="05000000000000000000" pitchFamily="2" charset="2"/>
              </a:rPr>
              <a:t> + </a:t>
            </a:r>
            <a:r>
              <a:rPr lang="en-US" altLang="en-US" sz="1400" i="1">
                <a:latin typeface="Verdana" panose="020B0604030504040204" pitchFamily="34" charset="0"/>
                <a:sym typeface="Wingdings" panose="05000000000000000000" pitchFamily="2" charset="2"/>
              </a:rPr>
              <a:t>y</a:t>
            </a:r>
            <a:r>
              <a:rPr lang="en-US" altLang="en-US" sz="1400">
                <a:latin typeface="Verdana" panose="020B0604030504040204" pitchFamily="34" charset="0"/>
                <a:sym typeface="Wingdings" panose="05000000000000000000" pitchFamily="2" charset="2"/>
              </a:rPr>
              <a:t>)</a:t>
            </a:r>
          </a:p>
          <a:p>
            <a:pPr eaLnBrk="1" hangingPunct="1">
              <a:lnSpc>
                <a:spcPct val="80000"/>
              </a:lnSpc>
              <a:spcBef>
                <a:spcPct val="20000"/>
              </a:spcBef>
              <a:buSzPct val="100000"/>
            </a:pPr>
            <a:r>
              <a:rPr lang="en-US" altLang="en-US" sz="1400">
                <a:latin typeface="Verdana" panose="020B0604030504040204" pitchFamily="34" charset="0"/>
                <a:sym typeface="Wingdings" panose="05000000000000000000" pitchFamily="2" charset="2"/>
              </a:rPr>
              <a:t>   if </a:t>
            </a:r>
            <a:r>
              <a:rPr lang="en-US" altLang="en-US" sz="1400" i="1">
                <a:latin typeface="Verdana" panose="020B0604030504040204" pitchFamily="34" charset="0"/>
                <a:sym typeface="Wingdings" panose="05000000000000000000" pitchFamily="2" charset="2"/>
              </a:rPr>
              <a:t>x + y</a:t>
            </a:r>
            <a:r>
              <a:rPr lang="en-US" altLang="en-US" sz="1400">
                <a:latin typeface="Verdana" panose="020B0604030504040204" pitchFamily="34" charset="0"/>
                <a:sym typeface="Wingdings" panose="05000000000000000000" pitchFamily="2" charset="2"/>
              </a:rPr>
              <a:t> ≤ 3 and x &gt; 0</a:t>
            </a:r>
          </a:p>
          <a:p>
            <a:pPr eaLnBrk="1" hangingPunct="1">
              <a:lnSpc>
                <a:spcPct val="80000"/>
              </a:lnSpc>
              <a:spcBef>
                <a:spcPct val="20000"/>
              </a:spcBef>
              <a:buSzPct val="100000"/>
            </a:pPr>
            <a:endParaRPr lang="en-US" altLang="en-US" sz="1400">
              <a:latin typeface="Verdana" panose="020B0604030504040204" pitchFamily="34" charset="0"/>
              <a:sym typeface="Wingdings" panose="05000000000000000000" pitchFamily="2" charset="2"/>
            </a:endParaRPr>
          </a:p>
          <a:p>
            <a:pPr eaLnBrk="1" hangingPunct="1">
              <a:lnSpc>
                <a:spcPct val="80000"/>
              </a:lnSpc>
              <a:spcBef>
                <a:spcPct val="20000"/>
              </a:spcBef>
              <a:buSzPct val="100000"/>
            </a:pPr>
            <a:endParaRPr lang="en-US" altLang="en-US" sz="1400">
              <a:latin typeface="Verdana" panose="020B0604030504040204" pitchFamily="34" charset="0"/>
            </a:endParaRPr>
          </a:p>
          <a:p>
            <a:pPr eaLnBrk="1" hangingPunct="1">
              <a:lnSpc>
                <a:spcPct val="80000"/>
              </a:lnSpc>
              <a:spcBef>
                <a:spcPct val="20000"/>
              </a:spcBef>
              <a:buSzPct val="100000"/>
            </a:pPr>
            <a:r>
              <a:rPr lang="en-US" altLang="en-US" sz="1400">
                <a:latin typeface="Verdana" panose="020B0604030504040204" pitchFamily="34" charset="0"/>
              </a:rPr>
              <a:t> </a:t>
            </a:r>
            <a:endParaRPr lang="en-US" altLang="en-US" sz="1400">
              <a:latin typeface="Verdana" panose="020B0604030504040204" pitchFamily="34" charset="0"/>
              <a:sym typeface="Wingdings" panose="05000000000000000000" pitchFamily="2" charset="2"/>
            </a:endParaRPr>
          </a:p>
        </p:txBody>
      </p:sp>
      <p:sp>
        <p:nvSpPr>
          <p:cNvPr id="24580" name="Rectangle 4">
            <a:extLst>
              <a:ext uri="{FF2B5EF4-FFF2-40B4-BE49-F238E27FC236}">
                <a16:creationId xmlns:a16="http://schemas.microsoft.com/office/drawing/2014/main" id="{E005EA46-6E33-42F3-633E-95BF53354C64}"/>
              </a:ext>
            </a:extLst>
          </p:cNvPr>
          <p:cNvSpPr>
            <a:spLocks noGrp="1" noChangeArrowheads="1"/>
          </p:cNvSpPr>
          <p:nvPr>
            <p:ph type="body" idx="1"/>
          </p:nvPr>
        </p:nvSpPr>
        <p:spPr>
          <a:xfrm>
            <a:off x="4038600" y="1371600"/>
            <a:ext cx="4267200" cy="4691063"/>
          </a:xfrm>
          <a:noFill/>
        </p:spPr>
        <p:txBody>
          <a:bodyPr/>
          <a:lstStyle/>
          <a:p>
            <a:pPr eaLnBrk="1" hangingPunct="1">
              <a:lnSpc>
                <a:spcPct val="80000"/>
              </a:lnSpc>
              <a:buFontTx/>
              <a:buNone/>
            </a:pPr>
            <a:r>
              <a:rPr lang="en-US" altLang="en-US" sz="1400"/>
              <a:t>Pour water from the 4-gallon jug into the 3-gallon jug until the 3-gallon jug is full</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Pour all the water from the 3-gallon jug into the 4-gallon jug</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Pour all the water from the 4-gallon jug into the 3-gallon jug</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F2CD9AD-28E1-A910-5137-9CB181FE4A40}"/>
              </a:ext>
            </a:extLst>
          </p:cNvPr>
          <p:cNvSpPr>
            <a:spLocks noGrp="1" noChangeArrowheads="1"/>
          </p:cNvSpPr>
          <p:nvPr>
            <p:ph type="title"/>
          </p:nvPr>
        </p:nvSpPr>
        <p:spPr/>
        <p:txBody>
          <a:bodyPr/>
          <a:lstStyle/>
          <a:p>
            <a:pPr eaLnBrk="1" hangingPunct="1"/>
            <a:r>
              <a:rPr lang="en-US" altLang="en-US"/>
              <a:t>One Solution to the Water Jug Problem</a:t>
            </a:r>
          </a:p>
        </p:txBody>
      </p:sp>
      <p:graphicFrame>
        <p:nvGraphicFramePr>
          <p:cNvPr id="338947" name="Group 3">
            <a:extLst>
              <a:ext uri="{FF2B5EF4-FFF2-40B4-BE49-F238E27FC236}">
                <a16:creationId xmlns:a16="http://schemas.microsoft.com/office/drawing/2014/main" id="{AF8DC563-7737-C202-E91C-A7D3FE1C3E6C}"/>
              </a:ext>
            </a:extLst>
          </p:cNvPr>
          <p:cNvGraphicFramePr>
            <a:graphicFrameLocks noGrp="1"/>
          </p:cNvGraphicFramePr>
          <p:nvPr/>
        </p:nvGraphicFramePr>
        <p:xfrm>
          <a:off x="1524000" y="1447800"/>
          <a:ext cx="5791200" cy="3802063"/>
        </p:xfrm>
        <a:graphic>
          <a:graphicData uri="http://schemas.openxmlformats.org/drawingml/2006/table">
            <a:tbl>
              <a:tblPr/>
              <a:tblGrid>
                <a:gridCol w="2101850">
                  <a:extLst>
                    <a:ext uri="{9D8B030D-6E8A-4147-A177-3AD203B41FA5}">
                      <a16:colId xmlns:a16="http://schemas.microsoft.com/office/drawing/2014/main" val="20000"/>
                    </a:ext>
                  </a:extLst>
                </a:gridCol>
                <a:gridCol w="1935163">
                  <a:extLst>
                    <a:ext uri="{9D8B030D-6E8A-4147-A177-3AD203B41FA5}">
                      <a16:colId xmlns:a16="http://schemas.microsoft.com/office/drawing/2014/main" val="20001"/>
                    </a:ext>
                  </a:extLst>
                </a:gridCol>
                <a:gridCol w="1754187">
                  <a:extLst>
                    <a:ext uri="{9D8B030D-6E8A-4147-A177-3AD203B41FA5}">
                      <a16:colId xmlns:a16="http://schemas.microsoft.com/office/drawing/2014/main" val="20002"/>
                    </a:ext>
                  </a:extLst>
                </a:gridCol>
              </a:tblGrid>
              <a:tr h="879475">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1" i="0" u="none" strike="noStrike" cap="none" normalizeH="0" baseline="0">
                          <a:ln>
                            <a:noFill/>
                          </a:ln>
                          <a:solidFill>
                            <a:schemeClr val="tx1"/>
                          </a:solidFill>
                          <a:effectLst/>
                          <a:latin typeface="Verdana" pitchFamily="34" charset="0"/>
                          <a:cs typeface="Arial" pitchFamily="34" charset="0"/>
                        </a:rPr>
                        <a:t>Gallons in the 4-Gallon Jug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1" i="0" u="none" strike="noStrike" cap="none" normalizeH="0" baseline="0">
                          <a:ln>
                            <a:noFill/>
                          </a:ln>
                          <a:solidFill>
                            <a:schemeClr val="tx1"/>
                          </a:solidFill>
                          <a:effectLst/>
                          <a:latin typeface="Verdana" pitchFamily="34" charset="0"/>
                          <a:cs typeface="Arial" pitchFamily="34" charset="0"/>
                        </a:rPr>
                        <a:t>Gallons in the 3-Gallon Jug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1" i="0" u="none" strike="noStrike" cap="none" normalizeH="0" baseline="0">
                          <a:ln>
                            <a:noFill/>
                          </a:ln>
                          <a:solidFill>
                            <a:schemeClr val="tx1"/>
                          </a:solidFill>
                          <a:effectLst/>
                          <a:latin typeface="Verdana" pitchFamily="34" charset="0"/>
                          <a:cs typeface="Arial" pitchFamily="34" charset="0"/>
                        </a:rPr>
                        <a:t>Rule Applied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2275">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9900">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63">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400" b="0" i="0" u="none" strike="noStrike" cap="none" normalizeH="0" baseline="0">
                          <a:ln>
                            <a:noFill/>
                          </a:ln>
                          <a:solidFill>
                            <a:schemeClr val="tx1"/>
                          </a:solidFill>
                          <a:effectLst/>
                          <a:latin typeface="Verdana" pitchFamily="34" charset="0"/>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4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50F4C17-CD29-EDD3-23BC-ECAE919334EC}"/>
              </a:ext>
            </a:extLst>
          </p:cNvPr>
          <p:cNvSpPr>
            <a:spLocks noGrp="1" noChangeArrowheads="1"/>
          </p:cNvSpPr>
          <p:nvPr>
            <p:ph type="title"/>
          </p:nvPr>
        </p:nvSpPr>
        <p:spPr/>
        <p:txBody>
          <a:bodyPr/>
          <a:lstStyle/>
          <a:p>
            <a:pPr eaLnBrk="1" hangingPunct="1"/>
            <a:r>
              <a:rPr lang="en-US" altLang="en-US"/>
              <a:t>VLSI Layout Problem</a:t>
            </a:r>
          </a:p>
        </p:txBody>
      </p:sp>
      <p:sp>
        <p:nvSpPr>
          <p:cNvPr id="26627" name="Rectangle 3">
            <a:extLst>
              <a:ext uri="{FF2B5EF4-FFF2-40B4-BE49-F238E27FC236}">
                <a16:creationId xmlns:a16="http://schemas.microsoft.com/office/drawing/2014/main" id="{77616E38-F391-FA95-D7E7-0755A230133A}"/>
              </a:ext>
            </a:extLst>
          </p:cNvPr>
          <p:cNvSpPr>
            <a:spLocks noGrp="1" noChangeArrowheads="1"/>
          </p:cNvSpPr>
          <p:nvPr>
            <p:ph type="body" idx="1"/>
          </p:nvPr>
        </p:nvSpPr>
        <p:spPr/>
        <p:txBody>
          <a:bodyPr/>
          <a:lstStyle/>
          <a:p>
            <a:pPr>
              <a:lnSpc>
                <a:spcPct val="150000"/>
              </a:lnSpc>
            </a:pPr>
            <a:r>
              <a:rPr lang="en-US" altLang="en-US" sz="1800"/>
              <a:t>Require positioning millions of components and connections on a chip to </a:t>
            </a:r>
            <a:r>
              <a:rPr lang="en-US" altLang="en-US" sz="1800" b="1"/>
              <a:t>minimize area</a:t>
            </a:r>
            <a:r>
              <a:rPr lang="en-US" altLang="en-US" sz="1800"/>
              <a:t>, </a:t>
            </a:r>
            <a:r>
              <a:rPr lang="en-US" altLang="en-US" sz="1800" b="1"/>
              <a:t>minimize circuit delays</a:t>
            </a:r>
            <a:r>
              <a:rPr lang="en-US" altLang="en-US" sz="1800"/>
              <a:t>, </a:t>
            </a:r>
            <a:r>
              <a:rPr lang="en-US" altLang="en-US" sz="1800" b="1"/>
              <a:t>minimize stray capacitances</a:t>
            </a:r>
            <a:r>
              <a:rPr lang="en-US" altLang="en-US" sz="1800"/>
              <a:t>, and </a:t>
            </a:r>
            <a:r>
              <a:rPr lang="en-US" altLang="en-US" sz="1800" b="1"/>
              <a:t>maximize manufacturing yield</a:t>
            </a:r>
          </a:p>
          <a:p>
            <a:pPr>
              <a:lnSpc>
                <a:spcPct val="150000"/>
              </a:lnSpc>
            </a:pPr>
            <a:endParaRPr lang="en-US" altLang="en-US" sz="900"/>
          </a:p>
          <a:p>
            <a:pPr>
              <a:lnSpc>
                <a:spcPct val="150000"/>
              </a:lnSpc>
            </a:pPr>
            <a:r>
              <a:rPr lang="en-US" altLang="en-US" sz="1800"/>
              <a:t>The layout problem comes after the logical design phase and is usually split into two parts: </a:t>
            </a:r>
            <a:r>
              <a:rPr lang="en-US" altLang="en-US" sz="1800" b="1"/>
              <a:t>cell layout </a:t>
            </a:r>
            <a:r>
              <a:rPr lang="en-US" altLang="en-US" sz="1800"/>
              <a:t>and </a:t>
            </a:r>
            <a:r>
              <a:rPr lang="en-US" altLang="en-US" sz="1800" b="1"/>
              <a:t>channel routing</a:t>
            </a:r>
          </a:p>
          <a:p>
            <a:pPr>
              <a:lnSpc>
                <a:spcPct val="150000"/>
              </a:lnSpc>
            </a:pPr>
            <a:endParaRPr lang="en-US" altLang="en-US" sz="900" b="1"/>
          </a:p>
          <a:p>
            <a:pPr>
              <a:lnSpc>
                <a:spcPct val="150000"/>
              </a:lnSpc>
            </a:pPr>
            <a:r>
              <a:rPr lang="en-US" altLang="en-US" sz="1800"/>
              <a:t>In cell layout,  the primitive components of the circuit are grouped into cells, each of which performs some recognized function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0C25935-7FB0-7767-F109-125B19F279DE}"/>
              </a:ext>
            </a:extLst>
          </p:cNvPr>
          <p:cNvSpPr>
            <a:spLocks noGrp="1" noChangeArrowheads="1"/>
          </p:cNvSpPr>
          <p:nvPr>
            <p:ph type="title"/>
          </p:nvPr>
        </p:nvSpPr>
        <p:spPr/>
        <p:txBody>
          <a:bodyPr/>
          <a:lstStyle/>
          <a:p>
            <a:pPr eaLnBrk="1" hangingPunct="1"/>
            <a:r>
              <a:rPr lang="en-US" altLang="en-US"/>
              <a:t>VLSI Layout Problem (cont’d)</a:t>
            </a:r>
          </a:p>
        </p:txBody>
      </p:sp>
      <p:sp>
        <p:nvSpPr>
          <p:cNvPr id="27651" name="Rectangle 3">
            <a:extLst>
              <a:ext uri="{FF2B5EF4-FFF2-40B4-BE49-F238E27FC236}">
                <a16:creationId xmlns:a16="http://schemas.microsoft.com/office/drawing/2014/main" id="{8A3464F2-D62D-4923-0D6B-4FE29D19D3DB}"/>
              </a:ext>
            </a:extLst>
          </p:cNvPr>
          <p:cNvSpPr>
            <a:spLocks noGrp="1" noChangeArrowheads="1"/>
          </p:cNvSpPr>
          <p:nvPr>
            <p:ph type="body" idx="1"/>
          </p:nvPr>
        </p:nvSpPr>
        <p:spPr/>
        <p:txBody>
          <a:bodyPr/>
          <a:lstStyle/>
          <a:p>
            <a:r>
              <a:rPr lang="en-US" altLang="en-US" sz="1800"/>
              <a:t>Each cell has a fixed footprint (size and shape) and requires a certain number of connections to each of the other cells</a:t>
            </a:r>
          </a:p>
          <a:p>
            <a:endParaRPr lang="en-US" altLang="en-US" sz="900"/>
          </a:p>
          <a:p>
            <a:r>
              <a:rPr lang="en-US" altLang="en-US" sz="1800"/>
              <a:t> The aim is to place the cells on the chip so that they do not overlap and so that there is room for the connecting wires to be placed between the cells</a:t>
            </a:r>
          </a:p>
          <a:p>
            <a:endParaRPr lang="en-US" altLang="en-US" sz="900"/>
          </a:p>
          <a:p>
            <a:endParaRPr lang="en-US" altLang="en-US" sz="900"/>
          </a:p>
          <a:p>
            <a:r>
              <a:rPr lang="en-US" altLang="en-US" sz="1800"/>
              <a:t>Channel routing finds a specific route for each wire through the gaps between the cells. These search problems are extremely complex, but definitely worth solving.</a:t>
            </a:r>
            <a:endParaRPr lang="en-US" altLang="en-US" sz="9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05980BA-B0CC-DF94-9025-6E7D07719974}"/>
              </a:ext>
            </a:extLst>
          </p:cNvPr>
          <p:cNvSpPr>
            <a:spLocks noGrp="1" noChangeArrowheads="1"/>
          </p:cNvSpPr>
          <p:nvPr>
            <p:ph type="title"/>
          </p:nvPr>
        </p:nvSpPr>
        <p:spPr/>
        <p:txBody>
          <a:bodyPr/>
          <a:lstStyle/>
          <a:p>
            <a:pPr eaLnBrk="1" hangingPunct="1"/>
            <a:r>
              <a:rPr lang="en-US" altLang="en-US"/>
              <a:t>Next Topics</a:t>
            </a:r>
          </a:p>
        </p:txBody>
      </p:sp>
      <p:sp>
        <p:nvSpPr>
          <p:cNvPr id="28675" name="Rectangle 3">
            <a:extLst>
              <a:ext uri="{FF2B5EF4-FFF2-40B4-BE49-F238E27FC236}">
                <a16:creationId xmlns:a16="http://schemas.microsoft.com/office/drawing/2014/main" id="{B888D169-8C8B-0266-D569-C094A982FAB8}"/>
              </a:ext>
            </a:extLst>
          </p:cNvPr>
          <p:cNvSpPr>
            <a:spLocks noGrp="1" noChangeArrowheads="1"/>
          </p:cNvSpPr>
          <p:nvPr>
            <p:ph type="body" idx="1"/>
          </p:nvPr>
        </p:nvSpPr>
        <p:spPr/>
        <p:txBody>
          <a:bodyPr/>
          <a:lstStyle/>
          <a:p>
            <a:pPr eaLnBrk="1" hangingPunct="1"/>
            <a:r>
              <a:rPr lang="en-US" altLang="en-US" sz="1800"/>
              <a:t>Uninformed search</a:t>
            </a:r>
          </a:p>
          <a:p>
            <a:pPr lvl="1" eaLnBrk="1" hangingPunct="1"/>
            <a:r>
              <a:rPr lang="en-US" altLang="en-US"/>
              <a:t>Breadth-first, depth-first</a:t>
            </a:r>
          </a:p>
          <a:p>
            <a:pPr lvl="1" eaLnBrk="1" hangingPunct="1"/>
            <a:r>
              <a:rPr lang="en-US" altLang="en-US"/>
              <a:t>Uniform cost</a:t>
            </a:r>
          </a:p>
          <a:p>
            <a:pPr lvl="1" eaLnBrk="1" hangingPunct="1"/>
            <a:r>
              <a:rPr lang="en-US" altLang="en-US"/>
              <a:t>Iterative deepening</a:t>
            </a:r>
          </a:p>
          <a:p>
            <a:pPr lvl="1" eaLnBrk="1" hangingPunct="1"/>
            <a:endParaRPr lang="en-US" altLang="en-US"/>
          </a:p>
          <a:p>
            <a:pPr eaLnBrk="1" hangingPunct="1"/>
            <a:r>
              <a:rPr lang="en-US" altLang="en-US" sz="1800"/>
              <a:t>Informed (heuristic) search</a:t>
            </a:r>
          </a:p>
          <a:p>
            <a:pPr lvl="1" eaLnBrk="1" hangingPunct="1"/>
            <a:r>
              <a:rPr lang="en-US" altLang="en-US"/>
              <a:t>Greedy best-first </a:t>
            </a:r>
          </a:p>
          <a:p>
            <a:pPr lvl="1" eaLnBrk="1" hangingPunct="1"/>
            <a:r>
              <a:rPr lang="en-US" altLang="en-US"/>
              <a:t>A*</a:t>
            </a:r>
          </a:p>
          <a:p>
            <a:pPr lvl="1" eaLnBrk="1" hangingPunct="1"/>
            <a:r>
              <a:rPr lang="en-US" altLang="en-US"/>
              <a:t>Memory-bounded heuristic search</a:t>
            </a:r>
          </a:p>
          <a:p>
            <a:pPr lvl="1" eaLnBrk="1" hangingPunct="1"/>
            <a:r>
              <a:rPr lang="en-US" altLang="en-US"/>
              <a:t>And more….</a:t>
            </a:r>
          </a:p>
          <a:p>
            <a:pPr lvl="1" eaLnBrk="1" hangingPunct="1"/>
            <a:endParaRPr lang="en-US" altLang="en-US"/>
          </a:p>
          <a:p>
            <a:pPr eaLnBrk="1" hangingPunct="1"/>
            <a:r>
              <a:rPr lang="en-US" altLang="en-US" sz="1800"/>
              <a:t>Local search and optimization</a:t>
            </a:r>
          </a:p>
          <a:p>
            <a:pPr lvl="1" eaLnBrk="1" hangingPunct="1"/>
            <a:r>
              <a:rPr lang="en-US" altLang="en-US"/>
              <a:t>Hill-climbing</a:t>
            </a:r>
          </a:p>
          <a:p>
            <a:pPr lvl="1" eaLnBrk="1" hangingPunct="1"/>
            <a:r>
              <a:rPr lang="en-US" altLang="en-US"/>
              <a:t>Simulated annealing</a:t>
            </a:r>
          </a:p>
          <a:p>
            <a:pPr lvl="1" eaLnBrk="1" hangingPunct="1"/>
            <a:r>
              <a:rPr lang="en-US" altLang="en-US"/>
              <a:t>Genetic algorithms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34F6BCB-7620-AD6E-6106-79F665991B6A}"/>
              </a:ext>
            </a:extLst>
          </p:cNvPr>
          <p:cNvSpPr>
            <a:spLocks noGrp="1" noChangeArrowheads="1"/>
          </p:cNvSpPr>
          <p:nvPr>
            <p:ph type="title"/>
          </p:nvPr>
        </p:nvSpPr>
        <p:spPr/>
        <p:txBody>
          <a:bodyPr/>
          <a:lstStyle/>
          <a:p>
            <a:pPr eaLnBrk="1" hangingPunct="1"/>
            <a:r>
              <a:rPr lang="en-US" altLang="en-US"/>
              <a:t>Summary</a:t>
            </a:r>
          </a:p>
        </p:txBody>
      </p:sp>
      <p:sp>
        <p:nvSpPr>
          <p:cNvPr id="29699" name="Rectangle 3">
            <a:extLst>
              <a:ext uri="{FF2B5EF4-FFF2-40B4-BE49-F238E27FC236}">
                <a16:creationId xmlns:a16="http://schemas.microsoft.com/office/drawing/2014/main" id="{98A01444-577A-5784-A801-66143216061A}"/>
              </a:ext>
            </a:extLst>
          </p:cNvPr>
          <p:cNvSpPr>
            <a:spLocks noGrp="1" noChangeArrowheads="1"/>
          </p:cNvSpPr>
          <p:nvPr>
            <p:ph type="body" idx="1"/>
          </p:nvPr>
        </p:nvSpPr>
        <p:spPr/>
        <p:txBody>
          <a:bodyPr/>
          <a:lstStyle/>
          <a:p>
            <a:pPr eaLnBrk="1" hangingPunct="1">
              <a:lnSpc>
                <a:spcPct val="90000"/>
              </a:lnSpc>
              <a:buFontTx/>
              <a:buNone/>
            </a:pPr>
            <a:endParaRPr lang="en-US" altLang="en-US" sz="1600"/>
          </a:p>
          <a:p>
            <a:pPr eaLnBrk="1" hangingPunct="1">
              <a:lnSpc>
                <a:spcPct val="90000"/>
              </a:lnSpc>
            </a:pPr>
            <a:r>
              <a:rPr lang="en-US" altLang="en-US" sz="1600"/>
              <a:t>Problem-solving agents where search consists of</a:t>
            </a:r>
          </a:p>
          <a:p>
            <a:pPr lvl="1" eaLnBrk="1" hangingPunct="1">
              <a:lnSpc>
                <a:spcPct val="90000"/>
              </a:lnSpc>
            </a:pPr>
            <a:r>
              <a:rPr lang="en-US" altLang="en-US" sz="1400"/>
              <a:t>state space</a:t>
            </a:r>
          </a:p>
          <a:p>
            <a:pPr lvl="1" eaLnBrk="1" hangingPunct="1">
              <a:lnSpc>
                <a:spcPct val="90000"/>
              </a:lnSpc>
            </a:pPr>
            <a:r>
              <a:rPr lang="en-US" altLang="en-US" sz="1400"/>
              <a:t>operators</a:t>
            </a:r>
          </a:p>
          <a:p>
            <a:pPr lvl="1" eaLnBrk="1" hangingPunct="1">
              <a:lnSpc>
                <a:spcPct val="90000"/>
              </a:lnSpc>
            </a:pPr>
            <a:r>
              <a:rPr lang="en-US" altLang="en-US" sz="1400"/>
              <a:t>start state</a:t>
            </a:r>
          </a:p>
          <a:p>
            <a:pPr lvl="1" eaLnBrk="1" hangingPunct="1">
              <a:lnSpc>
                <a:spcPct val="90000"/>
              </a:lnSpc>
            </a:pPr>
            <a:r>
              <a:rPr lang="en-US" altLang="en-US" sz="1400"/>
              <a:t>goal states</a:t>
            </a:r>
          </a:p>
          <a:p>
            <a:pPr eaLnBrk="1" hangingPunct="1">
              <a:lnSpc>
                <a:spcPct val="90000"/>
              </a:lnSpc>
            </a:pPr>
            <a:endParaRPr lang="en-US" altLang="en-US" sz="1600"/>
          </a:p>
          <a:p>
            <a:pPr eaLnBrk="1" hangingPunct="1">
              <a:lnSpc>
                <a:spcPct val="90000"/>
              </a:lnSpc>
            </a:pPr>
            <a:r>
              <a:rPr lang="en-US" altLang="en-US" sz="1600"/>
              <a:t>Abstraction and problem formulation</a:t>
            </a:r>
            <a:br>
              <a:rPr lang="en-US" altLang="en-US" sz="1600"/>
            </a:br>
            <a:endParaRPr lang="en-US" altLang="en-US" sz="1600"/>
          </a:p>
          <a:p>
            <a:pPr eaLnBrk="1" hangingPunct="1">
              <a:lnSpc>
                <a:spcPct val="90000"/>
              </a:lnSpc>
            </a:pPr>
            <a:endParaRPr lang="en-US" altLang="en-US" sz="1600"/>
          </a:p>
          <a:p>
            <a:pPr eaLnBrk="1" hangingPunct="1">
              <a:lnSpc>
                <a:spcPct val="90000"/>
              </a:lnSpc>
              <a:buFontTx/>
              <a:buNone/>
            </a:pPr>
            <a:br>
              <a:rPr lang="en-US" altLang="en-US" sz="1600"/>
            </a:br>
            <a:endParaRPr lang="en-US" altLang="en-US" sz="1600"/>
          </a:p>
          <a:p>
            <a:pPr eaLnBrk="1" hangingPunct="1">
              <a:lnSpc>
                <a:spcPct val="90000"/>
              </a:lnSpc>
              <a:buFontTx/>
              <a:buNone/>
            </a:pPr>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ACA3AA-21A6-6C5B-F6BB-4A485223702C}"/>
              </a:ext>
            </a:extLst>
          </p:cNvPr>
          <p:cNvSpPr>
            <a:spLocks noGrp="1" noChangeArrowheads="1"/>
          </p:cNvSpPr>
          <p:nvPr>
            <p:ph type="title"/>
          </p:nvPr>
        </p:nvSpPr>
        <p:spPr/>
        <p:txBody>
          <a:bodyPr/>
          <a:lstStyle/>
          <a:p>
            <a:pPr eaLnBrk="1" hangingPunct="1"/>
            <a:r>
              <a:rPr lang="en-US" altLang="en-US"/>
              <a:t>Initial Simplifying Assumptions</a:t>
            </a:r>
          </a:p>
        </p:txBody>
      </p:sp>
      <p:sp>
        <p:nvSpPr>
          <p:cNvPr id="5123" name="Rectangle 3">
            <a:extLst>
              <a:ext uri="{FF2B5EF4-FFF2-40B4-BE49-F238E27FC236}">
                <a16:creationId xmlns:a16="http://schemas.microsoft.com/office/drawing/2014/main" id="{65812F30-39D1-61DA-3D88-1EC95BF94886}"/>
              </a:ext>
            </a:extLst>
          </p:cNvPr>
          <p:cNvSpPr>
            <a:spLocks noGrp="1" noChangeArrowheads="1"/>
          </p:cNvSpPr>
          <p:nvPr>
            <p:ph type="body" idx="1"/>
          </p:nvPr>
        </p:nvSpPr>
        <p:spPr/>
        <p:txBody>
          <a:bodyPr/>
          <a:lstStyle/>
          <a:p>
            <a:pPr eaLnBrk="1" hangingPunct="1"/>
            <a:r>
              <a:rPr lang="en-US" altLang="en-US" sz="1800"/>
              <a:t>Environment is static</a:t>
            </a:r>
          </a:p>
          <a:p>
            <a:pPr lvl="1" eaLnBrk="1" hangingPunct="1"/>
            <a:r>
              <a:rPr lang="en-US" altLang="en-US"/>
              <a:t>no changes in environment while problem is being solved</a:t>
            </a:r>
          </a:p>
          <a:p>
            <a:pPr eaLnBrk="1" hangingPunct="1"/>
            <a:endParaRPr lang="en-US" altLang="en-US" sz="1800"/>
          </a:p>
          <a:p>
            <a:pPr eaLnBrk="1" hangingPunct="1"/>
            <a:r>
              <a:rPr lang="en-US" altLang="en-US" sz="1800"/>
              <a:t>Environment is observable</a:t>
            </a:r>
          </a:p>
          <a:p>
            <a:pPr eaLnBrk="1" hangingPunct="1"/>
            <a:endParaRPr lang="en-US" altLang="en-US" sz="1800"/>
          </a:p>
          <a:p>
            <a:pPr eaLnBrk="1" hangingPunct="1"/>
            <a:r>
              <a:rPr lang="en-US" altLang="en-US" sz="1800"/>
              <a:t>Environment and actions are discrete</a:t>
            </a:r>
          </a:p>
          <a:p>
            <a:pPr lvl="1" eaLnBrk="1" hangingPunct="1"/>
            <a:r>
              <a:rPr lang="en-US" altLang="en-US"/>
              <a:t>(typically assumed, but we will see some exceptions)</a:t>
            </a:r>
          </a:p>
          <a:p>
            <a:pPr lvl="1" eaLnBrk="1" hangingPunct="1"/>
            <a:endParaRPr lang="en-US" altLang="en-US"/>
          </a:p>
          <a:p>
            <a:pPr eaLnBrk="1" hangingPunct="1"/>
            <a:r>
              <a:rPr lang="en-US" altLang="en-US" sz="1800"/>
              <a:t>Environment is deterministic</a:t>
            </a:r>
          </a:p>
          <a:p>
            <a:pPr lvl="1" eaLnBrk="1" hangingPunct="1">
              <a:buFontTx/>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99214FC-5461-92FC-3EFC-5D265CF6E8BE}"/>
              </a:ext>
            </a:extLst>
          </p:cNvPr>
          <p:cNvSpPr>
            <a:spLocks noGrp="1" noChangeArrowheads="1"/>
          </p:cNvSpPr>
          <p:nvPr>
            <p:ph type="title"/>
          </p:nvPr>
        </p:nvSpPr>
        <p:spPr/>
        <p:txBody>
          <a:bodyPr/>
          <a:lstStyle/>
          <a:p>
            <a:pPr eaLnBrk="1" hangingPunct="1"/>
            <a:r>
              <a:rPr lang="en-US" altLang="en-US"/>
              <a:t>Example: Traveling in Romania</a:t>
            </a:r>
          </a:p>
        </p:txBody>
      </p:sp>
      <p:sp>
        <p:nvSpPr>
          <p:cNvPr id="6147" name="Rectangle 3">
            <a:extLst>
              <a:ext uri="{FF2B5EF4-FFF2-40B4-BE49-F238E27FC236}">
                <a16:creationId xmlns:a16="http://schemas.microsoft.com/office/drawing/2014/main" id="{E6158900-B1E0-EA38-86AA-214DE9B37BE9}"/>
              </a:ext>
            </a:extLst>
          </p:cNvPr>
          <p:cNvSpPr>
            <a:spLocks noGrp="1" noChangeArrowheads="1"/>
          </p:cNvSpPr>
          <p:nvPr>
            <p:ph type="body" idx="1"/>
          </p:nvPr>
        </p:nvSpPr>
        <p:spPr/>
        <p:txBody>
          <a:bodyPr/>
          <a:lstStyle/>
          <a:p>
            <a:pPr eaLnBrk="1" hangingPunct="1"/>
            <a:r>
              <a:rPr lang="en-US" altLang="en-US" sz="1800"/>
              <a:t>On holiday in Romania; currently in Arad</a:t>
            </a:r>
          </a:p>
          <a:p>
            <a:pPr eaLnBrk="1" hangingPunct="1"/>
            <a:r>
              <a:rPr lang="en-US" altLang="en-US" sz="1800"/>
              <a:t>Flight leaves tomorrow from Bucharest</a:t>
            </a:r>
          </a:p>
          <a:p>
            <a:pPr eaLnBrk="1" hangingPunct="1"/>
            <a:endParaRPr lang="en-US" altLang="en-US" sz="1800"/>
          </a:p>
          <a:p>
            <a:pPr eaLnBrk="1" hangingPunct="1"/>
            <a:r>
              <a:rPr lang="en-US" altLang="en-US" sz="1800"/>
              <a:t>Formulate goal:</a:t>
            </a:r>
          </a:p>
          <a:p>
            <a:pPr lvl="1" eaLnBrk="1" hangingPunct="1"/>
            <a:r>
              <a:rPr lang="en-US" altLang="en-US"/>
              <a:t>be in Bucharest</a:t>
            </a:r>
          </a:p>
          <a:p>
            <a:pPr lvl="1" eaLnBrk="1" hangingPunct="1"/>
            <a:endParaRPr lang="en-US" altLang="en-US"/>
          </a:p>
          <a:p>
            <a:pPr eaLnBrk="1" hangingPunct="1"/>
            <a:r>
              <a:rPr lang="en-US" altLang="en-US" sz="1800"/>
              <a:t>Formulate problem:</a:t>
            </a:r>
          </a:p>
          <a:p>
            <a:pPr lvl="1" eaLnBrk="1" hangingPunct="1"/>
            <a:r>
              <a:rPr lang="en-US" altLang="en-US">
                <a:solidFill>
                  <a:srgbClr val="FF0000"/>
                </a:solidFill>
              </a:rPr>
              <a:t>states</a:t>
            </a:r>
            <a:r>
              <a:rPr lang="en-US" altLang="en-US"/>
              <a:t>: various cities</a:t>
            </a:r>
          </a:p>
          <a:p>
            <a:pPr lvl="1" eaLnBrk="1" hangingPunct="1"/>
            <a:r>
              <a:rPr lang="en-US" altLang="en-US">
                <a:solidFill>
                  <a:srgbClr val="FF0000"/>
                </a:solidFill>
              </a:rPr>
              <a:t>actions/operators</a:t>
            </a:r>
            <a:r>
              <a:rPr lang="en-US" altLang="en-US"/>
              <a:t>: drive between cities</a:t>
            </a:r>
          </a:p>
          <a:p>
            <a:pPr lvl="1" eaLnBrk="1" hangingPunct="1"/>
            <a:endParaRPr lang="en-US" altLang="en-US"/>
          </a:p>
          <a:p>
            <a:pPr eaLnBrk="1" hangingPunct="1"/>
            <a:r>
              <a:rPr lang="en-US" altLang="en-US" sz="1800"/>
              <a:t>Find solution</a:t>
            </a:r>
          </a:p>
          <a:p>
            <a:pPr lvl="1" eaLnBrk="1" hangingPunct="1"/>
            <a:r>
              <a:rPr lang="en-US" altLang="en-US"/>
              <a:t>By searching through states to find a goal</a:t>
            </a:r>
          </a:p>
          <a:p>
            <a:pPr lvl="1" eaLnBrk="1" hangingPunct="1"/>
            <a:r>
              <a:rPr lang="en-US" altLang="en-US"/>
              <a:t>sequence of cities, e.g., Arad, Sibiu, Fagaras, Bucharest</a:t>
            </a:r>
          </a:p>
          <a:p>
            <a:pPr lvl="1" eaLnBrk="1" hangingPunct="1"/>
            <a:endParaRPr lang="en-US" altLang="en-US"/>
          </a:p>
          <a:p>
            <a:pPr eaLnBrk="1" hangingPunct="1"/>
            <a:r>
              <a:rPr lang="en-US" altLang="en-US" sz="1800"/>
              <a:t>Execute states that lead to a solution</a:t>
            </a:r>
          </a:p>
          <a:p>
            <a:pPr eaLnBrk="1" hangingPunct="1"/>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108F04-E3B0-5993-8DCD-B2AA1537D7B3}"/>
              </a:ext>
            </a:extLst>
          </p:cNvPr>
          <p:cNvSpPr>
            <a:spLocks noGrp="1" noChangeArrowheads="1"/>
          </p:cNvSpPr>
          <p:nvPr>
            <p:ph type="title"/>
          </p:nvPr>
        </p:nvSpPr>
        <p:spPr/>
        <p:txBody>
          <a:bodyPr/>
          <a:lstStyle/>
          <a:p>
            <a:pPr eaLnBrk="1" hangingPunct="1"/>
            <a:r>
              <a:rPr lang="en-US" altLang="en-US"/>
              <a:t>Example: Traveling in Romania</a:t>
            </a:r>
          </a:p>
        </p:txBody>
      </p:sp>
      <p:pic>
        <p:nvPicPr>
          <p:cNvPr id="7171" name="Picture 3" descr="romania-distances">
            <a:extLst>
              <a:ext uri="{FF2B5EF4-FFF2-40B4-BE49-F238E27FC236}">
                <a16:creationId xmlns:a16="http://schemas.microsoft.com/office/drawing/2014/main" id="{1E24ABDC-90D0-C2D1-1F62-E5F280196E65}"/>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219200"/>
            <a:ext cx="8115300" cy="48768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CF19C03-088E-8727-D824-BAA318A6800F}"/>
              </a:ext>
            </a:extLst>
          </p:cNvPr>
          <p:cNvSpPr>
            <a:spLocks noGrp="1" noChangeArrowheads="1"/>
          </p:cNvSpPr>
          <p:nvPr>
            <p:ph type="title"/>
          </p:nvPr>
        </p:nvSpPr>
        <p:spPr/>
        <p:txBody>
          <a:bodyPr/>
          <a:lstStyle/>
          <a:p>
            <a:pPr eaLnBrk="1" hangingPunct="1"/>
            <a:r>
              <a:rPr lang="en-US" altLang="en-US"/>
              <a:t>State-Space Problem Formulation</a:t>
            </a:r>
          </a:p>
        </p:txBody>
      </p:sp>
      <p:sp>
        <p:nvSpPr>
          <p:cNvPr id="8195" name="Rectangle 3">
            <a:extLst>
              <a:ext uri="{FF2B5EF4-FFF2-40B4-BE49-F238E27FC236}">
                <a16:creationId xmlns:a16="http://schemas.microsoft.com/office/drawing/2014/main" id="{9482EFD3-BDA4-B5D7-E7B7-590F92E91CAB}"/>
              </a:ext>
            </a:extLst>
          </p:cNvPr>
          <p:cNvSpPr>
            <a:spLocks noGrp="1" noChangeArrowheads="1"/>
          </p:cNvSpPr>
          <p:nvPr>
            <p:ph type="body" sz="half" idx="1"/>
          </p:nvPr>
        </p:nvSpPr>
        <p:spPr>
          <a:xfrm>
            <a:off x="609600" y="1143000"/>
            <a:ext cx="6324600" cy="5029200"/>
          </a:xfrm>
        </p:spPr>
        <p:txBody>
          <a:bodyPr/>
          <a:lstStyle/>
          <a:p>
            <a:pPr eaLnBrk="1" hangingPunct="1">
              <a:buFontTx/>
              <a:buNone/>
            </a:pPr>
            <a:r>
              <a:rPr lang="en-US" altLang="en-US" sz="1600"/>
              <a:t>A </a:t>
            </a:r>
            <a:r>
              <a:rPr lang="en-US" altLang="en-US" sz="1600" b="1">
                <a:solidFill>
                  <a:srgbClr val="FF0000"/>
                </a:solidFill>
              </a:rPr>
              <a:t>problem</a:t>
            </a:r>
            <a:r>
              <a:rPr lang="en-US" altLang="en-US" sz="1600"/>
              <a:t> is defined by four items:</a:t>
            </a:r>
          </a:p>
          <a:p>
            <a:pPr eaLnBrk="1" hangingPunct="1">
              <a:buFontTx/>
              <a:buNone/>
            </a:pPr>
            <a:endParaRPr lang="en-US" altLang="en-US" sz="1600"/>
          </a:p>
          <a:p>
            <a:pPr eaLnBrk="1" hangingPunct="1">
              <a:buFontTx/>
              <a:buAutoNum type="arabicPeriod"/>
            </a:pPr>
            <a:r>
              <a:rPr lang="en-US" altLang="en-US" sz="1600">
                <a:solidFill>
                  <a:srgbClr val="FF0000"/>
                </a:solidFill>
              </a:rPr>
              <a:t> </a:t>
            </a:r>
            <a:r>
              <a:rPr lang="en-US" altLang="en-US" sz="1600" b="1">
                <a:solidFill>
                  <a:srgbClr val="FF0000"/>
                </a:solidFill>
              </a:rPr>
              <a:t>initial state</a:t>
            </a:r>
            <a:r>
              <a:rPr lang="en-US" altLang="en-US" sz="1600">
                <a:solidFill>
                  <a:srgbClr val="FF0000"/>
                </a:solidFill>
              </a:rPr>
              <a:t> </a:t>
            </a:r>
            <a:r>
              <a:rPr lang="en-US" altLang="en-US" sz="1600"/>
              <a:t>e.g., "at Arad“</a:t>
            </a:r>
          </a:p>
          <a:p>
            <a:pPr eaLnBrk="1" hangingPunct="1">
              <a:buFontTx/>
              <a:buAutoNum type="arabicPeriod"/>
            </a:pPr>
            <a:endParaRPr lang="en-US" altLang="en-US" sz="1600">
              <a:solidFill>
                <a:srgbClr val="FF0000"/>
              </a:solidFill>
            </a:endParaRPr>
          </a:p>
          <a:p>
            <a:pPr eaLnBrk="1" hangingPunct="1">
              <a:buFontTx/>
              <a:buAutoNum type="arabicPeriod"/>
            </a:pPr>
            <a:r>
              <a:rPr lang="en-US" altLang="en-US" sz="1600">
                <a:solidFill>
                  <a:srgbClr val="FF0000"/>
                </a:solidFill>
              </a:rPr>
              <a:t> </a:t>
            </a:r>
            <a:r>
              <a:rPr lang="en-US" altLang="en-US" sz="1600" b="1">
                <a:solidFill>
                  <a:srgbClr val="FF0000"/>
                </a:solidFill>
              </a:rPr>
              <a:t>actions</a:t>
            </a:r>
            <a:r>
              <a:rPr lang="en-US" altLang="en-US" sz="1600"/>
              <a:t> or </a:t>
            </a:r>
            <a:r>
              <a:rPr lang="en-US" altLang="en-US" sz="1600">
                <a:solidFill>
                  <a:srgbClr val="FF0000"/>
                </a:solidFill>
              </a:rPr>
              <a:t>successor function</a:t>
            </a:r>
            <a:r>
              <a:rPr lang="en-US" altLang="en-US" sz="1600"/>
              <a:t> </a:t>
            </a:r>
          </a:p>
          <a:p>
            <a:pPr eaLnBrk="1" hangingPunct="1">
              <a:buFontTx/>
              <a:buNone/>
            </a:pPr>
            <a:r>
              <a:rPr lang="en-US" altLang="en-US" sz="1600" i="1"/>
              <a:t>      S(x)</a:t>
            </a:r>
            <a:r>
              <a:rPr lang="en-US" altLang="en-US" sz="1600"/>
              <a:t> = set of action–state pairs </a:t>
            </a:r>
            <a:br>
              <a:rPr lang="en-US" altLang="en-US" sz="1600"/>
            </a:br>
            <a:r>
              <a:rPr lang="en-US" altLang="en-US" sz="1600"/>
              <a:t>  e.g., </a:t>
            </a:r>
            <a:r>
              <a:rPr lang="en-US" altLang="en-US" sz="1600" i="1"/>
              <a:t>S(Arad) = </a:t>
            </a:r>
            <a:r>
              <a:rPr lang="en-US" altLang="en-US" sz="1600"/>
              <a:t>{</a:t>
            </a:r>
            <a:r>
              <a:rPr lang="en-US" altLang="en-US" sz="1600" i="1"/>
              <a:t>&lt;Arad </a:t>
            </a:r>
            <a:r>
              <a:rPr lang="en-US" altLang="en-US" sz="1600" i="1">
                <a:sym typeface="Wingdings" panose="05000000000000000000" pitchFamily="2" charset="2"/>
              </a:rPr>
              <a:t> </a:t>
            </a:r>
            <a:r>
              <a:rPr lang="en-US" altLang="en-US" sz="1600" i="1"/>
              <a:t>Zerind, Zerind&gt;, … </a:t>
            </a:r>
            <a:r>
              <a:rPr lang="en-US" altLang="en-US" sz="1600"/>
              <a:t>}</a:t>
            </a:r>
          </a:p>
          <a:p>
            <a:pPr marL="762000" lvl="1" indent="-304800" eaLnBrk="1" hangingPunct="1"/>
            <a:endParaRPr lang="en-US" altLang="en-US" sz="1400"/>
          </a:p>
          <a:p>
            <a:pPr eaLnBrk="1" hangingPunct="1">
              <a:buFontTx/>
              <a:buNone/>
            </a:pPr>
            <a:r>
              <a:rPr lang="en-US" altLang="en-US" sz="1600">
                <a:solidFill>
                  <a:srgbClr val="FF0000"/>
                </a:solidFill>
              </a:rPr>
              <a:t>3.</a:t>
            </a:r>
            <a:r>
              <a:rPr lang="en-US" altLang="en-US" sz="1600" b="1">
                <a:solidFill>
                  <a:srgbClr val="FF0000"/>
                </a:solidFill>
              </a:rPr>
              <a:t>  goal test</a:t>
            </a:r>
            <a:r>
              <a:rPr lang="en-US" altLang="en-US" sz="1600"/>
              <a:t> (or set of goal states)</a:t>
            </a:r>
          </a:p>
          <a:p>
            <a:pPr eaLnBrk="1" hangingPunct="1">
              <a:buFontTx/>
              <a:buNone/>
            </a:pPr>
            <a:r>
              <a:rPr lang="en-US" altLang="en-US" sz="1600"/>
              <a:t>       e.g., </a:t>
            </a:r>
            <a:r>
              <a:rPr lang="en-US" altLang="en-US" sz="1600" i="1"/>
              <a:t>x </a:t>
            </a:r>
            <a:r>
              <a:rPr lang="en-US" altLang="en-US" sz="1600"/>
              <a:t>= "at Bucharest”, </a:t>
            </a:r>
            <a:r>
              <a:rPr lang="en-US" altLang="en-US" sz="1600" i="1"/>
              <a:t>Checkmate(x)</a:t>
            </a:r>
          </a:p>
          <a:p>
            <a:pPr eaLnBrk="1" hangingPunct="1">
              <a:buFontTx/>
              <a:buNone/>
            </a:pPr>
            <a:endParaRPr lang="en-US" altLang="en-US" sz="1600">
              <a:solidFill>
                <a:srgbClr val="FF0000"/>
              </a:solidFill>
            </a:endParaRPr>
          </a:p>
          <a:p>
            <a:pPr eaLnBrk="1" hangingPunct="1">
              <a:buFontTx/>
              <a:buNone/>
            </a:pPr>
            <a:r>
              <a:rPr lang="en-US" altLang="en-US" sz="1600">
                <a:solidFill>
                  <a:srgbClr val="FF0000"/>
                </a:solidFill>
              </a:rPr>
              <a:t>4. </a:t>
            </a:r>
            <a:r>
              <a:rPr lang="en-US" altLang="en-US" sz="1600" b="1">
                <a:solidFill>
                  <a:srgbClr val="FF0000"/>
                </a:solidFill>
              </a:rPr>
              <a:t>path cost</a:t>
            </a:r>
            <a:r>
              <a:rPr lang="en-US" altLang="en-US" sz="1600"/>
              <a:t> (additive)</a:t>
            </a:r>
          </a:p>
          <a:p>
            <a:pPr marL="762000" lvl="1" indent="-304800" eaLnBrk="1" hangingPunct="1">
              <a:buFontTx/>
              <a:buNone/>
            </a:pPr>
            <a:r>
              <a:rPr lang="en-US" altLang="en-US" sz="1400"/>
              <a:t>e.g., sum of distances, number of actions executed, etc.</a:t>
            </a:r>
          </a:p>
          <a:p>
            <a:pPr marL="762000" lvl="1" indent="-304800" eaLnBrk="1" hangingPunct="1">
              <a:buFontTx/>
              <a:buNone/>
            </a:pPr>
            <a:r>
              <a:rPr lang="en-US" altLang="en-US" sz="1400" i="1"/>
              <a:t>c(x,a,y) </a:t>
            </a:r>
            <a:r>
              <a:rPr lang="en-US" altLang="en-US" sz="1400"/>
              <a:t>is the step cost, assumed to be ≥ 0</a:t>
            </a:r>
          </a:p>
          <a:p>
            <a:pPr eaLnBrk="1" hangingPunct="1"/>
            <a:endParaRPr lang="en-US" altLang="en-US" sz="1600"/>
          </a:p>
          <a:p>
            <a:pPr eaLnBrk="1" hangingPunct="1">
              <a:buFontTx/>
              <a:buNone/>
            </a:pPr>
            <a:r>
              <a:rPr lang="en-US" altLang="en-US" sz="1600"/>
              <a:t>A </a:t>
            </a:r>
            <a:r>
              <a:rPr lang="en-US" altLang="en-US" sz="1600" b="1">
                <a:solidFill>
                  <a:srgbClr val="FF0000"/>
                </a:solidFill>
              </a:rPr>
              <a:t>solution</a:t>
            </a:r>
            <a:r>
              <a:rPr lang="en-US" altLang="en-US" sz="1600"/>
              <a:t> is a sequence of actions leading from the initial state to a goal state</a:t>
            </a:r>
          </a:p>
          <a:p>
            <a:pPr eaLnBrk="1" hangingPunct="1"/>
            <a:endParaRPr lang="en-US" altLang="en-US" sz="1600"/>
          </a:p>
        </p:txBody>
      </p:sp>
      <p:pic>
        <p:nvPicPr>
          <p:cNvPr id="8196" name="Picture 4" descr="romania-distances">
            <a:extLst>
              <a:ext uri="{FF2B5EF4-FFF2-40B4-BE49-F238E27FC236}">
                <a16:creationId xmlns:a16="http://schemas.microsoft.com/office/drawing/2014/main" id="{37A3393C-816A-55A2-32EB-4AC7E7037498}"/>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86400" y="1066800"/>
            <a:ext cx="3200400" cy="192405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6679F29-77B6-4A2E-0B97-EF6911F6CDA7}"/>
              </a:ext>
            </a:extLst>
          </p:cNvPr>
          <p:cNvSpPr>
            <a:spLocks noGrp="1" noChangeArrowheads="1"/>
          </p:cNvSpPr>
          <p:nvPr>
            <p:ph type="title"/>
          </p:nvPr>
        </p:nvSpPr>
        <p:spPr/>
        <p:txBody>
          <a:bodyPr/>
          <a:lstStyle/>
          <a:p>
            <a:pPr eaLnBrk="1" hangingPunct="1"/>
            <a:r>
              <a:rPr lang="en-US" altLang="en-US" sz="2000"/>
              <a:t>Example: Formulating the Navigation Problem</a:t>
            </a:r>
          </a:p>
        </p:txBody>
      </p:sp>
      <p:sp>
        <p:nvSpPr>
          <p:cNvPr id="9219" name="Rectangle 3">
            <a:extLst>
              <a:ext uri="{FF2B5EF4-FFF2-40B4-BE49-F238E27FC236}">
                <a16:creationId xmlns:a16="http://schemas.microsoft.com/office/drawing/2014/main" id="{F5C35D15-2F30-2B73-81BA-A872EA90CF62}"/>
              </a:ext>
            </a:extLst>
          </p:cNvPr>
          <p:cNvSpPr>
            <a:spLocks noGrp="1" noChangeArrowheads="1"/>
          </p:cNvSpPr>
          <p:nvPr>
            <p:ph type="body" idx="1"/>
          </p:nvPr>
        </p:nvSpPr>
        <p:spPr/>
        <p:txBody>
          <a:bodyPr/>
          <a:lstStyle/>
          <a:p>
            <a:pPr eaLnBrk="1" hangingPunct="1">
              <a:lnSpc>
                <a:spcPct val="90000"/>
              </a:lnSpc>
            </a:pPr>
            <a:r>
              <a:rPr lang="en-US" altLang="en-US" sz="1600"/>
              <a:t>Set of States</a:t>
            </a:r>
          </a:p>
          <a:p>
            <a:pPr lvl="1" eaLnBrk="1" hangingPunct="1">
              <a:lnSpc>
                <a:spcPct val="90000"/>
              </a:lnSpc>
            </a:pPr>
            <a:r>
              <a:rPr lang="en-US" altLang="en-US" sz="1400"/>
              <a:t>individual cities </a:t>
            </a:r>
          </a:p>
          <a:p>
            <a:pPr lvl="1" eaLnBrk="1" hangingPunct="1">
              <a:lnSpc>
                <a:spcPct val="90000"/>
              </a:lnSpc>
            </a:pPr>
            <a:r>
              <a:rPr lang="en-US" altLang="en-US" sz="1400"/>
              <a:t>e.g., Irvine, SF, Las Vegas, Reno, Boise, Phoenix, Denver</a:t>
            </a:r>
          </a:p>
          <a:p>
            <a:pPr lvl="1" eaLnBrk="1" hangingPunct="1">
              <a:lnSpc>
                <a:spcPct val="90000"/>
              </a:lnSpc>
            </a:pPr>
            <a:endParaRPr lang="en-US" altLang="en-US" sz="1400"/>
          </a:p>
          <a:p>
            <a:pPr eaLnBrk="1" hangingPunct="1">
              <a:lnSpc>
                <a:spcPct val="90000"/>
              </a:lnSpc>
            </a:pPr>
            <a:r>
              <a:rPr lang="en-US" altLang="en-US" sz="1600"/>
              <a:t>Operators</a:t>
            </a:r>
          </a:p>
          <a:p>
            <a:pPr lvl="1" eaLnBrk="1" hangingPunct="1">
              <a:lnSpc>
                <a:spcPct val="90000"/>
              </a:lnSpc>
            </a:pPr>
            <a:r>
              <a:rPr lang="en-US" altLang="en-US" sz="1400"/>
              <a:t>freeway routes from one city to another</a:t>
            </a:r>
          </a:p>
          <a:p>
            <a:pPr lvl="1" eaLnBrk="1" hangingPunct="1">
              <a:lnSpc>
                <a:spcPct val="90000"/>
              </a:lnSpc>
            </a:pPr>
            <a:r>
              <a:rPr lang="en-US" altLang="en-US" sz="1400"/>
              <a:t>e.g., Irvine to SF via 5,  SF to Seattle, etc</a:t>
            </a:r>
          </a:p>
          <a:p>
            <a:pPr lvl="1" eaLnBrk="1" hangingPunct="1">
              <a:lnSpc>
                <a:spcPct val="90000"/>
              </a:lnSpc>
            </a:pPr>
            <a:endParaRPr lang="en-US" altLang="en-US" sz="1400"/>
          </a:p>
          <a:p>
            <a:pPr eaLnBrk="1" hangingPunct="1">
              <a:lnSpc>
                <a:spcPct val="90000"/>
              </a:lnSpc>
            </a:pPr>
            <a:r>
              <a:rPr lang="en-US" altLang="en-US" sz="1600"/>
              <a:t>Start State</a:t>
            </a:r>
          </a:p>
          <a:p>
            <a:pPr lvl="1" eaLnBrk="1" hangingPunct="1">
              <a:lnSpc>
                <a:spcPct val="90000"/>
              </a:lnSpc>
            </a:pPr>
            <a:r>
              <a:rPr lang="en-US" altLang="en-US" sz="1400"/>
              <a:t>current city where we are, Irvine</a:t>
            </a:r>
          </a:p>
          <a:p>
            <a:pPr lvl="1" eaLnBrk="1" hangingPunct="1">
              <a:lnSpc>
                <a:spcPct val="90000"/>
              </a:lnSpc>
            </a:pPr>
            <a:endParaRPr lang="en-US" altLang="en-US" sz="1400"/>
          </a:p>
          <a:p>
            <a:pPr eaLnBrk="1" hangingPunct="1">
              <a:lnSpc>
                <a:spcPct val="90000"/>
              </a:lnSpc>
            </a:pPr>
            <a:r>
              <a:rPr lang="en-US" altLang="en-US" sz="1600"/>
              <a:t>Goal States</a:t>
            </a:r>
          </a:p>
          <a:p>
            <a:pPr lvl="1" eaLnBrk="1" hangingPunct="1">
              <a:lnSpc>
                <a:spcPct val="90000"/>
              </a:lnSpc>
            </a:pPr>
            <a:r>
              <a:rPr lang="en-US" altLang="en-US" sz="1400"/>
              <a:t>set of cities we would like to be in</a:t>
            </a:r>
          </a:p>
          <a:p>
            <a:pPr lvl="1" eaLnBrk="1" hangingPunct="1">
              <a:lnSpc>
                <a:spcPct val="90000"/>
              </a:lnSpc>
            </a:pPr>
            <a:r>
              <a:rPr lang="en-US" altLang="en-US" sz="1400"/>
              <a:t>e.g., cities which are closer than Irvine</a:t>
            </a:r>
            <a:br>
              <a:rPr lang="en-US" altLang="en-US" sz="1400"/>
            </a:br>
            <a:endParaRPr lang="en-US" altLang="en-US" sz="1400"/>
          </a:p>
          <a:p>
            <a:pPr eaLnBrk="1" hangingPunct="1">
              <a:lnSpc>
                <a:spcPct val="90000"/>
              </a:lnSpc>
            </a:pPr>
            <a:r>
              <a:rPr lang="en-US" altLang="en-US" sz="1600"/>
              <a:t>Solution</a:t>
            </a:r>
          </a:p>
          <a:p>
            <a:pPr lvl="1" eaLnBrk="1" hangingPunct="1">
              <a:lnSpc>
                <a:spcPct val="90000"/>
              </a:lnSpc>
            </a:pPr>
            <a:r>
              <a:rPr lang="en-US" altLang="en-US" sz="1400"/>
              <a:t>a specific goal city, e.g., Boise</a:t>
            </a:r>
          </a:p>
          <a:p>
            <a:pPr lvl="1" eaLnBrk="1" hangingPunct="1">
              <a:lnSpc>
                <a:spcPct val="90000"/>
              </a:lnSpc>
            </a:pPr>
            <a:r>
              <a:rPr lang="en-US" altLang="en-US" sz="1400"/>
              <a:t>a sequence of operators which get us there, </a:t>
            </a:r>
          </a:p>
          <a:p>
            <a:pPr lvl="2" eaLnBrk="1" hangingPunct="1">
              <a:lnSpc>
                <a:spcPct val="90000"/>
              </a:lnSpc>
            </a:pPr>
            <a:r>
              <a:rPr lang="en-US" altLang="en-US" sz="1400"/>
              <a:t>e.g.,  Irvine to SF via 5,  SF to Reno via 80, etc</a:t>
            </a:r>
          </a:p>
          <a:p>
            <a:pPr eaLnBrk="1" hangingPunct="1">
              <a:lnSpc>
                <a:spcPct val="90000"/>
              </a:lnSpc>
            </a:pP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110B009-FA36-7B3F-BFD9-A49D94893C3A}"/>
              </a:ext>
            </a:extLst>
          </p:cNvPr>
          <p:cNvSpPr>
            <a:spLocks noGrp="1" noChangeArrowheads="1"/>
          </p:cNvSpPr>
          <p:nvPr>
            <p:ph type="title"/>
          </p:nvPr>
        </p:nvSpPr>
        <p:spPr/>
        <p:txBody>
          <a:bodyPr/>
          <a:lstStyle/>
          <a:p>
            <a:pPr eaLnBrk="1" hangingPunct="1"/>
            <a:r>
              <a:rPr lang="en-US" altLang="en-US"/>
              <a:t>Abstraction</a:t>
            </a:r>
          </a:p>
        </p:txBody>
      </p:sp>
      <p:sp>
        <p:nvSpPr>
          <p:cNvPr id="10243" name="Rectangle 3">
            <a:extLst>
              <a:ext uri="{FF2B5EF4-FFF2-40B4-BE49-F238E27FC236}">
                <a16:creationId xmlns:a16="http://schemas.microsoft.com/office/drawing/2014/main" id="{D6B9088F-FCC9-5E8E-8924-F0BDD81F1CC5}"/>
              </a:ext>
            </a:extLst>
          </p:cNvPr>
          <p:cNvSpPr>
            <a:spLocks noGrp="1" noChangeArrowheads="1"/>
          </p:cNvSpPr>
          <p:nvPr>
            <p:ph type="body" idx="1"/>
          </p:nvPr>
        </p:nvSpPr>
        <p:spPr/>
        <p:txBody>
          <a:bodyPr/>
          <a:lstStyle/>
          <a:p>
            <a:pPr eaLnBrk="1" hangingPunct="1"/>
            <a:r>
              <a:rPr lang="en-US" altLang="en-US" sz="1800"/>
              <a:t>Definition of Abstraction:</a:t>
            </a:r>
          </a:p>
          <a:p>
            <a:pPr>
              <a:spcBef>
                <a:spcPct val="0"/>
              </a:spcBef>
              <a:buSzTx/>
              <a:buFontTx/>
              <a:buNone/>
            </a:pPr>
            <a:r>
              <a:rPr lang="en-US" altLang="en-US" sz="1800"/>
              <a:t>	</a:t>
            </a:r>
            <a:r>
              <a:rPr lang="en-US" altLang="en-US" sz="1800">
                <a:solidFill>
                  <a:srgbClr val="0000FF"/>
                </a:solidFill>
              </a:rPr>
              <a:t>Process of removing irrelevant detail to create an abstract representation: ``high-level”, ignores irrelevant details</a:t>
            </a:r>
          </a:p>
          <a:p>
            <a:pPr lvl="1" eaLnBrk="1" hangingPunct="1"/>
            <a:endParaRPr lang="en-US" altLang="en-US"/>
          </a:p>
          <a:p>
            <a:pPr eaLnBrk="1" hangingPunct="1"/>
            <a:r>
              <a:rPr lang="en-US" altLang="en-US" sz="1800"/>
              <a:t>Navigation Example: how do we define states and operators?</a:t>
            </a:r>
          </a:p>
          <a:p>
            <a:pPr lvl="1" eaLnBrk="1" hangingPunct="1"/>
            <a:r>
              <a:rPr lang="en-US" altLang="en-US"/>
              <a:t>First step is to abstract “the big picture”</a:t>
            </a:r>
          </a:p>
          <a:p>
            <a:pPr lvl="2" eaLnBrk="1" hangingPunct="1"/>
            <a:r>
              <a:rPr lang="en-US" altLang="en-US"/>
              <a:t>i.e., solve a map problem</a:t>
            </a:r>
          </a:p>
          <a:p>
            <a:pPr lvl="2" eaLnBrk="1" hangingPunct="1"/>
            <a:r>
              <a:rPr lang="en-US" altLang="en-US"/>
              <a:t>nodes = cities, links = freeways/roads (a high-level description)</a:t>
            </a:r>
          </a:p>
          <a:p>
            <a:pPr lvl="2" eaLnBrk="1" hangingPunct="1"/>
            <a:r>
              <a:rPr lang="en-US" altLang="en-US"/>
              <a:t>this description is an abstraction of the real problem</a:t>
            </a:r>
          </a:p>
          <a:p>
            <a:pPr lvl="1" eaLnBrk="1" hangingPunct="1"/>
            <a:r>
              <a:rPr lang="en-US" altLang="en-US"/>
              <a:t>Can later worry about details like freeway onramps, refueling, etc</a:t>
            </a:r>
            <a:br>
              <a:rPr lang="en-US" altLang="en-US"/>
            </a:br>
            <a:endParaRPr lang="en-US" altLang="en-US"/>
          </a:p>
          <a:p>
            <a:pPr eaLnBrk="1" hangingPunct="1"/>
            <a:r>
              <a:rPr lang="en-US" altLang="en-US" sz="1800"/>
              <a:t>Abstraction is critical for automated problem solving</a:t>
            </a:r>
          </a:p>
          <a:p>
            <a:pPr lvl="1" eaLnBrk="1" hangingPunct="1"/>
            <a:r>
              <a:rPr lang="en-US" altLang="en-US"/>
              <a:t>must create an approximate, simplified, model of the world for the computer to deal with: real-world is too detailed to model exactly</a:t>
            </a:r>
          </a:p>
          <a:p>
            <a:pPr lvl="1" eaLnBrk="1" hangingPunct="1"/>
            <a:r>
              <a:rPr lang="en-US" altLang="en-US"/>
              <a:t>good abstractions retain all important details</a:t>
            </a:r>
          </a:p>
          <a:p>
            <a:pPr eaLnBrk="1" hangingPunct="1"/>
            <a:endParaRPr lang="en-US"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E66B45D-C86E-BE27-6013-9F8CC2F4F395}"/>
              </a:ext>
            </a:extLst>
          </p:cNvPr>
          <p:cNvSpPr>
            <a:spLocks noGrp="1" noChangeArrowheads="1"/>
          </p:cNvSpPr>
          <p:nvPr>
            <p:ph type="title"/>
          </p:nvPr>
        </p:nvSpPr>
        <p:spPr/>
        <p:txBody>
          <a:bodyPr/>
          <a:lstStyle/>
          <a:p>
            <a:pPr eaLnBrk="1" hangingPunct="1"/>
            <a:r>
              <a:rPr lang="en-US" altLang="en-US"/>
              <a:t>The State-Space Graph</a:t>
            </a:r>
          </a:p>
        </p:txBody>
      </p:sp>
      <p:sp>
        <p:nvSpPr>
          <p:cNvPr id="11267" name="Rectangle 3">
            <a:extLst>
              <a:ext uri="{FF2B5EF4-FFF2-40B4-BE49-F238E27FC236}">
                <a16:creationId xmlns:a16="http://schemas.microsoft.com/office/drawing/2014/main" id="{871211FC-A862-6308-F17F-8F899621D7B4}"/>
              </a:ext>
            </a:extLst>
          </p:cNvPr>
          <p:cNvSpPr>
            <a:spLocks noGrp="1" noChangeArrowheads="1"/>
          </p:cNvSpPr>
          <p:nvPr>
            <p:ph type="body" idx="1"/>
          </p:nvPr>
        </p:nvSpPr>
        <p:spPr/>
        <p:txBody>
          <a:bodyPr/>
          <a:lstStyle/>
          <a:p>
            <a:pPr eaLnBrk="1" hangingPunct="1"/>
            <a:r>
              <a:rPr lang="en-US" altLang="en-US" sz="1800"/>
              <a:t>Graphs:</a:t>
            </a:r>
          </a:p>
          <a:p>
            <a:pPr lvl="1" eaLnBrk="1" hangingPunct="1"/>
            <a:r>
              <a:rPr lang="en-US" altLang="en-US" sz="1700"/>
              <a:t>nodes, arcs, directed arcs, paths</a:t>
            </a:r>
          </a:p>
          <a:p>
            <a:pPr lvl="1" eaLnBrk="1" hangingPunct="1"/>
            <a:endParaRPr lang="en-US" altLang="en-US" sz="1700"/>
          </a:p>
          <a:p>
            <a:pPr eaLnBrk="1" hangingPunct="1"/>
            <a:r>
              <a:rPr lang="en-US" altLang="en-US" sz="1800"/>
              <a:t>Search graphs:</a:t>
            </a:r>
          </a:p>
          <a:p>
            <a:pPr lvl="1" eaLnBrk="1" hangingPunct="1"/>
            <a:r>
              <a:rPr lang="en-US" altLang="en-US" sz="1700"/>
              <a:t>States are nodes</a:t>
            </a:r>
          </a:p>
          <a:p>
            <a:pPr lvl="1" eaLnBrk="1" hangingPunct="1"/>
            <a:r>
              <a:rPr lang="en-US" altLang="en-US" sz="1700"/>
              <a:t>operators are directed arcs</a:t>
            </a:r>
          </a:p>
          <a:p>
            <a:pPr lvl="1" eaLnBrk="1" hangingPunct="1"/>
            <a:r>
              <a:rPr lang="en-US" altLang="en-US" sz="1700"/>
              <a:t>solution is a path from start S to goal G</a:t>
            </a:r>
          </a:p>
          <a:p>
            <a:pPr lvl="1" eaLnBrk="1" hangingPunct="1"/>
            <a:endParaRPr lang="en-US" altLang="en-US" sz="1700"/>
          </a:p>
          <a:p>
            <a:pPr eaLnBrk="1" hangingPunct="1"/>
            <a:r>
              <a:rPr lang="en-US" altLang="en-US" sz="1800"/>
              <a:t>Problem formulation:</a:t>
            </a:r>
          </a:p>
          <a:p>
            <a:pPr lvl="1" eaLnBrk="1" hangingPunct="1"/>
            <a:r>
              <a:rPr lang="en-US" altLang="en-US" sz="1700"/>
              <a:t>Give an abstract description of states, operators, initial state and goal state.</a:t>
            </a:r>
          </a:p>
          <a:p>
            <a:pPr lvl="1" eaLnBrk="1" hangingPunct="1"/>
            <a:endParaRPr lang="en-US" altLang="en-US" sz="1700"/>
          </a:p>
          <a:p>
            <a:pPr eaLnBrk="1" hangingPunct="1"/>
            <a:r>
              <a:rPr lang="en-US" altLang="en-US" sz="1800"/>
              <a:t>Problem solving:</a:t>
            </a:r>
          </a:p>
          <a:p>
            <a:pPr lvl="1" eaLnBrk="1" hangingPunct="1"/>
            <a:r>
              <a:rPr lang="en-US" altLang="en-US" sz="1700"/>
              <a:t>Generate a part of the search space that contains a solution</a:t>
            </a:r>
          </a:p>
          <a:p>
            <a:pPr eaLnBrk="1" hangingPunct="1"/>
            <a:endParaRPr lang="en-US" altLang="en-US" sz="1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9272435DF6CD44B943EDF910467F43" ma:contentTypeVersion="16" ma:contentTypeDescription="Create a new document." ma:contentTypeScope="" ma:versionID="0b24be9ee30a9a0399593bd098db39af">
  <xsd:schema xmlns:xsd="http://www.w3.org/2001/XMLSchema" xmlns:xs="http://www.w3.org/2001/XMLSchema" xmlns:p="http://schemas.microsoft.com/office/2006/metadata/properties" xmlns:ns2="8a6a7c81-d6cb-4658-810d-930303bfe2ca" xmlns:ns3="c7b5b248-4698-444a-94ee-e1bf675e5bd9" targetNamespace="http://schemas.microsoft.com/office/2006/metadata/properties" ma:root="true" ma:fieldsID="fe4d42c573a90ba61c38f04bb6cd8264" ns2:_="" ns3:_="">
    <xsd:import namespace="8a6a7c81-d6cb-4658-810d-930303bfe2ca"/>
    <xsd:import namespace="c7b5b248-4698-444a-94ee-e1bf675e5bd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a7c81-d6cb-4658-810d-930303bfe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b5b248-4698-444a-94ee-e1bf675e5bd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138144-e242-46d6-83fe-0c6420e8f677}" ma:internalName="TaxCatchAll" ma:showField="CatchAllData" ma:web="c7b5b248-4698-444a-94ee-e1bf675e5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a6a7c81-d6cb-4658-810d-930303bfe2ca">
      <Terms xmlns="http://schemas.microsoft.com/office/infopath/2007/PartnerControls"/>
    </lcf76f155ced4ddcb4097134ff3c332f>
    <TaxCatchAll xmlns="c7b5b248-4698-444a-94ee-e1bf675e5bd9" xsi:nil="true"/>
  </documentManagement>
</p:properties>
</file>

<file path=customXml/itemProps1.xml><?xml version="1.0" encoding="utf-8"?>
<ds:datastoreItem xmlns:ds="http://schemas.openxmlformats.org/officeDocument/2006/customXml" ds:itemID="{595FC0CA-9F37-4221-B99B-89C972274E95}"/>
</file>

<file path=customXml/itemProps2.xml><?xml version="1.0" encoding="utf-8"?>
<ds:datastoreItem xmlns:ds="http://schemas.openxmlformats.org/officeDocument/2006/customXml" ds:itemID="{AF0B107C-399A-462B-8459-A753B2A0FB4B}"/>
</file>

<file path=customXml/itemProps3.xml><?xml version="1.0" encoding="utf-8"?>
<ds:datastoreItem xmlns:ds="http://schemas.openxmlformats.org/officeDocument/2006/customXml" ds:itemID="{E7CCF9DC-681C-4680-9CE4-C61239A6BA51}"/>
</file>

<file path=docProps/app.xml><?xml version="1.0" encoding="utf-8"?>
<Properties xmlns="http://schemas.openxmlformats.org/officeDocument/2006/extended-properties" xmlns:vt="http://schemas.openxmlformats.org/officeDocument/2006/docPropsVTypes">
  <Template/>
  <TotalTime>536</TotalTime>
  <Pages>30</Pages>
  <Words>1720</Words>
  <Application>Microsoft Office PowerPoint</Application>
  <PresentationFormat>On-screen Show (4:3)</PresentationFormat>
  <Paragraphs>342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Verdana</vt:lpstr>
      <vt:lpstr>Times New Roman</vt:lpstr>
      <vt:lpstr>Wingdings</vt:lpstr>
      <vt:lpstr>Default Design</vt:lpstr>
      <vt:lpstr>Chapter 3  Problem Solving By Searching</vt:lpstr>
      <vt:lpstr>Problem-Solving Agents</vt:lpstr>
      <vt:lpstr>Initial Simplifying Assumptions</vt:lpstr>
      <vt:lpstr>Example: Traveling in Romania</vt:lpstr>
      <vt:lpstr>Example: Traveling in Romania</vt:lpstr>
      <vt:lpstr>State-Space Problem Formulation</vt:lpstr>
      <vt:lpstr>Example: Formulating the Navigation Problem</vt:lpstr>
      <vt:lpstr>Abstraction</vt:lpstr>
      <vt:lpstr>The State-Space Graph</vt:lpstr>
      <vt:lpstr>The Traveling Salesperson Problem</vt:lpstr>
      <vt:lpstr>Example: 8-queens problem</vt:lpstr>
      <vt:lpstr>State-Space problem formulation</vt:lpstr>
      <vt:lpstr>Example: Robot Assembly</vt:lpstr>
      <vt:lpstr>Example: Robot Assembly</vt:lpstr>
      <vt:lpstr>Learning a spam email classifier</vt:lpstr>
      <vt:lpstr>Learning a spam email classifier</vt:lpstr>
      <vt:lpstr>Example: 8-puzzle</vt:lpstr>
      <vt:lpstr>Example: 8-puzzle</vt:lpstr>
      <vt:lpstr>A Water Jug Problem</vt:lpstr>
      <vt:lpstr>Puzzle-solving as Search</vt:lpstr>
      <vt:lpstr>Production Rules for the Water Jug Problem</vt:lpstr>
      <vt:lpstr>The Water Jug Problem (cont’d)</vt:lpstr>
      <vt:lpstr>One Solution to the Water Jug Problem</vt:lpstr>
      <vt:lpstr>VLSI Layout Problem</vt:lpstr>
      <vt:lpstr>VLSI Layout Problem (cont’d)</vt:lpstr>
      <vt:lpstr>Next Topics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 and Blind Search Techniques</dc:title>
  <dc:creator>Shohrab Hossain</dc:creator>
  <cp:lastModifiedBy>1905001@cse.buet.ac.bd</cp:lastModifiedBy>
  <cp:revision>104</cp:revision>
  <cp:lastPrinted>1998-01-06T14:12:02Z</cp:lastPrinted>
  <dcterms:created xsi:type="dcterms:W3CDTF">1998-01-05T11:40:31Z</dcterms:created>
  <dcterms:modified xsi:type="dcterms:W3CDTF">2023-09-13T14:51:54Z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0x010100DB9272435DF6CD44B943EDF910467F43</vt:lpwstr>
  </property>
</Properties>
</file>