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sldIdLst>
    <p:sldId id="331" r:id="rId2"/>
    <p:sldId id="343" r:id="rId3"/>
    <p:sldId id="344" r:id="rId4"/>
    <p:sldId id="280" r:id="rId5"/>
    <p:sldId id="319" r:id="rId6"/>
    <p:sldId id="317" r:id="rId7"/>
    <p:sldId id="318" r:id="rId8"/>
    <p:sldId id="338" r:id="rId9"/>
    <p:sldId id="284" r:id="rId10"/>
    <p:sldId id="285" r:id="rId11"/>
    <p:sldId id="337" r:id="rId12"/>
    <p:sldId id="286" r:id="rId13"/>
    <p:sldId id="320" r:id="rId14"/>
    <p:sldId id="321" r:id="rId15"/>
    <p:sldId id="326" r:id="rId16"/>
    <p:sldId id="322" r:id="rId17"/>
    <p:sldId id="323" r:id="rId18"/>
    <p:sldId id="324" r:id="rId19"/>
    <p:sldId id="325" r:id="rId20"/>
    <p:sldId id="327" r:id="rId21"/>
    <p:sldId id="328" r:id="rId22"/>
    <p:sldId id="329" r:id="rId23"/>
    <p:sldId id="330" r:id="rId24"/>
    <p:sldId id="339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41" r:id="rId34"/>
    <p:sldId id="334" r:id="rId35"/>
    <p:sldId id="335" r:id="rId36"/>
    <p:sldId id="307" r:id="rId37"/>
    <p:sldId id="308" r:id="rId38"/>
    <p:sldId id="342" r:id="rId39"/>
    <p:sldId id="31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9" autoAdjust="0"/>
  </p:normalViewPr>
  <p:slideViewPr>
    <p:cSldViewPr>
      <p:cViewPr varScale="1">
        <p:scale>
          <a:sx n="68" d="100"/>
          <a:sy n="68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78CBCC4-9562-AFE9-D6C2-4359907E5A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F27D186-2A0B-2C9C-5B75-15E761B93C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F95A710-6913-161A-EF42-4F03ABC3E68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81F62A96-45D7-DF1D-0B3B-CA16384E18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EF27355B-B371-871D-C546-C9C7A2F830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AC356B7A-B3A5-9A74-2626-0CC94F437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92E6D84-8C52-4E0B-AB4C-C8CEB12802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C334F63-C3A1-30C0-6290-E9CE29FF3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98E2FF-DA0D-400F-BCB1-4E1E83C356F5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383E909-46C6-275C-5C4F-C56687C774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5F43AB9-50B7-D105-7FCB-C128E900D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A0A6A2C-DA17-24CF-0C75-CE3308424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F943BB-0741-42A8-83FE-9BD9F0A3B89D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3E048D5-CF81-D33B-B25C-16792ABFEA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2F02B78-1EC7-D8BF-F61B-40CDF724F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201EEC7-A7B9-DCF2-DCCD-059245DC2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9AC9FF-5804-4CBC-988A-BA821C5EB39C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5551B4F-644D-56D4-6BE1-88624E2222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3B076A5-6F1E-947E-F48D-51069399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2069B90-3982-D781-DDA0-4E708FB4E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325667-6D8A-4CF2-860A-4B8D68F334EB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3677E18-32BB-954E-39ED-090993FEF0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A4B2F84-1B44-AB12-649E-97592F297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CF7E4AD-80EF-04FF-C292-0A5FF364B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74A928-BBFE-4E94-B4A6-D3FB696E1D9D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89AFDB5-7EFA-DFEA-1C2F-9372D36349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F59A4EA-16A8-C6B4-86E8-83CE0A064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802058C-9E2F-12ED-2C60-ADE9BD0F1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A76237-D57F-4118-95D8-4EA6700A14C4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0BC6950-810E-B88E-5829-467B480C60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09D5420-10BF-EBDF-9B56-B87DE404D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9D95F9D-3CD7-EF18-7CA8-6DEEB7116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7B11A1-8CAB-4962-8B52-43EBAFED5EE7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B326CB9-439A-EC51-BC26-4A0BDDCC6F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EFB5322-C112-13FF-69E2-5C53E743D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1AF5C1F-9D5A-0950-6620-CFCAED48E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E60ED8-3255-483F-822C-CD603948E14E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D4BA99A-2D44-E39E-5A86-6380268BA2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D1AA2F9-C977-BD59-CC37-E1B6B75E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9BB534D-AEBA-545F-58F2-557225F78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41E6A8-4115-4888-BC6D-67F99C403F8A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E2D0632-5E4E-4DB9-A11E-A7A6C99A07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7178C13-71BE-A521-7C7A-3BFB19B87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E8F0DF4-A82F-3433-BB10-5CC1C044A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BA73A8-79FA-4B07-8BE6-F21586D98DF4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7E45298-04FD-9F3C-B673-9E44D79FBA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8751AEE-7E8A-84E8-9CB7-57FE09A00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194A245-FFC7-9349-15B3-56D6BAD52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2A757F-9B30-49F7-B001-DDEB7297FAB3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10F6598-26B4-2A3E-2491-B3F03FD5D1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C6F5633-1435-2F79-998C-37DC2DC0F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BDEA0C1-7BB7-D736-8CC3-47C2966C0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7E00EE-7E22-43B7-AA32-E9B6B07E0762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689C07C-AA56-13F7-5741-FF687F8C93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84890D9-B70A-31C9-3182-87DF84697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9994613-4450-AFF2-9F05-0CEBD1019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DE7CC9-9E03-4787-B6DE-263183BC8852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CC37A12-9115-FC07-69A8-F55C1F4AB6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4A69933-EBF7-B570-5C55-25FF79CD1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F09B442-3E50-DE7B-CC1C-9A9118CE9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58A796-F71E-4197-B839-B7EF2B10BA09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2C99F74-3221-116F-C849-24E799B8C4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2CDD86F-53EA-C5C8-0177-0138393F3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2F720F4-A3C4-6EC7-A0A4-AC2160C14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8ED93F-DC80-49D1-BD5F-25FC3B9ACFAF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A7B06F0-1E40-0BA3-E54C-565D0A59DD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114FFD7-4F50-4629-6221-5B7E67045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449D922-C426-83ED-1502-ADEC0B44C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8EEF91-1BDA-4CAB-BB97-91895F3E77C8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C5F1AB2-BB1F-D1FE-4F7B-AA0638932E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EC21347-5A98-D556-4362-9D902EEB9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41A3AB1-E222-FFCB-1DBA-150202CAB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879682-9A2E-414E-9402-9812E7CDBA06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FBCF9BC-2A38-5231-A2D6-5A75E74354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FAADF9F-055F-64FE-687F-93C36A6A8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1641748-D613-154E-5B23-7F5C42B24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EFBCCA-7911-4F0B-860F-717A1CD27F9A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DC8E175-37B6-1B60-BA0A-D45A7C40DA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1199A22-9B33-52A5-9AAF-AC84B67CE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2BE0920-3745-8DBE-91EB-1F9523170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4BDCDC-509A-4236-A382-BC320CE6DD4C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DAFBF19-B578-F151-BB27-2F5BC6BBB9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DE66518-3B0A-95EE-43CF-BEB479CB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F5F3234-2B15-CE17-0B9B-E86430CF5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3557C-015E-4010-919D-59885D9C6E85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877A1D-E79A-59CC-2A97-8B25E775D5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96A70A2-BA7D-8BE8-C3F3-D09A337F1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3BE076C-1F16-B113-01CC-6DEFA56C1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04B637-E4CB-4C1D-9179-D705765E2273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E7D002A-7AA4-6212-CB2C-A15A0B5841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8CAE174-E1F9-D414-CB32-C5FD9256E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81B23D8-DB9E-4BCB-07FD-8AFA520B7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95E82E-51C6-496E-8376-FE341AF9E719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DFCD0E0-0A1C-A8F9-C1A3-89020647AB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6F18004-87B1-CC38-D2F9-7B8DFFC61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F7A579E-DD22-76D4-9E7B-78C4CBD97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F4384E-0401-4F1F-AEC1-097F3A63BE7D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1FA7CBB-CE89-C4D9-A27A-B4BE4C5562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3573995-90F5-FA1D-9B8B-D9E07DFF1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50B6738-5489-6FFB-E5BA-46411C5B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2E20CC-39D2-4975-BFE0-3CF2037B4878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75706F3-FADC-822C-BEE3-0C539C7735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415FF0E-392A-AB1F-3886-F330B5A5F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B0BCCCD-D12D-7F20-91F8-90DD46ACA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66E016-8633-43EF-83CB-FD368A33C627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CF54DCC-59C2-3F9C-552A-1DB24E6DC0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BD72812-B58D-D6FA-8A45-272D1E672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DBD6045-BE4A-E6F1-D47B-5BD29F456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96DE57-056F-4E2B-8EBB-C2088A5024C4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FCCA2E7-5D24-8CA5-20A5-4EB41D9B46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DC8D1C3-6CFA-F073-CE39-BD233FE7F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2C61BC0-85AB-5075-651D-B3211D85F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241D53-11CE-430A-8597-79BB669828E2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23E6686-B2FC-DEF2-BB51-5FBCF101F8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78A6C2A-8A99-0613-8917-79BA70F65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DC91814A-6E37-A80C-4D41-A5EED72FD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31D055-1BAE-46B4-93DC-C17D257F6E96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0AFF0FD-D27F-AAAF-068B-139DA9D472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A948B6A-A042-9344-BE4A-D02C120AD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2939C50-451E-BC2D-D9A5-336824B1B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BE1E1F-FF92-49AB-B326-E81C7473203F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488A6EB-582D-BAC3-3F0A-BA5E891FB3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D060BDB-02D6-6971-B182-8C0BB0FE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E22BC80-B772-3AB7-E39F-54D51C002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747C8C-0AB0-4E58-9A38-A8734345E454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A614B59-7170-C947-FFD8-400AA1CE70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07CBC0D-F043-EE6A-973E-F4774D5C3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A7FB464-00C9-EC6A-9C0C-FE8BAD094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A7067D-C2CE-4976-954B-1ECFC8731711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2634B7C-084F-0C9D-E802-8677A081F2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3D1E876-3260-E2AC-C9C2-649C8672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82FDB77-1E6A-5F33-CA04-78F95377E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E475-B4E8-457B-82BB-4234D85C52DD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A10B87F-DA17-020A-9EFA-3AC140B55A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A0DDD32-1BD1-918D-F954-B4209C0FB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3A96B50-C6B1-4F45-7C99-8A4994E45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743CC-0620-4A65-AE49-4CDBF3695909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2B3DF39-D28F-BF0A-4217-54D7937FDA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ACD5820-33E6-7802-AEB6-CEA427E28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8BFD04D-1E2F-EAB0-8010-66BAFC959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FEFD71-36F8-440D-A810-DFF635294C41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B230BF2-EBCD-D347-692F-E5F15D2946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9C7113D-97C6-0D04-E088-C1C0344AB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E532B1B-68CE-94F0-382D-1B65ACDCF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3674A5-CEED-4606-AD24-09DA1A1517C2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2F08A33-B77E-083B-3917-699AFEEB7A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1003F01-A458-CF30-D375-7C35D11AF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E9CB4FB-2BAE-4931-89E0-68A6009C7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BDAAEA-F289-4B9F-84FE-15F96AE232C8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FF4A4E8-278E-834D-E423-51E949C345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6A670D6-64CA-464F-30DB-2125C655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BC18AE8-BE1B-D096-1792-13739ACA3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72E968-B078-4236-B2C7-61869E99B134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01EA6B7-340D-EA85-68B4-F26BBE4C22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1095913-567B-0DD5-F3BE-E83FD7D4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30DEE97-19FC-FC2E-6BD6-5DE60AFD2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574331-B363-42D1-9960-3BE1CFF210A5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9ED4051-454C-C3AA-A7F9-1F1C33EB00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72FA8F0-74EA-6BD8-6F5C-CAD28775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711484D-8F49-3F04-667F-3605C7E1D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7685D6-B5CC-4978-8583-2E83604B0E6F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CE0934A-76A6-38DE-EB2B-E066AB27EC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6ED6321-22CC-FAEB-762A-2DB11FEFA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57C394-2F7C-8276-5553-ED6D876A1E5E}"/>
              </a:ext>
            </a:extLst>
          </p:cNvPr>
          <p:cNvGrpSpPr>
            <a:grpSpLocks/>
          </p:cNvGrpSpPr>
          <p:nvPr/>
        </p:nvGrpSpPr>
        <p:grpSpPr bwMode="auto"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9E34A6C-3A20-189C-44D6-CAADFB004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2A9EB5F-FA84-A5CF-8F5F-93703A07E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B1B05E8-A3A4-4AFB-431C-411301576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0279BC0-9DC5-90C2-C497-D6C73BC1F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A7E81-90F2-4ED4-359E-C0F99BE8C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06E8B6-7925-C312-DF39-4390FCAE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A88936CB-87CF-566A-B42B-406D1020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61198B8-7A25-E339-DE9A-A140F36E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CDE38E9-9886-35CD-F7F1-CFAC00DAE3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4F12CE5-4D1D-AAB0-5AAC-FF52958C3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C6C1FA1-C474-E6FE-DA02-A81B8E201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636784F-78A3-D386-940D-16E2E2A66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1AA9B3-0CB3-4363-9B53-1A059D57B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16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67A87E0-918E-1E3C-AAE4-5FEF5332F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37FD8C-E2E5-3761-5D72-00A6CEAA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A6FE9A-F4DD-4903-9BE9-34506A525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06871-62C6-48DB-B9D1-E064836C7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4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14313"/>
            <a:ext cx="21621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4313"/>
            <a:ext cx="63357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468DF42-AE67-8E3D-726B-F9C2501A5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D33CACF-C98F-30C8-07D2-F40B411FA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8B33891-71DB-0C31-E930-65CDBEA49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47E8-ECA9-4DBC-84F0-96F81F94B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17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5E63F75-0383-8889-D1DD-696F1341B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7E5B0BC-6BAA-6426-4939-5C76B7C92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D795F18-C321-A7DB-6E5D-CB4BDC00B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09649-2ED8-4BFF-99CC-FA06C57A9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D40F3BC-6471-F67E-9788-4624A4E7A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931DE0-04A7-08B0-8E45-75475F025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3528D1C-E98A-379E-E2B8-5B8556D7F3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CB2DB-B8B5-4262-BC77-2A784D4E4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772EBD-7822-0715-E313-14794227A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2495C1A-E685-1028-FD2A-93D7B778D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094952-FA36-E90F-0BC1-AAC36F07D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CE5CE-7D89-4686-AF20-9BB4B47CD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9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919CB1-AD36-EA54-E616-116453B77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F4D46DA-609B-207C-5B2E-3E23F274D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C09320C-FC6A-CC68-9047-72818DE68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A6D55-BF7F-43D1-B7C2-B1FE5C20E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6F3CA7-9113-3B6D-22F4-9D43D77A2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6CAFA3F-4638-7AAA-CA07-3BDDE097D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1AC625-6DB4-B652-4FED-A15C9012D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0294-9332-4FC7-B567-D107FF548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31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85929-EFB2-93E2-6425-28305C60E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1A2AC04-787F-C511-2365-918C9DD37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2E68A8C-5F2E-6CCD-9075-672B675F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57925-EBB5-4D27-9D54-EAB08AA34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4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6981B62-6980-6BDB-D9A9-17E7E777C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1F01605-6997-5E02-A44F-DC7CBBDF9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8E69C30-C05D-E28E-E110-15A32D1F0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20FF4-7829-4021-A83A-62C530721D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2E49E7F-B1CE-2814-B4BF-7ED820B73B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D95A58C-7485-22BF-8855-752AB5FBA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E4CB6DD-48D2-B82E-41B8-DF961C0FB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846F7-5194-4B44-A534-BFED8454E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FD6BDB-4FAC-E207-4887-D9DB0434B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9E7567D-F959-3EA1-950B-A553BF2E0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7833E9-99CA-D9F4-3095-4FD865DC5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F9E39-D88F-4146-9AC2-C5EAAEF8C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9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9D8E74B-6A5D-36A2-5730-8389BAE34F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72237AA-3BF5-D1FB-8925-3EAA545B29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ABA6550D-6348-8857-126D-2AAFE45BA4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C4396A93-482C-5D9F-9EFD-67AF6C5252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11ED6DEA-D5DD-D3AD-55E2-AF024E3033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0A75D3F8-5C5D-E02F-4F54-0CAE25E62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EA7A2EEF-6E18-1D28-85A1-B5546D4408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9681F56B-88D3-2ED5-B05A-333C2C29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68EBE19B-23A6-BDB0-8428-961C9BF82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BCA8A21B-B4CD-B40F-3DAC-8D94DF9EAB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14 Jan 2004</a:t>
            </a:r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18D137A1-0E1B-49C0-DDDB-B1871ABC85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CS 3243 - Blind Search</a:t>
            </a:r>
          </a:p>
        </p:txBody>
      </p:sp>
      <p:sp>
        <p:nvSpPr>
          <p:cNvPr id="107533" name="Rectangle 13">
            <a:extLst>
              <a:ext uri="{FF2B5EF4-FFF2-40B4-BE49-F238E27FC236}">
                <a16:creationId xmlns:a16="http://schemas.microsoft.com/office/drawing/2014/main" id="{0BD9D83A-F3F2-4FED-C1A3-076053F3D0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5A07198-13C2-4BB2-8C12-75C16F3B21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mit.edu.au/AI-Search/Produc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dem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>
            <a:extLst>
              <a:ext uri="{FF2B5EF4-FFF2-40B4-BE49-F238E27FC236}">
                <a16:creationId xmlns:a16="http://schemas.microsoft.com/office/drawing/2014/main" id="{87F55D6E-C39A-365F-9AF6-333E8B068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6F7609-DB28-400B-9384-F36E8CD94E59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1FA385-504B-AD8F-3A07-28A16E961E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Uninformed Search</a:t>
            </a:r>
          </a:p>
        </p:txBody>
      </p:sp>
      <p:sp>
        <p:nvSpPr>
          <p:cNvPr id="8196" name="Subtitle 5">
            <a:extLst>
              <a:ext uri="{FF2B5EF4-FFF2-40B4-BE49-F238E27FC236}">
                <a16:creationId xmlns:a16="http://schemas.microsoft.com/office/drawing/2014/main" id="{DCE44132-16F3-29AA-24E3-4F015298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AA7C437-545A-882F-8216-CF7A8B37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320A4A-D023-456D-BD1A-7369359A7CF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3640EC9-8EC5-0EA1-9FF4-19737BBE2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852488"/>
          </a:xfrm>
        </p:spPr>
        <p:txBody>
          <a:bodyPr/>
          <a:lstStyle/>
          <a:p>
            <a:pPr eaLnBrk="1" hangingPunct="1"/>
            <a:r>
              <a:rPr lang="en-US" altLang="en-US"/>
              <a:t>Uniform-cost search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F9EA27-9BBA-3889-6068-737318EA5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Breadth-first is only optimal if step costs is increasing with depth (e.g. constant). Can we guarantee optimality for any step cost?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Uniform-cost Search: </a:t>
            </a:r>
            <a:r>
              <a:rPr lang="en-US" altLang="en-US" sz="2800"/>
              <a:t>Expand node with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smallest path cost g(n).</a:t>
            </a: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FA48EE61-9B12-1681-736C-B6CF97C6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0238"/>
            <a:ext cx="51816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1273DE42-C611-233F-0934-1140453C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20439E-EFB5-471C-9B24-17154FA9FED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F17FC215-F931-7FD9-9099-3B8BEE40F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Uniform-cost search 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F11EA792-C632-1FF6-90F4-6BA092D90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89916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 </a:t>
            </a:r>
            <a:r>
              <a:rPr lang="en-US" altLang="en-US" sz="2400" i="1"/>
              <a:t>fringe</a:t>
            </a:r>
            <a:r>
              <a:rPr lang="en-US" altLang="en-US" sz="2400"/>
              <a:t> = queue ordered by path cost</a:t>
            </a:r>
          </a:p>
          <a:p>
            <a:r>
              <a:rPr lang="en-US" altLang="en-US" sz="2400"/>
              <a:t>Equivalent to breadth-first if all step costs all equal.</a:t>
            </a:r>
          </a:p>
          <a:p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Yes, if step cost ≥ </a:t>
            </a:r>
            <a:r>
              <a:rPr lang="el-GR" altLang="en-US" sz="2400"/>
              <a:t>ε</a:t>
            </a:r>
            <a:r>
              <a:rPr lang="en-US" altLang="en-US" sz="2400"/>
              <a:t> </a:t>
            </a:r>
          </a:p>
          <a:p>
            <a:r>
              <a:rPr lang="en-US" altLang="en-US" sz="2400"/>
              <a:t>                    (otherwise it can get stuck in infinite loops)</a:t>
            </a:r>
          </a:p>
          <a:p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# of nodes with </a:t>
            </a:r>
            <a:r>
              <a:rPr lang="en-US" altLang="en-US" sz="2400" i="1"/>
              <a:t>path cost </a:t>
            </a:r>
            <a:r>
              <a:rPr lang="en-US" altLang="en-US" sz="2400"/>
              <a:t>≤ cost of optimal solution. </a:t>
            </a:r>
          </a:p>
          <a:p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# of nodes on paths with path cost ≤ cost of optimal </a:t>
            </a:r>
          </a:p>
          <a:p>
            <a:r>
              <a:rPr lang="en-US" altLang="en-US" sz="2400"/>
              <a:t>                                                                              solution.   </a:t>
            </a:r>
          </a:p>
          <a:p>
            <a:endParaRPr lang="en-US" altLang="en-US" sz="2400"/>
          </a:p>
          <a:p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Yes, for any step cost.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27BD9D7C-843B-D32C-2BE1-352A8C76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BEB1E3-2490-43D3-ACB1-0A29DBF573A1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8435" name="Picture 4" descr="dfs-progress01c">
            <a:extLst>
              <a:ext uri="{FF2B5EF4-FFF2-40B4-BE49-F238E27FC236}">
                <a16:creationId xmlns:a16="http://schemas.microsoft.com/office/drawing/2014/main" id="{3C95E569-6196-1F64-9846-DE85C086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>
            <a:extLst>
              <a:ext uri="{FF2B5EF4-FFF2-40B4-BE49-F238E27FC236}">
                <a16:creationId xmlns:a16="http://schemas.microsoft.com/office/drawing/2014/main" id="{6FE8FA93-4B50-D64A-4623-C0BEE8807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35E06B2-5916-49C2-B002-BA6E905BA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</a:t>
            </a:r>
            <a:r>
              <a:rPr lang="en-US" altLang="en-US" sz="2800" i="1"/>
              <a:t>deepest</a:t>
            </a:r>
            <a:r>
              <a:rPr lang="en-US" altLang="en-US" sz="2800"/>
              <a:t>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Last In First Out (LIPO) queue, i.e., put successors at front</a:t>
            </a:r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25916F32-E6AC-85EB-85F4-42B5414F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613150"/>
            <a:ext cx="194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Is A a goal state?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46F9D72-3FD5-2DA4-9CB2-D7F36E21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8FBD35-8EA8-4C0E-A95D-F3F24586D7A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602417-586F-061D-C4ED-95D24611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2685A22-66D2-9AB2-A296-47D7E68C7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19461" name="Picture 5" descr="dfs-progress02c">
            <a:extLst>
              <a:ext uri="{FF2B5EF4-FFF2-40B4-BE49-F238E27FC236}">
                <a16:creationId xmlns:a16="http://schemas.microsoft.com/office/drawing/2014/main" id="{C62BD285-CED6-5AFB-8692-E913FB8D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7">
            <a:extLst>
              <a:ext uri="{FF2B5EF4-FFF2-40B4-BE49-F238E27FC236}">
                <a16:creationId xmlns:a16="http://schemas.microsoft.com/office/drawing/2014/main" id="{8B3762BE-7C99-224D-AB5B-5734A378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399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queue=[B,C]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B a goal state?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ABD85C19-C6F7-4ACB-220F-66E2917D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5CEC0B-44B1-4C6C-AD90-20858268DC32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20483" name="Picture 5" descr="dfs-progress03c">
            <a:extLst>
              <a:ext uri="{FF2B5EF4-FFF2-40B4-BE49-F238E27FC236}">
                <a16:creationId xmlns:a16="http://schemas.microsoft.com/office/drawing/2014/main" id="{CE0B1A01-D929-4022-B8D2-6949AA05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>
            <a:extLst>
              <a:ext uri="{FF2B5EF4-FFF2-40B4-BE49-F238E27FC236}">
                <a16:creationId xmlns:a16="http://schemas.microsoft.com/office/drawing/2014/main" id="{359CF980-B56B-CEB7-C83D-F3E8BF19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9402596-C6B6-6423-9E18-17AB785E3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E6F607F4-92DF-71A8-EAF8-F34C458A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200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queue=[D,E,C]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D = goal state?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CD906821-EBEF-99D1-7DEA-4A9714BA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EA10AE-B0E4-4E88-A9E8-0DBCF41077A9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21507" name="Picture 5" descr="dfs-progress04c">
            <a:extLst>
              <a:ext uri="{FF2B5EF4-FFF2-40B4-BE49-F238E27FC236}">
                <a16:creationId xmlns:a16="http://schemas.microsoft.com/office/drawing/2014/main" id="{D732B21D-8F26-20EF-DD4A-A30CE944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>
            <a:extLst>
              <a:ext uri="{FF2B5EF4-FFF2-40B4-BE49-F238E27FC236}">
                <a16:creationId xmlns:a16="http://schemas.microsoft.com/office/drawing/2014/main" id="{958E5F91-7A92-9662-C337-2183ED0AA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D9BCEA50-D891-1327-8184-496DA428B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B9C19E4C-FAB9-1588-14E2-55FCDCE5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20050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queue=[H,I,E,C]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H = goal state?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104F4D4A-DE59-8584-3BAA-6171F4D9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D9C46F-268F-4715-BF0A-9D86F4071989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22531" name="Picture 5" descr="dfs-progress05c">
            <a:extLst>
              <a:ext uri="{FF2B5EF4-FFF2-40B4-BE49-F238E27FC236}">
                <a16:creationId xmlns:a16="http://schemas.microsoft.com/office/drawing/2014/main" id="{8C1257F1-7DC0-A525-94A6-E501D905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>
            <a:extLst>
              <a:ext uri="{FF2B5EF4-FFF2-40B4-BE49-F238E27FC236}">
                <a16:creationId xmlns:a16="http://schemas.microsoft.com/office/drawing/2014/main" id="{CCCB12C2-436B-F5E0-D049-0208D1C1E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CC14040-C2AD-8434-903E-A62B09F68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5AFBACF6-F0A1-F4BF-4216-CCBB80D7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36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queue=[I,E,C]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I = goal state?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694672D-51E8-24D8-024C-7ECD2A1B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C393B7-2731-46E1-A285-D341DFE22E6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FFB991F-BF36-144B-3439-60850F951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AA35EF0-E489-B414-77EC-12460272D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3557" name="Picture 6" descr="dfs-progress06c">
            <a:extLst>
              <a:ext uri="{FF2B5EF4-FFF2-40B4-BE49-F238E27FC236}">
                <a16:creationId xmlns:a16="http://schemas.microsoft.com/office/drawing/2014/main" id="{2815A5F4-4CCC-C4DA-75DF-78399076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7">
            <a:extLst>
              <a:ext uri="{FF2B5EF4-FFF2-40B4-BE49-F238E27FC236}">
                <a16:creationId xmlns:a16="http://schemas.microsoft.com/office/drawing/2014/main" id="{2C3CD343-7ADA-C469-93EE-B035D4530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796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queue=[E,C]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E = goal state?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BDC1F19-12BA-ADB5-6B3A-9171B7F7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0C6D2C-EA14-45BB-8CFA-5A7BBE162B8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5481BEC-81CA-A85E-F1D0-C1FB229D4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63D32C3-99ED-6C10-264E-4FD5BDBAF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4581" name="Picture 4" descr="dfs-progress01c">
            <a:extLst>
              <a:ext uri="{FF2B5EF4-FFF2-40B4-BE49-F238E27FC236}">
                <a16:creationId xmlns:a16="http://schemas.microsoft.com/office/drawing/2014/main" id="{97C44EC4-4BB8-31A3-4EA9-A80C3447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dfs-progress07c">
            <a:extLst>
              <a:ext uri="{FF2B5EF4-FFF2-40B4-BE49-F238E27FC236}">
                <a16:creationId xmlns:a16="http://schemas.microsoft.com/office/drawing/2014/main" id="{6AD801EA-DDB6-EE5B-7594-3BB2187E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>
            <a:extLst>
              <a:ext uri="{FF2B5EF4-FFF2-40B4-BE49-F238E27FC236}">
                <a16:creationId xmlns:a16="http://schemas.microsoft.com/office/drawing/2014/main" id="{2BFF03EF-C4DE-37C6-565A-C2690C1D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462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queue=[J,K,C]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J = goal state?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9AAE4900-3A70-CE60-D3B3-923ED05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C617A-FE15-400A-BDE9-94EB33F2105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006F894-37BC-6FBA-34BA-7E18A6A82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6389F5-9316-FB29-FB2C-FB1E3C7FA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5605" name="Picture 4" descr="dfs-progress01c">
            <a:extLst>
              <a:ext uri="{FF2B5EF4-FFF2-40B4-BE49-F238E27FC236}">
                <a16:creationId xmlns:a16="http://schemas.microsoft.com/office/drawing/2014/main" id="{EB3ECBC1-52BC-9980-116A-8DBBEA30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dfs-progress08c">
            <a:extLst>
              <a:ext uri="{FF2B5EF4-FFF2-40B4-BE49-F238E27FC236}">
                <a16:creationId xmlns:a16="http://schemas.microsoft.com/office/drawing/2014/main" id="{3EF55F93-D7A8-88B6-0E9E-75824A0C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7">
            <a:extLst>
              <a:ext uri="{FF2B5EF4-FFF2-40B4-BE49-F238E27FC236}">
                <a16:creationId xmlns:a16="http://schemas.microsoft.com/office/drawing/2014/main" id="{BCCA5574-140A-7B74-8CAE-98F84D21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859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queue=[K,C]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K = goal state?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3BB58279-833D-71A9-AB8B-1D747B06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9B37DD-588E-4F8C-91C3-2D536D913B5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E6E6F5A-BD1F-6937-3094-7455A6AC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3" y="457200"/>
            <a:ext cx="7793037" cy="852488"/>
          </a:xfrm>
        </p:spPr>
        <p:txBody>
          <a:bodyPr/>
          <a:lstStyle/>
          <a:p>
            <a:pPr eaLnBrk="1" hangingPunct="1"/>
            <a:r>
              <a:rPr lang="en-US" altLang="en-US"/>
              <a:t>Measuring problem-solving performance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9A3AA8C-3713-F236-5C8D-DB5F8BAD5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92288"/>
            <a:ext cx="8650288" cy="4608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Completeness:</a:t>
            </a:r>
            <a:r>
              <a:rPr lang="en-US" altLang="en-US"/>
              <a:t> Is the algorithm guaranteed to find a solution when there is one?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Optimality:</a:t>
            </a:r>
            <a:r>
              <a:rPr lang="en-US" altLang="en-US"/>
              <a:t> Does the strategy find the optimal solution, as defined on page 68?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Time complexity: </a:t>
            </a:r>
            <a:r>
              <a:rPr lang="en-US" altLang="en-US"/>
              <a:t>How long does it take to find a solution?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Space complexity: </a:t>
            </a:r>
            <a:r>
              <a:rPr lang="en-US" altLang="en-US"/>
              <a:t>How much memory is needed to perform the search?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4EE7E9E-2D05-F032-B893-4787ED53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38E497-D76C-48BC-8F05-35EEB42B8F5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E9E2B07-1368-A852-67E3-671D3E25D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A4EC43E-D27B-826A-C88C-E1C9A0806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6629" name="Picture 4" descr="dfs-progress01c">
            <a:extLst>
              <a:ext uri="{FF2B5EF4-FFF2-40B4-BE49-F238E27FC236}">
                <a16:creationId xmlns:a16="http://schemas.microsoft.com/office/drawing/2014/main" id="{D342728D-0188-E6BB-A88E-92F0A0B5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dfs-progress09c">
            <a:extLst>
              <a:ext uri="{FF2B5EF4-FFF2-40B4-BE49-F238E27FC236}">
                <a16:creationId xmlns:a16="http://schemas.microsoft.com/office/drawing/2014/main" id="{B3338BB1-AD2A-63F3-68C1-CBE08C18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>
            <a:extLst>
              <a:ext uri="{FF2B5EF4-FFF2-40B4-BE49-F238E27FC236}">
                <a16:creationId xmlns:a16="http://schemas.microsoft.com/office/drawing/2014/main" id="{34C47B15-562A-1AC9-0E9D-24050A1D5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87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C = goal state?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24410BA-AE59-13F2-EF38-5C220F5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95DE3F-DEBA-4F0D-B614-27EE9AE74FC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ABBFE97-E9CE-6804-53FC-62D87D607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7284A2A-6DA9-FE20-1D5A-D9EA22017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7653" name="Picture 4" descr="dfs-progress01c">
            <a:extLst>
              <a:ext uri="{FF2B5EF4-FFF2-40B4-BE49-F238E27FC236}">
                <a16:creationId xmlns:a16="http://schemas.microsoft.com/office/drawing/2014/main" id="{12A148C4-C4EA-F6A7-98D3-30399123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dfs-progress10c">
            <a:extLst>
              <a:ext uri="{FF2B5EF4-FFF2-40B4-BE49-F238E27FC236}">
                <a16:creationId xmlns:a16="http://schemas.microsoft.com/office/drawing/2014/main" id="{34AB489F-655D-BD6A-7E8E-B05399A0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7">
            <a:extLst>
              <a:ext uri="{FF2B5EF4-FFF2-40B4-BE49-F238E27FC236}">
                <a16:creationId xmlns:a16="http://schemas.microsoft.com/office/drawing/2014/main" id="{531DC134-F294-B734-C60F-DF894433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700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queue=[F,G]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F = goal state?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A0847D3-00B0-9D8C-F7A5-4FA555D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013A24-8C1B-4D73-B1EA-092618EBF3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4201D2C-66C4-D262-4D4A-5A742F2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B64294C-0CCC-1B54-A6F9-D4233299B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8677" name="Picture 4" descr="dfs-progress01c">
            <a:extLst>
              <a:ext uri="{FF2B5EF4-FFF2-40B4-BE49-F238E27FC236}">
                <a16:creationId xmlns:a16="http://schemas.microsoft.com/office/drawing/2014/main" id="{7CF1CC2A-9002-FDB6-7E2B-FBA8B921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dfs-progress11c">
            <a:extLst>
              <a:ext uri="{FF2B5EF4-FFF2-40B4-BE49-F238E27FC236}">
                <a16:creationId xmlns:a16="http://schemas.microsoft.com/office/drawing/2014/main" id="{6670C905-6148-50CF-86CD-B269394A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7">
            <a:extLst>
              <a:ext uri="{FF2B5EF4-FFF2-40B4-BE49-F238E27FC236}">
                <a16:creationId xmlns:a16="http://schemas.microsoft.com/office/drawing/2014/main" id="{0BCFCF94-231B-9F43-F369-9534D2C74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1965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queue=[L,M,G]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L = goal state?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8A94D9F9-7D59-D1F6-27DD-7D51B8D0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6EE620-7C16-42CE-AB33-FB04781C3E8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86A375C-4B35-3D37-7913-A05DCF1FD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Depth-first search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0B390AD-282B-9F31-4209-4DCF7FD83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
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
</a:t>
            </a:r>
          </a:p>
        </p:txBody>
      </p:sp>
      <p:pic>
        <p:nvPicPr>
          <p:cNvPr id="29701" name="Picture 4" descr="dfs-progress01c">
            <a:extLst>
              <a:ext uri="{FF2B5EF4-FFF2-40B4-BE49-F238E27FC236}">
                <a16:creationId xmlns:a16="http://schemas.microsoft.com/office/drawing/2014/main" id="{6DC13C99-8F1B-C684-F830-33DAFF93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dfs-progress12c">
            <a:extLst>
              <a:ext uri="{FF2B5EF4-FFF2-40B4-BE49-F238E27FC236}">
                <a16:creationId xmlns:a16="http://schemas.microsoft.com/office/drawing/2014/main" id="{9C85C9AC-FE84-DFF4-68F4-420EDFAB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86872B61-6EC1-1E35-9BF1-0F25C76F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384550"/>
            <a:ext cx="20272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queue=[M,G]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M = goal state?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EC3164FE-7474-1B2E-2BD4-F4FD0C3F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83808E-1100-43CD-924B-4F0AAAEB879B}" type="slidenum">
              <a:rPr lang="en-US" altLang="en-US"/>
              <a:pPr/>
              <a:t>24</a:t>
            </a:fld>
            <a:endParaRPr lang="en-US" altLang="en-US"/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8A282AF6-DCB4-A399-0C32-3F7A86938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8300"/>
          <a:ext cx="9144000" cy="64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30378" imgH="4847619" progId="Paint.Picture">
                  <p:embed/>
                </p:oleObj>
              </mc:Choice>
              <mc:Fallback>
                <p:oleObj name="Bitmap Image" r:id="rId3" imgW="6830378" imgH="48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8300"/>
                        <a:ext cx="9144000" cy="648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>
            <a:extLst>
              <a:ext uri="{FF2B5EF4-FFF2-40B4-BE49-F238E27FC236}">
                <a16:creationId xmlns:a16="http://schemas.microsoft.com/office/drawing/2014/main" id="{4A638801-C8BC-5B01-AF1F-EDDC89CD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7000"/>
            <a:ext cx="2544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chemeClr val="tx2"/>
                </a:solidFill>
              </a:rPr>
              <a:t>Example DFS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6A941CC9-67DB-F52E-FE04-7F1C817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DFAD60-E12F-4AFD-896F-7946C095017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84007F4-4780-8877-A20F-4F15F9D59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Properties of depth-first search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5827242-BB60-C307-CB1E-840C577DA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Complete?</a:t>
            </a:r>
            <a:r>
              <a:rPr lang="en-US" altLang="en-US" sz="2800"/>
              <a:t> No: fails in infinite-depth spaces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   </a:t>
            </a:r>
            <a:r>
              <a:rPr lang="en-US" altLang="en-US" sz="2400"/>
              <a:t>Can modify to avoid repeated states along path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Time?</a:t>
            </a:r>
            <a:r>
              <a:rPr lang="en-US" altLang="en-US" sz="2800"/>
              <a:t> </a:t>
            </a:r>
            <a:r>
              <a:rPr lang="en-US" altLang="en-US" sz="2800" i="1"/>
              <a:t>O(b</a:t>
            </a:r>
            <a:r>
              <a:rPr lang="en-US" altLang="en-US" sz="2800" i="1" baseline="30000"/>
              <a:t>m</a:t>
            </a:r>
            <a:r>
              <a:rPr lang="en-US" altLang="en-US" sz="2800" i="1"/>
              <a:t>)</a:t>
            </a:r>
            <a:r>
              <a:rPr lang="en-US" altLang="en-US" sz="2800"/>
              <a:t> with m=maximum depth</a:t>
            </a:r>
          </a:p>
          <a:p>
            <a:pPr eaLnBrk="1" hangingPunct="1"/>
            <a:r>
              <a:rPr lang="en-US" altLang="en-US" sz="2800"/>
              <a:t>terrible if </a:t>
            </a:r>
            <a:r>
              <a:rPr lang="en-US" altLang="en-US" sz="2800" i="1"/>
              <a:t>m</a:t>
            </a:r>
            <a:r>
              <a:rPr lang="en-US" altLang="en-US" sz="2800"/>
              <a:t> is much larger than </a:t>
            </a:r>
            <a:r>
              <a:rPr lang="en-US" altLang="en-US" sz="2800" i="1"/>
              <a:t>d</a:t>
            </a:r>
          </a:p>
          <a:p>
            <a:pPr lvl="1" eaLnBrk="1" hangingPunct="1"/>
            <a:r>
              <a:rPr lang="en-US" altLang="en-US" sz="2400"/>
              <a:t> but if solutions are dense, may be much faster than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breadth-first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Space?</a:t>
            </a:r>
            <a:r>
              <a:rPr lang="en-US" altLang="en-US" sz="2800"/>
              <a:t> </a:t>
            </a:r>
            <a:r>
              <a:rPr lang="en-US" altLang="en-US" sz="2800" i="1"/>
              <a:t>O(bm), </a:t>
            </a:r>
            <a:r>
              <a:rPr lang="en-US" altLang="en-US" sz="2800"/>
              <a:t>i.e., linear space! </a:t>
            </a:r>
            <a:r>
              <a:rPr lang="en-US" altLang="en-US" sz="2400"/>
              <a:t>(we only need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remember a single path + expanded unexplored nodes)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Optimal?</a:t>
            </a:r>
            <a:r>
              <a:rPr lang="en-US" altLang="en-US" sz="2800"/>
              <a:t> No </a:t>
            </a:r>
            <a:r>
              <a:rPr lang="en-US" altLang="en-US" sz="2400"/>
              <a:t>(It may find a non-optimal goal first)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9F8640D6-9BD9-DF64-AF9D-71C23CF9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C50081-A585-4161-8922-4EDE8BFC2F1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D3BCE2F-1816-E00E-E56A-60E3B845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deepening search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3EBC9790-46B7-89AC-E4E3-514C2501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4661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/>
              <a:t> To avoid the infinite depth problem of DFS, we can </a:t>
            </a:r>
          </a:p>
          <a:p>
            <a:r>
              <a:rPr lang="en-US" altLang="en-US" sz="2000"/>
              <a:t> decide to only search until depth L, i.e. we don’t expand beyond depth L.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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Depth-Limited Search</a:t>
            </a:r>
          </a:p>
          <a:p>
            <a:endParaRPr lang="en-US" altLang="en-US" sz="20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000"/>
              <a:t> What of solution is deeper than L? </a:t>
            </a:r>
            <a:r>
              <a:rPr lang="en-US" altLang="en-US" sz="2000">
                <a:sym typeface="Wingdings" panose="05000000000000000000" pitchFamily="2" charset="2"/>
              </a:rPr>
              <a:t> Increase L iteratively.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  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Iterative Deepening Search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altLang="en-US" sz="2000"/>
              <a:t> As we shall see: this inherits the memory advantage of Depth-First </a:t>
            </a:r>
          </a:p>
          <a:p>
            <a:r>
              <a:rPr lang="en-US" altLang="en-US" sz="2000"/>
              <a:t>  search.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923B1D8-3B8E-17A7-C8C0-D5363A7E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D8DF67-DEE4-48CD-BE97-1B88E3C79EE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BEF3DE-3FB1-6232-C529-843EC424C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</a:t>
            </a:r>
            <a:r>
              <a:rPr lang="en-US" altLang="en-US" sz="4000"/>
              <a:t>=0</a:t>
            </a:r>
          </a:p>
        </p:txBody>
      </p:sp>
      <p:pic>
        <p:nvPicPr>
          <p:cNvPr id="32772" name="Picture 4" descr="ids-progress1c">
            <a:extLst>
              <a:ext uri="{FF2B5EF4-FFF2-40B4-BE49-F238E27FC236}">
                <a16:creationId xmlns:a16="http://schemas.microsoft.com/office/drawing/2014/main" id="{D22D499B-496F-4E21-36A6-29BE245E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C64B9C3D-92B9-5D17-08FA-A43F3F37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4D3C9F-5012-4377-A5DA-D2715159619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43CC7D2-9F53-5373-AA07-BB091E2CD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</a:t>
            </a:r>
            <a:r>
              <a:rPr lang="en-US" altLang="en-US" sz="4000"/>
              <a:t>=1</a:t>
            </a:r>
          </a:p>
        </p:txBody>
      </p:sp>
      <p:pic>
        <p:nvPicPr>
          <p:cNvPr id="33796" name="Picture 4" descr="ids-progress2c">
            <a:extLst>
              <a:ext uri="{FF2B5EF4-FFF2-40B4-BE49-F238E27FC236}">
                <a16:creationId xmlns:a16="http://schemas.microsoft.com/office/drawing/2014/main" id="{0C442978-106D-9DD2-778E-C65936AF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28631999-291F-69DA-CE29-C28ADDA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DD7D97-0242-48A9-BD16-20D9AE4D1D5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907259A-9A56-FEC9-CD4F-E7B23618C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lL</a:t>
            </a:r>
            <a:r>
              <a:rPr lang="en-US" altLang="en-US" sz="4000"/>
              <a:t>=2</a:t>
            </a:r>
          </a:p>
        </p:txBody>
      </p:sp>
      <p:pic>
        <p:nvPicPr>
          <p:cNvPr id="34820" name="Picture 4" descr="ids-progress3c">
            <a:extLst>
              <a:ext uri="{FF2B5EF4-FFF2-40B4-BE49-F238E27FC236}">
                <a16:creationId xmlns:a16="http://schemas.microsoft.com/office/drawing/2014/main" id="{8798E7BC-1D73-5C48-EB5B-78C896E3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A7233C26-EFA0-396B-7590-7F431AA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640D30-6FC5-411F-B27B-82741DC6F79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C7B6581-575E-EB9B-3A2F-7811921BE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Uninformed search strategies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A6D20F0-8823-ED3F-01C0-2813B9B23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Uninformed</a:t>
            </a:r>
            <a:r>
              <a:rPr lang="en-US" altLang="en-US"/>
              <a:t>: While searching you have no clue whether one non-goal state is better than any other. Your search is blind.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Various blind strategies:</a:t>
            </a:r>
          </a:p>
          <a:p>
            <a:pPr eaLnBrk="1" hangingPunct="1"/>
            <a:r>
              <a:rPr lang="en-US" altLang="en-US"/>
              <a:t>Breadth-first search</a:t>
            </a:r>
          </a:p>
          <a:p>
            <a:pPr eaLnBrk="1" hangingPunct="1"/>
            <a:r>
              <a:rPr lang="en-US" altLang="en-US"/>
              <a:t>Uniform-cost search</a:t>
            </a:r>
          </a:p>
          <a:p>
            <a:pPr eaLnBrk="1" hangingPunct="1"/>
            <a:r>
              <a:rPr lang="en-US" altLang="en-US"/>
              <a:t>Depth-first search</a:t>
            </a:r>
          </a:p>
          <a:p>
            <a:pPr eaLnBrk="1" hangingPunct="1"/>
            <a:r>
              <a:rPr lang="en-US" altLang="en-US"/>
              <a:t>Iterative deepening 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64F28FAA-9943-A28C-6326-97195B2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3B7607-0C72-4238-9E91-8E7E79D252E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73179A-1348-AD4C-2E19-362665AB0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lL</a:t>
            </a:r>
            <a:r>
              <a:rPr lang="en-US" altLang="en-US" sz="4000"/>
              <a:t>=3</a:t>
            </a:r>
          </a:p>
        </p:txBody>
      </p:sp>
      <p:pic>
        <p:nvPicPr>
          <p:cNvPr id="35844" name="Picture 4" descr="ids-progress4c">
            <a:extLst>
              <a:ext uri="{FF2B5EF4-FFF2-40B4-BE49-F238E27FC236}">
                <a16:creationId xmlns:a16="http://schemas.microsoft.com/office/drawing/2014/main" id="{D65B2D3A-2C72-36EF-90C8-CCD2751E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6DDB0079-4F0F-338D-897F-DD56AF5B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79C143-8DEE-4B93-B9A4-A36E903F655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F785F139-A5B0-7ACC-BAC1-09BD0CE68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deepening search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33DE1F5-0465-3730-CA36-8ED475DFD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Number of nodes generated in a depth-limited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N</a:t>
            </a:r>
            <a:r>
              <a:rPr lang="en-US" altLang="en-US" sz="2400" i="1" baseline="-25000"/>
              <a:t>DLS</a:t>
            </a:r>
            <a:r>
              <a:rPr lang="en-US" altLang="en-US" sz="2400" i="1"/>
              <a:t> = b</a:t>
            </a:r>
            <a:r>
              <a:rPr lang="en-US" altLang="en-US" sz="2400" i="1" baseline="30000">
                <a:latin typeface="r"/>
              </a:rPr>
              <a:t>0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2</a:t>
            </a:r>
            <a:r>
              <a:rPr lang="en-US" altLang="en-US" sz="2400" i="1"/>
              <a:t> + … + b</a:t>
            </a:r>
            <a:r>
              <a:rPr lang="en-US" altLang="en-US" sz="2400" i="1" baseline="30000">
                <a:latin typeface="r"/>
              </a:rPr>
              <a:t>d-2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d-1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Number of nodes generated in an iterative deepening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N</a:t>
            </a:r>
            <a:r>
              <a:rPr lang="en-US" altLang="en-US" sz="2400" baseline="-25000"/>
              <a:t>IDS</a:t>
            </a:r>
            <a:r>
              <a:rPr lang="en-US" altLang="en-US" sz="2400"/>
              <a:t> = (d+1)b</a:t>
            </a:r>
            <a:r>
              <a:rPr lang="en-US" altLang="en-US" sz="2400" baseline="30000"/>
              <a:t>0</a:t>
            </a:r>
            <a:r>
              <a:rPr lang="en-US" altLang="en-US" sz="2400"/>
              <a:t> + d b</a:t>
            </a:r>
            <a:r>
              <a:rPr lang="en-US" altLang="en-US" sz="2400" baseline="30000"/>
              <a:t>1</a:t>
            </a:r>
            <a:r>
              <a:rPr lang="en-US" altLang="en-US" sz="2400"/>
              <a:t> + (d-1)b</a:t>
            </a:r>
            <a:r>
              <a:rPr lang="en-US" altLang="en-US" sz="2400" baseline="30000"/>
              <a:t>2</a:t>
            </a:r>
            <a:r>
              <a:rPr lang="en-US" altLang="en-US" sz="2400"/>
              <a:t> + … + 3b</a:t>
            </a:r>
            <a:r>
              <a:rPr lang="en-US" altLang="en-US" sz="2400" baseline="30000"/>
              <a:t>d-2</a:t>
            </a:r>
            <a:r>
              <a:rPr lang="en-US" altLang="en-US" sz="2400"/>
              <a:t> +2b</a:t>
            </a:r>
            <a:r>
              <a:rPr lang="en-US" altLang="en-US" sz="2400" baseline="30000"/>
              <a:t>d-1</a:t>
            </a:r>
            <a:r>
              <a:rPr lang="en-US" altLang="en-US" sz="2400"/>
              <a:t> + 1b</a:t>
            </a:r>
            <a:r>
              <a:rPr lang="en-US" altLang="en-US" sz="2400" baseline="30000"/>
              <a:t>d</a:t>
            </a:r>
            <a:r>
              <a:rPr lang="en-US" altLang="en-US" sz="2400"/>
              <a:t> =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</a:t>
            </a:r>
            <a:r>
              <a:rPr lang="en-US" altLang="en-US" sz="2400" i="1"/>
              <a:t>b = 10</a:t>
            </a:r>
            <a:r>
              <a:rPr lang="en-US" altLang="en-US" sz="2400"/>
              <a:t>, </a:t>
            </a:r>
            <a:r>
              <a:rPr lang="en-US" altLang="en-US" sz="2400" i="1"/>
              <a:t>d = 5</a:t>
            </a:r>
            <a:r>
              <a:rPr lang="en-US" altLang="en-US" sz="24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DLS </a:t>
            </a:r>
            <a:r>
              <a:rPr lang="en-US" altLang="en-US" sz="2000"/>
              <a:t>= 1 + 10 + 100 + 1,000 + 10,000 + 100,000 = 111,111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IDS</a:t>
            </a:r>
            <a:r>
              <a:rPr lang="en-US" altLang="en-US" sz="2000"/>
              <a:t> = 6 + 50 + 400 + 3,000 + 20,000 + 100,000 = 123,450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1400"/>
              <a:t>BFS = ............................................................................................ </a:t>
            </a:r>
            <a:r>
              <a:rPr lang="en-US" altLang="en-US" sz="2000"/>
              <a:t>= 1,111,100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31BFA298-45D8-96A4-925A-201B92589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962400"/>
          <a:ext cx="1981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62400"/>
                        <a:ext cx="1981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5">
            <a:extLst>
              <a:ext uri="{FF2B5EF4-FFF2-40B4-BE49-F238E27FC236}">
                <a16:creationId xmlns:a16="http://schemas.microsoft.com/office/drawing/2014/main" id="{CF1CA243-6B2B-B82F-D627-2F302B7626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00" y="4191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8E7FF52B-47DD-8CA8-4A5C-10918B47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47561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BFS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168B1889-7377-7030-6D57-2168CD08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4DF0E4-C65A-4BF6-838C-04D85051FF1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A70A68D-A289-3F2C-AB9C-34379920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152400"/>
            <a:ext cx="7793037" cy="852488"/>
          </a:xfrm>
        </p:spPr>
        <p:txBody>
          <a:bodyPr/>
          <a:lstStyle/>
          <a:p>
            <a:pPr eaLnBrk="1" hangingPunct="1"/>
            <a:r>
              <a:rPr lang="en-US" altLang="en-US" sz="3200"/>
              <a:t>Properties of iterative deepening search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F340A90-472D-EA41-7753-CC2C01E1B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50288" cy="4608513"/>
          </a:xfrm>
        </p:spPr>
        <p:txBody>
          <a:bodyPr/>
          <a:lstStyle/>
          <a:p>
            <a:pPr eaLnBrk="1" hangingPunct="1"/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Yes</a:t>
            </a:r>
          </a:p>
          <a:p>
            <a:pPr eaLnBrk="1" hangingPunct="1"/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>
                <a:solidFill>
                  <a:srgbClr val="CC0099"/>
                </a:solidFill>
              </a:rPr>
              <a:t> </a:t>
            </a:r>
            <a:r>
              <a:rPr lang="en-US" altLang="en-US" i="1"/>
              <a:t>(d+1)b</a:t>
            </a:r>
            <a:r>
              <a:rPr lang="en-US" altLang="en-US" i="1" baseline="30000"/>
              <a:t>0</a:t>
            </a:r>
            <a:r>
              <a:rPr lang="en-US" altLang="en-US" i="1"/>
              <a:t> + d b</a:t>
            </a:r>
            <a:r>
              <a:rPr lang="en-US" altLang="en-US" i="1" baseline="30000"/>
              <a:t>1</a:t>
            </a:r>
            <a:r>
              <a:rPr lang="en-US" altLang="en-US" i="1"/>
              <a:t> + (d-1)b</a:t>
            </a:r>
            <a:r>
              <a:rPr lang="en-US" altLang="en-US" i="1" baseline="30000"/>
              <a:t>2</a:t>
            </a:r>
            <a:r>
              <a:rPr lang="en-US" altLang="en-US" i="1"/>
              <a:t> + … + b</a:t>
            </a:r>
            <a:r>
              <a:rPr lang="en-US" altLang="en-US" i="1" baseline="30000"/>
              <a:t>d</a:t>
            </a:r>
            <a:r>
              <a:rPr lang="en-US" altLang="en-US" i="1"/>
              <a:t> = O(b</a:t>
            </a:r>
            <a:r>
              <a:rPr lang="en-US" altLang="en-US" i="1" baseline="30000"/>
              <a:t>d</a:t>
            </a:r>
            <a:r>
              <a:rPr lang="en-US" altLang="en-US" i="1"/>
              <a:t>)</a:t>
            </a:r>
            <a:endParaRPr lang="en-US" altLang="en-US"/>
          </a:p>
          <a:p>
            <a:pPr eaLnBrk="1" hangingPunct="1"/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</a:t>
            </a:r>
            <a:r>
              <a:rPr lang="en-US" altLang="en-US" i="1"/>
              <a:t>O(bd)</a:t>
            </a:r>
            <a:endParaRPr lang="en-US" altLang="en-US"/>
          </a:p>
          <a:p>
            <a:pPr eaLnBrk="1" hangingPunct="1"/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Yes, if step cost = 1 or increasing function of depth.</a:t>
            </a: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371056B-C39A-8810-CD00-9C0786F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EE8DF7-729A-4110-AF7C-AC6EBEF0082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1624719-76A1-4F35-70BA-C8F5DEFC3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IDS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32593A86-38B6-B849-C617-D07047FA0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057400"/>
          <a:ext cx="8602663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00000" imgH="3971429" progId="Paint.Picture">
                  <p:embed/>
                </p:oleObj>
              </mc:Choice>
              <mc:Fallback>
                <p:oleObj name="Bitmap Image" r:id="rId3" imgW="8600000" imgH="39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602663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BE58E3D9-92FF-E73C-3C86-2E06095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939EAF-2AC2-4B2C-9162-6FAD26DB828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C06C93C-66F2-C029-8C1B-89862C354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Bidirectional Search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066D380-5885-4A4D-02FD-01CB9F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/>
              <a:t>Idea</a:t>
            </a:r>
          </a:p>
          <a:p>
            <a:pPr lvl="1" eaLnBrk="1" hangingPunct="1"/>
            <a:r>
              <a:rPr lang="en-US" altLang="en-US" sz="2400"/>
              <a:t>simultaneously search forward from S and backwards from G</a:t>
            </a:r>
          </a:p>
          <a:p>
            <a:pPr lvl="1" eaLnBrk="1" hangingPunct="1"/>
            <a:r>
              <a:rPr lang="en-US" altLang="en-US" sz="2400"/>
              <a:t>stop when both “meet in the middle”</a:t>
            </a:r>
          </a:p>
          <a:p>
            <a:pPr lvl="1" eaLnBrk="1" hangingPunct="1"/>
            <a:r>
              <a:rPr lang="en-US" altLang="en-US" sz="2400"/>
              <a:t>need to keep track of the intersection of 2 open sets of nodes</a:t>
            </a:r>
          </a:p>
          <a:p>
            <a:pPr eaLnBrk="1" hangingPunct="1"/>
            <a:r>
              <a:rPr lang="en-US" altLang="en-US" sz="2800"/>
              <a:t>What does searching backwards from G mean</a:t>
            </a:r>
          </a:p>
          <a:p>
            <a:pPr lvl="1" eaLnBrk="1" hangingPunct="1"/>
            <a:r>
              <a:rPr lang="en-US" altLang="en-US" sz="2400"/>
              <a:t>need a way to specify the predecessors of G</a:t>
            </a:r>
          </a:p>
          <a:p>
            <a:pPr lvl="2" eaLnBrk="1" hangingPunct="1"/>
            <a:r>
              <a:rPr lang="en-US" altLang="en-US" sz="2000"/>
              <a:t>this can be difficult, </a:t>
            </a:r>
          </a:p>
          <a:p>
            <a:pPr lvl="2" eaLnBrk="1" hangingPunct="1"/>
            <a:r>
              <a:rPr lang="en-US" altLang="en-US" sz="2000"/>
              <a:t>e.g., predecessors of checkmate in chess?</a:t>
            </a:r>
          </a:p>
          <a:p>
            <a:pPr lvl="1" eaLnBrk="1" hangingPunct="1"/>
            <a:r>
              <a:rPr lang="en-US" altLang="en-US" sz="2400"/>
              <a:t>what if there are multiple goal states?</a:t>
            </a:r>
          </a:p>
          <a:p>
            <a:pPr lvl="1" eaLnBrk="1" hangingPunct="1"/>
            <a:r>
              <a:rPr lang="en-US" altLang="en-US" sz="2400"/>
              <a:t>what if there is only a goal test, no explicit list?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E3A8913F-1F19-0841-3950-D1FF300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9D2359-0575-4CB6-B9FC-FAA457EEF5D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2F8B647-EE3A-5890-5FC7-D5B2F4896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Bi-Directional Search</a:t>
            </a:r>
          </a:p>
        </p:txBody>
      </p:sp>
      <p:pic>
        <p:nvPicPr>
          <p:cNvPr id="5125" name="Picture 3">
            <a:extLst>
              <a:ext uri="{FF2B5EF4-FFF2-40B4-BE49-F238E27FC236}">
                <a16:creationId xmlns:a16="http://schemas.microsoft.com/office/drawing/2014/main" id="{12E6563B-E810-D7FD-1BBB-F1FC17C8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358616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4">
            <a:extLst>
              <a:ext uri="{FF2B5EF4-FFF2-40B4-BE49-F238E27FC236}">
                <a16:creationId xmlns:a16="http://schemas.microsoft.com/office/drawing/2014/main" id="{505BFD8C-1715-05F1-F472-ECD35251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78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Complexity: time and space complexity are: 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1EF2D31C-AC87-20A9-3EC8-0312FB926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6002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143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8023F14-9A5C-3EB0-BDA2-30ECBCC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AD3657-ED32-437E-9530-93574F71E4B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CE3D7C7-8E86-1683-BA07-6B1B32CF4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algorithms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31EC6710-558F-418C-7F45-C771C04D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43000" y="24384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DD4140E7-DA46-B545-FB90-6CE83852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F7733A-7A7F-43DD-87D6-B558DBDB2C9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186668-0C8A-8EC7-DE74-D2E889A21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Repeated states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7A78800-F01E-64FB-525A-762329ED6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to detect repeated states can turn a linear problem into an exponential one!</a:t>
            </a:r>
          </a:p>
        </p:txBody>
      </p:sp>
      <p:pic>
        <p:nvPicPr>
          <p:cNvPr id="39941" name="Picture 4" descr="ribbon-space">
            <a:extLst>
              <a:ext uri="{FF2B5EF4-FFF2-40B4-BE49-F238E27FC236}">
                <a16:creationId xmlns:a16="http://schemas.microsoft.com/office/drawing/2014/main" id="{74E55AEA-6B21-8F35-6DB2-53735F3E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5344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9676D4FE-CDFE-E2CC-7AB4-F0A8EA68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737476-888B-45A4-BAF6-B7A5EFFF6AB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8C13F46-95EE-7458-FB03-F0B9C4E7D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Solutions to Repeated States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818F5B5-65BB-ACCA-8F9E-32D1DC61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3657600"/>
            <a:ext cx="7848600" cy="2819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/>
              <a:t>Method 1</a:t>
            </a:r>
          </a:p>
          <a:p>
            <a:pPr lvl="1" eaLnBrk="1" hangingPunct="1"/>
            <a:r>
              <a:rPr lang="en-US" altLang="en-US" sz="2400"/>
              <a:t>do not create paths containing cycles (loops)</a:t>
            </a:r>
          </a:p>
          <a:p>
            <a:pPr eaLnBrk="1" hangingPunct="1"/>
            <a:r>
              <a:rPr lang="en-US" altLang="en-US" sz="2800"/>
              <a:t>Method 2</a:t>
            </a:r>
          </a:p>
          <a:p>
            <a:pPr lvl="1" eaLnBrk="1" hangingPunct="1"/>
            <a:r>
              <a:rPr lang="en-US" altLang="en-US" sz="2400"/>
              <a:t>never generate a state generated before</a:t>
            </a:r>
          </a:p>
          <a:p>
            <a:pPr lvl="2" eaLnBrk="1" hangingPunct="1"/>
            <a:r>
              <a:rPr lang="en-US" altLang="en-US" sz="2000"/>
              <a:t>must keep track of all possible states (uses a lot of memory)</a:t>
            </a:r>
          </a:p>
          <a:p>
            <a:pPr lvl="2" eaLnBrk="1" hangingPunct="1"/>
            <a:r>
              <a:rPr lang="en-US" altLang="en-US" sz="2000"/>
              <a:t>e.g., 8-puzzle problem, we have 9! = 362,880 states</a:t>
            </a:r>
            <a:br>
              <a:rPr lang="en-US" altLang="en-US" sz="2000"/>
            </a:br>
            <a:endParaRPr lang="en-US" altLang="en-US" sz="2000"/>
          </a:p>
        </p:txBody>
      </p:sp>
      <p:sp>
        <p:nvSpPr>
          <p:cNvPr id="40965" name="Oval 4">
            <a:extLst>
              <a:ext uri="{FF2B5EF4-FFF2-40B4-BE49-F238E27FC236}">
                <a16:creationId xmlns:a16="http://schemas.microsoft.com/office/drawing/2014/main" id="{8B8C0E57-5017-2D8E-0451-86895D8B5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1987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E45BA131-8C3D-2B58-11C2-FA847D69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673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6">
            <a:extLst>
              <a:ext uri="{FF2B5EF4-FFF2-40B4-BE49-F238E27FC236}">
                <a16:creationId xmlns:a16="http://schemas.microsoft.com/office/drawing/2014/main" id="{30A66C40-9264-CF8A-4DA6-2D71AD38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1530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Line 7">
            <a:extLst>
              <a:ext uri="{FF2B5EF4-FFF2-40B4-BE49-F238E27FC236}">
                <a16:creationId xmlns:a16="http://schemas.microsoft.com/office/drawing/2014/main" id="{C77B689C-6622-8495-E86F-572995DA9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676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642B5A61-F0F5-369E-5640-FE519BFFD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7526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269B7C6E-4E1A-6256-8A27-FB0836695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09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3D880A5A-42A6-3F7A-FA96-1219656D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57797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A94811A4-8AB4-3038-5CD4-A34AA0F1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196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3" name="Rectangle 12">
            <a:extLst>
              <a:ext uri="{FF2B5EF4-FFF2-40B4-BE49-F238E27FC236}">
                <a16:creationId xmlns:a16="http://schemas.microsoft.com/office/drawing/2014/main" id="{DC8CF116-317F-AF67-BDB8-BE38E991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20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74" name="Oval 13">
            <a:extLst>
              <a:ext uri="{FF2B5EF4-FFF2-40B4-BE49-F238E27FC236}">
                <a16:creationId xmlns:a16="http://schemas.microsoft.com/office/drawing/2014/main" id="{0B1F28D9-9858-52B5-D728-BD5605BE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12255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Oval 14">
            <a:extLst>
              <a:ext uri="{FF2B5EF4-FFF2-40B4-BE49-F238E27FC236}">
                <a16:creationId xmlns:a16="http://schemas.microsoft.com/office/drawing/2014/main" id="{CFEF540D-5B53-F92E-1569-98F326A2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6" name="Oval 15">
            <a:extLst>
              <a:ext uri="{FF2B5EF4-FFF2-40B4-BE49-F238E27FC236}">
                <a16:creationId xmlns:a16="http://schemas.microsoft.com/office/drawing/2014/main" id="{7E2AC6D4-DAB7-0A4E-C86B-D9C30C3E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7" name="Oval 16">
            <a:extLst>
              <a:ext uri="{FF2B5EF4-FFF2-40B4-BE49-F238E27FC236}">
                <a16:creationId xmlns:a16="http://schemas.microsoft.com/office/drawing/2014/main" id="{9709769B-4EFB-D6F2-2FCA-C4445FB8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8" name="Oval 17">
            <a:extLst>
              <a:ext uri="{FF2B5EF4-FFF2-40B4-BE49-F238E27FC236}">
                <a16:creationId xmlns:a16="http://schemas.microsoft.com/office/drawing/2014/main" id="{560FF953-92BA-E56F-7DB7-7645A60D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9" name="Oval 18">
            <a:extLst>
              <a:ext uri="{FF2B5EF4-FFF2-40B4-BE49-F238E27FC236}">
                <a16:creationId xmlns:a16="http://schemas.microsoft.com/office/drawing/2014/main" id="{51A1BEC9-D663-923E-8BB8-F87FC27C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0543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80" name="Oval 19">
            <a:extLst>
              <a:ext uri="{FF2B5EF4-FFF2-40B4-BE49-F238E27FC236}">
                <a16:creationId xmlns:a16="http://schemas.microsoft.com/office/drawing/2014/main" id="{18577742-3E95-4BEC-E459-63B797E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139950"/>
            <a:ext cx="2159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81" name="Rectangle 20">
            <a:extLst>
              <a:ext uri="{FF2B5EF4-FFF2-40B4-BE49-F238E27FC236}">
                <a16:creationId xmlns:a16="http://schemas.microsoft.com/office/drawing/2014/main" id="{04F6A619-B6DC-0559-2363-F0BBA6480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04457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82" name="Rectangle 21">
            <a:extLst>
              <a:ext uri="{FF2B5EF4-FFF2-40B4-BE49-F238E27FC236}">
                <a16:creationId xmlns:a16="http://schemas.microsoft.com/office/drawing/2014/main" id="{F5B32D15-736D-A82B-8FDC-A99F96BA9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8827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83" name="Rectangle 22">
            <a:extLst>
              <a:ext uri="{FF2B5EF4-FFF2-40B4-BE49-F238E27FC236}">
                <a16:creationId xmlns:a16="http://schemas.microsoft.com/office/drawing/2014/main" id="{6F8FA701-F8F2-389D-8049-07C4487A2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18827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84" name="Rectangle 23">
            <a:extLst>
              <a:ext uri="{FF2B5EF4-FFF2-40B4-BE49-F238E27FC236}">
                <a16:creationId xmlns:a16="http://schemas.microsoft.com/office/drawing/2014/main" id="{0C8C7C68-21EF-C93A-5D0F-FCB74CEF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72097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85" name="Line 24">
            <a:extLst>
              <a:ext uri="{FF2B5EF4-FFF2-40B4-BE49-F238E27FC236}">
                <a16:creationId xmlns:a16="http://schemas.microsoft.com/office/drawing/2014/main" id="{D0AF7ED7-5031-4139-5E55-2A8712339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37160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5">
            <a:extLst>
              <a:ext uri="{FF2B5EF4-FFF2-40B4-BE49-F238E27FC236}">
                <a16:creationId xmlns:a16="http://schemas.microsoft.com/office/drawing/2014/main" id="{976C6089-7975-6EEB-1AF7-C33B4DDAE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6">
            <a:extLst>
              <a:ext uri="{FF2B5EF4-FFF2-40B4-BE49-F238E27FC236}">
                <a16:creationId xmlns:a16="http://schemas.microsoft.com/office/drawing/2014/main" id="{56D5D1B9-4F7E-69D9-0EE0-5EFD2B923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362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7">
            <a:extLst>
              <a:ext uri="{FF2B5EF4-FFF2-40B4-BE49-F238E27FC236}">
                <a16:creationId xmlns:a16="http://schemas.microsoft.com/office/drawing/2014/main" id="{F1A41B16-EA45-6CCD-D650-0153C55FD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3622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8">
            <a:extLst>
              <a:ext uri="{FF2B5EF4-FFF2-40B4-BE49-F238E27FC236}">
                <a16:creationId xmlns:a16="http://schemas.microsoft.com/office/drawing/2014/main" id="{3410FA32-C8DD-5480-B330-7E1385D06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362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29">
            <a:extLst>
              <a:ext uri="{FF2B5EF4-FFF2-40B4-BE49-F238E27FC236}">
                <a16:creationId xmlns:a16="http://schemas.microsoft.com/office/drawing/2014/main" id="{CC7434E9-9B6D-149B-9470-0850E82C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16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30">
            <a:extLst>
              <a:ext uri="{FF2B5EF4-FFF2-40B4-BE49-F238E27FC236}">
                <a16:creationId xmlns:a16="http://schemas.microsoft.com/office/drawing/2014/main" id="{D6008EFD-CE0F-CADD-F079-88716993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720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92" name="Rectangle 31">
            <a:extLst>
              <a:ext uri="{FF2B5EF4-FFF2-40B4-BE49-F238E27FC236}">
                <a16:creationId xmlns:a16="http://schemas.microsoft.com/office/drawing/2014/main" id="{A0EE17FD-A463-B8EB-B708-79A41578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720975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93" name="Rectangle 32">
            <a:extLst>
              <a:ext uri="{FF2B5EF4-FFF2-40B4-BE49-F238E27FC236}">
                <a16:creationId xmlns:a16="http://schemas.microsoft.com/office/drawing/2014/main" id="{562B09BD-E9FD-BDE4-36D4-8BF7BB27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272097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94" name="Rectangle 33">
            <a:extLst>
              <a:ext uri="{FF2B5EF4-FFF2-40B4-BE49-F238E27FC236}">
                <a16:creationId xmlns:a16="http://schemas.microsoft.com/office/drawing/2014/main" id="{C53CED18-4F8A-4A35-850A-D053090C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101975"/>
            <a:ext cx="1241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State Space</a:t>
            </a:r>
          </a:p>
        </p:txBody>
      </p:sp>
      <p:sp>
        <p:nvSpPr>
          <p:cNvPr id="40995" name="Rectangle 34">
            <a:extLst>
              <a:ext uri="{FF2B5EF4-FFF2-40B4-BE49-F238E27FC236}">
                <a16:creationId xmlns:a16="http://schemas.microsoft.com/office/drawing/2014/main" id="{5ED3D658-DA5E-0D4A-8C3A-66C4F82A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330575"/>
            <a:ext cx="2555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Example of a Search Tree</a:t>
            </a:r>
          </a:p>
        </p:txBody>
      </p:sp>
      <p:sp>
        <p:nvSpPr>
          <p:cNvPr id="40996" name="Line 35">
            <a:extLst>
              <a:ext uri="{FF2B5EF4-FFF2-40B4-BE49-F238E27FC236}">
                <a16:creationId xmlns:a16="http://schemas.microsoft.com/office/drawing/2014/main" id="{CBE87346-13A4-6F3E-28C9-EE101B3F85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Text Box 36">
            <a:extLst>
              <a:ext uri="{FF2B5EF4-FFF2-40B4-BE49-F238E27FC236}">
                <a16:creationId xmlns:a16="http://schemas.microsoft.com/office/drawing/2014/main" id="{73A60ED9-1AE3-5629-2085-81E16CB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765550"/>
            <a:ext cx="259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suboptimal but practical</a:t>
            </a:r>
          </a:p>
        </p:txBody>
      </p:sp>
      <p:sp>
        <p:nvSpPr>
          <p:cNvPr id="40998" name="Line 37">
            <a:extLst>
              <a:ext uri="{FF2B5EF4-FFF2-40B4-BE49-F238E27FC236}">
                <a16:creationId xmlns:a16="http://schemas.microsoft.com/office/drawing/2014/main" id="{9E041726-BA08-8C88-1817-470ECD9661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8768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Text Box 38">
            <a:extLst>
              <a:ext uri="{FF2B5EF4-FFF2-40B4-BE49-F238E27FC236}">
                <a16:creationId xmlns:a16="http://schemas.microsoft.com/office/drawing/2014/main" id="{3AAEA4BA-874C-1202-9778-0FC56F5F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679950"/>
            <a:ext cx="3278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optimal but memory inefficient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96F1F715-B998-38D7-8229-BAC9BF43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1D24F4-9FFD-4CE4-B615-65EEC49B93A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7F470B8-15B1-5C38-BB34-23D48E8F6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692A3B9-251C-EB1A-B4A0-72240A19E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Problem formulation usually requires abstracting away real-world details to define a state space that can feasibly be explored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400"/>
              <a:t>Variety of uninformed search strategies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400"/>
              <a:t>Iterative deepening search uses only linear space and not much more time than other uninformed algorithms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4DF46103-E424-02AD-9426-B916A99E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6240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hlinkClick r:id="rId3"/>
              </a:rPr>
              <a:t>http://www.cs.rmit.edu.au/AI-Search/Product/</a:t>
            </a:r>
            <a:endParaRPr lang="en-US" altLang="en-US"/>
          </a:p>
          <a:p>
            <a:r>
              <a:rPr lang="en-US" altLang="en-US">
                <a:hlinkClick r:id="rId4"/>
              </a:rPr>
              <a:t>http://aima.cs.berkeley.edu/demos.html</a:t>
            </a:r>
            <a:r>
              <a:rPr lang="en-US" altLang="en-US"/>
              <a:t>   (for more demos)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69076B5-58C5-6FDC-9D3A-493D74D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AD3CE7-23D3-4EBE-AFC8-2CB33292334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86C38AA-0C0F-5AE1-1F04-8BEB0C7AE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36CDC58-ABE7-D350-EC10-DADE0F61A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fringe</a:t>
            </a:r>
            <a:r>
              <a:rPr lang="en-US" altLang="en-US"/>
              <a:t> is a first-in-first-out (FIFO) queue, i.e., new successors go at end of the queue.</a:t>
            </a:r>
          </a:p>
        </p:txBody>
      </p:sp>
      <p:pic>
        <p:nvPicPr>
          <p:cNvPr id="11269" name="Picture 4" descr="bfs-progress1c">
            <a:extLst>
              <a:ext uri="{FF2B5EF4-FFF2-40B4-BE49-F238E27FC236}">
                <a16:creationId xmlns:a16="http://schemas.microsoft.com/office/drawing/2014/main" id="{1EC36741-62A2-E7B2-7441-E119A23F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311864A7-56E5-38B5-BEB3-5DF540CB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94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Is A a goal state?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0121A6DF-9F3F-71DF-F756-6EBC12F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E132DB-9C9C-473F-AFC6-3CB5080EF8B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12291" name="Picture 5" descr="bfs-progress2c">
            <a:extLst>
              <a:ext uri="{FF2B5EF4-FFF2-40B4-BE49-F238E27FC236}">
                <a16:creationId xmlns:a16="http://schemas.microsoft.com/office/drawing/2014/main" id="{AE925179-400F-4129-EEB8-309485B8AF13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noFill/>
        </p:spPr>
      </p:pic>
      <p:sp>
        <p:nvSpPr>
          <p:cNvPr id="12292" name="Rectangle 2">
            <a:extLst>
              <a:ext uri="{FF2B5EF4-FFF2-40B4-BE49-F238E27FC236}">
                <a16:creationId xmlns:a16="http://schemas.microsoft.com/office/drawing/2014/main" id="{EE6C10EE-6861-AAF5-7D0B-0D40D905C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F50852D-CBE9-D6C1-B8BE-899294FA82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328025" cy="4608513"/>
          </a:xfrm>
        </p:spPr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fringe</a:t>
            </a:r>
            <a:r>
              <a:rPr lang="en-US" altLang="en-US"/>
              <a:t> is a FIFO queue, i.e., new successors go at end</a:t>
            </a: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E3726BBE-1FA9-1A6A-1730-0B6C857E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994150"/>
            <a:ext cx="1939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>
                <a:solidFill>
                  <a:srgbClr val="FF0000"/>
                </a:solidFill>
              </a:rPr>
              <a:t>fringe = [B,C]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B a goal state?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9477DA3-3739-550B-AABD-E0663C6D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61F48A-76B9-4C6B-9F2C-1D6CFF80BD3A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3315" name="Picture 5" descr="bfs-progress3c">
            <a:extLst>
              <a:ext uri="{FF2B5EF4-FFF2-40B4-BE49-F238E27FC236}">
                <a16:creationId xmlns:a16="http://schemas.microsoft.com/office/drawing/2014/main" id="{9BDA38CC-9F24-8806-1962-D3904CC1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C464AEDD-A4EB-3E89-9F09-4F8EBAA0D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EE8D9B2-9255-445E-1339-53272F4DA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
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fringe</a:t>
            </a:r>
            <a:r>
              <a:rPr lang="en-US" altLang="en-US"/>
              <a:t> is a FIFO queue, i.e., new successors go at end</a:t>
            </a:r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6A25E41D-627D-1591-44DB-15A2DDF35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146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797DCF2B-E54F-7131-698A-8A8D108A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146550"/>
            <a:ext cx="2012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>
                <a:solidFill>
                  <a:srgbClr val="FF0000"/>
                </a:solidFill>
              </a:rPr>
              <a:t>fringe=[C,D,E]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C a goal state?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A17DD0B0-C9AA-BFFB-F180-0F706574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135F38-D9DF-402F-BFED-C5FB65F1C6B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4339" name="Picture 5" descr="bfs-progress4c">
            <a:extLst>
              <a:ext uri="{FF2B5EF4-FFF2-40B4-BE49-F238E27FC236}">
                <a16:creationId xmlns:a16="http://schemas.microsoft.com/office/drawing/2014/main" id="{914B671F-DA8A-9631-6D3D-7E9D8A6D9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>
            <a:extLst>
              <a:ext uri="{FF2B5EF4-FFF2-40B4-BE49-F238E27FC236}">
                <a16:creationId xmlns:a16="http://schemas.microsoft.com/office/drawing/2014/main" id="{54F8236E-6D9F-D687-8B51-38A177367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88B514F-56D5-3260-33F9-BDF37D553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Expand shallowest unexpanded node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i="1"/>
              <a:t>fringe</a:t>
            </a:r>
            <a:r>
              <a:rPr lang="en-US" altLang="en-US"/>
              <a:t> is a FIFO queue, i.e., new successors go at end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04D813E4-43BE-ADF7-94C8-48E3091B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070350"/>
            <a:ext cx="19605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>
                <a:solidFill>
                  <a:srgbClr val="FF0000"/>
                </a:solidFill>
              </a:rPr>
              <a:t>fringe=[D,E,F,G]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Is D a goal state?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7BC4B4D8-49A8-61C1-131E-BF7D96F0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623288-1B2B-4284-8065-E3B7EBB5D818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1E4818EE-27EC-8097-CE43-E0E28D712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0"/>
          <a:ext cx="6553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3531" imgH="7948349" progId="Paint.Picture">
                  <p:embed/>
                </p:oleObj>
              </mc:Choice>
              <mc:Fallback>
                <p:oleObj name="Bitmap Image" r:id="rId3" imgW="5433531" imgH="794834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226"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65532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>
            <a:extLst>
              <a:ext uri="{FF2B5EF4-FFF2-40B4-BE49-F238E27FC236}">
                <a16:creationId xmlns:a16="http://schemas.microsoft.com/office/drawing/2014/main" id="{6147DC65-73E8-7AA8-CC79-6B293F8D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217738"/>
            <a:ext cx="170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chemeClr val="tx2"/>
                </a:solidFill>
              </a:rPr>
              <a:t>Example</a:t>
            </a:r>
          </a:p>
          <a:p>
            <a:r>
              <a:rPr lang="en-US" altLang="en-US" sz="3200">
                <a:solidFill>
                  <a:schemeClr val="tx2"/>
                </a:solidFill>
              </a:rPr>
              <a:t>BFS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2175539-D1D7-7A5B-CC43-63E8D79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1A7B95-1384-4B52-BD02-A7FDE6A490F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A44F303-EA08-DAA6-030C-0BBB5F9C3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Properties of breadth-first search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6078BC8-F87C-DE74-8394-DDC7CB521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Complete?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Yes it always reaches goal (if </a:t>
            </a:r>
            <a:r>
              <a:rPr lang="en-US" altLang="en-US" sz="2800" i="1"/>
              <a:t>b</a:t>
            </a:r>
            <a:r>
              <a:rPr lang="en-US" altLang="en-US" sz="2800"/>
              <a:t> is finite)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Time?</a:t>
            </a:r>
            <a:r>
              <a:rPr lang="en-US" altLang="en-US" sz="2800"/>
              <a:t> </a:t>
            </a:r>
            <a:r>
              <a:rPr lang="en-US" altLang="en-US" sz="2800" i="1"/>
              <a:t>1+b+b</a:t>
            </a:r>
            <a:r>
              <a:rPr lang="en-US" altLang="en-US" sz="2800" i="1" baseline="30000"/>
              <a:t>2</a:t>
            </a:r>
            <a:r>
              <a:rPr lang="en-US" altLang="en-US" sz="2800" i="1"/>
              <a:t>+b</a:t>
            </a:r>
            <a:r>
              <a:rPr lang="en-US" altLang="en-US" sz="2800" i="1" baseline="30000"/>
              <a:t>3</a:t>
            </a:r>
            <a:r>
              <a:rPr lang="en-US" altLang="en-US" sz="2800"/>
              <a:t>+… +</a:t>
            </a:r>
            <a:r>
              <a:rPr lang="en-US" altLang="en-US" sz="2800" i="1"/>
              <a:t>b</a:t>
            </a:r>
            <a:r>
              <a:rPr lang="en-US" altLang="en-US" sz="2800" i="1" baseline="30000"/>
              <a:t>d</a:t>
            </a:r>
            <a:r>
              <a:rPr lang="en-US" altLang="en-US" sz="2800"/>
              <a:t> + (</a:t>
            </a:r>
            <a:r>
              <a:rPr lang="en-US" altLang="en-US" sz="2800" i="1"/>
              <a:t>b</a:t>
            </a:r>
            <a:r>
              <a:rPr lang="en-US" altLang="en-US" sz="2800" i="1" baseline="30000"/>
              <a:t>d+1</a:t>
            </a:r>
            <a:r>
              <a:rPr lang="en-US" altLang="en-US" sz="2800" i="1"/>
              <a:t>-b)</a:t>
            </a:r>
            <a:r>
              <a:rPr lang="en-US" altLang="en-US" sz="2800"/>
              <a:t>) = O(b</a:t>
            </a:r>
            <a:r>
              <a:rPr lang="en-US" altLang="en-US" sz="2800" baseline="30000"/>
              <a:t>d+1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(this is the number of nodes we generate)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Space?</a:t>
            </a:r>
            <a:r>
              <a:rPr lang="en-US" altLang="en-US" sz="2800"/>
              <a:t> </a:t>
            </a:r>
            <a:r>
              <a:rPr lang="en-US" altLang="en-US" sz="2800" i="1"/>
              <a:t>O(b</a:t>
            </a:r>
            <a:r>
              <a:rPr lang="en-US" altLang="en-US" sz="2800" i="1" baseline="30000"/>
              <a:t>d+1</a:t>
            </a:r>
            <a:r>
              <a:rPr lang="en-US" altLang="en-US" sz="2800" i="1"/>
              <a:t>)</a:t>
            </a:r>
            <a:r>
              <a:rPr lang="en-US" altLang="en-US" sz="2800"/>
              <a:t> (keeps every node in memory,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either in fringe or on a path to fringe).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Optimal?</a:t>
            </a:r>
            <a:r>
              <a:rPr lang="en-US" altLang="en-US" sz="2800"/>
              <a:t> Yes (if we guarantee that deeper solutions are less optimal, e.g. step-cost=1).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Space</a:t>
            </a:r>
            <a:r>
              <a:rPr lang="en-US" altLang="en-US" sz="2800"/>
              <a:t> is the bigger problem (more than time)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BD7F9E5C-2795-445B-825D-1199D01E0401}"/>
</file>

<file path=customXml/itemProps2.xml><?xml version="1.0" encoding="utf-8"?>
<ds:datastoreItem xmlns:ds="http://schemas.openxmlformats.org/officeDocument/2006/customXml" ds:itemID="{02C44AA7-0DE1-4096-90E0-358A36C7377D}"/>
</file>

<file path=customXml/itemProps3.xml><?xml version="1.0" encoding="utf-8"?>
<ds:datastoreItem xmlns:ds="http://schemas.openxmlformats.org/officeDocument/2006/customXml" ds:itemID="{AC8179DE-2269-4223-A319-1B8088445D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1638</Words>
  <Application>Microsoft Office PowerPoint</Application>
  <PresentationFormat>On-screen Show (4:3)</PresentationFormat>
  <Paragraphs>319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Tahoma</vt:lpstr>
      <vt:lpstr>Arial</vt:lpstr>
      <vt:lpstr>Wingdings</vt:lpstr>
      <vt:lpstr>r</vt:lpstr>
      <vt:lpstr>Times New Roman</vt:lpstr>
      <vt:lpstr>Blends</vt:lpstr>
      <vt:lpstr>Bitmap Image</vt:lpstr>
      <vt:lpstr>MathType 5.0 Equation</vt:lpstr>
      <vt:lpstr>Uninformed Search</vt:lpstr>
      <vt:lpstr>Measuring problem-solving performance</vt:lpstr>
      <vt:lpstr>Uninformed search strategies</vt:lpstr>
      <vt:lpstr>Breadth-first search</vt:lpstr>
      <vt:lpstr>Breadth-first search</vt:lpstr>
      <vt:lpstr>Breadth-first search</vt:lpstr>
      <vt:lpstr>Breadth-first search</vt:lpstr>
      <vt:lpstr>PowerPoint Presentation</vt:lpstr>
      <vt:lpstr>Properties of breadth-first search</vt:lpstr>
      <vt:lpstr>Uniform-cost search</vt:lpstr>
      <vt:lpstr>Uniform-cost search 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PowerPoint Presentation</vt:lpstr>
      <vt:lpstr>Properties of depth-first search</vt:lpstr>
      <vt:lpstr>Iterative deepening search</vt:lpstr>
      <vt:lpstr>Iterative deepening search L=0</vt:lpstr>
      <vt:lpstr>Iterative deepening search L=1</vt:lpstr>
      <vt:lpstr>Iterative deepening search lL=2</vt:lpstr>
      <vt:lpstr>Iterative deepening search lL=3</vt:lpstr>
      <vt:lpstr>Iterative deepening search</vt:lpstr>
      <vt:lpstr>Properties of iterative deepening search</vt:lpstr>
      <vt:lpstr>Example IDS</vt:lpstr>
      <vt:lpstr>Bidirectional Search</vt:lpstr>
      <vt:lpstr>Bi-Directional Search</vt:lpstr>
      <vt:lpstr>Summary of algorithms</vt:lpstr>
      <vt:lpstr>Repeated states</vt:lpstr>
      <vt:lpstr>Solutions to Repeated States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1905001@cse.buet.ac.bd</cp:lastModifiedBy>
  <cp:revision>31</cp:revision>
  <dcterms:created xsi:type="dcterms:W3CDTF">2003-12-17T02:58:58Z</dcterms:created>
  <dcterms:modified xsi:type="dcterms:W3CDTF">2023-09-13T14:54:21Z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