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256" r:id="rId2"/>
    <p:sldId id="489" r:id="rId3"/>
    <p:sldId id="486" r:id="rId4"/>
    <p:sldId id="412" r:id="rId5"/>
    <p:sldId id="451" r:id="rId6"/>
    <p:sldId id="453" r:id="rId7"/>
    <p:sldId id="455" r:id="rId8"/>
    <p:sldId id="487" r:id="rId9"/>
    <p:sldId id="415" r:id="rId10"/>
    <p:sldId id="414" r:id="rId11"/>
    <p:sldId id="416" r:id="rId12"/>
    <p:sldId id="417" r:id="rId13"/>
    <p:sldId id="418" r:id="rId14"/>
    <p:sldId id="419" r:id="rId15"/>
    <p:sldId id="456" r:id="rId16"/>
    <p:sldId id="454" r:id="rId17"/>
    <p:sldId id="457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58" r:id="rId28"/>
    <p:sldId id="431" r:id="rId29"/>
    <p:sldId id="432" r:id="rId30"/>
    <p:sldId id="490" r:id="rId31"/>
    <p:sldId id="433" r:id="rId32"/>
    <p:sldId id="462" r:id="rId33"/>
    <p:sldId id="461" r:id="rId34"/>
    <p:sldId id="469" r:id="rId35"/>
    <p:sldId id="470" r:id="rId36"/>
    <p:sldId id="471" r:id="rId37"/>
    <p:sldId id="472" r:id="rId38"/>
    <p:sldId id="474" r:id="rId39"/>
    <p:sldId id="466" r:id="rId40"/>
    <p:sldId id="476" r:id="rId41"/>
    <p:sldId id="460" r:id="rId42"/>
    <p:sldId id="478" r:id="rId43"/>
    <p:sldId id="483" r:id="rId44"/>
    <p:sldId id="484" r:id="rId45"/>
    <p:sldId id="485" r:id="rId46"/>
    <p:sldId id="481" r:id="rId47"/>
    <p:sldId id="488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3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96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96FFE55-C199-2C74-791D-2E60A3C593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F68C15F-3921-C939-19EF-9240EF424A7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F21D681-09C1-F577-7949-5078A9ED88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6D981A6-7E39-83A9-B74D-4EA958264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45969001-6CC5-52DF-2D19-B85BECD4AE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9F130DB-9FB8-F9DF-7902-3A2C7C858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C6D52A6-6D73-F6B5-0F9A-C7E1FEF74B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353A14B-7C22-7570-8B2C-231C81747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7766D57-F3CD-9C64-4109-4369300A45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50C7A34-D8F5-44C3-9A79-C96400C86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44066B7-51B0-0A6F-42E9-46BDB32CD5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B5F8DA31-7894-6837-33C7-937AF15D0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DF1D666-A3E3-9F82-E6F9-CD17244124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5B39B62-7EE2-CB75-D0C0-CFAE59D94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37B5F8B-481C-0616-2887-E7C73EB466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3C89F24-F6E2-08BF-323F-4F82781F5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EB38632-23F5-E840-07EF-442E14FAFF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22D99FB-ABDC-A06E-2E02-D98EC95E7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D54576B5-2562-F8C0-A57E-A767034BB5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79397BB-B112-63AA-31A4-5D8F92893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7C4A692-7DCB-0EBF-B9DC-1CF33A3550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FE1E06C-554A-DC51-0A0D-D480362F2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C7ED6122-C843-8119-B7BB-1FDB54D708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CF0686B-EBC0-CD10-AFD5-3DE9CE7A8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B558597-1942-8394-A984-A2A590F7A2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583AF3E-6479-74FC-2465-3BBC71976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906D229-7B01-0A95-E491-21DAA49B57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BAF7C71F-2EF1-B712-46F5-57597D829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A8464E46-B7BF-E947-09D3-7DA0BC92F3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08E7310-CD1C-0610-1130-6BC14219E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AFF2F77-E8FF-2C42-C7B2-20574F2367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49B0171-091E-28C7-075F-56E2D291B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252A04B5-E8F0-5CBE-4DB5-27937FEC51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D9CE4890-B0AD-F009-D90F-1C7F0BF46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6C9F69F-E691-AB24-0729-B3DC618B5C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016D8815-22B2-4973-D59A-577EC08A8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CABFAC8-8944-CFA2-730E-2F23FEF679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B631779-783A-CA5B-5159-4A751F456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5F32062D-BC12-0EF2-5254-908D03F616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74CE61A5-7B45-7073-CAB4-7D4D7D68F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07F20C26-E7C1-62AF-668B-1552C8C68B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7DB4AD7-25AD-919B-7F80-D86B4DC0D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80905F03-5B46-1955-0430-AC8DEBFA1D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6AB8CF52-91F9-C561-F428-109F4FA5A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FBD1C45-544A-847A-E253-650CB546B8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EFCE1DA-6A17-C15B-9B16-31736FEB1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5113C5E-3F72-65DE-6A2D-5DB0EB09A1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DD33010-B415-8E7E-326C-887C7967D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DC2D139-6886-3F95-6C0A-DF04E8FDB7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F3B7080-32F1-DE4A-CAE1-09BA90BA0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C026E056-7F71-1A47-72CF-EA06F7F76C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4F7EEA89-1A11-1E30-9802-18E5AF196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74272249-7BB9-768A-5BE3-9345FD36DA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A8284CF-73BA-9347-70D6-AE6237E85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C8B64855-DD57-EA89-7EE2-7DA1675FEB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DB8FAD5-B4D8-4992-53DF-21946C110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A1BF761-7401-299E-AB07-8181968E5B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2661311B-0ABB-FAE0-1C25-939363F9A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FBB67988-8F33-A0B5-1A52-6C94616EF9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2E7D9F06-CDED-A6D7-F5AB-E4EB318F4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CC875464-596E-F470-382D-701FD125D4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438B8D4-B9F6-6785-6D1F-2B547A441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33B9798-62A5-B330-97D5-FA785552B6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5D9A156-33D6-0CA3-7C41-2E9D731ED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15DE8A79-0A24-08DB-4DF3-F68F5059CC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B9C433ED-6ECF-4BD2-9E91-A2E538C2D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F78B53DB-84D2-689E-F744-3F0F85686C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878568F-AA69-6366-B62D-30F741873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E5DE6D2-21DA-4CA0-6C82-D4FD7C5DD0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B11174B-6F2C-CF7A-10D1-32C2AB1EC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34F2A1B8-7559-89D6-F1F7-EBA94E0E33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FDAB6BC-E937-7EB5-FD91-2D11D1F3C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EA7C3570-C34C-6C14-E189-A7DCF05E9C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EFEB2CE5-718A-158A-86C8-9D280ED96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AA7BC9B-8055-62DA-AC16-2D0EA4B019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DA2B4B5D-4AD5-358A-8683-B207BA8AE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D0149619-5048-B73F-D35F-4791CA9AC6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8B3D5CD7-3E94-659D-B951-B0DCAB7A8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B594D7E7-AE97-888F-B8DD-BD8C1782C5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3160A4A2-9C9B-98F0-B35B-DFACF5783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9AFB36FD-1A27-9919-D413-14AA6CA796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CE94012E-6B78-EB30-69EC-E6560BED8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0043F767-DB12-145A-1BA4-DEF7CA0E58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72DE661-250E-D832-52B9-74D444913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8CC2FA3A-6EBD-7284-CD90-6E47045CF3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938F307F-6C0D-78AD-D3FF-DA2A315F2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FC1211A-E668-0CAC-C8C4-4BE3DE4C70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714C632-D3AF-4D66-AAA8-0A99609AB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D4D3174-A71D-A151-3F7D-35A9196CFE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87FB882-8C09-E97E-850A-C540D2C3E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DEE116E-C724-C4E5-CADD-9282F799EA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FB53415-014A-15BB-2974-6D64D6F4C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2C7A164-4F33-2F01-E0E3-CC0780B4B6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7347A1D-0378-8739-F2D7-BDE8232F9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9B9E3C1-BE6F-49CE-A40C-B0CDED5EDA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139FF7-30BD-1A43-0D40-C767F9946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57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3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3048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476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78486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733800"/>
            <a:ext cx="78486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5700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78486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733800"/>
            <a:ext cx="78486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3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23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124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848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3848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2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895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53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6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06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01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F24D525-EF00-D9B1-CFB3-6FA4B8798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619C896-2E5C-6736-FEE8-7380871F1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1C8804-577E-68FF-0691-D021653CD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850" y="6599238"/>
            <a:ext cx="384175" cy="21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BCA79F9-1EE5-419F-AA75-4735F74A2344}" type="slidenum">
              <a:rPr lang="en-US" altLang="en-US" sz="800" b="1">
                <a:effectLst/>
                <a:latin typeface="Verdana" panose="020B0604030504040204" pitchFamily="34" charset="0"/>
              </a:rPr>
              <a:pPr/>
              <a:t>‹#›</a:t>
            </a:fld>
            <a:endParaRPr lang="en-US" altLang="en-US" sz="800" b="1">
              <a:effectLst/>
              <a:latin typeface="Verdana" panose="020B0604030504040204" pitchFamily="34" charset="0"/>
            </a:endParaRPr>
          </a:p>
        </p:txBody>
      </p:sp>
      <p:sp>
        <p:nvSpPr>
          <p:cNvPr id="146439" name="Line 7">
            <a:extLst>
              <a:ext uri="{FF2B5EF4-FFF2-40B4-BE49-F238E27FC236}">
                <a16:creationId xmlns:a16="http://schemas.microsoft.com/office/drawing/2014/main" id="{28CF8600-4440-AF5A-95CF-2ACE58AD59A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914400"/>
            <a:ext cx="601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94DBD77-24A3-0BED-94A7-E8ABF91E76A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450975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3600"/>
              <a:t>Chapter 4</a:t>
            </a:r>
            <a:br>
              <a:rPr lang="en-US" altLang="en-US" sz="3600">
                <a:solidFill>
                  <a:srgbClr val="FF0000"/>
                </a:solidFill>
              </a:rPr>
            </a:br>
            <a:r>
              <a:rPr lang="en-US" altLang="en-US" sz="3600">
                <a:solidFill>
                  <a:srgbClr val="FF0000"/>
                </a:solidFill>
              </a:rPr>
              <a:t>Informed/Heuristic Search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4046A9A-D271-19B9-BDD4-512BF6A7D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Romania with step costs in km</a:t>
            </a:r>
          </a:p>
        </p:txBody>
      </p:sp>
      <p:pic>
        <p:nvPicPr>
          <p:cNvPr id="13315" name="Picture 3" descr="romania2">
            <a:extLst>
              <a:ext uri="{FF2B5EF4-FFF2-40B4-BE49-F238E27FC236}">
                <a16:creationId xmlns:a16="http://schemas.microsoft.com/office/drawing/2014/main" id="{FE456A3A-EC9A-6F9A-ACD8-9173215FE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17600"/>
            <a:ext cx="822960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67A1B9F-1915-979E-55FE-BF44755F9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Greedy best-first search example</a:t>
            </a:r>
          </a:p>
        </p:txBody>
      </p:sp>
      <p:pic>
        <p:nvPicPr>
          <p:cNvPr id="14339" name="Picture 3" descr="greedy-progress01c">
            <a:extLst>
              <a:ext uri="{FF2B5EF4-FFF2-40B4-BE49-F238E27FC236}">
                <a16:creationId xmlns:a16="http://schemas.microsoft.com/office/drawing/2014/main" id="{87991050-5B59-CA70-0460-D7E4CC1B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142163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22" descr="romania-distances">
            <a:extLst>
              <a:ext uri="{FF2B5EF4-FFF2-40B4-BE49-F238E27FC236}">
                <a16:creationId xmlns:a16="http://schemas.microsoft.com/office/drawing/2014/main" id="{5305EADD-A79D-FCF4-A840-8D93C0BF31B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7488" y="3819525"/>
            <a:ext cx="3509962" cy="2109788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reedy-progress02c">
            <a:extLst>
              <a:ext uri="{FF2B5EF4-FFF2-40B4-BE49-F238E27FC236}">
                <a16:creationId xmlns:a16="http://schemas.microsoft.com/office/drawing/2014/main" id="{E59F4390-2788-B54A-45C3-05017122B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262063"/>
            <a:ext cx="7023100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>
            <a:extLst>
              <a:ext uri="{FF2B5EF4-FFF2-40B4-BE49-F238E27FC236}">
                <a16:creationId xmlns:a16="http://schemas.microsoft.com/office/drawing/2014/main" id="{99E053A7-ED85-184A-7A93-6B7D1257D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Greedy best-first search example</a:t>
            </a:r>
          </a:p>
        </p:txBody>
      </p:sp>
      <p:pic>
        <p:nvPicPr>
          <p:cNvPr id="15364" name="Picture 14" descr="romania-distances">
            <a:extLst>
              <a:ext uri="{FF2B5EF4-FFF2-40B4-BE49-F238E27FC236}">
                <a16:creationId xmlns:a16="http://schemas.microsoft.com/office/drawing/2014/main" id="{233C8B9E-6149-6CC9-BA75-D4B7733C993F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7488" y="3819525"/>
            <a:ext cx="3509962" cy="2109788"/>
          </a:xfrm>
          <a:noFill/>
        </p:spPr>
      </p:pic>
      <p:sp>
        <p:nvSpPr>
          <p:cNvPr id="315407" name="Line 15">
            <a:extLst>
              <a:ext uri="{FF2B5EF4-FFF2-40B4-BE49-F238E27FC236}">
                <a16:creationId xmlns:a16="http://schemas.microsoft.com/office/drawing/2014/main" id="{BB674F45-5E0C-E040-F7EA-A74EFF63D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1650" y="4391025"/>
            <a:ext cx="74295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greedy-progress03c">
            <a:extLst>
              <a:ext uri="{FF2B5EF4-FFF2-40B4-BE49-F238E27FC236}">
                <a16:creationId xmlns:a16="http://schemas.microsoft.com/office/drawing/2014/main" id="{FE401BB3-60ED-95E1-B314-BCDA77E70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270000"/>
            <a:ext cx="7000875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>
            <a:extLst>
              <a:ext uri="{FF2B5EF4-FFF2-40B4-BE49-F238E27FC236}">
                <a16:creationId xmlns:a16="http://schemas.microsoft.com/office/drawing/2014/main" id="{9AF64246-2E30-B044-41DE-417ABC8DE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Greedy best-first search example</a:t>
            </a:r>
          </a:p>
        </p:txBody>
      </p:sp>
      <p:pic>
        <p:nvPicPr>
          <p:cNvPr id="16388" name="Picture 14" descr="romania-distances">
            <a:extLst>
              <a:ext uri="{FF2B5EF4-FFF2-40B4-BE49-F238E27FC236}">
                <a16:creationId xmlns:a16="http://schemas.microsoft.com/office/drawing/2014/main" id="{3F6C5181-DC5C-AF85-909D-1E3107BD0BA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7488" y="3819525"/>
            <a:ext cx="3509962" cy="2109788"/>
          </a:xfrm>
          <a:noFill/>
        </p:spPr>
      </p:pic>
      <p:sp>
        <p:nvSpPr>
          <p:cNvPr id="316431" name="Line 15">
            <a:extLst>
              <a:ext uri="{FF2B5EF4-FFF2-40B4-BE49-F238E27FC236}">
                <a16:creationId xmlns:a16="http://schemas.microsoft.com/office/drawing/2014/main" id="{5B49B97F-BE33-467E-36D0-FFA40FF0F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1650" y="4391025"/>
            <a:ext cx="74295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6432" name="Line 16">
            <a:extLst>
              <a:ext uri="{FF2B5EF4-FFF2-40B4-BE49-F238E27FC236}">
                <a16:creationId xmlns:a16="http://schemas.microsoft.com/office/drawing/2014/main" id="{77DC0E47-9501-5034-E60E-558B38E20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659313"/>
            <a:ext cx="6286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greedy-progress04c">
            <a:extLst>
              <a:ext uri="{FF2B5EF4-FFF2-40B4-BE49-F238E27FC236}">
                <a16:creationId xmlns:a16="http://schemas.microsoft.com/office/drawing/2014/main" id="{ADD7BD54-739B-78E5-0DDD-AB3EBDD6C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311275"/>
            <a:ext cx="69294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03006E26-C201-F52C-A2A9-D8AE9A9CF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Greedy best-first search example</a:t>
            </a:r>
          </a:p>
        </p:txBody>
      </p:sp>
      <p:pic>
        <p:nvPicPr>
          <p:cNvPr id="17412" name="Picture 5" descr="romania-distances">
            <a:extLst>
              <a:ext uri="{FF2B5EF4-FFF2-40B4-BE49-F238E27FC236}">
                <a16:creationId xmlns:a16="http://schemas.microsoft.com/office/drawing/2014/main" id="{F8028061-36CB-BB4A-2DFF-5AEE052CAEE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7488" y="3819525"/>
            <a:ext cx="3509962" cy="2109788"/>
          </a:xfrm>
          <a:noFill/>
        </p:spPr>
      </p:pic>
      <p:sp>
        <p:nvSpPr>
          <p:cNvPr id="317446" name="Line 6">
            <a:extLst>
              <a:ext uri="{FF2B5EF4-FFF2-40B4-BE49-F238E27FC236}">
                <a16:creationId xmlns:a16="http://schemas.microsoft.com/office/drawing/2014/main" id="{7F5534CB-E6CF-2712-8F2B-32B144212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1650" y="4391025"/>
            <a:ext cx="74295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447" name="Line 7">
            <a:extLst>
              <a:ext uri="{FF2B5EF4-FFF2-40B4-BE49-F238E27FC236}">
                <a16:creationId xmlns:a16="http://schemas.microsoft.com/office/drawing/2014/main" id="{D8DECD6C-1FE1-8321-4F83-E7CCBB8D4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659313"/>
            <a:ext cx="6286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448" name="Line 8">
            <a:extLst>
              <a:ext uri="{FF2B5EF4-FFF2-40B4-BE49-F238E27FC236}">
                <a16:creationId xmlns:a16="http://schemas.microsoft.com/office/drawing/2014/main" id="{CF0EF979-2D06-ADEC-5BDE-1CE707663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3250" y="4659313"/>
            <a:ext cx="685800" cy="8461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BE674BDC-2237-779F-871A-2A5C727A1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Optimal Path</a:t>
            </a:r>
          </a:p>
        </p:txBody>
      </p:sp>
      <p:pic>
        <p:nvPicPr>
          <p:cNvPr id="18435" name="Picture 5" descr="romania-distances">
            <a:extLst>
              <a:ext uri="{FF2B5EF4-FFF2-40B4-BE49-F238E27FC236}">
                <a16:creationId xmlns:a16="http://schemas.microsoft.com/office/drawing/2014/main" id="{34383A20-FD98-694B-EBBE-46F1F0F3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677988"/>
            <a:ext cx="6794500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63" name="Line 11">
            <a:extLst>
              <a:ext uri="{FF2B5EF4-FFF2-40B4-BE49-F238E27FC236}">
                <a16:creationId xmlns:a16="http://schemas.microsoft.com/office/drawing/2014/main" id="{AD854A4F-AD76-D0EF-541C-C340715BB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800" y="2794000"/>
            <a:ext cx="1333500" cy="431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6364" name="Line 12">
            <a:extLst>
              <a:ext uri="{FF2B5EF4-FFF2-40B4-BE49-F238E27FC236}">
                <a16:creationId xmlns:a16="http://schemas.microsoft.com/office/drawing/2014/main" id="{90B0D822-437B-FB24-F6FC-3F9298D71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5300" y="3225800"/>
            <a:ext cx="393700" cy="5969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6365" name="Line 13">
            <a:extLst>
              <a:ext uri="{FF2B5EF4-FFF2-40B4-BE49-F238E27FC236}">
                <a16:creationId xmlns:a16="http://schemas.microsoft.com/office/drawing/2014/main" id="{E7A66799-E5BE-FCAA-6FBB-57B778901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22700"/>
            <a:ext cx="1092200" cy="5969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6366" name="Line 14">
            <a:extLst>
              <a:ext uri="{FF2B5EF4-FFF2-40B4-BE49-F238E27FC236}">
                <a16:creationId xmlns:a16="http://schemas.microsoft.com/office/drawing/2014/main" id="{AF1A3344-BB52-0F93-1EA5-13B1E4957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1200" y="4419600"/>
            <a:ext cx="1011238" cy="411163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B7D48B6-02A3-EE43-C243-B3673B943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 of greedy best-first search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64D7FA5-9142-EC53-17A7-A94E2FC09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92200"/>
            <a:ext cx="7848600" cy="5029200"/>
          </a:xfrm>
        </p:spPr>
        <p:txBody>
          <a:bodyPr/>
          <a:lstStyle/>
          <a:p>
            <a:pPr eaLnBrk="1" hangingPunct="1"/>
            <a:r>
              <a:rPr lang="en-US" altLang="en-US" sz="1800"/>
              <a:t>Complete? </a:t>
            </a:r>
          </a:p>
          <a:p>
            <a:pPr lvl="1" eaLnBrk="1" hangingPunct="1"/>
            <a:r>
              <a:rPr lang="en-US" altLang="en-US"/>
              <a:t>Not unless it keeps track of all states visited</a:t>
            </a:r>
          </a:p>
          <a:p>
            <a:pPr lvl="2" eaLnBrk="1" hangingPunct="1"/>
            <a:r>
              <a:rPr lang="en-US" altLang="en-US"/>
              <a:t>Otherwise can get stuck in loops (just like DFS)</a:t>
            </a:r>
          </a:p>
          <a:p>
            <a:pPr lvl="2" eaLnBrk="1" hangingPunct="1"/>
            <a:endParaRPr lang="en-US" altLang="en-US"/>
          </a:p>
          <a:p>
            <a:pPr eaLnBrk="1" hangingPunct="1"/>
            <a:r>
              <a:rPr lang="en-US" altLang="en-US" sz="1800"/>
              <a:t>Optimal? </a:t>
            </a:r>
          </a:p>
          <a:p>
            <a:pPr lvl="1" eaLnBrk="1" hangingPunct="1"/>
            <a:r>
              <a:rPr lang="en-US" altLang="en-US"/>
              <a:t>No – we just saw a counter-example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Time? </a:t>
            </a:r>
          </a:p>
          <a:p>
            <a:pPr lvl="1" eaLnBrk="1" hangingPunct="1"/>
            <a:r>
              <a:rPr lang="en-US" altLang="en-US" i="1"/>
              <a:t>O(b</a:t>
            </a:r>
            <a:r>
              <a:rPr lang="en-US" altLang="en-US" i="1" baseline="30000"/>
              <a:t>m</a:t>
            </a:r>
            <a:r>
              <a:rPr lang="en-US" altLang="en-US" i="1"/>
              <a:t>)</a:t>
            </a:r>
            <a:r>
              <a:rPr lang="en-US" altLang="en-US"/>
              <a:t>, can generate all nodes at depth m before finding solution</a:t>
            </a:r>
          </a:p>
          <a:p>
            <a:pPr lvl="1" eaLnBrk="1" hangingPunct="1"/>
            <a:r>
              <a:rPr lang="en-US" altLang="en-US"/>
              <a:t>m = maximum depth of search space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Space? </a:t>
            </a:r>
          </a:p>
          <a:p>
            <a:pPr lvl="1" eaLnBrk="1" hangingPunct="1"/>
            <a:r>
              <a:rPr lang="en-US" altLang="en-US" i="1"/>
              <a:t>O(b</a:t>
            </a:r>
            <a:r>
              <a:rPr lang="en-US" altLang="en-US" i="1" baseline="30000"/>
              <a:t>m</a:t>
            </a:r>
            <a:r>
              <a:rPr lang="en-US" altLang="en-US" i="1"/>
              <a:t>) </a:t>
            </a:r>
            <a:r>
              <a:rPr lang="en-US" altLang="en-US"/>
              <a:t>– again, worst case, can generate all nodes at depth m before finding solution</a:t>
            </a:r>
          </a:p>
          <a:p>
            <a:pPr lvl="1" eaLnBrk="1" hangingPunct="1"/>
            <a:endParaRPr lang="en-US" altLang="en-US"/>
          </a:p>
          <a:p>
            <a:pPr eaLnBrk="1" hangingPunct="1">
              <a:buFontTx/>
              <a:buNone/>
            </a:pPr>
            <a:endParaRPr lang="en-US" altLang="en-US" sz="1800"/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086D11B-6FEB-6457-A186-D34080790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4BA4548-7BCF-B5FA-B6D0-D528218A7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Expand node based on estimate of total path cost through node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Evaluation function </a:t>
            </a:r>
            <a:r>
              <a:rPr lang="en-US" altLang="en-US" sz="1800" i="1"/>
              <a:t>f(n) = g(n) + h(n)</a:t>
            </a:r>
            <a:endParaRPr lang="en-US" altLang="en-US" sz="1800"/>
          </a:p>
          <a:p>
            <a:pPr lvl="1" eaLnBrk="1" hangingPunct="1"/>
            <a:r>
              <a:rPr lang="en-US" altLang="en-US" i="1"/>
              <a:t>g(n) </a:t>
            </a:r>
            <a:r>
              <a:rPr lang="en-US" altLang="en-US"/>
              <a:t>= cost so far to reach </a:t>
            </a:r>
            <a:r>
              <a:rPr lang="en-US" altLang="en-US" i="1"/>
              <a:t>n</a:t>
            </a:r>
          </a:p>
          <a:p>
            <a:pPr lvl="1" eaLnBrk="1" hangingPunct="1"/>
            <a:r>
              <a:rPr lang="en-US" altLang="en-US" i="1"/>
              <a:t>h(n)</a:t>
            </a:r>
            <a:r>
              <a:rPr lang="en-US" altLang="en-US"/>
              <a:t> = estimated cost from </a:t>
            </a:r>
            <a:r>
              <a:rPr lang="en-US" altLang="en-US" i="1"/>
              <a:t>n</a:t>
            </a:r>
            <a:r>
              <a:rPr lang="en-US" altLang="en-US"/>
              <a:t> to goal</a:t>
            </a:r>
          </a:p>
          <a:p>
            <a:pPr lvl="1" eaLnBrk="1" hangingPunct="1"/>
            <a:r>
              <a:rPr lang="en-US" altLang="en-US" i="1"/>
              <a:t>f(n) </a:t>
            </a:r>
            <a:r>
              <a:rPr lang="en-US" altLang="en-US"/>
              <a:t>= estimated total cost of path through </a:t>
            </a:r>
            <a:r>
              <a:rPr lang="en-US" altLang="en-US" i="1"/>
              <a:t>n</a:t>
            </a:r>
            <a:r>
              <a:rPr lang="en-US" altLang="en-US"/>
              <a:t> to goal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Efficiency of search will depend on quality of heuristic h(n)</a:t>
            </a:r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E757ADD-97DB-6A77-E416-1FE205A76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21507" name="Picture 3" descr="astar-progress01c">
            <a:extLst>
              <a:ext uri="{FF2B5EF4-FFF2-40B4-BE49-F238E27FC236}">
                <a16:creationId xmlns:a16="http://schemas.microsoft.com/office/drawing/2014/main" id="{666F8241-20FA-5C46-E8F4-EA79AF00F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17600"/>
            <a:ext cx="64008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romania-distances">
            <a:extLst>
              <a:ext uri="{FF2B5EF4-FFF2-40B4-BE49-F238E27FC236}">
                <a16:creationId xmlns:a16="http://schemas.microsoft.com/office/drawing/2014/main" id="{7FB5D13A-7134-177A-2421-742B02A2660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14900" y="3743325"/>
            <a:ext cx="3814763" cy="2292350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astar-progress02c">
            <a:extLst>
              <a:ext uri="{FF2B5EF4-FFF2-40B4-BE49-F238E27FC236}">
                <a16:creationId xmlns:a16="http://schemas.microsoft.com/office/drawing/2014/main" id="{334EDC10-CD7B-BF01-2E14-1C531D0F4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17600"/>
            <a:ext cx="64008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>
            <a:extLst>
              <a:ext uri="{FF2B5EF4-FFF2-40B4-BE49-F238E27FC236}">
                <a16:creationId xmlns:a16="http://schemas.microsoft.com/office/drawing/2014/main" id="{0AB2FFDB-6346-D706-28CC-DA696DC2B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22532" name="Picture 7" descr="romania-distances">
            <a:extLst>
              <a:ext uri="{FF2B5EF4-FFF2-40B4-BE49-F238E27FC236}">
                <a16:creationId xmlns:a16="http://schemas.microsoft.com/office/drawing/2014/main" id="{D064957E-5D35-CA32-E6D2-CCA648D79451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14900" y="3743325"/>
            <a:ext cx="3814763" cy="2292350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B75E585-66AA-B0BE-739A-B1D27394F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6A7FCCA-7A7D-CB7A-F076-685D3984B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Limitations of uninformed search methods  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Informed (or heuristic) search uses problem-specific heuristics to improve efficiency</a:t>
            </a:r>
          </a:p>
          <a:p>
            <a:pPr lvl="1" eaLnBrk="1" hangingPunct="1"/>
            <a:r>
              <a:rPr lang="en-US" altLang="en-US"/>
              <a:t>Best-first</a:t>
            </a:r>
          </a:p>
          <a:p>
            <a:pPr lvl="1" eaLnBrk="1" hangingPunct="1"/>
            <a:r>
              <a:rPr lang="en-US" altLang="en-US"/>
              <a:t>A*</a:t>
            </a:r>
          </a:p>
          <a:p>
            <a:pPr lvl="1" eaLnBrk="1" hangingPunct="1"/>
            <a:r>
              <a:rPr lang="en-US" altLang="en-US"/>
              <a:t>RBFS</a:t>
            </a:r>
          </a:p>
          <a:p>
            <a:pPr lvl="1" eaLnBrk="1" hangingPunct="1"/>
            <a:r>
              <a:rPr lang="en-US" altLang="en-US"/>
              <a:t>SMA*</a:t>
            </a:r>
          </a:p>
          <a:p>
            <a:pPr lvl="1" eaLnBrk="1" hangingPunct="1"/>
            <a:r>
              <a:rPr lang="en-US" altLang="en-US"/>
              <a:t>Techniques for generating heuristics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sz="1800"/>
              <a:t>Can provide significant speed-ups in practice</a:t>
            </a:r>
          </a:p>
          <a:p>
            <a:pPr lvl="1" eaLnBrk="1" hangingPunct="1"/>
            <a:r>
              <a:rPr lang="en-US" altLang="en-US"/>
              <a:t>e.g., on 8-puzzle</a:t>
            </a:r>
          </a:p>
          <a:p>
            <a:pPr lvl="1" eaLnBrk="1" hangingPunct="1"/>
            <a:r>
              <a:rPr lang="en-US" altLang="en-US"/>
              <a:t>But can still have worst-case exponential time complexity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sz="1800"/>
              <a:t>Reading:</a:t>
            </a:r>
          </a:p>
          <a:p>
            <a:pPr lvl="1" eaLnBrk="1" hangingPunct="1"/>
            <a:r>
              <a:rPr lang="en-US" altLang="en-US"/>
              <a:t>Chapter 4, Sections 4.1 and 4.2</a:t>
            </a:r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44307D9-8AEC-8482-564F-14A339927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23555" name="Picture 3" descr="astar-progress03c">
            <a:extLst>
              <a:ext uri="{FF2B5EF4-FFF2-40B4-BE49-F238E27FC236}">
                <a16:creationId xmlns:a16="http://schemas.microsoft.com/office/drawing/2014/main" id="{193EA5A0-3160-C4D1-1FF2-A82EDE66A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17600"/>
            <a:ext cx="64008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7" descr="romania-distances">
            <a:extLst>
              <a:ext uri="{FF2B5EF4-FFF2-40B4-BE49-F238E27FC236}">
                <a16:creationId xmlns:a16="http://schemas.microsoft.com/office/drawing/2014/main" id="{47E36B09-D21E-9FAF-8AAC-D42BE179F524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14900" y="3743325"/>
            <a:ext cx="3814763" cy="229235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F780913-15E1-BBE5-3D40-173CDD08A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24579" name="Picture 3" descr="astar-progress04c">
            <a:extLst>
              <a:ext uri="{FF2B5EF4-FFF2-40B4-BE49-F238E27FC236}">
                <a16:creationId xmlns:a16="http://schemas.microsoft.com/office/drawing/2014/main" id="{7134C46B-3498-9BF0-5417-8EF0BA111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17600"/>
            <a:ext cx="64008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7" descr="romania-distances">
            <a:extLst>
              <a:ext uri="{FF2B5EF4-FFF2-40B4-BE49-F238E27FC236}">
                <a16:creationId xmlns:a16="http://schemas.microsoft.com/office/drawing/2014/main" id="{8C1989C7-CDD6-C40F-182F-508A7B23174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14900" y="3743325"/>
            <a:ext cx="3814763" cy="2292350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57DF616-1338-EE8B-1DE2-D64B3226E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25603" name="Picture 3" descr="astar-progress05c">
            <a:extLst>
              <a:ext uri="{FF2B5EF4-FFF2-40B4-BE49-F238E27FC236}">
                <a16:creationId xmlns:a16="http://schemas.microsoft.com/office/drawing/2014/main" id="{6D57C3A5-9BDF-414E-78D1-1E27F7185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17600"/>
            <a:ext cx="64008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10" descr="romania-distances">
            <a:extLst>
              <a:ext uri="{FF2B5EF4-FFF2-40B4-BE49-F238E27FC236}">
                <a16:creationId xmlns:a16="http://schemas.microsoft.com/office/drawing/2014/main" id="{329777A6-53EF-6431-8027-3DC4C90D4F04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8725" y="3895725"/>
            <a:ext cx="3595688" cy="2160588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EBECE94-07CC-CB06-C8CC-205997889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26627" name="Picture 3" descr="astar-progress06c">
            <a:extLst>
              <a:ext uri="{FF2B5EF4-FFF2-40B4-BE49-F238E27FC236}">
                <a16:creationId xmlns:a16="http://schemas.microsoft.com/office/drawing/2014/main" id="{F045F84D-3C39-E568-E8B0-586503F28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17600"/>
            <a:ext cx="64008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 descr="romania-distances">
            <a:extLst>
              <a:ext uri="{FF2B5EF4-FFF2-40B4-BE49-F238E27FC236}">
                <a16:creationId xmlns:a16="http://schemas.microsoft.com/office/drawing/2014/main" id="{FB7DC485-0F8E-674B-9A3A-02DF5073EA71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43513" y="3924300"/>
            <a:ext cx="3487737" cy="2095500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A71D919-7CE0-C3F8-F965-1D9995663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Admissible heuristics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C36389B-15FA-A247-9210-EDDBAF611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A heuristic </a:t>
            </a:r>
            <a:r>
              <a:rPr lang="en-US" altLang="en-US" sz="1800" i="1"/>
              <a:t>h(n)</a:t>
            </a:r>
            <a:r>
              <a:rPr lang="en-US" altLang="en-US" sz="1800"/>
              <a:t> is </a:t>
            </a:r>
            <a:r>
              <a:rPr lang="en-US" altLang="en-US" sz="1800">
                <a:solidFill>
                  <a:srgbClr val="FF0000"/>
                </a:solidFill>
              </a:rPr>
              <a:t>admissible</a:t>
            </a:r>
            <a:r>
              <a:rPr lang="en-US" altLang="en-US" sz="1800"/>
              <a:t> if for every node </a:t>
            </a:r>
            <a:r>
              <a:rPr lang="en-US" altLang="en-US" sz="1800" i="1"/>
              <a:t>n</a:t>
            </a:r>
            <a:r>
              <a:rPr lang="en-US" altLang="en-US" sz="1800"/>
              <a:t>,</a:t>
            </a:r>
          </a:p>
          <a:p>
            <a:pPr eaLnBrk="1" hangingPunct="1">
              <a:buFontTx/>
              <a:buNone/>
            </a:pPr>
            <a:r>
              <a:rPr lang="en-US" altLang="en-US" sz="1800" i="1"/>
              <a:t>	h(n) ≤ h</a:t>
            </a:r>
            <a:r>
              <a:rPr lang="en-US" altLang="en-US" sz="1800" i="1" baseline="30000"/>
              <a:t>*</a:t>
            </a:r>
            <a:r>
              <a:rPr lang="en-US" altLang="en-US" sz="1800" i="1"/>
              <a:t>(n), </a:t>
            </a:r>
            <a:r>
              <a:rPr lang="en-US" altLang="en-US" sz="1800"/>
              <a:t>where </a:t>
            </a:r>
            <a:r>
              <a:rPr lang="en-US" altLang="en-US" sz="1800" i="1"/>
              <a:t>h</a:t>
            </a:r>
            <a:r>
              <a:rPr lang="en-US" altLang="en-US" sz="1800" i="1" baseline="30000"/>
              <a:t>*</a:t>
            </a:r>
            <a:r>
              <a:rPr lang="en-US" altLang="en-US" sz="1800" i="1"/>
              <a:t>(n)</a:t>
            </a:r>
            <a:r>
              <a:rPr lang="en-US" altLang="en-US" sz="1800"/>
              <a:t> is the </a:t>
            </a:r>
            <a:r>
              <a:rPr lang="en-US" altLang="en-US" sz="1800">
                <a:solidFill>
                  <a:srgbClr val="FF0000"/>
                </a:solidFill>
              </a:rPr>
              <a:t>true </a:t>
            </a:r>
            <a:r>
              <a:rPr lang="en-US" altLang="en-US" sz="1800"/>
              <a:t>cost to reach the goal state from </a:t>
            </a:r>
            <a:r>
              <a:rPr lang="en-US" altLang="en-US" sz="1800" i="1"/>
              <a:t>n</a:t>
            </a:r>
            <a:r>
              <a:rPr lang="en-US" altLang="en-US" sz="1800"/>
              <a:t>.</a:t>
            </a:r>
          </a:p>
          <a:p>
            <a:pPr eaLnBrk="1" hangingPunct="1">
              <a:buFontTx/>
              <a:buNone/>
            </a:pPr>
            <a:endParaRPr lang="en-US" altLang="en-US" sz="1800"/>
          </a:p>
          <a:p>
            <a:pPr eaLnBrk="1" hangingPunct="1"/>
            <a:r>
              <a:rPr lang="en-US" altLang="en-US" sz="1800"/>
              <a:t>An admissible heuristic </a:t>
            </a:r>
            <a:r>
              <a:rPr lang="en-US" altLang="en-US" sz="1800">
                <a:solidFill>
                  <a:srgbClr val="FF0000"/>
                </a:solidFill>
              </a:rPr>
              <a:t>never overestimates</a:t>
            </a:r>
            <a:r>
              <a:rPr lang="en-US" altLang="en-US" sz="1800"/>
              <a:t> the cost to reach the goal, i.e., it is </a:t>
            </a:r>
            <a:r>
              <a:rPr lang="en-US" altLang="en-US" sz="1800">
                <a:solidFill>
                  <a:srgbClr val="FF0000"/>
                </a:solidFill>
              </a:rPr>
              <a:t>optimistic</a:t>
            </a:r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Example: </a:t>
            </a:r>
            <a:r>
              <a:rPr lang="en-US" altLang="en-US" sz="1800" i="1"/>
              <a:t>h</a:t>
            </a:r>
            <a:r>
              <a:rPr lang="en-US" altLang="en-US" sz="1800" i="1" baseline="-25000"/>
              <a:t>SLD</a:t>
            </a:r>
            <a:r>
              <a:rPr lang="en-US" altLang="en-US" sz="1800" i="1"/>
              <a:t>(n) is admissible</a:t>
            </a:r>
          </a:p>
          <a:p>
            <a:pPr lvl="1" eaLnBrk="1" hangingPunct="1"/>
            <a:r>
              <a:rPr lang="en-US" altLang="en-US" i="1"/>
              <a:t> </a:t>
            </a:r>
            <a:r>
              <a:rPr lang="en-US" altLang="en-US"/>
              <a:t>never overestimates the actual road distance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Theorem</a:t>
            </a:r>
            <a:r>
              <a:rPr lang="en-US" altLang="en-US" sz="1800"/>
              <a:t>: 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              If </a:t>
            </a:r>
            <a:r>
              <a:rPr lang="en-US" altLang="en-US" sz="1800" i="1"/>
              <a:t>h(n) </a:t>
            </a:r>
            <a:r>
              <a:rPr lang="en-US" altLang="en-US" sz="1800"/>
              <a:t>is admissible, A</a:t>
            </a:r>
            <a:r>
              <a:rPr lang="en-US" altLang="en-US" sz="1800" baseline="30000"/>
              <a:t>*</a:t>
            </a:r>
            <a:r>
              <a:rPr lang="en-US" altLang="en-US" sz="1800"/>
              <a:t> using </a:t>
            </a:r>
            <a:r>
              <a:rPr lang="en-US" altLang="en-US" sz="1800">
                <a:latin typeface="Courier New" panose="02070309020205020404" pitchFamily="49" charset="0"/>
              </a:rPr>
              <a:t>TREE-SEARCH</a:t>
            </a:r>
            <a:r>
              <a:rPr lang="en-US" altLang="en-US" sz="1800"/>
              <a:t> is optimal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B943121-426C-4D27-B790-964337633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Optimality of A</a:t>
            </a:r>
            <a:r>
              <a:rPr lang="en-US" altLang="en-US" baseline="30000"/>
              <a:t>*</a:t>
            </a:r>
            <a:r>
              <a:rPr lang="en-US" altLang="en-US"/>
              <a:t> (proof)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3B1F748-6FB7-BDBE-0484-CD715F704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Suppose some suboptimal goal </a:t>
            </a:r>
            <a:r>
              <a:rPr lang="en-US" altLang="en-US" sz="1800" i="1"/>
              <a:t>G</a:t>
            </a:r>
            <a:r>
              <a:rPr lang="en-US" altLang="en-US" sz="1800" i="1" baseline="-25000"/>
              <a:t>2</a:t>
            </a:r>
            <a:r>
              <a:rPr lang="en-US" altLang="en-US" sz="1800" i="1"/>
              <a:t> </a:t>
            </a:r>
            <a:r>
              <a:rPr lang="en-US" altLang="en-US" sz="1800"/>
              <a:t>has been generated and is in the fringe. Let </a:t>
            </a:r>
            <a:r>
              <a:rPr lang="en-US" altLang="en-US" sz="1800" i="1"/>
              <a:t>n</a:t>
            </a:r>
            <a:r>
              <a:rPr lang="en-US" altLang="en-US" sz="1800"/>
              <a:t> be an unexpanded node in the fringe such that </a:t>
            </a:r>
            <a:r>
              <a:rPr lang="en-US" altLang="en-US" sz="1800" i="1"/>
              <a:t>n </a:t>
            </a:r>
            <a:r>
              <a:rPr lang="en-US" altLang="en-US" sz="1800"/>
              <a:t>is on a shortest path to an optimal goal </a:t>
            </a:r>
            <a:r>
              <a:rPr lang="en-US" altLang="en-US" sz="1800" i="1"/>
              <a:t>G</a:t>
            </a:r>
            <a:r>
              <a:rPr lang="en-US" altLang="en-US" sz="1800"/>
              <a:t>.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f(G</a:t>
            </a:r>
            <a:r>
              <a:rPr lang="en-US" altLang="en-US" sz="1800" baseline="-25000"/>
              <a:t>2</a:t>
            </a:r>
            <a:r>
              <a:rPr lang="en-US" altLang="en-US" sz="1800"/>
              <a:t>)  = g(G</a:t>
            </a:r>
            <a:r>
              <a:rPr lang="en-US" altLang="en-US" sz="1800" baseline="-25000"/>
              <a:t>2</a:t>
            </a:r>
            <a:r>
              <a:rPr lang="en-US" altLang="en-US" sz="1800"/>
              <a:t>)	since </a:t>
            </a:r>
            <a:r>
              <a:rPr lang="en-US" altLang="en-US" sz="1800" i="1"/>
              <a:t>h</a:t>
            </a:r>
            <a:r>
              <a:rPr lang="en-US" altLang="en-US" sz="1800"/>
              <a:t>(G</a:t>
            </a:r>
            <a:r>
              <a:rPr lang="en-US" altLang="en-US" sz="1800" baseline="-25000"/>
              <a:t>2</a:t>
            </a:r>
            <a:r>
              <a:rPr lang="en-US" altLang="en-US" sz="1800"/>
              <a:t>) = 0 </a:t>
            </a:r>
          </a:p>
          <a:p>
            <a:pPr eaLnBrk="1" hangingPunct="1"/>
            <a:r>
              <a:rPr lang="en-US" altLang="en-US" sz="1800"/>
              <a:t>g(G</a:t>
            </a:r>
            <a:r>
              <a:rPr lang="en-US" altLang="en-US" sz="1800" baseline="-25000"/>
              <a:t>2</a:t>
            </a:r>
            <a:r>
              <a:rPr lang="en-US" altLang="en-US" sz="1800"/>
              <a:t>) &gt; g(G) 	since G</a:t>
            </a:r>
            <a:r>
              <a:rPr lang="en-US" altLang="en-US" sz="1800" baseline="-25000"/>
              <a:t>2</a:t>
            </a:r>
            <a:r>
              <a:rPr lang="en-US" altLang="en-US" sz="1800"/>
              <a:t> is suboptimal </a:t>
            </a:r>
          </a:p>
          <a:p>
            <a:pPr eaLnBrk="1" hangingPunct="1"/>
            <a:r>
              <a:rPr lang="en-US" altLang="en-US" sz="1800"/>
              <a:t>f(G)   = g(G)	since </a:t>
            </a:r>
            <a:r>
              <a:rPr lang="en-US" altLang="en-US" sz="1800" i="1"/>
              <a:t>h</a:t>
            </a:r>
            <a:r>
              <a:rPr lang="en-US" altLang="en-US" sz="1800"/>
              <a:t>(G) = 0 </a:t>
            </a:r>
          </a:p>
          <a:p>
            <a:pPr eaLnBrk="1" hangingPunct="1"/>
            <a:r>
              <a:rPr lang="en-US" altLang="en-US" sz="1800"/>
              <a:t>f(G</a:t>
            </a:r>
            <a:r>
              <a:rPr lang="en-US" altLang="en-US" sz="1800" baseline="-25000"/>
              <a:t>2</a:t>
            </a:r>
            <a:r>
              <a:rPr lang="en-US" altLang="en-US" sz="1800"/>
              <a:t>)  &gt; f(G)		from above </a:t>
            </a:r>
          </a:p>
        </p:txBody>
      </p:sp>
      <p:pic>
        <p:nvPicPr>
          <p:cNvPr id="28676" name="Picture 4" descr="astar-proof">
            <a:extLst>
              <a:ext uri="{FF2B5EF4-FFF2-40B4-BE49-F238E27FC236}">
                <a16:creationId xmlns:a16="http://schemas.microsoft.com/office/drawing/2014/main" id="{A920D19A-3F58-C772-0E14-D80A8CF4C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2044700"/>
            <a:ext cx="350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2D329E-F6FB-019E-AC80-8FBDA2CE6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Optimality of A</a:t>
            </a:r>
            <a:r>
              <a:rPr lang="en-US" altLang="en-US" baseline="30000"/>
              <a:t>*</a:t>
            </a:r>
            <a:r>
              <a:rPr lang="en-US" altLang="en-US"/>
              <a:t> (proof)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7D8EBC5-0898-9210-9E89-F04027AFD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049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en-US" sz="1800"/>
              <a:t>Suppose some suboptimal goal </a:t>
            </a:r>
            <a:r>
              <a:rPr lang="en-US" altLang="en-US" sz="1800" i="1"/>
              <a:t>G</a:t>
            </a:r>
            <a:r>
              <a:rPr lang="en-US" altLang="en-US" sz="1800" i="1" baseline="-25000"/>
              <a:t>2</a:t>
            </a:r>
            <a:r>
              <a:rPr lang="en-US" altLang="en-US" sz="1800" i="1"/>
              <a:t> </a:t>
            </a:r>
            <a:r>
              <a:rPr lang="en-US" altLang="en-US" sz="1800"/>
              <a:t>has been generated and is in the fringe. Let </a:t>
            </a:r>
            <a:r>
              <a:rPr lang="en-US" altLang="en-US" sz="1800" i="1"/>
              <a:t>n</a:t>
            </a:r>
            <a:r>
              <a:rPr lang="en-US" altLang="en-US" sz="1800"/>
              <a:t> be an unexpanded node in the fringe such that </a:t>
            </a:r>
            <a:r>
              <a:rPr lang="en-US" altLang="en-US" sz="1800" i="1"/>
              <a:t>n </a:t>
            </a:r>
            <a:r>
              <a:rPr lang="en-US" altLang="en-US" sz="1800"/>
              <a:t>is on a shortest path to an optimal goal </a:t>
            </a:r>
            <a:r>
              <a:rPr lang="en-US" altLang="en-US" sz="1800" i="1"/>
              <a:t>G</a:t>
            </a:r>
            <a:r>
              <a:rPr lang="en-US" altLang="en-US" sz="1800"/>
              <a:t>.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f(G</a:t>
            </a:r>
            <a:r>
              <a:rPr lang="en-US" altLang="en-US" sz="1800" baseline="-25000"/>
              <a:t>2</a:t>
            </a:r>
            <a:r>
              <a:rPr lang="en-US" altLang="en-US" sz="1800"/>
              <a:t>)		&gt; f(G) 		from above </a:t>
            </a:r>
          </a:p>
          <a:p>
            <a:pPr eaLnBrk="1" hangingPunct="1"/>
            <a:r>
              <a:rPr lang="en-US" altLang="en-US" sz="1800"/>
              <a:t>h(n)		≤ h*(n)	since h is admissible</a:t>
            </a:r>
          </a:p>
          <a:p>
            <a:pPr eaLnBrk="1" hangingPunct="1"/>
            <a:r>
              <a:rPr lang="en-US" altLang="en-US" sz="1800"/>
              <a:t>g(n) + h(n)	≤ g(n) + h</a:t>
            </a:r>
            <a:r>
              <a:rPr lang="en-US" altLang="en-US" sz="1800" baseline="30000"/>
              <a:t>*</a:t>
            </a:r>
            <a:r>
              <a:rPr lang="en-US" altLang="en-US" sz="1800"/>
              <a:t>(n) </a:t>
            </a:r>
          </a:p>
          <a:p>
            <a:pPr eaLnBrk="1" hangingPunct="1"/>
            <a:r>
              <a:rPr lang="en-US" altLang="en-US" sz="1800"/>
              <a:t>f(n) 		≤ f(G)</a:t>
            </a:r>
          </a:p>
          <a:p>
            <a:pPr eaLnBrk="1" hangingPunct="1"/>
            <a:endParaRPr lang="en-US" altLang="en-US" sz="1800"/>
          </a:p>
          <a:p>
            <a:pPr eaLnBrk="1" hangingPunct="1">
              <a:buFontTx/>
              <a:buNone/>
            </a:pPr>
            <a:r>
              <a:rPr lang="en-US" altLang="en-US" sz="1800"/>
              <a:t>Hence </a:t>
            </a:r>
            <a:r>
              <a:rPr lang="en-US" altLang="en-US" sz="1800" i="1"/>
              <a:t>f(G</a:t>
            </a:r>
            <a:r>
              <a:rPr lang="en-US" altLang="en-US" sz="1800" i="1" baseline="-25000"/>
              <a:t>2</a:t>
            </a:r>
            <a:r>
              <a:rPr lang="en-US" altLang="en-US" sz="1800" i="1"/>
              <a:t>) &gt; f(n)</a:t>
            </a:r>
            <a:r>
              <a:rPr lang="en-US" altLang="en-US" sz="1800"/>
              <a:t>, and A</a:t>
            </a:r>
            <a:r>
              <a:rPr lang="en-US" altLang="en-US" sz="1800" baseline="30000"/>
              <a:t>*</a:t>
            </a:r>
            <a:r>
              <a:rPr lang="en-US" altLang="en-US" sz="1800"/>
              <a:t> will never select G</a:t>
            </a:r>
            <a:r>
              <a:rPr lang="en-US" altLang="en-US" sz="1800" baseline="-25000"/>
              <a:t>2</a:t>
            </a:r>
            <a:r>
              <a:rPr lang="en-US" altLang="en-US" sz="1800"/>
              <a:t> for expansion</a:t>
            </a:r>
          </a:p>
          <a:p>
            <a:pPr eaLnBrk="1" hangingPunct="1"/>
            <a:endParaRPr lang="en-US" altLang="en-US" sz="1400"/>
          </a:p>
        </p:txBody>
      </p:sp>
      <p:pic>
        <p:nvPicPr>
          <p:cNvPr id="29700" name="Picture 4" descr="astar-proof">
            <a:extLst>
              <a:ext uri="{FF2B5EF4-FFF2-40B4-BE49-F238E27FC236}">
                <a16:creationId xmlns:a16="http://schemas.microsoft.com/office/drawing/2014/main" id="{A1B5D34B-3ACE-AAB8-FAE9-0E4AC5FB3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19300"/>
            <a:ext cx="350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1B2E94B-0A21-B41F-F116-3D80FBABB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Optimality for graphs?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CB08D1F-8B5F-83E1-8DFF-4E6C86A4D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Admissibility is not sufficient for graph search</a:t>
            </a:r>
          </a:p>
          <a:p>
            <a:pPr lvl="1" eaLnBrk="1" hangingPunct="1"/>
            <a:r>
              <a:rPr lang="en-US" altLang="en-US"/>
              <a:t>In graph search, the optimal path to a repeated state could be discarded if it is not the first one generated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Can fix problem by requiring </a:t>
            </a:r>
            <a:r>
              <a:rPr lang="en-US" altLang="en-US" u="sng"/>
              <a:t>consistency property</a:t>
            </a:r>
            <a:r>
              <a:rPr lang="en-US" altLang="en-US"/>
              <a:t> for h(n)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sz="1800"/>
              <a:t>A heuristic is </a:t>
            </a:r>
            <a:r>
              <a:rPr lang="en-US" altLang="en-US" sz="1800">
                <a:solidFill>
                  <a:srgbClr val="FF0000"/>
                </a:solidFill>
              </a:rPr>
              <a:t>consistent</a:t>
            </a:r>
            <a:r>
              <a:rPr lang="en-US" altLang="en-US" sz="1800"/>
              <a:t> if for every successor </a:t>
            </a:r>
            <a:r>
              <a:rPr lang="en-US" altLang="en-US" sz="1800" i="1"/>
              <a:t>n'</a:t>
            </a:r>
            <a:r>
              <a:rPr lang="en-US" altLang="en-US" sz="1800"/>
              <a:t> of a node </a:t>
            </a:r>
            <a:r>
              <a:rPr lang="en-US" altLang="en-US" sz="1800" i="1"/>
              <a:t>n</a:t>
            </a:r>
            <a:r>
              <a:rPr lang="en-US" altLang="en-US" sz="1800"/>
              <a:t> generated by any action </a:t>
            </a:r>
            <a:r>
              <a:rPr lang="en-US" altLang="en-US" sz="1800" i="1"/>
              <a:t>a</a:t>
            </a:r>
            <a:r>
              <a:rPr lang="en-US" altLang="en-US" sz="1800"/>
              <a:t>,    </a:t>
            </a:r>
          </a:p>
          <a:p>
            <a:pPr eaLnBrk="1" hangingPunct="1"/>
            <a:endParaRPr lang="en-US" altLang="en-US" sz="1800"/>
          </a:p>
          <a:p>
            <a:pPr eaLnBrk="1" hangingPunct="1">
              <a:buFontTx/>
              <a:buNone/>
            </a:pPr>
            <a:r>
              <a:rPr lang="en-US" altLang="en-US" sz="1800"/>
              <a:t>	      </a:t>
            </a:r>
            <a:r>
              <a:rPr lang="en-US" altLang="en-US" sz="1800" i="1"/>
              <a:t>h(n) ≤ c(n,a,n') + h(n')</a:t>
            </a:r>
          </a:p>
          <a:p>
            <a:pPr eaLnBrk="1" hangingPunct="1">
              <a:buFontTx/>
              <a:buNone/>
            </a:pPr>
            <a:endParaRPr lang="en-US" altLang="en-US" sz="1800" i="1"/>
          </a:p>
          <a:p>
            <a:pPr eaLnBrk="1" hangingPunct="1">
              <a:buFontTx/>
              <a:buNone/>
            </a:pPr>
            <a:r>
              <a:rPr lang="en-US" altLang="en-US" sz="1800" i="1"/>
              <a:t>    (aka “monotonic”)</a:t>
            </a:r>
          </a:p>
          <a:p>
            <a:pPr eaLnBrk="1" hangingPunct="1">
              <a:buFontTx/>
              <a:buNone/>
            </a:pPr>
            <a:endParaRPr lang="en-US" altLang="en-US" sz="1800" i="1"/>
          </a:p>
          <a:p>
            <a:pPr eaLnBrk="1" hangingPunct="1"/>
            <a:r>
              <a:rPr lang="en-US" altLang="en-US" sz="1800" i="1"/>
              <a:t> </a:t>
            </a:r>
            <a:r>
              <a:rPr lang="en-US" altLang="en-US" sz="1800"/>
              <a:t>admissible heuristics are generally consistent</a:t>
            </a:r>
          </a:p>
          <a:p>
            <a:pPr lvl="1" eaLnBrk="1" hangingPunct="1"/>
            <a:endParaRPr lang="en-US" altLang="en-US"/>
          </a:p>
        </p:txBody>
      </p:sp>
      <p:pic>
        <p:nvPicPr>
          <p:cNvPr id="30724" name="Picture 4" descr="consistency">
            <a:extLst>
              <a:ext uri="{FF2B5EF4-FFF2-40B4-BE49-F238E27FC236}">
                <a16:creationId xmlns:a16="http://schemas.microsoft.com/office/drawing/2014/main" id="{A23B0F2E-0843-6581-6636-9719C48E3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3" y="3678238"/>
            <a:ext cx="160972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442A2BF-664B-6D4E-5E85-A016493F4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is optimal with consistent heuristics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5551D6C-2C41-1BD4-091C-A73DD8C2D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/>
          </a:p>
          <a:p>
            <a:pPr eaLnBrk="1" hangingPunct="1">
              <a:lnSpc>
                <a:spcPct val="80000"/>
              </a:lnSpc>
            </a:pPr>
            <a:endParaRPr lang="en-US" altLang="en-US" sz="12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If </a:t>
            </a:r>
            <a:r>
              <a:rPr lang="en-US" altLang="en-US" sz="1800" i="1"/>
              <a:t>h</a:t>
            </a:r>
            <a:r>
              <a:rPr lang="en-US" altLang="en-US" sz="1800"/>
              <a:t> is consistent, we have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f(n') 	= g(n') + h(n')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	= g(n) + c(n,a,n') + h(n')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	≥ g(n) + h(n)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	= f(n)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i.e., </a:t>
            </a:r>
            <a:r>
              <a:rPr lang="en-US" altLang="en-US" sz="1800" i="1"/>
              <a:t>f(n)</a:t>
            </a:r>
            <a:r>
              <a:rPr lang="en-US" altLang="en-US" sz="1800"/>
              <a:t> is non-decreasing along any path.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Thus, first goal-state selected for expansion must be optimal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Theorem: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If </a:t>
            </a:r>
            <a:r>
              <a:rPr lang="en-US" altLang="en-US" sz="1800" i="1"/>
              <a:t>h(n)</a:t>
            </a:r>
            <a:r>
              <a:rPr lang="en-US" altLang="en-US" sz="1800"/>
              <a:t> is consistent, A</a:t>
            </a:r>
            <a:r>
              <a:rPr lang="en-US" altLang="en-US" sz="1800" i="1"/>
              <a:t>*</a:t>
            </a:r>
            <a:r>
              <a:rPr lang="en-US" altLang="en-US" sz="1800"/>
              <a:t> using </a:t>
            </a:r>
            <a:r>
              <a:rPr lang="en-US" altLang="en-US" sz="1800">
                <a:latin typeface="Courier New" panose="02070309020205020404" pitchFamily="49" charset="0"/>
              </a:rPr>
              <a:t>GRAPH-SEARCH</a:t>
            </a:r>
            <a:r>
              <a:rPr lang="en-US" altLang="en-US" sz="1800"/>
              <a:t> is optimal
</a:t>
            </a:r>
          </a:p>
        </p:txBody>
      </p:sp>
      <p:pic>
        <p:nvPicPr>
          <p:cNvPr id="31748" name="Picture 4" descr="consistency">
            <a:extLst>
              <a:ext uri="{FF2B5EF4-FFF2-40B4-BE49-F238E27FC236}">
                <a16:creationId xmlns:a16="http://schemas.microsoft.com/office/drawing/2014/main" id="{47F1F6FC-CEE8-D3AB-FE78-D56E2621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1447800"/>
            <a:ext cx="19621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5B6AF2A-4924-E98A-4677-042515E05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Contours of A</a:t>
            </a:r>
            <a:r>
              <a:rPr lang="en-US" altLang="en-US" baseline="30000"/>
              <a:t>*</a:t>
            </a:r>
            <a:r>
              <a:rPr lang="en-US" altLang="en-US"/>
              <a:t> Search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1388BD1-9344-6152-56D2-87504396B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A</a:t>
            </a:r>
            <a:r>
              <a:rPr lang="en-US" altLang="en-US" sz="1800" baseline="30000"/>
              <a:t>*</a:t>
            </a:r>
            <a:r>
              <a:rPr lang="en-US" altLang="en-US" sz="1800"/>
              <a:t> expands nodes in order of increasing </a:t>
            </a:r>
            <a:r>
              <a:rPr lang="en-US" altLang="en-US" sz="1800" i="1"/>
              <a:t>f</a:t>
            </a:r>
            <a:r>
              <a:rPr lang="en-US" altLang="en-US" sz="1800"/>
              <a:t> value</a:t>
            </a:r>
          </a:p>
          <a:p>
            <a:pPr eaLnBrk="1" hangingPunct="1"/>
            <a:r>
              <a:rPr lang="en-US" altLang="en-US" sz="1800"/>
              <a:t>Gradually adds "</a:t>
            </a:r>
            <a:r>
              <a:rPr lang="en-US" altLang="en-US" sz="1800" i="1"/>
              <a:t>f</a:t>
            </a:r>
            <a:r>
              <a:rPr lang="en-US" altLang="en-US" sz="1800"/>
              <a:t>-contours" of nodes </a:t>
            </a:r>
          </a:p>
          <a:p>
            <a:pPr eaLnBrk="1" hangingPunct="1"/>
            <a:r>
              <a:rPr lang="en-US" altLang="en-US" sz="1800"/>
              <a:t>Contour </a:t>
            </a:r>
            <a:r>
              <a:rPr lang="en-US" altLang="en-US" sz="1800" i="1"/>
              <a:t>i</a:t>
            </a:r>
            <a:r>
              <a:rPr lang="en-US" altLang="en-US" sz="1800"/>
              <a:t> has all nodes with </a:t>
            </a:r>
            <a:r>
              <a:rPr lang="en-US" altLang="en-US" sz="1800" i="1"/>
              <a:t>f=f</a:t>
            </a:r>
            <a:r>
              <a:rPr lang="en-US" altLang="en-US" sz="1800" i="1" baseline="-25000"/>
              <a:t>i</a:t>
            </a:r>
            <a:r>
              <a:rPr lang="en-US" altLang="en-US" sz="1800"/>
              <a:t>, where </a:t>
            </a:r>
            <a:r>
              <a:rPr lang="en-US" altLang="en-US" sz="1800" i="1"/>
              <a:t>f</a:t>
            </a:r>
            <a:r>
              <a:rPr lang="en-US" altLang="en-US" sz="1800" i="1" baseline="-25000"/>
              <a:t>i</a:t>
            </a:r>
            <a:r>
              <a:rPr lang="en-US" altLang="en-US" sz="1800" i="1"/>
              <a:t> &lt; f</a:t>
            </a:r>
            <a:r>
              <a:rPr lang="en-US" altLang="en-US" sz="1800" i="1" baseline="-25000"/>
              <a:t>i+1</a:t>
            </a:r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/>
          </a:p>
        </p:txBody>
      </p:sp>
      <p:pic>
        <p:nvPicPr>
          <p:cNvPr id="32772" name="Picture 4" descr="f-circles">
            <a:extLst>
              <a:ext uri="{FF2B5EF4-FFF2-40B4-BE49-F238E27FC236}">
                <a16:creationId xmlns:a16="http://schemas.microsoft.com/office/drawing/2014/main" id="{7A46C27D-30F5-E939-3F22-4C680BEE3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336800"/>
            <a:ext cx="41148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53DD924-20CE-02AE-F5B9-A5C2A3C2C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Limitations of uninformed search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DEE8836-CB17-1F16-E9D8-C4E7AE1FEC1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795463"/>
            <a:ext cx="7439025" cy="4638675"/>
          </a:xfrm>
        </p:spPr>
        <p:txBody>
          <a:bodyPr/>
          <a:lstStyle/>
          <a:p>
            <a:pPr eaLnBrk="1" hangingPunct="1"/>
            <a:r>
              <a:rPr lang="en-US" altLang="en-US" sz="2000"/>
              <a:t>8-puzzle</a:t>
            </a:r>
          </a:p>
          <a:p>
            <a:pPr lvl="1" eaLnBrk="1" hangingPunct="1"/>
            <a:r>
              <a:rPr lang="en-US" altLang="en-US" sz="1800"/>
              <a:t>Avg. solution cost is about 22 steps </a:t>
            </a:r>
          </a:p>
          <a:p>
            <a:pPr lvl="1" eaLnBrk="1" hangingPunct="1"/>
            <a:r>
              <a:rPr lang="en-US" altLang="en-US" sz="1800"/>
              <a:t>branching factor ~ 3</a:t>
            </a:r>
          </a:p>
          <a:p>
            <a:pPr lvl="1" eaLnBrk="1" hangingPunct="1"/>
            <a:r>
              <a:rPr lang="en-US" altLang="en-US" sz="1800"/>
              <a:t>Exhaustive search to depth 22: </a:t>
            </a:r>
          </a:p>
          <a:p>
            <a:pPr lvl="2" eaLnBrk="1" hangingPunct="1"/>
            <a:r>
              <a:rPr lang="en-US" altLang="en-US" sz="1800"/>
              <a:t>3.1 x 10</a:t>
            </a:r>
            <a:r>
              <a:rPr lang="en-US" altLang="en-US" sz="1800" baseline="30000"/>
              <a:t>10</a:t>
            </a:r>
            <a:r>
              <a:rPr lang="en-US" altLang="en-US" sz="1800"/>
              <a:t> states</a:t>
            </a:r>
          </a:p>
          <a:p>
            <a:pPr lvl="1" eaLnBrk="1" hangingPunct="1"/>
            <a:r>
              <a:rPr lang="en-US" altLang="en-US" sz="1800"/>
              <a:t>E.g., d=12, IDS expands 3.6 million states on average</a:t>
            </a:r>
          </a:p>
          <a:p>
            <a:pPr lvl="1" eaLnBrk="1" hangingPunct="1"/>
            <a:endParaRPr lang="en-US" altLang="en-US" sz="1800"/>
          </a:p>
          <a:p>
            <a:pPr lvl="1" eaLnBrk="1" hangingPunct="1">
              <a:buFontTx/>
              <a:buNone/>
            </a:pPr>
            <a:r>
              <a:rPr lang="en-US" altLang="en-US" sz="1800"/>
              <a:t>   [24 puzzle has 10</a:t>
            </a:r>
            <a:r>
              <a:rPr lang="en-US" altLang="en-US" sz="1800" baseline="30000"/>
              <a:t>24</a:t>
            </a:r>
            <a:r>
              <a:rPr lang="en-US" altLang="en-US" sz="1800"/>
              <a:t> states (much worse)]</a:t>
            </a:r>
          </a:p>
          <a:p>
            <a:pPr eaLnBrk="1" hangingPunct="1">
              <a:buFontTx/>
              <a:buNone/>
            </a:pPr>
            <a:endParaRPr lang="en-US" altLang="en-US" sz="280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8133BB9-98CF-B8E6-6F2B-2421A4DE89D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3300" y="1379538"/>
            <a:ext cx="2374900" cy="135890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C6DCBD7-A226-C2B9-A6C7-A9BB46B03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Contours of A</a:t>
            </a:r>
            <a:r>
              <a:rPr lang="en-US" altLang="en-US" baseline="30000"/>
              <a:t>*</a:t>
            </a:r>
            <a:r>
              <a:rPr lang="en-US" altLang="en-US"/>
              <a:t> Search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EEC2452-8C22-8158-0C2C-F507D0664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3790950"/>
            <a:ext cx="7848600" cy="2762250"/>
          </a:xfrm>
        </p:spPr>
        <p:txBody>
          <a:bodyPr/>
          <a:lstStyle/>
          <a:p>
            <a:pPr eaLnBrk="1" hangingPunct="1"/>
            <a:r>
              <a:rPr lang="en-US" altLang="en-US" sz="1800"/>
              <a:t>With uniform-cost (h(n) = 0, contours will be circular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With good heuristics, contours will be focused around optimal path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A* will expand all nodes with cost f(n) &lt; C*</a:t>
            </a:r>
          </a:p>
          <a:p>
            <a:pPr eaLnBrk="1" hangingPunct="1"/>
            <a:endParaRPr lang="en-US" altLang="en-US" sz="1800"/>
          </a:p>
          <a:p>
            <a:pPr eaLnBrk="1" hangingPunct="1">
              <a:buFontTx/>
              <a:buNone/>
            </a:pPr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>
              <a:buFontTx/>
              <a:buNone/>
            </a:pPr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 i="1" baseline="-25000"/>
          </a:p>
          <a:p>
            <a:pPr eaLnBrk="1" hangingPunct="1"/>
            <a:endParaRPr lang="en-US" altLang="en-US" sz="1800"/>
          </a:p>
        </p:txBody>
      </p:sp>
      <p:pic>
        <p:nvPicPr>
          <p:cNvPr id="33796" name="Picture 4" descr="f-circles">
            <a:extLst>
              <a:ext uri="{FF2B5EF4-FFF2-40B4-BE49-F238E27FC236}">
                <a16:creationId xmlns:a16="http://schemas.microsoft.com/office/drawing/2014/main" id="{9F51DC1D-D1E1-197C-1FC7-2C3A3DAB1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914400"/>
            <a:ext cx="41148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593680B-13F4-AFF7-E0B7-FFFD78115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 of A*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66074C3-4C29-4A09-03B2-B3BFAABB6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Complete? </a:t>
            </a:r>
          </a:p>
          <a:p>
            <a:pPr lvl="1" eaLnBrk="1" hangingPunct="1"/>
            <a:r>
              <a:rPr lang="en-US" altLang="en-US"/>
              <a:t>Yes (unless there are infinitely many nodes with f </a:t>
            </a:r>
            <a:r>
              <a:rPr lang="en-US" altLang="en-US" i="1"/>
              <a:t>≤ f(G) </a:t>
            </a:r>
            <a:r>
              <a:rPr lang="en-US" altLang="en-US"/>
              <a:t>)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sz="1800"/>
              <a:t>Optimal? </a:t>
            </a:r>
          </a:p>
          <a:p>
            <a:pPr lvl="1" eaLnBrk="1" hangingPunct="1"/>
            <a:r>
              <a:rPr lang="en-US" altLang="en-US"/>
              <a:t>Yes</a:t>
            </a:r>
          </a:p>
          <a:p>
            <a:pPr lvl="1" eaLnBrk="1" hangingPunct="1"/>
            <a:r>
              <a:rPr lang="en-US" altLang="en-US"/>
              <a:t>Also optimally efficient:</a:t>
            </a:r>
          </a:p>
          <a:p>
            <a:pPr lvl="2" eaLnBrk="1" hangingPunct="1"/>
            <a:r>
              <a:rPr lang="en-US" altLang="en-US"/>
              <a:t>No other optimal algorithm will expand fewer nodes, for a given heuristic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Time? </a:t>
            </a:r>
          </a:p>
          <a:p>
            <a:pPr lvl="1" eaLnBrk="1" hangingPunct="1"/>
            <a:r>
              <a:rPr lang="en-US" altLang="en-US"/>
              <a:t>Exponential in worst case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sz="1800"/>
              <a:t>Space? </a:t>
            </a:r>
          </a:p>
          <a:p>
            <a:pPr lvl="1" eaLnBrk="1" hangingPunct="1"/>
            <a:r>
              <a:rPr lang="en-US" altLang="en-US"/>
              <a:t>Exponential in worst case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027288D-2FCF-052A-1A26-C68D920C9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Comments on A*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9FED39C-FFF1-5D4E-7B10-F26B99505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A* expands all nodes with f(n) &lt; C*</a:t>
            </a:r>
          </a:p>
          <a:p>
            <a:pPr lvl="1" eaLnBrk="1" hangingPunct="1"/>
            <a:r>
              <a:rPr lang="en-US" altLang="en-US"/>
              <a:t>This can still be exponentially large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sz="1800"/>
              <a:t>Exponential growth will occur unless error in h(n) grows no faster than log(true path cost)</a:t>
            </a:r>
          </a:p>
          <a:p>
            <a:pPr lvl="1" eaLnBrk="1" hangingPunct="1"/>
            <a:r>
              <a:rPr lang="en-US" altLang="en-US"/>
              <a:t>In practice, error is usually proportional to true path cost (not log)</a:t>
            </a:r>
          </a:p>
          <a:p>
            <a:pPr lvl="1" eaLnBrk="1" hangingPunct="1"/>
            <a:r>
              <a:rPr lang="en-US" altLang="en-US"/>
              <a:t>So exponential growth is common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98D8B29-2128-ADE8-7ACB-023863888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Memory-bounded heuristic search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F054580-DFBD-8C0C-EC2F-D14D16634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In practice A* runs out of memory before it runs out of time</a:t>
            </a:r>
          </a:p>
          <a:p>
            <a:pPr lvl="1" eaLnBrk="1" hangingPunct="1"/>
            <a:r>
              <a:rPr lang="en-US" altLang="en-US"/>
              <a:t>How can we solve the memory problem for A* search?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Idea: Try something like depth first search, but let’s not forget everything about the branches we have partially explored.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 i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A9B501B-7DFC-4828-FAC0-62DEF2184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Best-First Search (RBFS)</a:t>
            </a:r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56F6AA29-7422-98A9-2595-D5B4D9BA2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Similar to DFS, but keeps track of the f-value of the best alternative path available from any ancestor of the current node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If current node exceeds f-limit -&gt; backtrack to alternative path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sz="1800"/>
              <a:t>As it backtracks, replace f-value of each node along the path with the best f(n) value of its children</a:t>
            </a:r>
          </a:p>
          <a:p>
            <a:pPr lvl="1" eaLnBrk="1" hangingPunct="1"/>
            <a:r>
              <a:rPr lang="en-US" altLang="en-US"/>
              <a:t>This allows it to return to this subtree, if it turns out to look better than alternatives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4DC6FE4-A68C-0459-257F-F4B11AFCF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Recursive Best First Search: Example</a:t>
            </a:r>
            <a:endParaRPr lang="en-US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F9CC0EB-22F9-2200-2B10-35DA72C38F3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460750"/>
            <a:ext cx="7848600" cy="2416175"/>
          </a:xfrm>
        </p:spPr>
        <p:txBody>
          <a:bodyPr/>
          <a:lstStyle/>
          <a:p>
            <a:pPr eaLnBrk="1" hangingPunct="1"/>
            <a:r>
              <a:rPr lang="en-US" altLang="en-US" sz="1800"/>
              <a:t>Path until Rumnicu Vilcea is already expanded</a:t>
            </a:r>
          </a:p>
          <a:p>
            <a:pPr eaLnBrk="1" hangingPunct="1"/>
            <a:r>
              <a:rPr lang="en-US" altLang="en-US" sz="1800"/>
              <a:t>Above node; </a:t>
            </a:r>
            <a:r>
              <a:rPr lang="en-US" altLang="en-US" sz="1800" i="1"/>
              <a:t>f</a:t>
            </a:r>
            <a:r>
              <a:rPr lang="en-US" altLang="en-US" sz="1800"/>
              <a:t>-limit for every recursive call is shown on top.</a:t>
            </a:r>
          </a:p>
          <a:p>
            <a:pPr eaLnBrk="1" hangingPunct="1"/>
            <a:r>
              <a:rPr lang="en-US" altLang="en-US" sz="1800"/>
              <a:t>Below node: </a:t>
            </a:r>
            <a:r>
              <a:rPr lang="en-US" altLang="en-US" sz="1800" i="1"/>
              <a:t>f(n)</a:t>
            </a:r>
          </a:p>
          <a:p>
            <a:pPr eaLnBrk="1" hangingPunct="1"/>
            <a:r>
              <a:rPr lang="en-US" altLang="en-US" sz="1800"/>
              <a:t>The path is followed until Pitesti which has a </a:t>
            </a:r>
            <a:r>
              <a:rPr lang="en-US" altLang="en-US" sz="1800" i="1"/>
              <a:t>f</a:t>
            </a:r>
            <a:r>
              <a:rPr lang="en-US" altLang="en-US" sz="1800"/>
              <a:t>-value worse than the </a:t>
            </a:r>
            <a:r>
              <a:rPr lang="en-US" altLang="en-US" sz="1800" i="1"/>
              <a:t>f-limit</a:t>
            </a:r>
            <a:r>
              <a:rPr lang="en-US" altLang="en-US" sz="1800"/>
              <a:t>. 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07DB2266-9E8C-3F32-EEA5-53E5036C277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076325"/>
            <a:ext cx="6486525" cy="2200275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FCD9A12-849A-512E-5F9D-5E1ABAC44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RBFS example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0B69662-7827-CEE8-ABFC-5356F83E186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3756025"/>
            <a:ext cx="7848600" cy="2416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Unwind recursion and store best </a:t>
            </a:r>
            <a:r>
              <a:rPr lang="en-US" altLang="en-US" sz="1800" i="1"/>
              <a:t>f</a:t>
            </a:r>
            <a:r>
              <a:rPr lang="en-US" altLang="en-US" sz="1800"/>
              <a:t>-value for current best leaf Pitesti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/>
              <a:t>		</a:t>
            </a:r>
            <a:r>
              <a:rPr lang="en-US" altLang="en-US" sz="1600" i="1"/>
              <a:t>result</a:t>
            </a:r>
            <a:r>
              <a:rPr lang="en-US" altLang="en-US" sz="1600"/>
              <a:t>, </a:t>
            </a:r>
            <a:r>
              <a:rPr lang="en-US" altLang="en-US" sz="1600" i="1"/>
              <a:t>f </a:t>
            </a:r>
            <a:r>
              <a:rPr lang="en-US" altLang="en-US" sz="1600"/>
              <a:t>[</a:t>
            </a:r>
            <a:r>
              <a:rPr lang="en-US" altLang="en-US" sz="1600" i="1"/>
              <a:t>best</a:t>
            </a:r>
            <a:r>
              <a:rPr lang="en-US" altLang="en-US" sz="1600"/>
              <a:t>] </a:t>
            </a:r>
            <a:r>
              <a:rPr lang="en-US" altLang="en-US" sz="1600">
                <a:sym typeface="Symbol" panose="05050102010706020507" pitchFamily="18" charset="2"/>
              </a:rPr>
              <a:t> </a:t>
            </a:r>
            <a:r>
              <a:rPr lang="en-US" altLang="en-US" sz="1600"/>
              <a:t> RBFS</a:t>
            </a:r>
            <a:r>
              <a:rPr lang="en-US" altLang="en-US" sz="1600" i="1"/>
              <a:t>(problem, best,</a:t>
            </a:r>
            <a:r>
              <a:rPr lang="en-US" altLang="en-US" sz="1600"/>
              <a:t> min(</a:t>
            </a:r>
            <a:r>
              <a:rPr lang="en-US" altLang="en-US" sz="1600" i="1"/>
              <a:t>f_limit, alternative</a:t>
            </a:r>
            <a:r>
              <a:rPr lang="en-US" altLang="en-US" sz="1600"/>
              <a:t>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1800" i="1"/>
              <a:t>best</a:t>
            </a:r>
            <a:r>
              <a:rPr lang="en-US" altLang="en-US" sz="1800"/>
              <a:t> is now Fagaras. Call RBFS for new </a:t>
            </a:r>
            <a:r>
              <a:rPr lang="en-US" altLang="en-US" sz="1800" i="1"/>
              <a:t>best</a:t>
            </a: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/>
              <a:t>best</a:t>
            </a:r>
            <a:r>
              <a:rPr lang="en-US" altLang="en-US" sz="1800"/>
              <a:t> value is now  450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DA3CE6F3-70D0-C023-A385-4CB0D0D22B1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168400"/>
            <a:ext cx="6288088" cy="2232025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D89A7BC-9223-36B5-BC59-BB05FC990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RBFS example</a:t>
            </a:r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540EED1-0B47-31EF-016D-827BD213D20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3527425"/>
            <a:ext cx="7848600" cy="2416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Unwind recursion and store best </a:t>
            </a:r>
            <a:r>
              <a:rPr lang="en-US" altLang="en-US" sz="1800" i="1"/>
              <a:t>f</a:t>
            </a:r>
            <a:r>
              <a:rPr lang="en-US" altLang="en-US" sz="1800"/>
              <a:t>-value for current best leaf Fagaras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/>
              <a:t>		</a:t>
            </a:r>
            <a:r>
              <a:rPr lang="en-US" altLang="en-US" sz="1600" i="1"/>
              <a:t>result</a:t>
            </a:r>
            <a:r>
              <a:rPr lang="en-US" altLang="en-US" sz="1600"/>
              <a:t>, </a:t>
            </a:r>
            <a:r>
              <a:rPr lang="en-US" altLang="en-US" sz="1600" i="1"/>
              <a:t>f </a:t>
            </a:r>
            <a:r>
              <a:rPr lang="en-US" altLang="en-US" sz="1600"/>
              <a:t>[</a:t>
            </a:r>
            <a:r>
              <a:rPr lang="en-US" altLang="en-US" sz="1600" i="1"/>
              <a:t>best</a:t>
            </a:r>
            <a:r>
              <a:rPr lang="en-US" altLang="en-US" sz="1600"/>
              <a:t>] </a:t>
            </a:r>
            <a:r>
              <a:rPr lang="en-US" altLang="en-US" sz="1600">
                <a:sym typeface="Symbol" panose="05050102010706020507" pitchFamily="18" charset="2"/>
              </a:rPr>
              <a:t> </a:t>
            </a:r>
            <a:r>
              <a:rPr lang="en-US" altLang="en-US" sz="1600"/>
              <a:t> RBFS</a:t>
            </a:r>
            <a:r>
              <a:rPr lang="en-US" altLang="en-US" sz="1600" i="1"/>
              <a:t>(problem, best,</a:t>
            </a:r>
            <a:r>
              <a:rPr lang="en-US" altLang="en-US" sz="1600"/>
              <a:t> min(</a:t>
            </a:r>
            <a:r>
              <a:rPr lang="en-US" altLang="en-US" sz="1600" i="1"/>
              <a:t>f_limit, alternative</a:t>
            </a:r>
            <a:r>
              <a:rPr lang="en-US" altLang="en-US" sz="1600"/>
              <a:t>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1800" i="1"/>
              <a:t>best</a:t>
            </a:r>
            <a:r>
              <a:rPr lang="en-US" altLang="en-US" sz="1800"/>
              <a:t> is now Rimnicu Viclea (again). Call RBFS for new </a:t>
            </a:r>
            <a:r>
              <a:rPr lang="en-US" altLang="en-US" sz="1800" i="1"/>
              <a:t>best</a:t>
            </a: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Subtree is again expanded.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Best </a:t>
            </a:r>
            <a:r>
              <a:rPr lang="en-US" altLang="en-US" sz="1800" i="1"/>
              <a:t>alternative</a:t>
            </a:r>
            <a:r>
              <a:rPr lang="en-US" altLang="en-US" sz="1800"/>
              <a:t> subtree is now through Timisoara.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Solution is found since because 447 &gt; 418.</a:t>
            </a: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F5F123B1-EAB0-54C6-BA36-CFDB897E607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082675"/>
            <a:ext cx="5997575" cy="2317750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9144DFF-705F-1B12-DBAA-3CA4F435C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RBFS properties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661B4B3-BBED-B923-0E1D-F11D3AF3F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1800"/>
          </a:p>
          <a:p>
            <a:pPr eaLnBrk="1" hangingPunct="1"/>
            <a:r>
              <a:rPr lang="en-US" altLang="en-US" sz="1800"/>
              <a:t>Like A*, optimal if </a:t>
            </a:r>
            <a:r>
              <a:rPr lang="en-US" altLang="en-US" sz="1800" i="1"/>
              <a:t>h(n)</a:t>
            </a:r>
            <a:r>
              <a:rPr lang="en-US" altLang="en-US" sz="1800"/>
              <a:t> is admissible</a:t>
            </a:r>
          </a:p>
          <a:p>
            <a:pPr eaLnBrk="1" hangingPunct="1"/>
            <a:endParaRPr lang="en-US" altLang="en-US" sz="1800"/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sz="1800"/>
              <a:t>Time complexity difficult to characterize</a:t>
            </a:r>
          </a:p>
          <a:p>
            <a:pPr lvl="1" eaLnBrk="1" hangingPunct="1"/>
            <a:r>
              <a:rPr lang="en-US" altLang="en-US"/>
              <a:t>Depends on accuracy if h(n) and how often best path changes.</a:t>
            </a:r>
          </a:p>
          <a:p>
            <a:pPr lvl="1" eaLnBrk="1" hangingPunct="1"/>
            <a:r>
              <a:rPr lang="en-US" altLang="en-US"/>
              <a:t>Can end up “switching” back and fortyh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sz="1800"/>
              <a:t>Space complexity is </a:t>
            </a:r>
            <a:r>
              <a:rPr lang="en-US" altLang="en-US" sz="1800" i="1"/>
              <a:t>O(bd)</a:t>
            </a:r>
            <a:endParaRPr lang="en-US" altLang="en-US" sz="1800"/>
          </a:p>
          <a:p>
            <a:pPr lvl="1" eaLnBrk="1" hangingPunct="1"/>
            <a:r>
              <a:rPr lang="en-US" altLang="en-US"/>
              <a:t>Other extreme to A* - uses </a:t>
            </a:r>
            <a:r>
              <a:rPr lang="en-US" altLang="en-US" b="1" i="1"/>
              <a:t>too little</a:t>
            </a:r>
            <a:r>
              <a:rPr lang="en-US" altLang="en-US"/>
              <a:t> memory.</a:t>
            </a:r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A74C91D-1346-2D16-04A3-EB6E244B6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(Simplified) Memory-bounded A* (SMA*)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FB181C4-83B9-2DD8-9095-6B6E6579A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This is like A*, but when memory is full we delete the worst node (largest f-value).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Like RBFS, we remember the best descendant in the branch we delete.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If there is a tie (equal f-values) we delete the oldest nodes first.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simplified-MA* finds the optimal </a:t>
            </a:r>
            <a:r>
              <a:rPr lang="en-US" altLang="en-US" sz="1800" i="1"/>
              <a:t>reachable</a:t>
            </a:r>
            <a:r>
              <a:rPr lang="en-US" altLang="en-US" sz="1800"/>
              <a:t> solution given the memory constraint. 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Time can still be exponential.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59E8D7D-1F5F-E2F6-8538-7F3BEFE80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Recall tree search…</a:t>
            </a:r>
          </a:p>
        </p:txBody>
      </p:sp>
      <p:pic>
        <p:nvPicPr>
          <p:cNvPr id="7171" name="Picture 5" descr="search-map3c">
            <a:extLst>
              <a:ext uri="{FF2B5EF4-FFF2-40B4-BE49-F238E27FC236}">
                <a16:creationId xmlns:a16="http://schemas.microsoft.com/office/drawing/2014/main" id="{A4E2E478-2EFD-A3EA-0848-81B716FAD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03338"/>
            <a:ext cx="6338888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A40E94A-E691-A34D-0D83-5F2E1F11F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Heuristic functions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6F1EEF0-D27E-8E69-BCA5-B3C97A3B61F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00025" y="1476375"/>
            <a:ext cx="6934200" cy="4638675"/>
          </a:xfrm>
        </p:spPr>
        <p:txBody>
          <a:bodyPr/>
          <a:lstStyle/>
          <a:p>
            <a:pPr eaLnBrk="1" hangingPunct="1"/>
            <a:r>
              <a:rPr lang="en-US" altLang="en-US" sz="2000"/>
              <a:t>8-puzzle</a:t>
            </a:r>
          </a:p>
          <a:p>
            <a:pPr lvl="1" eaLnBrk="1" hangingPunct="1"/>
            <a:r>
              <a:rPr lang="en-US" altLang="en-US" sz="1800"/>
              <a:t>Avg. solution cost is about 22 steps </a:t>
            </a:r>
          </a:p>
          <a:p>
            <a:pPr lvl="1" eaLnBrk="1" hangingPunct="1"/>
            <a:r>
              <a:rPr lang="en-US" altLang="en-US" sz="1800"/>
              <a:t>branching factor ~ 3</a:t>
            </a:r>
          </a:p>
          <a:p>
            <a:pPr lvl="1" eaLnBrk="1" hangingPunct="1"/>
            <a:r>
              <a:rPr lang="en-US" altLang="en-US" sz="1800"/>
              <a:t>Exhaustive search to depth 22: </a:t>
            </a:r>
          </a:p>
          <a:p>
            <a:pPr lvl="2" eaLnBrk="1" hangingPunct="1"/>
            <a:r>
              <a:rPr lang="en-US" altLang="en-US" sz="1800"/>
              <a:t>3.1 x 10</a:t>
            </a:r>
            <a:r>
              <a:rPr lang="en-US" altLang="en-US" sz="1800" baseline="30000"/>
              <a:t>10</a:t>
            </a:r>
            <a:r>
              <a:rPr lang="en-US" altLang="en-US" sz="1800"/>
              <a:t> states.</a:t>
            </a:r>
          </a:p>
          <a:p>
            <a:pPr lvl="1" eaLnBrk="1" hangingPunct="1"/>
            <a:r>
              <a:rPr lang="en-US" altLang="en-US" sz="1800"/>
              <a:t>A good heuristic function can reduce the search process.</a:t>
            </a:r>
          </a:p>
          <a:p>
            <a:pPr lvl="1" eaLnBrk="1" hangingPunct="1"/>
            <a:endParaRPr lang="en-US" altLang="en-US" sz="1800"/>
          </a:p>
          <a:p>
            <a:pPr eaLnBrk="1" hangingPunct="1"/>
            <a:r>
              <a:rPr lang="en-US" altLang="en-US" sz="2000"/>
              <a:t>Two commonly used heuristics</a:t>
            </a:r>
          </a:p>
          <a:p>
            <a:pPr lvl="1" eaLnBrk="1" hangingPunct="1"/>
            <a:r>
              <a:rPr lang="en-US" altLang="en-US" sz="1800" i="1"/>
              <a:t>h</a:t>
            </a:r>
            <a:r>
              <a:rPr lang="en-US" altLang="en-US" sz="1800" i="1" baseline="-25000"/>
              <a:t>1</a:t>
            </a:r>
            <a:r>
              <a:rPr lang="en-US" altLang="en-US" sz="1800"/>
              <a:t> = the number of misplaced tiles</a:t>
            </a:r>
          </a:p>
          <a:p>
            <a:pPr lvl="2" eaLnBrk="1" hangingPunct="1"/>
            <a:r>
              <a:rPr lang="en-US" altLang="en-US" sz="1800"/>
              <a:t>h</a:t>
            </a:r>
            <a:r>
              <a:rPr lang="en-US" altLang="en-US" sz="1800" baseline="-25000"/>
              <a:t>1</a:t>
            </a:r>
            <a:r>
              <a:rPr lang="en-US" altLang="en-US" sz="1800"/>
              <a:t>(s)=8</a:t>
            </a:r>
          </a:p>
          <a:p>
            <a:pPr lvl="1" eaLnBrk="1" hangingPunct="1"/>
            <a:r>
              <a:rPr lang="en-US" altLang="en-US" sz="1800" i="1"/>
              <a:t>h</a:t>
            </a:r>
            <a:r>
              <a:rPr lang="en-US" altLang="en-US" sz="1800" i="1" baseline="-25000"/>
              <a:t>2</a:t>
            </a:r>
            <a:r>
              <a:rPr lang="en-US" altLang="en-US" sz="1800"/>
              <a:t> = the sum of the distances of the tiles from their goal positions (manhattan distance). </a:t>
            </a:r>
          </a:p>
          <a:p>
            <a:pPr lvl="2" eaLnBrk="1" hangingPunct="1"/>
            <a:r>
              <a:rPr lang="en-US" altLang="en-US" sz="1800"/>
              <a:t>h</a:t>
            </a:r>
            <a:r>
              <a:rPr lang="en-US" altLang="en-US" sz="1800" baseline="-25000"/>
              <a:t>2</a:t>
            </a:r>
            <a:r>
              <a:rPr lang="en-US" altLang="en-US" sz="1800"/>
              <a:t>(s)=3+1+2+2+2+3+3+2=18</a:t>
            </a:r>
          </a:p>
          <a:p>
            <a:pPr lvl="1" eaLnBrk="1" hangingPunct="1"/>
            <a:endParaRPr lang="en-US" altLang="en-US" sz="2400"/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07C1E232-CBF5-A78C-1181-8DAE205B46A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73700" y="1085850"/>
            <a:ext cx="3508375" cy="2006600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9E78590-601F-98C2-D375-F5454E57C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Notion of dominance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54531E7-7248-8DCA-1760-440C0DC3C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If </a:t>
            </a:r>
            <a:r>
              <a:rPr lang="en-US" altLang="en-US" sz="1800" i="1"/>
              <a:t>h</a:t>
            </a:r>
            <a:r>
              <a:rPr lang="en-US" altLang="en-US" sz="1800" i="1" baseline="-25000"/>
              <a:t>2</a:t>
            </a:r>
            <a:r>
              <a:rPr lang="en-US" altLang="en-US" sz="1800" i="1"/>
              <a:t>(n) ≥ h</a:t>
            </a:r>
            <a:r>
              <a:rPr lang="en-US" altLang="en-US" sz="1800" i="1" baseline="-25000"/>
              <a:t>1</a:t>
            </a:r>
            <a:r>
              <a:rPr lang="en-US" altLang="en-US" sz="1800" i="1"/>
              <a:t>(n)</a:t>
            </a:r>
            <a:r>
              <a:rPr lang="en-US" altLang="en-US" sz="1800"/>
              <a:t> for all </a:t>
            </a:r>
            <a:r>
              <a:rPr lang="en-US" altLang="en-US" sz="1800" i="1"/>
              <a:t>n</a:t>
            </a:r>
            <a:r>
              <a:rPr lang="en-US" altLang="en-US" sz="1800"/>
              <a:t> (both admissible) then </a:t>
            </a:r>
            <a:r>
              <a:rPr lang="en-US" altLang="en-US" sz="1800" i="1"/>
              <a:t>h</a:t>
            </a:r>
            <a:r>
              <a:rPr lang="en-US" altLang="en-US" sz="1800" i="1" baseline="-25000"/>
              <a:t>2</a:t>
            </a:r>
            <a:r>
              <a:rPr lang="en-US" altLang="en-US" sz="1800" i="1"/>
              <a:t> </a:t>
            </a:r>
            <a:r>
              <a:rPr lang="en-US" altLang="en-US" sz="1800">
                <a:solidFill>
                  <a:srgbClr val="FF0000"/>
                </a:solidFill>
              </a:rPr>
              <a:t>dominates</a:t>
            </a:r>
            <a:r>
              <a:rPr lang="en-US" altLang="en-US" sz="1800"/>
              <a:t> </a:t>
            </a:r>
            <a:r>
              <a:rPr lang="en-US" altLang="en-US" sz="1800" i="1"/>
              <a:t>h</a:t>
            </a:r>
            <a:r>
              <a:rPr lang="en-US" altLang="en-US" sz="1800" i="1" baseline="-25000"/>
              <a:t>1</a:t>
            </a:r>
            <a:r>
              <a:rPr lang="en-US" altLang="en-US" sz="1800" i="1"/>
              <a:t> </a:t>
            </a:r>
          </a:p>
          <a:p>
            <a:pPr eaLnBrk="1" hangingPunct="1">
              <a:buFontTx/>
              <a:buNone/>
            </a:pPr>
            <a:r>
              <a:rPr lang="en-US" altLang="en-US" sz="1800" i="1"/>
              <a:t>    h</a:t>
            </a:r>
            <a:r>
              <a:rPr lang="en-US" altLang="en-US" sz="1800" i="1" baseline="-25000"/>
              <a:t>2</a:t>
            </a:r>
            <a:r>
              <a:rPr lang="en-US" altLang="en-US" sz="1800" i="1"/>
              <a:t> </a:t>
            </a:r>
            <a:r>
              <a:rPr lang="en-US" altLang="en-US" sz="1800"/>
              <a:t>is better for search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Typical search costs (average number of nodes expanded) for 8-puzzle problem</a:t>
            </a:r>
          </a:p>
          <a:p>
            <a:pPr eaLnBrk="1" hangingPunct="1"/>
            <a:endParaRPr lang="en-US" altLang="en-US" sz="1800" i="1"/>
          </a:p>
          <a:p>
            <a:pPr eaLnBrk="1" hangingPunct="1">
              <a:buFontTx/>
              <a:buNone/>
            </a:pPr>
            <a:r>
              <a:rPr lang="en-US" altLang="en-US" sz="1800" i="1"/>
              <a:t>	d=12	</a:t>
            </a:r>
            <a:r>
              <a:rPr lang="en-US" altLang="en-US" sz="1800"/>
              <a:t>IDS = 3,644,035 nodes</a:t>
            </a:r>
            <a:br>
              <a:rPr lang="en-US" altLang="en-US" sz="1800"/>
            </a:br>
            <a:r>
              <a:rPr lang="en-US" altLang="en-US" sz="1800"/>
              <a:t>		A</a:t>
            </a:r>
            <a:r>
              <a:rPr lang="en-US" altLang="en-US" sz="1800" baseline="30000"/>
              <a:t>*</a:t>
            </a:r>
            <a:r>
              <a:rPr lang="en-US" altLang="en-US" sz="1800"/>
              <a:t>(h</a:t>
            </a:r>
            <a:r>
              <a:rPr lang="en-US" altLang="en-US" sz="1800" baseline="-25000"/>
              <a:t>1</a:t>
            </a:r>
            <a:r>
              <a:rPr lang="en-US" altLang="en-US" sz="1800"/>
              <a:t>) = 227 nodes </a:t>
            </a:r>
            <a:br>
              <a:rPr lang="en-US" altLang="en-US" sz="1800"/>
            </a:br>
            <a:r>
              <a:rPr lang="en-US" altLang="en-US" sz="1800"/>
              <a:t>		A</a:t>
            </a:r>
            <a:r>
              <a:rPr lang="en-US" altLang="en-US" sz="1800" baseline="30000"/>
              <a:t>*</a:t>
            </a:r>
            <a:r>
              <a:rPr lang="en-US" altLang="en-US" sz="1800"/>
              <a:t>(h</a:t>
            </a:r>
            <a:r>
              <a:rPr lang="en-US" altLang="en-US" sz="1800" baseline="-25000"/>
              <a:t>2</a:t>
            </a:r>
            <a:r>
              <a:rPr lang="en-US" altLang="en-US" sz="1800"/>
              <a:t>) = 73 nodes </a:t>
            </a:r>
          </a:p>
          <a:p>
            <a:pPr eaLnBrk="1" hangingPunct="1">
              <a:buFontTx/>
              <a:buNone/>
            </a:pPr>
            <a:endParaRPr lang="en-US" altLang="en-US" sz="1800"/>
          </a:p>
          <a:p>
            <a:pPr eaLnBrk="1" hangingPunct="1">
              <a:buFontTx/>
              <a:buNone/>
            </a:pPr>
            <a:r>
              <a:rPr lang="en-US" altLang="en-US" sz="1800" i="1"/>
              <a:t>	d=24 	</a:t>
            </a:r>
            <a:r>
              <a:rPr lang="en-US" altLang="en-US" sz="1800"/>
              <a:t>IDS = too many nodes</a:t>
            </a:r>
            <a:br>
              <a:rPr lang="en-US" altLang="en-US" sz="1800"/>
            </a:br>
            <a:r>
              <a:rPr lang="en-US" altLang="en-US" sz="1800"/>
              <a:t>		A</a:t>
            </a:r>
            <a:r>
              <a:rPr lang="en-US" altLang="en-US" sz="1800" baseline="30000"/>
              <a:t>*</a:t>
            </a:r>
            <a:r>
              <a:rPr lang="en-US" altLang="en-US" sz="1800"/>
              <a:t>(h</a:t>
            </a:r>
            <a:r>
              <a:rPr lang="en-US" altLang="en-US" sz="1800" baseline="-25000"/>
              <a:t>1</a:t>
            </a:r>
            <a:r>
              <a:rPr lang="en-US" altLang="en-US" sz="1800"/>
              <a:t>) = 39,135 nodes </a:t>
            </a:r>
            <a:br>
              <a:rPr lang="en-US" altLang="en-US" sz="1800"/>
            </a:br>
            <a:r>
              <a:rPr lang="en-US" altLang="en-US" sz="1800"/>
              <a:t>		A</a:t>
            </a:r>
            <a:r>
              <a:rPr lang="en-US" altLang="en-US" sz="1800" baseline="30000"/>
              <a:t>*</a:t>
            </a:r>
            <a:r>
              <a:rPr lang="en-US" altLang="en-US" sz="1800"/>
              <a:t>(h</a:t>
            </a:r>
            <a:r>
              <a:rPr lang="en-US" altLang="en-US" sz="1800" baseline="-25000"/>
              <a:t>2</a:t>
            </a:r>
            <a:r>
              <a:rPr lang="en-US" altLang="en-US" sz="1800"/>
              <a:t>) = 1,641 nodes 
</a:t>
            </a:r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8B22D33B-4176-E572-3690-78F8C538F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Effective branching factor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926E705-CE96-6CCA-7ACF-E90B84C2C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Effective branching factor b*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700"/>
              <a:t>Is the branching factor that a uniform tree of depth </a:t>
            </a:r>
            <a:r>
              <a:rPr lang="en-US" altLang="en-US" sz="1700" i="1"/>
              <a:t>d</a:t>
            </a:r>
            <a:r>
              <a:rPr lang="en-US" altLang="en-US" sz="1700"/>
              <a:t> would have in order to contain </a:t>
            </a:r>
            <a:r>
              <a:rPr lang="en-US" altLang="en-US" sz="1700" i="1"/>
              <a:t>N+1</a:t>
            </a:r>
            <a:r>
              <a:rPr lang="en-US" altLang="en-US" sz="1700"/>
              <a:t> nodes.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700"/>
          </a:p>
          <a:p>
            <a:pPr lvl="1" eaLnBrk="1" hangingPunct="1">
              <a:lnSpc>
                <a:spcPct val="90000"/>
              </a:lnSpc>
            </a:pPr>
            <a:endParaRPr lang="en-US" altLang="en-US" sz="1700"/>
          </a:p>
          <a:p>
            <a:pPr lvl="1" eaLnBrk="1" hangingPunct="1">
              <a:lnSpc>
                <a:spcPct val="90000"/>
              </a:lnSpc>
            </a:pPr>
            <a:endParaRPr lang="en-US" altLang="en-US" sz="1700"/>
          </a:p>
          <a:p>
            <a:pPr lvl="1" eaLnBrk="1" hangingPunct="1">
              <a:lnSpc>
                <a:spcPct val="90000"/>
              </a:lnSpc>
            </a:pPr>
            <a:endParaRPr lang="en-US" altLang="en-US" sz="1700"/>
          </a:p>
          <a:p>
            <a:pPr lvl="1" eaLnBrk="1" hangingPunct="1">
              <a:lnSpc>
                <a:spcPct val="90000"/>
              </a:lnSpc>
            </a:pPr>
            <a:r>
              <a:rPr lang="en-US" altLang="en-US" sz="1700"/>
              <a:t>Measure is fairly constant for sufficiently hard problems.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thus provide a good guide to the heuristic’s overall usefulness.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DA08A739-56FD-2028-ED69-7649C3E8DB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4100" y="2214563"/>
          <a:ext cx="42068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5800" imgH="190500" progId="Equation.3">
                  <p:embed/>
                </p:oleObj>
              </mc:Choice>
              <mc:Fallback>
                <p:oleObj name="Equation" r:id="rId3" imgW="1955800" imgH="19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214563"/>
                        <a:ext cx="42068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3">
            <a:extLst>
              <a:ext uri="{FF2B5EF4-FFF2-40B4-BE49-F238E27FC236}">
                <a16:creationId xmlns:a16="http://schemas.microsoft.com/office/drawing/2014/main" id="{DD2B971B-2DE1-20B1-A25C-38FF5C632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Effectiveness of different heuristics</a:t>
            </a:r>
          </a:p>
        </p:txBody>
      </p:sp>
      <p:sp>
        <p:nvSpPr>
          <p:cNvPr id="46083" name="Rectangle 84">
            <a:extLst>
              <a:ext uri="{FF2B5EF4-FFF2-40B4-BE49-F238E27FC236}">
                <a16:creationId xmlns:a16="http://schemas.microsoft.com/office/drawing/2014/main" id="{F7A7E828-A24B-6A19-B5DE-25AF0CA74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4533900"/>
            <a:ext cx="7848600" cy="1638300"/>
          </a:xfrm>
        </p:spPr>
        <p:txBody>
          <a:bodyPr/>
          <a:lstStyle/>
          <a:p>
            <a:pPr eaLnBrk="1" hangingPunct="1"/>
            <a:r>
              <a:rPr lang="en-US" altLang="en-US" sz="1800"/>
              <a:t>Results averaged over random instances of the 8-puzzle</a:t>
            </a:r>
          </a:p>
        </p:txBody>
      </p:sp>
      <p:pic>
        <p:nvPicPr>
          <p:cNvPr id="46084" name="Picture 80">
            <a:extLst>
              <a:ext uri="{FF2B5EF4-FFF2-40B4-BE49-F238E27FC236}">
                <a16:creationId xmlns:a16="http://schemas.microsoft.com/office/drawing/2014/main" id="{EAFE6348-7528-CE93-2252-68846D132A30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" y="1047750"/>
            <a:ext cx="7658100" cy="3138488"/>
          </a:xfr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860E901-E2F2-543C-92F6-B8B116A23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Inventing heuristics via “relaxed problems”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40254AA-23B1-EB24-823F-7F074516E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A problem with fewer restrictions on the actions is called a </a:t>
            </a:r>
            <a:r>
              <a:rPr lang="en-US" altLang="en-US" sz="1800">
                <a:solidFill>
                  <a:srgbClr val="FF0000"/>
                </a:solidFill>
              </a:rPr>
              <a:t>relaxed problem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The cost of an optimal solution to a relaxed problem is an admissible heuristic for the original problem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If the rules of the 8-puzzle are relaxed so that a tile can move </a:t>
            </a:r>
            <a:r>
              <a:rPr lang="en-US" altLang="en-US" sz="1800">
                <a:solidFill>
                  <a:srgbClr val="FF0000"/>
                </a:solidFill>
              </a:rPr>
              <a:t>anywhere</a:t>
            </a:r>
            <a:r>
              <a:rPr lang="en-US" altLang="en-US" sz="1800"/>
              <a:t>, then </a:t>
            </a:r>
            <a:r>
              <a:rPr lang="en-US" altLang="en-US" sz="1800" i="1"/>
              <a:t>h</a:t>
            </a:r>
            <a:r>
              <a:rPr lang="en-US" altLang="en-US" sz="1800" i="1" baseline="-25000"/>
              <a:t>1</a:t>
            </a:r>
            <a:r>
              <a:rPr lang="en-US" altLang="en-US" sz="1800" i="1"/>
              <a:t>(n) </a:t>
            </a:r>
            <a:r>
              <a:rPr lang="en-US" altLang="en-US" sz="1800"/>
              <a:t>gives the shortest solution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If the rules are relaxed so that a tile can move to </a:t>
            </a:r>
            <a:r>
              <a:rPr lang="en-US" altLang="en-US" sz="1800">
                <a:solidFill>
                  <a:srgbClr val="FF0000"/>
                </a:solidFill>
              </a:rPr>
              <a:t>any adjacent square,</a:t>
            </a:r>
            <a:r>
              <a:rPr lang="en-US" altLang="en-US" sz="1800"/>
              <a:t> then </a:t>
            </a:r>
            <a:r>
              <a:rPr lang="en-US" altLang="en-US" sz="1800" i="1"/>
              <a:t>h</a:t>
            </a:r>
            <a:r>
              <a:rPr lang="en-US" altLang="en-US" sz="1800" i="1" baseline="-25000"/>
              <a:t>2</a:t>
            </a:r>
            <a:r>
              <a:rPr lang="en-US" altLang="en-US" sz="1800" i="1"/>
              <a:t>(n) </a:t>
            </a:r>
            <a:r>
              <a:rPr lang="en-US" altLang="en-US" sz="1800"/>
              <a:t>gives the shortest solution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Can be a useful way to generate heuristics</a:t>
            </a:r>
          </a:p>
          <a:p>
            <a:pPr lvl="1" eaLnBrk="1" hangingPunct="1"/>
            <a:r>
              <a:rPr lang="en-US" altLang="en-US"/>
              <a:t>E.g., ABSOLVER (Prieditis, 1993) discovered the first useful heuristic for the Rubik’s cube puzzle</a:t>
            </a:r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70F362E-CD4C-9FC8-C0AA-D69D81915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on heuristics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723B55B-5BE5-81AA-1A2C-7B4D34B4A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h(n) = max{ h1(n), h2(n),……hk(n)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Assume all h functions are admissible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Always choose the least optimistic heuristic (most accurate) at each node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Could also learn a convex combination of features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Weighted sum of h(n)’s, where weights sum to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Weights learned via repeated puzzle-solving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Could try to learn a heuristic function based on “features”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E.g., x1(n) = number of misplaced tiles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E.g., x2(n) = number of goal-adjacent-pairs that are currently adjacent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h(n) = w</a:t>
            </a:r>
            <a:r>
              <a:rPr lang="en-US" altLang="en-US" baseline="-25000"/>
              <a:t>1</a:t>
            </a:r>
            <a:r>
              <a:rPr lang="en-US" altLang="en-US"/>
              <a:t> x1(n) + w</a:t>
            </a:r>
            <a:r>
              <a:rPr lang="en-US" altLang="en-US" baseline="-25000"/>
              <a:t>2</a:t>
            </a:r>
            <a:r>
              <a:rPr lang="en-US" altLang="en-US"/>
              <a:t> x2(n)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Weights could be learned again via repeated puzzle-solving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Try to identify which features are predictive of path cost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B34C2DC-8146-6DD5-1858-28068B306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Pattern databases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AB03D88-2849-CB22-06FE-E5F05EEEA9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7848600" cy="2416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Admissible heuristics can also be derived from the solution cost of a subproblem of a given problem.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This cost is a lower bound on the cost of the real problem.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Pattern databases store the exact solution to for every possible subproblem instance.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complete heuristic is constructed using the patterns in the DB</a:t>
            </a:r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71255F3F-E9DB-42C2-79C6-D5AF8243B05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3771900"/>
            <a:ext cx="3676650" cy="1866900"/>
          </a:xfrm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1C4D48F-F388-5375-821C-AD1CB72E4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91C1E11-82C1-CAC7-694C-E67144A7D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Uninformed search methods have their limits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Informed (or heuristic) search uses problem-specific heuristics to improve efficiency</a:t>
            </a:r>
          </a:p>
          <a:p>
            <a:pPr lvl="1" eaLnBrk="1" hangingPunct="1"/>
            <a:r>
              <a:rPr lang="en-US" altLang="en-US"/>
              <a:t>Best-first</a:t>
            </a:r>
          </a:p>
          <a:p>
            <a:pPr lvl="1" eaLnBrk="1" hangingPunct="1"/>
            <a:r>
              <a:rPr lang="en-US" altLang="en-US"/>
              <a:t>A*</a:t>
            </a:r>
          </a:p>
          <a:p>
            <a:pPr lvl="1" eaLnBrk="1" hangingPunct="1"/>
            <a:r>
              <a:rPr lang="en-US" altLang="en-US"/>
              <a:t>RBFS</a:t>
            </a:r>
          </a:p>
          <a:p>
            <a:pPr lvl="1" eaLnBrk="1" hangingPunct="1"/>
            <a:r>
              <a:rPr lang="en-US" altLang="en-US"/>
              <a:t>SMA*</a:t>
            </a:r>
          </a:p>
          <a:p>
            <a:pPr lvl="1" eaLnBrk="1" hangingPunct="1"/>
            <a:r>
              <a:rPr lang="en-US" altLang="en-US"/>
              <a:t>Techniques for generating heuristics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sz="1800"/>
              <a:t>Can provide significant speed-ups in practice</a:t>
            </a:r>
          </a:p>
          <a:p>
            <a:pPr lvl="1" eaLnBrk="1" hangingPunct="1"/>
            <a:r>
              <a:rPr lang="en-US" altLang="en-US"/>
              <a:t>e.g., on 8-puzzle</a:t>
            </a:r>
          </a:p>
          <a:p>
            <a:pPr lvl="1" eaLnBrk="1" hangingPunct="1"/>
            <a:r>
              <a:rPr lang="en-US" altLang="en-US"/>
              <a:t>But can still have worst-case exponential time complexity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Next lecture: local search techniques</a:t>
            </a:r>
          </a:p>
          <a:p>
            <a:pPr lvl="1" eaLnBrk="1" hangingPunct="1"/>
            <a:r>
              <a:rPr lang="en-US" altLang="en-US"/>
              <a:t>Hill-climbing, genetic algorithms, simulated annealing, etc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earch-map3c">
            <a:extLst>
              <a:ext uri="{FF2B5EF4-FFF2-40B4-BE49-F238E27FC236}">
                <a16:creationId xmlns:a16="http://schemas.microsoft.com/office/drawing/2014/main" id="{420C68E8-D633-44E4-E241-3AF1ABF092CA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900" y="1303338"/>
            <a:ext cx="6338888" cy="1882775"/>
          </a:xfrm>
          <a:noFill/>
        </p:spPr>
      </p:pic>
      <p:sp>
        <p:nvSpPr>
          <p:cNvPr id="8195" name="Rectangle 3">
            <a:extLst>
              <a:ext uri="{FF2B5EF4-FFF2-40B4-BE49-F238E27FC236}">
                <a16:creationId xmlns:a16="http://schemas.microsoft.com/office/drawing/2014/main" id="{A8DF953E-4913-BFB7-8385-E56C6074A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Recall tree search…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39AB3884-236E-0F5C-2921-7857E4E51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37500" r="3125" b="28125"/>
          <a:stretch>
            <a:fillRect/>
          </a:stretch>
        </p:blipFill>
        <p:spPr bwMode="auto">
          <a:xfrm>
            <a:off x="533400" y="3657600"/>
            <a:ext cx="8001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AutoShape 5">
            <a:extLst>
              <a:ext uri="{FF2B5EF4-FFF2-40B4-BE49-F238E27FC236}">
                <a16:creationId xmlns:a16="http://schemas.microsoft.com/office/drawing/2014/main" id="{5235276F-5B87-B30E-F17D-FC7871DD3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2743200" cy="1219200"/>
          </a:xfrm>
          <a:prstGeom prst="wedgeRoundRectCallout">
            <a:avLst>
              <a:gd name="adj1" fmla="val -55208"/>
              <a:gd name="adj2" fmla="val 8919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effectLst/>
                <a:latin typeface="Arial" panose="020B0604020202020204" pitchFamily="34" charset="0"/>
              </a:rPr>
              <a:t>This “strategy” is what differentiates different search algorithms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B90BA62-0D37-67CF-B178-F93343B2F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Best-first search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F6B0E7F-BE5A-E9C2-6BB6-DDFE25488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Idea: use an </a:t>
            </a:r>
            <a:r>
              <a:rPr lang="en-US" altLang="en-US" sz="1800">
                <a:solidFill>
                  <a:srgbClr val="FF0000"/>
                </a:solidFill>
              </a:rPr>
              <a:t>evaluation function</a:t>
            </a:r>
            <a:r>
              <a:rPr lang="en-US" altLang="en-US" sz="1800"/>
              <a:t> f(n)</a:t>
            </a:r>
            <a:r>
              <a:rPr lang="en-US" altLang="en-US" sz="1800" i="1"/>
              <a:t> </a:t>
            </a:r>
            <a:r>
              <a:rPr lang="en-US" altLang="en-US" sz="1800"/>
              <a:t>for each node</a:t>
            </a:r>
          </a:p>
          <a:p>
            <a:pPr lvl="1" eaLnBrk="1" hangingPunct="1"/>
            <a:r>
              <a:rPr lang="en-US" altLang="en-US"/>
              <a:t>estimate of "desirability“ </a:t>
            </a:r>
          </a:p>
          <a:p>
            <a:pPr lvl="1" eaLnBrk="1" hangingPunct="1">
              <a:buFont typeface="Wingdings" panose="05000000000000000000" pitchFamily="2" charset="2"/>
              <a:buChar char="à"/>
            </a:pPr>
            <a:r>
              <a:rPr lang="en-US" altLang="en-US"/>
              <a:t>Expand most desirable unexpanded node </a:t>
            </a:r>
          </a:p>
          <a:p>
            <a:pPr lvl="1" eaLnBrk="1" hangingPunct="1">
              <a:buFont typeface="Wingdings" panose="05000000000000000000" pitchFamily="2" charset="2"/>
              <a:buChar char="à"/>
            </a:pPr>
            <a:endParaRPr lang="en-US" altLang="en-US"/>
          </a:p>
          <a:p>
            <a:pPr eaLnBrk="1" hangingPunct="1"/>
            <a:r>
              <a:rPr lang="en-US" altLang="en-US" sz="1800"/>
              <a:t>Implementation:</a:t>
            </a:r>
          </a:p>
          <a:p>
            <a:pPr lvl="1" eaLnBrk="1" hangingPunct="1"/>
            <a:r>
              <a:rPr lang="en-US" altLang="en-US"/>
              <a:t>Order the nodes in fringe by f(n) (by desirability, lowest f(n) first) 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Special cases:</a:t>
            </a:r>
          </a:p>
          <a:p>
            <a:pPr lvl="1" eaLnBrk="1" hangingPunct="1"/>
            <a:r>
              <a:rPr lang="en-US" altLang="en-US"/>
              <a:t>uniform cost search (from last lecture): f(n) = g(n) = path to n</a:t>
            </a:r>
          </a:p>
          <a:p>
            <a:pPr lvl="1" eaLnBrk="1" hangingPunct="1"/>
            <a:r>
              <a:rPr lang="en-US" altLang="en-US"/>
              <a:t>greedy best-first search </a:t>
            </a:r>
          </a:p>
          <a:p>
            <a:pPr lvl="1" eaLnBrk="1" hangingPunct="1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sz="1800"/>
              <a:t>Note: evaluation function is an </a:t>
            </a:r>
            <a:r>
              <a:rPr lang="en-US" altLang="en-US" sz="1800" u="sng">
                <a:solidFill>
                  <a:srgbClr val="0000FF"/>
                </a:solidFill>
              </a:rPr>
              <a:t>estimate</a:t>
            </a:r>
            <a:r>
              <a:rPr lang="en-US" altLang="en-US" sz="1800"/>
              <a:t> of node quality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=&gt; More accurate name for “best first” search would be “seemingly best-first search”</a:t>
            </a:r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BD2FBA2-221B-261F-E132-92C2F4AA4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Heuristic function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AD4E0A8-5C8A-ABFD-9696-34025F54F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Heuristic:</a:t>
            </a:r>
          </a:p>
          <a:p>
            <a:pPr lvl="1" eaLnBrk="1" hangingPunct="1"/>
            <a:r>
              <a:rPr lang="en-US" altLang="en-US"/>
              <a:t>Definition: “using rules of thumb to find answers”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Heuristic function h(n)</a:t>
            </a:r>
          </a:p>
          <a:p>
            <a:pPr lvl="1" eaLnBrk="1" hangingPunct="1"/>
            <a:r>
              <a:rPr lang="en-US" altLang="en-US"/>
              <a:t>Estimate of (optimal) cost from n to goal</a:t>
            </a:r>
          </a:p>
          <a:p>
            <a:pPr lvl="1" eaLnBrk="1" hangingPunct="1"/>
            <a:r>
              <a:rPr lang="en-US" altLang="en-US"/>
              <a:t>h(n) = 0 if n is a goal node</a:t>
            </a:r>
          </a:p>
          <a:p>
            <a:pPr lvl="1" eaLnBrk="1" hangingPunct="1"/>
            <a:r>
              <a:rPr lang="en-US" altLang="en-US"/>
              <a:t>Example: straight line distance from n to Bucharest</a:t>
            </a:r>
          </a:p>
          <a:p>
            <a:pPr lvl="2" eaLnBrk="1" hangingPunct="1"/>
            <a:r>
              <a:rPr lang="en-US" altLang="en-US"/>
              <a:t>Note that this is not the true state-space distance</a:t>
            </a:r>
          </a:p>
          <a:p>
            <a:pPr lvl="2" eaLnBrk="1" hangingPunct="1"/>
            <a:r>
              <a:rPr lang="en-US" altLang="en-US"/>
              <a:t>It is an estimate – actual state-space distance can be higher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Provides problem-specific knowledge to the search algorithm</a:t>
            </a:r>
          </a:p>
          <a:p>
            <a:pPr lvl="1" eaLnBrk="1" hangingPunct="1"/>
            <a:endParaRPr lang="en-US" altLang="en-US"/>
          </a:p>
          <a:p>
            <a:pPr lvl="1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5FAF5D2-250B-B689-BE7B-FA0D6CAD7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Heuristic functions for 8-puzzle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4B3A7B2-3032-7ADD-B680-7F28016189B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790575" y="1314450"/>
            <a:ext cx="6934200" cy="4638675"/>
          </a:xfrm>
        </p:spPr>
        <p:txBody>
          <a:bodyPr/>
          <a:lstStyle/>
          <a:p>
            <a:pPr eaLnBrk="1" hangingPunct="1"/>
            <a:r>
              <a:rPr lang="en-US" altLang="en-US" sz="2000"/>
              <a:t>8-puzzle</a:t>
            </a:r>
          </a:p>
          <a:p>
            <a:pPr lvl="1" eaLnBrk="1" hangingPunct="1"/>
            <a:r>
              <a:rPr lang="en-US" altLang="en-US" sz="1800"/>
              <a:t>Avg. solution cost is about 22 steps </a:t>
            </a:r>
          </a:p>
          <a:p>
            <a:pPr lvl="1" eaLnBrk="1" hangingPunct="1"/>
            <a:r>
              <a:rPr lang="en-US" altLang="en-US" sz="1800"/>
              <a:t>branching factor ~ 3</a:t>
            </a:r>
          </a:p>
          <a:p>
            <a:pPr lvl="1" eaLnBrk="1" hangingPunct="1"/>
            <a:r>
              <a:rPr lang="en-US" altLang="en-US" sz="1800"/>
              <a:t>Exhaustive search to depth 22: </a:t>
            </a:r>
          </a:p>
          <a:p>
            <a:pPr lvl="2" eaLnBrk="1" hangingPunct="1"/>
            <a:r>
              <a:rPr lang="en-US" altLang="en-US" sz="1800"/>
              <a:t>3.1 x 10</a:t>
            </a:r>
            <a:r>
              <a:rPr lang="en-US" altLang="en-US" sz="1800" baseline="30000"/>
              <a:t>10</a:t>
            </a:r>
            <a:r>
              <a:rPr lang="en-US" altLang="en-US" sz="1800"/>
              <a:t> states.</a:t>
            </a:r>
          </a:p>
          <a:p>
            <a:pPr lvl="1" eaLnBrk="1" hangingPunct="1"/>
            <a:r>
              <a:rPr lang="en-US" altLang="en-US" sz="1800"/>
              <a:t>A good heuristic function can reduce the search process.</a:t>
            </a:r>
          </a:p>
          <a:p>
            <a:pPr lvl="1" eaLnBrk="1" hangingPunct="1"/>
            <a:endParaRPr lang="en-US" altLang="en-US" sz="1800"/>
          </a:p>
          <a:p>
            <a:pPr eaLnBrk="1" hangingPunct="1"/>
            <a:r>
              <a:rPr lang="en-US" altLang="en-US" sz="2000"/>
              <a:t>Two commonly used heuristics</a:t>
            </a:r>
          </a:p>
          <a:p>
            <a:pPr lvl="1" eaLnBrk="1" hangingPunct="1"/>
            <a:r>
              <a:rPr lang="en-US" altLang="en-US" sz="1800" i="1">
                <a:solidFill>
                  <a:srgbClr val="FF0000"/>
                </a:solidFill>
              </a:rPr>
              <a:t>h</a:t>
            </a:r>
            <a:r>
              <a:rPr lang="en-US" altLang="en-US" sz="1800" i="1" baseline="-25000">
                <a:solidFill>
                  <a:srgbClr val="FF0000"/>
                </a:solidFill>
              </a:rPr>
              <a:t>1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  <a:r>
              <a:rPr lang="en-US" altLang="en-US" sz="1800"/>
              <a:t>= the </a:t>
            </a:r>
            <a:r>
              <a:rPr lang="en-US" altLang="en-US" sz="1800">
                <a:solidFill>
                  <a:srgbClr val="0000FF"/>
                </a:solidFill>
              </a:rPr>
              <a:t>number of misplaced tiles</a:t>
            </a:r>
          </a:p>
          <a:p>
            <a:pPr lvl="2" eaLnBrk="1" hangingPunct="1"/>
            <a:r>
              <a:rPr lang="en-US" altLang="en-US" sz="1800"/>
              <a:t>h</a:t>
            </a:r>
            <a:r>
              <a:rPr lang="en-US" altLang="en-US" sz="1800" baseline="-25000"/>
              <a:t>1</a:t>
            </a:r>
            <a:r>
              <a:rPr lang="en-US" altLang="en-US" sz="1800"/>
              <a:t>(s)=8</a:t>
            </a:r>
          </a:p>
          <a:p>
            <a:pPr lvl="1" eaLnBrk="1" hangingPunct="1"/>
            <a:r>
              <a:rPr lang="en-US" altLang="en-US" sz="1800" i="1">
                <a:solidFill>
                  <a:srgbClr val="FF0000"/>
                </a:solidFill>
              </a:rPr>
              <a:t>h</a:t>
            </a:r>
            <a:r>
              <a:rPr lang="en-US" altLang="en-US" sz="1800" i="1" baseline="-25000">
                <a:solidFill>
                  <a:srgbClr val="FF0000"/>
                </a:solidFill>
              </a:rPr>
              <a:t>2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  <a:r>
              <a:rPr lang="en-US" altLang="en-US" sz="1800"/>
              <a:t>= the sum of the distances of the tiles from their goal positions (Manhattan distance). </a:t>
            </a:r>
          </a:p>
          <a:p>
            <a:pPr lvl="2" eaLnBrk="1" hangingPunct="1"/>
            <a:r>
              <a:rPr lang="en-US" altLang="en-US" sz="1800"/>
              <a:t>h</a:t>
            </a:r>
            <a:r>
              <a:rPr lang="en-US" altLang="en-US" sz="1800" baseline="-25000"/>
              <a:t>2</a:t>
            </a:r>
            <a:r>
              <a:rPr lang="en-US" altLang="en-US" sz="1800"/>
              <a:t>(s)=3+1+2+2+2+3+3+2=18</a:t>
            </a:r>
          </a:p>
          <a:p>
            <a:pPr lvl="1" eaLnBrk="1" hangingPunct="1"/>
            <a:endParaRPr lang="en-US" altLang="en-US" sz="240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BBF657E2-1B4A-77AD-D02E-825710CEE17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34100" y="1085850"/>
            <a:ext cx="2847975" cy="162877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2CCC356-89D2-6F56-2070-D0FE8EE63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Greedy best-first search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FB70B4C-2F31-30AB-066B-36ED2F5A6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Special case of best-first search</a:t>
            </a:r>
          </a:p>
          <a:p>
            <a:pPr lvl="1" eaLnBrk="1" hangingPunct="1"/>
            <a:r>
              <a:rPr lang="en-US" altLang="en-US"/>
              <a:t>Uses h(n) = heuristic function as its evaluation function  </a:t>
            </a:r>
          </a:p>
          <a:p>
            <a:pPr lvl="1" eaLnBrk="1" hangingPunct="1"/>
            <a:r>
              <a:rPr lang="en-US" altLang="en-US"/>
              <a:t>Expand the node that appears closest to goal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9272435DF6CD44B943EDF910467F43" ma:contentTypeVersion="16" ma:contentTypeDescription="Create a new document." ma:contentTypeScope="" ma:versionID="0b24be9ee30a9a0399593bd098db39af">
  <xsd:schema xmlns:xsd="http://www.w3.org/2001/XMLSchema" xmlns:xs="http://www.w3.org/2001/XMLSchema" xmlns:p="http://schemas.microsoft.com/office/2006/metadata/properties" xmlns:ns2="8a6a7c81-d6cb-4658-810d-930303bfe2ca" xmlns:ns3="c7b5b248-4698-444a-94ee-e1bf675e5bd9" targetNamespace="http://schemas.microsoft.com/office/2006/metadata/properties" ma:root="true" ma:fieldsID="fe4d42c573a90ba61c38f04bb6cd8264" ns2:_="" ns3:_="">
    <xsd:import namespace="8a6a7c81-d6cb-4658-810d-930303bfe2ca"/>
    <xsd:import namespace="c7b5b248-4698-444a-94ee-e1bf675e5b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6a7c81-d6cb-4658-810d-930303bfe2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6e39378-e5b3-4363-9849-d730c44b92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b5b248-4698-444a-94ee-e1bf675e5bd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0138144-e242-46d6-83fe-0c6420e8f677}" ma:internalName="TaxCatchAll" ma:showField="CatchAllData" ma:web="c7b5b248-4698-444a-94ee-e1bf675e5b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6a7c81-d6cb-4658-810d-930303bfe2ca">
      <Terms xmlns="http://schemas.microsoft.com/office/infopath/2007/PartnerControls"/>
    </lcf76f155ced4ddcb4097134ff3c332f>
    <TaxCatchAll xmlns="c7b5b248-4698-444a-94ee-e1bf675e5bd9" xsi:nil="true"/>
  </documentManagement>
</p:properties>
</file>

<file path=customXml/itemProps1.xml><?xml version="1.0" encoding="utf-8"?>
<ds:datastoreItem xmlns:ds="http://schemas.openxmlformats.org/officeDocument/2006/customXml" ds:itemID="{C7E89F9A-9476-400B-8A3C-ABCD9C837E48}"/>
</file>

<file path=customXml/itemProps2.xml><?xml version="1.0" encoding="utf-8"?>
<ds:datastoreItem xmlns:ds="http://schemas.openxmlformats.org/officeDocument/2006/customXml" ds:itemID="{3BA35A21-0CCD-404F-8282-9B1E0E47B829}"/>
</file>

<file path=customXml/itemProps3.xml><?xml version="1.0" encoding="utf-8"?>
<ds:datastoreItem xmlns:ds="http://schemas.openxmlformats.org/officeDocument/2006/customXml" ds:itemID="{66A54661-CAC7-4AAA-ADCC-A3E1F2D5600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</TotalTime>
  <Pages>19</Pages>
  <Words>2427</Words>
  <Application>Microsoft Office PowerPoint</Application>
  <PresentationFormat>On-screen Show (4:3)</PresentationFormat>
  <Paragraphs>378</Paragraphs>
  <Slides>47</Slides>
  <Notes>47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Times New Roman</vt:lpstr>
      <vt:lpstr>Arial</vt:lpstr>
      <vt:lpstr>Verdana</vt:lpstr>
      <vt:lpstr>Wingdings</vt:lpstr>
      <vt:lpstr>Courier New</vt:lpstr>
      <vt:lpstr>Symbol</vt:lpstr>
      <vt:lpstr>1_Default Design</vt:lpstr>
      <vt:lpstr>Microsoft Equation</vt:lpstr>
      <vt:lpstr>Chapter 4 Informed/Heuristic Search</vt:lpstr>
      <vt:lpstr>Outline</vt:lpstr>
      <vt:lpstr>Limitations of uninformed search</vt:lpstr>
      <vt:lpstr>Recall tree search…</vt:lpstr>
      <vt:lpstr>Recall tree search…</vt:lpstr>
      <vt:lpstr>Best-first search</vt:lpstr>
      <vt:lpstr>Heuristic function</vt:lpstr>
      <vt:lpstr>Heuristic functions for 8-puzzle</vt:lpstr>
      <vt:lpstr>Greedy best-first search</vt:lpstr>
      <vt:lpstr>Romania with step costs in km</vt:lpstr>
      <vt:lpstr>Greedy best-first search example</vt:lpstr>
      <vt:lpstr>Greedy best-first search example</vt:lpstr>
      <vt:lpstr>Greedy best-first search example</vt:lpstr>
      <vt:lpstr>Greedy best-first search example</vt:lpstr>
      <vt:lpstr>Optimal Path</vt:lpstr>
      <vt:lpstr>Properties of greedy best-first search</vt:lpstr>
      <vt:lpstr>A*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Admissible heuristics</vt:lpstr>
      <vt:lpstr>Optimality of A* (proof)</vt:lpstr>
      <vt:lpstr>Optimality of A* (proof)</vt:lpstr>
      <vt:lpstr>Optimality for graphs?</vt:lpstr>
      <vt:lpstr>A* is optimal with consistent heuristics</vt:lpstr>
      <vt:lpstr>Contours of A* Search</vt:lpstr>
      <vt:lpstr>Contours of A* Search</vt:lpstr>
      <vt:lpstr>Properties of A*</vt:lpstr>
      <vt:lpstr>Comments on A*</vt:lpstr>
      <vt:lpstr>Memory-bounded heuristic search</vt:lpstr>
      <vt:lpstr>Recursive Best-First Search (RBFS)</vt:lpstr>
      <vt:lpstr>Recursive Best First Search: Example</vt:lpstr>
      <vt:lpstr>RBFS example</vt:lpstr>
      <vt:lpstr>RBFS example</vt:lpstr>
      <vt:lpstr>RBFS properties</vt:lpstr>
      <vt:lpstr>(Simplified) Memory-bounded A* (SMA*)</vt:lpstr>
      <vt:lpstr>Heuristic functions</vt:lpstr>
      <vt:lpstr>Notion of dominance</vt:lpstr>
      <vt:lpstr>Effective branching factor</vt:lpstr>
      <vt:lpstr>Effectiveness of different heuristics</vt:lpstr>
      <vt:lpstr>Inventing heuristics via “relaxed problems”</vt:lpstr>
      <vt:lpstr>More on heuristics</vt:lpstr>
      <vt:lpstr>Pattern databases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Problems and Blind Search Techniques</dc:title>
  <dc:creator>Shohrab</dc:creator>
  <cp:lastModifiedBy>1905001@cse.buet.ac.bd</cp:lastModifiedBy>
  <cp:revision>110</cp:revision>
  <cp:lastPrinted>1997-04-11T15:59:21Z</cp:lastPrinted>
  <dcterms:created xsi:type="dcterms:W3CDTF">1998-01-05T12:39:42Z</dcterms:created>
  <dcterms:modified xsi:type="dcterms:W3CDTF">2023-09-13T14:52:15Z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0x010100DB9272435DF6CD44B943EDF910467F43</vt:lpwstr>
  </property>
</Properties>
</file>