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7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9.wmf" ContentType="image/x-wmf"/>
  <Override PartName="/ppt/media/image14.png" ContentType="image/png"/>
  <Override PartName="/ppt/media/image7.wmf" ContentType="image/x-wmf"/>
  <Override PartName="/ppt/media/image12.wmf" ContentType="image/x-wmf"/>
  <Override PartName="/ppt/media/image8.wmf" ContentType="image/x-wmf"/>
  <Override PartName="/ppt/media/image13.png" ContentType="image/png"/>
  <Override PartName="/ppt/media/image11.png" ContentType="image/png"/>
  <Override PartName="/ppt/media/image6.wmf" ContentType="image/x-wmf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A8FD49D-DF58-4974-AF79-AAB441396F76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8FA585-07CF-4959-B470-F843035212B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DDD09B9-8D45-43CF-8775-BEC3D447440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41A250B-714D-4260-AA06-35EDE66ED4B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6B1889-3E06-4490-8347-6FD346FE4DE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DDBDBD-46A3-41C7-BDFB-AFDBCF62EF5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3531DB-7E3B-4D5F-BA03-C22A4A503E2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AF5AD1-5A53-466A-9B00-5040ADBE949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BB4D61-97A5-47ED-8FF8-0693C5DEEC0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5723C9-B57A-47F6-9E71-1F06FA14F4B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34AF4DB-46B9-4019-863B-C9A93CF32A6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5EBA53-FBFD-40B1-BF4F-55E9C2B7C3C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211E45-7490-4017-9F80-0501EDC5CD6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C6AD1A-BA36-4BD3-9113-D4367576DE2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120F17-659B-4242-8F58-58B41E79C87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ldImg"/>
          </p:nvPr>
        </p:nvSpPr>
        <p:spPr>
          <a:xfrm>
            <a:off x="1150920" y="692280"/>
            <a:ext cx="4555800" cy="341604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C8901B-ABBB-44B6-A51C-50855DADF43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Img"/>
          </p:nvPr>
        </p:nvSpPr>
        <p:spPr>
          <a:xfrm>
            <a:off x="1150920" y="692280"/>
            <a:ext cx="4555800" cy="341604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C0AB9E-9742-4E7F-BEE4-FB7AC5456E4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76BCE9-C0BB-46EE-99D7-FBFF6EF21F2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Img"/>
          </p:nvPr>
        </p:nvSpPr>
        <p:spPr>
          <a:xfrm>
            <a:off x="1150920" y="692280"/>
            <a:ext cx="4555800" cy="341604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830962-159E-47FF-8133-859241B4909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ldImg"/>
          </p:nvPr>
        </p:nvSpPr>
        <p:spPr>
          <a:xfrm>
            <a:off x="1150920" y="692280"/>
            <a:ext cx="4555800" cy="341604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10BFE2-0238-42EE-AF3C-D71ADE11500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4AB7043-C898-4120-BB91-4C2E1D3AF5F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2DD0B1-191E-49BA-9FF1-14501191463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5A5B2C0-AD5D-4ADA-9C27-AFF98B6B8D1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E077A7-45E6-4FBC-95BC-700ED223AFF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901EDB6-A2B7-4A4A-B327-566DBE19658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7196D0-5C71-4D66-B314-B1C9A64A2D9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868736-D4BF-411E-BFD6-F4C2D3086AC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6A6653-5452-4EF5-9558-E7DD94876BB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AF25BF-283D-4BCD-8B40-012B387B2AB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09FD2E-91EF-4979-8AD6-8EB9C9AD3E4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8DFAF1-EC00-4D67-8D8E-8AE1BE0EBD2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151CFC-CBBA-46E4-B1F2-D147FFBE925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76992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3104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6304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91660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6304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591660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33520" y="304920"/>
            <a:ext cx="7772040" cy="28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3104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76992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3104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6304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91660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6304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591660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33520" y="304920"/>
            <a:ext cx="7772040" cy="28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3104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76992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3104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6304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91660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6304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591660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33520" y="304920"/>
            <a:ext cx="7772040" cy="28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3104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76992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3104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6304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916600" y="114300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6304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5916600" y="3769920"/>
            <a:ext cx="252684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33520" y="304920"/>
            <a:ext cx="7772040" cy="28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31040" y="376992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31040" y="1143000"/>
            <a:ext cx="382968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769920"/>
            <a:ext cx="784836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4" hidden="1"/>
          <p:cNvSpPr/>
          <p:nvPr/>
        </p:nvSpPr>
        <p:spPr>
          <a:xfrm>
            <a:off x="7787160" y="6645240"/>
            <a:ext cx="1560960" cy="211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Verdana"/>
              </a:rPr>
              <a:t>Local Search </a:t>
            </a:r>
            <a:fld id="{CF58E598-7460-4DE5-ADBD-AE7D40C84FF0}" type="slidenum">
              <a:rPr b="1" lang="en-US" sz="800" spc="-1" strike="noStrike">
                <a:solidFill>
                  <a:srgbClr val="000000"/>
                </a:solidFill>
                <a:latin typeface="Verdana"/>
              </a:rPr>
              <a:t>17</a:t>
            </a:fld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Line 7"/>
          <p:cNvSpPr/>
          <p:nvPr/>
        </p:nvSpPr>
        <p:spPr>
          <a:xfrm>
            <a:off x="609480" y="914400"/>
            <a:ext cx="60199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2952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"/>
          <p:cNvSpPr/>
          <p:nvPr/>
        </p:nvSpPr>
        <p:spPr>
          <a:xfrm>
            <a:off x="7787160" y="6645240"/>
            <a:ext cx="1560960" cy="211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Verdana"/>
              </a:rPr>
              <a:t>Local Search </a:t>
            </a:r>
            <a:fld id="{F645C7EA-EA4D-4220-B894-969AE17377B2}" type="slidenum">
              <a:rPr b="1" lang="en-US" sz="800" spc="-1" strike="noStrike">
                <a:solidFill>
                  <a:srgbClr val="000000"/>
                </a:solidFill>
                <a:latin typeface="Verdana"/>
              </a:rPr>
              <a:t>17</a:t>
            </a:fld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Line 7"/>
          <p:cNvSpPr/>
          <p:nvPr/>
        </p:nvSpPr>
        <p:spPr>
          <a:xfrm>
            <a:off x="609480" y="914400"/>
            <a:ext cx="60199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7787160" y="6645240"/>
            <a:ext cx="1560960" cy="211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Verdana"/>
              </a:rPr>
              <a:t>Local Search </a:t>
            </a:r>
            <a:fld id="{0939C322-DACF-4C1E-867B-3BA06A160CAD}" type="slidenum">
              <a:rPr b="1" lang="en-US" sz="800" spc="-1" strike="noStrike">
                <a:solidFill>
                  <a:srgbClr val="000000"/>
                </a:solidFill>
                <a:latin typeface="Verdana"/>
              </a:rPr>
              <a:t>17</a:t>
            </a:fld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Line 7"/>
          <p:cNvSpPr/>
          <p:nvPr/>
        </p:nvSpPr>
        <p:spPr>
          <a:xfrm>
            <a:off x="609480" y="914400"/>
            <a:ext cx="60199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47680" cy="2437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10160" y="1143000"/>
            <a:ext cx="3847680" cy="2437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733920"/>
            <a:ext cx="7848360" cy="2437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4"/>
          <p:cNvSpPr/>
          <p:nvPr/>
        </p:nvSpPr>
        <p:spPr>
          <a:xfrm>
            <a:off x="7787160" y="6645240"/>
            <a:ext cx="1560960" cy="211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Verdana"/>
              </a:rPr>
              <a:t>Local Search </a:t>
            </a:r>
            <a:fld id="{FA28E3B3-6136-4299-88BE-C66CFF6C73AE}" type="slidenum">
              <a:rPr b="1" lang="en-US" sz="800" spc="-1" strike="noStrike">
                <a:solidFill>
                  <a:srgbClr val="000000"/>
                </a:solidFill>
                <a:latin typeface="Verdana"/>
              </a:rPr>
              <a:t>17</a:t>
            </a:fld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Line 7"/>
          <p:cNvSpPr/>
          <p:nvPr/>
        </p:nvSpPr>
        <p:spPr>
          <a:xfrm>
            <a:off x="609480" y="914400"/>
            <a:ext cx="60199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9.wmf"/><Relationship Id="rId9" Type="http://schemas.openxmlformats.org/officeDocument/2006/relationships/image" Target="../media/image10.png"/><Relationship Id="rId10" Type="http://schemas.openxmlformats.org/officeDocument/2006/relationships/hyperlink" Target="http://upload.wikimedia.org/wikipedia/commons/d/db/Gradient_ascent_%28contour%29.png" TargetMode="External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41.xml"/><Relationship Id="rId1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2057400"/>
            <a:ext cx="7772040" cy="220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Chapter 4 (Section 4.3, …) </a:t>
            </a:r>
            <a:r>
              <a:rPr b="1" lang="en-US" sz="2400" spc="-1" strike="noStrike">
                <a:solidFill>
                  <a:srgbClr val="ff0000"/>
                </a:solidFill>
                <a:latin typeface="Verdana"/>
              </a:rPr>
              <a:t>2</a:t>
            </a:r>
            <a:r>
              <a:rPr b="1" lang="en-US" sz="2400" spc="-1" strike="noStrike" baseline="30000">
                <a:solidFill>
                  <a:srgbClr val="ff0000"/>
                </a:solidFill>
                <a:latin typeface="Verdana"/>
              </a:rPr>
              <a:t>nd</a:t>
            </a:r>
            <a:r>
              <a:rPr b="1" lang="en-US" sz="2400" spc="-1" strike="noStrike">
                <a:solidFill>
                  <a:srgbClr val="ff0000"/>
                </a:solidFill>
                <a:latin typeface="Verdana"/>
              </a:rPr>
              <a:t> Edition</a:t>
            </a:r>
            <a:br>
              <a:rPr sz="2400"/>
            </a:b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or </a:t>
            </a:r>
            <a:br>
              <a:rPr sz="2400"/>
            </a:b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Chapter 4 (</a:t>
            </a:r>
            <a:r>
              <a:rPr b="1" lang="en-US" sz="2400" spc="-1" strike="noStrike">
                <a:solidFill>
                  <a:srgbClr val="ff0000"/>
                </a:solidFill>
                <a:latin typeface="Verdana"/>
              </a:rPr>
              <a:t>3</a:t>
            </a:r>
            <a:r>
              <a:rPr b="1" lang="en-US" sz="2400" spc="-1" strike="noStrike" baseline="30000">
                <a:solidFill>
                  <a:srgbClr val="ff0000"/>
                </a:solidFill>
                <a:latin typeface="Verdana"/>
              </a:rPr>
              <a:t>rd</a:t>
            </a:r>
            <a:r>
              <a:rPr b="1" lang="en-US" sz="2400" spc="-1" strike="noStrike">
                <a:solidFill>
                  <a:srgbClr val="ff0000"/>
                </a:solidFill>
                <a:latin typeface="Verdana"/>
              </a:rPr>
              <a:t> Edition</a:t>
            </a: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)</a:t>
            </a:r>
            <a:br>
              <a:rPr sz="2400"/>
            </a:b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Local Search and Optimization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Hill-climbing example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85800" y="4343400"/>
            <a:ext cx="7848360" cy="2415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Current state:  h=17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Shown is the h-value for each possible successor in each column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2743200" y="1219320"/>
            <a:ext cx="2755440" cy="287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A local minimum for 8-queens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447920" y="4267080"/>
            <a:ext cx="7848360" cy="2415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 local minimum in the 8-queens state space (h=1)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92" name="Picture 5" descr=""/>
          <p:cNvPicPr/>
          <p:nvPr/>
        </p:nvPicPr>
        <p:blipFill>
          <a:blip r:embed="rId1"/>
          <a:stretch/>
        </p:blipFill>
        <p:spPr>
          <a:xfrm>
            <a:off x="2666880" y="1295280"/>
            <a:ext cx="2971440" cy="29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Other drawbacks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4038480"/>
            <a:ext cx="7848360" cy="2415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Ridge = sequence of local maxima difficult for greedy algorithms to navigate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9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Plateau = an area of the state space where the evaluation function is flat.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9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95" name="Picture 4" descr=""/>
          <p:cNvPicPr/>
          <p:nvPr/>
        </p:nvPicPr>
        <p:blipFill>
          <a:blip r:embed="rId1"/>
          <a:stretch/>
        </p:blipFill>
        <p:spPr>
          <a:xfrm>
            <a:off x="762120" y="1295280"/>
            <a:ext cx="3809520" cy="241596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5" descr=""/>
          <p:cNvPicPr/>
          <p:nvPr/>
        </p:nvPicPr>
        <p:blipFill>
          <a:blip r:embed="rId2"/>
          <a:stretch/>
        </p:blipFill>
        <p:spPr>
          <a:xfrm>
            <a:off x="5187960" y="1143000"/>
            <a:ext cx="2253960" cy="241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Performance of hill-climbing on 8-queens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Randomly generated 8-queens starting states…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14% the time it solves the problem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86% of the time it get stuck at a local minimum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However…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Takes only 4 steps on average when it succeeds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And 3 on average when it gets stuck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(for a state space with ~17 million states)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Possible solution…sideways moves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no downhill (uphill) moves, allow sideways moves in hope that algorithm can escape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Need to place a limit on the possible number of sideways moves to avoid infinite loops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For 8-queens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Now allow sideways moves with a limit of 100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Raises percentage of problem instances solved  from 14 to 94%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However….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21 steps for every successful solution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64 for each failure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Hill-climbing variations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Stochastic hill-climbing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Random selection among the uphill moves.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The selection probability can vary with the steepness of the uphill move.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First-choice hill-climbing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stochastic hill climbing by generating successors randomly until a better one is found 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Useful when there are a very large number of successors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Random-restart hill-climbing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Tries to avoid getting stuck in local maxima</a:t>
            </a:r>
            <a:r>
              <a:rPr b="0" lang="en-US" sz="1700" spc="-1" strike="noStrike">
                <a:solidFill>
                  <a:srgbClr val="000000"/>
                </a:solidFill>
                <a:latin typeface="Verdana"/>
              </a:rPr>
              <a:t>.</a:t>
            </a:r>
            <a:endParaRPr b="0" lang="en-US" sz="17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Hill-climbing with random restarts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Different variations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For each restart: run until termination v. run for a fixed time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Run a fixed number of restarts or run indefinitely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Analysis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Say each search has probability p of success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E.g., for 8-queens, p = 0.14 with no sideways moves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Expected number of restarts?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Expected number of steps taken?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74304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Expected number of restarts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Probability of Success = p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Number of restarts = 1 / p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This means 1 successful iteration after (1/p – 1) failed iterations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Let  avg. number of steps in a failure iteration = f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avg. number of steps in a successful iteration = 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Therefore, expected number of steps in random-restart hill climbing  = 1 * s  + (1/p – 1) f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So for 8-queens,  </a:t>
            </a:r>
            <a:r>
              <a:rPr b="0" lang="en-US" sz="1800" spc="-1" strike="noStrike">
                <a:solidFill>
                  <a:srgbClr val="ff0000"/>
                </a:solidFill>
                <a:latin typeface="Verdana"/>
              </a:rPr>
              <a:t>p = 14%,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 = 4, f = 3, 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chemeClr val="accent1">
                    <a:lumMod val="50000"/>
                  </a:schemeClr>
                </a:solidFill>
                <a:latin typeface="Verdana"/>
              </a:rPr>
              <a:t>Expected no of moves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=  1 * 4  + (1/0.14 -1) * 3   = 22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With sideways moves,  </a:t>
            </a:r>
            <a:r>
              <a:rPr b="0" lang="en-US" sz="1800" spc="-1" strike="noStrike">
                <a:solidFill>
                  <a:srgbClr val="ff0000"/>
                </a:solidFill>
                <a:latin typeface="Verdana"/>
              </a:rPr>
              <a:t>p =  94%,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 = 21,  f = 64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800" spc="-1" strike="noStrike">
                <a:solidFill>
                  <a:schemeClr val="accent1">
                    <a:lumMod val="50000"/>
                  </a:schemeClr>
                </a:solidFill>
                <a:latin typeface="Verdana"/>
              </a:rPr>
              <a:t>Expected no of moves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=  1 * 21  + (1/0.94 -1) * 64  = 25       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Local beam 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Keep track of 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states instead of one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Initially: </a:t>
            </a:r>
            <a:r>
              <a:rPr b="0" i="1" lang="en-US" sz="15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 randomly selected states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Next: determine all  successors of </a:t>
            </a:r>
            <a:r>
              <a:rPr b="0" i="1" lang="en-US" sz="15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 states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If any of successors is goal </a:t>
            </a:r>
            <a:r>
              <a:rPr b="0" lang="en-US" sz="15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 finished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Else select </a:t>
            </a:r>
            <a:r>
              <a:rPr b="0" i="1" lang="en-US" sz="15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 best  from successors and repeat.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Major difference with random-restart search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Information is shared among </a:t>
            </a:r>
            <a:r>
              <a:rPr b="0" i="1" lang="en-US" sz="15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 search threads.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Can suffer from lack of diversity.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Stochastic beam search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choose k successors proportional to state quality.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Gradient Descent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 Box 3"/>
          <p:cNvSpPr/>
          <p:nvPr/>
        </p:nvSpPr>
        <p:spPr>
          <a:xfrm>
            <a:off x="245880" y="1447920"/>
            <a:ext cx="632124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Assume we have some cost-function: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and we want minimize over continuous variables X1,X2,..,Xn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1. Compute the 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</a:rPr>
              <a:t>gradient 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2.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Take a small step downhill in the direction of the gradient: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3. Check if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4. If true then accept move, if not reject.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5. Repeat.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1" name="Object 4"/>
          <p:cNvGraphicFramePr/>
          <p:nvPr/>
        </p:nvGraphicFramePr>
        <p:xfrm>
          <a:off x="4267080" y="1447920"/>
          <a:ext cx="1294920" cy="367920"/>
        </p:xfrm>
        <a:graphic>
          <a:graphicData uri="http://schemas.openxmlformats.org/presentationml/2006/ole">
            <p:oleObj progId="Equation.DSMT4" r:id="rId1" spid="">
              <p:embed/>
              <p:pic>
                <p:nvPicPr>
                  <p:cNvPr id="212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267080" y="1447920"/>
                    <a:ext cx="1294920" cy="367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3" name="Object 5"/>
          <p:cNvGraphicFramePr/>
          <p:nvPr/>
        </p:nvGraphicFramePr>
        <p:xfrm>
          <a:off x="2971800" y="2438280"/>
          <a:ext cx="2300040" cy="610920"/>
        </p:xfrm>
        <a:graphic>
          <a:graphicData uri="http://schemas.openxmlformats.org/presentationml/2006/ole">
            <p:oleObj progId="Equation.DSMT4" r:id="rId3" spid="">
              <p:embed/>
              <p:pic>
                <p:nvPicPr>
                  <p:cNvPr id="214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971800" y="2438280"/>
                    <a:ext cx="2300040" cy="610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5" name="Object 6"/>
          <p:cNvGraphicFramePr/>
          <p:nvPr/>
        </p:nvGraphicFramePr>
        <p:xfrm>
          <a:off x="4800600" y="3429000"/>
          <a:ext cx="3987360" cy="610920"/>
        </p:xfrm>
        <a:graphic>
          <a:graphicData uri="http://schemas.openxmlformats.org/presentationml/2006/ole">
            <p:oleObj progId="Equation.DSMT4" r:id="rId5" spid="">
              <p:embed/>
              <p:pic>
                <p:nvPicPr>
                  <p:cNvPr id="216" name="Object 6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800600" y="3429000"/>
                    <a:ext cx="3987360" cy="610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7" name="Object 7"/>
          <p:cNvGraphicFramePr/>
          <p:nvPr/>
        </p:nvGraphicFramePr>
        <p:xfrm>
          <a:off x="1447920" y="3962520"/>
          <a:ext cx="3504960" cy="337680"/>
        </p:xfrm>
        <a:graphic>
          <a:graphicData uri="http://schemas.openxmlformats.org/presentationml/2006/ole">
            <p:oleObj progId="Equation.DSMT4" r:id="rId7" spid="">
              <p:embed/>
              <p:pic>
                <p:nvPicPr>
                  <p:cNvPr id="218" name="Object 7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447920" y="3962520"/>
                    <a:ext cx="3504960" cy="337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19" name="Picture 8" descr="Image:Gradient descent.gif"/>
          <p:cNvPicPr/>
          <p:nvPr/>
        </p:nvPicPr>
        <p:blipFill>
          <a:blip r:embed="rId9"/>
          <a:stretch/>
        </p:blipFill>
        <p:spPr>
          <a:xfrm>
            <a:off x="5791320" y="4079880"/>
            <a:ext cx="2514240" cy="2625480"/>
          </a:xfrm>
          <a:prstGeom prst="rect">
            <a:avLst/>
          </a:prstGeom>
          <a:ln w="0">
            <a:noFill/>
          </a:ln>
        </p:spPr>
      </p:pic>
      <p:pic>
        <p:nvPicPr>
          <p:cNvPr id="220" name="Picture 9" descr="Image:Gradient ascent (contour).png">
            <a:hlinkClick r:id="rId10"/>
          </p:cNvPr>
          <p:cNvPicPr/>
          <p:nvPr/>
        </p:nvPicPr>
        <p:blipFill>
          <a:blip r:embed="rId11"/>
          <a:srcRect l="29397" t="0" r="14890" b="51634"/>
          <a:stretch/>
        </p:blipFill>
        <p:spPr>
          <a:xfrm>
            <a:off x="6553080" y="1251000"/>
            <a:ext cx="2288880" cy="197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Outline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Local search techniques and optimization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Hill-climbing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Gradient methods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Simulated annealing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Genetic algorithms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Issues with local search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Learning as optimization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Many machine learning problems can be cast as optimization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Training data D = {(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Verdana"/>
              </a:rPr>
              <a:t>x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Verdana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,c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Verdana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),………(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Verdana"/>
              </a:rPr>
              <a:t>x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Verdana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, c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Verdana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)}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74304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where 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Verdana"/>
              </a:rPr>
              <a:t>x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Verdana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= feature or attribute vector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74304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and c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Verdana"/>
              </a:rPr>
              <a:t>i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= class label (say binary-valued)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74304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We have a model (a function or classifier) that maps from x to c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74304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e.g., sign( 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Verdana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. 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Verdana"/>
              </a:rPr>
              <a:t>x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’ )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{-1, +1}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74304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We can measure the error E(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Verdana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) for any settig of the weights 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Verdana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, and given a training data set D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Optimization problem: find the weight vector that minimizes 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Verdana"/>
              </a:rPr>
              <a:t>E(w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74304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(general idea is “empirical error minimization”)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ff"/>
                </a:solidFill>
                <a:latin typeface="Verdana"/>
              </a:rPr>
              <a:t>Learning a minimum error decision boundary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Picture 5" descr=""/>
          <p:cNvPicPr/>
          <p:nvPr/>
        </p:nvPicPr>
        <p:blipFill>
          <a:blip r:embed="rId1"/>
          <a:stretch/>
        </p:blipFill>
        <p:spPr>
          <a:xfrm>
            <a:off x="1295280" y="1295280"/>
            <a:ext cx="6267240" cy="470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Search using Simulated Annealing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9760" y="91908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Simulated Annealing = hill-climbing with non-deterministic search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Basic ideas: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like hill-climbing identify the quality of the local improvements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instead of picking the best move, pick one randomly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say the change in objective function is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d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d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is positive, then move to that state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otherwise: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move to this state with probability proportional to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d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thus: worse moves (very large negative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d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) are executed less often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however, there is always a chance of escaping from local maxima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over time, make it less likely to accept locally bad moves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(Can also make the size of the move random as well, i.e., allow “large” steps in state space)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ff"/>
                </a:solidFill>
                <a:latin typeface="Verdana"/>
              </a:rPr>
              <a:t>Physical Interpretation of Simulated Annealing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 Physical Analogy: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imagine letting a ball roll downhill on the function surface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this is like hill-climbing (for minimization)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now imagine shaking the surface, while the ball rolls, gradually reducing the amount of shaking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this is like simulated annealing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Annealing = physical process of cooling a liquid or metal until particles achieve a certain frozen crystal state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simulated annealing: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free variables are like particles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seek “low energy” (high quality) configuration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get this by slowly reducing temperature T, which particles move around randomly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Simulated annealing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function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SIMULATED-ANNEALING(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problem, schedule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)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a solution state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input: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, a problem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schedule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, a mapping from time to temperature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local variables: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a node.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next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a node.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a “temperature” controlling the probability of downward steps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 </a:t>
            </a:r>
            <a:r>
              <a:rPr b="0" i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MAKE-NODE(INITIAL-STATE[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])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for t </a:t>
            </a:r>
            <a:r>
              <a:rPr b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 1 to ∞ do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T </a:t>
            </a:r>
            <a:r>
              <a:rPr b="0" i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schedule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[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T = 0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then return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next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a randomly selected successor of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∆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VALUE[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next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] - VALUE[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∆E &gt;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0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then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next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next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only with probability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i="1" lang="en-US" sz="1400" spc="-1" strike="noStrike" baseline="30000">
                <a:solidFill>
                  <a:srgbClr val="000000"/>
                </a:solidFill>
                <a:latin typeface="Verdana"/>
              </a:rPr>
              <a:t>∆E /T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More Details on Simulated Annealing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Lets say there are 3 moves available, with changes in the objective function of d1 = -0.1, d2 = 0.5,  d3 = -5. (Let T = 1).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pick a move randomly: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if d2 is picked, move there.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if d1 or d3 are picked, probability of move = exp(d/T)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move 1: prob1 = exp(-0.1) = 0.9,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i.e., 90% of the time we will accept this move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move 3: prob3 = exp(-5) = 0.05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i.e., 5% of the time we will accept this move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 = “temperature” parameter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high T  =&gt; probability of “locally bad” move is higher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low T   =&gt; probability of “locally bad” move is lower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typically, T is decreased as the algorithm runs longer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i.e., there is a “temperature schedule”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Simulated Annealing in Practice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method proposed in 1983 by IBM researchers for solving VLSI layout problems (Kirkpatrick et al, 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</a:rPr>
              <a:t>Science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, 220:671-680, 1983).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theoretically will always find the global optimum (the best solution)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useful for some problems, but can be very slow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slowness comes about because T must be decreased very gradually to retain optimality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In practice how do we decide the rate at which to decrease T? (this is a practical problem with this method)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74304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Genetic algorithms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Different approach to other search algorithms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A successor state is generated by combining two parent states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0">
              <a:lnSpc>
                <a:spcPct val="80000"/>
              </a:lnSpc>
              <a:spcBef>
                <a:spcPts val="28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8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 state is represented as a string over a finite alphabet (e.g. binary)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8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8-queens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8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State = position of 8 queens each in a column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1143000" indent="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=&gt; 8 x log(8) bits = 24 bits  (for binary representation)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1143000" indent="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Start with 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randomly generated states (</a:t>
            </a:r>
            <a:r>
              <a:rPr b="0" lang="en-US" sz="1600" spc="-1" strike="noStrike">
                <a:solidFill>
                  <a:srgbClr val="ff0000"/>
                </a:solidFill>
                <a:latin typeface="Verdana"/>
              </a:rPr>
              <a:t>population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Evaluation function (</a:t>
            </a:r>
            <a:r>
              <a:rPr b="0" lang="en-US" sz="1600" spc="-1" strike="noStrike">
                <a:solidFill>
                  <a:srgbClr val="ff0000"/>
                </a:solidFill>
                <a:latin typeface="Verdana"/>
              </a:rPr>
              <a:t>fitness function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).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Higher values for better states.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8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Opposite to heuristic function, e.g., # non-attacking pairs in 8-queens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Produce the next generation of states by “simulated evolution”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8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Random selection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8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Crossover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8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Random mutation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Genetic algorithms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Fitness function: number of non-attacking pairs of queens (min = 0, max = 8 × 7/2 = 28)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28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24/(24+23+20+11) = 31%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28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23/(24+23+20+11) = 29% etc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100000"/>
              </a:lnSpc>
              <a:spcBef>
                <a:spcPts val="28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39" name="Picture 4" descr="genetic"/>
          <p:cNvPicPr/>
          <p:nvPr/>
        </p:nvPicPr>
        <p:blipFill>
          <a:blip r:embed="rId1"/>
          <a:stretch/>
        </p:blipFill>
        <p:spPr>
          <a:xfrm>
            <a:off x="685800" y="1600200"/>
            <a:ext cx="7772040" cy="2355480"/>
          </a:xfrm>
          <a:prstGeom prst="rect">
            <a:avLst/>
          </a:prstGeom>
          <a:ln w="0">
            <a:noFill/>
          </a:ln>
        </p:spPr>
      </p:pic>
      <p:sp>
        <p:nvSpPr>
          <p:cNvPr id="240" name="Text Box 7"/>
          <p:cNvSpPr/>
          <p:nvPr/>
        </p:nvSpPr>
        <p:spPr>
          <a:xfrm>
            <a:off x="593280" y="5035680"/>
            <a:ext cx="12038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4 states for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8-queens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problem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Line 8"/>
          <p:cNvSpPr/>
          <p:nvPr/>
        </p:nvSpPr>
        <p:spPr>
          <a:xfrm flipV="1">
            <a:off x="1143000" y="3962160"/>
            <a:ext cx="360" cy="99072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 Box 9"/>
          <p:cNvSpPr/>
          <p:nvPr/>
        </p:nvSpPr>
        <p:spPr>
          <a:xfrm>
            <a:off x="2361240" y="5029200"/>
            <a:ext cx="276588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2 pairs of 2 states randomly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selected based on fitness.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Random crossover points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selected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Line 10"/>
          <p:cNvSpPr/>
          <p:nvPr/>
        </p:nvSpPr>
        <p:spPr>
          <a:xfrm flipV="1">
            <a:off x="3825720" y="4032000"/>
            <a:ext cx="360" cy="99072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 Box 11"/>
          <p:cNvSpPr/>
          <p:nvPr/>
        </p:nvSpPr>
        <p:spPr>
          <a:xfrm>
            <a:off x="5257800" y="5029200"/>
            <a:ext cx="15220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New states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after crossover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Line 12"/>
          <p:cNvSpPr/>
          <p:nvPr/>
        </p:nvSpPr>
        <p:spPr>
          <a:xfrm flipV="1">
            <a:off x="5806800" y="4032000"/>
            <a:ext cx="360" cy="99072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 Box 13"/>
          <p:cNvSpPr/>
          <p:nvPr/>
        </p:nvSpPr>
        <p:spPr>
          <a:xfrm>
            <a:off x="7086960" y="5029200"/>
            <a:ext cx="9842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Random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mutation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applied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Line 14"/>
          <p:cNvSpPr/>
          <p:nvPr/>
        </p:nvSpPr>
        <p:spPr>
          <a:xfrm flipV="1">
            <a:off x="7635600" y="4032000"/>
            <a:ext cx="360" cy="99072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Genetic algorithms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Picture 3" descr="8queens-crossover"/>
          <p:cNvPicPr/>
          <p:nvPr/>
        </p:nvPicPr>
        <p:blipFill>
          <a:blip r:embed="rId1"/>
          <a:stretch/>
        </p:blipFill>
        <p:spPr>
          <a:xfrm>
            <a:off x="914400" y="1676520"/>
            <a:ext cx="6800400" cy="1990440"/>
          </a:xfrm>
          <a:prstGeom prst="rect">
            <a:avLst/>
          </a:prstGeom>
          <a:ln w="0">
            <a:noFill/>
          </a:ln>
        </p:spPr>
      </p:pic>
      <p:sp>
        <p:nvSpPr>
          <p:cNvPr id="250" name="Rectangle 4"/>
          <p:cNvSpPr/>
          <p:nvPr/>
        </p:nvSpPr>
        <p:spPr>
          <a:xfrm>
            <a:off x="1647720" y="1681200"/>
            <a:ext cx="1218960" cy="1904760"/>
          </a:xfrm>
          <a:prstGeom prst="rect">
            <a:avLst/>
          </a:prstGeom>
          <a:gradFill rotWithShape="0">
            <a:gsLst>
              <a:gs pos="0">
                <a:srgbClr val="cecece">
                  <a:alpha val="61176"/>
                </a:srgbClr>
              </a:gs>
              <a:gs pos="100000">
                <a:srgbClr val="5f5f5f">
                  <a:alpha val="8235"/>
                </a:srgbClr>
              </a:gs>
            </a:gsLst>
            <a:lin ang="5400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5"/>
          <p:cNvSpPr/>
          <p:nvPr/>
        </p:nvSpPr>
        <p:spPr>
          <a:xfrm>
            <a:off x="3324240" y="1681200"/>
            <a:ext cx="761760" cy="1904760"/>
          </a:xfrm>
          <a:prstGeom prst="rect">
            <a:avLst/>
          </a:prstGeom>
          <a:gradFill rotWithShape="0">
            <a:gsLst>
              <a:gs pos="0">
                <a:srgbClr val="cecece">
                  <a:alpha val="61176"/>
                </a:srgbClr>
              </a:gs>
              <a:gs pos="100000">
                <a:srgbClr val="5f5f5f">
                  <a:alpha val="8235"/>
                </a:srgbClr>
              </a:gs>
            </a:gsLst>
            <a:lin ang="5400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 Box 6"/>
          <p:cNvSpPr/>
          <p:nvPr/>
        </p:nvSpPr>
        <p:spPr>
          <a:xfrm>
            <a:off x="1821240" y="4267080"/>
            <a:ext cx="53139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Has the effect of “jumping” to a completely different new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part of the search space (quite non-local)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Local search and optimization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Previously: systematic exploration of search space.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Path to goal is solution to problem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YET, for some problems path is irrelevant.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E.g 8-queens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Different algorithms can be used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Local search 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73" name="Picture 4" descr=""/>
          <p:cNvPicPr/>
          <p:nvPr/>
        </p:nvPicPr>
        <p:blipFill>
          <a:blip r:embed="rId1"/>
          <a:stretch/>
        </p:blipFill>
        <p:spPr>
          <a:xfrm>
            <a:off x="5181480" y="2895480"/>
            <a:ext cx="2895120" cy="28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Genetic algorithm pseudocode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function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GENETIC_ALGORITHM(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population,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FITNESS-FN)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an individual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input: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population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, a set of individuals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FITNESS-FN, a function which determines the quality of the individual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repeat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new_population </a:t>
            </a:r>
            <a:r>
              <a:rPr b="0" i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empty set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loop for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i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from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1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to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SIZE(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population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)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do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x </a:t>
            </a:r>
            <a:r>
              <a:rPr b="0" i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RANDOM_SELECTION(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population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, FITNESS_FN)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y </a:t>
            </a:r>
            <a:r>
              <a:rPr b="0" i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RANDOM_SELECTION(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population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, FITNESS_FN)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child </a:t>
            </a:r>
            <a:r>
              <a:rPr b="0" i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REPRODUCE(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x,y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(small random probability)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then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child  </a:t>
            </a:r>
            <a:r>
              <a:rPr b="0" i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MUTATE(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child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add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child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to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new_population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population  </a:t>
            </a:r>
            <a:r>
              <a:rPr b="0" i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 new_population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until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some individual is fit enough or enough time has elapsed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the best individual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Comments on genetic algorithms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Positive points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Random exploration can find solutions that local search can’t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(via crossover primarily)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Appealing connection to human evolution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E.g., see related area of genetic programming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Negative points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Large number of “tunable” parameters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Difficult to replicate performance from one problem to another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11430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Lack of good empirical studies comparing to simpler methods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Useful on some (small?) set of problems but no convincing evidence that GAs are better than hill-climbing w/random restarts in general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Local search techniques and optimization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Hill-climbing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Gradient methods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Simulated annealing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Genetic algorithms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Issues with local search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Local search and optimization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Local search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Keep track of single current state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Move only to neighboring states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Ignore paths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74304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Advantages: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Use very little memory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Can often find reasonable solutions in large or infinite (continuous) state spaces.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Pure optimization” problems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All states have an objective function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Goal is to find state with max (or min) objective value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Does not quite fit into path-cost/goal-state formulation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Local search can do quite well on  these problems.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“</a:t>
            </a: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Landscape” of search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1"/>
          <a:stretch/>
        </p:blipFill>
        <p:spPr>
          <a:xfrm>
            <a:off x="1219320" y="1447920"/>
            <a:ext cx="6324120" cy="309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Hill-climbing 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function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HILL-CLIMBING(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)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a state that is a local maximum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input: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, a problem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local variables: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, a node.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neighbor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, a node.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 </a:t>
            </a:r>
            <a:r>
              <a:rPr b="0" i="1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MAKE-NODE(INITIAL-STATE[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])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loop do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neighbor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a highest valued successor of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VALUE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[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neighbor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]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 ≤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VALUE[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] </a:t>
            </a: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then return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STATE[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current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Verdana"/>
              </a:rPr>
              <a:t>neighbor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Hill-climbing 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 loop that continuously moves in the direction of increasing value”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terminates when a peak is reached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Aka greedy local search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Value can be either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Objective function value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Heuristic function value (minimized)</a:t>
            </a: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Hill climbing does not look ahead of the immediate neighbors of the current state.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9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Can randomly choose among the set of best successors, if multiple have the best value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9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9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Characterized as “trying to find the top of Mount Everest while in a thick fog”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9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9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Hill climbing and local maxima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When local maxima exist, hill climbing is suboptimal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Simple (often effective) solution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Multiple random restarts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84" name="Picture 4" descr=""/>
          <p:cNvPicPr/>
          <p:nvPr/>
        </p:nvPicPr>
        <p:blipFill>
          <a:blip r:embed="rId1"/>
          <a:stretch/>
        </p:blipFill>
        <p:spPr>
          <a:xfrm>
            <a:off x="2133720" y="3048120"/>
            <a:ext cx="5092200" cy="28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ff"/>
                </a:solidFill>
                <a:latin typeface="Verdana"/>
              </a:rPr>
              <a:t>Hill-climbing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8483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8-queens problem, complete-state formulation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All 8 queens on the board in some configuration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Successor function: 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move a single queen to another square in the same column.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Example of a heuristic function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h(n)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the number of pairs of queens that are attacking each other (directly or indirectly)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(so we want to minimize this)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9272435DF6CD44B943EDF910467F43" ma:contentTypeVersion="16" ma:contentTypeDescription="Create a new document." ma:contentTypeScope="" ma:versionID="0b24be9ee30a9a0399593bd098db39af">
  <xsd:schema xmlns:xsd="http://www.w3.org/2001/XMLSchema" xmlns:xs="http://www.w3.org/2001/XMLSchema" xmlns:p="http://schemas.microsoft.com/office/2006/metadata/properties" xmlns:ns2="8a6a7c81-d6cb-4658-810d-930303bfe2ca" xmlns:ns3="c7b5b248-4698-444a-94ee-e1bf675e5bd9" targetNamespace="http://schemas.microsoft.com/office/2006/metadata/properties" ma:root="true" ma:fieldsID="fe4d42c573a90ba61c38f04bb6cd8264" ns2:_="" ns3:_="">
    <xsd:import namespace="8a6a7c81-d6cb-4658-810d-930303bfe2ca"/>
    <xsd:import namespace="c7b5b248-4698-444a-94ee-e1bf675e5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a7c81-d6cb-4658-810d-930303bfe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b248-4698-444a-94ee-e1bf675e5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138144-e242-46d6-83fe-0c6420e8f677}" ma:internalName="TaxCatchAll" ma:showField="CatchAllData" ma:web="c7b5b248-4698-444a-94ee-e1bf675e5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6a7c81-d6cb-4658-810d-930303bfe2ca">
      <Terms xmlns="http://schemas.microsoft.com/office/infopath/2007/PartnerControls"/>
    </lcf76f155ced4ddcb4097134ff3c332f>
    <TaxCatchAll xmlns="c7b5b248-4698-444a-94ee-e1bf675e5bd9" xsi:nil="true"/>
  </documentManagement>
</p:properties>
</file>

<file path=customXml/itemProps1.xml><?xml version="1.0" encoding="utf-8"?>
<ds:datastoreItem xmlns:ds="http://schemas.openxmlformats.org/officeDocument/2006/customXml" ds:itemID="{AADF9188-C7A0-4220-AC20-4CCF8B068D4D}"/>
</file>

<file path=customXml/itemProps2.xml><?xml version="1.0" encoding="utf-8"?>
<ds:datastoreItem xmlns:ds="http://schemas.openxmlformats.org/officeDocument/2006/customXml" ds:itemID="{609D4B68-693D-4864-9D28-08702F7D15DD}"/>
</file>

<file path=customXml/itemProps3.xml><?xml version="1.0" encoding="utf-8"?>
<ds:datastoreItem xmlns:ds="http://schemas.openxmlformats.org/officeDocument/2006/customXml" ds:itemID="{6A6DF902-6B72-4582-8FB6-04C261AB2E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Application>LibreOffice/7.4.7.2$Linux_X86_64 LibreOffice_project/40$Build-2</Application>
  <AppVersion>15.0000</AppVersion>
  <Words>2298</Words>
  <Paragraphs>362</Paragraphs>
  <Company>University of California, Irvine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2007-10-11T18:21:39Z</dcterms:created>
  <dc:creator>Information and Computer Science</dc:creator>
  <dc:description/>
  <dc:language>en-US</dc:language>
  <cp:lastModifiedBy/>
  <dcterms:modified xsi:type="dcterms:W3CDTF">2023-10-17T21:19:00Z</dcterms:modified>
  <cp:revision>22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0x010100DB9272435DF6CD44B943EDF910467F43</vt:lpwstr>
  </property>
  <property fmtid="{D5CDD505-2E9C-101B-9397-08002B2CF9AE}" pid="3" name="Notes">
    <vt:i4>31</vt:i4>
  </property>
  <property fmtid="{D5CDD505-2E9C-101B-9397-08002B2CF9AE}" pid="4" name="PresentationFormat">
    <vt:lpwstr>On-screen Show (4:3)</vt:lpwstr>
  </property>
  <property fmtid="{D5CDD505-2E9C-101B-9397-08002B2CF9AE}" pid="5" name="Slides">
    <vt:i4>32</vt:i4>
  </property>
</Properties>
</file>